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13"/>
  </p:handoutMasterIdLst>
  <p:sldIdLst>
    <p:sldId id="394" r:id="rId3"/>
    <p:sldId id="318" r:id="rId4"/>
    <p:sldId id="388" r:id="rId6"/>
    <p:sldId id="400" r:id="rId7"/>
    <p:sldId id="401" r:id="rId8"/>
    <p:sldId id="403" r:id="rId9"/>
    <p:sldId id="402" r:id="rId10"/>
    <p:sldId id="404" r:id="rId11"/>
    <p:sldId id="395" r:id="rId12"/>
  </p:sldIdLst>
  <p:sldSz cx="12192000" cy="6858000"/>
  <p:notesSz cx="6858000" cy="9144000"/>
  <p:custDataLst>
    <p:tags r:id="rId1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8" userDrawn="1">
          <p15:clr>
            <a:srgbClr val="A4A3A4"/>
          </p15:clr>
        </p15:guide>
        <p15:guide id="2" pos="6153" userDrawn="1">
          <p15:clr>
            <a:srgbClr val="A4A3A4"/>
          </p15:clr>
        </p15:guide>
        <p15:guide id="3" pos="2746" userDrawn="1">
          <p15:clr>
            <a:srgbClr val="A4A3A4"/>
          </p15:clr>
        </p15:guide>
        <p15:guide id="5" orient="horz" pos="1647" userDrawn="1">
          <p15:clr>
            <a:srgbClr val="A4A3A4"/>
          </p15:clr>
        </p15:guide>
        <p15:guide id="6" pos="2281" userDrawn="1">
          <p15:clr>
            <a:srgbClr val="A4A3A4"/>
          </p15:clr>
        </p15:guide>
        <p15:guide id="7" pos="429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1ACBE"/>
    <a:srgbClr val="00AF92"/>
    <a:srgbClr val="FFB850"/>
    <a:srgbClr val="E87071"/>
    <a:srgbClr val="663A77"/>
    <a:srgbClr val="FBFBFB"/>
    <a:srgbClr val="E4E4E4"/>
    <a:srgbClr val="D7D7D7"/>
    <a:srgbClr val="CDCD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89" autoAdjust="0"/>
    <p:restoredTop sz="96424" autoAdjust="0"/>
  </p:normalViewPr>
  <p:slideViewPr>
    <p:cSldViewPr snapToGrid="0" showGuides="1">
      <p:cViewPr>
        <p:scale>
          <a:sx n="100" d="100"/>
          <a:sy n="100" d="100"/>
        </p:scale>
        <p:origin x="1068" y="444"/>
      </p:cViewPr>
      <p:guideLst>
        <p:guide orient="horz" pos="2168"/>
        <p:guide pos="6153"/>
        <p:guide pos="2746"/>
        <p:guide orient="horz" pos="1647"/>
        <p:guide pos="2281"/>
        <p:guide pos="4294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8" d="100"/>
          <a:sy n="88" d="100"/>
        </p:scale>
        <p:origin x="3822" y="102"/>
      </p:cViewPr>
      <p:guideLst>
        <p:guide orient="horz" pos="2891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E7AE32-FE0A-499C-8586-C64F68E7A1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0F5E53-8514-4000-B462-339186561C8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B7388A-9CD3-4374-B6A7-100DA9D0812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EE0B30-C635-4C7C-98E8-12E41BE490B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DA9C3E-6D87-4C29-8288-8701A99FA8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70F3F-794C-4240-B442-B4C6A88CE6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70F3F-794C-4240-B442-B4C6A88CE6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70F3F-794C-4240-B442-B4C6A88CE6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70F3F-794C-4240-B442-B4C6A88CE6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70F3F-794C-4240-B442-B4C6A88CE6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70F3F-794C-4240-B442-B4C6A88CE6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image4.wdp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4691844" y="333450"/>
            <a:ext cx="2808312" cy="576064"/>
            <a:chOff x="406574" y="333450"/>
            <a:chExt cx="2808312" cy="576064"/>
          </a:xfrm>
        </p:grpSpPr>
        <p:sp>
          <p:nvSpPr>
            <p:cNvPr id="2" name="圆角矩形 1"/>
            <p:cNvSpPr/>
            <p:nvPr userDrawn="1"/>
          </p:nvSpPr>
          <p:spPr>
            <a:xfrm>
              <a:off x="406574" y="333450"/>
              <a:ext cx="2808312" cy="576064"/>
            </a:xfrm>
            <a:prstGeom prst="roundRect">
              <a:avLst>
                <a:gd name="adj" fmla="val 12985"/>
              </a:avLst>
            </a:prstGeom>
            <a:solidFill>
              <a:schemeClr val="bg1">
                <a:lumMod val="9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39700" dist="762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3" name="TextBox 2"/>
            <p:cNvSpPr txBox="1"/>
            <p:nvPr userDrawn="1"/>
          </p:nvSpPr>
          <p:spPr>
            <a:xfrm>
              <a:off x="563500" y="442761"/>
              <a:ext cx="249299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accent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时尚微立体图表合集</a:t>
              </a:r>
              <a:endParaRPr lang="zh-CN" altLang="en-US" sz="2000" b="1" dirty="0">
                <a:solidFill>
                  <a:schemeClr val="accent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6" name="直接连接符 5"/>
          <p:cNvCxnSpPr/>
          <p:nvPr userDrawn="1"/>
        </p:nvCxnSpPr>
        <p:spPr>
          <a:xfrm flipH="1">
            <a:off x="-127000" y="621482"/>
            <a:ext cx="47752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 userDrawn="1"/>
        </p:nvCxnSpPr>
        <p:spPr>
          <a:xfrm flipH="1">
            <a:off x="7505700" y="621482"/>
            <a:ext cx="47752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  <p:timing>
    <p:tnLst>
      <p:par>
        <p:cTn id="1" dur="indefinite" restart="never" nodeType="tmRoot"/>
      </p:par>
    </p:tnLst>
  </p:timing>
  <p:hf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FC8A9CF0-91C9-42F9-83C2-B72FF9A18BA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A7F1AA27-B7A4-475F-8430-0E6442A33CF0}" type="slidenum">
              <a:rPr lang="zh-CN" altLang="en-US" smtClean="0"/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-4127"/>
            <a:ext cx="12192000" cy="6858000"/>
          </a:xfrm>
          <a:prstGeom prst="rect">
            <a:avLst/>
          </a:prstGeom>
          <a:noFill/>
        </p:spPr>
      </p:pic>
      <p:pic>
        <p:nvPicPr>
          <p:cNvPr id="6" name="图片 5" descr="图片包含 餐桌, 室内, 纸张&#10;&#10;已生成极高可信度的说明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79224"/>
          <a:stretch>
            <a:fillRect/>
          </a:stretch>
        </p:blipFill>
        <p:spPr>
          <a:xfrm>
            <a:off x="8534" y="5964349"/>
            <a:ext cx="12192000" cy="911939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lide Number Placeholder 5"/>
          <p:cNvSpPr txBox="1"/>
          <p:nvPr userDrawn="1"/>
        </p:nvSpPr>
        <p:spPr>
          <a:xfrm>
            <a:off x="1025562" y="6158291"/>
            <a:ext cx="647753" cy="328295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A290D8D-6BA0-418D-AFED-C65293F70DA0}" type="slidenum">
              <a:rPr lang="en-US" sz="1400" b="0" i="0" smtClean="0">
                <a:solidFill>
                  <a:srgbClr val="FFFFFF"/>
                </a:solidFill>
                <a:latin typeface="Bebas Neue" charset="0"/>
                <a:ea typeface="Bebas Neue" charset="0"/>
                <a:cs typeface="Bebas Neue" charset="0"/>
              </a:rPr>
            </a:fld>
            <a:endParaRPr lang="en-US" sz="1400" b="0" i="0" dirty="0">
              <a:solidFill>
                <a:srgbClr val="FFFFFF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sp>
        <p:nvSpPr>
          <p:cNvPr id="17" name="TextBox 16"/>
          <p:cNvSpPr txBox="1"/>
          <p:nvPr userDrawn="1"/>
        </p:nvSpPr>
        <p:spPr>
          <a:xfrm>
            <a:off x="504035" y="6168552"/>
            <a:ext cx="7328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0" i="0" dirty="0" smtClean="0">
                <a:solidFill>
                  <a:srgbClr val="FFFFFF"/>
                </a:solidFill>
                <a:latin typeface="Bebas Neue" charset="0"/>
                <a:ea typeface="Bebas Neue" charset="0"/>
                <a:cs typeface="Bebas Neue" charset="0"/>
              </a:rPr>
              <a:t>Slide  /</a:t>
            </a:r>
            <a:endParaRPr lang="en-US" sz="1400" b="0" i="0" dirty="0">
              <a:solidFill>
                <a:srgbClr val="FFFFFF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sp>
        <p:nvSpPr>
          <p:cNvPr id="4" name="矩形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25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endParaRPr lang="en-US" altLang="zh-CN" sz="2000" dirty="0">
              <a:solidFill>
                <a:schemeClr val="bg2">
                  <a:lumMod val="20000"/>
                  <a:lumOff val="80000"/>
                </a:schemeClr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ECE7FB5-5520-420F-9C46-C773A0E49A4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4B3D0E2-04B4-4BC0-959B-C42A5ABFD66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microsoft.com/office/2007/relationships/hdphoto" Target="../media/image4.wdp"/><Relationship Id="rId7" Type="http://schemas.openxmlformats.org/officeDocument/2006/relationships/image" Target="../media/image3.jpe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harpenSoften amount="25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endParaRPr lang="en-US" altLang="zh-CN" sz="2000" dirty="0">
              <a:solidFill>
                <a:schemeClr val="bg2">
                  <a:lumMod val="20000"/>
                  <a:lumOff val="80000"/>
                </a:schemeClr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1219200" rtl="0" eaLnBrk="1" latinLnBrk="0" hangingPunct="1">
        <a:spcBef>
          <a:spcPct val="0"/>
        </a:spcBef>
        <a:buNone/>
        <a:defRPr sz="4535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200" indent="-4572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135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65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»"/>
        <a:defRPr sz="1865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9"/>
          <p:cNvSpPr txBox="1"/>
          <p:nvPr/>
        </p:nvSpPr>
        <p:spPr>
          <a:xfrm>
            <a:off x="716611" y="1415219"/>
            <a:ext cx="1099566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lang="zh-CN" sz="7200" dirty="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字魂27号-布丁体" panose="00000500000000000000" pitchFamily="2" charset="-122"/>
                <a:ea typeface="字魂27号-布丁体" panose="00000500000000000000" pitchFamily="2" charset="-122"/>
                <a:sym typeface="华文细黑"/>
              </a:rPr>
              <a:t>第六单元</a:t>
            </a:r>
            <a:r>
              <a:rPr lang="en-US" altLang="zh-CN" sz="7200" dirty="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字魂27号-布丁体" panose="00000500000000000000" pitchFamily="2" charset="-122"/>
                <a:ea typeface="字魂27号-布丁体" panose="00000500000000000000" pitchFamily="2" charset="-122"/>
                <a:sym typeface="华文细黑"/>
              </a:rPr>
              <a:t> </a:t>
            </a:r>
            <a:r>
              <a:rPr lang="en-US" sz="7200" dirty="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字魂27号-布丁体" panose="00000500000000000000" pitchFamily="2" charset="-122"/>
                <a:ea typeface="字魂27号-布丁体" panose="00000500000000000000" pitchFamily="2" charset="-122"/>
                <a:sym typeface="华文细黑"/>
              </a:rPr>
              <a:t>A</a:t>
            </a:r>
            <a:r>
              <a:rPr sz="7200" dirty="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字魂27号-布丁体" panose="00000500000000000000" pitchFamily="2" charset="-122"/>
                <a:ea typeface="字魂27号-布丁体" panose="00000500000000000000" pitchFamily="2" charset="-122"/>
                <a:sym typeface="华文细黑"/>
              </a:rPr>
              <a:t> 大调与</a:t>
            </a:r>
            <a:r>
              <a:rPr lang="en-US" sz="7200" baseline="30000" dirty="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字魂27号-布丁体" panose="00000500000000000000" pitchFamily="2" charset="-122"/>
                <a:ea typeface="字魂27号-布丁体" panose="00000500000000000000" pitchFamily="2" charset="-122"/>
                <a:sym typeface="华文细黑"/>
              </a:rPr>
              <a:t>#</a:t>
            </a:r>
            <a:r>
              <a:rPr lang="en-US" sz="7200" dirty="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字魂27号-布丁体" panose="00000500000000000000" pitchFamily="2" charset="-122"/>
                <a:ea typeface="字魂27号-布丁体" panose="00000500000000000000" pitchFamily="2" charset="-122"/>
                <a:sym typeface="华文细黑"/>
              </a:rPr>
              <a:t>f</a:t>
            </a:r>
            <a:r>
              <a:rPr sz="7200" dirty="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字魂27号-布丁体" panose="00000500000000000000" pitchFamily="2" charset="-122"/>
                <a:ea typeface="字魂27号-布丁体" panose="00000500000000000000" pitchFamily="2" charset="-122"/>
                <a:sym typeface="华文细黑"/>
              </a:rPr>
              <a:t> 小调</a:t>
            </a:r>
            <a:endParaRPr sz="7200" dirty="0" smtClean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字魂27号-布丁体" panose="00000500000000000000" pitchFamily="2" charset="-122"/>
              <a:ea typeface="字魂27号-布丁体" panose="00000500000000000000" pitchFamily="2" charset="-122"/>
              <a:sym typeface="华文细黑"/>
            </a:endParaRPr>
          </a:p>
        </p:txBody>
      </p:sp>
      <p:sp>
        <p:nvSpPr>
          <p:cNvPr id="4" name="原创设计师QQ598969553                 _15"/>
          <p:cNvSpPr/>
          <p:nvPr/>
        </p:nvSpPr>
        <p:spPr>
          <a:xfrm>
            <a:off x="316561" y="385945"/>
            <a:ext cx="2982224" cy="1262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en-US" altLang="zh-CN" sz="2000" dirty="0" smtClean="0">
                <a:solidFill>
                  <a:schemeClr val="accent3">
                    <a:lumMod val="75000"/>
                  </a:schemeClr>
                </a:solidFill>
                <a:latin typeface="华文细黑"/>
                <a:ea typeface="字魂27号-布丁体"/>
                <a:sym typeface="华文细黑"/>
              </a:rPr>
              <a:t>  </a:t>
            </a:r>
            <a:endParaRPr lang="zh-CN" altLang="en-US" sz="2000" dirty="0">
              <a:solidFill>
                <a:schemeClr val="accent3">
                  <a:lumMod val="75000"/>
                </a:schemeClr>
              </a:solidFill>
              <a:latin typeface="华文细黑"/>
              <a:ea typeface="字魂27号-布丁体"/>
              <a:sym typeface="华文细黑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922365" y="4684444"/>
            <a:ext cx="4703132" cy="460375"/>
            <a:chOff x="1861105" y="3523016"/>
            <a:chExt cx="5180832" cy="460375"/>
          </a:xfrm>
        </p:grpSpPr>
        <p:sp>
          <p:nvSpPr>
            <p:cNvPr id="6" name="矩形 5"/>
            <p:cNvSpPr/>
            <p:nvPr/>
          </p:nvSpPr>
          <p:spPr>
            <a:xfrm>
              <a:off x="1861105" y="3592133"/>
              <a:ext cx="5180832" cy="346248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txBody>
            <a:bodyPr wrap="square">
              <a:spAutoFit/>
            </a:bodyPr>
            <a:lstStyle/>
            <a:p>
              <a:pPr algn="dist">
                <a:spcBef>
                  <a:spcPct val="0"/>
                </a:spcBef>
                <a:buFontTx/>
                <a:buNone/>
              </a:pPr>
              <a:endParaRPr lang="zh-CN" altLang="en-US" sz="2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细黑"/>
                <a:ea typeface="字魂27号-布丁体"/>
                <a:sym typeface="华文细黑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2000988" y="3523016"/>
              <a:ext cx="4785550" cy="4603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>
                <a:spcBef>
                  <a:spcPct val="0"/>
                </a:spcBef>
                <a:buFontTx/>
                <a:buNone/>
              </a:pPr>
              <a:endParaRPr lang="zh-CN" altLang="en-US" sz="2400" dirty="0">
                <a:solidFill>
                  <a:srgbClr val="FFFFFF"/>
                </a:solidFill>
                <a:latin typeface="华文细黑"/>
                <a:ea typeface="字魂27号-布丁体"/>
                <a:sym typeface="华文细黑"/>
              </a:endParaRPr>
            </a:p>
          </p:txBody>
        </p:sp>
      </p:grpSp>
      <p:sp>
        <p:nvSpPr>
          <p:cNvPr id="8" name="Synergistically utilize technically portals with frictionless supply chains.…"/>
          <p:cNvSpPr txBox="1"/>
          <p:nvPr/>
        </p:nvSpPr>
        <p:spPr>
          <a:xfrm>
            <a:off x="716915" y="2999105"/>
            <a:ext cx="7695565" cy="124650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l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lang="zh-CN" sz="1800" kern="0">
                <a:solidFill>
                  <a:schemeClr val="bg2"/>
                </a:solidFill>
                <a:latin typeface="华文细黑" pitchFamily="2" charset="-122"/>
                <a:ea typeface="华文细黑" pitchFamily="2" charset="-122"/>
                <a:cs typeface="Roboto Light"/>
                <a:sym typeface="Roboto Light"/>
              </a:rPr>
              <a:t>【学习目标】</a:t>
            </a:r>
            <a:r>
              <a:rPr sz="1800" kern="0">
                <a:solidFill>
                  <a:schemeClr val="bg2"/>
                </a:solidFill>
                <a:latin typeface="华文细黑" pitchFamily="2" charset="-122"/>
                <a:ea typeface="华文细黑" pitchFamily="2" charset="-122"/>
                <a:cs typeface="Roboto Light"/>
                <a:sym typeface="Roboto Light"/>
              </a:rPr>
              <a:t>了解A 大调音阶与和弦连接、</a:t>
            </a:r>
            <a:r>
              <a:rPr lang="en-US" sz="1800" kern="0" baseline="30000">
                <a:solidFill>
                  <a:schemeClr val="bg2"/>
                </a:solidFill>
                <a:latin typeface="华文细黑" pitchFamily="2" charset="-122"/>
                <a:ea typeface="华文细黑" pitchFamily="2" charset="-122"/>
                <a:cs typeface="Roboto Light"/>
                <a:sym typeface="Roboto Light"/>
              </a:rPr>
              <a:t>#</a:t>
            </a:r>
            <a:r>
              <a:rPr sz="1800" kern="0">
                <a:solidFill>
                  <a:schemeClr val="bg2"/>
                </a:solidFill>
                <a:latin typeface="华文细黑" pitchFamily="2" charset="-122"/>
                <a:ea typeface="华文细黑" pitchFamily="2" charset="-122"/>
                <a:cs typeface="Roboto Light"/>
                <a:sym typeface="Roboto Light"/>
              </a:rPr>
              <a:t>f 小调音阶与和弦连接的方法。</a:t>
            </a:r>
            <a:endParaRPr sz="1800" kern="0">
              <a:solidFill>
                <a:schemeClr val="bg2"/>
              </a:solidFill>
              <a:latin typeface="华文细黑" pitchFamily="2" charset="-122"/>
              <a:ea typeface="华文细黑" pitchFamily="2" charset="-122"/>
              <a:cs typeface="Roboto Light"/>
              <a:sym typeface="Roboto Light"/>
            </a:endParaRPr>
          </a:p>
          <a:p>
            <a:pPr algn="l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lang="zh-CN" sz="1800" kern="0">
                <a:solidFill>
                  <a:schemeClr val="bg2"/>
                </a:solidFill>
                <a:latin typeface="华文细黑" pitchFamily="2" charset="-122"/>
                <a:ea typeface="华文细黑" pitchFamily="2" charset="-122"/>
                <a:cs typeface="Roboto Light"/>
                <a:sym typeface="Roboto Light"/>
              </a:rPr>
              <a:t>【内容摘要】本单元主要练习A 大调音阶与和弦连接、</a:t>
            </a:r>
            <a:r>
              <a:rPr lang="en-US" altLang="zh-CN" sz="1800" kern="0" baseline="30000">
                <a:solidFill>
                  <a:schemeClr val="bg2"/>
                </a:solidFill>
                <a:latin typeface="华文细黑" pitchFamily="2" charset="-122"/>
                <a:ea typeface="华文细黑" pitchFamily="2" charset="-122"/>
                <a:cs typeface="Roboto Light"/>
                <a:sym typeface="Roboto Light"/>
              </a:rPr>
              <a:t>#</a:t>
            </a:r>
            <a:r>
              <a:rPr lang="zh-CN" sz="1800" kern="0">
                <a:solidFill>
                  <a:schemeClr val="bg2"/>
                </a:solidFill>
                <a:latin typeface="华文细黑" pitchFamily="2" charset="-122"/>
                <a:ea typeface="华文细黑" pitchFamily="2" charset="-122"/>
                <a:cs typeface="Roboto Light"/>
                <a:sym typeface="Roboto Light"/>
              </a:rPr>
              <a:t>f 小调音阶与和弦连接以及歌曲《数松鼠》《龙的传人》的弹奏。</a:t>
            </a:r>
            <a:endParaRPr lang="zh-CN" sz="1800" kern="0">
              <a:solidFill>
                <a:schemeClr val="bg2"/>
              </a:solidFill>
              <a:latin typeface="华文细黑" pitchFamily="2" charset="-122"/>
              <a:ea typeface="华文细黑" pitchFamily="2" charset="-122"/>
              <a:cs typeface="Roboto Light"/>
              <a:sym typeface="Roboto Light"/>
            </a:endParaRPr>
          </a:p>
        </p:txBody>
      </p:sp>
      <p:sp>
        <p:nvSpPr>
          <p:cNvPr id="9" name="原创设计师QQ598969553                 _15"/>
          <p:cNvSpPr/>
          <p:nvPr/>
        </p:nvSpPr>
        <p:spPr>
          <a:xfrm>
            <a:off x="443561" y="512945"/>
            <a:ext cx="2982224" cy="1262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dist"/>
            <a:r>
              <a:rPr lang="zh-CN" altLang="en-US" sz="2000" dirty="0" smtClean="0">
                <a:solidFill>
                  <a:schemeClr val="accent3">
                    <a:lumMod val="75000"/>
                  </a:schemeClr>
                </a:solidFill>
                <a:latin typeface="华文细黑"/>
                <a:ea typeface="字魂27号-布丁体"/>
                <a:sym typeface="华文细黑"/>
              </a:rPr>
              <a:t>幼儿</a:t>
            </a:r>
            <a:r>
              <a:rPr lang="zh-CN" altLang="en-US" sz="2000" dirty="0" smtClean="0">
                <a:solidFill>
                  <a:schemeClr val="accent3">
                    <a:lumMod val="75000"/>
                  </a:schemeClr>
                </a:solidFill>
                <a:latin typeface="华文细黑"/>
                <a:ea typeface="字魂27号-布丁体"/>
                <a:sym typeface="华文细黑"/>
              </a:rPr>
              <a:t>钢琴即兴</a:t>
            </a:r>
            <a:r>
              <a:rPr lang="zh-CN" altLang="en-US" sz="2000" dirty="0" smtClean="0">
                <a:solidFill>
                  <a:schemeClr val="accent3">
                    <a:lumMod val="75000"/>
                  </a:schemeClr>
                </a:solidFill>
                <a:latin typeface="华文细黑"/>
                <a:ea typeface="字魂27号-布丁体"/>
                <a:sym typeface="华文细黑"/>
              </a:rPr>
              <a:t>伴奏</a:t>
            </a:r>
            <a:endParaRPr lang="zh-CN" altLang="en-US" sz="2000" dirty="0" smtClean="0">
              <a:solidFill>
                <a:schemeClr val="accent3">
                  <a:lumMod val="75000"/>
                </a:schemeClr>
              </a:solidFill>
              <a:latin typeface="华文细黑"/>
              <a:ea typeface="字魂27号-布丁体"/>
              <a:sym typeface="华文细黑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900"/>
                            </p:stCondLst>
                            <p:childTnLst>
                              <p:par>
                                <p:cTn id="1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4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900"/>
                            </p:stCondLst>
                            <p:childTnLst>
                              <p:par>
                                <p:cTn id="2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8" grpId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9"/>
          <p:cNvSpPr txBox="1"/>
          <p:nvPr/>
        </p:nvSpPr>
        <p:spPr>
          <a:xfrm>
            <a:off x="3821192" y="686692"/>
            <a:ext cx="4548553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>
                <a:solidFill>
                  <a:schemeClr val="accent1"/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</a:rPr>
              <a:t>目录</a:t>
            </a:r>
            <a:endParaRPr lang="zh-CN" altLang="en-US" sz="8000" dirty="0">
              <a:solidFill>
                <a:schemeClr val="accent1"/>
              </a:solidFill>
              <a:latin typeface="字魂27号-布丁体" panose="00000500000000000000" pitchFamily="2" charset="-122"/>
              <a:ea typeface="字魂27号-布丁体" panose="00000500000000000000" pitchFamily="2" charset="-122"/>
            </a:endParaRPr>
          </a:p>
        </p:txBody>
      </p:sp>
      <p:sp>
        <p:nvSpPr>
          <p:cNvPr id="13" name="Synergistically utilize technically portals with frictionless supply chains.…"/>
          <p:cNvSpPr txBox="1"/>
          <p:nvPr/>
        </p:nvSpPr>
        <p:spPr>
          <a:xfrm>
            <a:off x="3739437" y="2365811"/>
            <a:ext cx="4712924" cy="129222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2800" kern="0" dirty="0">
                <a:solidFill>
                  <a:srgbClr val="6A6E77"/>
                </a:solidFill>
                <a:latin typeface="华文细黑" pitchFamily="2" charset="-122"/>
                <a:ea typeface="华文细黑" pitchFamily="2" charset="-122"/>
                <a:cs typeface="Roboto Light"/>
                <a:sym typeface="Roboto Light"/>
              </a:rPr>
              <a:t>一、音阶及和弦</a:t>
            </a:r>
            <a:endParaRPr sz="2800" kern="0" dirty="0">
              <a:solidFill>
                <a:srgbClr val="6A6E77"/>
              </a:solidFill>
              <a:latin typeface="华文细黑" pitchFamily="2" charset="-122"/>
              <a:ea typeface="华文细黑" pitchFamily="2" charset="-122"/>
              <a:cs typeface="Roboto Light"/>
              <a:sym typeface="Roboto Light"/>
            </a:endParaRPr>
          </a:p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2800" kern="0" dirty="0">
                <a:solidFill>
                  <a:srgbClr val="6A6E77"/>
                </a:solidFill>
                <a:latin typeface="华文细黑" pitchFamily="2" charset="-122"/>
                <a:ea typeface="华文细黑" pitchFamily="2" charset="-122"/>
                <a:cs typeface="Roboto Light"/>
                <a:sym typeface="Roboto Light"/>
              </a:rPr>
              <a:t>二、歌曲训练</a:t>
            </a:r>
            <a:endParaRPr sz="2800" kern="0" dirty="0">
              <a:solidFill>
                <a:srgbClr val="6A6E77"/>
              </a:solidFill>
              <a:latin typeface="华文细黑" pitchFamily="2" charset="-122"/>
              <a:ea typeface="华文细黑" pitchFamily="2" charset="-122"/>
              <a:cs typeface="Roboto Light"/>
              <a:sym typeface="Roboto Ligh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1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76"/>
          <p:cNvSpPr txBox="1"/>
          <p:nvPr/>
        </p:nvSpPr>
        <p:spPr>
          <a:xfrm>
            <a:off x="3357052" y="1293655"/>
            <a:ext cx="5451229" cy="521970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 dirty="0" smtClean="0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细黑"/>
                <a:ea typeface="字魂27号-布丁体"/>
                <a:sym typeface="华文细黑"/>
              </a:rPr>
              <a:t>一、音阶及和弦</a:t>
            </a:r>
            <a:endParaRPr lang="zh-CN" altLang="en-US" sz="2800" b="1" dirty="0" smtClean="0">
              <a:ln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细黑"/>
              <a:ea typeface="字魂27号-布丁体"/>
              <a:sym typeface="华文细黑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2720" y="1815465"/>
            <a:ext cx="9305925" cy="19907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76"/>
          <p:cNvSpPr txBox="1"/>
          <p:nvPr/>
        </p:nvSpPr>
        <p:spPr>
          <a:xfrm>
            <a:off x="3370387" y="1293655"/>
            <a:ext cx="5451229" cy="521970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 dirty="0" smtClean="0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细黑"/>
                <a:ea typeface="字魂27号-布丁体"/>
                <a:sym typeface="华文细黑"/>
              </a:rPr>
              <a:t>一、音阶及和弦</a:t>
            </a:r>
            <a:endParaRPr lang="zh-CN" altLang="en-US" sz="2800" b="1" dirty="0" smtClean="0">
              <a:ln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细黑"/>
              <a:ea typeface="字魂27号-布丁体"/>
              <a:sym typeface="华文细黑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2720" y="1815465"/>
            <a:ext cx="9305925" cy="19907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76"/>
          <p:cNvSpPr txBox="1"/>
          <p:nvPr/>
        </p:nvSpPr>
        <p:spPr>
          <a:xfrm>
            <a:off x="3357687" y="1324135"/>
            <a:ext cx="5451229" cy="521970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 dirty="0" smtClean="0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细黑"/>
                <a:ea typeface="字魂27号-布丁体"/>
                <a:sym typeface="华文细黑"/>
              </a:rPr>
              <a:t>一、音阶及和弦</a:t>
            </a:r>
            <a:endParaRPr lang="zh-CN" altLang="en-US" sz="2800" b="1" dirty="0" smtClean="0">
              <a:ln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细黑"/>
              <a:ea typeface="字魂27号-布丁体"/>
              <a:sym typeface="华文细黑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7775" y="1928495"/>
            <a:ext cx="9696450" cy="30003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76"/>
          <p:cNvSpPr txBox="1"/>
          <p:nvPr/>
        </p:nvSpPr>
        <p:spPr>
          <a:xfrm>
            <a:off x="3357052" y="886620"/>
            <a:ext cx="5451229" cy="521970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 dirty="0" smtClean="0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细黑"/>
                <a:ea typeface="字魂27号-布丁体"/>
                <a:sym typeface="华文细黑"/>
              </a:rPr>
              <a:t>二、歌曲训练</a:t>
            </a:r>
            <a:endParaRPr lang="zh-CN" altLang="en-US" sz="2800" b="1" dirty="0" smtClean="0">
              <a:ln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细黑"/>
              <a:ea typeface="字魂27号-布丁体"/>
              <a:sym typeface="华文细黑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52700" y="1628775"/>
            <a:ext cx="7086600" cy="360045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289050" y="5449570"/>
            <a:ext cx="9616440" cy="368300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1800">
                <a:solidFill>
                  <a:srgbClr val="0070C0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rPr>
              <a:t>【弹奏提示】《数松鼠》节奏较为欢快，可以使用欢快类型的伴奏型，伴奏型由学生自己选择。</a:t>
            </a:r>
            <a:endParaRPr lang="zh-CN" altLang="en-US" sz="1800">
              <a:solidFill>
                <a:srgbClr val="0070C0"/>
              </a:solidFill>
              <a:uFillTx/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76"/>
          <p:cNvSpPr txBox="1"/>
          <p:nvPr/>
        </p:nvSpPr>
        <p:spPr>
          <a:xfrm>
            <a:off x="3370387" y="771685"/>
            <a:ext cx="5451229" cy="521970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 dirty="0" smtClean="0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细黑"/>
                <a:ea typeface="字魂27号-布丁体"/>
                <a:sym typeface="华文细黑"/>
              </a:rPr>
              <a:t>二、歌曲训练</a:t>
            </a:r>
            <a:endParaRPr lang="zh-CN" altLang="en-US" sz="2800" b="1" dirty="0" smtClean="0">
              <a:ln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细黑"/>
              <a:ea typeface="字魂27号-布丁体"/>
              <a:sym typeface="华文细黑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4550" y="1639570"/>
            <a:ext cx="5772785" cy="292036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685" y="4356100"/>
            <a:ext cx="5679440" cy="19907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934200" y="1951355"/>
            <a:ext cx="4625975" cy="3138170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180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【弹奏提示】歌曲《龙的传人》词意新颖、曲调舒缓，呼应了20 世纪80 年代的中国台湾人民的社会民心和对大陆的思乡情感，因此民族情感很是强烈。歌曲本身所呈现出的那种身为“龙的传人”的自豪感，以超越政治、超越时空的高度，表现出一种民族感情和民族精神。歌曲极大地鼓舞了中华儿女的爱国热情和高尚的民族情结，为多民族的团结建设做出了不可估量的贡献。《龙的传人》节奏较为舒缓，可以使用较为舒缓的伴奏型，伴奏型由学生自己选择。</a:t>
            </a:r>
            <a:endParaRPr lang="zh-CN" altLang="en-US" sz="1800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76"/>
          <p:cNvSpPr txBox="1"/>
          <p:nvPr/>
        </p:nvSpPr>
        <p:spPr>
          <a:xfrm>
            <a:off x="3370387" y="771685"/>
            <a:ext cx="5451229" cy="521970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 dirty="0" smtClean="0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细黑"/>
                <a:ea typeface="字魂27号-布丁体"/>
                <a:sym typeface="华文细黑"/>
              </a:rPr>
              <a:t>训练评价表</a:t>
            </a:r>
            <a:endParaRPr lang="zh-CN" altLang="en-US" sz="2800" b="1" dirty="0" smtClean="0">
              <a:ln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细黑"/>
              <a:ea typeface="字魂27号-布丁体"/>
              <a:sym typeface="华文细黑"/>
            </a:endParaRPr>
          </a:p>
        </p:txBody>
      </p:sp>
      <p:pic>
        <p:nvPicPr>
          <p:cNvPr id="100" name="图片 99"/>
          <p:cNvPicPr/>
          <p:nvPr/>
        </p:nvPicPr>
        <p:blipFill>
          <a:blip r:embed="rId1"/>
          <a:stretch>
            <a:fillRect/>
          </a:stretch>
        </p:blipFill>
        <p:spPr>
          <a:xfrm>
            <a:off x="1761490" y="1293495"/>
            <a:ext cx="8669655" cy="4673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9"/>
          <p:cNvSpPr txBox="1"/>
          <p:nvPr/>
        </p:nvSpPr>
        <p:spPr>
          <a:xfrm>
            <a:off x="1888158" y="2037977"/>
            <a:ext cx="384048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solidFill>
                  <a:schemeClr val="accent4">
                    <a:lumMod val="75000"/>
                  </a:schemeClr>
                </a:solidFill>
                <a:latin typeface="华文细黑"/>
                <a:ea typeface="字魂27号-布丁体"/>
                <a:sym typeface="华文细黑"/>
              </a:rPr>
              <a:t>感谢</a:t>
            </a:r>
            <a:r>
              <a:rPr lang="zh-CN" altLang="en-US" sz="7200" dirty="0" smtClean="0">
                <a:solidFill>
                  <a:schemeClr val="accent3">
                    <a:lumMod val="75000"/>
                  </a:schemeClr>
                </a:solidFill>
                <a:latin typeface="华文细黑"/>
                <a:ea typeface="字魂27号-布丁体"/>
                <a:sym typeface="华文细黑"/>
              </a:rPr>
              <a:t>观看</a:t>
            </a:r>
            <a:endParaRPr lang="zh-CN" altLang="en-US" sz="7200" dirty="0">
              <a:solidFill>
                <a:schemeClr val="accent1"/>
              </a:solidFill>
              <a:latin typeface="华文细黑"/>
              <a:ea typeface="字魂27号-布丁体"/>
              <a:sym typeface="华文细黑"/>
            </a:endParaRPr>
          </a:p>
        </p:txBody>
      </p:sp>
      <p:sp>
        <p:nvSpPr>
          <p:cNvPr id="4" name="原创设计师QQ598969553                 _15"/>
          <p:cNvSpPr/>
          <p:nvPr/>
        </p:nvSpPr>
        <p:spPr>
          <a:xfrm>
            <a:off x="316561" y="385945"/>
            <a:ext cx="2982224" cy="1262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zh-CN" altLang="en-US" sz="2000" dirty="0" smtClean="0">
                <a:solidFill>
                  <a:schemeClr val="accent3">
                    <a:lumMod val="75000"/>
                  </a:schemeClr>
                </a:solidFill>
                <a:latin typeface="华文细黑"/>
                <a:ea typeface="字魂27号-布丁体"/>
                <a:sym typeface="华文细黑"/>
              </a:rPr>
              <a:t>幼儿</a:t>
            </a:r>
            <a:r>
              <a:rPr lang="zh-CN" altLang="en-US" sz="2000" dirty="0" smtClean="0">
                <a:solidFill>
                  <a:schemeClr val="accent3">
                    <a:lumMod val="75000"/>
                  </a:schemeClr>
                </a:solidFill>
                <a:latin typeface="华文细黑"/>
                <a:ea typeface="字魂27号-布丁体"/>
                <a:sym typeface="华文细黑"/>
              </a:rPr>
              <a:t>钢琴即兴</a:t>
            </a:r>
            <a:r>
              <a:rPr lang="zh-CN" altLang="en-US" sz="2000" dirty="0" smtClean="0">
                <a:solidFill>
                  <a:schemeClr val="accent3">
                    <a:lumMod val="75000"/>
                  </a:schemeClr>
                </a:solidFill>
                <a:latin typeface="华文细黑"/>
                <a:ea typeface="字魂27号-布丁体"/>
                <a:sym typeface="华文细黑"/>
              </a:rPr>
              <a:t>伴奏</a:t>
            </a:r>
            <a:endParaRPr lang="zh-CN" altLang="en-US" sz="2000" dirty="0" smtClean="0">
              <a:solidFill>
                <a:schemeClr val="accent3">
                  <a:lumMod val="75000"/>
                </a:schemeClr>
              </a:solidFill>
              <a:latin typeface="华文细黑"/>
              <a:ea typeface="字魂27号-布丁体"/>
              <a:sym typeface="华文细黑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017105" y="4323129"/>
            <a:ext cx="4703132" cy="460375"/>
            <a:chOff x="1861105" y="3523016"/>
            <a:chExt cx="5180832" cy="460375"/>
          </a:xfrm>
        </p:grpSpPr>
        <p:sp>
          <p:nvSpPr>
            <p:cNvPr id="6" name="矩形 5"/>
            <p:cNvSpPr/>
            <p:nvPr/>
          </p:nvSpPr>
          <p:spPr>
            <a:xfrm>
              <a:off x="1861105" y="3592133"/>
              <a:ext cx="5180832" cy="346248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txBody>
            <a:bodyPr wrap="square">
              <a:spAutoFit/>
            </a:bodyPr>
            <a:lstStyle/>
            <a:p>
              <a:pPr algn="dist">
                <a:spcBef>
                  <a:spcPct val="0"/>
                </a:spcBef>
                <a:buFontTx/>
                <a:buNone/>
              </a:pPr>
              <a:endParaRPr lang="zh-CN" altLang="en-US" sz="2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细黑"/>
                <a:ea typeface="字魂27号-布丁体"/>
                <a:sym typeface="华文细黑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2000988" y="3523016"/>
              <a:ext cx="4785550" cy="4603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>
                <a:spcBef>
                  <a:spcPct val="0"/>
                </a:spcBef>
                <a:buFontTx/>
                <a:buNone/>
              </a:pPr>
              <a:endParaRPr lang="zh-CN" altLang="en-US" sz="2400" dirty="0">
                <a:solidFill>
                  <a:srgbClr val="FFFFFF"/>
                </a:solidFill>
                <a:latin typeface="华文细黑"/>
                <a:ea typeface="字魂27号-布丁体"/>
                <a:sym typeface="华文细黑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99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tags/tag1.xml><?xml version="1.0" encoding="utf-8"?>
<p:tagLst xmlns:p="http://schemas.openxmlformats.org/presentationml/2006/main">
  <p:tag name="ISPRING_PRESENTATION_TITLE" val="多彩清新教育培训通用PPT模板"/>
  <p:tag name="commondata" val="eyJoZGlkIjoiZmIyNDgxODYwNTNhOTVkMjUzMTIyYzYwNjY1NTJhNDQifQ=="/>
</p:tagLst>
</file>

<file path=ppt/theme/theme1.xml><?xml version="1.0" encoding="utf-8"?>
<a:theme xmlns:a="http://schemas.openxmlformats.org/drawingml/2006/main" name="Office Theme">
  <a:themeElements>
    <a:clrScheme name="自定义 385">
      <a:dk1>
        <a:sysClr val="windowText" lastClr="000000"/>
      </a:dk1>
      <a:lt1>
        <a:srgbClr val="3F3F3F"/>
      </a:lt1>
      <a:dk2>
        <a:srgbClr val="000000"/>
      </a:dk2>
      <a:lt2>
        <a:srgbClr val="7F7F7F"/>
      </a:lt2>
      <a:accent1>
        <a:srgbClr val="3872BA"/>
      </a:accent1>
      <a:accent2>
        <a:srgbClr val="E8ACAB"/>
      </a:accent2>
      <a:accent3>
        <a:srgbClr val="82CBE2"/>
      </a:accent3>
      <a:accent4>
        <a:srgbClr val="F0CB75"/>
      </a:accent4>
      <a:accent5>
        <a:srgbClr val="004F8A"/>
      </a:accent5>
      <a:accent6>
        <a:srgbClr val="004F8A"/>
      </a:accent6>
      <a:hlink>
        <a:srgbClr val="004F8A"/>
      </a:hlink>
      <a:folHlink>
        <a:srgbClr val="004F8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430</Words>
  <Application>WPS 演示</Application>
  <PresentationFormat>宽屏</PresentationFormat>
  <Paragraphs>34</Paragraphs>
  <Slides>9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7" baseType="lpstr">
      <vt:lpstr>Arial</vt:lpstr>
      <vt:lpstr>宋体</vt:lpstr>
      <vt:lpstr>Wingdings</vt:lpstr>
      <vt:lpstr>张海山锐谐体</vt:lpstr>
      <vt:lpstr>Signika</vt:lpstr>
      <vt:lpstr>ksdb</vt:lpstr>
      <vt:lpstr>Open Sans Extrabold</vt:lpstr>
      <vt:lpstr>微软雅黑</vt:lpstr>
      <vt:lpstr>Bebas Neue</vt:lpstr>
      <vt:lpstr>字魂27号-布丁体</vt:lpstr>
      <vt:lpstr>华文细黑</vt:lpstr>
      <vt:lpstr>字魂27号-布丁体</vt:lpstr>
      <vt:lpstr>Roboto Bold</vt:lpstr>
      <vt:lpstr>华文细黑</vt:lpstr>
      <vt:lpstr>Roboto Light</vt:lpstr>
      <vt:lpstr>Arial Unicode MS</vt:lpstr>
      <vt:lpstr>Calibri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多彩清新教育培训通用PPT模板</dc:title>
  <dc:creator/>
  <cp:lastModifiedBy>李美澳</cp:lastModifiedBy>
  <cp:revision>1569</cp:revision>
  <dcterms:created xsi:type="dcterms:W3CDTF">2014-10-20T02:56:00Z</dcterms:created>
  <dcterms:modified xsi:type="dcterms:W3CDTF">2024-05-16T06:59:13Z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1EC6AEA24A3946928B5FBC2F504E8341_13</vt:lpwstr>
  </property>
  <property fmtid="{D5CDD505-2E9C-101B-9397-08002B2CF9AE}" pid="3" name="KSOProductBuildVer">
    <vt:lpwstr>2052-12.1.0.16910</vt:lpwstr>
  </property>
</Properties>
</file>