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57" r:id="rId5"/>
    <p:sldId id="259" r:id="rId6"/>
    <p:sldId id="331" r:id="rId7"/>
    <p:sldId id="332" r:id="rId8"/>
    <p:sldId id="333" r:id="rId9"/>
    <p:sldId id="342" r:id="rId10"/>
    <p:sldId id="334" r:id="rId11"/>
    <p:sldId id="341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9E29"/>
    <a:srgbClr val="F0C360"/>
    <a:srgbClr val="E1776C"/>
    <a:srgbClr val="8BD6F1"/>
    <a:srgbClr val="85A2C6"/>
    <a:srgbClr val="F3B7B8"/>
    <a:srgbClr val="3B72B0"/>
    <a:srgbClr val="90C24F"/>
    <a:srgbClr val="F06968"/>
    <a:srgbClr val="7ABD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504" y="72"/>
      </p:cViewPr>
      <p:guideLst>
        <p:guide orient="horz" pos="21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61C9A-5884-4CDF-B900-DC279B817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C78D6-5CC1-404E-ADED-0A5DD53D8E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C78D6-5CC1-404E-ADED-0A5DD53D8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C78D6-5CC1-404E-ADED-0A5DD53D8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C78D6-5CC1-404E-ADED-0A5DD53D8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C78D6-5CC1-404E-ADED-0A5DD53D8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C78D6-5CC1-404E-ADED-0A5DD53D8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C78D6-5CC1-404E-ADED-0A5DD53D8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C78D6-5CC1-404E-ADED-0A5DD53D8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C78D6-5CC1-404E-ADED-0A5DD53D8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C78D6-5CC1-404E-ADED-0A5DD53D8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4D568-9B39-4D3F-86B7-57167C21EE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F7CDB-598E-46A2-BC90-BFA559A845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hemeOverride" Target="../theme/themeOverride2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8.xml"/><Relationship Id="rId4" Type="http://schemas.openxmlformats.org/officeDocument/2006/relationships/themeOverride" Target="../theme/themeOverride6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8.xml"/><Relationship Id="rId4" Type="http://schemas.openxmlformats.org/officeDocument/2006/relationships/themeOverride" Target="../theme/themeOverride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8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9965" y="-2659967"/>
            <a:ext cx="6872069" cy="12192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75343" y="1872693"/>
            <a:ext cx="5236845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 </a:t>
            </a:r>
            <a:r>
              <a:rPr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第</a:t>
            </a:r>
            <a:r>
              <a:rPr 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七</a:t>
            </a:r>
            <a:r>
              <a:rPr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单元　</a:t>
            </a:r>
            <a:endParaRPr sz="6600" b="1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  <a:p>
            <a:pPr algn="ctr"/>
            <a:r>
              <a:rPr lang="en-US" sz="5400" b="1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b</a:t>
            </a:r>
            <a:r>
              <a:rPr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E 大调与c 小调</a:t>
            </a:r>
            <a:endParaRPr sz="5400" b="1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429000" y="4179842"/>
            <a:ext cx="5334000" cy="368300"/>
            <a:chOff x="3429000" y="269558"/>
            <a:chExt cx="5334000" cy="368300"/>
          </a:xfrm>
        </p:grpSpPr>
        <p:sp>
          <p:nvSpPr>
            <p:cNvPr id="55" name="文本框 54"/>
            <p:cNvSpPr txBox="1"/>
            <p:nvPr/>
          </p:nvSpPr>
          <p:spPr>
            <a:xfrm>
              <a:off x="5100504" y="269558"/>
              <a:ext cx="199099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3429000" y="453708"/>
              <a:ext cx="5334000" cy="0"/>
              <a:chOff x="3246783" y="5458790"/>
              <a:chExt cx="5334000" cy="0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H="1">
                <a:off x="3246783" y="5458790"/>
                <a:ext cx="155050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7030279" y="5458790"/>
                <a:ext cx="155050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127125" y="4363720"/>
            <a:ext cx="9919970" cy="133794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0"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【学习目标】了解</a:t>
            </a:r>
            <a:r>
              <a:rPr lang="en-US" altLang="zh-CN" sz="1800" baseline="300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E 大调音阶与和弦连接及c 小调音阶与和弦连接的方法。</a:t>
            </a:r>
            <a:endParaRPr lang="zh-CN" altLang="en-US" sz="180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【内容摘要】本单元主要练习</a:t>
            </a:r>
            <a:r>
              <a:rPr lang="en-US" altLang="zh-CN" sz="1800" baseline="300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18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E 大调音阶与和弦连接、c 小调音阶与和弦连接以及歌曲《听我说谢谢你》《赋得古原草送别》的弹奏。</a:t>
            </a:r>
            <a:endParaRPr lang="zh-CN" altLang="en-US" sz="180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9965" y="-2659967"/>
            <a:ext cx="6872069" cy="1219200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685112" y="1438156"/>
            <a:ext cx="282110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Verdana" panose="020B0604030504040204" pitchFamily="34" charset="0"/>
                <a:sym typeface="字魂105号-简雅黑" panose="00000500000000000000" pitchFamily="2" charset="-122"/>
              </a:rPr>
              <a:t>目录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Verdana" panose="020B0604030504040204" pitchFamily="34" charset="0"/>
              <a:sym typeface="字魂105号-简雅黑" panose="00000500000000000000" pitchFamily="2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"/>
            </p:custDataLst>
          </p:nvPr>
        </p:nvSpPr>
        <p:spPr>
          <a:xfrm>
            <a:off x="4485177" y="3089027"/>
            <a:ext cx="41650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音阶及和弦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 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3"/>
            </p:custDataLst>
          </p:nvPr>
        </p:nvSpPr>
        <p:spPr>
          <a:xfrm>
            <a:off x="4485177" y="4288734"/>
            <a:ext cx="41650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歌曲训练</a:t>
            </a:r>
            <a:endParaRPr 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21" name="任意多边形: 形状 20"/>
          <p:cNvSpPr/>
          <p:nvPr>
            <p:custDataLst>
              <p:tags r:id="rId4"/>
            </p:custDataLst>
          </p:nvPr>
        </p:nvSpPr>
        <p:spPr>
          <a:xfrm>
            <a:off x="3206976" y="2773576"/>
            <a:ext cx="997392" cy="933585"/>
          </a:xfrm>
          <a:custGeom>
            <a:avLst/>
            <a:gdLst>
              <a:gd name="connsiteX0" fmla="*/ 962856 w 2262758"/>
              <a:gd name="connsiteY0" fmla="*/ 3427 h 2118001"/>
              <a:gd name="connsiteX1" fmla="*/ 286995 w 2262758"/>
              <a:gd name="connsiteY1" fmla="*/ 454001 h 2118001"/>
              <a:gd name="connsiteX2" fmla="*/ 21952 w 2262758"/>
              <a:gd name="connsiteY2" fmla="*/ 1514175 h 2118001"/>
              <a:gd name="connsiteX3" fmla="*/ 817082 w 2262758"/>
              <a:gd name="connsiteY3" fmla="*/ 2057514 h 2118001"/>
              <a:gd name="connsiteX4" fmla="*/ 2076039 w 2262758"/>
              <a:gd name="connsiteY4" fmla="*/ 1978001 h 2118001"/>
              <a:gd name="connsiteX5" fmla="*/ 2221812 w 2262758"/>
              <a:gd name="connsiteY5" fmla="*/ 931079 h 2118001"/>
              <a:gd name="connsiteX6" fmla="*/ 1731482 w 2262758"/>
              <a:gd name="connsiteY6" fmla="*/ 281723 h 2118001"/>
              <a:gd name="connsiteX7" fmla="*/ 962856 w 2262758"/>
              <a:gd name="connsiteY7" fmla="*/ 3427 h 211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2758" h="2118001">
                <a:moveTo>
                  <a:pt x="962856" y="3427"/>
                </a:moveTo>
                <a:cubicBezTo>
                  <a:pt x="722108" y="32140"/>
                  <a:pt x="443812" y="202210"/>
                  <a:pt x="286995" y="454001"/>
                </a:cubicBezTo>
                <a:cubicBezTo>
                  <a:pt x="130178" y="705792"/>
                  <a:pt x="-66396" y="1246923"/>
                  <a:pt x="21952" y="1514175"/>
                </a:cubicBezTo>
                <a:cubicBezTo>
                  <a:pt x="110300" y="1781427"/>
                  <a:pt x="474734" y="1980210"/>
                  <a:pt x="817082" y="2057514"/>
                </a:cubicBezTo>
                <a:cubicBezTo>
                  <a:pt x="1159430" y="2134818"/>
                  <a:pt x="1841917" y="2165740"/>
                  <a:pt x="2076039" y="1978001"/>
                </a:cubicBezTo>
                <a:cubicBezTo>
                  <a:pt x="2310161" y="1790262"/>
                  <a:pt x="2279238" y="1213792"/>
                  <a:pt x="2221812" y="931079"/>
                </a:cubicBezTo>
                <a:cubicBezTo>
                  <a:pt x="2164386" y="648366"/>
                  <a:pt x="1941308" y="431914"/>
                  <a:pt x="1731482" y="281723"/>
                </a:cubicBezTo>
                <a:cubicBezTo>
                  <a:pt x="1521656" y="131532"/>
                  <a:pt x="1203604" y="-25286"/>
                  <a:pt x="962856" y="3427"/>
                </a:cubicBezTo>
                <a:close/>
              </a:path>
            </a:pathLst>
          </a:custGeom>
          <a:solidFill>
            <a:srgbClr val="F0C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1</a:t>
            </a:r>
            <a:endParaRPr lang="zh-CN" altLang="en-US" sz="3200" b="1" dirty="0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62" name="任意多边形: 形状 61"/>
          <p:cNvSpPr/>
          <p:nvPr>
            <p:custDataLst>
              <p:tags r:id="rId5"/>
            </p:custDataLst>
          </p:nvPr>
        </p:nvSpPr>
        <p:spPr>
          <a:xfrm>
            <a:off x="3206976" y="3942679"/>
            <a:ext cx="997392" cy="933585"/>
          </a:xfrm>
          <a:custGeom>
            <a:avLst/>
            <a:gdLst>
              <a:gd name="connsiteX0" fmla="*/ 962856 w 2262758"/>
              <a:gd name="connsiteY0" fmla="*/ 3427 h 2118001"/>
              <a:gd name="connsiteX1" fmla="*/ 286995 w 2262758"/>
              <a:gd name="connsiteY1" fmla="*/ 454001 h 2118001"/>
              <a:gd name="connsiteX2" fmla="*/ 21952 w 2262758"/>
              <a:gd name="connsiteY2" fmla="*/ 1514175 h 2118001"/>
              <a:gd name="connsiteX3" fmla="*/ 817082 w 2262758"/>
              <a:gd name="connsiteY3" fmla="*/ 2057514 h 2118001"/>
              <a:gd name="connsiteX4" fmla="*/ 2076039 w 2262758"/>
              <a:gd name="connsiteY4" fmla="*/ 1978001 h 2118001"/>
              <a:gd name="connsiteX5" fmla="*/ 2221812 w 2262758"/>
              <a:gd name="connsiteY5" fmla="*/ 931079 h 2118001"/>
              <a:gd name="connsiteX6" fmla="*/ 1731482 w 2262758"/>
              <a:gd name="connsiteY6" fmla="*/ 281723 h 2118001"/>
              <a:gd name="connsiteX7" fmla="*/ 962856 w 2262758"/>
              <a:gd name="connsiteY7" fmla="*/ 3427 h 211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2758" h="2118001">
                <a:moveTo>
                  <a:pt x="962856" y="3427"/>
                </a:moveTo>
                <a:cubicBezTo>
                  <a:pt x="722108" y="32140"/>
                  <a:pt x="443812" y="202210"/>
                  <a:pt x="286995" y="454001"/>
                </a:cubicBezTo>
                <a:cubicBezTo>
                  <a:pt x="130178" y="705792"/>
                  <a:pt x="-66396" y="1246923"/>
                  <a:pt x="21952" y="1514175"/>
                </a:cubicBezTo>
                <a:cubicBezTo>
                  <a:pt x="110300" y="1781427"/>
                  <a:pt x="474734" y="1980210"/>
                  <a:pt x="817082" y="2057514"/>
                </a:cubicBezTo>
                <a:cubicBezTo>
                  <a:pt x="1159430" y="2134818"/>
                  <a:pt x="1841917" y="2165740"/>
                  <a:pt x="2076039" y="1978001"/>
                </a:cubicBezTo>
                <a:cubicBezTo>
                  <a:pt x="2310161" y="1790262"/>
                  <a:pt x="2279238" y="1213792"/>
                  <a:pt x="2221812" y="931079"/>
                </a:cubicBezTo>
                <a:cubicBezTo>
                  <a:pt x="2164386" y="648366"/>
                  <a:pt x="1941308" y="431914"/>
                  <a:pt x="1731482" y="281723"/>
                </a:cubicBezTo>
                <a:cubicBezTo>
                  <a:pt x="1521656" y="131532"/>
                  <a:pt x="1203604" y="-25286"/>
                  <a:pt x="962856" y="3427"/>
                </a:cubicBezTo>
                <a:close/>
              </a:path>
            </a:pathLst>
          </a:custGeom>
          <a:solidFill>
            <a:srgbClr val="8BD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2</a:t>
            </a:r>
            <a:endParaRPr lang="zh-CN" altLang="en-US" sz="3200" b="1" dirty="0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485178" y="3503784"/>
            <a:ext cx="3854548" cy="45719"/>
          </a:xfrm>
          <a:prstGeom prst="rect">
            <a:avLst/>
          </a:prstGeom>
          <a:solidFill>
            <a:srgbClr val="F0C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22" name="矩形 21"/>
          <p:cNvSpPr/>
          <p:nvPr>
            <p:custDataLst>
              <p:tags r:id="rId7"/>
            </p:custDataLst>
          </p:nvPr>
        </p:nvSpPr>
        <p:spPr>
          <a:xfrm>
            <a:off x="4485178" y="4703520"/>
            <a:ext cx="3854548" cy="45719"/>
          </a:xfrm>
          <a:prstGeom prst="rect">
            <a:avLst/>
          </a:prstGeom>
          <a:solidFill>
            <a:srgbClr val="8BD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0257" y="-2660064"/>
            <a:ext cx="6872069" cy="1219200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/>
              <a:t>一、音阶及和弦</a:t>
            </a:r>
            <a:endParaRPr lang="zh-CN" altLang="en-US" sz="4000"/>
          </a:p>
        </p:txBody>
      </p:sp>
      <p:sp>
        <p:nvSpPr>
          <p:cNvPr id="10" name="文本占位符 9"/>
          <p:cNvSpPr>
            <a:spLocks noGrp="1"/>
          </p:cNvSpPr>
          <p:nvPr>
            <p:ph type="body" sz="half" idx="2"/>
          </p:nvPr>
        </p:nvSpPr>
        <p:spPr>
          <a:xfrm>
            <a:off x="1233805" y="2057400"/>
            <a:ext cx="9557385" cy="3811905"/>
          </a:xfrm>
        </p:spPr>
        <p:txBody>
          <a:bodyPr>
            <a:normAutofit/>
          </a:bodyPr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endParaRPr lang="zh-CN" altLang="en-US" sz="28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45" y="2455545"/>
            <a:ext cx="10593705" cy="1946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0257" y="-2660064"/>
            <a:ext cx="6872069" cy="1219200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sym typeface="+mn-ea"/>
              </a:rPr>
              <a:t>一、音阶及和弦</a:t>
            </a:r>
            <a:endParaRPr lang="zh-CN" altLang="en-US" sz="4000"/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6630" y="2576830"/>
            <a:ext cx="10238105" cy="1704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0257" y="-2660064"/>
            <a:ext cx="6872069" cy="12192000"/>
          </a:xfrm>
          <a:prstGeom prst="rect">
            <a:avLst/>
          </a:prstGeom>
        </p:spPr>
      </p:pic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9685" y="2667635"/>
            <a:ext cx="9613265" cy="2169160"/>
          </a:xfrm>
          <a:prstGeom prst="rect">
            <a:avLst/>
          </a:prstGeom>
        </p:spPr>
      </p:pic>
      <p:sp>
        <p:nvSpPr>
          <p:cNvPr id="9" name="标题 7"/>
          <p:cNvSpPr>
            <a:spLocks noGrp="1"/>
          </p:cNvSpPr>
          <p:nvPr/>
        </p:nvSpPr>
        <p:spPr>
          <a:xfrm>
            <a:off x="966788" y="584200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一、音阶及和弦</a:t>
            </a:r>
            <a:endParaRPr lang="zh-CN" altLang="en-US" sz="40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0257" y="-2660064"/>
            <a:ext cx="6872069" cy="1219200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55028" y="0"/>
            <a:ext cx="3932237" cy="16002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二、歌曲训练</a:t>
            </a:r>
            <a:endParaRPr lang="zh-CN" altLang="en-US" sz="40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7045" y="2233930"/>
            <a:ext cx="6082665" cy="4187825"/>
          </a:xfrm>
          <a:prstGeom prst="rect">
            <a:avLst/>
          </a:prstGeom>
        </p:spPr>
      </p:pic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3"/>
          <a:srcRect r="2750"/>
          <a:stretch>
            <a:fillRect/>
          </a:stretch>
        </p:blipFill>
        <p:spPr>
          <a:xfrm>
            <a:off x="5567045" y="345440"/>
            <a:ext cx="6082665" cy="1979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4650" y="2057400"/>
            <a:ext cx="4893310" cy="295783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【弹奏提示】《听我说谢谢你》将感恩之情自然而然地抒发出来。该曲旋律优美，歌声清亮，充分表达了感恩、感谢的情谊。在曲中所有元素的碰撞下，其蕴藏的温情、暖意款款流出，既能传递正能量，又容易被听众接受。《听我说谢谢你》节奏较为舒缓，可以使用比较舒缓的伴奏型，伴奏型由学生自己选择。</a:t>
            </a:r>
            <a:endParaRPr lang="zh-CN" altLang="en-US" sz="180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0257" y="-2660064"/>
            <a:ext cx="6872069" cy="1219200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55028" y="0"/>
            <a:ext cx="3932237" cy="16002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二、歌曲训练</a:t>
            </a:r>
            <a:endParaRPr lang="zh-CN" altLang="en-US" sz="40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4650" y="1693545"/>
            <a:ext cx="4893310" cy="295783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【弹奏提示】《赋得古原草送别》改编自唐代白居易的《赋得古原草送别》，将优秀的古诗谱成音符，让幼儿通过唱歌既培养了乐感，又学到了知识。该作品通过对古原上野草的描绘，抒发了诗人送别友人时的依依惜别之情。《赋得古原草送别》前四句侧重表现野草生命的历时之美，后四句侧重表现其共时之美。全诗章法谨严，用语自然流畅，对仗工整，写景抒情水乳交融，意境浑成，是“赋得体”中的绝唱。《赋得古原草送别》节奏较为舒缓，可以使用比较舒缓的伴奏型，伴奏型由学生自己选择。</a:t>
            </a:r>
            <a:endParaRPr lang="zh-CN" altLang="en-US" sz="180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67960" y="250190"/>
            <a:ext cx="5779135" cy="2764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1141" b="123"/>
          <a:stretch>
            <a:fillRect/>
          </a:stretch>
        </p:blipFill>
        <p:spPr>
          <a:xfrm>
            <a:off x="5267960" y="3014980"/>
            <a:ext cx="5779135" cy="3617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0257" y="-2660064"/>
            <a:ext cx="6872069" cy="1219200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3947478" y="265430"/>
            <a:ext cx="3932237" cy="16002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训练评价表</a:t>
            </a:r>
            <a:endParaRPr lang="zh-CN" altLang="en-US" sz="40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内容占位符 1"/>
          <p:cNvSpPr/>
          <p:nvPr>
            <p:ph idx="1"/>
          </p:nvPr>
        </p:nvSpPr>
        <p:spPr>
          <a:xfrm>
            <a:off x="5183188" y="623570"/>
            <a:ext cx="6172200" cy="4873625"/>
          </a:xfrm>
        </p:spPr>
        <p:txBody>
          <a:bodyPr anchor="ctr" anchorCtr="0">
            <a:normAutofit lnSpcReduction="10000"/>
          </a:bodyPr>
          <a:p>
            <a:pPr marL="0" algn="l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1800"/>
              <a:t>        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230" y="2124710"/>
            <a:ext cx="7639050" cy="3800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9965" y="-2659967"/>
            <a:ext cx="6872069" cy="12192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60950" y="2015568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感谢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rPr>
              <a:t>观看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382520" y="3095625"/>
            <a:ext cx="7815580" cy="42037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2"/>
                  <a:srcRect/>
                  <a:stretch>
                    <a:fillRect/>
                  </a:stretch>
                </a:blipFill>
              </a:defRPr>
            </a:lvl1pPr>
          </a:lstStyle>
          <a:p>
            <a:endParaRPr lang="en-US" altLang="zh-CN" sz="2800" b="0" dirty="0">
              <a:solidFill>
                <a:schemeClr val="tx1">
                  <a:lumMod val="65000"/>
                  <a:lumOff val="3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 rot="0">
            <a:off x="3429000" y="4363720"/>
            <a:ext cx="5334000" cy="0"/>
            <a:chOff x="3246783" y="5458790"/>
            <a:chExt cx="5334000" cy="0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3246783" y="5458790"/>
              <a:ext cx="155050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7030279" y="5458790"/>
              <a:ext cx="155050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3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356.7217322834645,&quot;left&quot;:252.51779527559057,&quot;top&quot;:126.94181102362204,&quot;width&quot;:428.5999212598425}"/>
</p:tagLst>
</file>

<file path=ppt/tags/tag2.xml><?xml version="1.0" encoding="utf-8"?>
<p:tagLst xmlns:p="http://schemas.openxmlformats.org/presentationml/2006/main">
  <p:tag name="KSO_WM_DIAGRAM_VIRTUALLY_FRAME" val="{&quot;height&quot;:356.7217322834645,&quot;left&quot;:252.51779527559057,&quot;top&quot;:126.94181102362204,&quot;width&quot;:428.5999212598425}"/>
</p:tagLst>
</file>

<file path=ppt/tags/tag3.xml><?xml version="1.0" encoding="utf-8"?>
<p:tagLst xmlns:p="http://schemas.openxmlformats.org/presentationml/2006/main">
  <p:tag name="KSO_WM_DIAGRAM_VIRTUALLY_FRAME" val="{&quot;height&quot;:356.7217322834645,&quot;left&quot;:252.51779527559057,&quot;top&quot;:126.94181102362204,&quot;width&quot;:428.5999212598425}"/>
</p:tagLst>
</file>

<file path=ppt/tags/tag4.xml><?xml version="1.0" encoding="utf-8"?>
<p:tagLst xmlns:p="http://schemas.openxmlformats.org/presentationml/2006/main">
  <p:tag name="KSO_WM_DIAGRAM_VIRTUALLY_FRAME" val="{&quot;height&quot;:356.7217322834645,&quot;left&quot;:252.51779527559057,&quot;top&quot;:126.94181102362204,&quot;width&quot;:428.5999212598425}"/>
</p:tagLst>
</file>

<file path=ppt/tags/tag5.xml><?xml version="1.0" encoding="utf-8"?>
<p:tagLst xmlns:p="http://schemas.openxmlformats.org/presentationml/2006/main">
  <p:tag name="KSO_WM_DIAGRAM_VIRTUALLY_FRAME" val="{&quot;height&quot;:356.7217322834645,&quot;left&quot;:252.51779527559057,&quot;top&quot;:126.94181102362204,&quot;width&quot;:428.5999212598425}"/>
</p:tagLst>
</file>

<file path=ppt/tags/tag6.xml><?xml version="1.0" encoding="utf-8"?>
<p:tagLst xmlns:p="http://schemas.openxmlformats.org/presentationml/2006/main">
  <p:tag name="KSO_WM_DIAGRAM_VIRTUALLY_FRAME" val="{&quot;height&quot;:356.7217322834645,&quot;left&quot;:252.51779527559057,&quot;top&quot;:126.94181102362204,&quot;width&quot;:428.5999212598425}"/>
</p:tagLst>
</file>

<file path=ppt/tags/tag7.xml><?xml version="1.0" encoding="utf-8"?>
<p:tagLst xmlns:p="http://schemas.openxmlformats.org/presentationml/2006/main">
  <p:tag name="ISPRING_PRESENTATION_TITLE" val="水彩简约小清新通用PPT背景"/>
  <p:tag name="commondata" val="eyJoZGlkIjoiZmIyNDgxODYwNTNhOTVkMjUzMTIyYzYwNjY1NTJhND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8FD9"/>
      </a:accent1>
      <a:accent2>
        <a:srgbClr val="A3CD4D"/>
      </a:accent2>
      <a:accent3>
        <a:srgbClr val="0061A0"/>
      </a:accent3>
      <a:accent4>
        <a:srgbClr val="05A5AD"/>
      </a:accent4>
      <a:accent5>
        <a:srgbClr val="7CBF00"/>
      </a:accent5>
      <a:accent6>
        <a:srgbClr val="2C92C5"/>
      </a:accent6>
      <a:hlink>
        <a:srgbClr val="008FD9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8FD9"/>
    </a:accent1>
    <a:accent2>
      <a:srgbClr val="A3CD4D"/>
    </a:accent2>
    <a:accent3>
      <a:srgbClr val="0061A0"/>
    </a:accent3>
    <a:accent4>
      <a:srgbClr val="05A5AD"/>
    </a:accent4>
    <a:accent5>
      <a:srgbClr val="7CBF00"/>
    </a:accent5>
    <a:accent6>
      <a:srgbClr val="2C92C5"/>
    </a:accent6>
    <a:hlink>
      <a:srgbClr val="008FD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8FD9"/>
    </a:accent1>
    <a:accent2>
      <a:srgbClr val="A3CD4D"/>
    </a:accent2>
    <a:accent3>
      <a:srgbClr val="0061A0"/>
    </a:accent3>
    <a:accent4>
      <a:srgbClr val="05A5AD"/>
    </a:accent4>
    <a:accent5>
      <a:srgbClr val="7CBF00"/>
    </a:accent5>
    <a:accent6>
      <a:srgbClr val="2C92C5"/>
    </a:accent6>
    <a:hlink>
      <a:srgbClr val="008FD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8FD9"/>
    </a:accent1>
    <a:accent2>
      <a:srgbClr val="A3CD4D"/>
    </a:accent2>
    <a:accent3>
      <a:srgbClr val="0061A0"/>
    </a:accent3>
    <a:accent4>
      <a:srgbClr val="05A5AD"/>
    </a:accent4>
    <a:accent5>
      <a:srgbClr val="7CBF00"/>
    </a:accent5>
    <a:accent6>
      <a:srgbClr val="2C92C5"/>
    </a:accent6>
    <a:hlink>
      <a:srgbClr val="008FD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8FD9"/>
    </a:accent1>
    <a:accent2>
      <a:srgbClr val="A3CD4D"/>
    </a:accent2>
    <a:accent3>
      <a:srgbClr val="0061A0"/>
    </a:accent3>
    <a:accent4>
      <a:srgbClr val="05A5AD"/>
    </a:accent4>
    <a:accent5>
      <a:srgbClr val="7CBF00"/>
    </a:accent5>
    <a:accent6>
      <a:srgbClr val="2C92C5"/>
    </a:accent6>
    <a:hlink>
      <a:srgbClr val="008FD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8FD9"/>
    </a:accent1>
    <a:accent2>
      <a:srgbClr val="A3CD4D"/>
    </a:accent2>
    <a:accent3>
      <a:srgbClr val="0061A0"/>
    </a:accent3>
    <a:accent4>
      <a:srgbClr val="05A5AD"/>
    </a:accent4>
    <a:accent5>
      <a:srgbClr val="7CBF00"/>
    </a:accent5>
    <a:accent6>
      <a:srgbClr val="2C92C5"/>
    </a:accent6>
    <a:hlink>
      <a:srgbClr val="008FD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8FD9"/>
    </a:accent1>
    <a:accent2>
      <a:srgbClr val="A3CD4D"/>
    </a:accent2>
    <a:accent3>
      <a:srgbClr val="0061A0"/>
    </a:accent3>
    <a:accent4>
      <a:srgbClr val="05A5AD"/>
    </a:accent4>
    <a:accent5>
      <a:srgbClr val="7CBF00"/>
    </a:accent5>
    <a:accent6>
      <a:srgbClr val="2C92C5"/>
    </a:accent6>
    <a:hlink>
      <a:srgbClr val="008FD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8FD9"/>
    </a:accent1>
    <a:accent2>
      <a:srgbClr val="A3CD4D"/>
    </a:accent2>
    <a:accent3>
      <a:srgbClr val="0061A0"/>
    </a:accent3>
    <a:accent4>
      <a:srgbClr val="05A5AD"/>
    </a:accent4>
    <a:accent5>
      <a:srgbClr val="7CBF00"/>
    </a:accent5>
    <a:accent6>
      <a:srgbClr val="2C92C5"/>
    </a:accent6>
    <a:hlink>
      <a:srgbClr val="008FD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8FD9"/>
    </a:accent1>
    <a:accent2>
      <a:srgbClr val="A3CD4D"/>
    </a:accent2>
    <a:accent3>
      <a:srgbClr val="0061A0"/>
    </a:accent3>
    <a:accent4>
      <a:srgbClr val="05A5AD"/>
    </a:accent4>
    <a:accent5>
      <a:srgbClr val="7CBF00"/>
    </a:accent5>
    <a:accent6>
      <a:srgbClr val="2C92C5"/>
    </a:accent6>
    <a:hlink>
      <a:srgbClr val="008FD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550</Words>
  <Application>WPS 演示</Application>
  <PresentationFormat>宽屏</PresentationFormat>
  <Paragraphs>40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字魂105号-简雅黑</vt:lpstr>
      <vt:lpstr>黑体</vt:lpstr>
      <vt:lpstr>微软雅黑</vt:lpstr>
      <vt:lpstr>Verdana</vt:lpstr>
      <vt:lpstr>仿宋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一、音阶及和弦</vt:lpstr>
      <vt:lpstr>一、音阶及和弦</vt:lpstr>
      <vt:lpstr>PowerPoint 演示文稿</vt:lpstr>
      <vt:lpstr>二、歌曲训练</vt:lpstr>
      <vt:lpstr>二、歌曲训练</vt:lpstr>
      <vt:lpstr>训练评价表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水彩简约小清新通用PPT背景</dc:title>
  <dc:creator>.</dc:creator>
  <cp:lastModifiedBy>李美澳</cp:lastModifiedBy>
  <cp:revision>52</cp:revision>
  <dcterms:created xsi:type="dcterms:W3CDTF">2018-03-15T04:47:00Z</dcterms:created>
  <dcterms:modified xsi:type="dcterms:W3CDTF">2024-05-16T07:01:14Z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A15264FE657445E8AF40ED8633F364B7_13</vt:lpwstr>
  </property>
  <property fmtid="{D5CDD505-2E9C-101B-9397-08002B2CF9AE}" pid="3" name="KSOProductBuildVer">
    <vt:lpwstr>2052-12.1.0.16910</vt:lpwstr>
  </property>
</Properties>
</file>