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394" r:id="rId3"/>
    <p:sldId id="388" r:id="rId4"/>
    <p:sldId id="403" r:id="rId6"/>
    <p:sldId id="402" r:id="rId7"/>
    <p:sldId id="400" r:id="rId8"/>
    <p:sldId id="401" r:id="rId9"/>
    <p:sldId id="408" r:id="rId10"/>
    <p:sldId id="409" r:id="rId11"/>
    <p:sldId id="410" r:id="rId12"/>
    <p:sldId id="411" r:id="rId13"/>
    <p:sldId id="413" r:id="rId14"/>
    <p:sldId id="415" r:id="rId15"/>
    <p:sldId id="414" r:id="rId16"/>
    <p:sldId id="404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6153" userDrawn="1">
          <p15:clr>
            <a:srgbClr val="A4A3A4"/>
          </p15:clr>
        </p15:guide>
        <p15:guide id="3" pos="2717" userDrawn="1">
          <p15:clr>
            <a:srgbClr val="A4A3A4"/>
          </p15:clr>
        </p15:guide>
        <p15:guide id="5" orient="horz" pos="1638" userDrawn="1">
          <p15:clr>
            <a:srgbClr val="A4A3A4"/>
          </p15:clr>
        </p15:guide>
        <p15:guide id="6" pos="2238" userDrawn="1">
          <p15:clr>
            <a:srgbClr val="A4A3A4"/>
          </p15:clr>
        </p15:guide>
        <p15:guide id="7" pos="42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ACBE"/>
    <a:srgbClr val="00AF92"/>
    <a:srgbClr val="FFB850"/>
    <a:srgbClr val="E87071"/>
    <a:srgbClr val="663A77"/>
    <a:srgbClr val="FBFBFB"/>
    <a:srgbClr val="E4E4E4"/>
    <a:srgbClr val="D7D7D7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6424" autoAdjust="0"/>
  </p:normalViewPr>
  <p:slideViewPr>
    <p:cSldViewPr snapToGrid="0" showGuides="1">
      <p:cViewPr>
        <p:scale>
          <a:sx n="100" d="100"/>
          <a:sy n="100" d="100"/>
        </p:scale>
        <p:origin x="1068" y="444"/>
      </p:cViewPr>
      <p:guideLst>
        <p:guide orient="horz" pos="2120"/>
        <p:guide pos="6153"/>
        <p:guide pos="2717"/>
        <p:guide orient="horz" pos="1638"/>
        <p:guide pos="2238"/>
        <p:guide pos="42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>
        <p:guide orient="horz" pos="282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6" name="图片 5" descr="图片包含 餐桌, 室内, 纸张&#10;&#10;已生成极高可信度的说明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9224"/>
          <a:stretch>
            <a:fillRect/>
          </a:stretch>
        </p:blipFill>
        <p:spPr>
          <a:xfrm>
            <a:off x="8534" y="5964349"/>
            <a:ext cx="12192000" cy="9119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4.wdp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16915" y="1927225"/>
            <a:ext cx="1088898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000" dirty="0" smtClean="0">
                <a:ln w="15875"/>
                <a:gradFill>
                  <a:gsLst>
                    <a:gs pos="0">
                      <a:schemeClr val="accent1">
                        <a:lumOff val="-19994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4"/>
                      </a:schemeClr>
                    </a:gs>
                  </a:gsLst>
                  <a:lin ang="0" scaled="0"/>
                </a:gradFill>
                <a:effectLst/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第</a:t>
            </a:r>
            <a:r>
              <a:rPr lang="zh-CN" sz="6000" dirty="0" smtClean="0">
                <a:ln w="15875"/>
                <a:gradFill>
                  <a:gsLst>
                    <a:gs pos="0">
                      <a:schemeClr val="accent1">
                        <a:lumOff val="-19994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4"/>
                      </a:schemeClr>
                    </a:gs>
                  </a:gsLst>
                  <a:lin ang="0" scaled="0"/>
                </a:gradFill>
                <a:effectLst/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八</a:t>
            </a:r>
            <a:r>
              <a:rPr sz="6000" dirty="0" smtClean="0">
                <a:ln w="15875"/>
                <a:gradFill>
                  <a:gsLst>
                    <a:gs pos="0">
                      <a:schemeClr val="accent1">
                        <a:lumOff val="-19994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4"/>
                      </a:schemeClr>
                    </a:gs>
                  </a:gsLst>
                  <a:lin ang="0" scaled="0"/>
                </a:gradFill>
                <a:effectLst/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单元　拓展歌曲</a:t>
            </a:r>
            <a:endParaRPr sz="6000" dirty="0" smtClean="0">
              <a:ln w="15875"/>
              <a:gradFill>
                <a:gsLst>
                  <a:gs pos="0">
                    <a:schemeClr val="accent1">
                      <a:lumOff val="-19994"/>
                      <a:satOff val="20000"/>
                    </a:schemeClr>
                  </a:gs>
                  <a:gs pos="100000">
                    <a:schemeClr val="accent1">
                      <a:lumOff val="15000"/>
                      <a:satOff val="-14994"/>
                    </a:schemeClr>
                  </a:gs>
                </a:gsLst>
                <a:lin ang="0" scaled="0"/>
              </a:gradFill>
              <a:effectLst/>
              <a:latin typeface="字魂27号-布丁体" panose="00000500000000000000" pitchFamily="2" charset="-122"/>
              <a:ea typeface="字魂27号-布丁体" panose="00000500000000000000" pitchFamily="2" charset="-122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28155" y="5060364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89685" y="3496310"/>
            <a:ext cx="8669020" cy="7067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学习目标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】欣赏编配好左手伴奏的经典曲目，理解歌曲的编配原则，感受音乐之美。</a:t>
            </a:r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685" y="4203065"/>
            <a:ext cx="8313420" cy="67564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内容摘要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</a:rPr>
              <a:t>】</a:t>
            </a:r>
            <a:r>
              <a:rPr lang="zh-CN" altLang="en-US" sz="1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本单元为拓展歌曲训练。全部歌曲都编配左手伴奏，供学生进行加练，加练时注意其中的低音进行或右手旋律加花。</a:t>
            </a:r>
            <a:endParaRPr lang="zh-CN" altLang="en-US" sz="1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99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sz="2800">
                <a:sym typeface="+mn-ea"/>
              </a:rPr>
              <a:t>9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>
                <a:sym typeface="+mn-ea"/>
              </a:rPr>
              <a:t>领航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2065" y="3724275"/>
            <a:ext cx="6341745" cy="270192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领航》以新时代的抒情颂歌，彰显了江山就是人民、人民就是江山的宏大主题，表达了亿万中华儿女爱党爱国的赤子情怀，抒发了广大军民永远跟党走、奋进新征程的豪情壮志。这首歌着力展现中国共产党百年走过的光辉历程，唱响了礼赞百年风华的昂扬主旋律。弹奏时需要注意以下五点：①前奏使用琶音或强化根音柱式伴奏型；②可适当加入低音下行加花；③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VI 和弦为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6 1 b3；④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 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IV 和弦为4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6 1；⑤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VII 和弦为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7 2 4。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355" y="365125"/>
            <a:ext cx="4610735" cy="3176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5" y="3541395"/>
            <a:ext cx="4408170" cy="3306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525" y="1137920"/>
            <a:ext cx="4321810" cy="2403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3990" y="193675"/>
            <a:ext cx="10515600" cy="1325563"/>
          </a:xfrm>
        </p:spPr>
        <p:txBody>
          <a:bodyPr/>
          <a:p>
            <a:pPr algn="ctr"/>
            <a:r>
              <a:rPr lang="en-US" altLang="zh-CN" sz="2800">
                <a:sym typeface="+mn-ea"/>
              </a:rPr>
              <a:t>10</a:t>
            </a:r>
            <a:r>
              <a:rPr lang="zh-CN" altLang="en-US" sz="2800">
                <a:sym typeface="+mn-ea"/>
              </a:rPr>
              <a:t>、灯火里的</a:t>
            </a:r>
            <a:r>
              <a:rPr lang="zh-CN" altLang="en-US" sz="2800">
                <a:sym typeface="+mn-ea"/>
              </a:rPr>
              <a:t>中国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8120" y="657860"/>
            <a:ext cx="2811145" cy="270192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领航》以新时代的抒情颂歌，彰显了江山就是人民、人民就是江山的宏大主题，表达了亿万中华儿女爱党爱国的赤子情怀，抒发了广大军民永远跟党走、奋进新征程的豪情壮志。这首歌着力展现中国共产党百年走过的光辉历程，唱响了礼赞百年风华的昂扬主旋律。弹奏时需要注意以下五点：①前奏使用琶音或强化根音柱式伴奏型；②可适当加入低音下行加花；③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VI 和弦为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6 1 b3；④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 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IV 和弦为4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6 1；⑤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VII 和弦为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7 2 4。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04875" y="461645"/>
            <a:ext cx="4337050" cy="26231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2933065"/>
            <a:ext cx="4026535" cy="3625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850" y="1133475"/>
            <a:ext cx="4064635" cy="2590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175" y="3814445"/>
            <a:ext cx="4057015" cy="2590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8650" y="122555"/>
            <a:ext cx="10515600" cy="1325563"/>
          </a:xfrm>
        </p:spPr>
        <p:txBody>
          <a:bodyPr/>
          <a:p>
            <a:pPr algn="ctr"/>
            <a:r>
              <a:rPr lang="en-US" altLang="zh-CN" sz="2800">
                <a:sym typeface="+mn-ea"/>
              </a:rPr>
              <a:t>11</a:t>
            </a:r>
            <a:r>
              <a:rPr lang="zh-CN" altLang="en-US" sz="2800">
                <a:sym typeface="+mn-ea"/>
              </a:rPr>
              <a:t>、我有一个</a:t>
            </a:r>
            <a:r>
              <a:rPr lang="zh-CN" altLang="en-US" sz="2800">
                <a:sym typeface="+mn-ea"/>
              </a:rPr>
              <a:t>梦</a:t>
            </a:r>
            <a:endParaRPr lang="zh-CN" altLang="en-US" sz="2800">
              <a:sym typeface="+mn-ea"/>
            </a:endParaRPr>
          </a:p>
        </p:txBody>
      </p:sp>
      <p:pic>
        <p:nvPicPr>
          <p:cNvPr id="9" name="内容占位符 8"/>
          <p:cNvPicPr>
            <a:picLocks noChangeAspect="1"/>
          </p:cNvPicPr>
          <p:nvPr>
            <p:ph idx="1"/>
          </p:nvPr>
        </p:nvPicPr>
        <p:blipFill>
          <a:blip r:embed="rId1"/>
          <a:srcRect t="1645" r="1047"/>
          <a:stretch>
            <a:fillRect/>
          </a:stretch>
        </p:blipFill>
        <p:spPr>
          <a:xfrm>
            <a:off x="0" y="201930"/>
            <a:ext cx="4363085" cy="19608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071" t="-657" r="-250" b="-478"/>
          <a:stretch>
            <a:fillRect/>
          </a:stretch>
        </p:blipFill>
        <p:spPr>
          <a:xfrm>
            <a:off x="36830" y="2089150"/>
            <a:ext cx="4370705" cy="39293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-27" b="3866"/>
          <a:stretch>
            <a:fillRect/>
          </a:stretch>
        </p:blipFill>
        <p:spPr>
          <a:xfrm>
            <a:off x="4086225" y="1148715"/>
            <a:ext cx="4318000" cy="19145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6225" y="3006725"/>
            <a:ext cx="4229100" cy="2145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4675" y="1167765"/>
            <a:ext cx="3463290" cy="270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5325" y="3905250"/>
            <a:ext cx="3271520" cy="790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775" y="751840"/>
            <a:ext cx="10515600" cy="1325563"/>
          </a:xfrm>
        </p:spPr>
        <p:txBody>
          <a:bodyPr/>
          <a:p>
            <a:pPr algn="ctr"/>
            <a:r>
              <a:rPr lang="en-US" altLang="zh-CN" sz="2800">
                <a:sym typeface="+mn-ea"/>
              </a:rPr>
              <a:t>11</a:t>
            </a:r>
            <a:r>
              <a:rPr lang="zh-CN" altLang="en-US" sz="2800">
                <a:sym typeface="+mn-ea"/>
              </a:rPr>
              <a:t>、我有一个</a:t>
            </a:r>
            <a:r>
              <a:rPr lang="zh-CN" altLang="en-US" sz="2800">
                <a:sym typeface="+mn-ea"/>
              </a:rPr>
              <a:t>梦</a:t>
            </a:r>
            <a:endParaRPr lang="zh-CN" altLang="en-US" sz="2800"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21105" y="2077720"/>
            <a:ext cx="9750425" cy="270192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领航》以新时代的抒情颂歌，彰显了江山就是人民、人民就是江山的宏大主题，表达了亿万中华儿女爱党爱国的赤子情怀，抒发了广大军民永远跟党走、奋进新征程的豪情壮志。这首歌着力展现中国共产党百年走过的光辉历程，唱响了礼赞百年风华的昂扬主旋律。弹奏时需要注意以下五点：①前奏使用琶音或强化根音柱式伴奏型；②可适当加入低音下行加花；③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VI 和弦为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6 1 b3；④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 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IV 和弦为4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6 1；⑤ 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VII 和弦为</a:t>
            </a:r>
            <a:r>
              <a:rPr lang="zh-CN" altLang="en-US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7 2 4。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54048" y="2037977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/>
                <a:ea typeface="字魂27号-布丁体"/>
                <a:sym typeface="华文细黑"/>
              </a:rPr>
              <a:t>观看</a:t>
            </a:r>
            <a:endParaRPr lang="zh-CN" altLang="en-US" sz="7200" dirty="0">
              <a:solidFill>
                <a:schemeClr val="accent1"/>
              </a:solidFill>
              <a:latin typeface="华文细黑"/>
              <a:ea typeface="字魂27号-布丁体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17105" y="4323129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99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02285"/>
            <a:ext cx="6616700" cy="265430"/>
          </a:xfrm>
        </p:spPr>
        <p:txBody>
          <a:bodyPr/>
          <a:p>
            <a:pPr algn="ctr"/>
            <a:r>
              <a:rPr lang="en-US" altLang="zh-CN" sz="2800"/>
              <a:t>1</a:t>
            </a:r>
            <a:r>
              <a:rPr lang="zh-CN" altLang="en-US" sz="2800"/>
              <a:t>、骑上我心爱的小摩托</a:t>
            </a:r>
            <a:endParaRPr lang="zh-CN" altLang="en-US" sz="28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03950" y="240665"/>
            <a:ext cx="4620895" cy="492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225" y="5045710"/>
            <a:ext cx="3946525" cy="932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9155" y="2783840"/>
            <a:ext cx="518477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【弹奏提示】《骑上我心爱的小摩托》节奏较为欢快，注意左手有部分低音进行。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080" y="275590"/>
            <a:ext cx="10515600" cy="1325563"/>
          </a:xfrm>
        </p:spPr>
        <p:txBody>
          <a:bodyPr/>
          <a:p>
            <a:pPr algn="ctr"/>
            <a:r>
              <a:rPr lang="en-US" altLang="zh-CN" sz="2800"/>
              <a:t>2</a:t>
            </a:r>
            <a:r>
              <a:rPr lang="zh-CN" altLang="en-US" sz="2800"/>
              <a:t>、莫斯科郊外的晚上</a:t>
            </a:r>
            <a:endParaRPr lang="zh-CN" altLang="en-US" sz="2800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0" y="694055"/>
            <a:ext cx="5534025" cy="5118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7225" y="2691130"/>
            <a:ext cx="5194300" cy="1476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【弹奏提示】《莫斯科郊外的晚上》节奏较为舒缓，伴奏中使用了十度伴奏法，注意第二乐句由c 小调转为E 大调，副歌前面部分使用右手旋律和弦美化II </a:t>
            </a:r>
            <a:r>
              <a:rPr lang="zh-CN" altLang="en-US" sz="1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大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（62</a:t>
            </a:r>
            <a:r>
              <a:rPr lang="en-US" altLang="zh-CN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#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46）、III </a:t>
            </a:r>
            <a:r>
              <a:rPr lang="zh-CN" altLang="en-US" sz="1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大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（73</a:t>
            </a:r>
            <a:r>
              <a:rPr lang="en-US" altLang="zh-CN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#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57），结尾处为左手低音进行（3</a:t>
            </a:r>
            <a:r>
              <a:rPr lang="en-US" altLang="zh-CN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#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1800" baseline="30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#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56）终止式。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3295" y="320675"/>
            <a:ext cx="10515600" cy="1325563"/>
          </a:xfrm>
        </p:spPr>
        <p:txBody>
          <a:bodyPr/>
          <a:p>
            <a:r>
              <a:rPr lang="en-US" altLang="zh-CN" sz="2800"/>
              <a:t>3</a:t>
            </a:r>
            <a:r>
              <a:rPr lang="zh-CN" altLang="en-US" sz="2800"/>
              <a:t>、又见炊烟</a:t>
            </a:r>
            <a:endParaRPr lang="zh-CN" altLang="en-US" sz="2800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25920" y="320675"/>
            <a:ext cx="4618355" cy="5361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05915" y="2320290"/>
            <a:ext cx="4064000" cy="119888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【弹奏提示】《又见炊烟》节奏较为舒缓，左手伴奏编配时使用十度伴奏配合分解伴奏，注意对部分右手和弦进行旋律美化。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sz="2800"/>
              <a:t>4</a:t>
            </a:r>
            <a:r>
              <a:rPr lang="zh-CN" altLang="en-US" sz="2800"/>
              <a:t>、赋得古原草送别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392795" y="752475"/>
            <a:ext cx="3597910" cy="42462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【弹奏提示】《赋得古原草送别》是唐代诗人白居易的成名作，此诗通过对古原上野草的描绘，抒发了诗人送别友人时的依依惜别之情。这首歌是一曲野草颂，更是一首生命的颂歌。弹奏时需要注意以下四点：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①全曲风格属于抒情，注意4</a:t>
            </a:r>
            <a:r>
              <a:rPr lang="en-US" altLang="zh-CN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拍的律动；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②调式调性为旋律小调，注意伴奏中的</a:t>
            </a:r>
            <a:r>
              <a:rPr lang="zh-CN" altLang="en-US" sz="1800" baseline="300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#</a:t>
            </a:r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 ；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③右手旋律中的切分节奏为难点，注意左右手对位；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④伴奏和声中有VI</a:t>
            </a:r>
            <a:r>
              <a:rPr lang="zh-CN" altLang="en-US" sz="12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大</a:t>
            </a:r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的离调和声，注意</a:t>
            </a:r>
            <a:r>
              <a:rPr lang="zh-CN" altLang="en-US" sz="1800" baseline="300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#</a:t>
            </a:r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1。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8640" y="1073150"/>
            <a:ext cx="3821430" cy="235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41800"/>
          <a:stretch>
            <a:fillRect/>
          </a:stretch>
        </p:blipFill>
        <p:spPr>
          <a:xfrm>
            <a:off x="445770" y="3237865"/>
            <a:ext cx="3867785" cy="2789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380" y="1696085"/>
            <a:ext cx="3992880" cy="19831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2745" y="3569335"/>
            <a:ext cx="3857625" cy="1983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sz="2800">
                <a:sym typeface="+mn-ea"/>
              </a:rPr>
              <a:t>5</a:t>
            </a:r>
            <a:r>
              <a:rPr lang="zh-CN" altLang="en-US" sz="2800">
                <a:sym typeface="+mn-ea"/>
              </a:rPr>
              <a:t>、江南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7890" y="269875"/>
            <a:ext cx="3242310" cy="396938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【弹奏提示】《江南》是一首歌唱江南劳动人民采莲时愉快情景的民歌，歌曲用欢乐、轻快的旋律展现了劳动人民采莲时与自然和谐共生的美好场景。弹奏时需要注意以下四点：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①注意左手节奏型的变化，如平八八度节奏型转换为琶音节奏型；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②全曲中休止符有美化旋律的作用；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③全曲风格较为活泼，平八八度的节奏型要注意强弱律动；④副歌部分注意反复。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1061720"/>
            <a:ext cx="4345940" cy="2532380"/>
          </a:xfrm>
          <a:prstGeom prst="rect">
            <a:avLst/>
          </a:prstGeom>
        </p:spPr>
      </p:pic>
      <p:pic>
        <p:nvPicPr>
          <p:cNvPr id="8" name="内容占位符 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345" y="3499485"/>
            <a:ext cx="4258945" cy="31642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025" y="1691640"/>
            <a:ext cx="4253865" cy="2105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730" y="3671570"/>
            <a:ext cx="4010025" cy="985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sz="2800">
                <a:sym typeface="+mn-ea"/>
              </a:rPr>
              <a:t>6</a:t>
            </a:r>
            <a:r>
              <a:rPr lang="zh-CN" altLang="en-US" sz="2800">
                <a:sym typeface="+mn-ea"/>
              </a:rPr>
              <a:t>、时间都去哪了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8575" y="1034415"/>
            <a:ext cx="4100195" cy="1476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【弹奏提示】《时间都去哪儿了》是一首流行作品，其旋律较为舒缓，注意曲子主歌部分左手低音下行，左手伴奏型多选择琶音，另外注意右手旋律中三连音的节奏，尾奏部分可以作为前奏使用。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rcRect r="1112" b="6535"/>
          <a:stretch>
            <a:fillRect/>
          </a:stretch>
        </p:blipFill>
        <p:spPr>
          <a:xfrm>
            <a:off x="218440" y="807085"/>
            <a:ext cx="3508375" cy="2568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" y="3204210"/>
            <a:ext cx="3784600" cy="41986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495" y="1287145"/>
            <a:ext cx="3282950" cy="3555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 sz="2800">
                <a:sym typeface="+mn-ea"/>
              </a:rPr>
              <a:t>            7</a:t>
            </a:r>
            <a:r>
              <a:rPr lang="zh-CN" altLang="en-US" sz="2800">
                <a:sym typeface="+mn-ea"/>
              </a:rPr>
              <a:t>、午后</a:t>
            </a:r>
            <a:r>
              <a:rPr lang="zh-CN" altLang="en-US" sz="2800">
                <a:sym typeface="+mn-ea"/>
              </a:rPr>
              <a:t>夕阳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000" y="1944370"/>
            <a:ext cx="4342765" cy="139636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《午后夕阳》旋律较为舒缓，左手伴奏型多选择琶音，以及部分左手低音下行，右手美化旋律较多，节奏密集。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95620" y="0"/>
            <a:ext cx="5169535" cy="6732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sz="2800">
                <a:sym typeface="+mn-ea"/>
              </a:rPr>
              <a:t>8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>
                <a:sym typeface="+mn-ea"/>
              </a:rPr>
              <a:t>蓝色海洋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2055" y="2350135"/>
            <a:ext cx="6341745" cy="215709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【弹奏提示】《蓝色海洋》旋律较为舒缓，左手伴奏型多选择琶音，右手美化旋律较多，节奏密集。注意密集部分考虑高八度弹奏，以及部分和弦进行旋律美化也需要高八度弹奏。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7840" y="88900"/>
            <a:ext cx="4075430" cy="5280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" y="5290820"/>
            <a:ext cx="4312920" cy="109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多彩清新教育培训通用PPT模板"/>
  <p:tag name="commondata" val="eyJoZGlkIjoiZmIyNDgxODYwNTNhOTVkMjUzMTIyYzYwNjY1NTJhNDQifQ==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1615</Words>
  <Application>WPS 演示</Application>
  <PresentationFormat>宽屏</PresentationFormat>
  <Paragraphs>62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张海山锐谐体</vt:lpstr>
      <vt:lpstr>Signika</vt:lpstr>
      <vt:lpstr>ksdb</vt:lpstr>
      <vt:lpstr>Open Sans Extrabold</vt:lpstr>
      <vt:lpstr>微软雅黑</vt:lpstr>
      <vt:lpstr>Bebas Neue</vt:lpstr>
      <vt:lpstr>字魂27号-布丁体</vt:lpstr>
      <vt:lpstr>华文细黑</vt:lpstr>
      <vt:lpstr>字魂27号-布丁体</vt:lpstr>
      <vt:lpstr>仿宋</vt:lpstr>
      <vt:lpstr>Arial Unicode MS</vt:lpstr>
      <vt:lpstr>Calibri</vt:lpstr>
      <vt:lpstr>Office Theme</vt:lpstr>
      <vt:lpstr>PowerPoint 演示文稿</vt:lpstr>
      <vt:lpstr>1、骑上我心爱的小摩托</vt:lpstr>
      <vt:lpstr>2、莫斯科郊外的晚上</vt:lpstr>
      <vt:lpstr>3、又见炊烟</vt:lpstr>
      <vt:lpstr>4、赋得古原草送别</vt:lpstr>
      <vt:lpstr>5、江南</vt:lpstr>
      <vt:lpstr>6、时间都去哪了</vt:lpstr>
      <vt:lpstr>            7、午后夕阳</vt:lpstr>
      <vt:lpstr>8、蓝色海洋</vt:lpstr>
      <vt:lpstr>9、领航</vt:lpstr>
      <vt:lpstr>10、灯火里的中国</vt:lpstr>
      <vt:lpstr>11、我有一个梦</vt:lpstr>
      <vt:lpstr>11、我有一个梦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李美澳</cp:lastModifiedBy>
  <cp:revision>1572</cp:revision>
  <dcterms:created xsi:type="dcterms:W3CDTF">2014-10-20T02:56:00Z</dcterms:created>
  <dcterms:modified xsi:type="dcterms:W3CDTF">2024-05-16T07:06:00Z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5D3854921A874ED7AF725823CE925AB4_13</vt:lpwstr>
  </property>
  <property fmtid="{D5CDD505-2E9C-101B-9397-08002B2CF9AE}" pid="3" name="KSOProductBuildVer">
    <vt:lpwstr>2052-12.1.0.16910</vt:lpwstr>
  </property>
</Properties>
</file>