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316" r:id="rId4"/>
    <p:sldId id="317" r:id="rId6"/>
    <p:sldId id="286" r:id="rId7"/>
    <p:sldId id="257" r:id="rId8"/>
    <p:sldId id="258" r:id="rId9"/>
    <p:sldId id="259" r:id="rId10"/>
    <p:sldId id="307" r:id="rId11"/>
    <p:sldId id="308" r:id="rId12"/>
    <p:sldId id="309" r:id="rId13"/>
    <p:sldId id="310" r:id="rId14"/>
    <p:sldId id="311" r:id="rId15"/>
    <p:sldId id="312" r:id="rId16"/>
    <p:sldId id="313" r:id="rId17"/>
    <p:sldId id="314" r:id="rId18"/>
    <p:sldId id="287" r:id="rId19"/>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776C"/>
    <a:srgbClr val="8BD6F1"/>
    <a:srgbClr val="85A2C6"/>
    <a:srgbClr val="F0C360"/>
    <a:srgbClr val="F3B7B8"/>
    <a:srgbClr val="3B72B0"/>
    <a:srgbClr val="F99E29"/>
    <a:srgbClr val="90C24F"/>
    <a:srgbClr val="F06968"/>
    <a:srgbClr val="7ABD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05" d="100"/>
          <a:sy n="105" d="100"/>
        </p:scale>
        <p:origin x="504" y="72"/>
      </p:cViewPr>
      <p:guideLst>
        <p:guide orient="horz" pos="216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gs" Target="tags/tag10.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E61C9A-5884-4CDF-B900-DC279B817CA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4C78D6-5CC1-404E-ADED-0A5DD53D8E8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84D568-9B39-4D3F-86B7-57167C21EE7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8F7CDB-598E-46A2-BC90-BFA559A8451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84D568-9B39-4D3F-86B7-57167C21EE7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8F7CDB-598E-46A2-BC90-BFA559A8451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themeOverride" Target="../theme/themeOverride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0.xml"/><Relationship Id="rId3" Type="http://schemas.openxmlformats.org/officeDocument/2006/relationships/themeOverride" Target="../theme/themeOverride10.xml"/><Relationship Id="rId2" Type="http://schemas.openxmlformats.org/officeDocument/2006/relationships/image" Target="../media/image8.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0.xml"/><Relationship Id="rId3" Type="http://schemas.openxmlformats.org/officeDocument/2006/relationships/themeOverride" Target="../theme/themeOverride11.xml"/><Relationship Id="rId2" Type="http://schemas.openxmlformats.org/officeDocument/2006/relationships/image" Target="../media/image9.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0.xml"/><Relationship Id="rId3" Type="http://schemas.openxmlformats.org/officeDocument/2006/relationships/themeOverride" Target="../theme/themeOverride12.xml"/><Relationship Id="rId2" Type="http://schemas.openxmlformats.org/officeDocument/2006/relationships/image" Target="../media/image10.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9.xml"/><Relationship Id="rId2" Type="http://schemas.openxmlformats.org/officeDocument/2006/relationships/themeOverride" Target="../theme/themeOverride13.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0.xml"/><Relationship Id="rId3" Type="http://schemas.openxmlformats.org/officeDocument/2006/relationships/themeOverride" Target="../theme/themeOverride14.xml"/><Relationship Id="rId2" Type="http://schemas.openxmlformats.org/officeDocument/2006/relationships/image" Target="../media/image11.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openxmlformats.org/officeDocument/2006/relationships/themeOverride" Target="../theme/themeOverride15.xml"/><Relationship Id="rId2" Type="http://schemas.openxmlformats.org/officeDocument/2006/relationships/image" Target="../media/image1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themeOverride" Target="../theme/themeOverride2.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hemeOverride" Target="../theme/themeOverride3.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3" Type="http://schemas.openxmlformats.org/officeDocument/2006/relationships/notesSlide" Target="../notesSlides/notesSlide4.xml"/><Relationship Id="rId12" Type="http://schemas.openxmlformats.org/officeDocument/2006/relationships/slideLayout" Target="../slideLayouts/slideLayout7.xml"/><Relationship Id="rId11" Type="http://schemas.openxmlformats.org/officeDocument/2006/relationships/themeOverride" Target="../theme/themeOverride4.xml"/><Relationship Id="rId10" Type="http://schemas.openxmlformats.org/officeDocument/2006/relationships/tags" Target="../tags/tag9.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hemeOverride" Target="../theme/themeOverride5.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8.xml"/><Relationship Id="rId3" Type="http://schemas.openxmlformats.org/officeDocument/2006/relationships/themeOverride" Target="../theme/themeOverride6.xml"/><Relationship Id="rId2" Type="http://schemas.openxmlformats.org/officeDocument/2006/relationships/image" Target="../media/image4.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0.xml"/><Relationship Id="rId4" Type="http://schemas.openxmlformats.org/officeDocument/2006/relationships/themeOverride" Target="../theme/themeOverride7.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9.xml"/><Relationship Id="rId2" Type="http://schemas.openxmlformats.org/officeDocument/2006/relationships/themeOverride" Target="../theme/themeOverride8.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0.xml"/><Relationship Id="rId3" Type="http://schemas.openxmlformats.org/officeDocument/2006/relationships/themeOverride" Target="../theme/themeOverride9.xml"/><Relationship Id="rId2" Type="http://schemas.openxmlformats.org/officeDocument/2006/relationships/image" Target="../media/image7.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59965" y="-2659967"/>
            <a:ext cx="6872069" cy="12192000"/>
          </a:xfrm>
          <a:prstGeom prst="rect">
            <a:avLst/>
          </a:prstGeom>
        </p:spPr>
      </p:pic>
      <p:sp>
        <p:nvSpPr>
          <p:cNvPr id="5" name="文本框 4"/>
          <p:cNvSpPr txBox="1"/>
          <p:nvPr/>
        </p:nvSpPr>
        <p:spPr>
          <a:xfrm>
            <a:off x="3977005" y="331548"/>
            <a:ext cx="3973830" cy="1106805"/>
          </a:xfrm>
          <a:prstGeom prst="rect">
            <a:avLst/>
          </a:prstGeom>
          <a:noFill/>
        </p:spPr>
        <p:txBody>
          <a:bodyPr wrap="none" rtlCol="0">
            <a:spAutoFit/>
          </a:bodyPr>
          <a:lstStyle/>
          <a:p>
            <a:pPr algn="ctr"/>
            <a:r>
              <a:rPr lang="en-US"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第一</a:t>
            </a:r>
            <a:r>
              <a:rPr lang="zh-CN"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篇</a:t>
            </a:r>
            <a:r>
              <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endPar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4" name="组合 53"/>
          <p:cNvGrpSpPr/>
          <p:nvPr/>
        </p:nvGrpSpPr>
        <p:grpSpPr>
          <a:xfrm>
            <a:off x="3429000" y="4179842"/>
            <a:ext cx="5334000" cy="368300"/>
            <a:chOff x="3429000" y="269558"/>
            <a:chExt cx="5334000" cy="368300"/>
          </a:xfrm>
        </p:grpSpPr>
        <p:sp>
          <p:nvSpPr>
            <p:cNvPr id="55" name="文本框 54"/>
            <p:cNvSpPr txBox="1"/>
            <p:nvPr/>
          </p:nvSpPr>
          <p:spPr>
            <a:xfrm>
              <a:off x="5100504" y="269558"/>
              <a:ext cx="1990992" cy="368300"/>
            </a:xfrm>
            <a:prstGeom prst="rect">
              <a:avLst/>
            </a:prstGeom>
            <a:noFill/>
          </p:spPr>
          <p:txBody>
            <a:bodyPr wrap="square" rtlCol="0">
              <a:spAutoFit/>
            </a:bodyPr>
            <a:lstStyle/>
            <a:p>
              <a:pPr algn="dist"/>
              <a:endParaRPr lang="en-US" altLang="zh-CN" dirty="0">
                <a:solidFill>
                  <a:schemeClr val="tx1">
                    <a:lumMod val="50000"/>
                    <a:lumOff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6" name="组合 55"/>
            <p:cNvGrpSpPr/>
            <p:nvPr/>
          </p:nvGrpSpPr>
          <p:grpSpPr>
            <a:xfrm>
              <a:off x="3429000" y="453708"/>
              <a:ext cx="5334000" cy="0"/>
              <a:chOff x="3246783" y="5458790"/>
              <a:chExt cx="5334000" cy="0"/>
            </a:xfrm>
          </p:grpSpPr>
          <p:cxnSp>
            <p:nvCxnSpPr>
              <p:cNvPr id="57" name="直接连接符 56"/>
              <p:cNvCxnSpPr/>
              <p:nvPr/>
            </p:nvCxnSpPr>
            <p:spPr>
              <a:xfrm flipH="1">
                <a:off x="3246783" y="5458790"/>
                <a:ext cx="155050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7030279" y="5458790"/>
                <a:ext cx="155050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2" name="文本框 1"/>
          <p:cNvSpPr txBox="1"/>
          <p:nvPr/>
        </p:nvSpPr>
        <p:spPr>
          <a:xfrm>
            <a:off x="984250" y="1438275"/>
            <a:ext cx="10041890" cy="5046345"/>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z="2000">
                <a:latin typeface="Arial" panose="020B0604020202020204" pitchFamily="34" charset="0"/>
                <a:ea typeface="微软雅黑" panose="020B0503020204020204" pitchFamily="34" charset="-122"/>
              </a:rPr>
              <a:t> </a:t>
            </a:r>
            <a:r>
              <a:rPr lang="zh-CN" altLang="en-US" sz="2800">
                <a:latin typeface="Arial" panose="020B0604020202020204" pitchFamily="34" charset="0"/>
                <a:ea typeface="微软雅黑" panose="020B0503020204020204" pitchFamily="34" charset="-122"/>
              </a:rPr>
              <a:t>学习目标</a:t>
            </a:r>
            <a:endParaRPr lang="zh-CN" altLang="en-US" sz="2800">
              <a:latin typeface="Arial" panose="020B0604020202020204" pitchFamily="34" charset="0"/>
              <a:ea typeface="微软雅黑" panose="020B0503020204020204" pitchFamily="34" charset="-122"/>
            </a:endParaRPr>
          </a:p>
          <a:p>
            <a:pPr algn="l"/>
            <a:r>
              <a:rPr lang="zh-CN" altLang="en-US" sz="2000">
                <a:latin typeface="Arial" panose="020B0604020202020204" pitchFamily="34" charset="0"/>
                <a:ea typeface="微软雅黑" panose="020B0503020204020204" pitchFamily="34" charset="-122"/>
                <a:sym typeface="+mn-ea"/>
              </a:rPr>
              <a:t>■</a:t>
            </a:r>
            <a:r>
              <a:rPr lang="zh-CN" altLang="en-US" sz="2000">
                <a:latin typeface="Arial" panose="020B0604020202020204" pitchFamily="34" charset="0"/>
                <a:ea typeface="微软雅黑" panose="020B0503020204020204" pitchFamily="34" charset="-122"/>
              </a:rPr>
              <a:t>知识目标：</a:t>
            </a:r>
            <a:endParaRPr lang="zh-CN" altLang="en-US" sz="1800">
              <a:latin typeface="Arial" panose="020B0604020202020204" pitchFamily="34" charset="0"/>
              <a:ea typeface="微软雅黑" panose="020B0503020204020204" pitchFamily="34" charset="-122"/>
            </a:endParaRPr>
          </a:p>
          <a:p>
            <a:pPr algn="l"/>
            <a:r>
              <a:rPr lang="zh-CN" altLang="en-US" sz="1800">
                <a:latin typeface="仿宋" panose="02010609060101010101" charset="-122"/>
                <a:ea typeface="仿宋" panose="02010609060101010101" charset="-122"/>
                <a:cs typeface="仿宋" panose="02010609060101010101" charset="-122"/>
              </a:rPr>
              <a:t>1. 了解键盘和声的基础知识。</a:t>
            </a:r>
            <a:endParaRPr lang="zh-CN" altLang="en-US" sz="1800">
              <a:latin typeface="仿宋" panose="02010609060101010101" charset="-122"/>
              <a:ea typeface="仿宋" panose="02010609060101010101" charset="-122"/>
              <a:cs typeface="仿宋" panose="02010609060101010101" charset="-122"/>
            </a:endParaRPr>
          </a:p>
          <a:p>
            <a:pPr algn="l"/>
            <a:r>
              <a:rPr lang="zh-CN" altLang="en-US" sz="1800">
                <a:latin typeface="仿宋" panose="02010609060101010101" charset="-122"/>
                <a:ea typeface="仿宋" panose="02010609060101010101" charset="-122"/>
                <a:cs typeface="仿宋" panose="02010609060101010101" charset="-122"/>
              </a:rPr>
              <a:t>2. 了解左手基本伴奏型的弹奏方法。</a:t>
            </a:r>
            <a:endParaRPr lang="zh-CN" altLang="en-US" sz="1800">
              <a:latin typeface="仿宋" panose="02010609060101010101" charset="-122"/>
              <a:ea typeface="仿宋" panose="02010609060101010101" charset="-122"/>
              <a:cs typeface="仿宋" panose="02010609060101010101" charset="-122"/>
            </a:endParaRPr>
          </a:p>
          <a:p>
            <a:pPr algn="l"/>
            <a:r>
              <a:rPr lang="zh-CN" altLang="en-US" sz="1800">
                <a:latin typeface="仿宋" panose="02010609060101010101" charset="-122"/>
                <a:ea typeface="仿宋" panose="02010609060101010101" charset="-122"/>
                <a:cs typeface="仿宋" panose="02010609060101010101" charset="-122"/>
              </a:rPr>
              <a:t>3. 了解键盘和声的使用方法。</a:t>
            </a:r>
            <a:endParaRPr lang="zh-CN" altLang="en-US" sz="1800">
              <a:latin typeface="仿宋" panose="02010609060101010101" charset="-122"/>
              <a:ea typeface="仿宋" panose="02010609060101010101" charset="-122"/>
              <a:cs typeface="仿宋" panose="02010609060101010101" charset="-122"/>
            </a:endParaRPr>
          </a:p>
          <a:p>
            <a:pPr algn="l"/>
            <a:r>
              <a:rPr lang="zh-CN" altLang="en-US" sz="1800">
                <a:latin typeface="仿宋" panose="02010609060101010101" charset="-122"/>
                <a:ea typeface="仿宋" panose="02010609060101010101" charset="-122"/>
                <a:cs typeface="仿宋" panose="02010609060101010101" charset="-122"/>
              </a:rPr>
              <a:t>4. 了解和声的编配原则。</a:t>
            </a:r>
            <a:endParaRPr lang="zh-CN" altLang="en-US" sz="1800">
              <a:latin typeface="仿宋" panose="02010609060101010101" charset="-122"/>
              <a:ea typeface="仿宋" panose="02010609060101010101" charset="-122"/>
              <a:cs typeface="仿宋" panose="02010609060101010101" charset="-122"/>
            </a:endParaRPr>
          </a:p>
          <a:p>
            <a:pPr algn="l"/>
            <a:r>
              <a:rPr lang="zh-CN" altLang="en-US" sz="2000">
                <a:latin typeface="Arial" panose="020B0604020202020204" pitchFamily="34" charset="0"/>
                <a:ea typeface="微软雅黑" panose="020B0503020204020204" pitchFamily="34" charset="-122"/>
                <a:sym typeface="+mn-ea"/>
              </a:rPr>
              <a:t>■</a:t>
            </a:r>
            <a:r>
              <a:rPr lang="en-US" altLang="zh-CN" sz="2000">
                <a:latin typeface="Arial" panose="020B0604020202020204" pitchFamily="34" charset="0"/>
                <a:ea typeface="微软雅黑" panose="020B0503020204020204" pitchFamily="34" charset="-122"/>
                <a:sym typeface="+mn-ea"/>
              </a:rPr>
              <a:t> </a:t>
            </a:r>
            <a:r>
              <a:rPr lang="zh-CN" altLang="en-US" sz="2000">
                <a:latin typeface="Arial" panose="020B0604020202020204" pitchFamily="34" charset="0"/>
                <a:ea typeface="微软雅黑" panose="020B0503020204020204" pitchFamily="34" charset="-122"/>
              </a:rPr>
              <a:t>能力目标：</a:t>
            </a:r>
            <a:endParaRPr lang="zh-CN" altLang="en-US" sz="2000">
              <a:latin typeface="Arial" panose="020B0604020202020204" pitchFamily="34" charset="0"/>
              <a:ea typeface="微软雅黑" panose="020B0503020204020204" pitchFamily="34" charset="-122"/>
            </a:endParaRPr>
          </a:p>
          <a:p>
            <a:pPr algn="l"/>
            <a:r>
              <a:rPr lang="zh-CN" altLang="en-US" sz="1800">
                <a:latin typeface="仿宋" panose="02010609060101010101" charset="-122"/>
                <a:ea typeface="仿宋" panose="02010609060101010101" charset="-122"/>
                <a:cs typeface="仿宋" panose="02010609060101010101" charset="-122"/>
              </a:rPr>
              <a:t>1. 掌握和弦连接的方法及和弦的排列方式。</a:t>
            </a:r>
            <a:endParaRPr lang="zh-CN" altLang="en-US" sz="1800">
              <a:latin typeface="仿宋" panose="02010609060101010101" charset="-122"/>
              <a:ea typeface="仿宋" panose="02010609060101010101" charset="-122"/>
              <a:cs typeface="仿宋" panose="02010609060101010101" charset="-122"/>
            </a:endParaRPr>
          </a:p>
          <a:p>
            <a:pPr algn="l"/>
            <a:r>
              <a:rPr lang="zh-CN" altLang="en-US" sz="1800">
                <a:latin typeface="仿宋" panose="02010609060101010101" charset="-122"/>
                <a:ea typeface="仿宋" panose="02010609060101010101" charset="-122"/>
                <a:cs typeface="仿宋" panose="02010609060101010101" charset="-122"/>
              </a:rPr>
              <a:t>2. 熟练掌握单音伴奏、双音伴奏、柱式伴奏织体的歌曲伴奏。</a:t>
            </a:r>
            <a:endParaRPr lang="zh-CN" altLang="en-US" sz="1800">
              <a:latin typeface="仿宋" panose="02010609060101010101" charset="-122"/>
              <a:ea typeface="仿宋" panose="02010609060101010101" charset="-122"/>
              <a:cs typeface="仿宋" panose="02010609060101010101" charset="-122"/>
            </a:endParaRPr>
          </a:p>
          <a:p>
            <a:pPr algn="l"/>
            <a:r>
              <a:rPr lang="zh-CN" altLang="en-US" sz="1800">
                <a:latin typeface="仿宋" panose="02010609060101010101" charset="-122"/>
                <a:ea typeface="仿宋" panose="02010609060101010101" charset="-122"/>
                <a:cs typeface="仿宋" panose="02010609060101010101" charset="-122"/>
              </a:rPr>
              <a:t>3. 熟练掌握半分解伴奏织体和分解伴奏织体两种伴奏方法。</a:t>
            </a:r>
            <a:endParaRPr lang="zh-CN" altLang="en-US" sz="1800">
              <a:latin typeface="仿宋" panose="02010609060101010101" charset="-122"/>
              <a:ea typeface="仿宋" panose="02010609060101010101" charset="-122"/>
              <a:cs typeface="仿宋" panose="02010609060101010101" charset="-122"/>
            </a:endParaRPr>
          </a:p>
          <a:p>
            <a:pPr algn="l"/>
            <a:r>
              <a:rPr lang="zh-CN" altLang="en-US" sz="1800">
                <a:latin typeface="仿宋" panose="02010609060101010101" charset="-122"/>
                <a:ea typeface="仿宋" panose="02010609060101010101" charset="-122"/>
                <a:cs typeface="仿宋" panose="02010609060101010101" charset="-122"/>
              </a:rPr>
              <a:t>4. 掌握强化根音伴奏型的伴奏方法。</a:t>
            </a:r>
            <a:endParaRPr lang="zh-CN" altLang="en-US" sz="1800">
              <a:latin typeface="仿宋" panose="02010609060101010101" charset="-122"/>
              <a:ea typeface="仿宋" panose="02010609060101010101" charset="-122"/>
              <a:cs typeface="仿宋" panose="02010609060101010101" charset="-122"/>
            </a:endParaRPr>
          </a:p>
          <a:p>
            <a:pPr algn="l"/>
            <a:r>
              <a:rPr lang="zh-CN" altLang="en-US" sz="1800">
                <a:latin typeface="仿宋" panose="02010609060101010101" charset="-122"/>
                <a:ea typeface="仿宋" panose="02010609060101010101" charset="-122"/>
                <a:cs typeface="仿宋" panose="02010609060101010101" charset="-122"/>
              </a:rPr>
              <a:t>5. 能进行和声编配。</a:t>
            </a:r>
            <a:endParaRPr lang="zh-CN" altLang="en-US" sz="1800">
              <a:latin typeface="Arial" panose="020B0604020202020204" pitchFamily="34" charset="0"/>
              <a:ea typeface="微软雅黑" panose="020B0503020204020204" pitchFamily="34" charset="-122"/>
            </a:endParaRPr>
          </a:p>
          <a:p>
            <a:pPr algn="l"/>
            <a:r>
              <a:rPr lang="zh-CN" altLang="en-US" sz="2000">
                <a:latin typeface="Arial" panose="020B0604020202020204" pitchFamily="34" charset="0"/>
                <a:ea typeface="微软雅黑" panose="020B0503020204020204" pitchFamily="34" charset="-122"/>
                <a:sym typeface="+mn-ea"/>
              </a:rPr>
              <a:t>■</a:t>
            </a:r>
            <a:r>
              <a:rPr lang="en-US" altLang="zh-CN" sz="2000">
                <a:latin typeface="Arial" panose="020B0604020202020204" pitchFamily="34" charset="0"/>
                <a:ea typeface="微软雅黑" panose="020B0503020204020204" pitchFamily="34" charset="-122"/>
                <a:sym typeface="+mn-ea"/>
              </a:rPr>
              <a:t> </a:t>
            </a:r>
            <a:r>
              <a:rPr lang="zh-CN" altLang="en-US" sz="2000">
                <a:latin typeface="Arial" panose="020B0604020202020204" pitchFamily="34" charset="0"/>
                <a:ea typeface="微软雅黑" panose="020B0503020204020204" pitchFamily="34" charset="-122"/>
              </a:rPr>
              <a:t>素质目标：</a:t>
            </a:r>
            <a:endParaRPr lang="zh-CN" altLang="en-US" sz="2000">
              <a:latin typeface="Arial" panose="020B0604020202020204" pitchFamily="34" charset="0"/>
              <a:ea typeface="微软雅黑" panose="020B0503020204020204" pitchFamily="34" charset="-122"/>
            </a:endParaRPr>
          </a:p>
          <a:p>
            <a:pPr algn="l"/>
            <a:r>
              <a:rPr lang="zh-CN" altLang="en-US" sz="1800">
                <a:latin typeface="仿宋" panose="02010609060101010101" charset="-122"/>
                <a:ea typeface="仿宋" panose="02010609060101010101" charset="-122"/>
                <a:cs typeface="仿宋" panose="02010609060101010101" charset="-122"/>
              </a:rPr>
              <a:t>1. 培养良好的钢琴弹奏习惯。</a:t>
            </a:r>
            <a:endParaRPr lang="zh-CN" altLang="en-US" sz="1800">
              <a:latin typeface="仿宋" panose="02010609060101010101" charset="-122"/>
              <a:ea typeface="仿宋" panose="02010609060101010101" charset="-122"/>
              <a:cs typeface="仿宋" panose="02010609060101010101" charset="-122"/>
            </a:endParaRPr>
          </a:p>
          <a:p>
            <a:pPr algn="l"/>
            <a:r>
              <a:rPr lang="zh-CN" altLang="en-US" sz="1800">
                <a:latin typeface="仿宋" panose="02010609060101010101" charset="-122"/>
                <a:ea typeface="仿宋" panose="02010609060101010101" charset="-122"/>
                <a:cs typeface="仿宋" panose="02010609060101010101" charset="-122"/>
              </a:rPr>
              <a:t>2. 感受经典曲目中蕴含的音乐之美，培养欣赏音乐美的能力。</a:t>
            </a:r>
            <a:endParaRPr lang="zh-CN" altLang="en-US" sz="1800">
              <a:latin typeface="仿宋" panose="02010609060101010101" charset="-122"/>
              <a:ea typeface="仿宋" panose="02010609060101010101" charset="-122"/>
              <a:cs typeface="仿宋" panose="02010609060101010101" charset="-122"/>
            </a:endParaRPr>
          </a:p>
          <a:p>
            <a:pPr algn="l"/>
            <a:r>
              <a:rPr lang="zh-CN" altLang="en-US" sz="1800">
                <a:latin typeface="仿宋" panose="02010609060101010101" charset="-122"/>
                <a:ea typeface="仿宋" panose="02010609060101010101" charset="-122"/>
                <a:cs typeface="仿宋" panose="02010609060101010101" charset="-122"/>
              </a:rPr>
              <a:t>3. 锻炼手脑及左右手的配合，培养整体意识。</a:t>
            </a:r>
            <a:endParaRPr lang="zh-CN" altLang="en-US" sz="1800">
              <a:latin typeface="仿宋" panose="02010609060101010101" charset="-122"/>
              <a:ea typeface="仿宋" panose="02010609060101010101" charset="-122"/>
              <a:cs typeface="仿宋" panose="02010609060101010101" charset="-122"/>
            </a:endParaRPr>
          </a:p>
          <a:p>
            <a:pPr algn="l"/>
            <a:endParaRPr lang="zh-CN" altLang="en-US" sz="1800">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455" fill="hold">
                                          <p:stCondLst>
                                            <p:cond delay="0"/>
                                          </p:stCondLst>
                                        </p:cTn>
                                        <p:tgtEl>
                                          <p:spTgt spid="5"/>
                                        </p:tgtEl>
                                        <p:attrNameLst>
                                          <p:attrName>style.rotation</p:attrName>
                                        </p:attrNameLst>
                                      </p:cBhvr>
                                      <p:to>
                                        <p:strVal val="-45.0"/>
                                      </p:to>
                                    </p:set>
                                    <p:anim calcmode="lin" valueType="num">
                                      <p:cBhvr>
                                        <p:cTn id="8"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3000"/>
                            </p:stCondLst>
                            <p:childTnLst>
                              <p:par>
                                <p:cTn id="13" presetID="16" presetClass="entr" presetSubtype="21" fill="hold"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barn(inVertical)">
                                      <p:cBhvr>
                                        <p:cTn id="1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0257" y="-2674034"/>
            <a:ext cx="6872069" cy="12192000"/>
          </a:xfrm>
          <a:prstGeom prst="rect">
            <a:avLst/>
          </a:prstGeom>
        </p:spPr>
      </p:pic>
      <p:sp>
        <p:nvSpPr>
          <p:cNvPr id="10" name="文本占位符 9"/>
          <p:cNvSpPr>
            <a:spLocks noGrp="1"/>
          </p:cNvSpPr>
          <p:nvPr>
            <p:ph type="body" sz="half" idx="2"/>
          </p:nvPr>
        </p:nvSpPr>
        <p:spPr>
          <a:xfrm>
            <a:off x="388620" y="0"/>
            <a:ext cx="5150485" cy="3811905"/>
          </a:xfrm>
        </p:spPr>
        <p:txBody>
          <a:bodyPr>
            <a:normAutofit/>
          </a:bodyPr>
          <a:p>
            <a:r>
              <a:rPr lang="en-US" altLang="zh-CN"/>
              <a:t>       </a:t>
            </a:r>
            <a:endParaRPr lang="en-US" altLang="zh-CN"/>
          </a:p>
          <a:p>
            <a:endParaRPr lang="en-US" altLang="zh-CN"/>
          </a:p>
          <a:p>
            <a:endParaRPr lang="en-US" altLang="zh-CN"/>
          </a:p>
          <a:p>
            <a:pPr fontAlgn="auto">
              <a:lnSpc>
                <a:spcPct val="150000"/>
              </a:lnSpc>
            </a:pPr>
            <a:r>
              <a:rPr lang="en-US" altLang="zh-CN"/>
              <a:t>         </a:t>
            </a:r>
            <a:r>
              <a:rPr lang="en-US" altLang="zh-CN" b="1"/>
              <a:t>   </a:t>
            </a:r>
            <a:r>
              <a:rPr lang="zh-CN" altLang="en-US" sz="2800" b="1"/>
              <a:t>I~VII 级和弦的第一转位</a:t>
            </a:r>
            <a:endParaRPr lang="zh-CN" altLang="en-US" sz="2800" b="1"/>
          </a:p>
        </p:txBody>
      </p:sp>
      <p:pic>
        <p:nvPicPr>
          <p:cNvPr id="5" name="内容占位符 4"/>
          <p:cNvPicPr>
            <a:picLocks noChangeAspect="1"/>
          </p:cNvPicPr>
          <p:nvPr>
            <p:ph idx="1"/>
          </p:nvPr>
        </p:nvPicPr>
        <p:blipFill>
          <a:blip r:embed="rId2"/>
          <a:stretch>
            <a:fillRect/>
          </a:stretch>
        </p:blipFill>
        <p:spPr>
          <a:xfrm>
            <a:off x="1202690" y="2167890"/>
            <a:ext cx="8201660" cy="24682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0257" y="-2660064"/>
            <a:ext cx="6872069" cy="12192000"/>
          </a:xfrm>
          <a:prstGeom prst="rect">
            <a:avLst/>
          </a:prstGeom>
        </p:spPr>
      </p:pic>
      <p:sp>
        <p:nvSpPr>
          <p:cNvPr id="8" name="标题 7"/>
          <p:cNvSpPr>
            <a:spLocks noGrp="1"/>
          </p:cNvSpPr>
          <p:nvPr>
            <p:ph type="title"/>
          </p:nvPr>
        </p:nvSpPr>
        <p:spPr>
          <a:xfrm>
            <a:off x="840105" y="165735"/>
            <a:ext cx="5386070" cy="1600200"/>
          </a:xfrm>
        </p:spPr>
        <p:txBody>
          <a:bodyPr/>
          <a:p>
            <a:r>
              <a:rPr lang="zh-CN" altLang="en-US" b="1"/>
              <a:t>原位三和弦的第二转位：</a:t>
            </a:r>
            <a:endParaRPr lang="zh-CN" altLang="en-US" b="1"/>
          </a:p>
        </p:txBody>
      </p:sp>
      <p:sp>
        <p:nvSpPr>
          <p:cNvPr id="10" name="文本占位符 9"/>
          <p:cNvSpPr>
            <a:spLocks noGrp="1"/>
          </p:cNvSpPr>
          <p:nvPr>
            <p:ph type="body" sz="half" idx="2"/>
          </p:nvPr>
        </p:nvSpPr>
        <p:spPr>
          <a:xfrm>
            <a:off x="839470" y="1818640"/>
            <a:ext cx="4681855" cy="3811905"/>
          </a:xfrm>
        </p:spPr>
        <p:txBody>
          <a:bodyPr>
            <a:normAutofit/>
          </a:bodyPr>
          <a:p>
            <a:r>
              <a:rPr lang="en-US" altLang="zh-CN"/>
              <a:t>       </a:t>
            </a:r>
            <a:endParaRPr lang="en-US" altLang="zh-CN"/>
          </a:p>
          <a:p>
            <a:pPr fontAlgn="auto">
              <a:lnSpc>
                <a:spcPct val="150000"/>
              </a:lnSpc>
            </a:pPr>
            <a:r>
              <a:rPr lang="en-US" altLang="zh-CN"/>
              <a:t>         </a:t>
            </a:r>
            <a:r>
              <a:rPr lang="en-US" altLang="zh-CN" sz="1800" b="1"/>
              <a:t> </a:t>
            </a:r>
            <a:r>
              <a:rPr sz="2000" b="1"/>
              <a:t>将原位三和弦的第一转位的三音向上提高一个八度，和弦的三音就会从低音变为高音，如351 为原位三和弦的第一转位，再转位后变为513。三和弦的第二转位我们称之为四六和弦。（图1-5、图1-6）</a:t>
            </a:r>
            <a:endParaRPr sz="2000" b="1"/>
          </a:p>
        </p:txBody>
      </p:sp>
      <p:pic>
        <p:nvPicPr>
          <p:cNvPr id="4" name="内容占位符 3"/>
          <p:cNvPicPr>
            <a:picLocks noChangeAspect="1"/>
          </p:cNvPicPr>
          <p:nvPr>
            <p:ph idx="1"/>
          </p:nvPr>
        </p:nvPicPr>
        <p:blipFill>
          <a:blip r:embed="rId2"/>
          <a:stretch>
            <a:fillRect/>
          </a:stretch>
        </p:blipFill>
        <p:spPr>
          <a:xfrm>
            <a:off x="6023610" y="2610485"/>
            <a:ext cx="5486400" cy="16370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0257" y="-2674034"/>
            <a:ext cx="6872069" cy="12192000"/>
          </a:xfrm>
          <a:prstGeom prst="rect">
            <a:avLst/>
          </a:prstGeom>
        </p:spPr>
      </p:pic>
      <p:sp>
        <p:nvSpPr>
          <p:cNvPr id="10" name="文本占位符 9"/>
          <p:cNvSpPr>
            <a:spLocks noGrp="1"/>
          </p:cNvSpPr>
          <p:nvPr>
            <p:ph type="body" sz="half" idx="2"/>
          </p:nvPr>
        </p:nvSpPr>
        <p:spPr>
          <a:xfrm>
            <a:off x="427355" y="0"/>
            <a:ext cx="5900420" cy="3811905"/>
          </a:xfrm>
        </p:spPr>
        <p:txBody>
          <a:bodyPr>
            <a:normAutofit/>
          </a:bodyPr>
          <a:p>
            <a:r>
              <a:rPr lang="en-US" altLang="zh-CN"/>
              <a:t>       </a:t>
            </a:r>
            <a:endParaRPr lang="en-US" altLang="zh-CN"/>
          </a:p>
          <a:p>
            <a:endParaRPr lang="en-US" altLang="zh-CN"/>
          </a:p>
          <a:p>
            <a:endParaRPr lang="en-US" altLang="zh-CN"/>
          </a:p>
          <a:p>
            <a:pPr fontAlgn="auto">
              <a:lnSpc>
                <a:spcPct val="150000"/>
              </a:lnSpc>
            </a:pPr>
            <a:r>
              <a:rPr lang="en-US" altLang="zh-CN"/>
              <a:t>            </a:t>
            </a:r>
            <a:r>
              <a:rPr lang="zh-CN" altLang="en-US" sz="2800"/>
              <a:t>表1-3 为I~VII 级和弦的第二转位</a:t>
            </a:r>
            <a:endParaRPr lang="zh-CN" altLang="en-US" sz="2800"/>
          </a:p>
        </p:txBody>
      </p:sp>
      <p:pic>
        <p:nvPicPr>
          <p:cNvPr id="3" name="内容占位符 2"/>
          <p:cNvPicPr>
            <a:picLocks noChangeAspect="1"/>
          </p:cNvPicPr>
          <p:nvPr>
            <p:ph idx="1"/>
          </p:nvPr>
        </p:nvPicPr>
        <p:blipFill>
          <a:blip r:embed="rId2"/>
          <a:stretch>
            <a:fillRect/>
          </a:stretch>
        </p:blipFill>
        <p:spPr>
          <a:xfrm>
            <a:off x="1183005" y="2171065"/>
            <a:ext cx="9454515" cy="2335530"/>
          </a:xfrm>
          <a:prstGeom prst="rect">
            <a:avLst/>
          </a:prstGeom>
        </p:spPr>
      </p:pic>
      <p:sp>
        <p:nvSpPr>
          <p:cNvPr id="4" name="文本框 3"/>
          <p:cNvSpPr txBox="1"/>
          <p:nvPr/>
        </p:nvSpPr>
        <p:spPr>
          <a:xfrm>
            <a:off x="1803400" y="4788535"/>
            <a:ext cx="7778750" cy="64516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1800">
                <a:solidFill>
                  <a:srgbClr val="E1776C"/>
                </a:solidFill>
                <a:latin typeface="仿宋" panose="02010609060101010101" charset="-122"/>
                <a:ea typeface="仿宋" panose="02010609060101010101" charset="-122"/>
                <a:cs typeface="仿宋" panose="02010609060101010101" charset="-122"/>
              </a:rPr>
              <a:t>【教师提示】</a:t>
            </a:r>
            <a:r>
              <a:rPr lang="zh-CN" altLang="en-US" sz="1800" b="1">
                <a:latin typeface="仿宋" panose="02010609060101010101" charset="-122"/>
                <a:ea typeface="仿宋" panose="02010609060101010101" charset="-122"/>
                <a:cs typeface="仿宋" panose="02010609060101010101" charset="-122"/>
              </a:rPr>
              <a:t>可以通过在键盘上进行简单的弹奏来感受和弦从原位到转位的变化及其音响效果的改变。另外</a:t>
            </a:r>
            <a:r>
              <a:rPr lang="en-US" altLang="zh-CN" sz="1800" b="1">
                <a:latin typeface="仿宋" panose="02010609060101010101" charset="-122"/>
                <a:ea typeface="仿宋" panose="02010609060101010101" charset="-122"/>
                <a:cs typeface="仿宋" panose="02010609060101010101" charset="-122"/>
              </a:rPr>
              <a:t>,</a:t>
            </a:r>
            <a:r>
              <a:rPr lang="zh-CN" altLang="en-US" sz="1800" b="1">
                <a:latin typeface="仿宋" panose="02010609060101010101" charset="-122"/>
                <a:ea typeface="仿宋" panose="02010609060101010101" charset="-122"/>
                <a:cs typeface="仿宋" panose="02010609060101010101" charset="-122"/>
              </a:rPr>
              <a:t>不可将原位与转位和弦混淆。</a:t>
            </a:r>
            <a:endParaRPr lang="zh-CN" altLang="en-US" sz="1800" b="1">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文本框 9"/>
          <p:cNvSpPr txBox="1"/>
          <p:nvPr/>
        </p:nvSpPr>
        <p:spPr>
          <a:xfrm>
            <a:off x="5520055" y="2554605"/>
            <a:ext cx="5104130" cy="645160"/>
          </a:xfrm>
          <a:prstGeom prst="rect">
            <a:avLst/>
          </a:prstGeom>
          <a:noFill/>
        </p:spPr>
        <p:txBody>
          <a:bodyPr wrap="square" rtlCol="0">
            <a:spAutoFit/>
          </a:bodyPr>
          <a:lstStyle/>
          <a:p>
            <a:pPr algn="l"/>
            <a:r>
              <a:rPr lang="zh-CN" altLang="en-US" sz="3600"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rPr>
              <a:t>第</a:t>
            </a:r>
            <a:r>
              <a:rPr lang="zh-CN" altLang="en-US" sz="3600"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rPr>
              <a:t>三节　和弦</a:t>
            </a:r>
            <a:r>
              <a:rPr lang="zh-CN" altLang="en-US" sz="3600"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连接</a:t>
            </a:r>
            <a:endParaRPr lang="zh-CN" altLang="en-US" sz="3600"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1" name="文本框 10"/>
          <p:cNvSpPr txBox="1"/>
          <p:nvPr/>
        </p:nvSpPr>
        <p:spPr>
          <a:xfrm>
            <a:off x="5274310" y="3366135"/>
            <a:ext cx="643191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本节的主要内容是和弦连接的概念。在了解和弦连接概念的基础上进一步了解和弦连接的方法以及和弦的排列方法。</a:t>
            </a:r>
            <a:endParaRPr lang="zh-CN" altLang="en-US"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2" name="文本框 11"/>
          <p:cNvSpPr txBox="1"/>
          <p:nvPr/>
        </p:nvSpPr>
        <p:spPr>
          <a:xfrm>
            <a:off x="2000167" y="4817544"/>
            <a:ext cx="3274060" cy="706755"/>
          </a:xfrm>
          <a:prstGeom prst="rect">
            <a:avLst/>
          </a:prstGeom>
          <a:noFill/>
        </p:spPr>
        <p:txBody>
          <a:bodyPr wrap="square" rtlCol="0">
            <a:spAutoFit/>
          </a:bodyPr>
          <a:lstStyle/>
          <a:p>
            <a:pPr algn="dist" fontAlgn="auto"/>
            <a:r>
              <a:rPr lang="en-US" altLang="zh-CN" sz="4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PART THREE</a:t>
            </a:r>
            <a:endParaRPr lang="en-US" altLang="zh-CN" sz="4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7" name="任意多边形: 形状 16"/>
          <p:cNvSpPr/>
          <p:nvPr/>
        </p:nvSpPr>
        <p:spPr>
          <a:xfrm>
            <a:off x="2125247" y="1835094"/>
            <a:ext cx="3080646" cy="2883565"/>
          </a:xfrm>
          <a:custGeom>
            <a:avLst/>
            <a:gdLst>
              <a:gd name="connsiteX0" fmla="*/ 962856 w 2262758"/>
              <a:gd name="connsiteY0" fmla="*/ 3427 h 2118001"/>
              <a:gd name="connsiteX1" fmla="*/ 286995 w 2262758"/>
              <a:gd name="connsiteY1" fmla="*/ 454001 h 2118001"/>
              <a:gd name="connsiteX2" fmla="*/ 21952 w 2262758"/>
              <a:gd name="connsiteY2" fmla="*/ 1514175 h 2118001"/>
              <a:gd name="connsiteX3" fmla="*/ 817082 w 2262758"/>
              <a:gd name="connsiteY3" fmla="*/ 2057514 h 2118001"/>
              <a:gd name="connsiteX4" fmla="*/ 2076039 w 2262758"/>
              <a:gd name="connsiteY4" fmla="*/ 1978001 h 2118001"/>
              <a:gd name="connsiteX5" fmla="*/ 2221812 w 2262758"/>
              <a:gd name="connsiteY5" fmla="*/ 931079 h 2118001"/>
              <a:gd name="connsiteX6" fmla="*/ 1731482 w 2262758"/>
              <a:gd name="connsiteY6" fmla="*/ 281723 h 2118001"/>
              <a:gd name="connsiteX7" fmla="*/ 962856 w 2262758"/>
              <a:gd name="connsiteY7" fmla="*/ 3427 h 211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758" h="2118001">
                <a:moveTo>
                  <a:pt x="962856" y="3427"/>
                </a:moveTo>
                <a:cubicBezTo>
                  <a:pt x="722108" y="32140"/>
                  <a:pt x="443812" y="202210"/>
                  <a:pt x="286995" y="454001"/>
                </a:cubicBezTo>
                <a:cubicBezTo>
                  <a:pt x="130178" y="705792"/>
                  <a:pt x="-66396" y="1246923"/>
                  <a:pt x="21952" y="1514175"/>
                </a:cubicBezTo>
                <a:cubicBezTo>
                  <a:pt x="110300" y="1781427"/>
                  <a:pt x="474734" y="1980210"/>
                  <a:pt x="817082" y="2057514"/>
                </a:cubicBezTo>
                <a:cubicBezTo>
                  <a:pt x="1159430" y="2134818"/>
                  <a:pt x="1841917" y="2165740"/>
                  <a:pt x="2076039" y="1978001"/>
                </a:cubicBezTo>
                <a:cubicBezTo>
                  <a:pt x="2310161" y="1790262"/>
                  <a:pt x="2279238" y="1213792"/>
                  <a:pt x="2221812" y="931079"/>
                </a:cubicBezTo>
                <a:cubicBezTo>
                  <a:pt x="2164386" y="648366"/>
                  <a:pt x="1941308" y="431914"/>
                  <a:pt x="1731482" y="281723"/>
                </a:cubicBezTo>
                <a:cubicBezTo>
                  <a:pt x="1521656" y="131532"/>
                  <a:pt x="1203604" y="-25286"/>
                  <a:pt x="962856" y="342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文本框 8"/>
          <p:cNvSpPr txBox="1"/>
          <p:nvPr/>
        </p:nvSpPr>
        <p:spPr>
          <a:xfrm>
            <a:off x="1455583" y="2492047"/>
            <a:ext cx="4166235" cy="1568450"/>
          </a:xfrm>
          <a:prstGeom prst="rect">
            <a:avLst/>
          </a:prstGeom>
          <a:noFill/>
        </p:spPr>
        <p:txBody>
          <a:bodyPr wrap="square" rtlCol="0">
            <a:spAutoFit/>
          </a:bodyPr>
          <a:lstStyle/>
          <a:p>
            <a:pPr algn="ctr"/>
            <a:r>
              <a:rPr lang="en-US" altLang="zh-CN" sz="9600" b="1" dirty="0">
                <a:solidFill>
                  <a:srgbClr val="F0C360"/>
                </a:solidFill>
                <a:latin typeface="字魂105号-简雅黑" panose="00000500000000000000" pitchFamily="2" charset="-122"/>
                <a:ea typeface="字魂105号-简雅黑" panose="00000500000000000000" pitchFamily="2" charset="-122"/>
                <a:sym typeface="字魂105号-简雅黑" panose="00000500000000000000" pitchFamily="2" charset="-122"/>
              </a:rPr>
              <a:t>03</a:t>
            </a:r>
            <a:endParaRPr lang="en-US" altLang="zh-CN" sz="9600" b="1" dirty="0">
              <a:solidFill>
                <a:srgbClr val="F0C36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任意多边形: 形状 17"/>
          <p:cNvSpPr/>
          <p:nvPr/>
        </p:nvSpPr>
        <p:spPr>
          <a:xfrm>
            <a:off x="2000167" y="1738944"/>
            <a:ext cx="3077065" cy="2880213"/>
          </a:xfrm>
          <a:custGeom>
            <a:avLst/>
            <a:gdLst>
              <a:gd name="connsiteX0" fmla="*/ 962856 w 2262758"/>
              <a:gd name="connsiteY0" fmla="*/ 3427 h 2118001"/>
              <a:gd name="connsiteX1" fmla="*/ 286995 w 2262758"/>
              <a:gd name="connsiteY1" fmla="*/ 454001 h 2118001"/>
              <a:gd name="connsiteX2" fmla="*/ 21952 w 2262758"/>
              <a:gd name="connsiteY2" fmla="*/ 1514175 h 2118001"/>
              <a:gd name="connsiteX3" fmla="*/ 817082 w 2262758"/>
              <a:gd name="connsiteY3" fmla="*/ 2057514 h 2118001"/>
              <a:gd name="connsiteX4" fmla="*/ 2076039 w 2262758"/>
              <a:gd name="connsiteY4" fmla="*/ 1978001 h 2118001"/>
              <a:gd name="connsiteX5" fmla="*/ 2221812 w 2262758"/>
              <a:gd name="connsiteY5" fmla="*/ 931079 h 2118001"/>
              <a:gd name="connsiteX6" fmla="*/ 1731482 w 2262758"/>
              <a:gd name="connsiteY6" fmla="*/ 281723 h 2118001"/>
              <a:gd name="connsiteX7" fmla="*/ 962856 w 2262758"/>
              <a:gd name="connsiteY7" fmla="*/ 3427 h 211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758" h="2118001">
                <a:moveTo>
                  <a:pt x="962856" y="3427"/>
                </a:moveTo>
                <a:cubicBezTo>
                  <a:pt x="722108" y="32140"/>
                  <a:pt x="443812" y="202210"/>
                  <a:pt x="286995" y="454001"/>
                </a:cubicBezTo>
                <a:cubicBezTo>
                  <a:pt x="130178" y="705792"/>
                  <a:pt x="-66396" y="1246923"/>
                  <a:pt x="21952" y="1514175"/>
                </a:cubicBezTo>
                <a:cubicBezTo>
                  <a:pt x="110300" y="1781427"/>
                  <a:pt x="474734" y="1980210"/>
                  <a:pt x="817082" y="2057514"/>
                </a:cubicBezTo>
                <a:cubicBezTo>
                  <a:pt x="1159430" y="2134818"/>
                  <a:pt x="1841917" y="2165740"/>
                  <a:pt x="2076039" y="1978001"/>
                </a:cubicBezTo>
                <a:cubicBezTo>
                  <a:pt x="2310161" y="1790262"/>
                  <a:pt x="2279238" y="1213792"/>
                  <a:pt x="2221812" y="931079"/>
                </a:cubicBezTo>
                <a:cubicBezTo>
                  <a:pt x="2164386" y="648366"/>
                  <a:pt x="1941308" y="431914"/>
                  <a:pt x="1731482" y="281723"/>
                </a:cubicBezTo>
                <a:cubicBezTo>
                  <a:pt x="1521656" y="131532"/>
                  <a:pt x="1203604" y="-25286"/>
                  <a:pt x="962856" y="3427"/>
                </a:cubicBezTo>
                <a:close/>
              </a:path>
            </a:pathLst>
          </a:cu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1500"/>
                            </p:stCondLst>
                            <p:childTnLst>
                              <p:par>
                                <p:cTn id="21" presetID="14" presetClass="entr" presetSubtype="5" fill="hold" grpId="1"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vertical)">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1" grpId="1"/>
      <p:bldP spid="12" grpId="0"/>
      <p:bldP spid="9" grpId="0"/>
      <p:bldP spid="9"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0257" y="-2660064"/>
            <a:ext cx="6872069" cy="12192000"/>
          </a:xfrm>
          <a:prstGeom prst="rect">
            <a:avLst/>
          </a:prstGeom>
        </p:spPr>
      </p:pic>
      <p:sp>
        <p:nvSpPr>
          <p:cNvPr id="8" name="标题 7"/>
          <p:cNvSpPr>
            <a:spLocks noGrp="1"/>
          </p:cNvSpPr>
          <p:nvPr>
            <p:ph type="title"/>
          </p:nvPr>
        </p:nvSpPr>
        <p:spPr>
          <a:xfrm>
            <a:off x="840105" y="165735"/>
            <a:ext cx="5386070" cy="1600200"/>
          </a:xfrm>
        </p:spPr>
        <p:txBody>
          <a:bodyPr/>
          <a:p>
            <a:r>
              <a:rPr>
                <a:sym typeface="+mn-ea"/>
              </a:rPr>
              <a:t>和弦连接概念：</a:t>
            </a:r>
            <a:endParaRPr lang="zh-CN" altLang="en-US"/>
          </a:p>
        </p:txBody>
      </p:sp>
      <p:sp>
        <p:nvSpPr>
          <p:cNvPr id="10" name="文本占位符 9"/>
          <p:cNvSpPr>
            <a:spLocks noGrp="1"/>
          </p:cNvSpPr>
          <p:nvPr>
            <p:ph type="body" sz="half" idx="2"/>
          </p:nvPr>
        </p:nvSpPr>
        <p:spPr>
          <a:xfrm>
            <a:off x="575310" y="1765935"/>
            <a:ext cx="4258310" cy="3811905"/>
          </a:xfrm>
        </p:spPr>
        <p:txBody>
          <a:bodyPr>
            <a:normAutofit lnSpcReduction="10000"/>
          </a:bodyPr>
          <a:p>
            <a:r>
              <a:rPr lang="en-US" altLang="zh-CN"/>
              <a:t>       </a:t>
            </a:r>
            <a:endParaRPr lang="en-US" altLang="zh-CN"/>
          </a:p>
          <a:p>
            <a:endParaRPr lang="en-US" altLang="zh-CN"/>
          </a:p>
          <a:p>
            <a:pPr fontAlgn="auto">
              <a:lnSpc>
                <a:spcPct val="150000"/>
              </a:lnSpc>
              <a:spcBef>
                <a:spcPts val="0"/>
              </a:spcBef>
            </a:pPr>
            <a:r>
              <a:rPr lang="en-US" altLang="zh-CN"/>
              <a:t>           </a:t>
            </a:r>
            <a:r>
              <a:rPr sz="1800"/>
              <a:t>和弦连接是指将两个和弦用和弦连接的方式进行连接，其中，要保证两个和弦相同的音保持在同一个声部中，不同的音进行就近连接，注意要保证所有不同的音都进行就近连接。（图1-7、图1-8）</a:t>
            </a:r>
            <a:endParaRPr sz="1800"/>
          </a:p>
        </p:txBody>
      </p:sp>
      <p:pic>
        <p:nvPicPr>
          <p:cNvPr id="4" name="内容占位符 3"/>
          <p:cNvPicPr>
            <a:picLocks noChangeAspect="1"/>
          </p:cNvPicPr>
          <p:nvPr>
            <p:ph idx="1"/>
          </p:nvPr>
        </p:nvPicPr>
        <p:blipFill>
          <a:blip r:embed="rId2"/>
          <a:srcRect t="3434" r="-12"/>
          <a:stretch>
            <a:fillRect/>
          </a:stretch>
        </p:blipFill>
        <p:spPr>
          <a:xfrm>
            <a:off x="5179060" y="2502535"/>
            <a:ext cx="6267450" cy="1719580"/>
          </a:xfrm>
          <a:prstGeom prst="rect">
            <a:avLst/>
          </a:prstGeom>
        </p:spPr>
      </p:pic>
      <p:sp>
        <p:nvSpPr>
          <p:cNvPr id="5" name="文本框 4"/>
          <p:cNvSpPr txBox="1"/>
          <p:nvPr/>
        </p:nvSpPr>
        <p:spPr>
          <a:xfrm>
            <a:off x="911225" y="4958715"/>
            <a:ext cx="10657205" cy="92202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1800">
                <a:solidFill>
                  <a:srgbClr val="E1776C"/>
                </a:solidFill>
                <a:latin typeface="Arial" panose="020B0604020202020204" pitchFamily="34" charset="0"/>
                <a:ea typeface="微软雅黑" panose="020B0503020204020204" pitchFamily="34" charset="-122"/>
              </a:rPr>
              <a:t>【注意】</a:t>
            </a:r>
            <a:r>
              <a:rPr lang="zh-CN" altLang="en-US" sz="1800">
                <a:latin typeface="仿宋" panose="02010609060101010101" charset="-122"/>
                <a:ea typeface="仿宋" panose="02010609060101010101" charset="-122"/>
                <a:cs typeface="仿宋" panose="02010609060101010101" charset="-122"/>
              </a:rPr>
              <a:t>和弦进行时，开始和弦的排列方式会改变后面和弦的排列方式。例如，图7、图8 分别是I 级原位三和弦进行到IV 级变为IV 和弦、进行到VI 级变为VI6 和弦。又如，I 级开始的排列方式为351，那么IV 级就会变为461。</a:t>
            </a:r>
            <a:endParaRPr lang="zh-CN" altLang="en-US" sz="1800">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59965" y="-2659967"/>
            <a:ext cx="6872069" cy="12192000"/>
          </a:xfrm>
          <a:prstGeom prst="rect">
            <a:avLst/>
          </a:prstGeom>
        </p:spPr>
      </p:pic>
      <p:sp>
        <p:nvSpPr>
          <p:cNvPr id="5" name="文本框 4"/>
          <p:cNvSpPr txBox="1"/>
          <p:nvPr/>
        </p:nvSpPr>
        <p:spPr>
          <a:xfrm>
            <a:off x="5060950" y="2015568"/>
            <a:ext cx="2225040" cy="706755"/>
          </a:xfrm>
          <a:prstGeom prst="rect">
            <a:avLst/>
          </a:prstGeom>
          <a:noFill/>
        </p:spPr>
        <p:txBody>
          <a:bodyPr wrap="none" rtlCol="0">
            <a:spAutoFit/>
          </a:bodyPr>
          <a:lstStyle/>
          <a:p>
            <a:pPr algn="ctr"/>
            <a:r>
              <a:rPr lang="zh-CN" altLang="en-US" sz="40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本周作业</a:t>
            </a:r>
            <a:endParaRPr lang="zh-CN" altLang="en-US" sz="40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3" name="文本框 52"/>
          <p:cNvSpPr txBox="1"/>
          <p:nvPr/>
        </p:nvSpPr>
        <p:spPr>
          <a:xfrm>
            <a:off x="2382520" y="3095625"/>
            <a:ext cx="7815580" cy="420370"/>
          </a:xfrm>
          <a:prstGeom prst="rect">
            <a:avLst/>
          </a:prstGeom>
          <a:noFill/>
          <a:ln w="3175">
            <a:noFill/>
            <a:prstDash val="solid"/>
          </a:ln>
        </p:spPr>
        <p:txBody>
          <a:bodyPr wrap="square" rtlCol="0">
            <a:noAutofit/>
          </a:bodyPr>
          <a:lstStyle>
            <a:defPPr>
              <a:defRPr lang="zh-CN"/>
            </a:defPPr>
            <a:lvl1pPr algn="ctr">
              <a:defRPr sz="6000" b="1">
                <a:blipFill dpi="0" rotWithShape="1">
                  <a:blip r:embed="rId2"/>
                  <a:srcRect/>
                  <a:stretch>
                    <a:fillRect/>
                  </a:stretch>
                </a:blipFill>
              </a:defRPr>
            </a:lvl1pPr>
          </a:lstStyle>
          <a:p>
            <a:r>
              <a:rPr lang="en-US" altLang="zh-CN" sz="2800" b="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请在课下完成I—VI—IV—II—V—I 的和弦连接并且尝试在键盘上弹奏。</a:t>
            </a:r>
            <a:endParaRPr lang="en-US" altLang="zh-CN" sz="2800" b="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6" name="组合 55"/>
          <p:cNvGrpSpPr/>
          <p:nvPr/>
        </p:nvGrpSpPr>
        <p:grpSpPr>
          <a:xfrm rot="0">
            <a:off x="3429000" y="4363720"/>
            <a:ext cx="5334000" cy="0"/>
            <a:chOff x="3246783" y="5458790"/>
            <a:chExt cx="5334000" cy="0"/>
          </a:xfrm>
        </p:grpSpPr>
        <p:cxnSp>
          <p:nvCxnSpPr>
            <p:cNvPr id="57" name="直接连接符 56"/>
            <p:cNvCxnSpPr/>
            <p:nvPr/>
          </p:nvCxnSpPr>
          <p:spPr>
            <a:xfrm flipH="1">
              <a:off x="3246783" y="5458790"/>
              <a:ext cx="155050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7030279" y="5458790"/>
              <a:ext cx="155050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455" fill="hold">
                                          <p:stCondLst>
                                            <p:cond delay="0"/>
                                          </p:stCondLst>
                                        </p:cTn>
                                        <p:tgtEl>
                                          <p:spTgt spid="5"/>
                                        </p:tgtEl>
                                        <p:attrNameLst>
                                          <p:attrName>style.rotation</p:attrName>
                                        </p:attrNameLst>
                                      </p:cBhvr>
                                      <p:to>
                                        <p:strVal val="-45.0"/>
                                      </p:to>
                                    </p:set>
                                    <p:anim calcmode="lin" valueType="num">
                                      <p:cBhvr>
                                        <p:cTn id="8"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500"/>
                            </p:stCondLst>
                            <p:childTnLst>
                              <p:par>
                                <p:cTn id="13" presetID="42" presetClass="entr" presetSubtype="0"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1000"/>
                                        <p:tgtEl>
                                          <p:spTgt spid="53"/>
                                        </p:tgtEl>
                                      </p:cBhvr>
                                    </p:animEffect>
                                    <p:anim calcmode="lin" valueType="num">
                                      <p:cBhvr>
                                        <p:cTn id="16" dur="1000" fill="hold"/>
                                        <p:tgtEl>
                                          <p:spTgt spid="53"/>
                                        </p:tgtEl>
                                        <p:attrNameLst>
                                          <p:attrName>ppt_x</p:attrName>
                                        </p:attrNameLst>
                                      </p:cBhvr>
                                      <p:tavLst>
                                        <p:tav tm="0">
                                          <p:val>
                                            <p:strVal val="#ppt_x"/>
                                          </p:val>
                                        </p:tav>
                                        <p:tav tm="100000">
                                          <p:val>
                                            <p:strVal val="#ppt_x"/>
                                          </p:val>
                                        </p:tav>
                                      </p:tavLst>
                                    </p:anim>
                                    <p:anim calcmode="lin" valueType="num">
                                      <p:cBhvr>
                                        <p:cTn id="17"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59965" y="-2659967"/>
            <a:ext cx="6872069" cy="12192000"/>
          </a:xfrm>
          <a:prstGeom prst="rect">
            <a:avLst/>
          </a:prstGeom>
        </p:spPr>
      </p:pic>
      <p:sp>
        <p:nvSpPr>
          <p:cNvPr id="5" name="文本框 4"/>
          <p:cNvSpPr txBox="1"/>
          <p:nvPr/>
        </p:nvSpPr>
        <p:spPr>
          <a:xfrm>
            <a:off x="3977005" y="331548"/>
            <a:ext cx="3973830" cy="1106805"/>
          </a:xfrm>
          <a:prstGeom prst="rect">
            <a:avLst/>
          </a:prstGeom>
          <a:noFill/>
        </p:spPr>
        <p:txBody>
          <a:bodyPr wrap="none" rtlCol="0">
            <a:spAutoFit/>
          </a:bodyPr>
          <a:lstStyle/>
          <a:p>
            <a:pPr algn="ctr"/>
            <a:r>
              <a:rPr lang="en-US"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第一</a:t>
            </a:r>
            <a:r>
              <a:rPr lang="zh-CN"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篇</a:t>
            </a:r>
            <a:r>
              <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endPar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nvSpPr>
        <p:spPr>
          <a:xfrm>
            <a:off x="984250" y="1438275"/>
            <a:ext cx="10041890" cy="1999615"/>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z="2000">
                <a:latin typeface="Arial" panose="020B0604020202020204" pitchFamily="34" charset="0"/>
                <a:ea typeface="微软雅黑" panose="020B0503020204020204" pitchFamily="34" charset="-122"/>
              </a:rPr>
              <a:t>  </a:t>
            </a:r>
            <a:r>
              <a:rPr lang="zh-CN" altLang="en-US" sz="2400">
                <a:latin typeface="Arial" panose="020B0604020202020204" pitchFamily="34" charset="0"/>
                <a:ea typeface="微软雅黑" panose="020B0503020204020204" pitchFamily="34" charset="-122"/>
              </a:rPr>
              <a:t>学习重难点</a:t>
            </a:r>
            <a:endParaRPr lang="zh-CN" altLang="en-US" sz="2400">
              <a:latin typeface="Arial" panose="020B0604020202020204" pitchFamily="34" charset="0"/>
              <a:ea typeface="微软雅黑" panose="020B0503020204020204" pitchFamily="34" charset="-122"/>
            </a:endParaRPr>
          </a:p>
          <a:p>
            <a:pPr algn="l"/>
            <a:r>
              <a:rPr lang="zh-CN" altLang="en-US" sz="2000">
                <a:latin typeface="Arial" panose="020B0604020202020204" pitchFamily="34" charset="0"/>
                <a:ea typeface="微软雅黑" panose="020B0503020204020204" pitchFamily="34" charset="-122"/>
                <a:sym typeface="+mn-ea"/>
              </a:rPr>
              <a:t>■</a:t>
            </a:r>
            <a:r>
              <a:rPr lang="zh-CN" altLang="en-US" sz="2000">
                <a:latin typeface="Arial" panose="020B0604020202020204" pitchFamily="34" charset="0"/>
                <a:ea typeface="微软雅黑" panose="020B0503020204020204" pitchFamily="34" charset="-122"/>
              </a:rPr>
              <a:t>学习重点：</a:t>
            </a:r>
            <a:endParaRPr lang="zh-CN" altLang="en-US" sz="2000">
              <a:latin typeface="Arial" panose="020B0604020202020204" pitchFamily="34" charset="0"/>
              <a:ea typeface="微软雅黑" panose="020B0503020204020204" pitchFamily="34" charset="-122"/>
            </a:endParaRPr>
          </a:p>
          <a:p>
            <a:pPr algn="l"/>
            <a:r>
              <a:rPr lang="zh-CN" altLang="en-US" sz="2000">
                <a:latin typeface="仿宋" panose="02010609060101010101" charset="-122"/>
                <a:ea typeface="仿宋" panose="02010609060101010101" charset="-122"/>
              </a:rPr>
              <a:t>键盘和声的基础知识、左手基本伴奏型的概念及键盘和声的使用。</a:t>
            </a:r>
            <a:endParaRPr lang="zh-CN" altLang="en-US" sz="2000">
              <a:latin typeface="仿宋" panose="02010609060101010101" charset="-122"/>
              <a:ea typeface="仿宋" panose="02010609060101010101" charset="-122"/>
            </a:endParaRPr>
          </a:p>
          <a:p>
            <a:pPr algn="l"/>
            <a:endParaRPr lang="zh-CN" altLang="en-US" sz="2000">
              <a:latin typeface="Arial" panose="020B0604020202020204" pitchFamily="34" charset="0"/>
              <a:ea typeface="微软雅黑" panose="020B0503020204020204" pitchFamily="34" charset="-122"/>
              <a:sym typeface="+mn-ea"/>
            </a:endParaRPr>
          </a:p>
          <a:p>
            <a:pPr algn="l"/>
            <a:r>
              <a:rPr lang="zh-CN" altLang="en-US" sz="2000">
                <a:latin typeface="Arial" panose="020B0604020202020204" pitchFamily="34" charset="0"/>
                <a:ea typeface="微软雅黑" panose="020B0503020204020204" pitchFamily="34" charset="-122"/>
                <a:sym typeface="+mn-ea"/>
              </a:rPr>
              <a:t>■</a:t>
            </a:r>
            <a:r>
              <a:rPr lang="zh-CN" altLang="en-US" sz="2000">
                <a:latin typeface="Arial" panose="020B0604020202020204" pitchFamily="34" charset="0"/>
                <a:ea typeface="微软雅黑" panose="020B0503020204020204" pitchFamily="34" charset="-122"/>
              </a:rPr>
              <a:t>学习难点：</a:t>
            </a:r>
            <a:endParaRPr lang="zh-CN" altLang="en-US" sz="2000">
              <a:latin typeface="Arial" panose="020B0604020202020204" pitchFamily="34" charset="0"/>
              <a:ea typeface="微软雅黑" panose="020B0503020204020204" pitchFamily="34" charset="-122"/>
            </a:endParaRPr>
          </a:p>
          <a:p>
            <a:pPr algn="l"/>
            <a:r>
              <a:rPr lang="zh-CN" altLang="en-US" sz="2000">
                <a:latin typeface="仿宋" panose="02010609060101010101" charset="-122"/>
                <a:ea typeface="仿宋" panose="02010609060101010101" charset="-122"/>
              </a:rPr>
              <a:t>根据歌曲训练部分的和声编配原则进行和声的编配。</a:t>
            </a:r>
            <a:endParaRPr lang="zh-CN" altLang="en-US" sz="2000">
              <a:latin typeface="仿宋" panose="02010609060101010101" charset="-122"/>
              <a:ea typeface="仿宋" panose="02010609060101010101" charset="-122"/>
            </a:endParaRPr>
          </a:p>
        </p:txBody>
      </p:sp>
      <p:pic>
        <p:nvPicPr>
          <p:cNvPr id="3" name="图片 2"/>
          <p:cNvPicPr>
            <a:picLocks noChangeAspect="1"/>
          </p:cNvPicPr>
          <p:nvPr/>
        </p:nvPicPr>
        <p:blipFill>
          <a:blip r:embed="rId2"/>
          <a:stretch>
            <a:fillRect/>
          </a:stretch>
        </p:blipFill>
        <p:spPr>
          <a:xfrm>
            <a:off x="3204845" y="3929380"/>
            <a:ext cx="5781675" cy="2676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455" fill="hold">
                                          <p:stCondLst>
                                            <p:cond delay="0"/>
                                          </p:stCondLst>
                                        </p:cTn>
                                        <p:tgtEl>
                                          <p:spTgt spid="5"/>
                                        </p:tgtEl>
                                        <p:attrNameLst>
                                          <p:attrName>style.rotation</p:attrName>
                                        </p:attrNameLst>
                                      </p:cBhvr>
                                      <p:to>
                                        <p:strVal val="-45.0"/>
                                      </p:to>
                                    </p:set>
                                    <p:anim calcmode="lin" valueType="num">
                                      <p:cBhvr>
                                        <p:cTn id="8"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59965" y="-2659967"/>
            <a:ext cx="6872069" cy="12192000"/>
          </a:xfrm>
          <a:prstGeom prst="rect">
            <a:avLst/>
          </a:prstGeom>
        </p:spPr>
      </p:pic>
      <p:sp>
        <p:nvSpPr>
          <p:cNvPr id="5" name="文本框 4"/>
          <p:cNvSpPr txBox="1"/>
          <p:nvPr/>
        </p:nvSpPr>
        <p:spPr>
          <a:xfrm>
            <a:off x="2362835" y="1590118"/>
            <a:ext cx="6918960" cy="2122805"/>
          </a:xfrm>
          <a:prstGeom prst="rect">
            <a:avLst/>
          </a:prstGeom>
          <a:noFill/>
        </p:spPr>
        <p:txBody>
          <a:bodyPr wrap="none" rtlCol="0">
            <a:spAutoFit/>
          </a:bodyPr>
          <a:lstStyle/>
          <a:p>
            <a:pPr algn="ctr"/>
            <a:r>
              <a:rPr lang="en-US"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第一单元　</a:t>
            </a:r>
            <a:endPar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ctr"/>
            <a:r>
              <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键盘和声基础知识</a:t>
            </a:r>
            <a:endPar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4" name="组合 53"/>
          <p:cNvGrpSpPr/>
          <p:nvPr/>
        </p:nvGrpSpPr>
        <p:grpSpPr>
          <a:xfrm>
            <a:off x="3429000" y="4179842"/>
            <a:ext cx="5334000" cy="368300"/>
            <a:chOff x="3429000" y="269558"/>
            <a:chExt cx="5334000" cy="368300"/>
          </a:xfrm>
        </p:grpSpPr>
        <p:sp>
          <p:nvSpPr>
            <p:cNvPr id="55" name="文本框 54"/>
            <p:cNvSpPr txBox="1"/>
            <p:nvPr/>
          </p:nvSpPr>
          <p:spPr>
            <a:xfrm>
              <a:off x="5100504" y="269558"/>
              <a:ext cx="1990992" cy="368300"/>
            </a:xfrm>
            <a:prstGeom prst="rect">
              <a:avLst/>
            </a:prstGeom>
            <a:noFill/>
          </p:spPr>
          <p:txBody>
            <a:bodyPr wrap="square" rtlCol="0">
              <a:spAutoFit/>
            </a:bodyPr>
            <a:lstStyle/>
            <a:p>
              <a:pPr algn="dist"/>
              <a:endParaRPr lang="en-US" altLang="zh-CN" dirty="0">
                <a:solidFill>
                  <a:schemeClr val="tx1">
                    <a:lumMod val="50000"/>
                    <a:lumOff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6" name="组合 55"/>
            <p:cNvGrpSpPr/>
            <p:nvPr/>
          </p:nvGrpSpPr>
          <p:grpSpPr>
            <a:xfrm>
              <a:off x="3429000" y="453708"/>
              <a:ext cx="5334000" cy="0"/>
              <a:chOff x="3246783" y="5458790"/>
              <a:chExt cx="5334000" cy="0"/>
            </a:xfrm>
          </p:grpSpPr>
          <p:cxnSp>
            <p:nvCxnSpPr>
              <p:cNvPr id="57" name="直接连接符 56"/>
              <p:cNvCxnSpPr/>
              <p:nvPr/>
            </p:nvCxnSpPr>
            <p:spPr>
              <a:xfrm flipH="1">
                <a:off x="3246783" y="5458790"/>
                <a:ext cx="155050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7030279" y="5458790"/>
                <a:ext cx="155050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455" fill="hold">
                                          <p:stCondLst>
                                            <p:cond delay="0"/>
                                          </p:stCondLst>
                                        </p:cTn>
                                        <p:tgtEl>
                                          <p:spTgt spid="5"/>
                                        </p:tgtEl>
                                        <p:attrNameLst>
                                          <p:attrName>style.rotation</p:attrName>
                                        </p:attrNameLst>
                                      </p:cBhvr>
                                      <p:to>
                                        <p:strVal val="-45.0"/>
                                      </p:to>
                                    </p:set>
                                    <p:anim calcmode="lin" valueType="num">
                                      <p:cBhvr>
                                        <p:cTn id="8"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7500"/>
                            </p:stCondLst>
                            <p:childTnLst>
                              <p:par>
                                <p:cTn id="13" presetID="16" presetClass="entr" presetSubtype="21" fill="hold"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barn(inVertical)">
                                      <p:cBhvr>
                                        <p:cTn id="1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59965" y="-2659967"/>
            <a:ext cx="6872069" cy="12192000"/>
          </a:xfrm>
          <a:prstGeom prst="rect">
            <a:avLst/>
          </a:prstGeom>
        </p:spPr>
      </p:pic>
      <p:sp>
        <p:nvSpPr>
          <p:cNvPr id="29" name="文本框 28"/>
          <p:cNvSpPr txBox="1"/>
          <p:nvPr/>
        </p:nvSpPr>
        <p:spPr>
          <a:xfrm>
            <a:off x="2561037" y="246261"/>
            <a:ext cx="2821107" cy="645160"/>
          </a:xfrm>
          <a:prstGeom prst="rect">
            <a:avLst/>
          </a:prstGeom>
          <a:noFill/>
        </p:spPr>
        <p:txBody>
          <a:bodyPr wrap="square" rtlCol="0">
            <a:spAutoFit/>
          </a:bodyPr>
          <a:lstStyle/>
          <a:p>
            <a:pPr algn="dist"/>
            <a:r>
              <a:rPr lang="zh-CN" altLang="en-US" sz="3600" b="1" dirty="0">
                <a:solidFill>
                  <a:schemeClr val="tx1">
                    <a:lumMod val="65000"/>
                    <a:lumOff val="35000"/>
                  </a:schemeClr>
                </a:solidFill>
                <a:latin typeface="字魂105号-简雅黑" panose="00000500000000000000" pitchFamily="2" charset="-122"/>
                <a:ea typeface="字魂105号-简雅黑" panose="00000500000000000000" pitchFamily="2" charset="-122"/>
                <a:cs typeface="Verdana" panose="020B0604030504040204" pitchFamily="34" charset="0"/>
                <a:sym typeface="字魂105号-简雅黑" panose="00000500000000000000" pitchFamily="2" charset="-122"/>
              </a:rPr>
              <a:t>目录</a:t>
            </a:r>
            <a:endParaRPr lang="zh-CN" altLang="en-US" sz="3600" b="1" dirty="0">
              <a:solidFill>
                <a:schemeClr val="tx1">
                  <a:lumMod val="65000"/>
                  <a:lumOff val="35000"/>
                </a:schemeClr>
              </a:solidFill>
              <a:latin typeface="字魂105号-简雅黑" panose="00000500000000000000" pitchFamily="2" charset="-122"/>
              <a:ea typeface="字魂105号-简雅黑" panose="00000500000000000000" pitchFamily="2" charset="-122"/>
              <a:cs typeface="Verdana" panose="020B0604030504040204" pitchFamily="34" charset="0"/>
              <a:sym typeface="字魂105号-简雅黑" panose="00000500000000000000" pitchFamily="2" charset="-122"/>
            </a:endParaRPr>
          </a:p>
        </p:txBody>
      </p:sp>
      <p:sp>
        <p:nvSpPr>
          <p:cNvPr id="46" name="文本框 45"/>
          <p:cNvSpPr txBox="1"/>
          <p:nvPr>
            <p:custDataLst>
              <p:tags r:id="rId2"/>
            </p:custDataLst>
          </p:nvPr>
        </p:nvSpPr>
        <p:spPr>
          <a:xfrm>
            <a:off x="4485177" y="1927612"/>
            <a:ext cx="4165018" cy="460375"/>
          </a:xfrm>
          <a:prstGeom prst="rect">
            <a:avLst/>
          </a:prstGeom>
          <a:noFill/>
        </p:spPr>
        <p:txBody>
          <a:bodyPr wrap="square" rtlCol="0">
            <a:spAutoFit/>
          </a:bodyPr>
          <a:lstStyle/>
          <a:p>
            <a:r>
              <a:rPr lang="zh-CN" altLang="en-US"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三和弦与原位三和弦（I</a:t>
            </a:r>
            <a:r>
              <a:rPr lang="en-US" altLang="zh-CN"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VII） </a:t>
            </a:r>
            <a:endParaRPr lang="zh-CN" altLang="en-US"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0" name="文本框 49"/>
          <p:cNvSpPr txBox="1"/>
          <p:nvPr>
            <p:custDataLst>
              <p:tags r:id="rId3"/>
            </p:custDataLst>
          </p:nvPr>
        </p:nvSpPr>
        <p:spPr>
          <a:xfrm>
            <a:off x="4485177" y="3127319"/>
            <a:ext cx="4165018" cy="460375"/>
          </a:xfrm>
          <a:prstGeom prst="rect">
            <a:avLst/>
          </a:prstGeom>
          <a:noFill/>
        </p:spPr>
        <p:txBody>
          <a:bodyPr wrap="square" rtlCol="0">
            <a:spAutoFit/>
          </a:bodyPr>
          <a:lstStyle/>
          <a:p>
            <a:r>
              <a:rPr lang="zh-CN" altLang="en-US"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原位三和弦的转位</a:t>
            </a:r>
            <a:endParaRPr lang="zh-CN" altLang="en-US"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4" name="文本框 53"/>
          <p:cNvSpPr txBox="1"/>
          <p:nvPr>
            <p:custDataLst>
              <p:tags r:id="rId4"/>
            </p:custDataLst>
          </p:nvPr>
        </p:nvSpPr>
        <p:spPr>
          <a:xfrm>
            <a:off x="4481031" y="4407402"/>
            <a:ext cx="4165018" cy="460375"/>
          </a:xfrm>
          <a:prstGeom prst="rect">
            <a:avLst/>
          </a:prstGeom>
          <a:noFill/>
        </p:spPr>
        <p:txBody>
          <a:bodyPr wrap="square" rtlCol="0">
            <a:spAutoFit/>
          </a:bodyPr>
          <a:lstStyle/>
          <a:p>
            <a:r>
              <a:rPr lang="zh-CN" altLang="en-US"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和弦连接</a:t>
            </a:r>
            <a:endParaRPr lang="zh-CN" altLang="en-US"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1" name="任意多边形: 形状 20"/>
          <p:cNvSpPr/>
          <p:nvPr>
            <p:custDataLst>
              <p:tags r:id="rId5"/>
            </p:custDataLst>
          </p:nvPr>
        </p:nvSpPr>
        <p:spPr>
          <a:xfrm>
            <a:off x="3206976" y="1612161"/>
            <a:ext cx="997392" cy="933585"/>
          </a:xfrm>
          <a:custGeom>
            <a:avLst/>
            <a:gdLst>
              <a:gd name="connsiteX0" fmla="*/ 962856 w 2262758"/>
              <a:gd name="connsiteY0" fmla="*/ 3427 h 2118001"/>
              <a:gd name="connsiteX1" fmla="*/ 286995 w 2262758"/>
              <a:gd name="connsiteY1" fmla="*/ 454001 h 2118001"/>
              <a:gd name="connsiteX2" fmla="*/ 21952 w 2262758"/>
              <a:gd name="connsiteY2" fmla="*/ 1514175 h 2118001"/>
              <a:gd name="connsiteX3" fmla="*/ 817082 w 2262758"/>
              <a:gd name="connsiteY3" fmla="*/ 2057514 h 2118001"/>
              <a:gd name="connsiteX4" fmla="*/ 2076039 w 2262758"/>
              <a:gd name="connsiteY4" fmla="*/ 1978001 h 2118001"/>
              <a:gd name="connsiteX5" fmla="*/ 2221812 w 2262758"/>
              <a:gd name="connsiteY5" fmla="*/ 931079 h 2118001"/>
              <a:gd name="connsiteX6" fmla="*/ 1731482 w 2262758"/>
              <a:gd name="connsiteY6" fmla="*/ 281723 h 2118001"/>
              <a:gd name="connsiteX7" fmla="*/ 962856 w 2262758"/>
              <a:gd name="connsiteY7" fmla="*/ 3427 h 211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758" h="2118001">
                <a:moveTo>
                  <a:pt x="962856" y="3427"/>
                </a:moveTo>
                <a:cubicBezTo>
                  <a:pt x="722108" y="32140"/>
                  <a:pt x="443812" y="202210"/>
                  <a:pt x="286995" y="454001"/>
                </a:cubicBezTo>
                <a:cubicBezTo>
                  <a:pt x="130178" y="705792"/>
                  <a:pt x="-66396" y="1246923"/>
                  <a:pt x="21952" y="1514175"/>
                </a:cubicBezTo>
                <a:cubicBezTo>
                  <a:pt x="110300" y="1781427"/>
                  <a:pt x="474734" y="1980210"/>
                  <a:pt x="817082" y="2057514"/>
                </a:cubicBezTo>
                <a:cubicBezTo>
                  <a:pt x="1159430" y="2134818"/>
                  <a:pt x="1841917" y="2165740"/>
                  <a:pt x="2076039" y="1978001"/>
                </a:cubicBezTo>
                <a:cubicBezTo>
                  <a:pt x="2310161" y="1790262"/>
                  <a:pt x="2279238" y="1213792"/>
                  <a:pt x="2221812" y="931079"/>
                </a:cubicBezTo>
                <a:cubicBezTo>
                  <a:pt x="2164386" y="648366"/>
                  <a:pt x="1941308" y="431914"/>
                  <a:pt x="1731482" y="281723"/>
                </a:cubicBezTo>
                <a:cubicBezTo>
                  <a:pt x="1521656" y="131532"/>
                  <a:pt x="1203604" y="-25286"/>
                  <a:pt x="962856" y="3427"/>
                </a:cubicBezTo>
                <a:close/>
              </a:path>
            </a:pathLst>
          </a:custGeom>
          <a:solidFill>
            <a:srgbClr val="F0C3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字魂105号-简雅黑" panose="00000500000000000000" pitchFamily="2" charset="-122"/>
                <a:ea typeface="字魂105号-简雅黑" panose="00000500000000000000" pitchFamily="2" charset="-122"/>
                <a:sym typeface="字魂105号-简雅黑" panose="00000500000000000000" pitchFamily="2" charset="-122"/>
              </a:rPr>
              <a:t>1</a:t>
            </a:r>
            <a:endParaRPr lang="zh-CN" altLang="en-US" sz="3200" b="1"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2" name="任意多边形: 形状 61"/>
          <p:cNvSpPr/>
          <p:nvPr>
            <p:custDataLst>
              <p:tags r:id="rId6"/>
            </p:custDataLst>
          </p:nvPr>
        </p:nvSpPr>
        <p:spPr>
          <a:xfrm>
            <a:off x="3206976" y="2781264"/>
            <a:ext cx="997392" cy="933585"/>
          </a:xfrm>
          <a:custGeom>
            <a:avLst/>
            <a:gdLst>
              <a:gd name="connsiteX0" fmla="*/ 962856 w 2262758"/>
              <a:gd name="connsiteY0" fmla="*/ 3427 h 2118001"/>
              <a:gd name="connsiteX1" fmla="*/ 286995 w 2262758"/>
              <a:gd name="connsiteY1" fmla="*/ 454001 h 2118001"/>
              <a:gd name="connsiteX2" fmla="*/ 21952 w 2262758"/>
              <a:gd name="connsiteY2" fmla="*/ 1514175 h 2118001"/>
              <a:gd name="connsiteX3" fmla="*/ 817082 w 2262758"/>
              <a:gd name="connsiteY3" fmla="*/ 2057514 h 2118001"/>
              <a:gd name="connsiteX4" fmla="*/ 2076039 w 2262758"/>
              <a:gd name="connsiteY4" fmla="*/ 1978001 h 2118001"/>
              <a:gd name="connsiteX5" fmla="*/ 2221812 w 2262758"/>
              <a:gd name="connsiteY5" fmla="*/ 931079 h 2118001"/>
              <a:gd name="connsiteX6" fmla="*/ 1731482 w 2262758"/>
              <a:gd name="connsiteY6" fmla="*/ 281723 h 2118001"/>
              <a:gd name="connsiteX7" fmla="*/ 962856 w 2262758"/>
              <a:gd name="connsiteY7" fmla="*/ 3427 h 211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758" h="2118001">
                <a:moveTo>
                  <a:pt x="962856" y="3427"/>
                </a:moveTo>
                <a:cubicBezTo>
                  <a:pt x="722108" y="32140"/>
                  <a:pt x="443812" y="202210"/>
                  <a:pt x="286995" y="454001"/>
                </a:cubicBezTo>
                <a:cubicBezTo>
                  <a:pt x="130178" y="705792"/>
                  <a:pt x="-66396" y="1246923"/>
                  <a:pt x="21952" y="1514175"/>
                </a:cubicBezTo>
                <a:cubicBezTo>
                  <a:pt x="110300" y="1781427"/>
                  <a:pt x="474734" y="1980210"/>
                  <a:pt x="817082" y="2057514"/>
                </a:cubicBezTo>
                <a:cubicBezTo>
                  <a:pt x="1159430" y="2134818"/>
                  <a:pt x="1841917" y="2165740"/>
                  <a:pt x="2076039" y="1978001"/>
                </a:cubicBezTo>
                <a:cubicBezTo>
                  <a:pt x="2310161" y="1790262"/>
                  <a:pt x="2279238" y="1213792"/>
                  <a:pt x="2221812" y="931079"/>
                </a:cubicBezTo>
                <a:cubicBezTo>
                  <a:pt x="2164386" y="648366"/>
                  <a:pt x="1941308" y="431914"/>
                  <a:pt x="1731482" y="281723"/>
                </a:cubicBezTo>
                <a:cubicBezTo>
                  <a:pt x="1521656" y="131532"/>
                  <a:pt x="1203604" y="-25286"/>
                  <a:pt x="962856" y="3427"/>
                </a:cubicBezTo>
                <a:close/>
              </a:path>
            </a:pathLst>
          </a:custGeom>
          <a:solidFill>
            <a:srgbClr val="8BD6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字魂105号-简雅黑" panose="00000500000000000000" pitchFamily="2" charset="-122"/>
                <a:ea typeface="字魂105号-简雅黑" panose="00000500000000000000" pitchFamily="2" charset="-122"/>
                <a:sym typeface="字魂105号-简雅黑" panose="00000500000000000000" pitchFamily="2" charset="-122"/>
              </a:rPr>
              <a:t>2</a:t>
            </a:r>
            <a:endParaRPr lang="zh-CN" altLang="en-US" sz="3200" b="1"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3" name="任意多边形: 形状 62"/>
          <p:cNvSpPr/>
          <p:nvPr>
            <p:custDataLst>
              <p:tags r:id="rId7"/>
            </p:custDataLst>
          </p:nvPr>
        </p:nvSpPr>
        <p:spPr>
          <a:xfrm>
            <a:off x="3206976" y="3987534"/>
            <a:ext cx="997392" cy="933585"/>
          </a:xfrm>
          <a:custGeom>
            <a:avLst/>
            <a:gdLst>
              <a:gd name="connsiteX0" fmla="*/ 962856 w 2262758"/>
              <a:gd name="connsiteY0" fmla="*/ 3427 h 2118001"/>
              <a:gd name="connsiteX1" fmla="*/ 286995 w 2262758"/>
              <a:gd name="connsiteY1" fmla="*/ 454001 h 2118001"/>
              <a:gd name="connsiteX2" fmla="*/ 21952 w 2262758"/>
              <a:gd name="connsiteY2" fmla="*/ 1514175 h 2118001"/>
              <a:gd name="connsiteX3" fmla="*/ 817082 w 2262758"/>
              <a:gd name="connsiteY3" fmla="*/ 2057514 h 2118001"/>
              <a:gd name="connsiteX4" fmla="*/ 2076039 w 2262758"/>
              <a:gd name="connsiteY4" fmla="*/ 1978001 h 2118001"/>
              <a:gd name="connsiteX5" fmla="*/ 2221812 w 2262758"/>
              <a:gd name="connsiteY5" fmla="*/ 931079 h 2118001"/>
              <a:gd name="connsiteX6" fmla="*/ 1731482 w 2262758"/>
              <a:gd name="connsiteY6" fmla="*/ 281723 h 2118001"/>
              <a:gd name="connsiteX7" fmla="*/ 962856 w 2262758"/>
              <a:gd name="connsiteY7" fmla="*/ 3427 h 211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758" h="2118001">
                <a:moveTo>
                  <a:pt x="962856" y="3427"/>
                </a:moveTo>
                <a:cubicBezTo>
                  <a:pt x="722108" y="32140"/>
                  <a:pt x="443812" y="202210"/>
                  <a:pt x="286995" y="454001"/>
                </a:cubicBezTo>
                <a:cubicBezTo>
                  <a:pt x="130178" y="705792"/>
                  <a:pt x="-66396" y="1246923"/>
                  <a:pt x="21952" y="1514175"/>
                </a:cubicBezTo>
                <a:cubicBezTo>
                  <a:pt x="110300" y="1781427"/>
                  <a:pt x="474734" y="1980210"/>
                  <a:pt x="817082" y="2057514"/>
                </a:cubicBezTo>
                <a:cubicBezTo>
                  <a:pt x="1159430" y="2134818"/>
                  <a:pt x="1841917" y="2165740"/>
                  <a:pt x="2076039" y="1978001"/>
                </a:cubicBezTo>
                <a:cubicBezTo>
                  <a:pt x="2310161" y="1790262"/>
                  <a:pt x="2279238" y="1213792"/>
                  <a:pt x="2221812" y="931079"/>
                </a:cubicBezTo>
                <a:cubicBezTo>
                  <a:pt x="2164386" y="648366"/>
                  <a:pt x="1941308" y="431914"/>
                  <a:pt x="1731482" y="281723"/>
                </a:cubicBezTo>
                <a:cubicBezTo>
                  <a:pt x="1521656" y="131532"/>
                  <a:pt x="1203604" y="-25286"/>
                  <a:pt x="962856" y="3427"/>
                </a:cubicBezTo>
                <a:close/>
              </a:path>
            </a:pathLst>
          </a:custGeom>
          <a:solidFill>
            <a:srgbClr val="F3B7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字魂105号-简雅黑" panose="00000500000000000000" pitchFamily="2" charset="-122"/>
                <a:ea typeface="字魂105号-简雅黑" panose="00000500000000000000" pitchFamily="2" charset="-122"/>
                <a:sym typeface="字魂105号-简雅黑" panose="00000500000000000000" pitchFamily="2" charset="-122"/>
              </a:rPr>
              <a:t>3</a:t>
            </a:r>
            <a:endParaRPr lang="zh-CN" altLang="en-US" sz="3200" b="1"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矩形 5"/>
          <p:cNvSpPr/>
          <p:nvPr>
            <p:custDataLst>
              <p:tags r:id="rId8"/>
            </p:custDataLst>
          </p:nvPr>
        </p:nvSpPr>
        <p:spPr>
          <a:xfrm>
            <a:off x="4598208" y="2404599"/>
            <a:ext cx="3854548" cy="45719"/>
          </a:xfrm>
          <a:prstGeom prst="rect">
            <a:avLst/>
          </a:prstGeom>
          <a:solidFill>
            <a:srgbClr val="F0C3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矩形 21"/>
          <p:cNvSpPr/>
          <p:nvPr>
            <p:custDataLst>
              <p:tags r:id="rId9"/>
            </p:custDataLst>
          </p:nvPr>
        </p:nvSpPr>
        <p:spPr>
          <a:xfrm>
            <a:off x="4598208" y="3624655"/>
            <a:ext cx="3854548" cy="45719"/>
          </a:xfrm>
          <a:prstGeom prst="rect">
            <a:avLst/>
          </a:prstGeom>
          <a:solidFill>
            <a:srgbClr val="8BD6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矩形 22"/>
          <p:cNvSpPr/>
          <p:nvPr>
            <p:custDataLst>
              <p:tags r:id="rId10"/>
            </p:custDataLst>
          </p:nvPr>
        </p:nvSpPr>
        <p:spPr>
          <a:xfrm>
            <a:off x="4594062" y="4875400"/>
            <a:ext cx="3854548" cy="45719"/>
          </a:xfrm>
          <a:prstGeom prst="rect">
            <a:avLst/>
          </a:prstGeom>
          <a:solidFill>
            <a:srgbClr val="F3B7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wipe(left)">
                                      <p:cBhvr>
                                        <p:cTn id="11" dur="500"/>
                                        <p:tgtEl>
                                          <p:spTgt spid="5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left)">
                                      <p:cBhvr>
                                        <p:cTn id="1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文本框 9"/>
          <p:cNvSpPr txBox="1"/>
          <p:nvPr/>
        </p:nvSpPr>
        <p:spPr>
          <a:xfrm>
            <a:off x="5520055" y="2554605"/>
            <a:ext cx="6285865" cy="645160"/>
          </a:xfrm>
          <a:prstGeom prst="rect">
            <a:avLst/>
          </a:prstGeom>
          <a:noFill/>
        </p:spPr>
        <p:txBody>
          <a:bodyPr wrap="square" rtlCol="0">
            <a:spAutoFit/>
          </a:bodyPr>
          <a:lstStyle/>
          <a:p>
            <a:pPr algn="l"/>
            <a:r>
              <a:rPr lang="zh-CN" altLang="en-US" sz="3600"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rPr>
              <a:t>三和弦与原位三和弦（I~VII）</a:t>
            </a:r>
            <a:endParaRPr lang="zh-CN" altLang="en-US" sz="3600"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1" name="文本框 10"/>
          <p:cNvSpPr txBox="1"/>
          <p:nvPr/>
        </p:nvSpPr>
        <p:spPr>
          <a:xfrm>
            <a:off x="5621655" y="3198495"/>
            <a:ext cx="5976620"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en-US" altLang="zh-CN"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本节的主要内容是三和弦的概念及组成、原位三和弦的概念及音级。</a:t>
            </a:r>
            <a:endParaRPr lang="zh-CN" altLang="en-US"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2" name="文本框 11"/>
          <p:cNvSpPr txBox="1"/>
          <p:nvPr/>
        </p:nvSpPr>
        <p:spPr>
          <a:xfrm>
            <a:off x="2000167" y="4817544"/>
            <a:ext cx="3274060" cy="706755"/>
          </a:xfrm>
          <a:prstGeom prst="rect">
            <a:avLst/>
          </a:prstGeom>
          <a:noFill/>
        </p:spPr>
        <p:txBody>
          <a:bodyPr wrap="square" rtlCol="0">
            <a:spAutoFit/>
          </a:bodyPr>
          <a:lstStyle/>
          <a:p>
            <a:pPr algn="dist" fontAlgn="auto"/>
            <a:r>
              <a:rPr lang="en-US" altLang="zh-CN" sz="4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PART ONE</a:t>
            </a:r>
            <a:endParaRPr lang="en-US" altLang="zh-CN" sz="4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7" name="任意多边形: 形状 16"/>
          <p:cNvSpPr/>
          <p:nvPr/>
        </p:nvSpPr>
        <p:spPr>
          <a:xfrm>
            <a:off x="2125247" y="1835094"/>
            <a:ext cx="3080646" cy="2883565"/>
          </a:xfrm>
          <a:custGeom>
            <a:avLst/>
            <a:gdLst>
              <a:gd name="connsiteX0" fmla="*/ 962856 w 2262758"/>
              <a:gd name="connsiteY0" fmla="*/ 3427 h 2118001"/>
              <a:gd name="connsiteX1" fmla="*/ 286995 w 2262758"/>
              <a:gd name="connsiteY1" fmla="*/ 454001 h 2118001"/>
              <a:gd name="connsiteX2" fmla="*/ 21952 w 2262758"/>
              <a:gd name="connsiteY2" fmla="*/ 1514175 h 2118001"/>
              <a:gd name="connsiteX3" fmla="*/ 817082 w 2262758"/>
              <a:gd name="connsiteY3" fmla="*/ 2057514 h 2118001"/>
              <a:gd name="connsiteX4" fmla="*/ 2076039 w 2262758"/>
              <a:gd name="connsiteY4" fmla="*/ 1978001 h 2118001"/>
              <a:gd name="connsiteX5" fmla="*/ 2221812 w 2262758"/>
              <a:gd name="connsiteY5" fmla="*/ 931079 h 2118001"/>
              <a:gd name="connsiteX6" fmla="*/ 1731482 w 2262758"/>
              <a:gd name="connsiteY6" fmla="*/ 281723 h 2118001"/>
              <a:gd name="connsiteX7" fmla="*/ 962856 w 2262758"/>
              <a:gd name="connsiteY7" fmla="*/ 3427 h 211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758" h="2118001">
                <a:moveTo>
                  <a:pt x="962856" y="3427"/>
                </a:moveTo>
                <a:cubicBezTo>
                  <a:pt x="722108" y="32140"/>
                  <a:pt x="443812" y="202210"/>
                  <a:pt x="286995" y="454001"/>
                </a:cubicBezTo>
                <a:cubicBezTo>
                  <a:pt x="130178" y="705792"/>
                  <a:pt x="-66396" y="1246923"/>
                  <a:pt x="21952" y="1514175"/>
                </a:cubicBezTo>
                <a:cubicBezTo>
                  <a:pt x="110300" y="1781427"/>
                  <a:pt x="474734" y="1980210"/>
                  <a:pt x="817082" y="2057514"/>
                </a:cubicBezTo>
                <a:cubicBezTo>
                  <a:pt x="1159430" y="2134818"/>
                  <a:pt x="1841917" y="2165740"/>
                  <a:pt x="2076039" y="1978001"/>
                </a:cubicBezTo>
                <a:cubicBezTo>
                  <a:pt x="2310161" y="1790262"/>
                  <a:pt x="2279238" y="1213792"/>
                  <a:pt x="2221812" y="931079"/>
                </a:cubicBezTo>
                <a:cubicBezTo>
                  <a:pt x="2164386" y="648366"/>
                  <a:pt x="1941308" y="431914"/>
                  <a:pt x="1731482" y="281723"/>
                </a:cubicBezTo>
                <a:cubicBezTo>
                  <a:pt x="1521656" y="131532"/>
                  <a:pt x="1203604" y="-25286"/>
                  <a:pt x="962856" y="342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文本框 8"/>
          <p:cNvSpPr txBox="1"/>
          <p:nvPr/>
        </p:nvSpPr>
        <p:spPr>
          <a:xfrm>
            <a:off x="1455583" y="2492047"/>
            <a:ext cx="4166235" cy="1569660"/>
          </a:xfrm>
          <a:prstGeom prst="rect">
            <a:avLst/>
          </a:prstGeom>
          <a:noFill/>
        </p:spPr>
        <p:txBody>
          <a:bodyPr wrap="square" rtlCol="0">
            <a:spAutoFit/>
          </a:bodyPr>
          <a:lstStyle/>
          <a:p>
            <a:pPr algn="ctr"/>
            <a:r>
              <a:rPr lang="en-US" altLang="zh-CN" sz="9600" b="1" dirty="0">
                <a:solidFill>
                  <a:srgbClr val="F0C360"/>
                </a:solidFill>
                <a:latin typeface="字魂105号-简雅黑" panose="00000500000000000000" pitchFamily="2" charset="-122"/>
                <a:ea typeface="字魂105号-简雅黑" panose="00000500000000000000" pitchFamily="2" charset="-122"/>
                <a:sym typeface="字魂105号-简雅黑" panose="00000500000000000000" pitchFamily="2" charset="-122"/>
              </a:rPr>
              <a:t>01</a:t>
            </a:r>
            <a:endParaRPr lang="en-US" altLang="zh-CN" sz="9600" b="1" dirty="0">
              <a:solidFill>
                <a:srgbClr val="F0C36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任意多边形: 形状 17"/>
          <p:cNvSpPr/>
          <p:nvPr/>
        </p:nvSpPr>
        <p:spPr>
          <a:xfrm>
            <a:off x="2000167" y="1738944"/>
            <a:ext cx="3077065" cy="2880213"/>
          </a:xfrm>
          <a:custGeom>
            <a:avLst/>
            <a:gdLst>
              <a:gd name="connsiteX0" fmla="*/ 962856 w 2262758"/>
              <a:gd name="connsiteY0" fmla="*/ 3427 h 2118001"/>
              <a:gd name="connsiteX1" fmla="*/ 286995 w 2262758"/>
              <a:gd name="connsiteY1" fmla="*/ 454001 h 2118001"/>
              <a:gd name="connsiteX2" fmla="*/ 21952 w 2262758"/>
              <a:gd name="connsiteY2" fmla="*/ 1514175 h 2118001"/>
              <a:gd name="connsiteX3" fmla="*/ 817082 w 2262758"/>
              <a:gd name="connsiteY3" fmla="*/ 2057514 h 2118001"/>
              <a:gd name="connsiteX4" fmla="*/ 2076039 w 2262758"/>
              <a:gd name="connsiteY4" fmla="*/ 1978001 h 2118001"/>
              <a:gd name="connsiteX5" fmla="*/ 2221812 w 2262758"/>
              <a:gd name="connsiteY5" fmla="*/ 931079 h 2118001"/>
              <a:gd name="connsiteX6" fmla="*/ 1731482 w 2262758"/>
              <a:gd name="connsiteY6" fmla="*/ 281723 h 2118001"/>
              <a:gd name="connsiteX7" fmla="*/ 962856 w 2262758"/>
              <a:gd name="connsiteY7" fmla="*/ 3427 h 211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758" h="2118001">
                <a:moveTo>
                  <a:pt x="962856" y="3427"/>
                </a:moveTo>
                <a:cubicBezTo>
                  <a:pt x="722108" y="32140"/>
                  <a:pt x="443812" y="202210"/>
                  <a:pt x="286995" y="454001"/>
                </a:cubicBezTo>
                <a:cubicBezTo>
                  <a:pt x="130178" y="705792"/>
                  <a:pt x="-66396" y="1246923"/>
                  <a:pt x="21952" y="1514175"/>
                </a:cubicBezTo>
                <a:cubicBezTo>
                  <a:pt x="110300" y="1781427"/>
                  <a:pt x="474734" y="1980210"/>
                  <a:pt x="817082" y="2057514"/>
                </a:cubicBezTo>
                <a:cubicBezTo>
                  <a:pt x="1159430" y="2134818"/>
                  <a:pt x="1841917" y="2165740"/>
                  <a:pt x="2076039" y="1978001"/>
                </a:cubicBezTo>
                <a:cubicBezTo>
                  <a:pt x="2310161" y="1790262"/>
                  <a:pt x="2279238" y="1213792"/>
                  <a:pt x="2221812" y="931079"/>
                </a:cubicBezTo>
                <a:cubicBezTo>
                  <a:pt x="2164386" y="648366"/>
                  <a:pt x="1941308" y="431914"/>
                  <a:pt x="1731482" y="281723"/>
                </a:cubicBezTo>
                <a:cubicBezTo>
                  <a:pt x="1521656" y="131532"/>
                  <a:pt x="1203604" y="-25286"/>
                  <a:pt x="962856" y="3427"/>
                </a:cubicBezTo>
                <a:close/>
              </a:path>
            </a:pathLst>
          </a:cu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1500"/>
                            </p:stCondLst>
                            <p:childTnLst>
                              <p:par>
                                <p:cTn id="21" presetID="14" presetClass="entr" presetSubtype="5" fill="hold" grpId="1"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vertical)">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1" grpId="1"/>
      <p:bldP spid="12" grpId="0"/>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0257" y="-2660064"/>
            <a:ext cx="6872069" cy="12192000"/>
          </a:xfrm>
          <a:prstGeom prst="rect">
            <a:avLst/>
          </a:prstGeom>
        </p:spPr>
      </p:pic>
      <p:sp>
        <p:nvSpPr>
          <p:cNvPr id="8" name="标题 7"/>
          <p:cNvSpPr>
            <a:spLocks noGrp="1"/>
          </p:cNvSpPr>
          <p:nvPr>
            <p:ph type="title"/>
          </p:nvPr>
        </p:nvSpPr>
        <p:spPr/>
        <p:txBody>
          <a:bodyPr/>
          <a:p>
            <a:r>
              <a:rPr lang="zh-CN" altLang="en-US" sz="4000"/>
              <a:t>一、三和弦</a:t>
            </a:r>
            <a:endParaRPr lang="zh-CN" altLang="en-US" sz="4000"/>
          </a:p>
        </p:txBody>
      </p:sp>
      <p:pic>
        <p:nvPicPr>
          <p:cNvPr id="11" name="内容占位符 10"/>
          <p:cNvPicPr>
            <a:picLocks noChangeAspect="1"/>
          </p:cNvPicPr>
          <p:nvPr>
            <p:ph idx="1"/>
          </p:nvPr>
        </p:nvPicPr>
        <p:blipFill>
          <a:blip r:embed="rId2"/>
          <a:stretch>
            <a:fillRect/>
          </a:stretch>
        </p:blipFill>
        <p:spPr>
          <a:xfrm>
            <a:off x="5029200" y="2536825"/>
            <a:ext cx="6958965" cy="1572260"/>
          </a:xfrm>
          <a:prstGeom prst="rect">
            <a:avLst/>
          </a:prstGeom>
        </p:spPr>
      </p:pic>
      <p:sp>
        <p:nvSpPr>
          <p:cNvPr id="10" name="文本占位符 9"/>
          <p:cNvSpPr>
            <a:spLocks noGrp="1"/>
          </p:cNvSpPr>
          <p:nvPr>
            <p:ph type="body" sz="half" idx="2"/>
          </p:nvPr>
        </p:nvSpPr>
        <p:spPr/>
        <p:txBody>
          <a:bodyPr/>
          <a:p>
            <a:r>
              <a:rPr lang="en-US" altLang="zh-CN" b="1"/>
              <a:t>       </a:t>
            </a:r>
            <a:endParaRPr lang="en-US" altLang="zh-CN" b="1"/>
          </a:p>
          <a:p>
            <a:endParaRPr lang="en-US" altLang="zh-CN" b="1"/>
          </a:p>
          <a:p>
            <a:endParaRPr lang="en-US" altLang="zh-CN" b="1"/>
          </a:p>
          <a:p>
            <a:r>
              <a:rPr lang="en-US" altLang="zh-CN" b="1"/>
              <a:t>       </a:t>
            </a:r>
            <a:r>
              <a:rPr lang="zh-CN" altLang="en-US" sz="2800" b="1"/>
              <a:t>三个音按照三度音程关系叠置结合，构成三和弦。（图1-1）</a:t>
            </a:r>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0257" y="-2660064"/>
            <a:ext cx="6872069" cy="12192000"/>
          </a:xfrm>
          <a:prstGeom prst="rect">
            <a:avLst/>
          </a:prstGeom>
        </p:spPr>
      </p:pic>
      <p:sp>
        <p:nvSpPr>
          <p:cNvPr id="8" name="标题 7"/>
          <p:cNvSpPr>
            <a:spLocks noGrp="1"/>
          </p:cNvSpPr>
          <p:nvPr>
            <p:ph type="title"/>
          </p:nvPr>
        </p:nvSpPr>
        <p:spPr/>
        <p:txBody>
          <a:bodyPr/>
          <a:p>
            <a:r>
              <a:rPr lang="zh-CN" altLang="en-US" sz="4000"/>
              <a:t>二、原位三和弦</a:t>
            </a:r>
            <a:endParaRPr lang="zh-CN" altLang="en-US" sz="4000"/>
          </a:p>
        </p:txBody>
      </p:sp>
      <p:sp>
        <p:nvSpPr>
          <p:cNvPr id="10" name="文本占位符 9"/>
          <p:cNvSpPr>
            <a:spLocks noGrp="1"/>
          </p:cNvSpPr>
          <p:nvPr>
            <p:ph type="body" sz="half" idx="2"/>
          </p:nvPr>
        </p:nvSpPr>
        <p:spPr/>
        <p:txBody>
          <a:bodyPr>
            <a:normAutofit fontScale="60000"/>
          </a:bodyPr>
          <a:p>
            <a:r>
              <a:rPr lang="en-US" altLang="zh-CN" b="1"/>
              <a:t>       </a:t>
            </a:r>
            <a:endParaRPr lang="en-US" altLang="zh-CN" b="1"/>
          </a:p>
          <a:p>
            <a:endParaRPr lang="en-US" altLang="zh-CN" b="1"/>
          </a:p>
          <a:p>
            <a:endParaRPr lang="en-US" altLang="zh-CN" b="1"/>
          </a:p>
          <a:p>
            <a:pPr fontAlgn="auto">
              <a:lnSpc>
                <a:spcPct val="150000"/>
              </a:lnSpc>
              <a:spcBef>
                <a:spcPts val="0"/>
              </a:spcBef>
            </a:pPr>
            <a:r>
              <a:rPr lang="en-US" altLang="zh-CN" b="1"/>
              <a:t>     </a:t>
            </a:r>
            <a:r>
              <a:rPr sz="3000" b="1"/>
              <a:t>在三和弦当中，位于最下方的音叫作根音（用数字“1”进行标记），根音上方三度的音为三音（用数字“3”进行标记），根音上方五度的音为五音（用数字“5”进行标记）（图1-2）。原位三和弦是指以根音为低音的三和弦（表1-1）。</a:t>
            </a:r>
            <a:endParaRPr sz="3000" b="1"/>
          </a:p>
        </p:txBody>
      </p:sp>
      <p:pic>
        <p:nvPicPr>
          <p:cNvPr id="3" name="内容占位符 2"/>
          <p:cNvPicPr>
            <a:picLocks noChangeAspect="1"/>
          </p:cNvPicPr>
          <p:nvPr>
            <p:ph idx="1"/>
          </p:nvPr>
        </p:nvPicPr>
        <p:blipFill>
          <a:blip r:embed="rId2"/>
          <a:srcRect t="4008" r="757"/>
          <a:stretch>
            <a:fillRect/>
          </a:stretch>
        </p:blipFill>
        <p:spPr>
          <a:xfrm>
            <a:off x="6340475" y="1231265"/>
            <a:ext cx="4458970" cy="1682750"/>
          </a:xfrm>
          <a:prstGeom prst="rect">
            <a:avLst/>
          </a:prstGeom>
        </p:spPr>
      </p:pic>
      <p:pic>
        <p:nvPicPr>
          <p:cNvPr id="4" name="图片 3"/>
          <p:cNvPicPr>
            <a:picLocks noChangeAspect="1"/>
          </p:cNvPicPr>
          <p:nvPr/>
        </p:nvPicPr>
        <p:blipFill>
          <a:blip r:embed="rId3"/>
          <a:stretch>
            <a:fillRect/>
          </a:stretch>
        </p:blipFill>
        <p:spPr>
          <a:xfrm>
            <a:off x="5110480" y="3257550"/>
            <a:ext cx="6918325" cy="1569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文本框 9"/>
          <p:cNvSpPr txBox="1"/>
          <p:nvPr/>
        </p:nvSpPr>
        <p:spPr>
          <a:xfrm>
            <a:off x="5518785" y="2237105"/>
            <a:ext cx="5941060" cy="645160"/>
          </a:xfrm>
          <a:prstGeom prst="rect">
            <a:avLst/>
          </a:prstGeom>
          <a:noFill/>
        </p:spPr>
        <p:txBody>
          <a:bodyPr wrap="square" rtlCol="0">
            <a:spAutoFit/>
          </a:bodyPr>
          <a:lstStyle/>
          <a:p>
            <a:pPr algn="l"/>
            <a:r>
              <a:rPr lang="zh-CN" altLang="en-US" sz="3600"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rPr>
              <a:t>第二节　原位三和弦的转位</a:t>
            </a:r>
            <a:endParaRPr lang="zh-CN" altLang="en-US" sz="3600"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1" name="文本框 10"/>
          <p:cNvSpPr txBox="1"/>
          <p:nvPr/>
        </p:nvSpPr>
        <p:spPr>
          <a:xfrm>
            <a:off x="5273675" y="3198495"/>
            <a:ext cx="643191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en-US" altLang="zh-CN"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本节的主要内容是和弦的转位。在了解原位三和弦的基础上进一步了解I~VII 级和弦的第一转位及第二转位。</a:t>
            </a:r>
            <a:endParaRPr lang="zh-CN" altLang="en-US"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2" name="文本框 11"/>
          <p:cNvSpPr txBox="1"/>
          <p:nvPr/>
        </p:nvSpPr>
        <p:spPr>
          <a:xfrm>
            <a:off x="2000167" y="4817544"/>
            <a:ext cx="3274060" cy="706755"/>
          </a:xfrm>
          <a:prstGeom prst="rect">
            <a:avLst/>
          </a:prstGeom>
          <a:noFill/>
        </p:spPr>
        <p:txBody>
          <a:bodyPr wrap="square" rtlCol="0">
            <a:spAutoFit/>
          </a:bodyPr>
          <a:lstStyle/>
          <a:p>
            <a:pPr algn="dist" fontAlgn="auto"/>
            <a:r>
              <a:rPr lang="en-US" altLang="zh-CN" sz="4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PART TOW</a:t>
            </a:r>
            <a:endParaRPr lang="en-US" altLang="zh-CN" sz="4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7" name="任意多边形: 形状 16"/>
          <p:cNvSpPr/>
          <p:nvPr/>
        </p:nvSpPr>
        <p:spPr>
          <a:xfrm>
            <a:off x="2125247" y="1835094"/>
            <a:ext cx="3080646" cy="2883565"/>
          </a:xfrm>
          <a:custGeom>
            <a:avLst/>
            <a:gdLst>
              <a:gd name="connsiteX0" fmla="*/ 962856 w 2262758"/>
              <a:gd name="connsiteY0" fmla="*/ 3427 h 2118001"/>
              <a:gd name="connsiteX1" fmla="*/ 286995 w 2262758"/>
              <a:gd name="connsiteY1" fmla="*/ 454001 h 2118001"/>
              <a:gd name="connsiteX2" fmla="*/ 21952 w 2262758"/>
              <a:gd name="connsiteY2" fmla="*/ 1514175 h 2118001"/>
              <a:gd name="connsiteX3" fmla="*/ 817082 w 2262758"/>
              <a:gd name="connsiteY3" fmla="*/ 2057514 h 2118001"/>
              <a:gd name="connsiteX4" fmla="*/ 2076039 w 2262758"/>
              <a:gd name="connsiteY4" fmla="*/ 1978001 h 2118001"/>
              <a:gd name="connsiteX5" fmla="*/ 2221812 w 2262758"/>
              <a:gd name="connsiteY5" fmla="*/ 931079 h 2118001"/>
              <a:gd name="connsiteX6" fmla="*/ 1731482 w 2262758"/>
              <a:gd name="connsiteY6" fmla="*/ 281723 h 2118001"/>
              <a:gd name="connsiteX7" fmla="*/ 962856 w 2262758"/>
              <a:gd name="connsiteY7" fmla="*/ 3427 h 211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758" h="2118001">
                <a:moveTo>
                  <a:pt x="962856" y="3427"/>
                </a:moveTo>
                <a:cubicBezTo>
                  <a:pt x="722108" y="32140"/>
                  <a:pt x="443812" y="202210"/>
                  <a:pt x="286995" y="454001"/>
                </a:cubicBezTo>
                <a:cubicBezTo>
                  <a:pt x="130178" y="705792"/>
                  <a:pt x="-66396" y="1246923"/>
                  <a:pt x="21952" y="1514175"/>
                </a:cubicBezTo>
                <a:cubicBezTo>
                  <a:pt x="110300" y="1781427"/>
                  <a:pt x="474734" y="1980210"/>
                  <a:pt x="817082" y="2057514"/>
                </a:cubicBezTo>
                <a:cubicBezTo>
                  <a:pt x="1159430" y="2134818"/>
                  <a:pt x="1841917" y="2165740"/>
                  <a:pt x="2076039" y="1978001"/>
                </a:cubicBezTo>
                <a:cubicBezTo>
                  <a:pt x="2310161" y="1790262"/>
                  <a:pt x="2279238" y="1213792"/>
                  <a:pt x="2221812" y="931079"/>
                </a:cubicBezTo>
                <a:cubicBezTo>
                  <a:pt x="2164386" y="648366"/>
                  <a:pt x="1941308" y="431914"/>
                  <a:pt x="1731482" y="281723"/>
                </a:cubicBezTo>
                <a:cubicBezTo>
                  <a:pt x="1521656" y="131532"/>
                  <a:pt x="1203604" y="-25286"/>
                  <a:pt x="962856" y="342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文本框 8"/>
          <p:cNvSpPr txBox="1"/>
          <p:nvPr/>
        </p:nvSpPr>
        <p:spPr>
          <a:xfrm>
            <a:off x="1455583" y="2492047"/>
            <a:ext cx="4166235" cy="1568450"/>
          </a:xfrm>
          <a:prstGeom prst="rect">
            <a:avLst/>
          </a:prstGeom>
          <a:noFill/>
        </p:spPr>
        <p:txBody>
          <a:bodyPr wrap="square" rtlCol="0">
            <a:spAutoFit/>
          </a:bodyPr>
          <a:lstStyle/>
          <a:p>
            <a:pPr algn="ctr"/>
            <a:r>
              <a:rPr lang="en-US" altLang="zh-CN" sz="9600" b="1" dirty="0">
                <a:solidFill>
                  <a:srgbClr val="F0C360"/>
                </a:solidFill>
                <a:latin typeface="字魂105号-简雅黑" panose="00000500000000000000" pitchFamily="2" charset="-122"/>
                <a:ea typeface="字魂105号-简雅黑" panose="00000500000000000000" pitchFamily="2" charset="-122"/>
                <a:sym typeface="字魂105号-简雅黑" panose="00000500000000000000" pitchFamily="2" charset="-122"/>
              </a:rPr>
              <a:t>02</a:t>
            </a:r>
            <a:endParaRPr lang="en-US" altLang="zh-CN" sz="9600" b="1" dirty="0">
              <a:solidFill>
                <a:srgbClr val="F0C36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任意多边形: 形状 17"/>
          <p:cNvSpPr/>
          <p:nvPr/>
        </p:nvSpPr>
        <p:spPr>
          <a:xfrm>
            <a:off x="2000167" y="1738944"/>
            <a:ext cx="3077065" cy="2880213"/>
          </a:xfrm>
          <a:custGeom>
            <a:avLst/>
            <a:gdLst>
              <a:gd name="connsiteX0" fmla="*/ 962856 w 2262758"/>
              <a:gd name="connsiteY0" fmla="*/ 3427 h 2118001"/>
              <a:gd name="connsiteX1" fmla="*/ 286995 w 2262758"/>
              <a:gd name="connsiteY1" fmla="*/ 454001 h 2118001"/>
              <a:gd name="connsiteX2" fmla="*/ 21952 w 2262758"/>
              <a:gd name="connsiteY2" fmla="*/ 1514175 h 2118001"/>
              <a:gd name="connsiteX3" fmla="*/ 817082 w 2262758"/>
              <a:gd name="connsiteY3" fmla="*/ 2057514 h 2118001"/>
              <a:gd name="connsiteX4" fmla="*/ 2076039 w 2262758"/>
              <a:gd name="connsiteY4" fmla="*/ 1978001 h 2118001"/>
              <a:gd name="connsiteX5" fmla="*/ 2221812 w 2262758"/>
              <a:gd name="connsiteY5" fmla="*/ 931079 h 2118001"/>
              <a:gd name="connsiteX6" fmla="*/ 1731482 w 2262758"/>
              <a:gd name="connsiteY6" fmla="*/ 281723 h 2118001"/>
              <a:gd name="connsiteX7" fmla="*/ 962856 w 2262758"/>
              <a:gd name="connsiteY7" fmla="*/ 3427 h 211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758" h="2118001">
                <a:moveTo>
                  <a:pt x="962856" y="3427"/>
                </a:moveTo>
                <a:cubicBezTo>
                  <a:pt x="722108" y="32140"/>
                  <a:pt x="443812" y="202210"/>
                  <a:pt x="286995" y="454001"/>
                </a:cubicBezTo>
                <a:cubicBezTo>
                  <a:pt x="130178" y="705792"/>
                  <a:pt x="-66396" y="1246923"/>
                  <a:pt x="21952" y="1514175"/>
                </a:cubicBezTo>
                <a:cubicBezTo>
                  <a:pt x="110300" y="1781427"/>
                  <a:pt x="474734" y="1980210"/>
                  <a:pt x="817082" y="2057514"/>
                </a:cubicBezTo>
                <a:cubicBezTo>
                  <a:pt x="1159430" y="2134818"/>
                  <a:pt x="1841917" y="2165740"/>
                  <a:pt x="2076039" y="1978001"/>
                </a:cubicBezTo>
                <a:cubicBezTo>
                  <a:pt x="2310161" y="1790262"/>
                  <a:pt x="2279238" y="1213792"/>
                  <a:pt x="2221812" y="931079"/>
                </a:cubicBezTo>
                <a:cubicBezTo>
                  <a:pt x="2164386" y="648366"/>
                  <a:pt x="1941308" y="431914"/>
                  <a:pt x="1731482" y="281723"/>
                </a:cubicBezTo>
                <a:cubicBezTo>
                  <a:pt x="1521656" y="131532"/>
                  <a:pt x="1203604" y="-25286"/>
                  <a:pt x="962856" y="3427"/>
                </a:cubicBezTo>
                <a:close/>
              </a:path>
            </a:pathLst>
          </a:cu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1500"/>
                            </p:stCondLst>
                            <p:childTnLst>
                              <p:par>
                                <p:cTn id="21" presetID="14" presetClass="entr" presetSubtype="5" fill="hold" grpId="1"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vertical)">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1" grpId="1"/>
      <p:bldP spid="12" grpId="0"/>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0257" y="-2660064"/>
            <a:ext cx="6872069" cy="12192000"/>
          </a:xfrm>
          <a:prstGeom prst="rect">
            <a:avLst/>
          </a:prstGeom>
        </p:spPr>
      </p:pic>
      <p:sp>
        <p:nvSpPr>
          <p:cNvPr id="8" name="标题 7"/>
          <p:cNvSpPr>
            <a:spLocks noGrp="1"/>
          </p:cNvSpPr>
          <p:nvPr>
            <p:ph type="title"/>
          </p:nvPr>
        </p:nvSpPr>
        <p:spPr>
          <a:xfrm>
            <a:off x="840105" y="165735"/>
            <a:ext cx="5386070" cy="1600200"/>
          </a:xfrm>
        </p:spPr>
        <p:txBody>
          <a:bodyPr/>
          <a:p>
            <a:r>
              <a:rPr lang="zh-CN" altLang="en-US" b="1"/>
              <a:t>原位三和弦的第一转位：</a:t>
            </a:r>
            <a:endParaRPr lang="zh-CN" altLang="en-US" b="1"/>
          </a:p>
        </p:txBody>
      </p:sp>
      <p:sp>
        <p:nvSpPr>
          <p:cNvPr id="10" name="文本占位符 9"/>
          <p:cNvSpPr>
            <a:spLocks noGrp="1"/>
          </p:cNvSpPr>
          <p:nvPr>
            <p:ph type="body" sz="half" idx="2"/>
          </p:nvPr>
        </p:nvSpPr>
        <p:spPr>
          <a:xfrm>
            <a:off x="575310" y="1765935"/>
            <a:ext cx="4258310" cy="3811905"/>
          </a:xfrm>
        </p:spPr>
        <p:txBody>
          <a:bodyPr>
            <a:normAutofit fontScale="70000"/>
          </a:bodyPr>
          <a:p>
            <a:r>
              <a:rPr lang="en-US" altLang="zh-CN" b="1"/>
              <a:t>       </a:t>
            </a:r>
            <a:endParaRPr lang="en-US" altLang="zh-CN" b="1"/>
          </a:p>
          <a:p>
            <a:endParaRPr lang="en-US" altLang="zh-CN" b="1"/>
          </a:p>
          <a:p>
            <a:endParaRPr lang="en-US" altLang="zh-CN" b="1"/>
          </a:p>
          <a:p>
            <a:pPr fontAlgn="auto">
              <a:lnSpc>
                <a:spcPct val="150000"/>
              </a:lnSpc>
            </a:pPr>
            <a:r>
              <a:rPr lang="en-US" altLang="zh-CN" b="1"/>
              <a:t>            </a:t>
            </a:r>
            <a:r>
              <a:rPr lang="zh-CN" altLang="en-US" sz="2800" b="1"/>
              <a:t>将原位三和弦的根音向上提高一个八度，和弦根音就会从低音变成高音，如135 为原位三和弦，转位后变为351。三和弦的第一转位我们称之为六和弦。（图1-3、图1-4）</a:t>
            </a:r>
            <a:endParaRPr lang="zh-CN" altLang="en-US" sz="2800" b="1"/>
          </a:p>
        </p:txBody>
      </p:sp>
      <p:pic>
        <p:nvPicPr>
          <p:cNvPr id="3" name="内容占位符 2"/>
          <p:cNvPicPr>
            <a:picLocks noChangeAspect="1"/>
          </p:cNvPicPr>
          <p:nvPr>
            <p:ph idx="1"/>
          </p:nvPr>
        </p:nvPicPr>
        <p:blipFill>
          <a:blip r:embed="rId2"/>
          <a:stretch>
            <a:fillRect/>
          </a:stretch>
        </p:blipFill>
        <p:spPr>
          <a:xfrm>
            <a:off x="5330825" y="2580640"/>
            <a:ext cx="5876925" cy="1685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
</file>

<file path=ppt/tags/tag1.xml><?xml version="1.0" encoding="utf-8"?>
<p:tagLst xmlns:p="http://schemas.openxmlformats.org/presentationml/2006/main">
  <p:tag name="KSO_WM_DIAGRAM_VIRTUALLY_FRAME" val="{&quot;height&quot;:356.7217322834646,&quot;left&quot;:252.51779527559057,&quot;top&quot;:126.94181102362204,&quot;width&quot;:428.5999212598425}"/>
</p:tagLst>
</file>

<file path=ppt/tags/tag10.xml><?xml version="1.0" encoding="utf-8"?>
<p:tagLst xmlns:p="http://schemas.openxmlformats.org/presentationml/2006/main">
  <p:tag name="ISPRING_PRESENTATION_TITLE" val="水彩简约小清新通用PPT背景"/>
  <p:tag name="commondata" val="eyJoZGlkIjoiZmIyNDgxODYwNTNhOTVkMjUzMTIyYzYwNjY1NTJhNDQifQ=="/>
</p:tagLst>
</file>

<file path=ppt/tags/tag2.xml><?xml version="1.0" encoding="utf-8"?>
<p:tagLst xmlns:p="http://schemas.openxmlformats.org/presentationml/2006/main">
  <p:tag name="KSO_WM_DIAGRAM_VIRTUALLY_FRAME" val="{&quot;height&quot;:356.7217322834646,&quot;left&quot;:252.51779527559057,&quot;top&quot;:126.94181102362204,&quot;width&quot;:428.5999212598425}"/>
</p:tagLst>
</file>

<file path=ppt/tags/tag3.xml><?xml version="1.0" encoding="utf-8"?>
<p:tagLst xmlns:p="http://schemas.openxmlformats.org/presentationml/2006/main">
  <p:tag name="KSO_WM_DIAGRAM_VIRTUALLY_FRAME" val="{&quot;height&quot;:356.7217322834646,&quot;left&quot;:252.51779527559057,&quot;top&quot;:126.94181102362204,&quot;width&quot;:428.5999212598425}"/>
</p:tagLst>
</file>

<file path=ppt/tags/tag4.xml><?xml version="1.0" encoding="utf-8"?>
<p:tagLst xmlns:p="http://schemas.openxmlformats.org/presentationml/2006/main">
  <p:tag name="KSO_WM_DIAGRAM_VIRTUALLY_FRAME" val="{&quot;height&quot;:356.7217322834646,&quot;left&quot;:252.51779527559057,&quot;top&quot;:126.94181102362204,&quot;width&quot;:428.5999212598425}"/>
</p:tagLst>
</file>

<file path=ppt/tags/tag5.xml><?xml version="1.0" encoding="utf-8"?>
<p:tagLst xmlns:p="http://schemas.openxmlformats.org/presentationml/2006/main">
  <p:tag name="KSO_WM_DIAGRAM_VIRTUALLY_FRAME" val="{&quot;height&quot;:356.7217322834646,&quot;left&quot;:252.51779527559057,&quot;top&quot;:126.94181102362204,&quot;width&quot;:428.5999212598425}"/>
</p:tagLst>
</file>

<file path=ppt/tags/tag6.xml><?xml version="1.0" encoding="utf-8"?>
<p:tagLst xmlns:p="http://schemas.openxmlformats.org/presentationml/2006/main">
  <p:tag name="KSO_WM_DIAGRAM_VIRTUALLY_FRAME" val="{&quot;height&quot;:356.7217322834646,&quot;left&quot;:252.51779527559057,&quot;top&quot;:126.94181102362204,&quot;width&quot;:428.5999212598425}"/>
</p:tagLst>
</file>

<file path=ppt/tags/tag7.xml><?xml version="1.0" encoding="utf-8"?>
<p:tagLst xmlns:p="http://schemas.openxmlformats.org/presentationml/2006/main">
  <p:tag name="KSO_WM_DIAGRAM_VIRTUALLY_FRAME" val="{&quot;height&quot;:356.7217322834646,&quot;left&quot;:252.51779527559057,&quot;top&quot;:126.94181102362204,&quot;width&quot;:428.5999212598425}"/>
</p:tagLst>
</file>

<file path=ppt/tags/tag8.xml><?xml version="1.0" encoding="utf-8"?>
<p:tagLst xmlns:p="http://schemas.openxmlformats.org/presentationml/2006/main">
  <p:tag name="KSO_WM_DIAGRAM_VIRTUALLY_FRAME" val="{&quot;height&quot;:356.7217322834646,&quot;left&quot;:252.51779527559057,&quot;top&quot;:126.94181102362204,&quot;width&quot;:428.5999212598425}"/>
</p:tagLst>
</file>

<file path=ppt/tags/tag9.xml><?xml version="1.0" encoding="utf-8"?>
<p:tagLst xmlns:p="http://schemas.openxmlformats.org/presentationml/2006/main">
  <p:tag name="KSO_WM_DIAGRAM_VIRTUALLY_FRAME" val="{&quot;height&quot;:356.7217322834646,&quot;left&quot;:252.51779527559057,&quot;top&quot;:126.94181102362204,&quot;width&quot;:428.5999212598425}"/>
</p:tagLst>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1407</Words>
  <Application>WPS 演示</Application>
  <PresentationFormat>宽屏</PresentationFormat>
  <Paragraphs>120</Paragraphs>
  <Slides>15</Slides>
  <Notes>7</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15</vt:i4>
      </vt:variant>
    </vt:vector>
  </HeadingPairs>
  <TitlesOfParts>
    <vt:vector size="29" baseType="lpstr">
      <vt:lpstr>Arial</vt:lpstr>
      <vt:lpstr>宋体</vt:lpstr>
      <vt:lpstr>Wingdings</vt:lpstr>
      <vt:lpstr>字魂105号-简雅黑</vt:lpstr>
      <vt:lpstr>黑体</vt:lpstr>
      <vt:lpstr>微软雅黑</vt:lpstr>
      <vt:lpstr>仿宋</vt:lpstr>
      <vt:lpstr>Verdana</vt:lpstr>
      <vt:lpstr>Arial Unicode MS</vt:lpstr>
      <vt:lpstr>等线 Light</vt:lpstr>
      <vt:lpstr>等线</vt:lpstr>
      <vt:lpstr>Calibri</vt:lpstr>
      <vt:lpstr>Office 主题​​</vt:lpstr>
      <vt:lpstr>1_Office 主题​​</vt:lpstr>
      <vt:lpstr>PowerPoint 演示文稿</vt:lpstr>
      <vt:lpstr>PowerPoint 演示文稿</vt:lpstr>
      <vt:lpstr>PowerPoint 演示文稿</vt:lpstr>
      <vt:lpstr>PowerPoint 演示文稿</vt:lpstr>
      <vt:lpstr>PowerPoint 演示文稿</vt:lpstr>
      <vt:lpstr>一、三和弦</vt:lpstr>
      <vt:lpstr>二、原位三和弦</vt:lpstr>
      <vt:lpstr>PowerPoint 演示文稿</vt:lpstr>
      <vt:lpstr>原位三和弦的第一转位：</vt:lpstr>
      <vt:lpstr>PowerPoint 演示文稿</vt:lpstr>
      <vt:lpstr>原位三和弦的第二转位：</vt:lpstr>
      <vt:lpstr>PowerPoint 演示文稿</vt:lpstr>
      <vt:lpstr>PowerPoint 演示文稿</vt:lpstr>
      <vt:lpstr>和弦连接概念：</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水彩简约小清新通用PPT背景</dc:title>
  <dc:creator>.</dc:creator>
  <cp:lastModifiedBy>李美澳</cp:lastModifiedBy>
  <cp:revision>47</cp:revision>
  <dcterms:created xsi:type="dcterms:W3CDTF">2018-03-15T04:47:00Z</dcterms:created>
  <dcterms:modified xsi:type="dcterms:W3CDTF">2024-05-16T06:18:13Z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97A3DFA989844963A36DD70509D94371_13</vt:lpwstr>
  </property>
  <property fmtid="{D5CDD505-2E9C-101B-9397-08002B2CF9AE}" pid="3" name="KSOProductBuildVer">
    <vt:lpwstr>2052-12.1.0.16910</vt:lpwstr>
  </property>
</Properties>
</file>