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2"/>
  </p:notesMasterIdLst>
  <p:sldIdLst>
    <p:sldId id="491" r:id="rId2"/>
    <p:sldId id="635" r:id="rId3"/>
    <p:sldId id="632" r:id="rId4"/>
    <p:sldId id="633" r:id="rId5"/>
    <p:sldId id="634" r:id="rId6"/>
    <p:sldId id="636" r:id="rId7"/>
    <p:sldId id="637" r:id="rId8"/>
    <p:sldId id="638" r:id="rId9"/>
    <p:sldId id="639" r:id="rId10"/>
    <p:sldId id="640" r:id="rId11"/>
    <p:sldId id="641" r:id="rId12"/>
    <p:sldId id="642" r:id="rId13"/>
    <p:sldId id="546" r:id="rId14"/>
    <p:sldId id="549" r:id="rId15"/>
    <p:sldId id="550" r:id="rId16"/>
    <p:sldId id="551" r:id="rId17"/>
    <p:sldId id="552" r:id="rId18"/>
    <p:sldId id="558" r:id="rId19"/>
    <p:sldId id="559" r:id="rId20"/>
    <p:sldId id="560" r:id="rId21"/>
    <p:sldId id="561" r:id="rId22"/>
    <p:sldId id="562" r:id="rId23"/>
    <p:sldId id="563" r:id="rId24"/>
    <p:sldId id="564" r:id="rId25"/>
    <p:sldId id="565" r:id="rId26"/>
    <p:sldId id="566" r:id="rId27"/>
    <p:sldId id="567" r:id="rId28"/>
    <p:sldId id="568" r:id="rId29"/>
    <p:sldId id="569" r:id="rId30"/>
    <p:sldId id="570" r:id="rId31"/>
    <p:sldId id="571" r:id="rId32"/>
    <p:sldId id="572" r:id="rId33"/>
    <p:sldId id="573" r:id="rId34"/>
    <p:sldId id="574" r:id="rId35"/>
    <p:sldId id="578" r:id="rId36"/>
    <p:sldId id="575" r:id="rId37"/>
    <p:sldId id="581" r:id="rId38"/>
    <p:sldId id="580" r:id="rId39"/>
    <p:sldId id="576" r:id="rId40"/>
    <p:sldId id="579"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79" d="100"/>
          <a:sy n="79" d="100"/>
        </p:scale>
        <p:origin x="120" y="19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9D599-FEDE-45EA-999C-34C55CD381E5}" type="datetimeFigureOut">
              <a:rPr lang="zh-CN" altLang="en-US" smtClean="0"/>
              <a:t>2024/3/16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89C80-5DDE-4D17-9BE9-7D8ED0896EC4}" type="slidenum">
              <a:rPr lang="zh-CN" altLang="en-US" smtClean="0"/>
              <a:t>‹#›</a:t>
            </a:fld>
            <a:endParaRPr lang="zh-CN" altLang="en-US"/>
          </a:p>
        </p:txBody>
      </p:sp>
    </p:spTree>
    <p:extLst>
      <p:ext uri="{BB962C8B-B14F-4D97-AF65-F5344CB8AC3E}">
        <p14:creationId xmlns:p14="http://schemas.microsoft.com/office/powerpoint/2010/main" val="2056705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102491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245289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63013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685301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602071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4010201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180338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2346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8613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300158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078642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AA843-0F19-46FC-A1DF-AC94E13134B9}" type="datetimeFigureOut">
              <a:rPr lang="zh-CN" altLang="en-US" smtClean="0"/>
              <a:t>2024/3/16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5645569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a:spLocks/>
          </p:cNvSpPr>
          <p:nvPr/>
        </p:nvSpPr>
        <p:spPr bwMode="auto">
          <a:xfrm>
            <a:off x="6614298" y="1461"/>
            <a:ext cx="5575450" cy="6855756"/>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vert="horz" wrap="square" lIns="42950" tIns="21476" rIns="42950" bIns="21476" numCol="1" anchor="t" anchorCtr="0" compatLnSpc="1">
            <a:prstTxWarp prst="textNoShape">
              <a:avLst/>
            </a:prstTxWarp>
          </a:bodyPr>
          <a:lstStyle/>
          <a:p>
            <a:endParaRPr lang="zh-CN" altLang="en-US" sz="1707">
              <a:ea typeface="微软雅黑" panose="020B0503020204020204" pitchFamily="34" charset="-122"/>
            </a:endParaRPr>
          </a:p>
        </p:txBody>
      </p:sp>
      <p:grpSp>
        <p:nvGrpSpPr>
          <p:cNvPr id="12" name="Group 16"/>
          <p:cNvGrpSpPr/>
          <p:nvPr/>
        </p:nvGrpSpPr>
        <p:grpSpPr>
          <a:xfrm>
            <a:off x="2597" y="3121897"/>
            <a:ext cx="5608146" cy="259180"/>
            <a:chOff x="0" y="2341322"/>
            <a:chExt cx="4403469" cy="115214"/>
          </a:xfrm>
          <a:solidFill>
            <a:schemeClr val="accent1"/>
          </a:solidFill>
        </p:grpSpPr>
        <p:sp>
          <p:nvSpPr>
            <p:cNvPr id="16"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5"/>
          <p:cNvSpPr txBox="1">
            <a:spLocks noChangeArrowheads="1"/>
          </p:cNvSpPr>
          <p:nvPr/>
        </p:nvSpPr>
        <p:spPr bwMode="auto">
          <a:xfrm>
            <a:off x="625202" y="3483924"/>
            <a:ext cx="7247045" cy="60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sz="3413" b="1" dirty="0">
                <a:solidFill>
                  <a:schemeClr val="accent1"/>
                </a:solidFill>
                <a:ea typeface="微软雅黑" panose="020B0503020204020204" pitchFamily="34" charset="-122"/>
                <a:sym typeface="Arial" panose="020B0604020202020204" pitchFamily="34" charset="0"/>
              </a:rPr>
              <a:t>第</a:t>
            </a:r>
            <a:r>
              <a:rPr lang="en-US" altLang="zh-CN" sz="3413" b="1" dirty="0">
                <a:solidFill>
                  <a:schemeClr val="accent1"/>
                </a:solidFill>
                <a:ea typeface="微软雅黑" panose="020B0503020204020204" pitchFamily="34" charset="-122"/>
                <a:sym typeface="Arial" panose="020B0604020202020204" pitchFamily="34" charset="0"/>
              </a:rPr>
              <a:t>3</a:t>
            </a:r>
            <a:r>
              <a:rPr lang="zh-CN" altLang="en-US" sz="3413" b="1" dirty="0">
                <a:solidFill>
                  <a:schemeClr val="accent1"/>
                </a:solidFill>
                <a:ea typeface="微软雅黑" panose="020B0503020204020204" pitchFamily="34" charset="-122"/>
                <a:sym typeface="Arial" panose="020B0604020202020204" pitchFamily="34" charset="0"/>
              </a:rPr>
              <a:t>篇</a:t>
            </a:r>
            <a:r>
              <a:rPr lang="en-US" altLang="zh-CN" sz="3600" b="1" dirty="0">
                <a:solidFill>
                  <a:schemeClr val="accent1"/>
                </a:solidFill>
                <a:ea typeface="微软雅黑" panose="020B0503020204020204" pitchFamily="34" charset="-122"/>
                <a:sym typeface="Arial" panose="020B0604020202020204" pitchFamily="34" charset="0"/>
              </a:rPr>
              <a:t> </a:t>
            </a:r>
            <a:r>
              <a:rPr lang="en-US" altLang="zh-CN" sz="3413" b="1" dirty="0">
                <a:solidFill>
                  <a:schemeClr val="accent1"/>
                </a:solidFill>
                <a:ea typeface="微软雅黑" panose="020B0503020204020204" pitchFamily="34" charset="-122"/>
              </a:rPr>
              <a:t>CAXA CAPP </a:t>
            </a:r>
            <a:r>
              <a:rPr lang="zh-CN" altLang="zh-CN" sz="3413" b="1" dirty="0">
                <a:solidFill>
                  <a:schemeClr val="accent1"/>
                </a:solidFill>
                <a:ea typeface="微软雅黑" panose="020B0503020204020204" pitchFamily="34" charset="-122"/>
              </a:rPr>
              <a:t>工艺图表</a:t>
            </a:r>
            <a:r>
              <a:rPr lang="en-US" altLang="zh-CN" sz="3413" b="1" dirty="0">
                <a:solidFill>
                  <a:schemeClr val="accent1"/>
                </a:solidFill>
                <a:ea typeface="微软雅黑" panose="020B0503020204020204" pitchFamily="34" charset="-122"/>
              </a:rPr>
              <a:t>2022</a:t>
            </a:r>
            <a:endParaRPr lang="zh-CN" altLang="en-US" sz="3413" b="1" dirty="0">
              <a:solidFill>
                <a:schemeClr val="accent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3043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556406"/>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一 工艺卡片填写</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模块二 </a:t>
            </a:r>
            <a:r>
              <a:rPr lang="zh-CN" altLang="en-US" sz="2400" b="1" dirty="0">
                <a:solidFill>
                  <a:srgbClr val="000000"/>
                </a:solidFill>
                <a:latin typeface="SimSun" panose="02010600030101010101" pitchFamily="2" charset="-122"/>
                <a:ea typeface="SimSun" panose="02010600030101010101" pitchFamily="2" charset="-122"/>
              </a:rPr>
              <a:t>工艺图表生产</a:t>
            </a:r>
            <a:endParaRPr lang="zh-CN" altLang="en-US" sz="2400" b="1" dirty="0"/>
          </a:p>
        </p:txBody>
      </p:sp>
      <p:sp>
        <p:nvSpPr>
          <p:cNvPr id="7" name="文本框 6">
            <a:extLst>
              <a:ext uri="{FF2B5EF4-FFF2-40B4-BE49-F238E27FC236}">
                <a16:creationId xmlns:a16="http://schemas.microsoft.com/office/drawing/2014/main" id="{9BC5013B-5F3E-4F40-CC79-3284C80AC798}"/>
              </a:ext>
            </a:extLst>
          </p:cNvPr>
          <p:cNvSpPr txBox="1"/>
          <p:nvPr/>
        </p:nvSpPr>
        <p:spPr>
          <a:xfrm>
            <a:off x="483340" y="1093687"/>
            <a:ext cx="6102096" cy="2243371"/>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行记录的操作。</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）卡片树的基本概念。</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）行记录的基本概念。 </a:t>
            </a:r>
          </a:p>
        </p:txBody>
      </p:sp>
    </p:spTree>
    <p:extLst>
      <p:ext uri="{BB962C8B-B14F-4D97-AF65-F5344CB8AC3E}">
        <p14:creationId xmlns:p14="http://schemas.microsoft.com/office/powerpoint/2010/main" val="1412798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556406"/>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二 工艺附图绘制</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模块二 </a:t>
            </a:r>
            <a:r>
              <a:rPr lang="zh-CN" altLang="en-US" sz="2400" b="1" dirty="0">
                <a:solidFill>
                  <a:srgbClr val="000000"/>
                </a:solidFill>
                <a:latin typeface="SimSun" panose="02010600030101010101" pitchFamily="2" charset="-122"/>
                <a:ea typeface="SimSun" panose="02010600030101010101" pitchFamily="2" charset="-122"/>
              </a:rPr>
              <a:t>工艺图表生产</a:t>
            </a:r>
            <a:endParaRPr lang="zh-CN" altLang="en-US" sz="2400" b="1" dirty="0"/>
          </a:p>
        </p:txBody>
      </p:sp>
      <p:sp>
        <p:nvSpPr>
          <p:cNvPr id="7" name="文本框 6">
            <a:extLst>
              <a:ext uri="{FF2B5EF4-FFF2-40B4-BE49-F238E27FC236}">
                <a16:creationId xmlns:a16="http://schemas.microsoft.com/office/drawing/2014/main" id="{C1C2DC03-F83A-AF93-616D-2409BE05FDD9}"/>
              </a:ext>
            </a:extLst>
          </p:cNvPr>
          <p:cNvSpPr txBox="1"/>
          <p:nvPr/>
        </p:nvSpPr>
        <p:spPr>
          <a:xfrm>
            <a:off x="162419" y="922789"/>
            <a:ext cx="11796710"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31305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3-2-19</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所示水泵叶轮机械加工工序卡的卡片模板定制，将</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 CAD</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电子图板文件中的工序简图插入工序卡内，完成机械加工工序卡的填写。</a:t>
            </a:r>
          </a:p>
        </p:txBody>
      </p:sp>
      <p:pic>
        <p:nvPicPr>
          <p:cNvPr id="13" name="图片 12">
            <a:extLst>
              <a:ext uri="{FF2B5EF4-FFF2-40B4-BE49-F238E27FC236}">
                <a16:creationId xmlns:a16="http://schemas.microsoft.com/office/drawing/2014/main" id="{EA5D8371-94F3-571D-AD33-DB944558A7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12540" y="2352668"/>
            <a:ext cx="6477635" cy="3944604"/>
          </a:xfrm>
          <a:prstGeom prst="rect">
            <a:avLst/>
          </a:prstGeom>
          <a:noFill/>
          <a:ln>
            <a:noFill/>
          </a:ln>
        </p:spPr>
      </p:pic>
      <p:sp>
        <p:nvSpPr>
          <p:cNvPr id="19" name="文本框 18">
            <a:extLst>
              <a:ext uri="{FF2B5EF4-FFF2-40B4-BE49-F238E27FC236}">
                <a16:creationId xmlns:a16="http://schemas.microsoft.com/office/drawing/2014/main" id="{B81A4915-6200-63E7-120F-F5C25CCC685D}"/>
              </a:ext>
            </a:extLst>
          </p:cNvPr>
          <p:cNvSpPr txBox="1"/>
          <p:nvPr/>
        </p:nvSpPr>
        <p:spPr>
          <a:xfrm>
            <a:off x="5148072" y="6266557"/>
            <a:ext cx="3130296"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3-2-19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水泵叶轮机械加工工序卡</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1646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556406"/>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二 工艺附图绘制</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模块二 </a:t>
            </a:r>
            <a:r>
              <a:rPr lang="zh-CN" altLang="en-US" sz="2400" b="1" dirty="0">
                <a:solidFill>
                  <a:srgbClr val="000000"/>
                </a:solidFill>
                <a:latin typeface="SimSun" panose="02010600030101010101" pitchFamily="2" charset="-122"/>
                <a:ea typeface="SimSun" panose="02010600030101010101" pitchFamily="2" charset="-122"/>
              </a:rPr>
              <a:t>工艺图表生产</a:t>
            </a:r>
            <a:endParaRPr lang="zh-CN" altLang="en-US" sz="2400" b="1" dirty="0"/>
          </a:p>
        </p:txBody>
      </p:sp>
      <p:sp>
        <p:nvSpPr>
          <p:cNvPr id="7" name="文本框 6">
            <a:extLst>
              <a:ext uri="{FF2B5EF4-FFF2-40B4-BE49-F238E27FC236}">
                <a16:creationId xmlns:a16="http://schemas.microsoft.com/office/drawing/2014/main" id="{C2E160C4-0D6D-2373-A14F-EA40AA3491E0}"/>
              </a:ext>
            </a:extLst>
          </p:cNvPr>
          <p:cNvSpPr txBox="1"/>
          <p:nvPr/>
        </p:nvSpPr>
        <p:spPr>
          <a:xfrm>
            <a:off x="328781" y="1079067"/>
            <a:ext cx="11534437" cy="3645870"/>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CAXA CAPP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工艺图表可以向工艺卡片添加已有的图形文件，如</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exb</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*.dwg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dxf</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等，添加前先要进行图幅设置，以免造成显示混乱，完成机械加工工序卡的填写</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并入文件前的图幅设置。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CAPP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工艺图表可并入的图形文件。</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）工艺附图的绘制。 </a:t>
            </a:r>
          </a:p>
        </p:txBody>
      </p:sp>
    </p:spTree>
    <p:extLst>
      <p:ext uri="{BB962C8B-B14F-4D97-AF65-F5344CB8AC3E}">
        <p14:creationId xmlns:p14="http://schemas.microsoft.com/office/powerpoint/2010/main" val="1808800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2151" y="1375184"/>
            <a:ext cx="11035862" cy="5078313"/>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en-US" altLang="zh-CN" sz="2400" b="1" kern="100" dirty="0" err="1">
                <a:ea typeface="宋体" panose="02010600030101010101" pitchFamily="2" charset="-122"/>
                <a:cs typeface="Times New Roman" panose="02020603050405020304" pitchFamily="18" charset="0"/>
              </a:rPr>
              <a:t>CAXA</a:t>
            </a:r>
            <a:r>
              <a:rPr lang="en-US" altLang="zh-CN" sz="2400" b="1" kern="100" dirty="0">
                <a:ea typeface="宋体" panose="02010600030101010101" pitchFamily="2" charset="-122"/>
                <a:cs typeface="Times New Roman" panose="02020603050405020304" pitchFamily="18" charset="0"/>
              </a:rPr>
              <a:t> CAPP</a:t>
            </a:r>
            <a:r>
              <a:rPr lang="zh-CN" altLang="zh-CN" sz="2400" b="1" kern="100" dirty="0">
                <a:ea typeface="宋体" panose="02010600030101010101" pitchFamily="2" charset="-122"/>
                <a:cs typeface="Times New Roman" panose="02020603050405020304" pitchFamily="18" charset="0"/>
              </a:rPr>
              <a:t>工艺图表是高效快捷有效的工艺卡片编制软件，可以方便地引用设计的图形和数据，同时为生产制造准备各种需要的管理信息。</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en-US" altLang="zh-CN" sz="2400" b="1" kern="100" dirty="0">
                <a:ea typeface="宋体" panose="02010600030101010101" pitchFamily="2" charset="-122"/>
                <a:cs typeface="Times New Roman" panose="02020603050405020304" pitchFamily="18" charset="0"/>
              </a:rPr>
              <a:t>        </a:t>
            </a:r>
            <a:r>
              <a:rPr lang="en-US" altLang="zh-CN" sz="2400" b="1" kern="100" dirty="0" err="1">
                <a:ea typeface="宋体" panose="02010600030101010101" pitchFamily="2" charset="-122"/>
                <a:cs typeface="Times New Roman" panose="02020603050405020304" pitchFamily="18" charset="0"/>
              </a:rPr>
              <a:t>CAXA</a:t>
            </a:r>
            <a:r>
              <a:rPr lang="en-US" altLang="zh-CN" sz="2400" b="1" kern="100" dirty="0">
                <a:ea typeface="宋体" panose="02010600030101010101" pitchFamily="2" charset="-122"/>
                <a:cs typeface="Times New Roman" panose="02020603050405020304" pitchFamily="18" charset="0"/>
              </a:rPr>
              <a:t> CAPP</a:t>
            </a:r>
            <a:r>
              <a:rPr lang="zh-CN" altLang="zh-CN" sz="2400" b="1" kern="100" dirty="0">
                <a:ea typeface="宋体" panose="02010600030101010101" pitchFamily="2" charset="-122"/>
                <a:cs typeface="Times New Roman" panose="02020603050405020304" pitchFamily="18" charset="0"/>
              </a:rPr>
              <a:t>工艺图表提供了大量的工艺卡片模板和工艺规程模板，可以帮助技术人员提高工作效率，缩短产品的设计和生产周期，并有助于促进产品设计和生产的标准化、系列化、通用化。</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en-US" altLang="zh-CN" sz="2400" b="1" kern="100" dirty="0">
                <a:ea typeface="宋体" panose="02010600030101010101" pitchFamily="2" charset="-122"/>
                <a:cs typeface="Times New Roman" panose="02020603050405020304" pitchFamily="18" charset="0"/>
              </a:rPr>
              <a:t>        </a:t>
            </a:r>
            <a:r>
              <a:rPr lang="en-US" altLang="zh-CN" sz="2400" b="1" kern="100" dirty="0" err="1">
                <a:ea typeface="宋体" panose="02010600030101010101" pitchFamily="2" charset="-122"/>
                <a:cs typeface="Times New Roman" panose="02020603050405020304" pitchFamily="18" charset="0"/>
              </a:rPr>
              <a:t>CAXA</a:t>
            </a:r>
            <a:r>
              <a:rPr lang="en-US" altLang="zh-CN" sz="2400" b="1" kern="100" dirty="0">
                <a:ea typeface="宋体" panose="02010600030101010101" pitchFamily="2" charset="-122"/>
                <a:cs typeface="Times New Roman" panose="02020603050405020304" pitchFamily="18" charset="0"/>
              </a:rPr>
              <a:t> CAPP</a:t>
            </a:r>
            <a:r>
              <a:rPr lang="zh-CN" altLang="zh-CN" sz="2400" b="1" kern="100" dirty="0">
                <a:ea typeface="宋体" panose="02010600030101010101" pitchFamily="2" charset="-122"/>
                <a:cs typeface="Times New Roman" panose="02020603050405020304" pitchFamily="18" charset="0"/>
              </a:rPr>
              <a:t>工艺图表适合于制造业中所有需要工艺卡片的场合：如机械加工工艺、冷冲压工艺、热处理工艺、锻造工艺、压力铸造工艺、表面处理工艺、电器装配工艺以及质量跟踪卡、施工记录票等等。利用它提供的大量标准模板，可以直接生成工艺卡片，也可以根据需要定制工艺卡片和工艺规程。</a:t>
            </a:r>
            <a:endParaRPr lang="zh-CN" altLang="en-US" sz="2400" b="1" dirty="0"/>
          </a:p>
        </p:txBody>
      </p:sp>
    </p:spTree>
    <p:extLst>
      <p:ext uri="{BB962C8B-B14F-4D97-AF65-F5344CB8AC3E}">
        <p14:creationId xmlns:p14="http://schemas.microsoft.com/office/powerpoint/2010/main" val="3064032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4.1.1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常用术语</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725123" y="2591909"/>
            <a:ext cx="8275972" cy="2453057"/>
          </a:xfrm>
          <a:prstGeom prst="rect">
            <a:avLst/>
          </a:prstGeom>
        </p:spPr>
      </p:pic>
    </p:spTree>
    <p:extLst>
      <p:ext uri="{BB962C8B-B14F-4D97-AF65-F5344CB8AC3E}">
        <p14:creationId xmlns:p14="http://schemas.microsoft.com/office/powerpoint/2010/main" val="3048251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668325" y="357658"/>
            <a:ext cx="3523675" cy="757130"/>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4</a:t>
            </a:r>
            <a:r>
              <a:rPr lang="zh-CN" altLang="en-US" b="1" dirty="0">
                <a:solidFill>
                  <a:schemeClr val="bg1"/>
                </a:solidFill>
                <a:ea typeface="微软雅黑" panose="020B0503020204020204" pitchFamily="34" charset="-122"/>
                <a:sym typeface="Arial" panose="020B0604020202020204" pitchFamily="34" charset="0"/>
              </a:rPr>
              <a:t>章　</a:t>
            </a:r>
            <a:r>
              <a:rPr lang="en-US" altLang="zh-CN" b="1" dirty="0">
                <a:solidFill>
                  <a:schemeClr val="accent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CAPP </a:t>
            </a:r>
            <a:r>
              <a:rPr lang="zh-CN" altLang="zh-CN" b="1" dirty="0">
                <a:solidFill>
                  <a:schemeClr val="bg1"/>
                </a:solidFill>
                <a:ea typeface="微软雅黑" panose="020B0503020204020204" pitchFamily="34" charset="-122"/>
              </a:rPr>
              <a:t>工艺图表</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4.1.1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常用术语</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1103586" y="2004378"/>
            <a:ext cx="9953297" cy="2862322"/>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黑体" panose="02010609060101010101" pitchFamily="49" charset="-122"/>
              </a:rPr>
              <a:t>    </a:t>
            </a:r>
            <a:r>
              <a:rPr lang="zh-CN" altLang="zh-CN" sz="2400" b="1" kern="100" dirty="0">
                <a:latin typeface="Times New Roman" panose="02020603050405020304" pitchFamily="18" charset="0"/>
                <a:ea typeface="黑体" panose="02010609060101010101" pitchFamily="49" charset="-122"/>
              </a:rPr>
              <a:t>公共信息</a:t>
            </a:r>
            <a:endParaRPr lang="zh-CN"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在一个工艺规程之中，各卡片有一些相同的填写内容，如产品型号、产品名称、零件代号、零件名称等，在</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CAPP</a:t>
            </a:r>
            <a:r>
              <a:rPr lang="zh-CN" altLang="zh-CN" sz="2400" b="1" kern="100" dirty="0">
                <a:latin typeface="Times New Roman" panose="02020603050405020304" pitchFamily="18" charset="0"/>
                <a:ea typeface="宋体" panose="02010600030101010101" pitchFamily="2" charset="-122"/>
              </a:rPr>
              <a:t>工艺图表中，可以将这些填写内容定制为公共信息，当填写或修改某一张卡片的公共信息内容时，其余的卡片自动更新。</a:t>
            </a:r>
          </a:p>
        </p:txBody>
      </p:sp>
    </p:spTree>
    <p:extLst>
      <p:ext uri="{BB962C8B-B14F-4D97-AF65-F5344CB8AC3E}">
        <p14:creationId xmlns:p14="http://schemas.microsoft.com/office/powerpoint/2010/main" val="215275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4.1.2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文件类型说明</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019504" y="2394182"/>
            <a:ext cx="9806151" cy="3416320"/>
          </a:xfrm>
          <a:prstGeom prst="rect">
            <a:avLst/>
          </a:prstGeom>
        </p:spPr>
        <p:txBody>
          <a:bodyPr wrap="square">
            <a:spAutoFit/>
          </a:bodyPr>
          <a:lstStyle/>
          <a:p>
            <a:pPr indent="266700">
              <a:lnSpc>
                <a:spcPct val="150000"/>
              </a:lnSpc>
              <a:spcAft>
                <a:spcPts val="0"/>
              </a:spcAft>
            </a:pPr>
            <a:r>
              <a:rPr lang="en-US" altLang="zh-CN" sz="2400" b="1" kern="100" dirty="0">
                <a:latin typeface="宋体" panose="02010600030101010101" pitchFamily="2" charset="-122"/>
                <a:ea typeface="宋体" panose="02010600030101010101" pitchFamily="2" charset="-122"/>
              </a:rPr>
              <a:t>   </a:t>
            </a:r>
            <a:r>
              <a:rPr lang="en-US" altLang="zh-CN" sz="2400" b="1" kern="100" dirty="0" err="1">
                <a:latin typeface="宋体" panose="02010600030101010101" pitchFamily="2" charset="-122"/>
                <a:ea typeface="宋体" panose="02010600030101010101" pitchFamily="2" charset="-122"/>
              </a:rPr>
              <a:t>Exb</a:t>
            </a:r>
            <a:r>
              <a:rPr lang="zh-CN" altLang="zh-CN" sz="2400" b="1" kern="100" dirty="0">
                <a:latin typeface="Times New Roman" panose="02020603050405020304" pitchFamily="18" charset="0"/>
                <a:ea typeface="宋体" panose="02010600030101010101" pitchFamily="2" charset="-122"/>
              </a:rPr>
              <a:t>文件：</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CAD</a:t>
            </a:r>
            <a:r>
              <a:rPr lang="zh-CN" altLang="zh-CN" sz="2400" b="1" kern="100" dirty="0">
                <a:latin typeface="Times New Roman" panose="02020603050405020304" pitchFamily="18" charset="0"/>
                <a:ea typeface="宋体" panose="02010600030101010101" pitchFamily="2" charset="-122"/>
              </a:rPr>
              <a:t>电子图板文件，在工艺图表的图形界面中绘制的图形或表格，保存为</a:t>
            </a:r>
            <a:r>
              <a:rPr lang="en-US" altLang="zh-CN" sz="2400" b="1" kern="100" dirty="0">
                <a:latin typeface="Times New Roman" panose="02020603050405020304" pitchFamily="18" charset="0"/>
                <a:ea typeface="宋体" panose="02010600030101010101" pitchFamily="2" charset="-122"/>
              </a:rPr>
              <a:t>*.</a:t>
            </a:r>
            <a:r>
              <a:rPr lang="en-US" altLang="zh-CN" sz="2400" b="1" kern="100" dirty="0" err="1">
                <a:latin typeface="Times New Roman" panose="02020603050405020304" pitchFamily="18" charset="0"/>
                <a:ea typeface="宋体" panose="02010600030101010101" pitchFamily="2" charset="-122"/>
              </a:rPr>
              <a:t>exb</a:t>
            </a:r>
            <a:r>
              <a:rPr lang="zh-CN" altLang="zh-CN" sz="2400" b="1" kern="100" dirty="0">
                <a:latin typeface="Times New Roman" panose="02020603050405020304" pitchFamily="18" charset="0"/>
                <a:ea typeface="宋体" panose="02010600030101010101" pitchFamily="2" charset="-122"/>
              </a:rPr>
              <a:t>文件。</a:t>
            </a:r>
          </a:p>
          <a:p>
            <a:pPr indent="266700">
              <a:lnSpc>
                <a:spcPct val="150000"/>
              </a:lnSpc>
              <a:spcAft>
                <a:spcPts val="0"/>
              </a:spcAft>
            </a:pPr>
            <a:r>
              <a:rPr lang="en-US" altLang="zh-CN" sz="2400" b="1" kern="100" dirty="0">
                <a:latin typeface="宋体" panose="02010600030101010101" pitchFamily="2" charset="-122"/>
                <a:ea typeface="宋体" panose="02010600030101010101" pitchFamily="2" charset="-122"/>
              </a:rPr>
              <a:t>   </a:t>
            </a:r>
            <a:r>
              <a:rPr lang="en-US" altLang="zh-CN" sz="2400" b="1" kern="100" dirty="0" err="1">
                <a:latin typeface="宋体" panose="02010600030101010101" pitchFamily="2" charset="-122"/>
                <a:ea typeface="宋体" panose="02010600030101010101" pitchFamily="2" charset="-122"/>
              </a:rPr>
              <a:t>Cxp</a:t>
            </a:r>
            <a:r>
              <a:rPr lang="zh-CN" altLang="zh-CN" sz="2400" b="1" kern="100" dirty="0">
                <a:latin typeface="Times New Roman" panose="02020603050405020304" pitchFamily="18" charset="0"/>
                <a:ea typeface="宋体" panose="02010600030101010101" pitchFamily="2" charset="-122"/>
              </a:rPr>
              <a:t>文件：工艺文，填写完毕的工艺规程文件或者工艺卡片文件保存为</a:t>
            </a:r>
            <a:r>
              <a:rPr lang="en-US" altLang="zh-CN" sz="2400" b="1" kern="100" dirty="0">
                <a:latin typeface="Times New Roman" panose="02020603050405020304" pitchFamily="18" charset="0"/>
                <a:ea typeface="宋体" panose="02010600030101010101" pitchFamily="2" charset="-122"/>
              </a:rPr>
              <a:t>*.</a:t>
            </a:r>
            <a:r>
              <a:rPr lang="en-US" altLang="zh-CN" sz="2400" b="1" kern="100" dirty="0" err="1">
                <a:latin typeface="Times New Roman" panose="02020603050405020304" pitchFamily="18" charset="0"/>
                <a:ea typeface="宋体" panose="02010600030101010101" pitchFamily="2" charset="-122"/>
              </a:rPr>
              <a:t>cxp</a:t>
            </a:r>
            <a:r>
              <a:rPr lang="zh-CN" altLang="zh-CN" sz="2400" b="1" kern="100" dirty="0">
                <a:latin typeface="Times New Roman" panose="02020603050405020304" pitchFamily="18" charset="0"/>
                <a:ea typeface="宋体" panose="02010600030101010101" pitchFamily="2" charset="-122"/>
              </a:rPr>
              <a:t>文件。</a:t>
            </a:r>
          </a:p>
          <a:p>
            <a:pPr indent="266700">
              <a:lnSpc>
                <a:spcPct val="150000"/>
              </a:lnSpc>
              <a:spcAft>
                <a:spcPts val="0"/>
              </a:spcAft>
            </a:pPr>
            <a:r>
              <a:rPr lang="en-US" altLang="zh-CN" sz="2400" b="1" kern="100" dirty="0">
                <a:latin typeface="宋体" panose="02010600030101010101" pitchFamily="2" charset="-122"/>
                <a:ea typeface="宋体" panose="02010600030101010101" pitchFamily="2" charset="-122"/>
              </a:rPr>
              <a:t>   </a:t>
            </a:r>
            <a:r>
              <a:rPr lang="en-US" altLang="zh-CN" sz="2400" b="1" kern="100" dirty="0" err="1">
                <a:latin typeface="宋体" panose="02010600030101010101" pitchFamily="2" charset="-122"/>
                <a:ea typeface="宋体" panose="02010600030101010101" pitchFamily="2" charset="-122"/>
              </a:rPr>
              <a:t>Txp</a:t>
            </a:r>
            <a:r>
              <a:rPr lang="zh-CN" altLang="zh-CN" sz="2400" b="1" kern="100" dirty="0">
                <a:latin typeface="Times New Roman" panose="02020603050405020304" pitchFamily="18" charset="0"/>
                <a:ea typeface="宋体" panose="02010600030101010101" pitchFamily="2" charset="-122"/>
              </a:rPr>
              <a:t>文件：工艺卡片模板文件，存储在安装目录下的</a:t>
            </a:r>
            <a:r>
              <a:rPr lang="en-US" altLang="zh-CN" sz="2400" b="1" kern="100" dirty="0">
                <a:latin typeface="Times New Roman" panose="02020603050405020304" pitchFamily="18" charset="0"/>
                <a:ea typeface="宋体" panose="02010600030101010101" pitchFamily="2" charset="-122"/>
              </a:rPr>
              <a:t>Template</a:t>
            </a:r>
            <a:r>
              <a:rPr lang="zh-CN" altLang="zh-CN" sz="2400" b="1" kern="100" dirty="0">
                <a:latin typeface="Times New Roman" panose="02020603050405020304" pitchFamily="18" charset="0"/>
                <a:ea typeface="宋体" panose="02010600030101010101" pitchFamily="2" charset="-122"/>
              </a:rPr>
              <a:t>文件夹下。</a:t>
            </a:r>
          </a:p>
        </p:txBody>
      </p:sp>
    </p:spTree>
    <p:extLst>
      <p:ext uri="{BB962C8B-B14F-4D97-AF65-F5344CB8AC3E}">
        <p14:creationId xmlns:p14="http://schemas.microsoft.com/office/powerpoint/2010/main" val="728437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19501" y="1291132"/>
            <a:ext cx="10258097" cy="1200329"/>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将相同格式的工艺卡片格式定义为工艺模板，填写卡片时直接调用工艺卡片模板即可，而不需要多次重复绘制卡片。</a:t>
            </a:r>
            <a:endParaRPr lang="zh-CN" altLang="en-US" sz="2400" b="1" dirty="0"/>
          </a:p>
        </p:txBody>
      </p:sp>
      <p:sp>
        <p:nvSpPr>
          <p:cNvPr id="8" name="矩形 7"/>
          <p:cNvSpPr/>
          <p:nvPr/>
        </p:nvSpPr>
        <p:spPr>
          <a:xfrm>
            <a:off x="945928" y="2667805"/>
            <a:ext cx="10258097" cy="3416320"/>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系统提供两种类型的工艺模板：</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solidFill>
                  <a:srgbClr val="0070C0"/>
                </a:solidFill>
                <a:latin typeface="Times New Roman" panose="02020603050405020304" pitchFamily="18" charset="0"/>
                <a:ea typeface="宋体" panose="02010600030101010101" pitchFamily="2" charset="-122"/>
              </a:rPr>
              <a:t>工艺卡片模板（</a:t>
            </a:r>
            <a:r>
              <a:rPr lang="en-US" altLang="zh-CN" sz="2400" b="1" kern="100" dirty="0">
                <a:solidFill>
                  <a:srgbClr val="0070C0"/>
                </a:solidFill>
                <a:latin typeface="Times New Roman" panose="02020603050405020304" pitchFamily="18" charset="0"/>
                <a:ea typeface="宋体" panose="02010600030101010101" pitchFamily="2" charset="-122"/>
              </a:rPr>
              <a:t>*.</a:t>
            </a:r>
            <a:r>
              <a:rPr lang="en-US" altLang="zh-CN" sz="2400" b="1" kern="100" dirty="0" err="1">
                <a:solidFill>
                  <a:srgbClr val="0070C0"/>
                </a:solidFill>
                <a:latin typeface="Times New Roman" panose="02020603050405020304" pitchFamily="18" charset="0"/>
                <a:ea typeface="宋体" panose="02010600030101010101" pitchFamily="2" charset="-122"/>
              </a:rPr>
              <a:t>txp</a:t>
            </a:r>
            <a:r>
              <a:rPr lang="zh-CN" altLang="zh-CN" sz="2400" b="1" kern="100" dirty="0">
                <a:solidFill>
                  <a:srgbClr val="0070C0"/>
                </a:solidFill>
                <a:latin typeface="Times New Roman" panose="02020603050405020304" pitchFamily="18" charset="0"/>
                <a:ea typeface="宋体" panose="02010600030101010101" pitchFamily="2" charset="-122"/>
              </a:rPr>
              <a:t>）</a:t>
            </a:r>
            <a:r>
              <a:rPr lang="zh-CN" altLang="en-US" sz="2400" b="1" kern="100" dirty="0">
                <a:solidFill>
                  <a:srgbClr val="0070C0"/>
                </a:solidFill>
                <a:latin typeface="Times New Roman" panose="02020603050405020304" pitchFamily="18" charset="0"/>
                <a:ea typeface="宋体" panose="02010600030101010101" pitchFamily="2" charset="-122"/>
              </a:rPr>
              <a:t>：</a:t>
            </a:r>
            <a:r>
              <a:rPr lang="zh-CN" altLang="zh-CN" sz="2400" b="1" kern="100" dirty="0">
                <a:latin typeface="Times New Roman" panose="02020603050405020304" pitchFamily="18" charset="0"/>
                <a:ea typeface="宋体" panose="02010600030101010101" pitchFamily="2" charset="-122"/>
              </a:rPr>
              <a:t>可以是任何形式的单张卡片模板，如过程卡模板、工序卡模板、首页模板、工艺附图模板、统计卡模板等；</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solidFill>
                  <a:srgbClr val="0070C0"/>
                </a:solidFill>
                <a:latin typeface="Times New Roman" panose="02020603050405020304" pitchFamily="18" charset="0"/>
                <a:ea typeface="宋体" panose="02010600030101010101" pitchFamily="2" charset="-122"/>
              </a:rPr>
              <a:t>     </a:t>
            </a:r>
            <a:r>
              <a:rPr lang="zh-CN" altLang="zh-CN" sz="2400" b="1" kern="100" dirty="0">
                <a:solidFill>
                  <a:srgbClr val="0070C0"/>
                </a:solidFill>
                <a:latin typeface="Times New Roman" panose="02020603050405020304" pitchFamily="18" charset="0"/>
                <a:ea typeface="宋体" panose="02010600030101010101" pitchFamily="2" charset="-122"/>
              </a:rPr>
              <a:t>工艺模板集（</a:t>
            </a:r>
            <a:r>
              <a:rPr lang="en-US" altLang="zh-CN" sz="2400" b="1" kern="100" dirty="0">
                <a:solidFill>
                  <a:srgbClr val="0070C0"/>
                </a:solidFill>
                <a:latin typeface="Times New Roman" panose="02020603050405020304" pitchFamily="18" charset="0"/>
                <a:ea typeface="宋体" panose="02010600030101010101" pitchFamily="2" charset="-122"/>
              </a:rPr>
              <a:t>*.xml</a:t>
            </a:r>
            <a:r>
              <a:rPr lang="zh-CN" altLang="zh-CN" sz="2400" b="1" kern="100" dirty="0">
                <a:solidFill>
                  <a:srgbClr val="0070C0"/>
                </a:solidFill>
                <a:latin typeface="Times New Roman" panose="02020603050405020304" pitchFamily="18" charset="0"/>
                <a:ea typeface="宋体" panose="02010600030101010101" pitchFamily="2" charset="-122"/>
              </a:rPr>
              <a:t>）</a:t>
            </a:r>
            <a:r>
              <a:rPr lang="zh-CN" altLang="en-US" sz="2400" b="1" kern="100" dirty="0">
                <a:solidFill>
                  <a:srgbClr val="0070C0"/>
                </a:solidFill>
                <a:latin typeface="Times New Roman" panose="02020603050405020304" pitchFamily="18" charset="0"/>
                <a:ea typeface="宋体" panose="02010600030101010101" pitchFamily="2" charset="-122"/>
              </a:rPr>
              <a:t>：</a:t>
            </a:r>
            <a:r>
              <a:rPr lang="zh-CN" altLang="zh-CN" sz="2400" b="1" kern="100" dirty="0">
                <a:latin typeface="Times New Roman" panose="02020603050405020304" pitchFamily="18" charset="0"/>
                <a:ea typeface="宋体" panose="02010600030101010101" pitchFamily="2" charset="-122"/>
              </a:rPr>
              <a:t>一组工艺卡片模板的集合，必须包含一张过程卡片模板，还可添加其它需要的卡片模板，如工序卡模板、首页模板、附页模板等，各卡片之间可以设置公共信息。</a:t>
            </a:r>
          </a:p>
        </p:txBody>
      </p:sp>
    </p:spTree>
    <p:extLst>
      <p:ext uri="{BB962C8B-B14F-4D97-AF65-F5344CB8AC3E}">
        <p14:creationId xmlns:p14="http://schemas.microsoft.com/office/powerpoint/2010/main" val="2808876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绘制卡片模板</a:t>
            </a:r>
            <a:endParaRPr lang="zh-CN" altLang="en-US" sz="2400" b="1" dirty="0">
              <a:latin typeface="微软雅黑" panose="020B0503020204020204" pitchFamily="34" charset="-122"/>
              <a:ea typeface="微软雅黑" panose="020B0503020204020204" pitchFamily="34" charset="-122"/>
            </a:endParaRPr>
          </a:p>
        </p:txBody>
      </p:sp>
      <p:sp>
        <p:nvSpPr>
          <p:cNvPr id="5" name="矩形 4"/>
          <p:cNvSpPr/>
          <p:nvPr/>
        </p:nvSpPr>
        <p:spPr>
          <a:xfrm>
            <a:off x="927756" y="1715138"/>
            <a:ext cx="2916183" cy="461665"/>
          </a:xfrm>
          <a:prstGeom prst="rect">
            <a:avLst/>
          </a:prstGeom>
        </p:spPr>
        <p:txBody>
          <a:bodyPr wrap="none">
            <a:spAutoFit/>
          </a:bodyPr>
          <a:lstStyle/>
          <a:p>
            <a:pPr indent="266700" algn="just">
              <a:spcAft>
                <a:spcPts val="0"/>
              </a:spcAft>
            </a:pPr>
            <a:r>
              <a:rPr lang="zh-CN" altLang="zh-CN" sz="2400" b="1" kern="100" dirty="0">
                <a:latin typeface="宋体" panose="02010600030101010101" pitchFamily="2" charset="-122"/>
                <a:ea typeface="宋体" panose="02010600030101010101" pitchFamily="2" charset="-122"/>
              </a:rPr>
              <a:t>卡片绘制注意事项</a:t>
            </a:r>
          </a:p>
        </p:txBody>
      </p:sp>
      <p:sp>
        <p:nvSpPr>
          <p:cNvPr id="8" name="矩形 7"/>
          <p:cNvSpPr/>
          <p:nvPr/>
        </p:nvSpPr>
        <p:spPr>
          <a:xfrm>
            <a:off x="1246217" y="2339948"/>
            <a:ext cx="4240183" cy="4154984"/>
          </a:xfrm>
          <a:prstGeom prst="rect">
            <a:avLst/>
          </a:prstGeom>
        </p:spPr>
        <p:txBody>
          <a:bodyPr wrap="square">
            <a:spAutoFit/>
          </a:bodyPr>
          <a:lstStyle/>
          <a:p>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1</a:t>
            </a:r>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幅面设置</a:t>
            </a:r>
            <a:endParaRPr lang="en-US" altLang="zh-CN" sz="2400" b="1" kern="100" dirty="0">
              <a:latin typeface="宋体" panose="02010600030101010101" pitchFamily="2" charset="-122"/>
              <a:ea typeface="宋体" panose="02010600030101010101" pitchFamily="2" charset="-122"/>
              <a:cs typeface="Times New Roman" panose="02020603050405020304" pitchFamily="18" charset="0"/>
            </a:endParaRPr>
          </a:p>
          <a:p>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2</a:t>
            </a:r>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dirty="0">
                <a:latin typeface="宋体" panose="02010600030101010101" pitchFamily="2" charset="-122"/>
                <a:ea typeface="宋体" panose="02010600030101010101" pitchFamily="2" charset="-122"/>
              </a:rPr>
              <a:t>卡片中单元格的</a:t>
            </a:r>
            <a:endParaRPr lang="en-US" altLang="zh-CN" sz="2400" b="1" dirty="0">
              <a:latin typeface="宋体" panose="02010600030101010101" pitchFamily="2" charset="-122"/>
              <a:ea typeface="宋体" panose="02010600030101010101" pitchFamily="2" charset="-122"/>
            </a:endParaRPr>
          </a:p>
          <a:p>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3</a:t>
            </a:r>
            <a:r>
              <a:rPr lang="zh-CN" altLang="en-US"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dirty="0">
                <a:latin typeface="宋体" panose="02010600030101010101" pitchFamily="2" charset="-122"/>
                <a:ea typeface="宋体" panose="02010600030101010101" pitchFamily="2" charset="-122"/>
              </a:rPr>
              <a:t>卡片的定位</a:t>
            </a:r>
            <a:endParaRPr lang="en-US" altLang="zh-CN" sz="2400" b="1" dirty="0">
              <a:latin typeface="宋体" panose="02010600030101010101" pitchFamily="2" charset="-122"/>
              <a:ea typeface="宋体" panose="02010600030101010101" pitchFamily="2" charset="-122"/>
            </a:endParaRPr>
          </a:p>
          <a:p>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b="1" kern="100" dirty="0">
                <a:latin typeface="宋体" panose="02010600030101010101" pitchFamily="2" charset="-122"/>
                <a:ea typeface="宋体" panose="02010600030101010101" pitchFamily="2" charset="-122"/>
                <a:cs typeface="Times New Roman" panose="02020603050405020304" pitchFamily="18" charset="0"/>
              </a:rPr>
              <a:t>4</a:t>
            </a:r>
            <a:r>
              <a:rPr lang="zh-CN" altLang="zh-CN" sz="2400" b="1" kern="100" dirty="0">
                <a:latin typeface="宋体" panose="02010600030101010101" pitchFamily="2" charset="-122"/>
                <a:ea typeface="宋体" panose="02010600030101010101" pitchFamily="2" charset="-122"/>
                <a:cs typeface="Times New Roman" panose="02020603050405020304" pitchFamily="18" charset="0"/>
              </a:rPr>
              <a:t>）</a:t>
            </a:r>
            <a:r>
              <a:rPr lang="zh-CN" altLang="zh-CN" sz="2400" b="1" dirty="0">
                <a:latin typeface="宋体" panose="02010600030101010101" pitchFamily="2" charset="-122"/>
                <a:ea typeface="宋体" panose="02010600030101010101" pitchFamily="2" charset="-122"/>
              </a:rPr>
              <a:t>文字</a:t>
            </a:r>
            <a:endParaRPr lang="en-US" altLang="zh-CN" sz="2400" b="1" dirty="0">
              <a:latin typeface="宋体" panose="02010600030101010101" pitchFamily="2" charset="-122"/>
              <a:ea typeface="宋体" panose="02010600030101010101" pitchFamily="2" charset="-122"/>
            </a:endParaRPr>
          </a:p>
          <a:p>
            <a:r>
              <a:rPr lang="en-US" altLang="zh-CN" sz="2400" b="1" dirty="0">
                <a:latin typeface="宋体" panose="02010600030101010101" pitchFamily="2" charset="-122"/>
                <a:ea typeface="宋体" panose="02010600030101010101" pitchFamily="2" charset="-122"/>
              </a:rPr>
              <a:t>  </a:t>
            </a:r>
          </a:p>
          <a:p>
            <a:r>
              <a:rPr lang="zh-CN" altLang="zh-CN" sz="2400" b="1" dirty="0">
                <a:latin typeface="宋体" panose="02010600030101010101" pitchFamily="2" charset="-122"/>
                <a:ea typeface="宋体" panose="02010600030101010101" pitchFamily="2" charset="-122"/>
              </a:rPr>
              <a:t>注意：</a:t>
            </a:r>
          </a:p>
          <a:p>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如果卡片是从</a:t>
            </a:r>
            <a:r>
              <a:rPr lang="en-US" altLang="zh-CN" sz="2400" b="1" dirty="0">
                <a:latin typeface="宋体" panose="02010600030101010101" pitchFamily="2" charset="-122"/>
                <a:ea typeface="宋体" panose="02010600030101010101" pitchFamily="2" charset="-122"/>
              </a:rPr>
              <a:t>AutoCAD</a:t>
            </a:r>
            <a:r>
              <a:rPr lang="zh-CN" altLang="zh-CN" sz="2400" b="1" dirty="0">
                <a:latin typeface="宋体" panose="02010600030101010101" pitchFamily="2" charset="-122"/>
                <a:ea typeface="宋体" panose="02010600030101010101" pitchFamily="2" charset="-122"/>
              </a:rPr>
              <a:t>转过来的，必须要把卡片上的所有线及文字设到</a:t>
            </a:r>
            <a:r>
              <a:rPr lang="en-US" altLang="zh-CN" sz="2400" b="1" dirty="0" err="1">
                <a:latin typeface="宋体" panose="02010600030101010101" pitchFamily="2" charset="-122"/>
                <a:ea typeface="宋体" panose="02010600030101010101" pitchFamily="2" charset="-122"/>
              </a:rPr>
              <a:t>CAXA</a:t>
            </a:r>
            <a:r>
              <a:rPr lang="zh-CN" altLang="zh-CN" sz="2400" b="1" dirty="0">
                <a:latin typeface="宋体" panose="02010600030101010101" pitchFamily="2" charset="-122"/>
                <a:ea typeface="宋体" panose="02010600030101010101" pitchFamily="2" charset="-122"/>
              </a:rPr>
              <a:t>默认的细实线层，然后再删除</a:t>
            </a:r>
            <a:r>
              <a:rPr lang="en-US" altLang="zh-CN" sz="2400" b="1" dirty="0">
                <a:latin typeface="宋体" panose="02010600030101010101" pitchFamily="2" charset="-122"/>
                <a:ea typeface="宋体" panose="02010600030101010101" pitchFamily="2" charset="-122"/>
              </a:rPr>
              <a:t>AutoCAD</a:t>
            </a:r>
            <a:r>
              <a:rPr lang="zh-CN" altLang="zh-CN" sz="2400" b="1" dirty="0">
                <a:latin typeface="宋体" panose="02010600030101010101" pitchFamily="2" charset="-122"/>
                <a:ea typeface="宋体" panose="02010600030101010101" pitchFamily="2" charset="-122"/>
              </a:rPr>
              <a:t>的所有图层。</a:t>
            </a:r>
            <a:endParaRPr lang="zh-CN" altLang="en-US" dirty="0"/>
          </a:p>
        </p:txBody>
      </p:sp>
      <p:pic>
        <p:nvPicPr>
          <p:cNvPr id="11" name="图片 10"/>
          <p:cNvPicPr>
            <a:picLocks noChangeAspect="1"/>
          </p:cNvPicPr>
          <p:nvPr/>
        </p:nvPicPr>
        <p:blipFill rotWithShape="1">
          <a:blip r:embed="rId2"/>
          <a:srcRect l="1955" r="964"/>
          <a:stretch/>
        </p:blipFill>
        <p:spPr>
          <a:xfrm>
            <a:off x="5854262" y="1114788"/>
            <a:ext cx="5686098" cy="5657143"/>
          </a:xfrm>
          <a:prstGeom prst="rect">
            <a:avLst/>
          </a:prstGeom>
        </p:spPr>
      </p:pic>
      <p:sp>
        <p:nvSpPr>
          <p:cNvPr id="4" name="矩形 3">
            <a:extLst>
              <a:ext uri="{FF2B5EF4-FFF2-40B4-BE49-F238E27FC236}">
                <a16:creationId xmlns:a16="http://schemas.microsoft.com/office/drawing/2014/main" id="{928B6309-8C5D-723E-901E-B86E18261B3B}"/>
              </a:ext>
            </a:extLst>
          </p:cNvPr>
          <p:cNvSpPr/>
          <p:nvPr/>
        </p:nvSpPr>
        <p:spPr>
          <a:xfrm>
            <a:off x="7885771" y="654481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2689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698448"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定制工艺卡片模板</a:t>
            </a:r>
            <a:endParaRPr lang="zh-CN" altLang="en-US" sz="2400" b="1" dirty="0">
              <a:latin typeface="微软雅黑" panose="020B0503020204020204" pitchFamily="34" charset="-122"/>
              <a:ea typeface="微软雅黑" panose="020B0503020204020204" pitchFamily="34" charset="-122"/>
            </a:endParaRPr>
          </a:p>
        </p:txBody>
      </p:sp>
      <p:sp>
        <p:nvSpPr>
          <p:cNvPr id="5" name="矩形 4"/>
          <p:cNvSpPr/>
          <p:nvPr/>
        </p:nvSpPr>
        <p:spPr>
          <a:xfrm>
            <a:off x="788276" y="1654554"/>
            <a:ext cx="4771696" cy="4524315"/>
          </a:xfrm>
          <a:prstGeom prst="rect">
            <a:avLst/>
          </a:prstGeom>
        </p:spPr>
        <p:txBody>
          <a:bodyPr wrap="square">
            <a:spAutoFit/>
          </a:bodyPr>
          <a:lstStyle/>
          <a:p>
            <a:pPr indent="266700" algn="just">
              <a:lnSpc>
                <a:spcPct val="150000"/>
              </a:lnSpc>
              <a:spcAft>
                <a:spcPts val="0"/>
              </a:spcAft>
            </a:pPr>
            <a:r>
              <a:rPr lang="en-US" altLang="zh-CN" sz="2400" b="1" kern="100" dirty="0">
                <a:latin typeface="黑体" panose="02010609060101010101" pitchFamily="49" charset="-122"/>
                <a:ea typeface="宋体" panose="02010600030101010101" pitchFamily="2" charset="-122"/>
              </a:rPr>
              <a:t>1</a:t>
            </a:r>
            <a:r>
              <a:rPr lang="zh-CN" altLang="zh-CN" sz="2400" b="1" kern="100" dirty="0">
                <a:latin typeface="Times New Roman" panose="02020603050405020304" pitchFamily="18" charset="0"/>
                <a:ea typeface="黑体" panose="02010609060101010101" pitchFamily="49" charset="-122"/>
              </a:rPr>
              <a:t>．术语释义</a:t>
            </a:r>
            <a:endParaRPr lang="zh-CN"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单个单元格：单个的封闭矩形</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列：纵向排列的、多个等高等宽的单元格</a:t>
            </a: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续列：属性相同且具有沿续关系的多列</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表区：包含多列单元格的区域，其中各列的行高、行数必须相同。</a:t>
            </a:r>
          </a:p>
        </p:txBody>
      </p:sp>
      <p:pic>
        <p:nvPicPr>
          <p:cNvPr id="8" name="图片 7"/>
          <p:cNvPicPr>
            <a:picLocks noChangeAspect="1"/>
          </p:cNvPicPr>
          <p:nvPr/>
        </p:nvPicPr>
        <p:blipFill>
          <a:blip r:embed="rId2"/>
          <a:stretch>
            <a:fillRect/>
          </a:stretch>
        </p:blipFill>
        <p:spPr>
          <a:xfrm>
            <a:off x="5654565" y="1934336"/>
            <a:ext cx="6400156" cy="4581930"/>
          </a:xfrm>
          <a:prstGeom prst="rect">
            <a:avLst/>
          </a:prstGeom>
        </p:spPr>
      </p:pic>
      <p:sp>
        <p:nvSpPr>
          <p:cNvPr id="4" name="矩形 3">
            <a:extLst>
              <a:ext uri="{FF2B5EF4-FFF2-40B4-BE49-F238E27FC236}">
                <a16:creationId xmlns:a16="http://schemas.microsoft.com/office/drawing/2014/main" id="{8CE2B908-7C64-89A6-686F-18674C809451}"/>
              </a:ext>
            </a:extLst>
          </p:cNvPr>
          <p:cNvSpPr/>
          <p:nvPr/>
        </p:nvSpPr>
        <p:spPr>
          <a:xfrm>
            <a:off x="7956521" y="6267815"/>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185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1" y="271315"/>
            <a:ext cx="4792056" cy="583118"/>
            <a:chOff x="85961" y="271315"/>
            <a:chExt cx="4792056" cy="583118"/>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1" y="332530"/>
              <a:ext cx="4583576" cy="500715"/>
            </a:xfrm>
            <a:prstGeom prst="rect">
              <a:avLst/>
            </a:prstGeom>
            <a:noFill/>
          </p:spPr>
          <p:txBody>
            <a:bodyPr wrap="square">
              <a:spAutoFit/>
            </a:bodyPr>
            <a:lstStyle/>
            <a:p>
              <a:pPr>
                <a:lnSpc>
                  <a:spcPct val="120000"/>
                </a:lnSpc>
              </a:pPr>
              <a:r>
                <a:rPr lang="zh-CN" altLang="en-US" sz="2400" b="1" i="0" dirty="0">
                  <a:solidFill>
                    <a:schemeClr val="bg1"/>
                  </a:solidFill>
                  <a:effectLst/>
                  <a:latin typeface="SimSun" panose="02010600030101010101" pitchFamily="2" charset="-122"/>
                  <a:ea typeface="SimSun" panose="02010600030101010101" pitchFamily="2" charset="-122"/>
                </a:rPr>
                <a:t>第</a:t>
              </a:r>
              <a:r>
                <a:rPr lang="en-US" altLang="zh-CN" sz="2400" b="1" i="0" dirty="0">
                  <a:solidFill>
                    <a:schemeClr val="bg1"/>
                  </a:solidFill>
                  <a:effectLst/>
                  <a:latin typeface="SimSun" panose="02010600030101010101" pitchFamily="2" charset="-122"/>
                  <a:ea typeface="SimSun" panose="02010600030101010101" pitchFamily="2" charset="-122"/>
                </a:rPr>
                <a:t>3</a:t>
              </a:r>
              <a:r>
                <a:rPr lang="zh-CN" altLang="en-US" sz="2400" b="1" i="0" dirty="0">
                  <a:solidFill>
                    <a:schemeClr val="bg1"/>
                  </a:solidFill>
                  <a:effectLst/>
                  <a:latin typeface="SimSun" panose="02010600030101010101" pitchFamily="2" charset="-122"/>
                  <a:ea typeface="SimSun" panose="02010600030101010101" pitchFamily="2" charset="-122"/>
                </a:rPr>
                <a:t>篇 </a:t>
              </a:r>
              <a:r>
                <a:rPr lang="en-US" altLang="zh-CN" sz="2400" b="1" i="0" dirty="0">
                  <a:solidFill>
                    <a:schemeClr val="bg1"/>
                  </a:solidFill>
                  <a:effectLst/>
                  <a:latin typeface="SimSun" panose="02010600030101010101" pitchFamily="2" charset="-122"/>
                  <a:ea typeface="SimSun" panose="02010600030101010101" pitchFamily="2" charset="-122"/>
                </a:rPr>
                <a:t>CAXA CAPP </a:t>
              </a:r>
              <a:r>
                <a:rPr lang="zh-CN" altLang="en-US" sz="2400" b="1" i="0" dirty="0">
                  <a:solidFill>
                    <a:schemeClr val="bg1"/>
                  </a:solidFill>
                  <a:effectLst/>
                  <a:latin typeface="SimSun" panose="02010600030101010101" pitchFamily="2" charset="-122"/>
                  <a:ea typeface="SimSun" panose="02010600030101010101" pitchFamily="2" charset="-122"/>
                </a:rPr>
                <a:t>工艺图表</a:t>
              </a:r>
              <a:r>
                <a:rPr lang="en-US" altLang="zh-CN" sz="2400" b="1" i="0" dirty="0">
                  <a:solidFill>
                    <a:schemeClr val="bg1"/>
                  </a:solidFill>
                  <a:effectLst/>
                  <a:latin typeface="SimSun" panose="02010600030101010101" pitchFamily="2" charset="-122"/>
                  <a:ea typeface="SimSun" panose="02010600030101010101" pitchFamily="2" charset="-122"/>
                </a:rPr>
                <a:t>2022</a:t>
              </a:r>
              <a:r>
                <a:rPr lang="zh-CN" altLang="en-US" sz="2400" b="1" dirty="0">
                  <a:solidFill>
                    <a:schemeClr val="bg1"/>
                  </a:solidFill>
                </a:rPr>
                <a:t> </a:t>
              </a:r>
              <a:r>
                <a:rPr lang="en-US" altLang="zh-CN" sz="2200" b="1" dirty="0">
                  <a:solidFill>
                    <a:schemeClr val="bg1"/>
                  </a:solidFill>
                  <a:ea typeface="微软雅黑" panose="020B0503020204020204" pitchFamily="34" charset="-122"/>
                  <a:sym typeface="Arial" panose="020B0604020202020204" pitchFamily="34" charset="0"/>
                </a:rPr>
                <a:t> </a:t>
              </a:r>
              <a:endParaRPr lang="zh-CN" altLang="en-US" sz="2200" dirty="0">
                <a:solidFill>
                  <a:schemeClr val="bg1"/>
                </a:solidFill>
              </a:endParaRPr>
            </a:p>
          </p:txBody>
        </p:sp>
      </p:grpSp>
      <p:sp>
        <p:nvSpPr>
          <p:cNvPr id="5" name="文本框 4">
            <a:extLst>
              <a:ext uri="{FF2B5EF4-FFF2-40B4-BE49-F238E27FC236}">
                <a16:creationId xmlns:a16="http://schemas.microsoft.com/office/drawing/2014/main" id="{E316811C-FF19-4B90-CB47-12B6B23D0A73}"/>
              </a:ext>
            </a:extLst>
          </p:cNvPr>
          <p:cNvSpPr txBox="1"/>
          <p:nvPr/>
        </p:nvSpPr>
        <p:spPr>
          <a:xfrm>
            <a:off x="1051560" y="1427862"/>
            <a:ext cx="10152888" cy="3271921"/>
          </a:xfrm>
          <a:prstGeom prst="rect">
            <a:avLst/>
          </a:prstGeom>
          <a:noFill/>
        </p:spPr>
        <p:txBody>
          <a:bodyPr wrap="square">
            <a:spAutoFit/>
          </a:bodyPr>
          <a:lstStyle/>
          <a:p>
            <a:pPr>
              <a:lnSpc>
                <a:spcPct val="150000"/>
              </a:lnSpc>
            </a:pPr>
            <a:r>
              <a:rPr lang="en-US" altLang="zh-CN" sz="2000" u="none" strike="noStrike" kern="100" dirty="0">
                <a:solidFill>
                  <a:srgbClr val="333333"/>
                </a:solidFill>
                <a:effectLst/>
                <a:latin typeface="Times New Roman" panose="02020603050405020304" pitchFamily="18" charset="0"/>
                <a:ea typeface="宋体" panose="02010600030101010101" pitchFamily="2" charset="-122"/>
              </a:rPr>
              <a:t>        CAPP</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solidFill>
                  <a:srgbClr val="333333"/>
                </a:solidFill>
                <a:effectLst/>
                <a:latin typeface="Times New Roman" panose="02020603050405020304" pitchFamily="18" charset="0"/>
                <a:ea typeface="宋体" panose="02010600030101010101" pitchFamily="2" charset="-122"/>
              </a:rPr>
              <a:t>Computer Aided Process Planning</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u="none" strike="noStrike" kern="100" dirty="0">
                <a:solidFill>
                  <a:srgbClr val="333333"/>
                </a:solidFill>
                <a:effectLst/>
                <a:latin typeface="Times New Roman" panose="02020603050405020304" pitchFamily="18" charset="0"/>
                <a:ea typeface="宋体" panose="02010600030101010101" pitchFamily="2" charset="-122"/>
              </a:rPr>
              <a:t>CAPP</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）是指借助于计算机软硬件技术和支撑环境，利用计算机进行</a:t>
            </a:r>
            <a:r>
              <a:rPr lang="en-US" altLang="zh-CN" sz="2000" u="none" strike="noStrike" kern="100" dirty="0" err="1">
                <a:solidFill>
                  <a:srgbClr val="333333"/>
                </a:solidFill>
                <a:effectLst/>
                <a:latin typeface="宋体" panose="02010600030101010101" pitchFamily="2" charset="-122"/>
                <a:ea typeface="宋体" panose="02010600030101010101" pitchFamily="2" charset="-122"/>
              </a:rPr>
              <a:t>数值计算</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u="none" strike="noStrike" kern="100" dirty="0" err="1">
                <a:solidFill>
                  <a:srgbClr val="333333"/>
                </a:solidFill>
                <a:effectLst/>
                <a:latin typeface="宋体" panose="02010600030101010101" pitchFamily="2" charset="-122"/>
                <a:ea typeface="宋体" panose="02010600030101010101" pitchFamily="2" charset="-122"/>
              </a:rPr>
              <a:t>逻辑判断</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和推理等的功能来制定零件机械加工工艺过程。</a:t>
            </a:r>
            <a:r>
              <a:rPr lang="en-US" altLang="zh-CN" sz="2000" kern="100" dirty="0">
                <a:solidFill>
                  <a:srgbClr val="333333"/>
                </a:solidFill>
                <a:effectLst/>
                <a:latin typeface="Times New Roman" panose="02020603050405020304" pitchFamily="18" charset="0"/>
                <a:ea typeface="宋体" panose="02010600030101010101" pitchFamily="2" charset="-122"/>
              </a:rPr>
              <a:t>CAPP</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系统可以解决手工</a:t>
            </a:r>
            <a:r>
              <a:rPr lang="en-US" altLang="zh-CN" sz="2000" u="none" strike="noStrike" kern="100" dirty="0" err="1">
                <a:solidFill>
                  <a:srgbClr val="333333"/>
                </a:solidFill>
                <a:effectLst/>
                <a:latin typeface="宋体" panose="02010600030101010101" pitchFamily="2" charset="-122"/>
                <a:ea typeface="宋体" panose="02010600030101010101" pitchFamily="2" charset="-122"/>
              </a:rPr>
              <a:t>工艺设计</a:t>
            </a:r>
            <a:r>
              <a:rPr lang="zh-CN" altLang="zh-CN" sz="2000" kern="100" dirty="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rPr>
              <a:t>效率低、一致性差、质量不稳定、不易达到优化等问题。党的二十大报告提出，加快发展数字经济，促进数字经济和实体经济深度融合。因此，建设现代化产业体系是我国激发经济活力、抢占未来发展制高点的关键所在，这为推动产融结合、数字赋能实体经济提供了广阔的发展空间。因此，本篇</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重点介绍</a:t>
            </a:r>
            <a:r>
              <a:rPr lang="en-US" altLang="zh-CN" sz="2000" kern="100" dirty="0">
                <a:effectLst/>
                <a:latin typeface="Times New Roman" panose="02020603050405020304" pitchFamily="18" charset="0"/>
                <a:ea typeface="宋体" panose="02010600030101010101" pitchFamily="2" charset="-122"/>
              </a:rPr>
              <a:t>CAXA CAPP </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工艺图表</a:t>
            </a:r>
            <a:r>
              <a:rPr lang="en-US" altLang="zh-CN" sz="2000" kern="100" dirty="0">
                <a:effectLst/>
                <a:latin typeface="Times New Roman" panose="02020603050405020304" pitchFamily="18" charset="0"/>
                <a:ea typeface="宋体" panose="02010600030101010101" pitchFamily="2" charset="-122"/>
              </a:rPr>
              <a:t>2022</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计算机辅助工艺设计的相关功能。</a:t>
            </a:r>
            <a:endParaRPr lang="zh-CN" altLang="en-US" sz="2000" dirty="0"/>
          </a:p>
        </p:txBody>
      </p:sp>
    </p:spTree>
    <p:extLst>
      <p:ext uri="{BB962C8B-B14F-4D97-AF65-F5344CB8AC3E}">
        <p14:creationId xmlns:p14="http://schemas.microsoft.com/office/powerpoint/2010/main" val="2593944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698448"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定制工艺卡片模板</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944852" y="1749148"/>
            <a:ext cx="4301177" cy="461665"/>
          </a:xfrm>
          <a:prstGeom prst="rect">
            <a:avLst/>
          </a:prstGeom>
        </p:spPr>
        <p:txBody>
          <a:bodyPr wrap="none">
            <a:spAutoFit/>
          </a:bodyPr>
          <a:lstStyle/>
          <a:p>
            <a:pPr indent="266700" algn="just">
              <a:spcAft>
                <a:spcPts val="0"/>
              </a:spcAft>
            </a:pPr>
            <a:r>
              <a:rPr lang="en-US" altLang="zh-CN" sz="2400" b="1" kern="100" dirty="0">
                <a:latin typeface="黑体" panose="02010609060101010101" pitchFamily="49" charset="-122"/>
                <a:ea typeface="宋体" panose="02010600030101010101" pitchFamily="2" charset="-122"/>
              </a:rPr>
              <a:t>2</a:t>
            </a:r>
            <a:r>
              <a:rPr lang="zh-CN" altLang="zh-CN" sz="2400" b="1" kern="100" dirty="0">
                <a:latin typeface="Times New Roman" panose="02020603050405020304" pitchFamily="18" charset="0"/>
                <a:ea typeface="黑体" panose="02010609060101010101" pitchFamily="49" charset="-122"/>
              </a:rPr>
              <a:t>．定义与查询单元格（列）</a:t>
            </a:r>
            <a:endParaRPr lang="zh-CN" altLang="zh-CN" sz="2400" b="1" kern="100" dirty="0">
              <a:latin typeface="Times New Roman" panose="02020603050405020304" pitchFamily="18" charset="0"/>
              <a:ea typeface="宋体" panose="02010600030101010101" pitchFamily="2" charset="-122"/>
            </a:endParaRPr>
          </a:p>
        </p:txBody>
      </p:sp>
      <p:pic>
        <p:nvPicPr>
          <p:cNvPr id="11" name="图片 10"/>
          <p:cNvPicPr>
            <a:picLocks noChangeAspect="1"/>
          </p:cNvPicPr>
          <p:nvPr/>
        </p:nvPicPr>
        <p:blipFill>
          <a:blip r:embed="rId2"/>
          <a:stretch>
            <a:fillRect/>
          </a:stretch>
        </p:blipFill>
        <p:spPr>
          <a:xfrm>
            <a:off x="2704025" y="2398954"/>
            <a:ext cx="6447619" cy="4371429"/>
          </a:xfrm>
          <a:prstGeom prst="rect">
            <a:avLst/>
          </a:prstGeom>
        </p:spPr>
      </p:pic>
      <p:sp>
        <p:nvSpPr>
          <p:cNvPr id="5" name="矩形 4">
            <a:extLst>
              <a:ext uri="{FF2B5EF4-FFF2-40B4-BE49-F238E27FC236}">
                <a16:creationId xmlns:a16="http://schemas.microsoft.com/office/drawing/2014/main" id="{6BB2E4DD-888D-8CF5-9D17-E41784027462}"/>
              </a:ext>
            </a:extLst>
          </p:cNvPr>
          <p:cNvSpPr/>
          <p:nvPr/>
        </p:nvSpPr>
        <p:spPr>
          <a:xfrm>
            <a:off x="5348411" y="654481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548692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698448"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定制工艺卡片模板</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123829" y="1957419"/>
            <a:ext cx="5971429" cy="4495238"/>
          </a:xfrm>
          <a:prstGeom prst="rect">
            <a:avLst/>
          </a:prstGeom>
        </p:spPr>
      </p:pic>
      <p:pic>
        <p:nvPicPr>
          <p:cNvPr id="5" name="图片 4"/>
          <p:cNvPicPr>
            <a:picLocks noChangeAspect="1"/>
          </p:cNvPicPr>
          <p:nvPr/>
        </p:nvPicPr>
        <p:blipFill>
          <a:blip r:embed="rId3"/>
          <a:stretch>
            <a:fillRect/>
          </a:stretch>
        </p:blipFill>
        <p:spPr>
          <a:xfrm>
            <a:off x="7485567" y="2895572"/>
            <a:ext cx="3695238" cy="2180952"/>
          </a:xfrm>
          <a:prstGeom prst="rect">
            <a:avLst/>
          </a:prstGeom>
        </p:spPr>
      </p:pic>
      <p:sp>
        <p:nvSpPr>
          <p:cNvPr id="8" name="矩形 7">
            <a:extLst>
              <a:ext uri="{FF2B5EF4-FFF2-40B4-BE49-F238E27FC236}">
                <a16:creationId xmlns:a16="http://schemas.microsoft.com/office/drawing/2014/main" id="{633E2598-5357-FAFB-3C92-94678A04069E}"/>
              </a:ext>
            </a:extLst>
          </p:cNvPr>
          <p:cNvSpPr/>
          <p:nvPr/>
        </p:nvSpPr>
        <p:spPr>
          <a:xfrm>
            <a:off x="3361954" y="6099490"/>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22188B70-63FB-3C7D-9878-4A1567A097AC}"/>
              </a:ext>
            </a:extLst>
          </p:cNvPr>
          <p:cNvSpPr/>
          <p:nvPr/>
        </p:nvSpPr>
        <p:spPr>
          <a:xfrm>
            <a:off x="8164841" y="4757578"/>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1222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698448"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定制工艺卡片模板</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008468" y="1730062"/>
            <a:ext cx="3070071" cy="461665"/>
          </a:xfrm>
          <a:prstGeom prst="rect">
            <a:avLst/>
          </a:prstGeom>
        </p:spPr>
        <p:txBody>
          <a:bodyPr wrap="none">
            <a:spAutoFit/>
          </a:bodyPr>
          <a:lstStyle/>
          <a:p>
            <a:pPr indent="266700" algn="just">
              <a:spcAft>
                <a:spcPts val="0"/>
              </a:spcAft>
            </a:pPr>
            <a:r>
              <a:rPr lang="en-US" altLang="zh-CN" sz="2400" b="1" kern="100" dirty="0">
                <a:latin typeface="黑体" panose="02010609060101010101" pitchFamily="49" charset="-122"/>
                <a:ea typeface="宋体" panose="02010600030101010101" pitchFamily="2" charset="-122"/>
              </a:rPr>
              <a:t>3</a:t>
            </a:r>
            <a:r>
              <a:rPr lang="zh-CN" altLang="zh-CN" sz="2400" b="1" kern="100" dirty="0">
                <a:latin typeface="Times New Roman" panose="02020603050405020304" pitchFamily="18" charset="0"/>
                <a:ea typeface="黑体" panose="02010609060101010101" pitchFamily="49" charset="-122"/>
              </a:rPr>
              <a:t>．定义与查询表区</a:t>
            </a:r>
            <a:endParaRPr lang="zh-CN" altLang="zh-CN" sz="2400" b="1" kern="100" dirty="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4944665" y="1749148"/>
            <a:ext cx="6638095" cy="5038095"/>
          </a:xfrm>
          <a:prstGeom prst="rect">
            <a:avLst/>
          </a:prstGeom>
        </p:spPr>
      </p:pic>
      <p:pic>
        <p:nvPicPr>
          <p:cNvPr id="8" name="图片 7"/>
          <p:cNvPicPr>
            <a:picLocks noChangeAspect="1"/>
          </p:cNvPicPr>
          <p:nvPr/>
        </p:nvPicPr>
        <p:blipFill>
          <a:blip r:embed="rId3"/>
          <a:stretch>
            <a:fillRect/>
          </a:stretch>
        </p:blipFill>
        <p:spPr>
          <a:xfrm>
            <a:off x="1246217" y="3106290"/>
            <a:ext cx="3114286" cy="2323809"/>
          </a:xfrm>
          <a:prstGeom prst="rect">
            <a:avLst/>
          </a:prstGeom>
        </p:spPr>
      </p:pic>
      <p:sp>
        <p:nvSpPr>
          <p:cNvPr id="11" name="矩形 10">
            <a:extLst>
              <a:ext uri="{FF2B5EF4-FFF2-40B4-BE49-F238E27FC236}">
                <a16:creationId xmlns:a16="http://schemas.microsoft.com/office/drawing/2014/main" id="{840DC70E-B25F-F2E0-99A7-3F045902B910}"/>
              </a:ext>
            </a:extLst>
          </p:cNvPr>
          <p:cNvSpPr/>
          <p:nvPr/>
        </p:nvSpPr>
        <p:spPr>
          <a:xfrm>
            <a:off x="7428571" y="651024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DFF1E77-5454-D2D5-9671-CAC69107D073}"/>
              </a:ext>
            </a:extLst>
          </p:cNvPr>
          <p:cNvSpPr/>
          <p:nvPr/>
        </p:nvSpPr>
        <p:spPr>
          <a:xfrm>
            <a:off x="1906545" y="5163537"/>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7528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4.2.3</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定制工艺模板</a:t>
            </a:r>
            <a:r>
              <a:rPr lang="zh-CN" altLang="en-US" sz="2400" b="1" dirty="0">
                <a:latin typeface="微软雅黑" panose="020B0503020204020204" pitchFamily="34" charset="-122"/>
                <a:ea typeface="微软雅黑" panose="020B0503020204020204" pitchFamily="34" charset="-122"/>
              </a:rPr>
              <a:t>集</a:t>
            </a:r>
          </a:p>
        </p:txBody>
      </p:sp>
      <p:pic>
        <p:nvPicPr>
          <p:cNvPr id="4" name="图片 3"/>
          <p:cNvPicPr>
            <a:picLocks noChangeAspect="1"/>
          </p:cNvPicPr>
          <p:nvPr/>
        </p:nvPicPr>
        <p:blipFill>
          <a:blip r:embed="rId2"/>
          <a:stretch>
            <a:fillRect/>
          </a:stretch>
        </p:blipFill>
        <p:spPr>
          <a:xfrm>
            <a:off x="5246746" y="972286"/>
            <a:ext cx="6314286" cy="5885714"/>
          </a:xfrm>
          <a:prstGeom prst="rect">
            <a:avLst/>
          </a:prstGeom>
        </p:spPr>
      </p:pic>
      <p:sp>
        <p:nvSpPr>
          <p:cNvPr id="5" name="矩形 4">
            <a:extLst>
              <a:ext uri="{FF2B5EF4-FFF2-40B4-BE49-F238E27FC236}">
                <a16:creationId xmlns:a16="http://schemas.microsoft.com/office/drawing/2014/main" id="{405C245C-A6D1-EA48-1682-A556225DE0D0}"/>
              </a:ext>
            </a:extLst>
          </p:cNvPr>
          <p:cNvSpPr/>
          <p:nvPr/>
        </p:nvSpPr>
        <p:spPr>
          <a:xfrm>
            <a:off x="8123277" y="654481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657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4.2.4</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知识库的定义</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129614" y="1646185"/>
            <a:ext cx="10116455" cy="4524315"/>
          </a:xfrm>
          <a:prstGeom prst="rect">
            <a:avLst/>
          </a:prstGeom>
        </p:spPr>
        <p:txBody>
          <a:bodyPr wrap="square">
            <a:spAutoFit/>
          </a:bodyPr>
          <a:lstStyle/>
          <a:p>
            <a:pPr indent="266700" algn="just">
              <a:lnSpc>
                <a:spcPct val="150000"/>
              </a:lnSpc>
              <a:spcAft>
                <a:spcPts val="0"/>
              </a:spcAft>
            </a:pPr>
            <a:r>
              <a:rPr lang="en-US" altLang="zh-CN" sz="2400" b="1" kern="100" dirty="0">
                <a:solidFill>
                  <a:srgbClr val="0070C0"/>
                </a:solidFill>
                <a:latin typeface="Times New Roman" panose="02020603050405020304" pitchFamily="18" charset="0"/>
                <a:ea typeface="宋体" panose="02010600030101010101" pitchFamily="2" charset="-122"/>
              </a:rPr>
              <a:t>    </a:t>
            </a:r>
            <a:r>
              <a:rPr lang="zh-CN" altLang="zh-CN" sz="2400" b="1" kern="100" dirty="0">
                <a:solidFill>
                  <a:srgbClr val="0070C0"/>
                </a:solidFill>
                <a:latin typeface="Times New Roman" panose="02020603050405020304" pitchFamily="18" charset="0"/>
                <a:ea typeface="宋体" panose="02010600030101010101" pitchFamily="2" charset="-122"/>
              </a:rPr>
              <a:t>基础知识</a:t>
            </a:r>
            <a:endParaRPr lang="en-US" altLang="zh-CN" sz="2400" b="1" kern="100" dirty="0">
              <a:solidFill>
                <a:srgbClr val="0070C0"/>
              </a:solidFill>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包含【常用语】以及【单元格名称】两个分类。</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solidFill>
                  <a:srgbClr val="0070C0"/>
                </a:solidFill>
                <a:latin typeface="Times New Roman" panose="02020603050405020304" pitchFamily="18" charset="0"/>
                <a:ea typeface="宋体" panose="02010600030101010101" pitchFamily="2" charset="-122"/>
              </a:rPr>
              <a:t>典型工艺</a:t>
            </a:r>
            <a:endParaRPr lang="en-US" altLang="zh-CN" sz="2400" b="1" kern="100" dirty="0">
              <a:solidFill>
                <a:srgbClr val="0070C0"/>
              </a:solidFill>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存放的信息为卡片填写时经常用到的工艺用语以及企业工艺信息的沉淀等内容以减少工艺人员重复输入的工作量。</a:t>
            </a: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solidFill>
                  <a:srgbClr val="0070C0"/>
                </a:solidFill>
                <a:latin typeface="Times New Roman" panose="02020603050405020304" pitchFamily="18" charset="0"/>
                <a:ea typeface="宋体" panose="02010600030101010101" pitchFamily="2" charset="-122"/>
              </a:rPr>
              <a:t>工艺资源</a:t>
            </a:r>
            <a:endParaRPr lang="en-US" altLang="zh-CN" sz="2400" b="1" kern="100" dirty="0">
              <a:solidFill>
                <a:srgbClr val="0070C0"/>
              </a:solidFill>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存放的一般为填写卡片时常用的企业资源，如材料信息、工具信息、设备信息等内容。</a:t>
            </a:r>
          </a:p>
        </p:txBody>
      </p:sp>
    </p:spTree>
    <p:extLst>
      <p:ext uri="{BB962C8B-B14F-4D97-AF65-F5344CB8AC3E}">
        <p14:creationId xmlns:p14="http://schemas.microsoft.com/office/powerpoint/2010/main" val="2363920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4.2 </a:t>
            </a:r>
            <a:r>
              <a:rPr lang="zh-CN" altLang="zh-CN" sz="2800" b="1" dirty="0">
                <a:solidFill>
                  <a:schemeClr val="accent1"/>
                </a:solidFill>
                <a:latin typeface="微软雅黑" pitchFamily="34" charset="-122"/>
                <a:ea typeface="微软雅黑" pitchFamily="34" charset="-122"/>
              </a:rPr>
              <a:t>工艺模板定制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4.2.4</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知识库的定义</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246217" y="1876721"/>
            <a:ext cx="2876190" cy="4438095"/>
          </a:xfrm>
          <a:prstGeom prst="rect">
            <a:avLst/>
          </a:prstGeom>
        </p:spPr>
      </p:pic>
      <p:pic>
        <p:nvPicPr>
          <p:cNvPr id="5" name="图片 4"/>
          <p:cNvPicPr>
            <a:picLocks noChangeAspect="1"/>
          </p:cNvPicPr>
          <p:nvPr/>
        </p:nvPicPr>
        <p:blipFill>
          <a:blip r:embed="rId3"/>
          <a:stretch>
            <a:fillRect/>
          </a:stretch>
        </p:blipFill>
        <p:spPr>
          <a:xfrm>
            <a:off x="4960580" y="2352911"/>
            <a:ext cx="5676190" cy="3485714"/>
          </a:xfrm>
          <a:prstGeom prst="rect">
            <a:avLst/>
          </a:prstGeom>
        </p:spPr>
      </p:pic>
      <p:sp>
        <p:nvSpPr>
          <p:cNvPr id="8" name="矩形 7">
            <a:extLst>
              <a:ext uri="{FF2B5EF4-FFF2-40B4-BE49-F238E27FC236}">
                <a16:creationId xmlns:a16="http://schemas.microsoft.com/office/drawing/2014/main" id="{C33D7DF8-A363-4962-0DBD-5583183F417D}"/>
              </a:ext>
            </a:extLst>
          </p:cNvPr>
          <p:cNvSpPr/>
          <p:nvPr/>
        </p:nvSpPr>
        <p:spPr>
          <a:xfrm>
            <a:off x="6917932" y="5561626"/>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66C7AE1-0EF6-C1F5-7757-7D9F0FBCC624}"/>
              </a:ext>
            </a:extLst>
          </p:cNvPr>
          <p:cNvSpPr/>
          <p:nvPr/>
        </p:nvSpPr>
        <p:spPr>
          <a:xfrm>
            <a:off x="1669038" y="6037817"/>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77188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4.3.1</a:t>
            </a:r>
            <a:r>
              <a:rPr lang="zh-CN" altLang="en-US" sz="2400" b="1" dirty="0">
                <a:latin typeface="微软雅黑" panose="020B0503020204020204" pitchFamily="34" charset="-122"/>
                <a:ea typeface="微软雅黑" panose="020B0503020204020204" pitchFamily="34" charset="-122"/>
              </a:rPr>
              <a:t>　文件操作</a:t>
            </a:r>
          </a:p>
        </p:txBody>
      </p:sp>
      <p:pic>
        <p:nvPicPr>
          <p:cNvPr id="4" name="图片 3"/>
          <p:cNvPicPr>
            <a:picLocks noChangeAspect="1"/>
          </p:cNvPicPr>
          <p:nvPr/>
        </p:nvPicPr>
        <p:blipFill>
          <a:blip r:embed="rId2"/>
          <a:stretch>
            <a:fillRect/>
          </a:stretch>
        </p:blipFill>
        <p:spPr>
          <a:xfrm>
            <a:off x="5155796" y="941894"/>
            <a:ext cx="6717343" cy="5916106"/>
          </a:xfrm>
          <a:prstGeom prst="rect">
            <a:avLst/>
          </a:prstGeom>
        </p:spPr>
      </p:pic>
      <p:sp>
        <p:nvSpPr>
          <p:cNvPr id="5" name="矩形 4">
            <a:extLst>
              <a:ext uri="{FF2B5EF4-FFF2-40B4-BE49-F238E27FC236}">
                <a16:creationId xmlns:a16="http://schemas.microsoft.com/office/drawing/2014/main" id="{99D36063-B900-1762-F398-04A8A8C6244F}"/>
              </a:ext>
            </a:extLst>
          </p:cNvPr>
          <p:cNvSpPr/>
          <p:nvPr/>
        </p:nvSpPr>
        <p:spPr>
          <a:xfrm>
            <a:off x="8514467" y="6581001"/>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3533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4.3.1</a:t>
            </a:r>
            <a:r>
              <a:rPr lang="zh-CN" altLang="en-US" sz="2400" b="1" dirty="0">
                <a:latin typeface="微软雅黑" panose="020B0503020204020204" pitchFamily="34" charset="-122"/>
                <a:ea typeface="微软雅黑" panose="020B0503020204020204" pitchFamily="34" charset="-122"/>
              </a:rPr>
              <a:t>　文件操作</a:t>
            </a:r>
          </a:p>
        </p:txBody>
      </p:sp>
      <p:pic>
        <p:nvPicPr>
          <p:cNvPr id="5" name="图片 4"/>
          <p:cNvPicPr>
            <a:picLocks noChangeAspect="1"/>
          </p:cNvPicPr>
          <p:nvPr/>
        </p:nvPicPr>
        <p:blipFill>
          <a:blip r:embed="rId2"/>
          <a:stretch>
            <a:fillRect/>
          </a:stretch>
        </p:blipFill>
        <p:spPr>
          <a:xfrm>
            <a:off x="2732122" y="1783679"/>
            <a:ext cx="6685714" cy="4771429"/>
          </a:xfrm>
          <a:prstGeom prst="rect">
            <a:avLst/>
          </a:prstGeom>
        </p:spPr>
      </p:pic>
      <p:sp>
        <p:nvSpPr>
          <p:cNvPr id="4" name="矩形 3">
            <a:extLst>
              <a:ext uri="{FF2B5EF4-FFF2-40B4-BE49-F238E27FC236}">
                <a16:creationId xmlns:a16="http://schemas.microsoft.com/office/drawing/2014/main" id="{3BD20ED1-0FE0-34E0-C7BE-19C564BE285A}"/>
              </a:ext>
            </a:extLst>
          </p:cNvPr>
          <p:cNvSpPr/>
          <p:nvPr/>
        </p:nvSpPr>
        <p:spPr>
          <a:xfrm>
            <a:off x="5973844" y="6336996"/>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882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77511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4.3.2</a:t>
            </a:r>
            <a:r>
              <a:rPr lang="zh-CN" altLang="en-US" sz="2400" b="1" dirty="0">
                <a:latin typeface="微软雅黑" panose="020B0503020204020204" pitchFamily="34" charset="-122"/>
                <a:ea typeface="微软雅黑" panose="020B0503020204020204" pitchFamily="34" charset="-122"/>
              </a:rPr>
              <a:t>　单元格填写</a:t>
            </a:r>
          </a:p>
        </p:txBody>
      </p:sp>
      <p:sp>
        <p:nvSpPr>
          <p:cNvPr id="4" name="矩形 3"/>
          <p:cNvSpPr/>
          <p:nvPr/>
        </p:nvSpPr>
        <p:spPr>
          <a:xfrm>
            <a:off x="494860" y="1899804"/>
            <a:ext cx="2846863" cy="4524315"/>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新建或打开文件后，系统切换到卡片的填写界面，可选择手工输入、知识库关联填写、公共信息填写等多种方式对各单元格内容进行填写。</a:t>
            </a:r>
          </a:p>
        </p:txBody>
      </p:sp>
      <p:pic>
        <p:nvPicPr>
          <p:cNvPr id="5" name="图片 4"/>
          <p:cNvPicPr>
            <a:picLocks noChangeAspect="1"/>
          </p:cNvPicPr>
          <p:nvPr/>
        </p:nvPicPr>
        <p:blipFill>
          <a:blip r:embed="rId2"/>
          <a:stretch>
            <a:fillRect/>
          </a:stretch>
        </p:blipFill>
        <p:spPr>
          <a:xfrm>
            <a:off x="3445953" y="1876721"/>
            <a:ext cx="8495238" cy="4752381"/>
          </a:xfrm>
          <a:prstGeom prst="rect">
            <a:avLst/>
          </a:prstGeom>
        </p:spPr>
      </p:pic>
      <p:sp>
        <p:nvSpPr>
          <p:cNvPr id="10" name="矩形 9">
            <a:extLst>
              <a:ext uri="{FF2B5EF4-FFF2-40B4-BE49-F238E27FC236}">
                <a16:creationId xmlns:a16="http://schemas.microsoft.com/office/drawing/2014/main" id="{BB69AA65-83BA-83C7-E3A0-789F54FF30F0}"/>
              </a:ext>
            </a:extLst>
          </p:cNvPr>
          <p:cNvSpPr/>
          <p:nvPr/>
        </p:nvSpPr>
        <p:spPr>
          <a:xfrm>
            <a:off x="6799178" y="6267815"/>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0477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a:stretch>
            <a:fillRect/>
          </a:stretch>
        </p:blipFill>
        <p:spPr>
          <a:xfrm>
            <a:off x="1246217" y="1876720"/>
            <a:ext cx="5798911" cy="4087925"/>
          </a:xfrm>
          <a:prstGeom prst="rect">
            <a:avLst/>
          </a:prstGeom>
        </p:spPr>
      </p:pic>
      <p:sp>
        <p:nvSpPr>
          <p:cNvPr id="10" name="矩形 9"/>
          <p:cNvSpPr/>
          <p:nvPr/>
        </p:nvSpPr>
        <p:spPr>
          <a:xfrm>
            <a:off x="1246217" y="1057173"/>
            <a:ext cx="277511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4.3.2</a:t>
            </a:r>
            <a:r>
              <a:rPr lang="zh-CN" altLang="en-US" sz="2400" b="1" dirty="0">
                <a:latin typeface="微软雅黑" panose="020B0503020204020204" pitchFamily="34" charset="-122"/>
                <a:ea typeface="微软雅黑" panose="020B0503020204020204" pitchFamily="34" charset="-122"/>
              </a:rPr>
              <a:t>　单元格填写</a:t>
            </a:r>
          </a:p>
        </p:txBody>
      </p:sp>
      <p:pic>
        <p:nvPicPr>
          <p:cNvPr id="5" name="图片 4"/>
          <p:cNvPicPr>
            <a:picLocks noChangeAspect="1"/>
          </p:cNvPicPr>
          <p:nvPr/>
        </p:nvPicPr>
        <p:blipFill>
          <a:blip r:embed="rId3"/>
          <a:stretch>
            <a:fillRect/>
          </a:stretch>
        </p:blipFill>
        <p:spPr>
          <a:xfrm>
            <a:off x="7478490" y="1850360"/>
            <a:ext cx="3457143" cy="4114286"/>
          </a:xfrm>
          <a:prstGeom prst="rect">
            <a:avLst/>
          </a:prstGeom>
        </p:spPr>
      </p:pic>
      <p:sp>
        <p:nvSpPr>
          <p:cNvPr id="8" name="矩形 7">
            <a:extLst>
              <a:ext uri="{FF2B5EF4-FFF2-40B4-BE49-F238E27FC236}">
                <a16:creationId xmlns:a16="http://schemas.microsoft.com/office/drawing/2014/main" id="{6149531F-3655-3DB6-47AF-ED7E75EE7A65}"/>
              </a:ext>
            </a:extLst>
          </p:cNvPr>
          <p:cNvSpPr/>
          <p:nvPr/>
        </p:nvSpPr>
        <p:spPr>
          <a:xfrm>
            <a:off x="7956521" y="5737292"/>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2E0F2C5-FCA4-CF34-93FF-9A91E84112C3}"/>
              </a:ext>
            </a:extLst>
          </p:cNvPr>
          <p:cNvSpPr/>
          <p:nvPr/>
        </p:nvSpPr>
        <p:spPr>
          <a:xfrm>
            <a:off x="3177205" y="5598792"/>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4927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1" y="271315"/>
            <a:ext cx="4792056" cy="583118"/>
            <a:chOff x="85961" y="271315"/>
            <a:chExt cx="4792056" cy="583118"/>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1" y="332530"/>
              <a:ext cx="4583576" cy="500715"/>
            </a:xfrm>
            <a:prstGeom prst="rect">
              <a:avLst/>
            </a:prstGeom>
            <a:noFill/>
          </p:spPr>
          <p:txBody>
            <a:bodyPr wrap="square">
              <a:spAutoFit/>
            </a:bodyPr>
            <a:lstStyle/>
            <a:p>
              <a:pPr>
                <a:lnSpc>
                  <a:spcPct val="120000"/>
                </a:lnSpc>
              </a:pPr>
              <a:r>
                <a:rPr lang="zh-CN" altLang="en-US" sz="2400" b="1" i="0" dirty="0">
                  <a:solidFill>
                    <a:schemeClr val="bg1"/>
                  </a:solidFill>
                  <a:effectLst/>
                  <a:latin typeface="SimSun" panose="02010600030101010101" pitchFamily="2" charset="-122"/>
                  <a:ea typeface="SimSun" panose="02010600030101010101" pitchFamily="2" charset="-122"/>
                </a:rPr>
                <a:t>第</a:t>
              </a:r>
              <a:r>
                <a:rPr lang="en-US" altLang="zh-CN" sz="2400" b="1" i="0" dirty="0">
                  <a:solidFill>
                    <a:schemeClr val="bg1"/>
                  </a:solidFill>
                  <a:effectLst/>
                  <a:latin typeface="SimSun" panose="02010600030101010101" pitchFamily="2" charset="-122"/>
                  <a:ea typeface="SimSun" panose="02010600030101010101" pitchFamily="2" charset="-122"/>
                </a:rPr>
                <a:t>3</a:t>
              </a:r>
              <a:r>
                <a:rPr lang="zh-CN" altLang="en-US" sz="2400" b="1" i="0" dirty="0">
                  <a:solidFill>
                    <a:schemeClr val="bg1"/>
                  </a:solidFill>
                  <a:effectLst/>
                  <a:latin typeface="SimSun" panose="02010600030101010101" pitchFamily="2" charset="-122"/>
                  <a:ea typeface="SimSun" panose="02010600030101010101" pitchFamily="2" charset="-122"/>
                </a:rPr>
                <a:t>篇 </a:t>
              </a:r>
              <a:r>
                <a:rPr lang="en-US" altLang="zh-CN" sz="2400" b="1" i="0" dirty="0">
                  <a:solidFill>
                    <a:schemeClr val="bg1"/>
                  </a:solidFill>
                  <a:effectLst/>
                  <a:latin typeface="SimSun" panose="02010600030101010101" pitchFamily="2" charset="-122"/>
                  <a:ea typeface="SimSun" panose="02010600030101010101" pitchFamily="2" charset="-122"/>
                </a:rPr>
                <a:t>CAXA CAPP </a:t>
              </a:r>
              <a:r>
                <a:rPr lang="zh-CN" altLang="en-US" sz="2400" b="1" i="0" dirty="0">
                  <a:solidFill>
                    <a:schemeClr val="bg1"/>
                  </a:solidFill>
                  <a:effectLst/>
                  <a:latin typeface="SimSun" panose="02010600030101010101" pitchFamily="2" charset="-122"/>
                  <a:ea typeface="SimSun" panose="02010600030101010101" pitchFamily="2" charset="-122"/>
                </a:rPr>
                <a:t>工艺图表</a:t>
              </a:r>
              <a:r>
                <a:rPr lang="en-US" altLang="zh-CN" sz="2400" b="1" i="0" dirty="0">
                  <a:solidFill>
                    <a:schemeClr val="bg1"/>
                  </a:solidFill>
                  <a:effectLst/>
                  <a:latin typeface="SimSun" panose="02010600030101010101" pitchFamily="2" charset="-122"/>
                  <a:ea typeface="SimSun" panose="02010600030101010101" pitchFamily="2" charset="-122"/>
                </a:rPr>
                <a:t>2022</a:t>
              </a:r>
              <a:r>
                <a:rPr lang="zh-CN" altLang="en-US" sz="2400" b="1" dirty="0">
                  <a:solidFill>
                    <a:schemeClr val="bg1"/>
                  </a:solidFill>
                </a:rPr>
                <a:t> </a:t>
              </a:r>
              <a:r>
                <a:rPr lang="en-US" altLang="zh-CN" sz="2200" b="1" dirty="0">
                  <a:solidFill>
                    <a:schemeClr val="bg1"/>
                  </a:solidFill>
                  <a:ea typeface="微软雅黑" panose="020B0503020204020204" pitchFamily="34" charset="-122"/>
                  <a:sym typeface="Arial" panose="020B0604020202020204" pitchFamily="34" charset="0"/>
                </a:rPr>
                <a:t> </a:t>
              </a:r>
              <a:endParaRPr lang="zh-CN" altLang="en-US" sz="2200" dirty="0">
                <a:solidFill>
                  <a:schemeClr val="bg1"/>
                </a:solidFill>
              </a:endParaRPr>
            </a:p>
          </p:txBody>
        </p:sp>
      </p:grpSp>
      <p:grpSp>
        <p:nvGrpSpPr>
          <p:cNvPr id="18" name="组合 17">
            <a:extLst>
              <a:ext uri="{FF2B5EF4-FFF2-40B4-BE49-F238E27FC236}">
                <a16:creationId xmlns:a16="http://schemas.microsoft.com/office/drawing/2014/main" id="{F7EB234C-ABBA-4427-3C5E-409FB72503D7}"/>
              </a:ext>
            </a:extLst>
          </p:cNvPr>
          <p:cNvGrpSpPr/>
          <p:nvPr/>
        </p:nvGrpSpPr>
        <p:grpSpPr>
          <a:xfrm>
            <a:off x="3417691" y="2069627"/>
            <a:ext cx="4226693" cy="1439813"/>
            <a:chOff x="3307963" y="1825787"/>
            <a:chExt cx="4226693" cy="1439813"/>
          </a:xfrm>
        </p:grpSpPr>
        <p:sp>
          <p:nvSpPr>
            <p:cNvPr id="7" name="文本框 6">
              <a:extLst>
                <a:ext uri="{FF2B5EF4-FFF2-40B4-BE49-F238E27FC236}">
                  <a16:creationId xmlns:a16="http://schemas.microsoft.com/office/drawing/2014/main" id="{D4861180-00A5-EFEB-B051-5129FD721AE5}"/>
                </a:ext>
              </a:extLst>
            </p:cNvPr>
            <p:cNvSpPr txBox="1"/>
            <p:nvPr/>
          </p:nvSpPr>
          <p:spPr>
            <a:xfrm>
              <a:off x="3307963" y="1825787"/>
              <a:ext cx="3726821"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模块一 </a:t>
              </a:r>
              <a:r>
                <a:rPr lang="zh-CN" altLang="en-US" sz="2500" b="1" dirty="0">
                  <a:solidFill>
                    <a:srgbClr val="000000"/>
                  </a:solidFill>
                  <a:latin typeface="SimSun" panose="02010600030101010101" pitchFamily="2" charset="-122"/>
                  <a:ea typeface="SimSun" panose="02010600030101010101" pitchFamily="2" charset="-122"/>
                </a:rPr>
                <a:t>工艺模板定制</a:t>
              </a:r>
              <a:endParaRPr lang="zh-CN" altLang="en-US" sz="2500" b="1" dirty="0"/>
            </a:p>
          </p:txBody>
        </p:sp>
        <p:sp>
          <p:nvSpPr>
            <p:cNvPr id="8" name="文本框 7">
              <a:extLst>
                <a:ext uri="{FF2B5EF4-FFF2-40B4-BE49-F238E27FC236}">
                  <a16:creationId xmlns:a16="http://schemas.microsoft.com/office/drawing/2014/main" id="{A48E7A88-293C-9D0D-50DD-556EE0C4397A}"/>
                </a:ext>
              </a:extLst>
            </p:cNvPr>
            <p:cNvSpPr txBox="1"/>
            <p:nvPr/>
          </p:nvSpPr>
          <p:spPr>
            <a:xfrm>
              <a:off x="3307963" y="2788546"/>
              <a:ext cx="4226693"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模块二 工艺图表生产</a:t>
              </a:r>
              <a:endParaRPr lang="zh-CN" altLang="en-US" sz="2500" b="1" dirty="0"/>
            </a:p>
          </p:txBody>
        </p:sp>
      </p:grpSp>
    </p:spTree>
    <p:extLst>
      <p:ext uri="{BB962C8B-B14F-4D97-AF65-F5344CB8AC3E}">
        <p14:creationId xmlns:p14="http://schemas.microsoft.com/office/powerpoint/2010/main" val="51705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77511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4.3.2</a:t>
            </a:r>
            <a:r>
              <a:rPr lang="zh-CN" altLang="en-US" sz="2400" b="1" dirty="0">
                <a:latin typeface="微软雅黑" panose="020B0503020204020204" pitchFamily="34" charset="-122"/>
                <a:ea typeface="微软雅黑" panose="020B0503020204020204" pitchFamily="34" charset="-122"/>
              </a:rPr>
              <a:t>　单元格填写</a:t>
            </a:r>
          </a:p>
        </p:txBody>
      </p:sp>
      <p:pic>
        <p:nvPicPr>
          <p:cNvPr id="4" name="图片 3"/>
          <p:cNvPicPr>
            <a:picLocks noChangeAspect="1"/>
          </p:cNvPicPr>
          <p:nvPr/>
        </p:nvPicPr>
        <p:blipFill>
          <a:blip r:embed="rId2"/>
          <a:stretch>
            <a:fillRect/>
          </a:stretch>
        </p:blipFill>
        <p:spPr>
          <a:xfrm>
            <a:off x="7469347" y="2416433"/>
            <a:ext cx="4295238" cy="3428571"/>
          </a:xfrm>
          <a:prstGeom prst="rect">
            <a:avLst/>
          </a:prstGeom>
        </p:spPr>
      </p:pic>
      <p:sp>
        <p:nvSpPr>
          <p:cNvPr id="5" name="矩形 4"/>
          <p:cNvSpPr/>
          <p:nvPr/>
        </p:nvSpPr>
        <p:spPr>
          <a:xfrm>
            <a:off x="1162133" y="1730062"/>
            <a:ext cx="5743163" cy="4801314"/>
          </a:xfrm>
          <a:prstGeom prst="rect">
            <a:avLst/>
          </a:prstGeom>
        </p:spPr>
        <p:txBody>
          <a:bodyPr wrap="square">
            <a:spAutoFit/>
          </a:bodyPr>
          <a:lstStyle/>
          <a:p>
            <a:pPr indent="266700" algn="just">
              <a:lnSpc>
                <a:spcPct val="150000"/>
              </a:lnSpc>
              <a:spcAft>
                <a:spcPts val="0"/>
              </a:spcAft>
            </a:pPr>
            <a:r>
              <a:rPr lang="en-US" altLang="zh-CN" sz="2400" b="1" kern="100" dirty="0">
                <a:latin typeface="宋体" panose="02010600030101010101" pitchFamily="2" charset="-122"/>
                <a:ea typeface="宋体" panose="02010600030101010101" pitchFamily="2" charset="-122"/>
              </a:rPr>
              <a:t>   </a:t>
            </a:r>
            <a:r>
              <a:rPr lang="en-US" altLang="zh-CN" sz="2400" b="1" kern="100" dirty="0" err="1">
                <a:latin typeface="宋体" panose="02010600030101010101" pitchFamily="2" charset="-122"/>
                <a:ea typeface="宋体" panose="02010600030101010101" pitchFamily="2" charset="-122"/>
              </a:rPr>
              <a:t>CAXA</a:t>
            </a:r>
            <a:r>
              <a:rPr lang="en-US" altLang="zh-CN" sz="2400" b="1" kern="100" dirty="0">
                <a:latin typeface="宋体" panose="02010600030101010101" pitchFamily="2" charset="-122"/>
                <a:ea typeface="宋体" panose="02010600030101010101" pitchFamily="2" charset="-122"/>
              </a:rPr>
              <a:t> CAPP</a:t>
            </a:r>
            <a:r>
              <a:rPr lang="zh-CN" altLang="zh-CN" sz="2400" b="1" kern="100" dirty="0">
                <a:latin typeface="Times New Roman" panose="02020603050405020304" pitchFamily="18" charset="0"/>
                <a:ea typeface="宋体" panose="02010600030101010101" pitchFamily="2" charset="-122"/>
              </a:rPr>
              <a:t>工艺图表可以将设计图纸标题栏中的图纸名称、图纸编号和材料名称等标题栏信息自动调用到工艺卡片中有以下两种情况：</a:t>
            </a:r>
          </a:p>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a:t>
            </a:r>
            <a:r>
              <a:rPr lang="en-US" altLang="zh-CN" sz="2400" b="1" kern="100" dirty="0">
                <a:ea typeface="宋体" panose="02010600030101010101" pitchFamily="2" charset="-122"/>
                <a:cs typeface="Times New Roman" panose="02020603050405020304" pitchFamily="18" charset="0"/>
              </a:rPr>
              <a:t>1</a:t>
            </a:r>
            <a:r>
              <a:rPr lang="zh-CN" altLang="zh-CN" sz="2400" b="1" kern="100" dirty="0">
                <a:ea typeface="宋体" panose="02010600030101010101" pitchFamily="2" charset="-122"/>
                <a:cs typeface="Times New Roman" panose="02020603050405020304" pitchFamily="18" charset="0"/>
              </a:rPr>
              <a:t>）引用</a:t>
            </a:r>
            <a:r>
              <a:rPr lang="en-US" altLang="zh-CN" sz="2400" b="1" kern="100" dirty="0" err="1">
                <a:ea typeface="宋体" panose="02010600030101010101" pitchFamily="2" charset="-122"/>
                <a:cs typeface="Times New Roman" panose="02020603050405020304" pitchFamily="18" charset="0"/>
              </a:rPr>
              <a:t>CAXA</a:t>
            </a:r>
            <a:r>
              <a:rPr lang="en-US" altLang="zh-CN" sz="2400" b="1" kern="100" dirty="0">
                <a:ea typeface="宋体" panose="02010600030101010101" pitchFamily="2" charset="-122"/>
                <a:cs typeface="Times New Roman" panose="02020603050405020304" pitchFamily="18" charset="0"/>
              </a:rPr>
              <a:t> CAD</a:t>
            </a:r>
            <a:r>
              <a:rPr lang="zh-CN" altLang="zh-CN" sz="2400" b="1" kern="100" dirty="0">
                <a:ea typeface="宋体" panose="02010600030101010101" pitchFamily="2" charset="-122"/>
                <a:cs typeface="Times New Roman" panose="02020603050405020304" pitchFamily="18" charset="0"/>
              </a:rPr>
              <a:t>电子图板（</a:t>
            </a:r>
            <a:r>
              <a:rPr lang="en-US" altLang="zh-CN" sz="2400" b="1" kern="100" dirty="0">
                <a:ea typeface="宋体" panose="02010600030101010101" pitchFamily="2" charset="-122"/>
                <a:cs typeface="Times New Roman" panose="02020603050405020304" pitchFamily="18" charset="0"/>
              </a:rPr>
              <a:t>.</a:t>
            </a:r>
            <a:r>
              <a:rPr lang="en-US" altLang="zh-CN" sz="2400" b="1" kern="100" dirty="0" err="1">
                <a:ea typeface="宋体" panose="02010600030101010101" pitchFamily="2" charset="-122"/>
                <a:cs typeface="Times New Roman" panose="02020603050405020304" pitchFamily="18" charset="0"/>
              </a:rPr>
              <a:t>exb</a:t>
            </a:r>
            <a:r>
              <a:rPr lang="zh-CN" altLang="zh-CN" sz="2400" b="1" kern="100" dirty="0">
                <a:ea typeface="宋体" panose="02010600030101010101" pitchFamily="2" charset="-122"/>
                <a:cs typeface="Times New Roman" panose="02020603050405020304" pitchFamily="18" charset="0"/>
              </a:rPr>
              <a:t>）图形文件的标题栏信息。</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en-US" altLang="zh-CN" sz="2400" b="1" dirty="0"/>
              <a:t>      </a:t>
            </a:r>
            <a:r>
              <a:rPr lang="zh-CN" altLang="zh-CN" sz="2400" b="1" kern="100" dirty="0">
                <a:ea typeface="宋体" panose="02010600030101010101" pitchFamily="2" charset="-122"/>
                <a:cs typeface="Times New Roman" panose="02020603050405020304" pitchFamily="18" charset="0"/>
              </a:rPr>
              <a:t>（</a:t>
            </a:r>
            <a:r>
              <a:rPr lang="en-US" altLang="zh-CN" sz="2400" b="1" kern="100" dirty="0">
                <a:ea typeface="宋体" panose="02010600030101010101" pitchFamily="2" charset="-122"/>
                <a:cs typeface="Times New Roman" panose="02020603050405020304" pitchFamily="18" charset="0"/>
              </a:rPr>
              <a:t>2</a:t>
            </a:r>
            <a:r>
              <a:rPr lang="zh-CN" altLang="zh-CN" sz="2400" b="1" kern="100" dirty="0">
                <a:ea typeface="宋体" panose="02010600030101010101" pitchFamily="2" charset="-122"/>
                <a:cs typeface="Times New Roman" panose="02020603050405020304" pitchFamily="18" charset="0"/>
              </a:rPr>
              <a:t>）引用</a:t>
            </a:r>
            <a:r>
              <a:rPr lang="en-US" altLang="zh-CN" sz="2400" b="1" kern="100" dirty="0">
                <a:ea typeface="宋体" panose="02010600030101010101" pitchFamily="2" charset="-122"/>
                <a:cs typeface="Times New Roman" panose="02020603050405020304" pitchFamily="18" charset="0"/>
              </a:rPr>
              <a:t>*.</a:t>
            </a:r>
            <a:r>
              <a:rPr lang="en-US" altLang="zh-CN" sz="2400" b="1" kern="100" dirty="0" err="1">
                <a:ea typeface="宋体" panose="02010600030101010101" pitchFamily="2" charset="-122"/>
                <a:cs typeface="Times New Roman" panose="02020603050405020304" pitchFamily="18" charset="0"/>
              </a:rPr>
              <a:t>dwg</a:t>
            </a:r>
            <a:r>
              <a:rPr lang="zh-CN" altLang="zh-CN" sz="2400" b="1" kern="100" dirty="0">
                <a:ea typeface="宋体" panose="02010600030101010101" pitchFamily="2" charset="-122"/>
                <a:cs typeface="Times New Roman" panose="02020603050405020304" pitchFamily="18" charset="0"/>
              </a:rPr>
              <a:t>、</a:t>
            </a:r>
            <a:r>
              <a:rPr lang="en-US" altLang="zh-CN" sz="2400" b="1" kern="100" dirty="0">
                <a:ea typeface="宋体" panose="02010600030101010101" pitchFamily="2" charset="-122"/>
                <a:cs typeface="Times New Roman" panose="02020603050405020304" pitchFamily="18" charset="0"/>
              </a:rPr>
              <a:t>*.</a:t>
            </a:r>
            <a:r>
              <a:rPr lang="en-US" altLang="zh-CN" sz="2400" b="1" kern="100" dirty="0" err="1">
                <a:ea typeface="宋体" panose="02010600030101010101" pitchFamily="2" charset="-122"/>
                <a:cs typeface="Times New Roman" panose="02020603050405020304" pitchFamily="18" charset="0"/>
              </a:rPr>
              <a:t>dxf</a:t>
            </a:r>
            <a:r>
              <a:rPr lang="zh-CN" altLang="zh-CN" sz="2400" b="1" kern="100" dirty="0">
                <a:ea typeface="宋体" panose="02010600030101010101" pitchFamily="2" charset="-122"/>
                <a:cs typeface="Times New Roman" panose="02020603050405020304" pitchFamily="18" charset="0"/>
              </a:rPr>
              <a:t>格式图形文件的标题栏信息。</a:t>
            </a:r>
          </a:p>
          <a:p>
            <a:endParaRPr lang="zh-CN" altLang="en-US" dirty="0"/>
          </a:p>
        </p:txBody>
      </p:sp>
      <p:sp>
        <p:nvSpPr>
          <p:cNvPr id="8" name="矩形 7">
            <a:extLst>
              <a:ext uri="{FF2B5EF4-FFF2-40B4-BE49-F238E27FC236}">
                <a16:creationId xmlns:a16="http://schemas.microsoft.com/office/drawing/2014/main" id="{ECC7A5F5-D24A-92EF-605E-BDB9D5746098}"/>
              </a:ext>
            </a:extLst>
          </p:cNvPr>
          <p:cNvSpPr/>
          <p:nvPr/>
        </p:nvSpPr>
        <p:spPr>
          <a:xfrm>
            <a:off x="8052025" y="5568005"/>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46194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4.3.3</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行记录的操作</a:t>
            </a:r>
            <a:endParaRPr lang="zh-CN" altLang="en-US" sz="2400" b="1" dirty="0">
              <a:latin typeface="微软雅黑" panose="020B0503020204020204" pitchFamily="34" charset="-122"/>
              <a:ea typeface="微软雅黑" panose="020B0503020204020204" pitchFamily="34" charset="-122"/>
            </a:endParaRPr>
          </a:p>
        </p:txBody>
      </p:sp>
      <p:sp>
        <p:nvSpPr>
          <p:cNvPr id="5" name="矩形 4"/>
          <p:cNvSpPr/>
          <p:nvPr/>
        </p:nvSpPr>
        <p:spPr>
          <a:xfrm>
            <a:off x="1246217" y="1783679"/>
            <a:ext cx="4618555" cy="1754326"/>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行记录是与工艺卡片表区的填写、操作有关的重要概念，与</a:t>
            </a:r>
            <a:r>
              <a:rPr lang="en-US" altLang="zh-CN" sz="2400" b="1" kern="100" dirty="0">
                <a:ea typeface="宋体" panose="02010600030101010101" pitchFamily="2" charset="-122"/>
                <a:cs typeface="Times New Roman" panose="02020603050405020304" pitchFamily="18" charset="0"/>
              </a:rPr>
              <a:t>word</a:t>
            </a:r>
            <a:r>
              <a:rPr lang="zh-CN" altLang="zh-CN" sz="2400" b="1" kern="100" dirty="0">
                <a:ea typeface="宋体" panose="02010600030101010101" pitchFamily="2" charset="-122"/>
                <a:cs typeface="Times New Roman" panose="02020603050405020304" pitchFamily="18" charset="0"/>
              </a:rPr>
              <a:t>表格中的</a:t>
            </a:r>
            <a:r>
              <a:rPr lang="en-US" altLang="zh-CN" sz="2400" b="1" kern="100" dirty="0">
                <a:ea typeface="宋体" panose="02010600030101010101" pitchFamily="2" charset="-122"/>
                <a:cs typeface="Times New Roman" panose="02020603050405020304" pitchFamily="18" charset="0"/>
              </a:rPr>
              <a:t>“</a:t>
            </a:r>
            <a:r>
              <a:rPr lang="zh-CN" altLang="zh-CN" sz="2400" b="1" kern="100" dirty="0">
                <a:ea typeface="宋体" panose="02010600030101010101" pitchFamily="2" charset="-122"/>
                <a:cs typeface="Times New Roman" panose="02020603050405020304" pitchFamily="18" charset="0"/>
              </a:rPr>
              <a:t>行</a:t>
            </a:r>
            <a:r>
              <a:rPr lang="en-US" altLang="zh-CN" sz="2400" b="1" kern="100" dirty="0">
                <a:ea typeface="宋体" panose="02010600030101010101" pitchFamily="2" charset="-122"/>
                <a:cs typeface="Times New Roman" panose="02020603050405020304" pitchFamily="18" charset="0"/>
              </a:rPr>
              <a:t>”</a:t>
            </a:r>
            <a:r>
              <a:rPr lang="zh-CN" altLang="zh-CN" sz="2400" b="1" kern="100" dirty="0">
                <a:ea typeface="宋体" panose="02010600030101010101" pitchFamily="2" charset="-122"/>
                <a:cs typeface="Times New Roman" panose="02020603050405020304" pitchFamily="18" charset="0"/>
              </a:rPr>
              <a:t>类似。</a:t>
            </a:r>
            <a:endParaRPr lang="zh-CN" altLang="en-US" sz="2400" b="1" dirty="0"/>
          </a:p>
        </p:txBody>
      </p:sp>
      <p:pic>
        <p:nvPicPr>
          <p:cNvPr id="8" name="图片 7"/>
          <p:cNvPicPr>
            <a:picLocks noChangeAspect="1"/>
          </p:cNvPicPr>
          <p:nvPr/>
        </p:nvPicPr>
        <p:blipFill rotWithShape="1">
          <a:blip r:embed="rId2"/>
          <a:srcRect t="1662"/>
          <a:stretch/>
        </p:blipFill>
        <p:spPr>
          <a:xfrm>
            <a:off x="7132978" y="1518838"/>
            <a:ext cx="3685714" cy="5282185"/>
          </a:xfrm>
          <a:prstGeom prst="rect">
            <a:avLst/>
          </a:prstGeom>
        </p:spPr>
      </p:pic>
      <p:sp>
        <p:nvSpPr>
          <p:cNvPr id="4" name="矩形 3">
            <a:extLst>
              <a:ext uri="{FF2B5EF4-FFF2-40B4-BE49-F238E27FC236}">
                <a16:creationId xmlns:a16="http://schemas.microsoft.com/office/drawing/2014/main" id="{88BEB70D-E016-70BF-BAC5-D755834CFED2}"/>
              </a:ext>
            </a:extLst>
          </p:cNvPr>
          <p:cNvSpPr/>
          <p:nvPr/>
        </p:nvSpPr>
        <p:spPr>
          <a:xfrm>
            <a:off x="7767017" y="652402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08618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4.3.4</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自动生成序号</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8668325" y="2248402"/>
            <a:ext cx="2980952" cy="3780952"/>
          </a:xfrm>
          <a:prstGeom prst="rect">
            <a:avLst/>
          </a:prstGeom>
        </p:spPr>
      </p:pic>
      <p:sp>
        <p:nvSpPr>
          <p:cNvPr id="11" name="矩形 10"/>
          <p:cNvSpPr/>
          <p:nvPr/>
        </p:nvSpPr>
        <p:spPr>
          <a:xfrm>
            <a:off x="1109582" y="1876721"/>
            <a:ext cx="7330226" cy="4524315"/>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系统自动填写工艺过程卡中的工序号和所有相关工序卡片中的工序号以及卡片树中工序卡片的命名。 </a:t>
            </a:r>
          </a:p>
          <a:p>
            <a:pPr indent="266700" algn="just">
              <a:lnSpc>
                <a:spcPct val="150000"/>
              </a:lnSpc>
              <a:spcAft>
                <a:spcPts val="0"/>
              </a:spcAft>
            </a:pPr>
            <a:r>
              <a:rPr lang="en-US" altLang="zh-CN" sz="2400" b="1" kern="100" dirty="0">
                <a:latin typeface="宋体" panose="02010600030101010101" pitchFamily="2" charset="-122"/>
                <a:ea typeface="宋体" panose="02010600030101010101" pitchFamily="2" charset="-122"/>
              </a:rPr>
              <a:t>  1</a:t>
            </a:r>
            <a:r>
              <a:rPr lang="zh-CN" altLang="zh-CN" sz="2400" b="1" kern="100" dirty="0">
                <a:latin typeface="Times New Roman" panose="02020603050405020304" pitchFamily="18" charset="0"/>
                <a:ea typeface="宋体" panose="02010600030101010101" pitchFamily="2" charset="-122"/>
              </a:rPr>
              <a:t>）【自动生成序号】功能会将自动序号的内容填写到特定的单元格中，对应的单元格名称为：</a:t>
            </a:r>
            <a:r>
              <a:rPr lang="zh-CN" altLang="en-US" sz="2400" b="1" kern="100" dirty="0">
                <a:latin typeface="Times New Roman" panose="02020603050405020304" pitchFamily="18" charset="0"/>
                <a:ea typeface="宋体" panose="02010600030101010101" pitchFamily="2" charset="-122"/>
              </a:rPr>
              <a:t>“工序号”</a:t>
            </a:r>
            <a:r>
              <a:rPr lang="zh-CN" altLang="zh-CN" sz="2400" b="1" kern="100" dirty="0">
                <a:latin typeface="Times New Roman" panose="02020603050405020304" pitchFamily="18" charset="0"/>
                <a:ea typeface="宋体" panose="02010600030101010101" pitchFamily="2" charset="-122"/>
              </a:rPr>
              <a:t>、“序号”“工步号” 。</a:t>
            </a:r>
          </a:p>
          <a:p>
            <a:pPr indent="266700" algn="just">
              <a:lnSpc>
                <a:spcPct val="150000"/>
              </a:lnSpc>
              <a:spcAft>
                <a:spcPts val="0"/>
              </a:spcAft>
            </a:pPr>
            <a:r>
              <a:rPr lang="en-US" altLang="zh-CN" sz="2400" b="1" kern="100" dirty="0">
                <a:latin typeface="宋体" panose="02010600030101010101" pitchFamily="2" charset="-122"/>
                <a:ea typeface="宋体" panose="02010600030101010101" pitchFamily="2" charset="-122"/>
              </a:rPr>
              <a:t>   2</a:t>
            </a:r>
            <a:r>
              <a:rPr lang="zh-CN" altLang="zh-CN" sz="2400" b="1" kern="100" dirty="0">
                <a:latin typeface="Times New Roman" panose="02020603050405020304" pitchFamily="18" charset="0"/>
                <a:ea typeface="宋体" panose="02010600030101010101" pitchFamily="2" charset="-122"/>
              </a:rPr>
              <a:t>）每次生成序号，会对应指定表区，如果卡片是多表区模板，在应用【自动生成序号】功能时可通过选择指定表区，就行生成序号。</a:t>
            </a:r>
          </a:p>
        </p:txBody>
      </p:sp>
      <p:sp>
        <p:nvSpPr>
          <p:cNvPr id="5" name="矩形 4">
            <a:extLst>
              <a:ext uri="{FF2B5EF4-FFF2-40B4-BE49-F238E27FC236}">
                <a16:creationId xmlns:a16="http://schemas.microsoft.com/office/drawing/2014/main" id="{B65F556F-E180-F3C5-B24C-A65BD4F2D702}"/>
              </a:ext>
            </a:extLst>
          </p:cNvPr>
          <p:cNvSpPr/>
          <p:nvPr/>
        </p:nvSpPr>
        <p:spPr>
          <a:xfrm>
            <a:off x="9239558" y="5752355"/>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67119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4.3.5</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尺寸提取操作</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901956" y="3164698"/>
            <a:ext cx="7123809" cy="3523809"/>
          </a:xfrm>
          <a:prstGeom prst="rect">
            <a:avLst/>
          </a:prstGeom>
        </p:spPr>
      </p:pic>
      <p:sp>
        <p:nvSpPr>
          <p:cNvPr id="5" name="矩形 4"/>
          <p:cNvSpPr/>
          <p:nvPr/>
        </p:nvSpPr>
        <p:spPr>
          <a:xfrm>
            <a:off x="1281112" y="1730062"/>
            <a:ext cx="9974364" cy="1200329"/>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通过尺寸标注编号功能</a:t>
            </a:r>
            <a:r>
              <a:rPr lang="zh-CN" altLang="en-US" sz="2400" b="1" kern="100" dirty="0">
                <a:ea typeface="宋体" panose="02010600030101010101" pitchFamily="2" charset="-122"/>
                <a:cs typeface="Times New Roman" panose="02020603050405020304" pitchFamily="18" charset="0"/>
              </a:rPr>
              <a:t>，</a:t>
            </a:r>
            <a:r>
              <a:rPr lang="zh-CN" altLang="zh-CN" sz="2400" b="1" kern="100" dirty="0">
                <a:ea typeface="宋体" panose="02010600030101010101" pitchFamily="2" charset="-122"/>
                <a:cs typeface="Times New Roman" panose="02020603050405020304" pitchFamily="18" charset="0"/>
              </a:rPr>
              <a:t>可以实现对工艺简图中尺寸进行自动编号并提取尺寸到指定单元格的功能。</a:t>
            </a:r>
            <a:endParaRPr lang="zh-CN" altLang="en-US" sz="2400" b="1" dirty="0"/>
          </a:p>
        </p:txBody>
      </p:sp>
      <p:sp>
        <p:nvSpPr>
          <p:cNvPr id="8" name="矩形 7">
            <a:extLst>
              <a:ext uri="{FF2B5EF4-FFF2-40B4-BE49-F238E27FC236}">
                <a16:creationId xmlns:a16="http://schemas.microsoft.com/office/drawing/2014/main" id="{54756C13-5903-3D7C-96D8-041E5C3A3708}"/>
              </a:ext>
            </a:extLst>
          </p:cNvPr>
          <p:cNvSpPr/>
          <p:nvPr/>
        </p:nvSpPr>
        <p:spPr>
          <a:xfrm>
            <a:off x="5605709" y="640631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16691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77511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4.3.6</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卡片树操作</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5902489" y="3778955"/>
            <a:ext cx="3095238" cy="2495238"/>
          </a:xfrm>
          <a:prstGeom prst="rect">
            <a:avLst/>
          </a:prstGeom>
        </p:spPr>
      </p:pic>
      <p:sp>
        <p:nvSpPr>
          <p:cNvPr id="5" name="矩形 4"/>
          <p:cNvSpPr/>
          <p:nvPr/>
        </p:nvSpPr>
        <p:spPr>
          <a:xfrm>
            <a:off x="1114097" y="1982672"/>
            <a:ext cx="4456386" cy="3970318"/>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卡片树可用来实现卡片的导航，在卡片树中双击某一张卡片，主窗口即切换到这张卡片的填写界面；在卡片树中单击鼠标右键，点击【打开卡片】命令也可切换到此卡片的填写界面。</a:t>
            </a:r>
            <a:endParaRPr lang="zh-CN" altLang="en-US" sz="2400" b="1" dirty="0"/>
          </a:p>
        </p:txBody>
      </p:sp>
      <p:pic>
        <p:nvPicPr>
          <p:cNvPr id="8" name="图片 7"/>
          <p:cNvPicPr>
            <a:picLocks noChangeAspect="1"/>
          </p:cNvPicPr>
          <p:nvPr/>
        </p:nvPicPr>
        <p:blipFill>
          <a:blip r:embed="rId3"/>
          <a:stretch>
            <a:fillRect/>
          </a:stretch>
        </p:blipFill>
        <p:spPr>
          <a:xfrm>
            <a:off x="9329733" y="2235453"/>
            <a:ext cx="2571429" cy="4133333"/>
          </a:xfrm>
          <a:prstGeom prst="rect">
            <a:avLst/>
          </a:prstGeom>
        </p:spPr>
      </p:pic>
      <p:sp>
        <p:nvSpPr>
          <p:cNvPr id="11" name="矩形 10">
            <a:extLst>
              <a:ext uri="{FF2B5EF4-FFF2-40B4-BE49-F238E27FC236}">
                <a16:creationId xmlns:a16="http://schemas.microsoft.com/office/drawing/2014/main" id="{506410A2-EF17-DCAB-3BEE-126B35480EF6}"/>
              </a:ext>
            </a:extLst>
          </p:cNvPr>
          <p:cNvSpPr/>
          <p:nvPr/>
        </p:nvSpPr>
        <p:spPr>
          <a:xfrm>
            <a:off x="6508233" y="599719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68C01DB-1DE2-BEE0-9172-2F03B2D30AB4}"/>
              </a:ext>
            </a:extLst>
          </p:cNvPr>
          <p:cNvSpPr/>
          <p:nvPr/>
        </p:nvSpPr>
        <p:spPr>
          <a:xfrm>
            <a:off x="9494885" y="6091787"/>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63827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400622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4.3.7</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卡片间关联填写设置</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040524" y="1899804"/>
            <a:ext cx="5097518" cy="4461799"/>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在过程卡片中，表区行记录各列的内容如【工序号】、【工序名称】、【设备名称】、【工时】等可以设置与工序卡片单元格中表区之外的内容相关联，两者通过单元格名称匹配。通过设置过程卡与工序卡的关联，可以保持工艺数据的一致性，并方便工艺人员的填写。</a:t>
            </a:r>
            <a:endParaRPr lang="zh-CN" altLang="en-US" sz="2400" b="1" dirty="0"/>
          </a:p>
        </p:txBody>
      </p:sp>
      <p:pic>
        <p:nvPicPr>
          <p:cNvPr id="5" name="图片 4"/>
          <p:cNvPicPr>
            <a:picLocks noChangeAspect="1"/>
          </p:cNvPicPr>
          <p:nvPr/>
        </p:nvPicPr>
        <p:blipFill>
          <a:blip r:embed="rId2"/>
          <a:stretch>
            <a:fillRect/>
          </a:stretch>
        </p:blipFill>
        <p:spPr>
          <a:xfrm>
            <a:off x="6644645" y="1934336"/>
            <a:ext cx="4809524" cy="4123809"/>
          </a:xfrm>
          <a:prstGeom prst="rect">
            <a:avLst/>
          </a:prstGeom>
        </p:spPr>
      </p:pic>
      <p:sp>
        <p:nvSpPr>
          <p:cNvPr id="8" name="矩形 7">
            <a:extLst>
              <a:ext uri="{FF2B5EF4-FFF2-40B4-BE49-F238E27FC236}">
                <a16:creationId xmlns:a16="http://schemas.microsoft.com/office/drawing/2014/main" id="{9D548396-AC73-9172-9E37-B14CCA992E05}"/>
              </a:ext>
            </a:extLst>
          </p:cNvPr>
          <p:cNvSpPr/>
          <p:nvPr/>
        </p:nvSpPr>
        <p:spPr>
          <a:xfrm>
            <a:off x="7802643" y="5826357"/>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28298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4.3.8</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其他应用功能</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025748" y="1159260"/>
            <a:ext cx="5961565" cy="5559767"/>
          </a:xfrm>
          <a:prstGeom prst="rect">
            <a:avLst/>
          </a:prstGeom>
        </p:spPr>
      </p:pic>
      <p:pic>
        <p:nvPicPr>
          <p:cNvPr id="5" name="图片 4"/>
          <p:cNvPicPr>
            <a:picLocks noChangeAspect="1"/>
          </p:cNvPicPr>
          <p:nvPr/>
        </p:nvPicPr>
        <p:blipFill>
          <a:blip r:embed="rId3"/>
          <a:stretch>
            <a:fillRect/>
          </a:stretch>
        </p:blipFill>
        <p:spPr>
          <a:xfrm>
            <a:off x="720647" y="1690750"/>
            <a:ext cx="5190476" cy="4838095"/>
          </a:xfrm>
          <a:prstGeom prst="rect">
            <a:avLst/>
          </a:prstGeom>
        </p:spPr>
      </p:pic>
      <p:sp>
        <p:nvSpPr>
          <p:cNvPr id="8" name="矩形 7">
            <a:extLst>
              <a:ext uri="{FF2B5EF4-FFF2-40B4-BE49-F238E27FC236}">
                <a16:creationId xmlns:a16="http://schemas.microsoft.com/office/drawing/2014/main" id="{90471382-683D-B020-AB99-B01F7053A913}"/>
              </a:ext>
            </a:extLst>
          </p:cNvPr>
          <p:cNvSpPr/>
          <p:nvPr/>
        </p:nvSpPr>
        <p:spPr>
          <a:xfrm>
            <a:off x="7909521" y="6390345"/>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02518B42-93E0-2DC9-71A2-DFF3F1896F4C}"/>
              </a:ext>
            </a:extLst>
          </p:cNvPr>
          <p:cNvSpPr/>
          <p:nvPr/>
        </p:nvSpPr>
        <p:spPr>
          <a:xfrm>
            <a:off x="1947956" y="6258272"/>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09974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4.3 </a:t>
            </a:r>
            <a:r>
              <a:rPr lang="zh-CN" altLang="zh-CN" sz="2800" b="1" dirty="0">
                <a:solidFill>
                  <a:schemeClr val="accent1"/>
                </a:solidFill>
                <a:latin typeface="微软雅黑" pitchFamily="34" charset="-122"/>
                <a:ea typeface="微软雅黑" pitchFamily="34" charset="-122"/>
              </a:rPr>
              <a:t>工艺</a:t>
            </a:r>
            <a:r>
              <a:rPr lang="zh-CN" altLang="en-US" sz="2800" b="1" dirty="0">
                <a:solidFill>
                  <a:schemeClr val="accent1"/>
                </a:solidFill>
                <a:latin typeface="微软雅黑" pitchFamily="34" charset="-122"/>
                <a:ea typeface="微软雅黑" pitchFamily="34" charset="-122"/>
              </a:rPr>
              <a:t>卡片填写</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4.3.8</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其他应用功能</a:t>
            </a:r>
            <a:endParaRPr lang="zh-CN" altLang="en-US" sz="2400" b="1"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585396" y="1514840"/>
            <a:ext cx="5628571" cy="5257143"/>
          </a:xfrm>
          <a:prstGeom prst="rect">
            <a:avLst/>
          </a:prstGeom>
        </p:spPr>
      </p:pic>
      <p:pic>
        <p:nvPicPr>
          <p:cNvPr id="11" name="图片 10"/>
          <p:cNvPicPr>
            <a:picLocks noChangeAspect="1"/>
          </p:cNvPicPr>
          <p:nvPr/>
        </p:nvPicPr>
        <p:blipFill>
          <a:blip r:embed="rId3"/>
          <a:stretch>
            <a:fillRect/>
          </a:stretch>
        </p:blipFill>
        <p:spPr>
          <a:xfrm>
            <a:off x="6213967" y="1441114"/>
            <a:ext cx="5779595" cy="5330869"/>
          </a:xfrm>
          <a:prstGeom prst="rect">
            <a:avLst/>
          </a:prstGeom>
        </p:spPr>
      </p:pic>
      <p:sp>
        <p:nvSpPr>
          <p:cNvPr id="4" name="矩形 3">
            <a:extLst>
              <a:ext uri="{FF2B5EF4-FFF2-40B4-BE49-F238E27FC236}">
                <a16:creationId xmlns:a16="http://schemas.microsoft.com/office/drawing/2014/main" id="{93C0C749-DF29-2AD2-A06A-BAEECAC92579}"/>
              </a:ext>
            </a:extLst>
          </p:cNvPr>
          <p:cNvSpPr/>
          <p:nvPr/>
        </p:nvSpPr>
        <p:spPr>
          <a:xfrm>
            <a:off x="8402348" y="649498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F8580465-1B0C-FAC5-AB9F-311FF8CE1D59}"/>
              </a:ext>
            </a:extLst>
          </p:cNvPr>
          <p:cNvSpPr/>
          <p:nvPr/>
        </p:nvSpPr>
        <p:spPr>
          <a:xfrm>
            <a:off x="2464685" y="6517117"/>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92478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350597"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4.4 </a:t>
            </a:r>
            <a:r>
              <a:rPr lang="zh-CN" altLang="zh-CN" sz="2800" b="1" dirty="0">
                <a:solidFill>
                  <a:schemeClr val="accent1"/>
                </a:solidFill>
                <a:latin typeface="微软雅黑" pitchFamily="34" charset="-122"/>
                <a:ea typeface="微软雅黑" pitchFamily="34" charset="-122"/>
              </a:rPr>
              <a:t>工艺附图的绘制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6160661"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4.4.1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利用工艺图表绘图工具绘制工艺附图</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513490" y="2354005"/>
            <a:ext cx="8986344" cy="2308324"/>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en-US" altLang="zh-CN" sz="2400" b="1" kern="100" dirty="0" err="1">
                <a:latin typeface="Times New Roman" panose="02020603050405020304" pitchFamily="18" charset="0"/>
                <a:ea typeface="宋体" panose="02010600030101010101" pitchFamily="2" charset="-122"/>
              </a:rPr>
              <a:t>C</a:t>
            </a:r>
            <a:r>
              <a:rPr lang="en-US" altLang="zh-CN" sz="2400" b="1" kern="100" dirty="0" err="1">
                <a:latin typeface="宋体" panose="02010600030101010101" pitchFamily="2" charset="-122"/>
                <a:ea typeface="宋体" panose="02010600030101010101" pitchFamily="2" charset="-122"/>
              </a:rPr>
              <a:t>AXA</a:t>
            </a:r>
            <a:r>
              <a:rPr lang="en-US" altLang="zh-CN" sz="2400" b="1" kern="100" dirty="0">
                <a:latin typeface="宋体" panose="02010600030101010101" pitchFamily="2" charset="-122"/>
                <a:ea typeface="宋体" panose="02010600030101010101" pitchFamily="2" charset="-122"/>
              </a:rPr>
              <a:t> CAPP</a:t>
            </a:r>
            <a:r>
              <a:rPr lang="zh-CN" altLang="zh-CN" sz="2400" b="1" kern="100" dirty="0">
                <a:latin typeface="Times New Roman" panose="02020603050405020304" pitchFamily="18" charset="0"/>
                <a:ea typeface="宋体" panose="02010600030101010101" pitchFamily="2" charset="-122"/>
              </a:rPr>
              <a:t>工艺图表集成了</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CAD</a:t>
            </a:r>
            <a:r>
              <a:rPr lang="zh-CN" altLang="zh-CN" sz="2400" b="1" kern="100" dirty="0">
                <a:latin typeface="Times New Roman" panose="02020603050405020304" pitchFamily="18" charset="0"/>
                <a:ea typeface="宋体" panose="02010600030101010101" pitchFamily="2" charset="-122"/>
              </a:rPr>
              <a:t>电子图板的所有功能，利用工艺图表的绘图工具，可方便地绘制工艺附图。可使用如下三种方法中的一种：在工艺编写环境下直接绘制工艺附图，在图形环境下绘制产品图、工装图，在模板定制环境下绘制模板简图。</a:t>
            </a:r>
          </a:p>
        </p:txBody>
      </p:sp>
    </p:spTree>
    <p:extLst>
      <p:ext uri="{BB962C8B-B14F-4D97-AF65-F5344CB8AC3E}">
        <p14:creationId xmlns:p14="http://schemas.microsoft.com/office/powerpoint/2010/main" val="27533898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350597"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4.4 </a:t>
            </a:r>
            <a:r>
              <a:rPr lang="zh-CN" altLang="zh-CN" sz="2800" b="1" dirty="0">
                <a:solidFill>
                  <a:schemeClr val="accent1"/>
                </a:solidFill>
                <a:latin typeface="微软雅黑" pitchFamily="34" charset="-122"/>
                <a:ea typeface="微软雅黑" pitchFamily="34" charset="-122"/>
              </a:rPr>
              <a:t>工艺附图的绘制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5237331"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4.4.2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向卡片中添加已有的图形文件</a:t>
            </a:r>
            <a:endParaRPr lang="zh-CN" altLang="en-US"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352124" y="1780194"/>
            <a:ext cx="9385903" cy="583814"/>
          </a:xfrm>
          <a:prstGeom prst="rect">
            <a:avLst/>
          </a:prstGeom>
        </p:spPr>
        <p:txBody>
          <a:bodyPr wrap="none">
            <a:spAutoFit/>
          </a:bodyPr>
          <a:lstStyle/>
          <a:p>
            <a:pPr>
              <a:lnSpc>
                <a:spcPct val="150000"/>
              </a:lnSpc>
            </a:pPr>
            <a:r>
              <a:rPr lang="zh-CN" altLang="zh-CN" sz="2400" b="1" kern="100" dirty="0">
                <a:ea typeface="黑体" panose="02010609060101010101" pitchFamily="49" charset="-122"/>
                <a:cs typeface="Times New Roman" panose="02020603050405020304" pitchFamily="18" charset="0"/>
              </a:rPr>
              <a:t>插入</a:t>
            </a:r>
            <a:r>
              <a:rPr lang="x-none" altLang="zh-CN" sz="2400" b="1" kern="100" dirty="0">
                <a:ea typeface="黑体" panose="02010609060101010101" pitchFamily="49" charset="-122"/>
                <a:cs typeface="Times New Roman" panose="02020603050405020304" pitchFamily="18" charset="0"/>
              </a:rPr>
              <a:t>CAXA CAD</a:t>
            </a:r>
            <a:r>
              <a:rPr lang="zh-CN" altLang="zh-CN" sz="2400" b="1" kern="100" dirty="0">
                <a:ea typeface="黑体" panose="02010609060101010101" pitchFamily="49" charset="-122"/>
                <a:cs typeface="Times New Roman" panose="02020603050405020304" pitchFamily="18" charset="0"/>
              </a:rPr>
              <a:t>电子图板文件</a:t>
            </a:r>
            <a:r>
              <a:rPr lang="zh-CN" altLang="en-US" sz="2400" b="1" kern="100" dirty="0">
                <a:ea typeface="黑体" panose="02010609060101010101" pitchFamily="49" charset="-122"/>
                <a:cs typeface="Times New Roman" panose="02020603050405020304" pitchFamily="18" charset="0"/>
              </a:rPr>
              <a:t>，</a:t>
            </a:r>
            <a:r>
              <a:rPr lang="zh-CN" altLang="zh-CN" sz="2400" b="1" dirty="0"/>
              <a:t>添加</a:t>
            </a:r>
            <a:r>
              <a:rPr lang="en-US" altLang="zh-CN" sz="2400" b="1" dirty="0"/>
              <a:t>DWG</a:t>
            </a:r>
            <a:r>
              <a:rPr lang="zh-CN" altLang="zh-CN" sz="2400" b="1" dirty="0"/>
              <a:t>、</a:t>
            </a:r>
            <a:r>
              <a:rPr lang="en-US" altLang="zh-CN" sz="2400" b="1" dirty="0" err="1"/>
              <a:t>DXF</a:t>
            </a:r>
            <a:r>
              <a:rPr lang="zh-CN" altLang="zh-CN" sz="2400" b="1" dirty="0"/>
              <a:t>文件</a:t>
            </a:r>
            <a:r>
              <a:rPr lang="zh-CN" altLang="en-US" sz="2400" b="1" dirty="0"/>
              <a:t>，</a:t>
            </a:r>
            <a:r>
              <a:rPr lang="zh-CN" altLang="zh-CN" sz="2400" b="1" dirty="0"/>
              <a:t>插入</a:t>
            </a:r>
            <a:r>
              <a:rPr lang="en-US" altLang="zh-CN" sz="2400" b="1" dirty="0"/>
              <a:t>OLE</a:t>
            </a:r>
            <a:r>
              <a:rPr lang="zh-CN" altLang="zh-CN" sz="2400" b="1" dirty="0"/>
              <a:t>对象</a:t>
            </a:r>
            <a:endParaRPr lang="zh-CN" altLang="en-US" sz="2400" b="1" dirty="0"/>
          </a:p>
        </p:txBody>
      </p:sp>
      <p:pic>
        <p:nvPicPr>
          <p:cNvPr id="5" name="图片 4"/>
          <p:cNvPicPr>
            <a:picLocks noChangeAspect="1"/>
          </p:cNvPicPr>
          <p:nvPr/>
        </p:nvPicPr>
        <p:blipFill>
          <a:blip r:embed="rId2"/>
          <a:stretch>
            <a:fillRect/>
          </a:stretch>
        </p:blipFill>
        <p:spPr>
          <a:xfrm>
            <a:off x="3087932" y="2807247"/>
            <a:ext cx="5914286" cy="3819048"/>
          </a:xfrm>
          <a:prstGeom prst="rect">
            <a:avLst/>
          </a:prstGeom>
        </p:spPr>
      </p:pic>
      <p:sp>
        <p:nvSpPr>
          <p:cNvPr id="8" name="矩形 7">
            <a:extLst>
              <a:ext uri="{FF2B5EF4-FFF2-40B4-BE49-F238E27FC236}">
                <a16:creationId xmlns:a16="http://schemas.microsoft.com/office/drawing/2014/main" id="{75517C95-8B44-4EEC-D2B5-442FD5C1619D}"/>
              </a:ext>
            </a:extLst>
          </p:cNvPr>
          <p:cNvSpPr/>
          <p:nvPr/>
        </p:nvSpPr>
        <p:spPr>
          <a:xfrm>
            <a:off x="5629459" y="6406314"/>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1733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1" y="271315"/>
            <a:ext cx="4792056" cy="583118"/>
            <a:chOff x="85961" y="271315"/>
            <a:chExt cx="4792056" cy="583118"/>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1" y="332530"/>
              <a:ext cx="4583576" cy="461665"/>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模块一 </a:t>
              </a:r>
              <a:r>
                <a:rPr lang="zh-CN" altLang="en-US" sz="2400" b="1" dirty="0">
                  <a:solidFill>
                    <a:schemeClr val="bg1"/>
                  </a:solidFill>
                  <a:latin typeface="SimSun" panose="02010600030101010101" pitchFamily="2" charset="-122"/>
                  <a:ea typeface="SimSun" panose="02010600030101010101" pitchFamily="2" charset="-122"/>
                </a:rPr>
                <a:t>工艺模板定制</a:t>
              </a:r>
              <a:endParaRPr lang="zh-CN" altLang="en-US" sz="2400" b="1" dirty="0">
                <a:solidFill>
                  <a:schemeClr val="bg1"/>
                </a:solidFill>
              </a:endParaRPr>
            </a:p>
          </p:txBody>
        </p:sp>
      </p:grpSp>
      <p:grpSp>
        <p:nvGrpSpPr>
          <p:cNvPr id="18" name="组合 17">
            <a:extLst>
              <a:ext uri="{FF2B5EF4-FFF2-40B4-BE49-F238E27FC236}">
                <a16:creationId xmlns:a16="http://schemas.microsoft.com/office/drawing/2014/main" id="{F7EB234C-ABBA-4427-3C5E-409FB72503D7}"/>
              </a:ext>
            </a:extLst>
          </p:cNvPr>
          <p:cNvGrpSpPr/>
          <p:nvPr/>
        </p:nvGrpSpPr>
        <p:grpSpPr>
          <a:xfrm>
            <a:off x="3417690" y="2069627"/>
            <a:ext cx="6823591" cy="1439813"/>
            <a:chOff x="3307962" y="1825787"/>
            <a:chExt cx="4226694" cy="1439813"/>
          </a:xfrm>
        </p:grpSpPr>
        <p:sp>
          <p:nvSpPr>
            <p:cNvPr id="7" name="文本框 6">
              <a:extLst>
                <a:ext uri="{FF2B5EF4-FFF2-40B4-BE49-F238E27FC236}">
                  <a16:creationId xmlns:a16="http://schemas.microsoft.com/office/drawing/2014/main" id="{D4861180-00A5-EFEB-B051-5129FD721AE5}"/>
                </a:ext>
              </a:extLst>
            </p:cNvPr>
            <p:cNvSpPr txBox="1"/>
            <p:nvPr/>
          </p:nvSpPr>
          <p:spPr>
            <a:xfrm>
              <a:off x="3307962" y="1825787"/>
              <a:ext cx="4158725"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a:t>
              </a:r>
              <a:r>
                <a:rPr lang="zh-CN" altLang="en-US" sz="2500" b="1" dirty="0">
                  <a:solidFill>
                    <a:srgbClr val="000000"/>
                  </a:solidFill>
                  <a:latin typeface="SimSun" panose="02010600030101010101" pitchFamily="2" charset="-122"/>
                  <a:ea typeface="SimSun" panose="02010600030101010101" pitchFamily="2" charset="-122"/>
                </a:rPr>
                <a:t>一</a:t>
              </a:r>
              <a:r>
                <a:rPr lang="zh-CN" altLang="en-US" sz="2500" b="1" i="0" dirty="0">
                  <a:solidFill>
                    <a:srgbClr val="000000"/>
                  </a:solidFill>
                  <a:effectLst/>
                  <a:latin typeface="SimSun" panose="02010600030101010101" pitchFamily="2" charset="-122"/>
                  <a:ea typeface="SimSun" panose="02010600030101010101" pitchFamily="2" charset="-122"/>
                </a:rPr>
                <a:t> </a:t>
              </a:r>
              <a:r>
                <a:rPr lang="zh-CN" altLang="en-US" sz="2500" b="1" dirty="0">
                  <a:solidFill>
                    <a:srgbClr val="000000"/>
                  </a:solidFill>
                  <a:latin typeface="SimSun" panose="02010600030101010101" pitchFamily="2" charset="-122"/>
                  <a:ea typeface="SimSun" panose="02010600030101010101" pitchFamily="2" charset="-122"/>
                </a:rPr>
                <a:t>机械加工工艺过程卡片模板定制</a:t>
              </a:r>
              <a:endParaRPr lang="zh-CN" altLang="en-US" sz="2500" b="1" dirty="0"/>
            </a:p>
          </p:txBody>
        </p:sp>
        <p:sp>
          <p:nvSpPr>
            <p:cNvPr id="8" name="文本框 7">
              <a:extLst>
                <a:ext uri="{FF2B5EF4-FFF2-40B4-BE49-F238E27FC236}">
                  <a16:creationId xmlns:a16="http://schemas.microsoft.com/office/drawing/2014/main" id="{A48E7A88-293C-9D0D-50DD-556EE0C4397A}"/>
                </a:ext>
              </a:extLst>
            </p:cNvPr>
            <p:cNvSpPr txBox="1"/>
            <p:nvPr/>
          </p:nvSpPr>
          <p:spPr>
            <a:xfrm>
              <a:off x="3307963" y="2788546"/>
              <a:ext cx="4226693"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机械加工工艺过程模板定制</a:t>
              </a:r>
              <a:endParaRPr lang="zh-CN" altLang="en-US" sz="2500" b="1" dirty="0"/>
            </a:p>
          </p:txBody>
        </p:sp>
      </p:grpSp>
    </p:spTree>
    <p:extLst>
      <p:ext uri="{BB962C8B-B14F-4D97-AF65-F5344CB8AC3E}">
        <p14:creationId xmlns:p14="http://schemas.microsoft.com/office/powerpoint/2010/main" val="2973438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350597"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4.4 </a:t>
            </a:r>
            <a:r>
              <a:rPr lang="zh-CN" altLang="zh-CN" sz="2800" b="1" dirty="0">
                <a:solidFill>
                  <a:schemeClr val="accent1"/>
                </a:solidFill>
                <a:latin typeface="微软雅黑" pitchFamily="34" charset="-122"/>
                <a:ea typeface="微软雅黑" pitchFamily="34" charset="-122"/>
              </a:rPr>
              <a:t>工艺附图的绘制</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77511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4.4.3</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图片与视频</a:t>
            </a:r>
            <a:endParaRPr lang="zh-CN" altLang="en-US"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2979571" y="1899804"/>
            <a:ext cx="6085714" cy="4457143"/>
          </a:xfrm>
          <a:prstGeom prst="rect">
            <a:avLst/>
          </a:prstGeom>
        </p:spPr>
      </p:pic>
      <p:sp>
        <p:nvSpPr>
          <p:cNvPr id="5" name="矩形 4">
            <a:extLst>
              <a:ext uri="{FF2B5EF4-FFF2-40B4-BE49-F238E27FC236}">
                <a16:creationId xmlns:a16="http://schemas.microsoft.com/office/drawing/2014/main" id="{3300403C-26D8-4AE7-7EB3-17E4F9A61264}"/>
              </a:ext>
            </a:extLst>
          </p:cNvPr>
          <p:cNvSpPr/>
          <p:nvPr/>
        </p:nvSpPr>
        <p:spPr>
          <a:xfrm>
            <a:off x="5124758" y="6079948"/>
            <a:ext cx="747589" cy="276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3726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一</a:t>
                </a:r>
                <a:r>
                  <a:rPr lang="zh-CN" altLang="en-US" sz="2400" b="1" i="0" dirty="0">
                    <a:solidFill>
                      <a:schemeClr val="bg1"/>
                    </a:solidFill>
                    <a:effectLst/>
                    <a:latin typeface="SimSun" panose="02010600030101010101" pitchFamily="2" charset="-122"/>
                    <a:ea typeface="SimSun" panose="02010600030101010101" pitchFamily="2" charset="-122"/>
                  </a:rPr>
                  <a:t> </a:t>
                </a:r>
                <a:r>
                  <a:rPr lang="zh-CN" altLang="en-US" sz="2400" b="1" dirty="0">
                    <a:solidFill>
                      <a:schemeClr val="bg1"/>
                    </a:solidFill>
                    <a:latin typeface="SimSun" panose="02010600030101010101" pitchFamily="2" charset="-122"/>
                    <a:ea typeface="SimSun" panose="02010600030101010101" pitchFamily="2" charset="-122"/>
                  </a:rPr>
                  <a:t>机械加工工艺过程卡片模板定制</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模块一 </a:t>
            </a:r>
            <a:r>
              <a:rPr lang="zh-CN" altLang="en-US" sz="2400" b="1" dirty="0">
                <a:solidFill>
                  <a:srgbClr val="000000"/>
                </a:solidFill>
                <a:latin typeface="SimSun" panose="02010600030101010101" pitchFamily="2" charset="-122"/>
                <a:ea typeface="SimSun" panose="02010600030101010101" pitchFamily="2" charset="-122"/>
              </a:rPr>
              <a:t>工艺模板定制</a:t>
            </a:r>
            <a:endParaRPr lang="zh-CN" altLang="en-US" sz="2400" b="1" dirty="0"/>
          </a:p>
        </p:txBody>
      </p:sp>
      <p:sp>
        <p:nvSpPr>
          <p:cNvPr id="11" name="文本框 10">
            <a:extLst>
              <a:ext uri="{FF2B5EF4-FFF2-40B4-BE49-F238E27FC236}">
                <a16:creationId xmlns:a16="http://schemas.microsoft.com/office/drawing/2014/main" id="{5B648860-FD7E-6E7E-236C-BA7518E13949}"/>
              </a:ext>
            </a:extLst>
          </p:cNvPr>
          <p:cNvSpPr txBox="1"/>
          <p:nvPr/>
        </p:nvSpPr>
        <p:spPr>
          <a:xfrm>
            <a:off x="312652" y="1073346"/>
            <a:ext cx="6102096" cy="996876"/>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31305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3-1-1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所示机械加工工艺过程卡的卡片模板定制。</a:t>
            </a:r>
          </a:p>
        </p:txBody>
      </p:sp>
      <p:pic>
        <p:nvPicPr>
          <p:cNvPr id="13" name="图片 12">
            <a:extLst>
              <a:ext uri="{FF2B5EF4-FFF2-40B4-BE49-F238E27FC236}">
                <a16:creationId xmlns:a16="http://schemas.microsoft.com/office/drawing/2014/main" id="{8052D049-958D-8BEB-2A2C-1B17A1500E2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7969" y="2134231"/>
            <a:ext cx="8420366" cy="3022984"/>
          </a:xfrm>
          <a:prstGeom prst="rect">
            <a:avLst/>
          </a:prstGeom>
          <a:noFill/>
          <a:ln>
            <a:noFill/>
          </a:ln>
        </p:spPr>
      </p:pic>
      <p:sp>
        <p:nvSpPr>
          <p:cNvPr id="19" name="文本框 18">
            <a:extLst>
              <a:ext uri="{FF2B5EF4-FFF2-40B4-BE49-F238E27FC236}">
                <a16:creationId xmlns:a16="http://schemas.microsoft.com/office/drawing/2014/main" id="{85117161-CE94-BA28-536A-2BC3B59651FF}"/>
              </a:ext>
            </a:extLst>
          </p:cNvPr>
          <p:cNvSpPr txBox="1"/>
          <p:nvPr/>
        </p:nvSpPr>
        <p:spPr>
          <a:xfrm>
            <a:off x="2947104" y="5179341"/>
            <a:ext cx="6102096" cy="307777"/>
          </a:xfrm>
          <a:prstGeom prst="rect">
            <a:avLst/>
          </a:prstGeom>
          <a:noFill/>
        </p:spPr>
        <p:txBody>
          <a:bodyPr wrap="square">
            <a:spAutoFit/>
          </a:bodyPr>
          <a:lstStyle/>
          <a:p>
            <a:pPr indent="313055" algn="ct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3-1-1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机械加工工艺过程卡</a:t>
            </a:r>
          </a:p>
        </p:txBody>
      </p:sp>
    </p:spTree>
    <p:extLst>
      <p:ext uri="{BB962C8B-B14F-4D97-AF65-F5344CB8AC3E}">
        <p14:creationId xmlns:p14="http://schemas.microsoft.com/office/powerpoint/2010/main" val="2505727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一</a:t>
                </a:r>
                <a:r>
                  <a:rPr lang="zh-CN" altLang="en-US" sz="2400" b="1" i="0" dirty="0">
                    <a:solidFill>
                      <a:schemeClr val="bg1"/>
                    </a:solidFill>
                    <a:effectLst/>
                    <a:latin typeface="SimSun" panose="02010600030101010101" pitchFamily="2" charset="-122"/>
                    <a:ea typeface="SimSun" panose="02010600030101010101" pitchFamily="2" charset="-122"/>
                  </a:rPr>
                  <a:t> </a:t>
                </a:r>
                <a:r>
                  <a:rPr lang="zh-CN" altLang="en-US" sz="2400" b="1" dirty="0">
                    <a:solidFill>
                      <a:schemeClr val="bg1"/>
                    </a:solidFill>
                    <a:latin typeface="SimSun" panose="02010600030101010101" pitchFamily="2" charset="-122"/>
                    <a:ea typeface="SimSun" panose="02010600030101010101" pitchFamily="2" charset="-122"/>
                  </a:rPr>
                  <a:t>机械加工工艺过程卡片模板定制</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模块一 </a:t>
            </a:r>
            <a:r>
              <a:rPr lang="zh-CN" altLang="en-US" sz="2400" b="1" dirty="0">
                <a:solidFill>
                  <a:srgbClr val="000000"/>
                </a:solidFill>
                <a:latin typeface="SimSun" panose="02010600030101010101" pitchFamily="2" charset="-122"/>
                <a:ea typeface="SimSun" panose="02010600030101010101" pitchFamily="2" charset="-122"/>
              </a:rPr>
              <a:t>工艺模板定制</a:t>
            </a:r>
            <a:endParaRPr lang="zh-CN" altLang="en-US" sz="2400" b="1" dirty="0"/>
          </a:p>
        </p:txBody>
      </p:sp>
      <p:sp>
        <p:nvSpPr>
          <p:cNvPr id="7" name="文本框 6">
            <a:extLst>
              <a:ext uri="{FF2B5EF4-FFF2-40B4-BE49-F238E27FC236}">
                <a16:creationId xmlns:a16="http://schemas.microsoft.com/office/drawing/2014/main" id="{D6792D3D-D74C-47CB-3920-BC293068F47B}"/>
              </a:ext>
            </a:extLst>
          </p:cNvPr>
          <p:cNvSpPr txBox="1"/>
          <p:nvPr/>
        </p:nvSpPr>
        <p:spPr>
          <a:xfrm>
            <a:off x="527304" y="1252183"/>
            <a:ext cx="10872216" cy="4043864"/>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CAPP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工艺图表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环境中绘制工艺卡片模板，进行幅面大小、方向、位置设置，定义单元格、列、表区、续页等，完成工艺卡片模板定制。</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定义与查询单元格（列）。</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CAPP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工艺图表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的基本操作。</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）机械加工规程的基本概念。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）工艺卡片模板定制的基本术语。</a:t>
            </a:r>
          </a:p>
        </p:txBody>
      </p:sp>
    </p:spTree>
    <p:extLst>
      <p:ext uri="{BB962C8B-B14F-4D97-AF65-F5344CB8AC3E}">
        <p14:creationId xmlns:p14="http://schemas.microsoft.com/office/powerpoint/2010/main" val="1546096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二</a:t>
                </a:r>
                <a:r>
                  <a:rPr lang="zh-CN" altLang="en-US" sz="2400" b="1" i="0" dirty="0">
                    <a:solidFill>
                      <a:schemeClr val="bg1"/>
                    </a:solidFill>
                    <a:effectLst/>
                    <a:latin typeface="SimSun" panose="02010600030101010101" pitchFamily="2" charset="-122"/>
                    <a:ea typeface="SimSun" panose="02010600030101010101" pitchFamily="2" charset="-122"/>
                  </a:rPr>
                  <a:t> </a:t>
                </a:r>
                <a:r>
                  <a:rPr lang="zh-CN" altLang="en-US" sz="2400" b="1" dirty="0">
                    <a:solidFill>
                      <a:schemeClr val="bg1"/>
                    </a:solidFill>
                    <a:latin typeface="SimSun" panose="02010600030101010101" pitchFamily="2" charset="-122"/>
                    <a:ea typeface="SimSun" panose="02010600030101010101" pitchFamily="2" charset="-122"/>
                  </a:rPr>
                  <a:t>机械加工工艺规程模板定制</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模块一 </a:t>
            </a:r>
            <a:r>
              <a:rPr lang="zh-CN" altLang="en-US" sz="2400" b="1" dirty="0">
                <a:solidFill>
                  <a:srgbClr val="000000"/>
                </a:solidFill>
                <a:latin typeface="SimSun" panose="02010600030101010101" pitchFamily="2" charset="-122"/>
                <a:ea typeface="SimSun" panose="02010600030101010101" pitchFamily="2" charset="-122"/>
              </a:rPr>
              <a:t>工艺模板定制</a:t>
            </a:r>
            <a:endParaRPr lang="zh-CN" altLang="en-US" sz="2400" b="1" dirty="0"/>
          </a:p>
        </p:txBody>
      </p:sp>
      <p:sp>
        <p:nvSpPr>
          <p:cNvPr id="7" name="文本框 6">
            <a:extLst>
              <a:ext uri="{FF2B5EF4-FFF2-40B4-BE49-F238E27FC236}">
                <a16:creationId xmlns:a16="http://schemas.microsoft.com/office/drawing/2014/main" id="{561CDD5F-1AE9-DEB8-4783-7E35581EFA1C}"/>
              </a:ext>
            </a:extLst>
          </p:cNvPr>
          <p:cNvSpPr txBox="1"/>
          <p:nvPr/>
        </p:nvSpPr>
        <p:spPr>
          <a:xfrm>
            <a:off x="312652" y="990816"/>
            <a:ext cx="11574548" cy="5013360"/>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313055"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完成机械加工工艺规程测试模板集的定制，规程中的模板包括机械加工工艺过程卡片、机械加工工序卡片、工艺附图卡片、检验卡片、封面。</a:t>
            </a:r>
          </a:p>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CAPP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工艺图表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环境中先完成相关卡片的绘制并定制成工艺卡片模板，将选定好的一组工艺卡片模板进行集合（必须包含一张过程卡片模板），各卡片之间设置公共信息，完成工艺卡片模板集的定制。</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设置公共信息。</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）知识库的基本概念。</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）公共信息的基本概念。 </a:t>
            </a:r>
          </a:p>
        </p:txBody>
      </p:sp>
    </p:spTree>
    <p:extLst>
      <p:ext uri="{BB962C8B-B14F-4D97-AF65-F5344CB8AC3E}">
        <p14:creationId xmlns:p14="http://schemas.microsoft.com/office/powerpoint/2010/main" val="1269019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1" y="271315"/>
            <a:ext cx="4792056" cy="583118"/>
            <a:chOff x="85961" y="271315"/>
            <a:chExt cx="4792056" cy="583118"/>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1" y="332530"/>
              <a:ext cx="4583576" cy="461665"/>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模块二 </a:t>
              </a:r>
              <a:r>
                <a:rPr lang="zh-CN" altLang="en-US" sz="2400" b="1" dirty="0">
                  <a:solidFill>
                    <a:schemeClr val="bg1"/>
                  </a:solidFill>
                  <a:latin typeface="SimSun" panose="02010600030101010101" pitchFamily="2" charset="-122"/>
                  <a:ea typeface="SimSun" panose="02010600030101010101" pitchFamily="2" charset="-122"/>
                </a:rPr>
                <a:t>工艺图表生产</a:t>
              </a:r>
              <a:endParaRPr lang="zh-CN" altLang="en-US" sz="2400" b="1" dirty="0">
                <a:solidFill>
                  <a:schemeClr val="bg1"/>
                </a:solidFill>
              </a:endParaRPr>
            </a:p>
          </p:txBody>
        </p:sp>
      </p:grpSp>
      <p:grpSp>
        <p:nvGrpSpPr>
          <p:cNvPr id="18" name="组合 17">
            <a:extLst>
              <a:ext uri="{FF2B5EF4-FFF2-40B4-BE49-F238E27FC236}">
                <a16:creationId xmlns:a16="http://schemas.microsoft.com/office/drawing/2014/main" id="{F7EB234C-ABBA-4427-3C5E-409FB72503D7}"/>
              </a:ext>
            </a:extLst>
          </p:cNvPr>
          <p:cNvGrpSpPr/>
          <p:nvPr/>
        </p:nvGrpSpPr>
        <p:grpSpPr>
          <a:xfrm>
            <a:off x="3417690" y="2069627"/>
            <a:ext cx="6823591" cy="1439813"/>
            <a:chOff x="3307962" y="1825787"/>
            <a:chExt cx="4226694" cy="1439813"/>
          </a:xfrm>
        </p:grpSpPr>
        <p:sp>
          <p:nvSpPr>
            <p:cNvPr id="7" name="文本框 6">
              <a:extLst>
                <a:ext uri="{FF2B5EF4-FFF2-40B4-BE49-F238E27FC236}">
                  <a16:creationId xmlns:a16="http://schemas.microsoft.com/office/drawing/2014/main" id="{D4861180-00A5-EFEB-B051-5129FD721AE5}"/>
                </a:ext>
              </a:extLst>
            </p:cNvPr>
            <p:cNvSpPr txBox="1"/>
            <p:nvPr/>
          </p:nvSpPr>
          <p:spPr>
            <a:xfrm>
              <a:off x="3307962" y="1825787"/>
              <a:ext cx="4158725"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a:t>
              </a:r>
              <a:r>
                <a:rPr lang="zh-CN" altLang="en-US" sz="2500" b="1" dirty="0">
                  <a:solidFill>
                    <a:srgbClr val="000000"/>
                  </a:solidFill>
                  <a:latin typeface="SimSun" panose="02010600030101010101" pitchFamily="2" charset="-122"/>
                  <a:ea typeface="SimSun" panose="02010600030101010101" pitchFamily="2" charset="-122"/>
                </a:rPr>
                <a:t>一</a:t>
              </a:r>
              <a:r>
                <a:rPr lang="zh-CN" altLang="en-US" sz="2500" b="1" i="0" dirty="0">
                  <a:solidFill>
                    <a:srgbClr val="000000"/>
                  </a:solidFill>
                  <a:effectLst/>
                  <a:latin typeface="SimSun" panose="02010600030101010101" pitchFamily="2" charset="-122"/>
                  <a:ea typeface="SimSun" panose="02010600030101010101" pitchFamily="2" charset="-122"/>
                </a:rPr>
                <a:t> </a:t>
              </a:r>
              <a:r>
                <a:rPr lang="zh-CN" altLang="en-US" sz="2500" b="1" dirty="0">
                  <a:solidFill>
                    <a:srgbClr val="000000"/>
                  </a:solidFill>
                  <a:latin typeface="SimSun" panose="02010600030101010101" pitchFamily="2" charset="-122"/>
                  <a:ea typeface="SimSun" panose="02010600030101010101" pitchFamily="2" charset="-122"/>
                </a:rPr>
                <a:t>工艺卡片填写</a:t>
              </a:r>
              <a:endParaRPr lang="zh-CN" altLang="en-US" sz="2500" b="1" dirty="0"/>
            </a:p>
          </p:txBody>
        </p:sp>
        <p:sp>
          <p:nvSpPr>
            <p:cNvPr id="8" name="文本框 7">
              <a:extLst>
                <a:ext uri="{FF2B5EF4-FFF2-40B4-BE49-F238E27FC236}">
                  <a16:creationId xmlns:a16="http://schemas.microsoft.com/office/drawing/2014/main" id="{A48E7A88-293C-9D0D-50DD-556EE0C4397A}"/>
                </a:ext>
              </a:extLst>
            </p:cNvPr>
            <p:cNvSpPr txBox="1"/>
            <p:nvPr/>
          </p:nvSpPr>
          <p:spPr>
            <a:xfrm>
              <a:off x="3307963" y="2788546"/>
              <a:ext cx="4226693"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工艺附图绘制</a:t>
              </a:r>
              <a:endParaRPr lang="zh-CN" altLang="en-US" sz="2500" b="1" dirty="0"/>
            </a:p>
          </p:txBody>
        </p:sp>
      </p:grpSp>
    </p:spTree>
    <p:extLst>
      <p:ext uri="{BB962C8B-B14F-4D97-AF65-F5344CB8AC3E}">
        <p14:creationId xmlns:p14="http://schemas.microsoft.com/office/powerpoint/2010/main" val="479991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556406"/>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4644FF2A-3D13-7646-B266-0F8C1CC62F44}"/>
              </a:ext>
            </a:extLst>
          </p:cNvPr>
          <p:cNvGrpSpPr/>
          <p:nvPr/>
        </p:nvGrpSpPr>
        <p:grpSpPr>
          <a:xfrm>
            <a:off x="85960" y="338987"/>
            <a:ext cx="7509656" cy="515776"/>
            <a:chOff x="85960" y="271315"/>
            <a:chExt cx="6229495" cy="583492"/>
          </a:xfrm>
        </p:grpSpPr>
        <p:sp>
          <p:nvSpPr>
            <p:cNvPr id="15" name="等腰三角形 14">
              <a:extLst>
                <a:ext uri="{FF2B5EF4-FFF2-40B4-BE49-F238E27FC236}">
                  <a16:creationId xmlns:a16="http://schemas.microsoft.com/office/drawing/2014/main" id="{E01523F8-D337-4D8A-94BD-861752415E8A}"/>
                </a:ext>
              </a:extLst>
            </p:cNvPr>
            <p:cNvSpPr/>
            <p:nvPr/>
          </p:nvSpPr>
          <p:spPr>
            <a:xfrm>
              <a:off x="4399489" y="271315"/>
              <a:ext cx="936399" cy="583118"/>
            </a:xfrm>
            <a:prstGeom prst="triangle">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88968A0-0047-CFF8-348F-324DA37CA145}"/>
                </a:ext>
              </a:extLst>
            </p:cNvPr>
            <p:cNvGrpSpPr/>
            <p:nvPr/>
          </p:nvGrpSpPr>
          <p:grpSpPr>
            <a:xfrm>
              <a:off x="85960" y="271315"/>
              <a:ext cx="6229495" cy="583492"/>
              <a:chOff x="85960" y="271315"/>
              <a:chExt cx="6229495" cy="583492"/>
            </a:xfrm>
          </p:grpSpPr>
          <p:sp>
            <p:nvSpPr>
              <p:cNvPr id="14" name="矩形 13">
                <a:extLst>
                  <a:ext uri="{FF2B5EF4-FFF2-40B4-BE49-F238E27FC236}">
                    <a16:creationId xmlns:a16="http://schemas.microsoft.com/office/drawing/2014/main" id="{C7A27B10-7661-4958-92B4-EFDF8BA5969F}"/>
                  </a:ext>
                </a:extLst>
              </p:cNvPr>
              <p:cNvSpPr/>
              <p:nvPr/>
            </p:nvSpPr>
            <p:spPr>
              <a:xfrm>
                <a:off x="149385" y="271315"/>
                <a:ext cx="4728632" cy="58311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85960" y="332530"/>
                <a:ext cx="6229495" cy="522277"/>
              </a:xfrm>
              <a:prstGeom prst="rect">
                <a:avLst/>
              </a:prstGeom>
              <a:noFill/>
            </p:spPr>
            <p:txBody>
              <a:bodyPr wrap="square">
                <a:spAutoFit/>
              </a:bodyPr>
              <a:lstStyle/>
              <a:p>
                <a:r>
                  <a:rPr lang="zh-CN" altLang="en-US" sz="2400" b="1" i="0" dirty="0">
                    <a:solidFill>
                      <a:schemeClr val="bg1"/>
                    </a:solidFill>
                    <a:effectLst/>
                    <a:latin typeface="SimSun" panose="02010600030101010101" pitchFamily="2" charset="-122"/>
                    <a:ea typeface="SimSun" panose="02010600030101010101" pitchFamily="2" charset="-122"/>
                  </a:rPr>
                  <a:t>任务</a:t>
                </a:r>
                <a:r>
                  <a:rPr lang="zh-CN" altLang="en-US" sz="2400" b="1" dirty="0">
                    <a:solidFill>
                      <a:schemeClr val="bg1"/>
                    </a:solidFill>
                    <a:latin typeface="SimSun" panose="02010600030101010101" pitchFamily="2" charset="-122"/>
                    <a:ea typeface="SimSun" panose="02010600030101010101" pitchFamily="2" charset="-122"/>
                  </a:rPr>
                  <a:t>一 工艺卡片填写</a:t>
                </a:r>
                <a:endParaRPr lang="zh-CN" altLang="en-US" sz="2400" b="1" dirty="0">
                  <a:solidFill>
                    <a:schemeClr val="bg1"/>
                  </a:solidFill>
                </a:endParaRPr>
              </a:p>
            </p:txBody>
          </p:sp>
        </p:grpSp>
      </p:grpSp>
      <p:sp>
        <p:nvSpPr>
          <p:cNvPr id="4" name="文本框 3">
            <a:extLst>
              <a:ext uri="{FF2B5EF4-FFF2-40B4-BE49-F238E27FC236}">
                <a16:creationId xmlns:a16="http://schemas.microsoft.com/office/drawing/2014/main" id="{B226468A-8F16-3E7F-737A-F0AD1A5DF288}"/>
              </a:ext>
            </a:extLst>
          </p:cNvPr>
          <p:cNvSpPr txBox="1"/>
          <p:nvPr/>
        </p:nvSpPr>
        <p:spPr>
          <a:xfrm>
            <a:off x="82638" y="-58764"/>
            <a:ext cx="4583576" cy="461665"/>
          </a:xfrm>
          <a:prstGeom prst="rect">
            <a:avLst/>
          </a:prstGeom>
          <a:noFill/>
        </p:spPr>
        <p:txBody>
          <a:bodyPr wrap="square">
            <a:spAutoFit/>
          </a:bodyPr>
          <a:lstStyle/>
          <a:p>
            <a:r>
              <a:rPr lang="zh-CN" altLang="en-US" sz="2400" b="1" i="0" dirty="0">
                <a:solidFill>
                  <a:srgbClr val="000000"/>
                </a:solidFill>
                <a:effectLst/>
                <a:latin typeface="SimSun" panose="02010600030101010101" pitchFamily="2" charset="-122"/>
                <a:ea typeface="SimSun" panose="02010600030101010101" pitchFamily="2" charset="-122"/>
              </a:rPr>
              <a:t>模块二 </a:t>
            </a:r>
            <a:r>
              <a:rPr lang="zh-CN" altLang="en-US" sz="2400" b="1" dirty="0">
                <a:solidFill>
                  <a:srgbClr val="000000"/>
                </a:solidFill>
                <a:latin typeface="SimSun" panose="02010600030101010101" pitchFamily="2" charset="-122"/>
                <a:ea typeface="SimSun" panose="02010600030101010101" pitchFamily="2" charset="-122"/>
              </a:rPr>
              <a:t>工艺图表生产</a:t>
            </a:r>
            <a:endParaRPr lang="zh-CN" altLang="en-US" sz="2400" b="1" dirty="0"/>
          </a:p>
        </p:txBody>
      </p:sp>
      <p:sp>
        <p:nvSpPr>
          <p:cNvPr id="8" name="文本框 7">
            <a:extLst>
              <a:ext uri="{FF2B5EF4-FFF2-40B4-BE49-F238E27FC236}">
                <a16:creationId xmlns:a16="http://schemas.microsoft.com/office/drawing/2014/main" id="{31A69338-C6C2-F712-680D-040EF81B9253}"/>
              </a:ext>
            </a:extLst>
          </p:cNvPr>
          <p:cNvSpPr txBox="1"/>
          <p:nvPr/>
        </p:nvSpPr>
        <p:spPr>
          <a:xfrm>
            <a:off x="162419" y="825616"/>
            <a:ext cx="11623316" cy="1014380"/>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13055"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3-2-1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所示水泵叶片机械加工工艺过程卡片的填写，利用行记录操作生成工序卡。</a:t>
            </a:r>
          </a:p>
        </p:txBody>
      </p:sp>
      <p:pic>
        <p:nvPicPr>
          <p:cNvPr id="11" name="图片 10">
            <a:extLst>
              <a:ext uri="{FF2B5EF4-FFF2-40B4-BE49-F238E27FC236}">
                <a16:creationId xmlns:a16="http://schemas.microsoft.com/office/drawing/2014/main" id="{25A0A00C-2C1A-6FE5-93ED-23F499135DF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31842" y="1839996"/>
            <a:ext cx="5284470" cy="4189730"/>
          </a:xfrm>
          <a:prstGeom prst="rect">
            <a:avLst/>
          </a:prstGeom>
          <a:noFill/>
          <a:ln>
            <a:noFill/>
          </a:ln>
        </p:spPr>
      </p:pic>
      <p:sp>
        <p:nvSpPr>
          <p:cNvPr id="16" name="Rectangle 1">
            <a:extLst>
              <a:ext uri="{FF2B5EF4-FFF2-40B4-BE49-F238E27FC236}">
                <a16:creationId xmlns:a16="http://schemas.microsoft.com/office/drawing/2014/main" id="{B9E8715C-A888-830B-E8B1-65CCF98A52F6}"/>
              </a:ext>
            </a:extLst>
          </p:cNvPr>
          <p:cNvSpPr>
            <a:spLocks noChangeArrowheads="1"/>
          </p:cNvSpPr>
          <p:nvPr/>
        </p:nvSpPr>
        <p:spPr bwMode="auto">
          <a:xfrm>
            <a:off x="4152744" y="6104544"/>
            <a:ext cx="36426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312738" algn="ctr" defTabSz="914400" rtl="0" eaLnBrk="0" fontAlgn="base" latinLnBrk="0" hangingPunct="0">
              <a:lnSpc>
                <a:spcPct val="100000"/>
              </a:lnSpc>
              <a:spcBef>
                <a:spcPct val="0"/>
              </a:spcBef>
              <a:spcAft>
                <a:spcPct val="0"/>
              </a:spcAft>
              <a:buClrTx/>
              <a:buSzTx/>
              <a:buFontTx/>
              <a:buNone/>
              <a:tabLst/>
            </a:pPr>
            <a:r>
              <a:rPr kumimoji="0" lang="zh-CN" altLang="zh-CN" sz="1400" b="0" i="0" u="sng" strike="noStrike" cap="none" normalizeH="0" baseline="0" dirty="0">
                <a:ln>
                  <a:noFill/>
                </a:ln>
                <a:solidFill>
                  <a:srgbClr val="008080"/>
                </a:solidFill>
                <a:effectLst/>
                <a:latin typeface="宋体" panose="02010600030101010101" pitchFamily="2" charset="-122"/>
                <a:ea typeface="宋体" panose="02010600030101010101" pitchFamily="2" charset="-122"/>
                <a:cs typeface="Calibri" panose="020F0502020204030204" pitchFamily="34"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3-2</a:t>
            </a:r>
            <a:r>
              <a:rPr kumimoji="0" lang="en-US" altLang="zh-CN" sz="1400" b="0" i="0" u="sng" strike="noStrike" cap="none" normalizeH="0" baseline="0" dirty="0">
                <a:ln>
                  <a:noFill/>
                </a:ln>
                <a:solidFill>
                  <a:srgbClr val="008080"/>
                </a:solidFill>
                <a:effectLst/>
                <a:latin typeface="宋体" panose="02010600030101010101" pitchFamily="2" charset="-122"/>
                <a:ea typeface="宋体" panose="02010600030101010101" pitchFamily="2" charset="-122"/>
                <a:cs typeface="Calibri" panose="020F0502020204030204" pitchFamily="34" charset="0"/>
              </a:rPr>
              <a:t>-1</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水泵叶片机械加工工艺过程卡</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8981035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2340</TotalTime>
  <Words>2067</Words>
  <Application>Microsoft Office PowerPoint</Application>
  <PresentationFormat>宽屏</PresentationFormat>
  <Paragraphs>165</Paragraphs>
  <Slides>40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40</vt:i4>
      </vt:variant>
    </vt:vector>
  </HeadingPairs>
  <TitlesOfParts>
    <vt:vector size="51" baseType="lpstr">
      <vt:lpstr>等线</vt:lpstr>
      <vt:lpstr>等线 Light</vt:lpstr>
      <vt:lpstr>黑体</vt:lpstr>
      <vt:lpstr>宋体</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weichao shi</cp:lastModifiedBy>
  <cp:revision>156</cp:revision>
  <dcterms:created xsi:type="dcterms:W3CDTF">2018-05-15T06:59:46Z</dcterms:created>
  <dcterms:modified xsi:type="dcterms:W3CDTF">2024-03-16T08:44:47Z</dcterms:modified>
</cp:coreProperties>
</file>