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 ContentType="application/vnd.visi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5"/>
  </p:notesMasterIdLst>
  <p:sldIdLst>
    <p:sldId id="491" r:id="rId2"/>
    <p:sldId id="631" r:id="rId3"/>
    <p:sldId id="630" r:id="rId4"/>
    <p:sldId id="635" r:id="rId5"/>
    <p:sldId id="636" r:id="rId6"/>
    <p:sldId id="637" r:id="rId7"/>
    <p:sldId id="638" r:id="rId8"/>
    <p:sldId id="639" r:id="rId9"/>
    <p:sldId id="640" r:id="rId10"/>
    <p:sldId id="641" r:id="rId11"/>
    <p:sldId id="642" r:id="rId12"/>
    <p:sldId id="643" r:id="rId13"/>
    <p:sldId id="644" r:id="rId14"/>
    <p:sldId id="645" r:id="rId15"/>
    <p:sldId id="646" r:id="rId16"/>
    <p:sldId id="647" r:id="rId17"/>
    <p:sldId id="648" r:id="rId18"/>
    <p:sldId id="649" r:id="rId19"/>
    <p:sldId id="650" r:id="rId20"/>
    <p:sldId id="651" r:id="rId21"/>
    <p:sldId id="652" r:id="rId22"/>
    <p:sldId id="653" r:id="rId23"/>
    <p:sldId id="654" r:id="rId24"/>
    <p:sldId id="655" r:id="rId25"/>
    <p:sldId id="656" r:id="rId26"/>
    <p:sldId id="657" r:id="rId27"/>
    <p:sldId id="546" r:id="rId28"/>
    <p:sldId id="545" r:id="rId29"/>
    <p:sldId id="549" r:id="rId30"/>
    <p:sldId id="550" r:id="rId31"/>
    <p:sldId id="551" r:id="rId32"/>
    <p:sldId id="552" r:id="rId33"/>
    <p:sldId id="553" r:id="rId34"/>
    <p:sldId id="554" r:id="rId35"/>
    <p:sldId id="555" r:id="rId36"/>
    <p:sldId id="556" r:id="rId37"/>
    <p:sldId id="557" r:id="rId38"/>
    <p:sldId id="558" r:id="rId39"/>
    <p:sldId id="559" r:id="rId40"/>
    <p:sldId id="560" r:id="rId41"/>
    <p:sldId id="561" r:id="rId42"/>
    <p:sldId id="566" r:id="rId43"/>
    <p:sldId id="562"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p:scale>
          <a:sx n="100" d="100"/>
          <a:sy n="100" d="100"/>
        </p:scale>
        <p:origin x="876" y="3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9D599-FEDE-45EA-999C-34C55CD381E5}" type="datetimeFigureOut">
              <a:rPr lang="zh-CN" altLang="en-US" smtClean="0"/>
              <a:t>2024/3/15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89C80-5DDE-4D17-9BE9-7D8ED0896EC4}" type="slidenum">
              <a:rPr lang="zh-CN" altLang="en-US" smtClean="0"/>
              <a:t>‹#›</a:t>
            </a:fld>
            <a:endParaRPr lang="zh-CN" altLang="en-US"/>
          </a:p>
        </p:txBody>
      </p:sp>
    </p:spTree>
    <p:extLst>
      <p:ext uri="{BB962C8B-B14F-4D97-AF65-F5344CB8AC3E}">
        <p14:creationId xmlns:p14="http://schemas.microsoft.com/office/powerpoint/2010/main" val="2056705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102491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245289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63013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685301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602071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4010201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180338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2346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8613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300158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078642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5645569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Visio_2003-2010_Drawing2.vsd"/><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Visio_2003-2010_Drawing3.vsd"/><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Visio_2003-2010_Drawing4.vsd"/><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Visio_2003-2010_Drawing5.vsd"/><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hyperlink" Target="https://baike.baidu.com/item/%E9%92%BB%E5%AD%94/4291999?fromModule=lemma_inlink" TargetMode="External"/><Relationship Id="rId2" Type="http://schemas.openxmlformats.org/officeDocument/2006/relationships/hyperlink" Target="https://baike.baidu.com/item/%E8%BD%B4%E7%B1%BB%E9%9B%B6%E4%BB%B6/3811158?fromModule=lemma_inlink"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Visio_2003-2010_Drawing6.vsd"/><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12.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Visio_2003-2010_Drawing7.vsd"/><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13.emf"/></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Visio_2003-2010_Drawing8.vsd"/><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15.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Visio_2003-2010_Drawing.vsd"/><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a:spLocks/>
          </p:cNvSpPr>
          <p:nvPr/>
        </p:nvSpPr>
        <p:spPr bwMode="auto">
          <a:xfrm>
            <a:off x="6614298" y="1461"/>
            <a:ext cx="5575450" cy="6855756"/>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vert="horz" wrap="square" lIns="42950" tIns="21476" rIns="42950" bIns="21476" numCol="1" anchor="t" anchorCtr="0" compatLnSpc="1">
            <a:prstTxWarp prst="textNoShape">
              <a:avLst/>
            </a:prstTxWarp>
          </a:bodyPr>
          <a:lstStyle/>
          <a:p>
            <a:endParaRPr lang="zh-CN" altLang="en-US" sz="1707">
              <a:ea typeface="微软雅黑" panose="020B0503020204020204" pitchFamily="34" charset="-122"/>
            </a:endParaRPr>
          </a:p>
        </p:txBody>
      </p:sp>
      <p:grpSp>
        <p:nvGrpSpPr>
          <p:cNvPr id="12" name="Group 16"/>
          <p:cNvGrpSpPr/>
          <p:nvPr/>
        </p:nvGrpSpPr>
        <p:grpSpPr>
          <a:xfrm>
            <a:off x="2597" y="3121897"/>
            <a:ext cx="5608146" cy="259180"/>
            <a:chOff x="0" y="2341322"/>
            <a:chExt cx="4403469" cy="115214"/>
          </a:xfrm>
          <a:solidFill>
            <a:schemeClr val="accent1"/>
          </a:solidFill>
        </p:grpSpPr>
        <p:sp>
          <p:nvSpPr>
            <p:cNvPr id="16"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5"/>
          <p:cNvSpPr txBox="1">
            <a:spLocks noChangeArrowheads="1"/>
          </p:cNvSpPr>
          <p:nvPr/>
        </p:nvSpPr>
        <p:spPr bwMode="auto">
          <a:xfrm>
            <a:off x="987972" y="3497275"/>
            <a:ext cx="6011917" cy="603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sz="3413" b="1" dirty="0">
                <a:solidFill>
                  <a:schemeClr val="accent1"/>
                </a:solidFill>
                <a:ea typeface="微软雅黑" panose="020B0503020204020204" pitchFamily="34" charset="-122"/>
                <a:sym typeface="Arial" panose="020B0604020202020204" pitchFamily="34" charset="0"/>
              </a:rPr>
              <a:t>第</a:t>
            </a:r>
            <a:r>
              <a:rPr lang="en-US" altLang="zh-CN" sz="3413" b="1" dirty="0">
                <a:solidFill>
                  <a:schemeClr val="accent1"/>
                </a:solidFill>
                <a:ea typeface="微软雅黑" panose="020B0503020204020204" pitchFamily="34" charset="-122"/>
                <a:sym typeface="Arial" panose="020B0604020202020204" pitchFamily="34" charset="0"/>
              </a:rPr>
              <a:t>2</a:t>
            </a:r>
            <a:r>
              <a:rPr lang="zh-CN" altLang="en-US" sz="3413" b="1" dirty="0">
                <a:solidFill>
                  <a:schemeClr val="accent1"/>
                </a:solidFill>
                <a:ea typeface="微软雅黑" panose="020B0503020204020204" pitchFamily="34" charset="-122"/>
                <a:sym typeface="Arial" panose="020B0604020202020204" pitchFamily="34" charset="0"/>
              </a:rPr>
              <a:t>篇 </a:t>
            </a:r>
            <a:r>
              <a:rPr lang="en-US" altLang="zh-CN" sz="3600" b="1" dirty="0">
                <a:solidFill>
                  <a:schemeClr val="accent1"/>
                </a:solidFill>
                <a:ea typeface="微软雅黑" panose="020B0503020204020204" pitchFamily="34" charset="-122"/>
                <a:sym typeface="Arial" panose="020B0604020202020204" pitchFamily="34" charset="0"/>
              </a:rPr>
              <a:t> </a:t>
            </a:r>
            <a:r>
              <a:rPr lang="en-US" altLang="zh-CN" sz="3413" b="1" dirty="0">
                <a:solidFill>
                  <a:schemeClr val="accent1"/>
                </a:solidFill>
                <a:ea typeface="微软雅黑" panose="020B0503020204020204" pitchFamily="34" charset="-122"/>
              </a:rPr>
              <a:t>CAXA CAM</a:t>
            </a:r>
            <a:r>
              <a:rPr lang="zh-CN" altLang="zh-CN" sz="3413" b="1" dirty="0">
                <a:solidFill>
                  <a:schemeClr val="accent1"/>
                </a:solidFill>
                <a:ea typeface="微软雅黑" panose="020B0503020204020204" pitchFamily="34" charset="-122"/>
              </a:rPr>
              <a:t>数控车</a:t>
            </a:r>
            <a:r>
              <a:rPr lang="en-US" altLang="zh-CN" sz="3413" b="1" dirty="0">
                <a:solidFill>
                  <a:schemeClr val="accent1"/>
                </a:solidFill>
                <a:ea typeface="微软雅黑" panose="020B0503020204020204" pitchFamily="34" charset="-122"/>
              </a:rPr>
              <a:t>2022</a:t>
            </a:r>
            <a:endParaRPr lang="zh-CN" altLang="en-US" sz="3413" b="1" dirty="0">
              <a:solidFill>
                <a:schemeClr val="accent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3043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连接轴加工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05F1799A-7383-4FC1-A0C4-3FBDA751F52C}"/>
              </a:ext>
            </a:extLst>
          </p:cNvPr>
          <p:cNvSpPr txBox="1"/>
          <p:nvPr/>
        </p:nvSpPr>
        <p:spPr>
          <a:xfrm>
            <a:off x="247883" y="787336"/>
            <a:ext cx="11353800" cy="1489318"/>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2-2-1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为连接轴零件图，材料为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钢。根据零件图尺寸及技术要求，分析零件的数控加工工艺，利用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graphicFrame>
        <p:nvGraphicFramePr>
          <p:cNvPr id="4" name="对象 3">
            <a:extLst>
              <a:ext uri="{FF2B5EF4-FFF2-40B4-BE49-F238E27FC236}">
                <a16:creationId xmlns:a16="http://schemas.microsoft.com/office/drawing/2014/main" id="{84CF6EF5-6155-4F0A-9F40-454871349EEA}"/>
              </a:ext>
            </a:extLst>
          </p:cNvPr>
          <p:cNvGraphicFramePr>
            <a:graphicFrameLocks noChangeAspect="1"/>
          </p:cNvGraphicFramePr>
          <p:nvPr>
            <p:extLst>
              <p:ext uri="{D42A27DB-BD31-4B8C-83A1-F6EECF244321}">
                <p14:modId xmlns:p14="http://schemas.microsoft.com/office/powerpoint/2010/main" val="282736449"/>
              </p:ext>
            </p:extLst>
          </p:nvPr>
        </p:nvGraphicFramePr>
        <p:xfrm>
          <a:off x="2844762" y="2273697"/>
          <a:ext cx="5156238" cy="3665996"/>
        </p:xfrm>
        <a:graphic>
          <a:graphicData uri="http://schemas.openxmlformats.org/presentationml/2006/ole">
            <mc:AlternateContent xmlns:mc="http://schemas.openxmlformats.org/markup-compatibility/2006">
              <mc:Choice xmlns:v="urn:schemas-microsoft-com:vml" Requires="v">
                <p:oleObj spid="_x0000_s2052" name="Visio" r:id="rId3" imgW="6032351" imgH="4300327" progId="Visio.Drawing.11">
                  <p:embed/>
                </p:oleObj>
              </mc:Choice>
              <mc:Fallback>
                <p:oleObj name="Visio" r:id="rId3" imgW="6032351" imgH="430032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762" y="2273697"/>
                        <a:ext cx="5156238" cy="3665996"/>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47E28B6D-48B8-419F-B4D6-3C6A80C2946E}"/>
              </a:ext>
            </a:extLst>
          </p:cNvPr>
          <p:cNvSpPr txBox="1"/>
          <p:nvPr/>
        </p:nvSpPr>
        <p:spPr>
          <a:xfrm>
            <a:off x="2511989" y="5916775"/>
            <a:ext cx="6305550" cy="307777"/>
          </a:xfrm>
          <a:prstGeom prst="rect">
            <a:avLst/>
          </a:prstGeom>
          <a:noFill/>
        </p:spPr>
        <p:txBody>
          <a:bodyPr wrap="square">
            <a:spAutoFit/>
          </a:bodyPr>
          <a:lstStyle/>
          <a:p>
            <a:pPr algn="ct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2-2-1</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连接轴零件图</a:t>
            </a:r>
          </a:p>
        </p:txBody>
      </p:sp>
    </p:spTree>
    <p:extLst>
      <p:ext uri="{BB962C8B-B14F-4D97-AF65-F5344CB8AC3E}">
        <p14:creationId xmlns:p14="http://schemas.microsoft.com/office/powerpoint/2010/main" val="224097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连接轴加工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a16="http://schemas.microsoft.com/office/drawing/2014/main" id="{142375BD-5ECB-4107-B686-1CD1B39BA74D}"/>
              </a:ext>
            </a:extLst>
          </p:cNvPr>
          <p:cNvSpPr txBox="1"/>
          <p:nvPr/>
        </p:nvSpPr>
        <p:spPr>
          <a:xfrm>
            <a:off x="323850" y="1058243"/>
            <a:ext cx="11487150" cy="150682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连接轴为回转类零件，包括螺纹、退刀槽、外圆等工艺特征，材料为铝合金。根据零件加工要求，可分别采用车削粗加工、车削精加工、车削槽加工和车螺纹加工等工艺方法完成加工，具体工艺方案见表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p>
        </p:txBody>
      </p:sp>
      <p:pic>
        <p:nvPicPr>
          <p:cNvPr id="10" name="图片 9">
            <a:extLst>
              <a:ext uri="{FF2B5EF4-FFF2-40B4-BE49-F238E27FC236}">
                <a16:creationId xmlns:a16="http://schemas.microsoft.com/office/drawing/2014/main" id="{F97A0686-E1FB-47AC-A6B8-127514BE15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4279" y="2914824"/>
            <a:ext cx="8436305" cy="2528003"/>
          </a:xfrm>
          <a:prstGeom prst="rect">
            <a:avLst/>
          </a:prstGeom>
        </p:spPr>
      </p:pic>
    </p:spTree>
    <p:extLst>
      <p:ext uri="{BB962C8B-B14F-4D97-AF65-F5344CB8AC3E}">
        <p14:creationId xmlns:p14="http://schemas.microsoft.com/office/powerpoint/2010/main" val="4278220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46991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连接轴加工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ED1A4789-1123-4720-A75F-560C120D15BA}"/>
              </a:ext>
            </a:extLst>
          </p:cNvPr>
          <p:cNvSpPr txBox="1"/>
          <p:nvPr/>
        </p:nvSpPr>
        <p:spPr>
          <a:xfrm>
            <a:off x="97940" y="884822"/>
            <a:ext cx="11420242" cy="858377"/>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4" name="对象 3">
            <a:extLst>
              <a:ext uri="{FF2B5EF4-FFF2-40B4-BE49-F238E27FC236}">
                <a16:creationId xmlns:a16="http://schemas.microsoft.com/office/drawing/2014/main" id="{90747651-B490-46FC-8A65-43E764F8635D}"/>
              </a:ext>
            </a:extLst>
          </p:cNvPr>
          <p:cNvGraphicFramePr>
            <a:graphicFrameLocks noChangeAspect="1"/>
          </p:cNvGraphicFramePr>
          <p:nvPr>
            <p:extLst>
              <p:ext uri="{D42A27DB-BD31-4B8C-83A1-F6EECF244321}">
                <p14:modId xmlns:p14="http://schemas.microsoft.com/office/powerpoint/2010/main" val="2775208290"/>
              </p:ext>
            </p:extLst>
          </p:nvPr>
        </p:nvGraphicFramePr>
        <p:xfrm>
          <a:off x="2780544" y="1779617"/>
          <a:ext cx="4772025" cy="4333875"/>
        </p:xfrm>
        <a:graphic>
          <a:graphicData uri="http://schemas.openxmlformats.org/presentationml/2006/ole">
            <mc:AlternateContent xmlns:mc="http://schemas.openxmlformats.org/markup-compatibility/2006">
              <mc:Choice xmlns:v="urn:schemas-microsoft-com:vml" Requires="v">
                <p:oleObj spid="_x0000_s5124" name="Visio" r:id="rId3" imgW="4971109" imgH="4505526" progId="Visio.Drawing.11">
                  <p:embed/>
                </p:oleObj>
              </mc:Choice>
              <mc:Fallback>
                <p:oleObj name="Visio" r:id="rId3" imgW="4971109" imgH="450552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0544" y="1779617"/>
                        <a:ext cx="4772025" cy="433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文本框 16">
            <a:extLst>
              <a:ext uri="{FF2B5EF4-FFF2-40B4-BE49-F238E27FC236}">
                <a16:creationId xmlns:a16="http://schemas.microsoft.com/office/drawing/2014/main" id="{5DC77212-B7D1-4080-B1B1-6332D4A187FE}"/>
              </a:ext>
            </a:extLst>
          </p:cNvPr>
          <p:cNvSpPr txBox="1"/>
          <p:nvPr/>
        </p:nvSpPr>
        <p:spPr>
          <a:xfrm>
            <a:off x="2013781" y="6113492"/>
            <a:ext cx="6305550" cy="307777"/>
          </a:xfrm>
          <a:prstGeom prst="rect">
            <a:avLst/>
          </a:prstGeom>
          <a:noFill/>
        </p:spPr>
        <p:txBody>
          <a:bodyPr wrap="square">
            <a:spAutoFit/>
          </a:bodyPr>
          <a:lstStyle/>
          <a:p>
            <a:pPr algn="ctr">
              <a:spcBef>
                <a:spcPts val="600"/>
              </a:spcBef>
              <a:spcAft>
                <a:spcPts val="600"/>
              </a:spcAf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2-2-2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连接轴加工仿真思维导图</a:t>
            </a:r>
          </a:p>
        </p:txBody>
      </p:sp>
    </p:spTree>
    <p:extLst>
      <p:ext uri="{BB962C8B-B14F-4D97-AF65-F5344CB8AC3E}">
        <p14:creationId xmlns:p14="http://schemas.microsoft.com/office/powerpoint/2010/main" val="209940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46991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连接轴加工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4EDBEE3F-E8B4-4BD7-9A02-E787EB3B51F2}"/>
              </a:ext>
            </a:extLst>
          </p:cNvPr>
          <p:cNvSpPr txBox="1"/>
          <p:nvPr/>
        </p:nvSpPr>
        <p:spPr>
          <a:xfrm>
            <a:off x="397429" y="1295692"/>
            <a:ext cx="6305550" cy="3489866"/>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）理解数控车加工工艺流程。 </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）掌握几种车削加工命令的操作方法。</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）掌握加工参数的设置方法。</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）了解数控车削加工工艺。</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）熟悉数控车削加工参数的配置。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）熟悉车刀类型及应用。</a:t>
            </a:r>
          </a:p>
        </p:txBody>
      </p:sp>
    </p:spTree>
    <p:extLst>
      <p:ext uri="{BB962C8B-B14F-4D97-AF65-F5344CB8AC3E}">
        <p14:creationId xmlns:p14="http://schemas.microsoft.com/office/powerpoint/2010/main" val="3404198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转动心轴加工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a16="http://schemas.microsoft.com/office/drawing/2014/main" id="{F48765C0-A7AE-4913-8D57-023FEBE71994}"/>
              </a:ext>
            </a:extLst>
          </p:cNvPr>
          <p:cNvSpPr txBox="1"/>
          <p:nvPr/>
        </p:nvSpPr>
        <p:spPr>
          <a:xfrm>
            <a:off x="289351" y="848403"/>
            <a:ext cx="11613298" cy="1489318"/>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2-2-32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为转动心轴零件图，材料为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钢。根据零件图尺寸及技术要求，分析零件的数控加工工艺，利用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graphicFrame>
        <p:nvGraphicFramePr>
          <p:cNvPr id="5" name="对象 4">
            <a:extLst>
              <a:ext uri="{FF2B5EF4-FFF2-40B4-BE49-F238E27FC236}">
                <a16:creationId xmlns:a16="http://schemas.microsoft.com/office/drawing/2014/main" id="{18D241E3-6353-4044-B81B-326C6B3A4B77}"/>
              </a:ext>
            </a:extLst>
          </p:cNvPr>
          <p:cNvGraphicFramePr>
            <a:graphicFrameLocks noChangeAspect="1"/>
          </p:cNvGraphicFramePr>
          <p:nvPr>
            <p:extLst>
              <p:ext uri="{D42A27DB-BD31-4B8C-83A1-F6EECF244321}">
                <p14:modId xmlns:p14="http://schemas.microsoft.com/office/powerpoint/2010/main" val="2814626042"/>
              </p:ext>
            </p:extLst>
          </p:nvPr>
        </p:nvGraphicFramePr>
        <p:xfrm>
          <a:off x="3238500" y="2297960"/>
          <a:ext cx="5638800" cy="4039000"/>
        </p:xfrm>
        <a:graphic>
          <a:graphicData uri="http://schemas.openxmlformats.org/presentationml/2006/ole">
            <mc:AlternateContent xmlns:mc="http://schemas.openxmlformats.org/markup-compatibility/2006">
              <mc:Choice xmlns:v="urn:schemas-microsoft-com:vml" Requires="v">
                <p:oleObj spid="_x0000_s6148" name="Visio" r:id="rId3" imgW="6487758" imgH="4623736" progId="Visio.Drawing.11">
                  <p:embed/>
                </p:oleObj>
              </mc:Choice>
              <mc:Fallback>
                <p:oleObj name="Visio" r:id="rId3" imgW="6487758" imgH="462373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0" y="2297960"/>
                        <a:ext cx="5638800" cy="4039000"/>
                      </a:xfrm>
                      <a:prstGeom prst="rect">
                        <a:avLst/>
                      </a:prstGeom>
                      <a:noFill/>
                    </p:spPr>
                  </p:pic>
                </p:oleObj>
              </mc:Fallback>
            </mc:AlternateContent>
          </a:graphicData>
        </a:graphic>
      </p:graphicFrame>
      <p:sp>
        <p:nvSpPr>
          <p:cNvPr id="21" name="文本框 20">
            <a:extLst>
              <a:ext uri="{FF2B5EF4-FFF2-40B4-BE49-F238E27FC236}">
                <a16:creationId xmlns:a16="http://schemas.microsoft.com/office/drawing/2014/main" id="{1B4D87F3-A28C-46FF-B6E4-2E651FDBDD74}"/>
              </a:ext>
            </a:extLst>
          </p:cNvPr>
          <p:cNvSpPr txBox="1"/>
          <p:nvPr/>
        </p:nvSpPr>
        <p:spPr>
          <a:xfrm>
            <a:off x="5029200" y="6302636"/>
            <a:ext cx="2695575"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2-2-32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转动心轴</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85168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转动心轴加工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C3C4305B-951B-4D7B-A935-E20ADB7BACE2}"/>
              </a:ext>
            </a:extLst>
          </p:cNvPr>
          <p:cNvSpPr txBox="1"/>
          <p:nvPr/>
        </p:nvSpPr>
        <p:spPr>
          <a:xfrm>
            <a:off x="247882" y="997175"/>
            <a:ext cx="11861479" cy="1412374"/>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转动心轴主要有螺纹、退刀槽、外圆等工艺特征，材料主要为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钢。根据零件工艺要求，可分别采用车削粗加工、车削精加工、车削槽加工和车螺纹加工等工艺方法进行加工，具体工艺方案见表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dirty="0">
              <a:latin typeface="宋体" panose="02010600030101010101" pitchFamily="2" charset="-122"/>
              <a:ea typeface="宋体" panose="02010600030101010101" pitchFamily="2" charset="-122"/>
            </a:endParaRPr>
          </a:p>
        </p:txBody>
      </p:sp>
      <p:pic>
        <p:nvPicPr>
          <p:cNvPr id="4" name="图片 3">
            <a:extLst>
              <a:ext uri="{FF2B5EF4-FFF2-40B4-BE49-F238E27FC236}">
                <a16:creationId xmlns:a16="http://schemas.microsoft.com/office/drawing/2014/main" id="{76A8B926-44C6-4561-BCD9-19FFECE2DD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7756" y="2720199"/>
            <a:ext cx="9203042" cy="2857669"/>
          </a:xfrm>
          <a:prstGeom prst="rect">
            <a:avLst/>
          </a:prstGeom>
        </p:spPr>
      </p:pic>
    </p:spTree>
    <p:extLst>
      <p:ext uri="{BB962C8B-B14F-4D97-AF65-F5344CB8AC3E}">
        <p14:creationId xmlns:p14="http://schemas.microsoft.com/office/powerpoint/2010/main" val="1452186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转动心轴加工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FED56B72-7F6C-429E-8B37-FAA7007F79A9}"/>
              </a:ext>
            </a:extLst>
          </p:cNvPr>
          <p:cNvSpPr txBox="1"/>
          <p:nvPr/>
        </p:nvSpPr>
        <p:spPr>
          <a:xfrm>
            <a:off x="97939" y="997175"/>
            <a:ext cx="11684485" cy="858377"/>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Aft>
                <a:spcPts val="600"/>
              </a:spcAft>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2-2-33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4" name="对象 3">
            <a:extLst>
              <a:ext uri="{FF2B5EF4-FFF2-40B4-BE49-F238E27FC236}">
                <a16:creationId xmlns:a16="http://schemas.microsoft.com/office/drawing/2014/main" id="{E22069D9-7B0B-44C3-BE36-AC8974E33FDB}"/>
              </a:ext>
            </a:extLst>
          </p:cNvPr>
          <p:cNvGraphicFramePr>
            <a:graphicFrameLocks noChangeAspect="1"/>
          </p:cNvGraphicFramePr>
          <p:nvPr>
            <p:extLst>
              <p:ext uri="{D42A27DB-BD31-4B8C-83A1-F6EECF244321}">
                <p14:modId xmlns:p14="http://schemas.microsoft.com/office/powerpoint/2010/main" val="4165366343"/>
              </p:ext>
            </p:extLst>
          </p:nvPr>
        </p:nvGraphicFramePr>
        <p:xfrm>
          <a:off x="3031096" y="1864122"/>
          <a:ext cx="4772025" cy="4333875"/>
        </p:xfrm>
        <a:graphic>
          <a:graphicData uri="http://schemas.openxmlformats.org/presentationml/2006/ole">
            <mc:AlternateContent xmlns:mc="http://schemas.openxmlformats.org/markup-compatibility/2006">
              <mc:Choice xmlns:v="urn:schemas-microsoft-com:vml" Requires="v">
                <p:oleObj spid="_x0000_s9220" name="Visio" r:id="rId3" imgW="6906768" imgH="6257925" progId="Visio.Drawing.11">
                  <p:embed/>
                </p:oleObj>
              </mc:Choice>
              <mc:Fallback>
                <p:oleObj name="Visio" r:id="rId3" imgW="6906768" imgH="625792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1096" y="1864122"/>
                        <a:ext cx="4772025" cy="433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文本框 16">
            <a:extLst>
              <a:ext uri="{FF2B5EF4-FFF2-40B4-BE49-F238E27FC236}">
                <a16:creationId xmlns:a16="http://schemas.microsoft.com/office/drawing/2014/main" id="{8B708BD5-6E27-49A9-91C2-A1B15BD923AF}"/>
              </a:ext>
            </a:extLst>
          </p:cNvPr>
          <p:cNvSpPr txBox="1"/>
          <p:nvPr/>
        </p:nvSpPr>
        <p:spPr>
          <a:xfrm>
            <a:off x="4187460" y="6280681"/>
            <a:ext cx="6305550" cy="307777"/>
          </a:xfrm>
          <a:prstGeom prst="rect">
            <a:avLst/>
          </a:prstGeom>
          <a:noFill/>
        </p:spPr>
        <p:txBody>
          <a:bodyPr wrap="square">
            <a:spAutoFit/>
          </a:bodyPr>
          <a:lstStyle/>
          <a:p>
            <a:r>
              <a:rPr lang="zh-CN" altLang="zh-CN" sz="1400" kern="100" dirty="0">
                <a:effectLst/>
                <a:ea typeface="宋体" panose="02010600030101010101" pitchFamily="2" charset="-122"/>
                <a:cs typeface="Times New Roman" panose="02020603050405020304" pitchFamily="18" charset="0"/>
              </a:rPr>
              <a:t>图</a:t>
            </a:r>
            <a:r>
              <a:rPr lang="en-US" altLang="zh-CN" sz="1400" kern="100" dirty="0">
                <a:effectLst/>
                <a:ea typeface="宋体" panose="02010600030101010101" pitchFamily="2" charset="-122"/>
                <a:cs typeface="Times New Roman" panose="02020603050405020304" pitchFamily="18" charset="0"/>
              </a:rPr>
              <a:t>2-2-33  </a:t>
            </a:r>
            <a:r>
              <a:rPr lang="zh-CN" altLang="zh-CN" sz="1400" kern="100" dirty="0">
                <a:effectLst/>
                <a:ea typeface="宋体" panose="02010600030101010101" pitchFamily="2" charset="-122"/>
                <a:cs typeface="Times New Roman" panose="02020603050405020304" pitchFamily="18" charset="0"/>
              </a:rPr>
              <a:t>转动心轴加工仿真思维导图</a:t>
            </a:r>
            <a:endParaRPr lang="zh-CN" altLang="en-US" sz="1400" dirty="0"/>
          </a:p>
        </p:txBody>
      </p:sp>
    </p:spTree>
    <p:extLst>
      <p:ext uri="{BB962C8B-B14F-4D97-AF65-F5344CB8AC3E}">
        <p14:creationId xmlns:p14="http://schemas.microsoft.com/office/powerpoint/2010/main" val="3170938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转动心轴加工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二轴加工</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237468B0-A195-4C24-94DD-DFE3EEA678B0}"/>
              </a:ext>
            </a:extLst>
          </p:cNvPr>
          <p:cNvSpPr txBox="1"/>
          <p:nvPr/>
        </p:nvSpPr>
        <p:spPr>
          <a:xfrm>
            <a:off x="397429" y="1058243"/>
            <a:ext cx="6305550" cy="3489866"/>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）熟悉数控车加工工艺流程。 </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）掌握几种车削加工命令的操作方法。</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）熟悉数控车加工参数的设置。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）了解数控车削编程方法。</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）熟悉数控车削加工工艺特点。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）熟悉数控车削系统。</a:t>
            </a:r>
          </a:p>
        </p:txBody>
      </p:sp>
    </p:spTree>
    <p:extLst>
      <p:ext uri="{BB962C8B-B14F-4D97-AF65-F5344CB8AC3E}">
        <p14:creationId xmlns:p14="http://schemas.microsoft.com/office/powerpoint/2010/main" val="2849403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5577195"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模块三 </a:t>
            </a:r>
            <a:r>
              <a:rPr lang="en-US" altLang="zh-CN" sz="2000" b="1" i="0" dirty="0">
                <a:solidFill>
                  <a:schemeClr val="bg1"/>
                </a:solidFill>
                <a:effectLst/>
                <a:latin typeface="SimSun" panose="02010600030101010101" pitchFamily="2" charset="-122"/>
                <a:ea typeface="SimSun" panose="02010600030101010101" pitchFamily="2" charset="-122"/>
              </a:rPr>
              <a:t>C</a:t>
            </a:r>
            <a:r>
              <a:rPr lang="zh-CN" altLang="en-US" sz="2000" b="1" i="0" dirty="0">
                <a:solidFill>
                  <a:schemeClr val="bg1"/>
                </a:solidFill>
                <a:effectLst/>
                <a:latin typeface="SimSun" panose="02010600030101010101" pitchFamily="2" charset="-122"/>
                <a:ea typeface="SimSun" panose="02010600030101010101" pitchFamily="2" charset="-122"/>
              </a:rPr>
              <a:t>轴加工</a:t>
            </a:r>
            <a:endParaRPr lang="zh-CN" altLang="en-US" sz="2000" b="1" dirty="0">
              <a:solidFill>
                <a:schemeClr val="bg1"/>
              </a:solidFill>
            </a:endParaRPr>
          </a:p>
        </p:txBody>
      </p:sp>
      <p:grpSp>
        <p:nvGrpSpPr>
          <p:cNvPr id="2" name="组合 1">
            <a:extLst>
              <a:ext uri="{FF2B5EF4-FFF2-40B4-BE49-F238E27FC236}">
                <a16:creationId xmlns:a16="http://schemas.microsoft.com/office/drawing/2014/main" id="{043F1D80-6090-437F-B673-58CC54AF0C87}"/>
              </a:ext>
            </a:extLst>
          </p:cNvPr>
          <p:cNvGrpSpPr/>
          <p:nvPr/>
        </p:nvGrpSpPr>
        <p:grpSpPr>
          <a:xfrm>
            <a:off x="2733484" y="2136012"/>
            <a:ext cx="6409910" cy="1860401"/>
            <a:chOff x="2733484" y="2136012"/>
            <a:chExt cx="6409910" cy="1860401"/>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dirty="0">
                  <a:solidFill>
                    <a:srgbClr val="000000"/>
                  </a:solidFill>
                  <a:latin typeface="SimSun" panose="02010600030101010101" pitchFamily="2" charset="-122"/>
                  <a:ea typeface="SimSun" panose="02010600030101010101" pitchFamily="2" charset="-122"/>
                </a:rPr>
                <a:t>任务一 </a:t>
              </a:r>
              <a:r>
                <a:rPr lang="zh-CN" altLang="zh-CN" sz="2500" b="1" dirty="0">
                  <a:solidFill>
                    <a:srgbClr val="000000"/>
                  </a:solidFill>
                  <a:latin typeface="SimSun" panose="02010600030101010101" pitchFamily="2" charset="-122"/>
                  <a:ea typeface="SimSun" panose="02010600030101010101" pitchFamily="2" charset="-122"/>
                </a:rPr>
                <a:t>锥形轴端面</a:t>
              </a:r>
              <a:r>
                <a:rPr lang="zh-CN" altLang="en-US" sz="2500" b="1" dirty="0">
                  <a:solidFill>
                    <a:srgbClr val="000000"/>
                  </a:solidFill>
                  <a:latin typeface="SimSun" panose="02010600030101010101" pitchFamily="2" charset="-122"/>
                  <a:ea typeface="SimSun" panose="02010600030101010101" pitchFamily="2" charset="-122"/>
                </a:rPr>
                <a:t>加工</a:t>
              </a:r>
              <a:br>
                <a:rPr lang="zh-CN" altLang="en-US" sz="2800" dirty="0"/>
              </a:br>
              <a:endParaRPr lang="zh-CN" altLang="en-US" sz="25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a:t>
              </a:r>
              <a:r>
                <a:rPr lang="zh-CN" altLang="en-US" sz="2500" b="1" dirty="0">
                  <a:solidFill>
                    <a:srgbClr val="000000"/>
                  </a:solidFill>
                  <a:latin typeface="SimSun" panose="02010600030101010101" pitchFamily="2" charset="-122"/>
                  <a:ea typeface="SimSun" panose="02010600030101010101" pitchFamily="2" charset="-122"/>
                </a:rPr>
                <a:t>异形</a:t>
              </a:r>
              <a:r>
                <a:rPr lang="zh-CN" altLang="en-US" sz="2500" b="1" i="0" dirty="0">
                  <a:solidFill>
                    <a:srgbClr val="000000"/>
                  </a:solidFill>
                  <a:effectLst/>
                  <a:latin typeface="SimSun" panose="02010600030101010101" pitchFamily="2" charset="-122"/>
                  <a:ea typeface="SimSun" panose="02010600030101010101" pitchFamily="2" charset="-122"/>
                </a:rPr>
                <a:t>轴加工</a:t>
              </a:r>
              <a:br>
                <a:rPr lang="zh-CN" altLang="en-US" sz="2500" b="1" dirty="0">
                  <a:solidFill>
                    <a:srgbClr val="000000"/>
                  </a:solidFill>
                  <a:latin typeface="SimSun" panose="02010600030101010101" pitchFamily="2" charset="-122"/>
                  <a:ea typeface="SimSun" panose="02010600030101010101" pitchFamily="2" charset="-122"/>
                </a:rPr>
              </a:br>
              <a:endParaRPr lang="zh-CN" altLang="en-US" sz="2500" b="1" dirty="0">
                <a:solidFill>
                  <a:srgbClr val="000000"/>
                </a:solidFill>
                <a:latin typeface="SimSun" panose="02010600030101010101" pitchFamily="2" charset="-122"/>
                <a:ea typeface="SimSun" panose="02010600030101010101" pitchFamily="2" charset="-122"/>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9950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一</a:t>
              </a:r>
              <a:r>
                <a:rPr lang="zh-CN" altLang="en-US" sz="2000" b="1" dirty="0">
                  <a:solidFill>
                    <a:schemeClr val="bg1"/>
                  </a:solidFill>
                  <a:latin typeface="SimSun" panose="02010600030101010101" pitchFamily="2" charset="-122"/>
                  <a:ea typeface="SimSun" panose="02010600030101010101" pitchFamily="2" charset="-122"/>
                </a:rPr>
                <a:t> 锥形轴端面加工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F7D86853-F505-4E1B-9E48-A470A5B2FD11}"/>
              </a:ext>
            </a:extLst>
          </p:cNvPr>
          <p:cNvSpPr txBox="1"/>
          <p:nvPr/>
        </p:nvSpPr>
        <p:spPr>
          <a:xfrm>
            <a:off x="209783" y="912098"/>
            <a:ext cx="11686942" cy="1489318"/>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2-3-1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为锥形轴零件图，材料为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钢。根据零件图尺寸及技术要求，分析零件的数控加工工艺，利用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sp>
        <p:nvSpPr>
          <p:cNvPr id="3" name="Rectangle 2">
            <a:extLst>
              <a:ext uri="{FF2B5EF4-FFF2-40B4-BE49-F238E27FC236}">
                <a16:creationId xmlns:a16="http://schemas.microsoft.com/office/drawing/2014/main" id="{252FEC64-2523-40CC-A96C-5503F395336C}"/>
              </a:ext>
            </a:extLst>
          </p:cNvPr>
          <p:cNvSpPr>
            <a:spLocks noChangeArrowheads="1"/>
          </p:cNvSpPr>
          <p:nvPr/>
        </p:nvSpPr>
        <p:spPr bwMode="auto">
          <a:xfrm>
            <a:off x="2971800" y="23841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6E2E946F-E9EC-4057-A1B1-42575BAF1DE8}"/>
              </a:ext>
            </a:extLst>
          </p:cNvPr>
          <p:cNvGraphicFramePr>
            <a:graphicFrameLocks noChangeAspect="1"/>
          </p:cNvGraphicFramePr>
          <p:nvPr>
            <p:extLst>
              <p:ext uri="{D42A27DB-BD31-4B8C-83A1-F6EECF244321}">
                <p14:modId xmlns:p14="http://schemas.microsoft.com/office/powerpoint/2010/main" val="1098898051"/>
              </p:ext>
            </p:extLst>
          </p:nvPr>
        </p:nvGraphicFramePr>
        <p:xfrm>
          <a:off x="2971800" y="2384184"/>
          <a:ext cx="5600700" cy="3990387"/>
        </p:xfrm>
        <a:graphic>
          <a:graphicData uri="http://schemas.openxmlformats.org/presentationml/2006/ole">
            <mc:AlternateContent xmlns:mc="http://schemas.openxmlformats.org/markup-compatibility/2006">
              <mc:Choice xmlns:v="urn:schemas-microsoft-com:vml" Requires="v">
                <p:oleObj spid="_x0000_s11268" name="Visio" r:id="rId3" imgW="6032351" imgH="4300327" progId="Visio.Drawing.11">
                  <p:embed/>
                </p:oleObj>
              </mc:Choice>
              <mc:Fallback>
                <p:oleObj name="Visio" r:id="rId3" imgW="6032351" imgH="430032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384184"/>
                        <a:ext cx="5600700" cy="3990387"/>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E3573E80-3357-481B-A22E-FD7E473CEFF0}"/>
              </a:ext>
            </a:extLst>
          </p:cNvPr>
          <p:cNvSpPr txBox="1"/>
          <p:nvPr/>
        </p:nvSpPr>
        <p:spPr>
          <a:xfrm>
            <a:off x="5166556" y="6310128"/>
            <a:ext cx="2062919"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2-3-1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锥形轴</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097711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AB2EFB93-8902-4B86-92CA-9C559E9A1B5C}"/>
              </a:ext>
            </a:extLst>
          </p:cNvPr>
          <p:cNvSpPr/>
          <p:nvPr/>
        </p:nvSpPr>
        <p:spPr>
          <a:xfrm>
            <a:off x="1032064" y="1090660"/>
            <a:ext cx="902811" cy="523220"/>
          </a:xfrm>
          <a:prstGeom prst="rect">
            <a:avLst/>
          </a:prstGeom>
        </p:spPr>
        <p:txBody>
          <a:bodyPr wrap="none">
            <a:spAutoFit/>
          </a:bodyPr>
          <a:lstStyle/>
          <a:p>
            <a:r>
              <a:rPr lang="zh-CN" altLang="en-US" sz="2800" b="1" dirty="0">
                <a:latin typeface="微软雅黑" pitchFamily="34" charset="-122"/>
                <a:ea typeface="微软雅黑" pitchFamily="34" charset="-122"/>
              </a:rPr>
              <a:t>概述</a:t>
            </a:r>
          </a:p>
        </p:txBody>
      </p:sp>
      <p:sp>
        <p:nvSpPr>
          <p:cNvPr id="11" name="文本框 10">
            <a:extLst>
              <a:ext uri="{FF2B5EF4-FFF2-40B4-BE49-F238E27FC236}">
                <a16:creationId xmlns:a16="http://schemas.microsoft.com/office/drawing/2014/main" id="{69A36838-1E2F-4EAA-AFD2-0535369B8788}"/>
              </a:ext>
            </a:extLst>
          </p:cNvPr>
          <p:cNvSpPr txBox="1"/>
          <p:nvPr/>
        </p:nvSpPr>
        <p:spPr>
          <a:xfrm>
            <a:off x="1483469" y="1710597"/>
            <a:ext cx="9246050" cy="2953950"/>
          </a:xfrm>
          <a:prstGeom prst="rect">
            <a:avLst/>
          </a:prstGeom>
          <a:noFill/>
        </p:spPr>
        <p:txBody>
          <a:bodyPr wrap="square">
            <a:spAutoFit/>
          </a:bodyPr>
          <a:lstStyle/>
          <a:p>
            <a:pPr>
              <a:lnSpc>
                <a:spcPct val="150000"/>
              </a:lnSpc>
            </a:pPr>
            <a:r>
              <a:rPr lang="en-US" altLang="zh-CN" sz="18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       </a:t>
            </a:r>
            <a:r>
              <a:rPr lang="zh-CN" altLang="zh-CN" sz="18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数控机床也</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称为</a:t>
            </a:r>
            <a:r>
              <a:rPr lang="en-US" altLang="zh-CN" sz="1800" kern="100" dirty="0">
                <a:solidFill>
                  <a:srgbClr val="333333"/>
                </a:solidFill>
                <a:effectLst/>
                <a:latin typeface="Arial" panose="020B0604020202020204" pitchFamily="34" charset="0"/>
                <a:ea typeface="宋体" panose="02010600030101010101" pitchFamily="2" charset="-122"/>
              </a:rPr>
              <a: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工业母机</a:t>
            </a:r>
            <a:r>
              <a:rPr lang="en-US" altLang="zh-CN" sz="1800" kern="100" dirty="0">
                <a:solidFill>
                  <a:srgbClr val="333333"/>
                </a:solidFill>
                <a:effectLst/>
                <a:latin typeface="Arial" panose="020B0604020202020204" pitchFamily="34" charset="0"/>
                <a:ea typeface="宋体" panose="02010600030101010101" pitchFamily="2" charset="-122"/>
              </a:rPr>
              <a: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a:t>
            </a:r>
            <a:r>
              <a:rPr lang="zh-CN" altLang="zh-CN" sz="18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作为先进制造技术的重要代表，</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在制造业和国民经济发展中具有举足轻重的地位。其中，数控车床主要用于</a:t>
            </a:r>
            <a:r>
              <a:rPr lang="en-US" altLang="zh-CN" sz="1800" u="none" strike="noStrike" kern="100" dirty="0" err="1">
                <a:solidFill>
                  <a:srgbClr val="333333"/>
                </a:solidFill>
                <a:effectLst/>
                <a:latin typeface="宋体" panose="02010600030101010101" pitchFamily="2" charset="-122"/>
                <a:ea typeface="宋体" panose="02010600030101010101" pitchFamily="2" charset="-122"/>
                <a:cs typeface="Arial" panose="020B0604020202020204" pitchFamily="34" charset="0"/>
                <a:hlinkClick r:id="rId2"/>
              </a:rPr>
              <a:t>轴类零件</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或盘类零件的内外圆柱面、任意锥角的内外圆锥面、复杂回转内外曲面和圆柱、圆锥螺纹等切削加工，并能进行切槽、</a:t>
            </a:r>
            <a:r>
              <a:rPr lang="en-US" altLang="zh-CN" sz="1800" u="none" strike="noStrike" kern="100" dirty="0" err="1">
                <a:solidFill>
                  <a:srgbClr val="333333"/>
                </a:solidFill>
                <a:effectLst/>
                <a:latin typeface="宋体" panose="02010600030101010101" pitchFamily="2" charset="-122"/>
                <a:ea typeface="宋体" panose="02010600030101010101" pitchFamily="2" charset="-122"/>
                <a:cs typeface="Arial" panose="020B0604020202020204" pitchFamily="34" charset="0"/>
                <a:hlinkClick r:id="rId3"/>
              </a:rPr>
              <a:t>钻孔</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、扩孔、铰孔及镗孔等</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。党的二十大报告指出，要建设现代化产业体系，坚持把发展经济的着力点放在实体经济上，推进新型工业化。因此，数控车削</a:t>
            </a:r>
            <a:r>
              <a:rPr lang="zh-CN" altLang="zh-CN" sz="18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对于制造业的智能化、高质量发展具有</a:t>
            </a:r>
            <a:r>
              <a:rPr lang="zh-CN" altLang="zh-CN" sz="1800" kern="100" dirty="0">
                <a:solidFill>
                  <a:srgbClr val="24292F"/>
                </a:solidFill>
                <a:effectLst/>
                <a:latin typeface="Times New Roman" panose="02020603050405020304" pitchFamily="18" charset="0"/>
                <a:ea typeface="宋体" panose="02010600030101010101" pitchFamily="2" charset="-122"/>
                <a:cs typeface="Times New Roman" panose="02020603050405020304" pitchFamily="18" charset="0"/>
              </a:rPr>
              <a:t>重要的推动</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作用。本篇将重点介绍</a:t>
            </a:r>
            <a:r>
              <a:rPr lang="en-US" altLang="zh-CN" sz="1800" kern="100" dirty="0">
                <a:effectLst/>
                <a:latin typeface="Times New Roman" panose="02020603050405020304" pitchFamily="18" charset="0"/>
                <a:ea typeface="宋体" panose="02010600030101010101" pitchFamily="2" charset="-122"/>
              </a:rPr>
              <a:t>CAXA CAM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数控车</a:t>
            </a:r>
            <a:r>
              <a:rPr lang="en-US" altLang="zh-CN" sz="1800" kern="100" dirty="0">
                <a:effectLst/>
                <a:latin typeface="Times New Roman" panose="02020603050405020304" pitchFamily="18" charset="0"/>
                <a:ea typeface="宋体" panose="02010600030101010101" pitchFamily="2" charset="-122"/>
              </a:rPr>
              <a:t>2022</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的工程图绘制、二轴加工及</a:t>
            </a:r>
            <a:r>
              <a:rPr lang="en-US" altLang="zh-CN" sz="1800" kern="100" dirty="0">
                <a:effectLst/>
                <a:latin typeface="Times New Roman" panose="02020603050405020304" pitchFamily="18" charset="0"/>
                <a:ea typeface="宋体" panose="02010600030101010101" pitchFamily="2" charset="-122"/>
              </a:rPr>
              <a:t>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轴加工功能。</a:t>
            </a:r>
            <a:endParaRPr lang="zh-CN" altLang="en-US" sz="2000" dirty="0"/>
          </a:p>
        </p:txBody>
      </p:sp>
      <p:grpSp>
        <p:nvGrpSpPr>
          <p:cNvPr id="13" name="组合 12">
            <a:extLst>
              <a:ext uri="{FF2B5EF4-FFF2-40B4-BE49-F238E27FC236}">
                <a16:creationId xmlns:a16="http://schemas.microsoft.com/office/drawing/2014/main" id="{2F743E59-6F51-45C1-B314-17916ADA28FC}"/>
              </a:ext>
            </a:extLst>
          </p:cNvPr>
          <p:cNvGrpSpPr/>
          <p:nvPr/>
        </p:nvGrpSpPr>
        <p:grpSpPr>
          <a:xfrm>
            <a:off x="97940"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5" name="矩形 14">
              <a:extLst>
                <a:ext uri="{FF2B5EF4-FFF2-40B4-BE49-F238E27FC236}">
                  <a16:creationId xmlns:a16="http://schemas.microsoft.com/office/drawing/2014/main" id="{9907D210-12F8-4A7A-A303-12CA968709CA}"/>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id="{3FE60FC3-2495-4BC5-9D70-246A5AB83276}"/>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TextBox 5">
            <a:extLst>
              <a:ext uri="{FF2B5EF4-FFF2-40B4-BE49-F238E27FC236}">
                <a16:creationId xmlns:a16="http://schemas.microsoft.com/office/drawing/2014/main" id="{A368C479-1438-4764-9D97-369EE64FBAEB}"/>
              </a:ext>
            </a:extLst>
          </p:cNvPr>
          <p:cNvSpPr txBox="1">
            <a:spLocks noChangeArrowheads="1"/>
          </p:cNvSpPr>
          <p:nvPr/>
        </p:nvSpPr>
        <p:spPr bwMode="auto">
          <a:xfrm>
            <a:off x="392193" y="458070"/>
            <a:ext cx="4272501" cy="33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篇</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a:solidFill>
                  <a:schemeClr val="bg1"/>
                </a:solidFill>
                <a:ea typeface="微软雅黑" panose="020B0503020204020204" pitchFamily="34" charset="-122"/>
              </a:rPr>
              <a:t>CAXA CAM</a:t>
            </a:r>
            <a:r>
              <a:rPr lang="zh-CN" altLang="en-US" b="1" dirty="0">
                <a:solidFill>
                  <a:schemeClr val="bg1"/>
                </a:solidFill>
                <a:ea typeface="微软雅黑" panose="020B0503020204020204" pitchFamily="34" charset="-122"/>
              </a:rPr>
              <a:t>数控车</a:t>
            </a:r>
            <a:r>
              <a:rPr lang="en-US" altLang="zh-CN" b="1" dirty="0">
                <a:solidFill>
                  <a:schemeClr val="bg1"/>
                </a:solidFill>
                <a:ea typeface="微软雅黑" panose="020B0503020204020204" pitchFamily="34" charset="-122"/>
              </a:rPr>
              <a:t>2022</a:t>
            </a:r>
            <a:endParaRPr lang="zh-CN" altLang="en-US" b="1" dirty="0">
              <a:solidFill>
                <a:schemeClr val="bg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6418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一</a:t>
              </a:r>
              <a:r>
                <a:rPr lang="zh-CN" altLang="en-US" sz="2000" b="1" dirty="0">
                  <a:solidFill>
                    <a:schemeClr val="bg1"/>
                  </a:solidFill>
                  <a:latin typeface="SimSun" panose="02010600030101010101" pitchFamily="2" charset="-122"/>
                  <a:ea typeface="SimSun" panose="02010600030101010101" pitchFamily="2" charset="-122"/>
                </a:rPr>
                <a:t> 锥形轴端面加工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252FEC64-2523-40CC-A96C-5503F395336C}"/>
              </a:ext>
            </a:extLst>
          </p:cNvPr>
          <p:cNvSpPr>
            <a:spLocks noChangeArrowheads="1"/>
          </p:cNvSpPr>
          <p:nvPr/>
        </p:nvSpPr>
        <p:spPr bwMode="auto">
          <a:xfrm>
            <a:off x="2971800" y="23841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a:extLst>
              <a:ext uri="{FF2B5EF4-FFF2-40B4-BE49-F238E27FC236}">
                <a16:creationId xmlns:a16="http://schemas.microsoft.com/office/drawing/2014/main" id="{7270B7CA-4992-4D29-8A8A-DE16890872E1}"/>
              </a:ext>
            </a:extLst>
          </p:cNvPr>
          <p:cNvSpPr txBox="1"/>
          <p:nvPr/>
        </p:nvSpPr>
        <p:spPr>
          <a:xfrm>
            <a:off x="370164" y="851337"/>
            <a:ext cx="11451671" cy="1489318"/>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锥形轴为回转体零件，主要涉及轴端面凹槽特征，材料为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钢。根据零件工艺要求，可分别采用端面区域粗加工和端面轮廓精加工方法进行加工，具体工艺方案见表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p>
        </p:txBody>
      </p:sp>
      <p:pic>
        <p:nvPicPr>
          <p:cNvPr id="6" name="图片 5">
            <a:extLst>
              <a:ext uri="{FF2B5EF4-FFF2-40B4-BE49-F238E27FC236}">
                <a16:creationId xmlns:a16="http://schemas.microsoft.com/office/drawing/2014/main" id="{8B6F1E9F-28BE-4DB0-819C-05DADA29B3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559" y="2791339"/>
            <a:ext cx="8821381" cy="1943371"/>
          </a:xfrm>
          <a:prstGeom prst="rect">
            <a:avLst/>
          </a:prstGeom>
        </p:spPr>
      </p:pic>
    </p:spTree>
    <p:extLst>
      <p:ext uri="{BB962C8B-B14F-4D97-AF65-F5344CB8AC3E}">
        <p14:creationId xmlns:p14="http://schemas.microsoft.com/office/powerpoint/2010/main" val="2675427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一</a:t>
              </a:r>
              <a:r>
                <a:rPr lang="zh-CN" altLang="en-US" sz="2000" b="1" dirty="0">
                  <a:solidFill>
                    <a:schemeClr val="bg1"/>
                  </a:solidFill>
                  <a:latin typeface="SimSun" panose="02010600030101010101" pitchFamily="2" charset="-122"/>
                  <a:ea typeface="SimSun" panose="02010600030101010101" pitchFamily="2" charset="-122"/>
                </a:rPr>
                <a:t> 锥形轴端面加工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252FEC64-2523-40CC-A96C-5503F395336C}"/>
              </a:ext>
            </a:extLst>
          </p:cNvPr>
          <p:cNvSpPr>
            <a:spLocks noChangeArrowheads="1"/>
          </p:cNvSpPr>
          <p:nvPr/>
        </p:nvSpPr>
        <p:spPr bwMode="auto">
          <a:xfrm>
            <a:off x="2971800" y="23841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文本框 15">
            <a:extLst>
              <a:ext uri="{FF2B5EF4-FFF2-40B4-BE49-F238E27FC236}">
                <a16:creationId xmlns:a16="http://schemas.microsoft.com/office/drawing/2014/main" id="{FEFC76A3-01F8-4D5D-9FC7-CC14D287698A}"/>
              </a:ext>
            </a:extLst>
          </p:cNvPr>
          <p:cNvSpPr txBox="1"/>
          <p:nvPr/>
        </p:nvSpPr>
        <p:spPr>
          <a:xfrm>
            <a:off x="-1" y="973165"/>
            <a:ext cx="11763375" cy="858377"/>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2-3-2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6" name="对象 5">
            <a:extLst>
              <a:ext uri="{FF2B5EF4-FFF2-40B4-BE49-F238E27FC236}">
                <a16:creationId xmlns:a16="http://schemas.microsoft.com/office/drawing/2014/main" id="{F11DD17E-20FA-43AC-8270-EEC7778BEFD2}"/>
              </a:ext>
            </a:extLst>
          </p:cNvPr>
          <p:cNvGraphicFramePr>
            <a:graphicFrameLocks noChangeAspect="1"/>
          </p:cNvGraphicFramePr>
          <p:nvPr>
            <p:extLst>
              <p:ext uri="{D42A27DB-BD31-4B8C-83A1-F6EECF244321}">
                <p14:modId xmlns:p14="http://schemas.microsoft.com/office/powerpoint/2010/main" val="1082896731"/>
              </p:ext>
            </p:extLst>
          </p:nvPr>
        </p:nvGraphicFramePr>
        <p:xfrm>
          <a:off x="4876800" y="1958603"/>
          <a:ext cx="2638425" cy="4317423"/>
        </p:xfrm>
        <a:graphic>
          <a:graphicData uri="http://schemas.openxmlformats.org/presentationml/2006/ole">
            <mc:AlternateContent xmlns:mc="http://schemas.openxmlformats.org/markup-compatibility/2006">
              <mc:Choice xmlns:v="urn:schemas-microsoft-com:vml" Requires="v">
                <p:oleObj spid="_x0000_s12293" name="Visio" r:id="rId3" imgW="3813227" imgH="6257925" progId="Visio.Drawing.11">
                  <p:embed/>
                </p:oleObj>
              </mc:Choice>
              <mc:Fallback>
                <p:oleObj name="Visio" r:id="rId3" imgW="3813227" imgH="6257925"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958603"/>
                        <a:ext cx="2638425" cy="4317423"/>
                      </a:xfrm>
                      <a:prstGeom prst="rect">
                        <a:avLst/>
                      </a:prstGeom>
                      <a:noFill/>
                    </p:spPr>
                  </p:pic>
                </p:oleObj>
              </mc:Fallback>
            </mc:AlternateContent>
          </a:graphicData>
        </a:graphic>
      </p:graphicFrame>
      <p:sp>
        <p:nvSpPr>
          <p:cNvPr id="21" name="文本框 20">
            <a:extLst>
              <a:ext uri="{FF2B5EF4-FFF2-40B4-BE49-F238E27FC236}">
                <a16:creationId xmlns:a16="http://schemas.microsoft.com/office/drawing/2014/main" id="{53933A20-3837-4CCD-9378-A2932CE3E877}"/>
              </a:ext>
            </a:extLst>
          </p:cNvPr>
          <p:cNvSpPr txBox="1"/>
          <p:nvPr/>
        </p:nvSpPr>
        <p:spPr>
          <a:xfrm>
            <a:off x="3228975" y="6276026"/>
            <a:ext cx="6305550" cy="307777"/>
          </a:xfrm>
          <a:prstGeom prst="rect">
            <a:avLst/>
          </a:prstGeom>
          <a:noFill/>
        </p:spPr>
        <p:txBody>
          <a:bodyPr wrap="square">
            <a:spAutoFit/>
          </a:bodyPr>
          <a:lstStyle/>
          <a:p>
            <a:pPr algn="ctr">
              <a:spcBef>
                <a:spcPts val="600"/>
              </a:spcBef>
              <a:spcAft>
                <a:spcPts val="600"/>
              </a:spcAf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2-3-2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锥形轴加工仿真思维导图</a:t>
            </a:r>
          </a:p>
        </p:txBody>
      </p:sp>
    </p:spTree>
    <p:extLst>
      <p:ext uri="{BB962C8B-B14F-4D97-AF65-F5344CB8AC3E}">
        <p14:creationId xmlns:p14="http://schemas.microsoft.com/office/powerpoint/2010/main" val="11620493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一</a:t>
              </a:r>
              <a:r>
                <a:rPr lang="zh-CN" altLang="en-US" sz="2000" b="1" dirty="0">
                  <a:solidFill>
                    <a:schemeClr val="bg1"/>
                  </a:solidFill>
                  <a:latin typeface="SimSun" panose="02010600030101010101" pitchFamily="2" charset="-122"/>
                  <a:ea typeface="SimSun" panose="02010600030101010101" pitchFamily="2" charset="-122"/>
                </a:rPr>
                <a:t> 锥形轴端面加工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252FEC64-2523-40CC-A96C-5503F395336C}"/>
              </a:ext>
            </a:extLst>
          </p:cNvPr>
          <p:cNvSpPr>
            <a:spLocks noChangeArrowheads="1"/>
          </p:cNvSpPr>
          <p:nvPr/>
        </p:nvSpPr>
        <p:spPr bwMode="auto">
          <a:xfrm>
            <a:off x="2971800" y="23841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5603F02A-FBD0-46BB-A466-596F59CE4C85}"/>
              </a:ext>
            </a:extLst>
          </p:cNvPr>
          <p:cNvSpPr txBox="1"/>
          <p:nvPr/>
        </p:nvSpPr>
        <p:spPr>
          <a:xfrm>
            <a:off x="397429" y="1226913"/>
            <a:ext cx="9518096" cy="3074368"/>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 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轴加工工艺。 </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）掌握端面区域粗加工和端面轮廓精加工方法的操作步骤。</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）掌握加工方法的参数设置。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轴加工基本概念。</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轴加工的编程理论。 </a:t>
            </a:r>
          </a:p>
        </p:txBody>
      </p:sp>
    </p:spTree>
    <p:extLst>
      <p:ext uri="{BB962C8B-B14F-4D97-AF65-F5344CB8AC3E}">
        <p14:creationId xmlns:p14="http://schemas.microsoft.com/office/powerpoint/2010/main" val="26013570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二</a:t>
              </a:r>
              <a:r>
                <a:rPr lang="zh-CN" altLang="en-US" sz="2000" b="1" dirty="0">
                  <a:solidFill>
                    <a:schemeClr val="bg1"/>
                  </a:solidFill>
                  <a:latin typeface="SimSun" panose="02010600030101010101" pitchFamily="2" charset="-122"/>
                  <a:ea typeface="SimSun" panose="02010600030101010101" pitchFamily="2" charset="-122"/>
                </a:rPr>
                <a:t> 异形轴加工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20" name="文本框 19">
            <a:extLst>
              <a:ext uri="{FF2B5EF4-FFF2-40B4-BE49-F238E27FC236}">
                <a16:creationId xmlns:a16="http://schemas.microsoft.com/office/drawing/2014/main" id="{E3573E80-3357-481B-A22E-FD7E473CEFF0}"/>
              </a:ext>
            </a:extLst>
          </p:cNvPr>
          <p:cNvSpPr txBox="1"/>
          <p:nvPr/>
        </p:nvSpPr>
        <p:spPr>
          <a:xfrm>
            <a:off x="5166557" y="6309586"/>
            <a:ext cx="2062919"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2-3-19 </a:t>
            </a:r>
            <a:r>
              <a:rPr lang="zh-CN" altLang="en-US" sz="1400" kern="100" dirty="0">
                <a:effectLst/>
                <a:latin typeface="宋体" panose="02010600030101010101" pitchFamily="2" charset="-122"/>
                <a:ea typeface="宋体" panose="02010600030101010101" pitchFamily="2" charset="-122"/>
                <a:cs typeface="Times New Roman" panose="02020603050405020304" pitchFamily="18" charset="0"/>
              </a:rPr>
              <a:t>异</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形轴</a:t>
            </a:r>
            <a:endParaRPr lang="zh-CN" altLang="en-US" sz="1400" dirty="0">
              <a:latin typeface="宋体" panose="02010600030101010101" pitchFamily="2" charset="-122"/>
              <a:ea typeface="宋体" panose="02010600030101010101" pitchFamily="2" charset="-122"/>
            </a:endParaRPr>
          </a:p>
        </p:txBody>
      </p:sp>
      <p:sp>
        <p:nvSpPr>
          <p:cNvPr id="16" name="文本框 15">
            <a:extLst>
              <a:ext uri="{FF2B5EF4-FFF2-40B4-BE49-F238E27FC236}">
                <a16:creationId xmlns:a16="http://schemas.microsoft.com/office/drawing/2014/main" id="{F941D217-EDA9-44E4-95C3-C259DD2E0F61}"/>
              </a:ext>
            </a:extLst>
          </p:cNvPr>
          <p:cNvSpPr txBox="1"/>
          <p:nvPr/>
        </p:nvSpPr>
        <p:spPr>
          <a:xfrm>
            <a:off x="387766" y="787336"/>
            <a:ext cx="11620500" cy="1489318"/>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2-3-19</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为异形轴零件图，材料为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。根据零件图尺寸及技术要求，分析零件的数控加工工艺，利用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sp>
        <p:nvSpPr>
          <p:cNvPr id="5" name="Rectangle 2">
            <a:extLst>
              <a:ext uri="{FF2B5EF4-FFF2-40B4-BE49-F238E27FC236}">
                <a16:creationId xmlns:a16="http://schemas.microsoft.com/office/drawing/2014/main" id="{F5786F59-1B21-46A7-B77A-B4059F620BA4}"/>
              </a:ext>
            </a:extLst>
          </p:cNvPr>
          <p:cNvSpPr>
            <a:spLocks noChangeArrowheads="1"/>
          </p:cNvSpPr>
          <p:nvPr/>
        </p:nvSpPr>
        <p:spPr bwMode="auto">
          <a:xfrm>
            <a:off x="2971800" y="22766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id="{3FE2D5E2-4317-4291-B224-C4B5FA8BE3E8}"/>
              </a:ext>
            </a:extLst>
          </p:cNvPr>
          <p:cNvGraphicFramePr>
            <a:graphicFrameLocks noChangeAspect="1"/>
          </p:cNvGraphicFramePr>
          <p:nvPr>
            <p:extLst>
              <p:ext uri="{D42A27DB-BD31-4B8C-83A1-F6EECF244321}">
                <p14:modId xmlns:p14="http://schemas.microsoft.com/office/powerpoint/2010/main" val="2307249754"/>
              </p:ext>
            </p:extLst>
          </p:nvPr>
        </p:nvGraphicFramePr>
        <p:xfrm>
          <a:off x="2971800" y="2276654"/>
          <a:ext cx="5657850" cy="4035301"/>
        </p:xfrm>
        <a:graphic>
          <a:graphicData uri="http://schemas.openxmlformats.org/presentationml/2006/ole">
            <mc:AlternateContent xmlns:mc="http://schemas.openxmlformats.org/markup-compatibility/2006">
              <mc:Choice xmlns:v="urn:schemas-microsoft-com:vml" Requires="v">
                <p:oleObj spid="_x0000_s14339" name="Visio" r:id="rId3" imgW="6023565" imgH="4291664" progId="Visio.Drawing.11">
                  <p:embed/>
                </p:oleObj>
              </mc:Choice>
              <mc:Fallback>
                <p:oleObj name="Visio" r:id="rId3" imgW="6023565" imgH="429166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276654"/>
                        <a:ext cx="5657850" cy="4035301"/>
                      </a:xfrm>
                      <a:prstGeom prst="rect">
                        <a:avLst/>
                      </a:prstGeom>
                      <a:noFill/>
                    </p:spPr>
                  </p:pic>
                </p:oleObj>
              </mc:Fallback>
            </mc:AlternateContent>
          </a:graphicData>
        </a:graphic>
      </p:graphicFrame>
    </p:spTree>
    <p:extLst>
      <p:ext uri="{BB962C8B-B14F-4D97-AF65-F5344CB8AC3E}">
        <p14:creationId xmlns:p14="http://schemas.microsoft.com/office/powerpoint/2010/main" val="2032870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二</a:t>
              </a:r>
              <a:r>
                <a:rPr lang="zh-CN" altLang="en-US" sz="2000" b="1" dirty="0">
                  <a:solidFill>
                    <a:schemeClr val="bg1"/>
                  </a:solidFill>
                  <a:latin typeface="SimSun" panose="02010600030101010101" pitchFamily="2" charset="-122"/>
                  <a:ea typeface="SimSun" panose="02010600030101010101" pitchFamily="2" charset="-122"/>
                </a:rPr>
                <a:t> 异形轴加工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5" name="Rectangle 2">
            <a:extLst>
              <a:ext uri="{FF2B5EF4-FFF2-40B4-BE49-F238E27FC236}">
                <a16:creationId xmlns:a16="http://schemas.microsoft.com/office/drawing/2014/main" id="{F5786F59-1B21-46A7-B77A-B4059F620BA4}"/>
              </a:ext>
            </a:extLst>
          </p:cNvPr>
          <p:cNvSpPr>
            <a:spLocks noChangeArrowheads="1"/>
          </p:cNvSpPr>
          <p:nvPr/>
        </p:nvSpPr>
        <p:spPr bwMode="auto">
          <a:xfrm>
            <a:off x="2971800" y="22766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27CA416A-60DB-4572-A0D0-7F56A1CD192E}"/>
              </a:ext>
            </a:extLst>
          </p:cNvPr>
          <p:cNvSpPr txBox="1"/>
          <p:nvPr/>
        </p:nvSpPr>
        <p:spPr>
          <a:xfrm>
            <a:off x="397428" y="973165"/>
            <a:ext cx="11565971" cy="1412374"/>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异形轴为回转体零件，包括内孔、凹槽、外圆等工艺特征，材料为铝合金。根据零件工艺要求，可分别采用等截面粗加工、等截面精加工、端面钻孔和埋入式键槽加工等工艺方法进行加工，具体工艺方案见表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2-4</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dirty="0">
              <a:latin typeface="宋体" panose="02010600030101010101" pitchFamily="2" charset="-122"/>
              <a:ea typeface="宋体" panose="02010600030101010101" pitchFamily="2" charset="-122"/>
            </a:endParaRPr>
          </a:p>
        </p:txBody>
      </p:sp>
      <p:pic>
        <p:nvPicPr>
          <p:cNvPr id="4" name="图片 3">
            <a:extLst>
              <a:ext uri="{FF2B5EF4-FFF2-40B4-BE49-F238E27FC236}">
                <a16:creationId xmlns:a16="http://schemas.microsoft.com/office/drawing/2014/main" id="{E051A1A0-FAE1-4F0D-886F-B040203455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690" y="2904948"/>
            <a:ext cx="8383170" cy="2534004"/>
          </a:xfrm>
          <a:prstGeom prst="rect">
            <a:avLst/>
          </a:prstGeom>
        </p:spPr>
      </p:pic>
    </p:spTree>
    <p:extLst>
      <p:ext uri="{BB962C8B-B14F-4D97-AF65-F5344CB8AC3E}">
        <p14:creationId xmlns:p14="http://schemas.microsoft.com/office/powerpoint/2010/main" val="35678529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二</a:t>
              </a:r>
              <a:r>
                <a:rPr lang="zh-CN" altLang="en-US" sz="2000" b="1" dirty="0">
                  <a:solidFill>
                    <a:schemeClr val="bg1"/>
                  </a:solidFill>
                  <a:latin typeface="SimSun" panose="02010600030101010101" pitchFamily="2" charset="-122"/>
                  <a:ea typeface="SimSun" panose="02010600030101010101" pitchFamily="2" charset="-122"/>
                </a:rPr>
                <a:t> 异形轴加工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5" name="Rectangle 2">
            <a:extLst>
              <a:ext uri="{FF2B5EF4-FFF2-40B4-BE49-F238E27FC236}">
                <a16:creationId xmlns:a16="http://schemas.microsoft.com/office/drawing/2014/main" id="{F5786F59-1B21-46A7-B77A-B4059F620BA4}"/>
              </a:ext>
            </a:extLst>
          </p:cNvPr>
          <p:cNvSpPr>
            <a:spLocks noChangeArrowheads="1"/>
          </p:cNvSpPr>
          <p:nvPr/>
        </p:nvSpPr>
        <p:spPr bwMode="auto">
          <a:xfrm>
            <a:off x="2971800" y="22766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文本框 13">
            <a:extLst>
              <a:ext uri="{FF2B5EF4-FFF2-40B4-BE49-F238E27FC236}">
                <a16:creationId xmlns:a16="http://schemas.microsoft.com/office/drawing/2014/main" id="{DA36D0EC-1D4F-435A-8331-712E1BB9E625}"/>
              </a:ext>
            </a:extLst>
          </p:cNvPr>
          <p:cNvSpPr txBox="1"/>
          <p:nvPr/>
        </p:nvSpPr>
        <p:spPr>
          <a:xfrm>
            <a:off x="323849" y="1070330"/>
            <a:ext cx="10982325" cy="858377"/>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2-3-20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4" name="对象 3">
            <a:extLst>
              <a:ext uri="{FF2B5EF4-FFF2-40B4-BE49-F238E27FC236}">
                <a16:creationId xmlns:a16="http://schemas.microsoft.com/office/drawing/2014/main" id="{91E61897-6235-4F5E-BEB8-5C51C8FBA64A}"/>
              </a:ext>
            </a:extLst>
          </p:cNvPr>
          <p:cNvGraphicFramePr>
            <a:graphicFrameLocks noChangeAspect="1"/>
          </p:cNvGraphicFramePr>
          <p:nvPr>
            <p:extLst>
              <p:ext uri="{D42A27DB-BD31-4B8C-83A1-F6EECF244321}">
                <p14:modId xmlns:p14="http://schemas.microsoft.com/office/powerpoint/2010/main" val="1829208974"/>
              </p:ext>
            </p:extLst>
          </p:nvPr>
        </p:nvGraphicFramePr>
        <p:xfrm>
          <a:off x="3068599" y="1928706"/>
          <a:ext cx="4922875" cy="4456051"/>
        </p:xfrm>
        <a:graphic>
          <a:graphicData uri="http://schemas.openxmlformats.org/presentationml/2006/ole">
            <mc:AlternateContent xmlns:mc="http://schemas.openxmlformats.org/markup-compatibility/2006">
              <mc:Choice xmlns:v="urn:schemas-microsoft-com:vml" Requires="v">
                <p:oleObj spid="_x0000_s17411" name="Visio" r:id="rId3" imgW="6906768" imgH="6257925" progId="Visio.Drawing.11">
                  <p:embed/>
                </p:oleObj>
              </mc:Choice>
              <mc:Fallback>
                <p:oleObj name="Visio" r:id="rId3" imgW="6906768" imgH="625792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599" y="1928706"/>
                        <a:ext cx="4922875" cy="4456051"/>
                      </a:xfrm>
                      <a:prstGeom prst="rect">
                        <a:avLst/>
                      </a:prstGeom>
                      <a:noFill/>
                    </p:spPr>
                  </p:pic>
                </p:oleObj>
              </mc:Fallback>
            </mc:AlternateContent>
          </a:graphicData>
        </a:graphic>
      </p:graphicFrame>
      <p:sp>
        <p:nvSpPr>
          <p:cNvPr id="18" name="文本框 17">
            <a:extLst>
              <a:ext uri="{FF2B5EF4-FFF2-40B4-BE49-F238E27FC236}">
                <a16:creationId xmlns:a16="http://schemas.microsoft.com/office/drawing/2014/main" id="{746E7659-76BE-4C3F-B916-8C9AE56F6921}"/>
              </a:ext>
            </a:extLst>
          </p:cNvPr>
          <p:cNvSpPr txBox="1"/>
          <p:nvPr/>
        </p:nvSpPr>
        <p:spPr>
          <a:xfrm>
            <a:off x="4105275" y="6328393"/>
            <a:ext cx="3171825"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2-3-20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异形轴加工仿真思维导图</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17811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03260"/>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zh-CN" altLang="en-US" b="1" dirty="0">
                  <a:solidFill>
                    <a:schemeClr val="bg1"/>
                  </a:solidFill>
                  <a:latin typeface="SimSun" panose="02010600030101010101" pitchFamily="2" charset="-122"/>
                  <a:ea typeface="SimSun" panose="02010600030101010101" pitchFamily="2" charset="-122"/>
                </a:rPr>
                <a:t>二</a:t>
              </a:r>
              <a:r>
                <a:rPr lang="zh-CN" altLang="en-US" sz="2000" b="1" dirty="0">
                  <a:solidFill>
                    <a:schemeClr val="bg1"/>
                  </a:solidFill>
                  <a:latin typeface="SimSun" panose="02010600030101010101" pitchFamily="2" charset="-122"/>
                  <a:ea typeface="SimSun" panose="02010600030101010101" pitchFamily="2" charset="-122"/>
                </a:rPr>
                <a:t> 异形轴加工</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09783" y="-45314"/>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a:t>
            </a:r>
            <a:r>
              <a:rPr lang="en-US" altLang="zh-CN" sz="2000" b="1" i="0" dirty="0">
                <a:effectLst/>
                <a:latin typeface="黑体" panose="02010609060101010101" pitchFamily="49" charset="-122"/>
                <a:ea typeface="黑体" panose="02010609060101010101" pitchFamily="49" charset="-122"/>
              </a:rPr>
              <a:t>C</a:t>
            </a:r>
            <a:r>
              <a:rPr lang="zh-CN" altLang="en-US" sz="2000" b="1" i="0" dirty="0">
                <a:effectLst/>
                <a:latin typeface="黑体" panose="02010609060101010101" pitchFamily="49" charset="-122"/>
                <a:ea typeface="黑体" panose="02010609060101010101" pitchFamily="49" charset="-122"/>
              </a:rPr>
              <a:t>轴加工</a:t>
            </a:r>
            <a:endParaRPr lang="zh-CN" altLang="en-US" sz="2000" b="1" dirty="0">
              <a:latin typeface="黑体" panose="02010609060101010101" pitchFamily="49" charset="-122"/>
              <a:ea typeface="黑体" panose="02010609060101010101" pitchFamily="49" charset="-122"/>
            </a:endParaRPr>
          </a:p>
        </p:txBody>
      </p:sp>
      <p:sp>
        <p:nvSpPr>
          <p:cNvPr id="5" name="Rectangle 2">
            <a:extLst>
              <a:ext uri="{FF2B5EF4-FFF2-40B4-BE49-F238E27FC236}">
                <a16:creationId xmlns:a16="http://schemas.microsoft.com/office/drawing/2014/main" id="{F5786F59-1B21-46A7-B77A-B4059F620BA4}"/>
              </a:ext>
            </a:extLst>
          </p:cNvPr>
          <p:cNvSpPr>
            <a:spLocks noChangeArrowheads="1"/>
          </p:cNvSpPr>
          <p:nvPr/>
        </p:nvSpPr>
        <p:spPr bwMode="auto">
          <a:xfrm>
            <a:off x="2971800" y="22766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文本框 13">
            <a:extLst>
              <a:ext uri="{FF2B5EF4-FFF2-40B4-BE49-F238E27FC236}">
                <a16:creationId xmlns:a16="http://schemas.microsoft.com/office/drawing/2014/main" id="{D00FF4AF-02B3-454E-BDB3-16A15C174338}"/>
              </a:ext>
            </a:extLst>
          </p:cNvPr>
          <p:cNvSpPr txBox="1"/>
          <p:nvPr/>
        </p:nvSpPr>
        <p:spPr>
          <a:xfrm>
            <a:off x="485775" y="1152347"/>
            <a:ext cx="10458450" cy="3074368"/>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 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）理解数控车加工工艺流程。 </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）掌握等截面粗加工、等截面精加工、端面钻孔和埋入式键槽加工的操作方法。</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）掌握几种加工方法的参数设置。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）了解车铣复合加工的工艺特点。</a:t>
            </a: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）熟悉车铣复合加工的编程方法。</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0323351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962479"/>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523898"/>
            <a:ext cx="2159566"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2.1.1</a:t>
            </a:r>
            <a:r>
              <a:rPr lang="zh-CN" altLang="en-US" sz="2400" b="1" dirty="0">
                <a:latin typeface="微软雅黑" panose="020B0503020204020204" pitchFamily="34" charset="-122"/>
                <a:ea typeface="微软雅黑" panose="020B0503020204020204" pitchFamily="34" charset="-122"/>
              </a:rPr>
              <a:t>软件界面</a:t>
            </a:r>
          </a:p>
        </p:txBody>
      </p:sp>
      <p:sp>
        <p:nvSpPr>
          <p:cNvPr id="11" name="矩形 10"/>
          <p:cNvSpPr/>
          <p:nvPr/>
        </p:nvSpPr>
        <p:spPr>
          <a:xfrm>
            <a:off x="350198" y="322729"/>
            <a:ext cx="1980029" cy="523220"/>
          </a:xfrm>
          <a:prstGeom prst="rect">
            <a:avLst/>
          </a:prstGeom>
        </p:spPr>
        <p:txBody>
          <a:bodyPr wrap="none">
            <a:spAutoFit/>
          </a:bodyPr>
          <a:lstStyle/>
          <a:p>
            <a:r>
              <a:rPr lang="zh-CN" altLang="en-US" sz="2800" b="1" dirty="0">
                <a:solidFill>
                  <a:schemeClr val="accent1"/>
                </a:solidFill>
                <a:latin typeface="微软雅黑" pitchFamily="34" charset="-122"/>
                <a:ea typeface="微软雅黑" pitchFamily="34" charset="-122"/>
              </a:rPr>
              <a:t>知识点扩展</a:t>
            </a:r>
          </a:p>
        </p:txBody>
      </p:sp>
      <p:pic>
        <p:nvPicPr>
          <p:cNvPr id="5" name="图片 4"/>
          <p:cNvPicPr>
            <a:picLocks noChangeAspect="1"/>
          </p:cNvPicPr>
          <p:nvPr/>
        </p:nvPicPr>
        <p:blipFill rotWithShape="1">
          <a:blip r:embed="rId2"/>
          <a:srcRect b="7201"/>
          <a:stretch/>
        </p:blipFill>
        <p:spPr>
          <a:xfrm>
            <a:off x="1743581" y="2096423"/>
            <a:ext cx="8614762" cy="3809078"/>
          </a:xfrm>
          <a:prstGeom prst="rect">
            <a:avLst/>
          </a:prstGeom>
        </p:spPr>
      </p:pic>
      <p:sp>
        <p:nvSpPr>
          <p:cNvPr id="14" name="矩形 13">
            <a:extLst>
              <a:ext uri="{FF2B5EF4-FFF2-40B4-BE49-F238E27FC236}">
                <a16:creationId xmlns:a16="http://schemas.microsoft.com/office/drawing/2014/main" id="{4DBD7811-9D88-44A7-A7B8-AB25352282FA}"/>
              </a:ext>
            </a:extLst>
          </p:cNvPr>
          <p:cNvSpPr/>
          <p:nvPr/>
        </p:nvSpPr>
        <p:spPr>
          <a:xfrm>
            <a:off x="426398" y="923313"/>
            <a:ext cx="2273379"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2.1 </a:t>
            </a:r>
            <a:r>
              <a:rPr lang="zh-CN" altLang="en-US" sz="2800" b="1" dirty="0">
                <a:solidFill>
                  <a:schemeClr val="accent1"/>
                </a:solidFill>
                <a:latin typeface="微软雅黑" pitchFamily="34" charset="-122"/>
                <a:ea typeface="微软雅黑" pitchFamily="34" charset="-122"/>
              </a:rPr>
              <a:t>软件概述</a:t>
            </a:r>
          </a:p>
        </p:txBody>
      </p:sp>
    </p:spTree>
    <p:extLst>
      <p:ext uri="{BB962C8B-B14F-4D97-AF65-F5344CB8AC3E}">
        <p14:creationId xmlns:p14="http://schemas.microsoft.com/office/powerpoint/2010/main" val="3064032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2.1.2</a:t>
            </a:r>
            <a:r>
              <a:rPr lang="zh-CN" altLang="en-US" sz="2400" b="1" dirty="0">
                <a:latin typeface="微软雅黑" panose="020B0503020204020204" pitchFamily="34" charset="-122"/>
                <a:ea typeface="微软雅黑" panose="020B0503020204020204" pitchFamily="34" charset="-122"/>
              </a:rPr>
              <a:t>　新增功能</a:t>
            </a:r>
          </a:p>
        </p:txBody>
      </p:sp>
      <p:sp>
        <p:nvSpPr>
          <p:cNvPr id="11" name="矩形 10"/>
          <p:cNvSpPr/>
          <p:nvPr/>
        </p:nvSpPr>
        <p:spPr>
          <a:xfrm>
            <a:off x="350198" y="322729"/>
            <a:ext cx="2273379"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2.1 </a:t>
            </a:r>
            <a:r>
              <a:rPr lang="zh-CN" altLang="en-US" sz="2800" b="1" dirty="0">
                <a:solidFill>
                  <a:schemeClr val="accent1"/>
                </a:solidFill>
                <a:latin typeface="微软雅黑" pitchFamily="34" charset="-122"/>
                <a:ea typeface="微软雅黑" pitchFamily="34" charset="-122"/>
              </a:rPr>
              <a:t>软件概述</a:t>
            </a:r>
          </a:p>
        </p:txBody>
      </p:sp>
      <p:sp>
        <p:nvSpPr>
          <p:cNvPr id="5" name="矩形 4"/>
          <p:cNvSpPr/>
          <p:nvPr/>
        </p:nvSpPr>
        <p:spPr>
          <a:xfrm>
            <a:off x="1093075" y="1582341"/>
            <a:ext cx="10594427" cy="4893647"/>
          </a:xfrm>
          <a:prstGeom prst="rect">
            <a:avLst/>
          </a:prstGeom>
        </p:spPr>
        <p:txBody>
          <a:bodyPr wrap="squar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  </a:t>
            </a:r>
            <a:r>
              <a:rPr lang="en-US" altLang="zh-CN" sz="2400" b="1" kern="100" dirty="0">
                <a:latin typeface="黑体" panose="02010609060101010101" pitchFamily="49" charset="-122"/>
                <a:ea typeface="宋体" panose="02010600030101010101" pitchFamily="2" charset="-122"/>
              </a:rPr>
              <a:t>1.</a:t>
            </a:r>
            <a:r>
              <a:rPr lang="zh-CN" altLang="zh-CN" sz="2400" b="1" kern="100" dirty="0">
                <a:latin typeface="Times New Roman" panose="02020603050405020304" pitchFamily="18" charset="0"/>
                <a:ea typeface="黑体" panose="02010609060101010101" pitchFamily="49" charset="-122"/>
              </a:rPr>
              <a:t>树形展示管理工具</a:t>
            </a:r>
            <a:endParaRPr lang="zh-CN" altLang="zh-CN" sz="2400" b="1" kern="100" dirty="0">
              <a:latin typeface="Times New Roman" panose="02020603050405020304" pitchFamily="18" charset="0"/>
              <a:ea typeface="宋体" panose="02010600030101010101" pitchFamily="2" charset="-122"/>
            </a:endParaRPr>
          </a:p>
          <a:p>
            <a:pPr indent="266700" algn="just">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管理树以树形图的形式，直观的展示了当前文档的刀具、轨迹、代码等信息，并提供了很多树上的操作功能，便于用户执行各项与数控车相关的命令，善用管理树，将大大提高数控车软件的使用效率。</a:t>
            </a:r>
          </a:p>
          <a:p>
            <a:pPr indent="266700" algn="just">
              <a:spcAft>
                <a:spcPts val="0"/>
              </a:spcAft>
            </a:pPr>
            <a:r>
              <a:rPr lang="en-US" altLang="zh-CN" sz="2400" b="1" kern="100" dirty="0">
                <a:latin typeface="黑体" panose="02010609060101010101" pitchFamily="49" charset="-122"/>
                <a:ea typeface="宋体" panose="02010600030101010101" pitchFamily="2" charset="-122"/>
              </a:rPr>
              <a:t>  2.</a:t>
            </a:r>
            <a:r>
              <a:rPr lang="zh-CN" altLang="zh-CN" sz="2400" b="1" kern="100" dirty="0">
                <a:latin typeface="Times New Roman" panose="02020603050405020304" pitchFamily="18" charset="0"/>
                <a:ea typeface="黑体" panose="02010609060101010101" pitchFamily="49" charset="-122"/>
              </a:rPr>
              <a:t>一体化刀库管理工具</a:t>
            </a:r>
            <a:endParaRPr lang="zh-CN" altLang="zh-CN" sz="2400" b="1" kern="100" dirty="0">
              <a:latin typeface="Times New Roman" panose="02020603050405020304" pitchFamily="18" charset="0"/>
              <a:ea typeface="宋体" panose="02010600030101010101" pitchFamily="2" charset="-122"/>
            </a:endParaRPr>
          </a:p>
          <a:p>
            <a:pPr indent="266700" algn="just">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刀具库管理功能包括轮廓车刀、切槽刀具、螺纹车刀、钻孔刀具四种刀具类型的管理。便于用户从刀具库中获取刀具信息和对刀具库进行维护。</a:t>
            </a:r>
          </a:p>
          <a:p>
            <a:pPr indent="266700" algn="just">
              <a:spcAft>
                <a:spcPts val="0"/>
              </a:spcAft>
            </a:pPr>
            <a:r>
              <a:rPr lang="en-US" altLang="zh-CN" sz="2400" b="1" kern="100" dirty="0">
                <a:latin typeface="黑体" panose="02010609060101010101" pitchFamily="49" charset="-122"/>
                <a:ea typeface="宋体" panose="02010600030101010101" pitchFamily="2" charset="-122"/>
              </a:rPr>
              <a:t>  3.</a:t>
            </a:r>
            <a:r>
              <a:rPr lang="zh-CN" altLang="zh-CN" sz="2400" b="1" kern="100" dirty="0">
                <a:latin typeface="Times New Roman" panose="02020603050405020304" pitchFamily="18" charset="0"/>
                <a:ea typeface="黑体" panose="02010609060101010101" pitchFamily="49" charset="-122"/>
              </a:rPr>
              <a:t>开放灵活的后置设置工具</a:t>
            </a:r>
            <a:endParaRPr lang="zh-CN" altLang="zh-CN" sz="2400" b="1" kern="100" dirty="0">
              <a:latin typeface="Times New Roman" panose="02020603050405020304" pitchFamily="18" charset="0"/>
              <a:ea typeface="宋体" panose="02010600030101010101" pitchFamily="2" charset="-122"/>
            </a:endParaRPr>
          </a:p>
          <a:p>
            <a:pPr indent="266700" algn="just">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后置设置给用户提供了一种灵活方便的设置系统配置的方法，对不同机床进行适当的配置，具有重要的实际意义。</a:t>
            </a:r>
          </a:p>
          <a:p>
            <a:r>
              <a:rPr lang="en-US" altLang="zh-CN" sz="2400" b="1" kern="100" dirty="0">
                <a:latin typeface="黑体" panose="02010609060101010101" pitchFamily="49" charset="-122"/>
                <a:cs typeface="Times New Roman" panose="02020603050405020304" pitchFamily="18" charset="0"/>
              </a:rPr>
              <a:t>    4.</a:t>
            </a:r>
            <a:r>
              <a:rPr lang="zh-CN" altLang="zh-CN" sz="2400" b="1" kern="100" dirty="0">
                <a:ea typeface="黑体" panose="02010609060101010101" pitchFamily="49" charset="-122"/>
                <a:cs typeface="Times New Roman" panose="02020603050405020304" pitchFamily="18" charset="0"/>
              </a:rPr>
              <a:t>内置代码编辑工具</a:t>
            </a:r>
            <a:endParaRPr lang="en-US" altLang="zh-CN" sz="2400" b="1" kern="100" dirty="0">
              <a:ea typeface="黑体" panose="02010609060101010101" pitchFamily="49" charset="-122"/>
              <a:cs typeface="Times New Roman" panose="02020603050405020304" pitchFamily="18" charset="0"/>
            </a:endParaRPr>
          </a:p>
          <a:p>
            <a:r>
              <a:rPr lang="en-US" altLang="zh-CN" b="1" dirty="0"/>
              <a:t>        </a:t>
            </a:r>
            <a:r>
              <a:rPr lang="zh-CN" altLang="zh-CN" sz="2400" b="1" dirty="0">
                <a:latin typeface="宋体" panose="02010600030101010101" pitchFamily="2" charset="-122"/>
                <a:ea typeface="宋体" panose="02010600030101010101" pitchFamily="2" charset="-122"/>
              </a:rPr>
              <a:t>在代码编辑对话框中，可以手动修改代码，设定代码文件名称与后缀名，并保存代码，右侧的备注框中可以看到轨迹与代码的相关信息。</a:t>
            </a:r>
            <a:endParaRPr lang="zh-CN" altLang="en-US"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08230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185178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2.2.1</a:t>
            </a:r>
            <a:r>
              <a:rPr lang="zh-CN" altLang="en-US" sz="2400" b="1" dirty="0">
                <a:latin typeface="微软雅黑" panose="020B0503020204020204" pitchFamily="34" charset="-122"/>
                <a:ea typeface="微软雅黑" panose="020B0503020204020204" pitchFamily="34" charset="-122"/>
              </a:rPr>
              <a:t>　设置</a:t>
            </a: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sp>
        <p:nvSpPr>
          <p:cNvPr id="2" name="矩形 1"/>
          <p:cNvSpPr/>
          <p:nvPr/>
        </p:nvSpPr>
        <p:spPr>
          <a:xfrm>
            <a:off x="1246217" y="1845676"/>
            <a:ext cx="3621061" cy="4454233"/>
          </a:xfrm>
          <a:prstGeom prst="rect">
            <a:avLst/>
          </a:prstGeom>
        </p:spPr>
        <p:txBody>
          <a:bodyPr wrap="square">
            <a:spAutoFit/>
          </a:bodyPr>
          <a:lstStyle/>
          <a:p>
            <a:pPr indent="266700" algn="just">
              <a:lnSpc>
                <a:spcPct val="150000"/>
              </a:lnSpc>
              <a:spcAft>
                <a:spcPts val="0"/>
              </a:spcAft>
            </a:pPr>
            <a:r>
              <a:rPr lang="en-US" altLang="zh-CN" sz="2400" b="1" kern="100" dirty="0">
                <a:latin typeface="黑体" panose="02010609060101010101" pitchFamily="49" charset="-122"/>
                <a:ea typeface="宋体" panose="02010600030101010101" pitchFamily="2" charset="-122"/>
              </a:rPr>
              <a:t>1.</a:t>
            </a:r>
            <a:r>
              <a:rPr lang="zh-CN" altLang="zh-CN" sz="2400" b="1" kern="100" dirty="0">
                <a:latin typeface="Times New Roman" panose="02020603050405020304" pitchFamily="18" charset="0"/>
                <a:ea typeface="黑体" panose="02010609060101010101" pitchFamily="49" charset="-122"/>
              </a:rPr>
              <a:t>系统选项</a:t>
            </a:r>
            <a:endParaRPr lang="zh-CN"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设置系统常用参数。系统常用参数包括：文件路径设置，显示设置，系统参数设置，交互设置，文字设置，数据接口设置，智能点工具设置，文件属性设置等。</a:t>
            </a:r>
          </a:p>
        </p:txBody>
      </p:sp>
      <p:grpSp>
        <p:nvGrpSpPr>
          <p:cNvPr id="5" name="组合 4">
            <a:extLst>
              <a:ext uri="{FF2B5EF4-FFF2-40B4-BE49-F238E27FC236}">
                <a16:creationId xmlns:a16="http://schemas.microsoft.com/office/drawing/2014/main" id="{4AC106F4-EFEB-4035-802F-05410B1F07C3}"/>
              </a:ext>
            </a:extLst>
          </p:cNvPr>
          <p:cNvGrpSpPr/>
          <p:nvPr/>
        </p:nvGrpSpPr>
        <p:grpSpPr>
          <a:xfrm>
            <a:off x="5561703" y="1620880"/>
            <a:ext cx="5761905" cy="5124956"/>
            <a:chOff x="5561703" y="1620880"/>
            <a:chExt cx="5761905" cy="5124956"/>
          </a:xfrm>
        </p:grpSpPr>
        <p:pic>
          <p:nvPicPr>
            <p:cNvPr id="4" name="图片 3"/>
            <p:cNvPicPr>
              <a:picLocks noChangeAspect="1"/>
            </p:cNvPicPr>
            <p:nvPr/>
          </p:nvPicPr>
          <p:blipFill>
            <a:blip r:embed="rId2"/>
            <a:stretch>
              <a:fillRect/>
            </a:stretch>
          </p:blipFill>
          <p:spPr>
            <a:xfrm>
              <a:off x="5561703" y="1620880"/>
              <a:ext cx="5761905" cy="5066667"/>
            </a:xfrm>
            <a:prstGeom prst="rect">
              <a:avLst/>
            </a:prstGeom>
          </p:spPr>
        </p:pic>
        <p:sp>
          <p:nvSpPr>
            <p:cNvPr id="13" name="矩形 12">
              <a:extLst>
                <a:ext uri="{FF2B5EF4-FFF2-40B4-BE49-F238E27FC236}">
                  <a16:creationId xmlns:a16="http://schemas.microsoft.com/office/drawing/2014/main" id="{ADDF50D4-767D-4EB0-ADAB-7C3BB2C9FE2A}"/>
                </a:ext>
              </a:extLst>
            </p:cNvPr>
            <p:cNvSpPr/>
            <p:nvPr/>
          </p:nvSpPr>
          <p:spPr>
            <a:xfrm>
              <a:off x="7836278" y="646061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2845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963CBD5A-023F-4B5F-9D1E-A61ED399DC6C}"/>
              </a:ext>
            </a:extLst>
          </p:cNvPr>
          <p:cNvGrpSpPr/>
          <p:nvPr/>
        </p:nvGrpSpPr>
        <p:grpSpPr>
          <a:xfrm>
            <a:off x="3242591" y="1892462"/>
            <a:ext cx="6362430" cy="1841740"/>
            <a:chOff x="4129603" y="2056281"/>
            <a:chExt cx="6362430" cy="1841740"/>
          </a:xfrm>
        </p:grpSpPr>
        <p:sp>
          <p:nvSpPr>
            <p:cNvPr id="9" name="文本框 8">
              <a:extLst>
                <a:ext uri="{FF2B5EF4-FFF2-40B4-BE49-F238E27FC236}">
                  <a16:creationId xmlns:a16="http://schemas.microsoft.com/office/drawing/2014/main" id="{7AAAC89F-289A-4C2B-A8F2-B1CFD94FE920}"/>
                </a:ext>
              </a:extLst>
            </p:cNvPr>
            <p:cNvSpPr txBox="1"/>
            <p:nvPr/>
          </p:nvSpPr>
          <p:spPr>
            <a:xfrm>
              <a:off x="4129603" y="2056281"/>
              <a:ext cx="6362430"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模块一 工程图绘制</a:t>
              </a:r>
              <a:endParaRPr lang="zh-CN" altLang="en-US" sz="25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4129603" y="2738624"/>
              <a:ext cx="3069159"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模块二 二轴加工</a:t>
              </a:r>
              <a:endParaRPr lang="zh-CN" altLang="en-US" sz="2500" b="1" dirty="0"/>
            </a:p>
          </p:txBody>
        </p:sp>
        <p:sp>
          <p:nvSpPr>
            <p:cNvPr id="13" name="文本框 12">
              <a:extLst>
                <a:ext uri="{FF2B5EF4-FFF2-40B4-BE49-F238E27FC236}">
                  <a16:creationId xmlns:a16="http://schemas.microsoft.com/office/drawing/2014/main" id="{05DFE240-6711-4C20-ADC3-9C895ACCB14E}"/>
                </a:ext>
              </a:extLst>
            </p:cNvPr>
            <p:cNvSpPr txBox="1"/>
            <p:nvPr/>
          </p:nvSpPr>
          <p:spPr>
            <a:xfrm>
              <a:off x="4129603" y="3420967"/>
              <a:ext cx="3521178"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模块三 </a:t>
              </a:r>
              <a:r>
                <a:rPr lang="en-US" altLang="zh-CN" sz="2500" b="1" i="0" dirty="0">
                  <a:solidFill>
                    <a:srgbClr val="000000"/>
                  </a:solidFill>
                  <a:effectLst/>
                  <a:latin typeface="SimSun" panose="02010600030101010101" pitchFamily="2" charset="-122"/>
                  <a:ea typeface="SimSun" panose="02010600030101010101" pitchFamily="2" charset="-122"/>
                </a:rPr>
                <a:t>C</a:t>
              </a:r>
              <a:r>
                <a:rPr lang="zh-CN" altLang="en-US" sz="2500" b="1" i="0" dirty="0">
                  <a:solidFill>
                    <a:srgbClr val="000000"/>
                  </a:solidFill>
                  <a:effectLst/>
                  <a:latin typeface="SimSun" panose="02010600030101010101" pitchFamily="2" charset="-122"/>
                  <a:ea typeface="SimSun" panose="02010600030101010101" pitchFamily="2" charset="-122"/>
                </a:rPr>
                <a:t>轴加工</a:t>
              </a:r>
              <a:endParaRPr lang="zh-CN" altLang="en-US" sz="2500" b="1" dirty="0"/>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F759DAC5-34F8-492D-904B-235A044AA48E}"/>
              </a:ext>
            </a:extLst>
          </p:cNvPr>
          <p:cNvGrpSpPr/>
          <p:nvPr/>
        </p:nvGrpSpPr>
        <p:grpSpPr>
          <a:xfrm>
            <a:off x="97940"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0" name="矩形 19">
              <a:extLst>
                <a:ext uri="{FF2B5EF4-FFF2-40B4-BE49-F238E27FC236}">
                  <a16:creationId xmlns:a16="http://schemas.microsoft.com/office/drawing/2014/main" id="{EC15CC5F-7AA7-4A04-B2B5-6F5EE53DC13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63E0A525-CD0B-4BB0-92F9-E55B2F3A84D9}"/>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 name="TextBox 5">
            <a:extLst>
              <a:ext uri="{FF2B5EF4-FFF2-40B4-BE49-F238E27FC236}">
                <a16:creationId xmlns:a16="http://schemas.microsoft.com/office/drawing/2014/main" id="{5AE08600-63BB-429D-97CC-FBD9910AE0E6}"/>
              </a:ext>
            </a:extLst>
          </p:cNvPr>
          <p:cNvSpPr txBox="1">
            <a:spLocks noChangeArrowheads="1"/>
          </p:cNvSpPr>
          <p:nvPr/>
        </p:nvSpPr>
        <p:spPr bwMode="auto">
          <a:xfrm>
            <a:off x="392193" y="458070"/>
            <a:ext cx="4272501" cy="33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篇</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a:solidFill>
                  <a:schemeClr val="bg1"/>
                </a:solidFill>
                <a:ea typeface="微软雅黑" panose="020B0503020204020204" pitchFamily="34" charset="-122"/>
              </a:rPr>
              <a:t>CAXA CAM</a:t>
            </a:r>
            <a:r>
              <a:rPr lang="zh-CN" altLang="en-US" b="1" dirty="0">
                <a:solidFill>
                  <a:schemeClr val="bg1"/>
                </a:solidFill>
                <a:ea typeface="微软雅黑" panose="020B0503020204020204" pitchFamily="34" charset="-122"/>
              </a:rPr>
              <a:t>数控车</a:t>
            </a:r>
            <a:r>
              <a:rPr lang="en-US" altLang="zh-CN" b="1" dirty="0">
                <a:solidFill>
                  <a:schemeClr val="bg1"/>
                </a:solidFill>
                <a:ea typeface="微软雅黑" panose="020B0503020204020204" pitchFamily="34" charset="-122"/>
              </a:rPr>
              <a:t>2022</a:t>
            </a:r>
            <a:endParaRPr lang="zh-CN" altLang="en-US" b="1" dirty="0">
              <a:solidFill>
                <a:schemeClr val="bg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220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185178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2.2.1</a:t>
            </a:r>
            <a:r>
              <a:rPr lang="zh-CN" altLang="en-US" sz="2400" b="1" dirty="0">
                <a:latin typeface="微软雅黑" panose="020B0503020204020204" pitchFamily="34" charset="-122"/>
                <a:ea typeface="微软雅黑" panose="020B0503020204020204" pitchFamily="34" charset="-122"/>
              </a:rPr>
              <a:t>　设置</a:t>
            </a: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sp>
        <p:nvSpPr>
          <p:cNvPr id="2" name="矩形 1"/>
          <p:cNvSpPr/>
          <p:nvPr/>
        </p:nvSpPr>
        <p:spPr>
          <a:xfrm>
            <a:off x="1147364" y="2064943"/>
            <a:ext cx="3321269" cy="2792239"/>
          </a:xfrm>
          <a:prstGeom prst="rect">
            <a:avLst/>
          </a:prstGeom>
        </p:spPr>
        <p:txBody>
          <a:bodyPr wrap="square">
            <a:spAutoFit/>
          </a:bodyPr>
          <a:lstStyle/>
          <a:p>
            <a:pPr indent="266700" algn="just">
              <a:lnSpc>
                <a:spcPct val="150000"/>
              </a:lnSpc>
              <a:spcAft>
                <a:spcPts val="0"/>
              </a:spcAft>
            </a:pPr>
            <a:r>
              <a:rPr lang="en-US" altLang="zh-CN" sz="2400" b="1" kern="100" dirty="0">
                <a:latin typeface="黑体" panose="02010609060101010101" pitchFamily="49" charset="-122"/>
                <a:ea typeface="宋体" panose="02010600030101010101" pitchFamily="2" charset="-122"/>
              </a:rPr>
              <a:t>2.</a:t>
            </a:r>
            <a:r>
              <a:rPr lang="zh-CN" altLang="zh-CN" sz="2400" b="1" kern="100" dirty="0">
                <a:latin typeface="Times New Roman" panose="02020603050405020304" pitchFamily="18" charset="0"/>
                <a:ea typeface="黑体" panose="02010609060101010101" pitchFamily="49" charset="-122"/>
              </a:rPr>
              <a:t>智能点</a:t>
            </a:r>
            <a:endParaRPr lang="zh-CN"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电子图板提供了多种拾取和捕捉工具，可以提高对象拾取和捕捉效率。</a:t>
            </a:r>
          </a:p>
        </p:txBody>
      </p:sp>
      <p:grpSp>
        <p:nvGrpSpPr>
          <p:cNvPr id="5" name="组合 4">
            <a:extLst>
              <a:ext uri="{FF2B5EF4-FFF2-40B4-BE49-F238E27FC236}">
                <a16:creationId xmlns:a16="http://schemas.microsoft.com/office/drawing/2014/main" id="{11148D4B-FDFC-4E89-BC7E-9F1D2E70DAEB}"/>
              </a:ext>
            </a:extLst>
          </p:cNvPr>
          <p:cNvGrpSpPr/>
          <p:nvPr/>
        </p:nvGrpSpPr>
        <p:grpSpPr>
          <a:xfrm>
            <a:off x="5659816" y="909145"/>
            <a:ext cx="5843968" cy="5948855"/>
            <a:chOff x="5659816" y="909145"/>
            <a:chExt cx="5843968" cy="5948855"/>
          </a:xfrm>
        </p:grpSpPr>
        <p:pic>
          <p:nvPicPr>
            <p:cNvPr id="4" name="图片 3"/>
            <p:cNvPicPr>
              <a:picLocks noChangeAspect="1"/>
            </p:cNvPicPr>
            <p:nvPr/>
          </p:nvPicPr>
          <p:blipFill rotWithShape="1">
            <a:blip r:embed="rId2"/>
            <a:srcRect t="1515"/>
            <a:stretch/>
          </p:blipFill>
          <p:spPr>
            <a:xfrm>
              <a:off x="5659816" y="909145"/>
              <a:ext cx="5843968" cy="5948855"/>
            </a:xfrm>
            <a:prstGeom prst="rect">
              <a:avLst/>
            </a:prstGeom>
          </p:spPr>
        </p:pic>
        <p:sp>
          <p:nvSpPr>
            <p:cNvPr id="13" name="矩形 12">
              <a:extLst>
                <a:ext uri="{FF2B5EF4-FFF2-40B4-BE49-F238E27FC236}">
                  <a16:creationId xmlns:a16="http://schemas.microsoft.com/office/drawing/2014/main" id="{8EA0E49D-90AF-4A8E-8948-C8320FED36B4}"/>
                </a:ext>
              </a:extLst>
            </p:cNvPr>
            <p:cNvSpPr/>
            <p:nvPr/>
          </p:nvSpPr>
          <p:spPr>
            <a:xfrm>
              <a:off x="7493378" y="6655056"/>
              <a:ext cx="751267" cy="202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39459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185178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2.2.1</a:t>
            </a:r>
            <a:r>
              <a:rPr lang="zh-CN" altLang="en-US" sz="2400" b="1" dirty="0">
                <a:latin typeface="微软雅黑" panose="020B0503020204020204" pitchFamily="34" charset="-122"/>
                <a:ea typeface="微软雅黑" panose="020B0503020204020204" pitchFamily="34" charset="-122"/>
              </a:rPr>
              <a:t>　设置</a:t>
            </a: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grpSp>
        <p:nvGrpSpPr>
          <p:cNvPr id="2" name="组合 1">
            <a:extLst>
              <a:ext uri="{FF2B5EF4-FFF2-40B4-BE49-F238E27FC236}">
                <a16:creationId xmlns:a16="http://schemas.microsoft.com/office/drawing/2014/main" id="{287511BD-F226-4A71-ACD5-84C679A2B872}"/>
              </a:ext>
            </a:extLst>
          </p:cNvPr>
          <p:cNvGrpSpPr/>
          <p:nvPr/>
        </p:nvGrpSpPr>
        <p:grpSpPr>
          <a:xfrm>
            <a:off x="1854828" y="1934337"/>
            <a:ext cx="7811508" cy="4105390"/>
            <a:chOff x="1854828" y="1934337"/>
            <a:chExt cx="7811508" cy="4105390"/>
          </a:xfrm>
        </p:grpSpPr>
        <p:pic>
          <p:nvPicPr>
            <p:cNvPr id="4" name="图片 3"/>
            <p:cNvPicPr>
              <a:picLocks noChangeAspect="1"/>
            </p:cNvPicPr>
            <p:nvPr/>
          </p:nvPicPr>
          <p:blipFill>
            <a:blip r:embed="rId2"/>
            <a:stretch>
              <a:fillRect/>
            </a:stretch>
          </p:blipFill>
          <p:spPr>
            <a:xfrm>
              <a:off x="1854828" y="2313853"/>
              <a:ext cx="3410556" cy="3076656"/>
            </a:xfrm>
            <a:prstGeom prst="rect">
              <a:avLst/>
            </a:prstGeom>
          </p:spPr>
        </p:pic>
        <p:pic>
          <p:nvPicPr>
            <p:cNvPr id="5" name="图片 4"/>
            <p:cNvPicPr>
              <a:picLocks noChangeAspect="1"/>
            </p:cNvPicPr>
            <p:nvPr/>
          </p:nvPicPr>
          <p:blipFill>
            <a:blip r:embed="rId3"/>
            <a:stretch>
              <a:fillRect/>
            </a:stretch>
          </p:blipFill>
          <p:spPr>
            <a:xfrm>
              <a:off x="6922168" y="1934337"/>
              <a:ext cx="2744168" cy="4035540"/>
            </a:xfrm>
            <a:prstGeom prst="rect">
              <a:avLst/>
            </a:prstGeom>
          </p:spPr>
        </p:pic>
        <p:sp>
          <p:nvSpPr>
            <p:cNvPr id="13" name="矩形 12">
              <a:extLst>
                <a:ext uri="{FF2B5EF4-FFF2-40B4-BE49-F238E27FC236}">
                  <a16:creationId xmlns:a16="http://schemas.microsoft.com/office/drawing/2014/main" id="{AA59088E-380A-4EC4-9397-894CBD4F0021}"/>
                </a:ext>
              </a:extLst>
            </p:cNvPr>
            <p:cNvSpPr/>
            <p:nvPr/>
          </p:nvSpPr>
          <p:spPr>
            <a:xfrm>
              <a:off x="7426703" y="575450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0202210-A160-414C-B62C-F01CE8278694}"/>
                </a:ext>
              </a:extLst>
            </p:cNvPr>
            <p:cNvSpPr/>
            <p:nvPr/>
          </p:nvSpPr>
          <p:spPr>
            <a:xfrm>
              <a:off x="2525664" y="504958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45384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185178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2.2.1</a:t>
            </a:r>
            <a:r>
              <a:rPr lang="zh-CN" altLang="en-US" sz="2400" b="1" dirty="0">
                <a:latin typeface="微软雅黑" panose="020B0503020204020204" pitchFamily="34" charset="-122"/>
                <a:ea typeface="微软雅黑" panose="020B0503020204020204" pitchFamily="34" charset="-122"/>
              </a:rPr>
              <a:t>　设置</a:t>
            </a: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sp>
        <p:nvSpPr>
          <p:cNvPr id="4" name="矩形 3"/>
          <p:cNvSpPr/>
          <p:nvPr/>
        </p:nvSpPr>
        <p:spPr>
          <a:xfrm>
            <a:off x="1246217" y="2042424"/>
            <a:ext cx="2743200" cy="3353803"/>
          </a:xfrm>
          <a:prstGeom prst="rect">
            <a:avLst/>
          </a:prstGeom>
        </p:spPr>
        <p:txBody>
          <a:bodyPr wrap="square">
            <a:spAutoFit/>
          </a:bodyPr>
          <a:lstStyle/>
          <a:p>
            <a:pPr indent="266700" algn="just">
              <a:lnSpc>
                <a:spcPct val="150000"/>
              </a:lnSpc>
              <a:spcAft>
                <a:spcPts val="0"/>
              </a:spcAft>
            </a:pPr>
            <a:r>
              <a:rPr lang="en-US" altLang="zh-CN" sz="2400" b="1" kern="0" dirty="0">
                <a:latin typeface="黑体" panose="02010609060101010101" pitchFamily="49" charset="-122"/>
                <a:ea typeface="宋体" panose="02010600030101010101" pitchFamily="2" charset="-122"/>
                <a:cs typeface="宋体" panose="02010600030101010101" pitchFamily="2" charset="-122"/>
              </a:rPr>
              <a:t>3. </a:t>
            </a:r>
            <a:r>
              <a:rPr lang="zh-CN" altLang="zh-CN" sz="2400" b="1" kern="0" dirty="0">
                <a:latin typeface="Times New Roman" panose="02020603050405020304" pitchFamily="18" charset="0"/>
                <a:ea typeface="黑体" panose="02010609060101010101" pitchFamily="49" charset="-122"/>
                <a:cs typeface="宋体" panose="02010600030101010101" pitchFamily="2" charset="-122"/>
              </a:rPr>
              <a:t>样式管理</a:t>
            </a:r>
            <a:endParaRPr lang="zh-CN" altLang="zh-CN" sz="2400" b="1" kern="100" dirty="0">
              <a:latin typeface="Times New Roman" panose="02020603050405020304" pitchFamily="18" charset="0"/>
              <a:ea typeface="宋体" panose="02010600030101010101" pitchFamily="2" charset="-122"/>
            </a:endParaRPr>
          </a:p>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集中设置系统的图层、线型、标注样式、文字样式等。并可对全部样式进行管理。</a:t>
            </a:r>
            <a:endParaRPr lang="zh-CN" altLang="en-US" sz="2400" b="1" dirty="0"/>
          </a:p>
        </p:txBody>
      </p:sp>
      <p:grpSp>
        <p:nvGrpSpPr>
          <p:cNvPr id="2" name="组合 1">
            <a:extLst>
              <a:ext uri="{FF2B5EF4-FFF2-40B4-BE49-F238E27FC236}">
                <a16:creationId xmlns:a16="http://schemas.microsoft.com/office/drawing/2014/main" id="{3611CFA8-B31E-40EF-A779-6887BF22DA4F}"/>
              </a:ext>
            </a:extLst>
          </p:cNvPr>
          <p:cNvGrpSpPr/>
          <p:nvPr/>
        </p:nvGrpSpPr>
        <p:grpSpPr>
          <a:xfrm>
            <a:off x="4977935" y="1195573"/>
            <a:ext cx="6704762" cy="5669571"/>
            <a:chOff x="4977935" y="1195573"/>
            <a:chExt cx="6704762" cy="5669571"/>
          </a:xfrm>
        </p:grpSpPr>
        <p:pic>
          <p:nvPicPr>
            <p:cNvPr id="5" name="图片 4"/>
            <p:cNvPicPr>
              <a:picLocks noChangeAspect="1"/>
            </p:cNvPicPr>
            <p:nvPr/>
          </p:nvPicPr>
          <p:blipFill>
            <a:blip r:embed="rId2"/>
            <a:stretch>
              <a:fillRect/>
            </a:stretch>
          </p:blipFill>
          <p:spPr>
            <a:xfrm>
              <a:off x="4977935" y="1195573"/>
              <a:ext cx="6704762" cy="5580952"/>
            </a:xfrm>
            <a:prstGeom prst="rect">
              <a:avLst/>
            </a:prstGeom>
          </p:spPr>
        </p:pic>
        <p:sp>
          <p:nvSpPr>
            <p:cNvPr id="13" name="矩形 12">
              <a:extLst>
                <a:ext uri="{FF2B5EF4-FFF2-40B4-BE49-F238E27FC236}">
                  <a16:creationId xmlns:a16="http://schemas.microsoft.com/office/drawing/2014/main" id="{85E5FA0D-D8E6-423F-A5E5-47B4C3CB4087}"/>
                </a:ext>
              </a:extLst>
            </p:cNvPr>
            <p:cNvSpPr/>
            <p:nvPr/>
          </p:nvSpPr>
          <p:spPr>
            <a:xfrm>
              <a:off x="8217278" y="657991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605360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图形绘制与编辑</a:t>
            </a:r>
            <a:endParaRPr lang="zh-CN" altLang="en-US" sz="2400" b="1" dirty="0">
              <a:latin typeface="微软雅黑" panose="020B0503020204020204" pitchFamily="34" charset="-122"/>
              <a:ea typeface="微软雅黑" panose="020B0503020204020204" pitchFamily="34" charset="-122"/>
            </a:endParaRP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sp>
        <p:nvSpPr>
          <p:cNvPr id="5" name="矩形 4"/>
          <p:cNvSpPr/>
          <p:nvPr/>
        </p:nvSpPr>
        <p:spPr>
          <a:xfrm>
            <a:off x="1057031" y="1514840"/>
            <a:ext cx="10672514" cy="3970318"/>
          </a:xfrm>
          <a:prstGeom prst="rect">
            <a:avLst/>
          </a:prstGeom>
        </p:spPr>
        <p:txBody>
          <a:bodyPr wrap="square">
            <a:spAutoFit/>
          </a:bodyPr>
          <a:lstStyle/>
          <a:p>
            <a:pPr indent="266700">
              <a:lnSpc>
                <a:spcPct val="150000"/>
              </a:lnSpc>
            </a:pPr>
            <a:r>
              <a:rPr lang="en-US" altLang="zh-CN" sz="2400" b="1" dirty="0"/>
              <a:t>     </a:t>
            </a:r>
            <a:r>
              <a:rPr lang="en-US" altLang="zh-CN" sz="2400" b="1" dirty="0" err="1"/>
              <a:t>CAXA</a:t>
            </a:r>
            <a:r>
              <a:rPr lang="en-US" altLang="zh-CN" sz="2400" b="1" dirty="0"/>
              <a:t> CAM </a:t>
            </a:r>
            <a:r>
              <a:rPr lang="zh-CN" altLang="zh-CN" sz="2400" b="1" dirty="0">
                <a:latin typeface="Times New Roman" panose="02020603050405020304" pitchFamily="18" charset="0"/>
                <a:ea typeface="宋体" panose="02010600030101010101" pitchFamily="2" charset="-122"/>
              </a:rPr>
              <a:t>数控车</a:t>
            </a:r>
            <a:r>
              <a:rPr lang="en-US" altLang="zh-CN" sz="2400" b="1" dirty="0"/>
              <a:t>2020</a:t>
            </a:r>
            <a:r>
              <a:rPr lang="zh-CN" altLang="zh-CN" sz="2400" b="1" dirty="0">
                <a:latin typeface="Times New Roman" panose="02020603050405020304" pitchFamily="18" charset="0"/>
                <a:ea typeface="宋体" panose="02010600030101010101" pitchFamily="2" charset="-122"/>
              </a:rPr>
              <a:t>将</a:t>
            </a:r>
            <a:r>
              <a:rPr lang="en-US" altLang="zh-CN" sz="2400" b="1" dirty="0" err="1"/>
              <a:t>CAXA</a:t>
            </a:r>
            <a:r>
              <a:rPr lang="en-US" altLang="zh-CN" sz="2400" b="1" dirty="0"/>
              <a:t> CAD</a:t>
            </a:r>
            <a:r>
              <a:rPr lang="zh-CN" altLang="zh-CN" sz="2400" b="1" dirty="0">
                <a:latin typeface="Times New Roman" panose="02020603050405020304" pitchFamily="18" charset="0"/>
                <a:ea typeface="宋体" panose="02010600030101010101" pitchFamily="2" charset="-122"/>
              </a:rPr>
              <a:t>电子图板</a:t>
            </a:r>
            <a:r>
              <a:rPr lang="en-US" altLang="zh-CN" sz="2400" b="1" dirty="0"/>
              <a:t>2020</a:t>
            </a:r>
            <a:r>
              <a:rPr lang="zh-CN" altLang="zh-CN" sz="2400" b="1" dirty="0">
                <a:latin typeface="Times New Roman" panose="02020603050405020304" pitchFamily="18" charset="0"/>
                <a:ea typeface="宋体" panose="02010600030101010101" pitchFamily="2" charset="-122"/>
              </a:rPr>
              <a:t>嵌合进来，为用户提供了功能齐全的作图方式。图形绘制主要包括基本曲线、高级曲线、块、图片、对象、外部引用等几个部分。编辑修改功能包括基本编辑、图形编辑和属性编辑三个方面。基本编辑主要是一些常用的编辑功能如复制、剪切和粘贴等；图形编辑是对各种图形对象进行平移、裁剪、旋转等操作；属性编辑是对各种图形对象进行图层、线型、颜色等属性的修改。</a:t>
            </a:r>
          </a:p>
          <a:p>
            <a:pPr indent="266700">
              <a:lnSpc>
                <a:spcPct val="150000"/>
              </a:lnSpc>
            </a:pPr>
            <a:endParaRPr lang="zh-CN" altLang="zh-CN" sz="2400" b="1" dirty="0">
              <a:latin typeface="Times New Roman" panose="02020603050405020304" pitchFamily="18" charset="0"/>
              <a:ea typeface="宋体" panose="02010600030101010101" pitchFamily="2" charset="-122"/>
            </a:endParaRPr>
          </a:p>
        </p:txBody>
      </p:sp>
      <p:grpSp>
        <p:nvGrpSpPr>
          <p:cNvPr id="6" name="组合 5">
            <a:extLst>
              <a:ext uri="{FF2B5EF4-FFF2-40B4-BE49-F238E27FC236}">
                <a16:creationId xmlns:a16="http://schemas.microsoft.com/office/drawing/2014/main" id="{DCC31FE5-9AE2-4E58-9595-AB005651005A}"/>
              </a:ext>
            </a:extLst>
          </p:cNvPr>
          <p:cNvGrpSpPr/>
          <p:nvPr/>
        </p:nvGrpSpPr>
        <p:grpSpPr>
          <a:xfrm>
            <a:off x="1246217" y="5003308"/>
            <a:ext cx="10522194" cy="1666667"/>
            <a:chOff x="1246217" y="5003308"/>
            <a:chExt cx="10522194" cy="1666667"/>
          </a:xfrm>
        </p:grpSpPr>
        <p:pic>
          <p:nvPicPr>
            <p:cNvPr id="2" name="图片 1"/>
            <p:cNvPicPr>
              <a:picLocks noChangeAspect="1"/>
            </p:cNvPicPr>
            <p:nvPr/>
          </p:nvPicPr>
          <p:blipFill>
            <a:blip r:embed="rId2"/>
            <a:stretch>
              <a:fillRect/>
            </a:stretch>
          </p:blipFill>
          <p:spPr>
            <a:xfrm>
              <a:off x="1246217" y="5003308"/>
              <a:ext cx="3190476" cy="1609524"/>
            </a:xfrm>
            <a:prstGeom prst="rect">
              <a:avLst/>
            </a:prstGeom>
          </p:spPr>
        </p:pic>
        <p:pic>
          <p:nvPicPr>
            <p:cNvPr id="4" name="图片 3"/>
            <p:cNvPicPr>
              <a:picLocks noChangeAspect="1"/>
            </p:cNvPicPr>
            <p:nvPr/>
          </p:nvPicPr>
          <p:blipFill>
            <a:blip r:embed="rId3"/>
            <a:stretch>
              <a:fillRect/>
            </a:stretch>
          </p:blipFill>
          <p:spPr>
            <a:xfrm>
              <a:off x="4892221" y="5003308"/>
              <a:ext cx="6876190" cy="1666667"/>
            </a:xfrm>
            <a:prstGeom prst="rect">
              <a:avLst/>
            </a:prstGeom>
          </p:spPr>
        </p:pic>
        <p:sp>
          <p:nvSpPr>
            <p:cNvPr id="13" name="矩形 12">
              <a:extLst>
                <a:ext uri="{FF2B5EF4-FFF2-40B4-BE49-F238E27FC236}">
                  <a16:creationId xmlns:a16="http://schemas.microsoft.com/office/drawing/2014/main" id="{DA36C46D-D7D1-464F-8A83-D8331A11610F}"/>
                </a:ext>
              </a:extLst>
            </p:cNvPr>
            <p:cNvSpPr/>
            <p:nvPr/>
          </p:nvSpPr>
          <p:spPr>
            <a:xfrm>
              <a:off x="1524026" y="6357313"/>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F93578D-B630-4546-81A9-316F00C39400}"/>
                </a:ext>
              </a:extLst>
            </p:cNvPr>
            <p:cNvSpPr/>
            <p:nvPr/>
          </p:nvSpPr>
          <p:spPr>
            <a:xfrm>
              <a:off x="8074403" y="6384749"/>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812886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1851789"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2.2.3</a:t>
            </a:r>
            <a:r>
              <a:rPr lang="zh-CN" altLang="en-US" sz="2400" b="1" dirty="0">
                <a:latin typeface="微软雅黑" panose="020B0503020204020204" pitchFamily="34" charset="-122"/>
                <a:ea typeface="微软雅黑" panose="020B0503020204020204" pitchFamily="34" charset="-122"/>
              </a:rPr>
              <a:t>　标注</a:t>
            </a:r>
          </a:p>
        </p:txBody>
      </p:sp>
      <p:sp>
        <p:nvSpPr>
          <p:cNvPr id="11" name="矩形 10"/>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2.2  </a:t>
            </a:r>
            <a:r>
              <a:rPr lang="zh-CN" altLang="en-US" sz="2800" b="1" dirty="0">
                <a:solidFill>
                  <a:schemeClr val="accent1"/>
                </a:solidFill>
                <a:latin typeface="微软雅黑" pitchFamily="34" charset="-122"/>
                <a:ea typeface="微软雅黑" pitchFamily="34" charset="-122"/>
              </a:rPr>
              <a:t>二维图形绘制</a:t>
            </a:r>
          </a:p>
        </p:txBody>
      </p:sp>
      <p:sp>
        <p:nvSpPr>
          <p:cNvPr id="4" name="矩形 3"/>
          <p:cNvSpPr/>
          <p:nvPr/>
        </p:nvSpPr>
        <p:spPr>
          <a:xfrm>
            <a:off x="1129616" y="1904950"/>
            <a:ext cx="10074412" cy="2308324"/>
          </a:xfrm>
          <a:prstGeom prst="rect">
            <a:avLst/>
          </a:prstGeom>
        </p:spPr>
        <p:txBody>
          <a:bodyPr wrap="square">
            <a:spAutoFit/>
          </a:bodyPr>
          <a:lstStyle/>
          <a:p>
            <a:pPr>
              <a:lnSpc>
                <a:spcPct val="150000"/>
              </a:lnSpc>
            </a:pPr>
            <a:r>
              <a:rPr lang="en-US" altLang="zh-CN" sz="2400" b="1" kern="100"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电子图板的标注功能依据相关制图标准提供了丰富而智能的尺寸标注功能，包括尺寸标注、坐标标注、文字标注、工程标注等，并可以方便的对标注进行编辑修改。另外，电子图板各种类型的标注都可以通过相应样式进行参数设置，满足各种条件下的标注需求。</a:t>
            </a:r>
            <a:endParaRPr lang="zh-CN" altLang="en-US" sz="2400" b="1" dirty="0"/>
          </a:p>
        </p:txBody>
      </p:sp>
      <p:grpSp>
        <p:nvGrpSpPr>
          <p:cNvPr id="5" name="组合 4">
            <a:extLst>
              <a:ext uri="{FF2B5EF4-FFF2-40B4-BE49-F238E27FC236}">
                <a16:creationId xmlns:a16="http://schemas.microsoft.com/office/drawing/2014/main" id="{50833977-54B9-4C60-BE23-5F5BC51E4075}"/>
              </a:ext>
            </a:extLst>
          </p:cNvPr>
          <p:cNvGrpSpPr/>
          <p:nvPr/>
        </p:nvGrpSpPr>
        <p:grpSpPr>
          <a:xfrm>
            <a:off x="1602580" y="4622469"/>
            <a:ext cx="9491930" cy="1704759"/>
            <a:chOff x="1602580" y="4622469"/>
            <a:chExt cx="9491930" cy="1704759"/>
          </a:xfrm>
        </p:grpSpPr>
        <p:pic>
          <p:nvPicPr>
            <p:cNvPr id="2" name="图片 1"/>
            <p:cNvPicPr>
              <a:picLocks noChangeAspect="1"/>
            </p:cNvPicPr>
            <p:nvPr/>
          </p:nvPicPr>
          <p:blipFill>
            <a:blip r:embed="rId2"/>
            <a:stretch>
              <a:fillRect/>
            </a:stretch>
          </p:blipFill>
          <p:spPr>
            <a:xfrm>
              <a:off x="1602580" y="4622469"/>
              <a:ext cx="9491930" cy="1704759"/>
            </a:xfrm>
            <a:prstGeom prst="rect">
              <a:avLst/>
            </a:prstGeom>
          </p:spPr>
        </p:pic>
        <p:sp>
          <p:nvSpPr>
            <p:cNvPr id="13" name="矩形 12">
              <a:extLst>
                <a:ext uri="{FF2B5EF4-FFF2-40B4-BE49-F238E27FC236}">
                  <a16:creationId xmlns:a16="http://schemas.microsoft.com/office/drawing/2014/main" id="{40597D2C-59B4-4AEA-9A92-0187F8E3B736}"/>
                </a:ext>
              </a:extLst>
            </p:cNvPr>
            <p:cNvSpPr/>
            <p:nvPr/>
          </p:nvSpPr>
          <p:spPr>
            <a:xfrm>
              <a:off x="5720366" y="6014566"/>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54950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2.3.1</a:t>
            </a:r>
            <a:r>
              <a:rPr lang="zh-CN" altLang="en-US" sz="2400" b="1" dirty="0">
                <a:latin typeface="微软雅黑" panose="020B0503020204020204" pitchFamily="34" charset="-122"/>
                <a:ea typeface="微软雅黑" panose="020B0503020204020204" pitchFamily="34" charset="-122"/>
              </a:rPr>
              <a:t>　基本概念</a:t>
            </a:r>
          </a:p>
        </p:txBody>
      </p: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grpSp>
        <p:nvGrpSpPr>
          <p:cNvPr id="6" name="组合 5">
            <a:extLst>
              <a:ext uri="{FF2B5EF4-FFF2-40B4-BE49-F238E27FC236}">
                <a16:creationId xmlns:a16="http://schemas.microsoft.com/office/drawing/2014/main" id="{F19CB72D-2301-441D-B811-A509B71A6B6B}"/>
              </a:ext>
            </a:extLst>
          </p:cNvPr>
          <p:cNvGrpSpPr/>
          <p:nvPr/>
        </p:nvGrpSpPr>
        <p:grpSpPr>
          <a:xfrm>
            <a:off x="1360842" y="1840178"/>
            <a:ext cx="9000000" cy="4437459"/>
            <a:chOff x="1360842" y="1840178"/>
            <a:chExt cx="9000000" cy="4437459"/>
          </a:xfrm>
        </p:grpSpPr>
        <p:pic>
          <p:nvPicPr>
            <p:cNvPr id="2" name="图片 1"/>
            <p:cNvPicPr>
              <a:picLocks noChangeAspect="1"/>
            </p:cNvPicPr>
            <p:nvPr/>
          </p:nvPicPr>
          <p:blipFill>
            <a:blip r:embed="rId2"/>
            <a:stretch>
              <a:fillRect/>
            </a:stretch>
          </p:blipFill>
          <p:spPr>
            <a:xfrm>
              <a:off x="1360842" y="1840178"/>
              <a:ext cx="5390476" cy="2295238"/>
            </a:xfrm>
            <a:prstGeom prst="rect">
              <a:avLst/>
            </a:prstGeom>
          </p:spPr>
        </p:pic>
        <p:pic>
          <p:nvPicPr>
            <p:cNvPr id="4" name="图片 3"/>
            <p:cNvPicPr>
              <a:picLocks noChangeAspect="1"/>
            </p:cNvPicPr>
            <p:nvPr/>
          </p:nvPicPr>
          <p:blipFill>
            <a:blip r:embed="rId3"/>
            <a:stretch>
              <a:fillRect/>
            </a:stretch>
          </p:blipFill>
          <p:spPr>
            <a:xfrm>
              <a:off x="1408797" y="4306208"/>
              <a:ext cx="4609524" cy="1971429"/>
            </a:xfrm>
            <a:prstGeom prst="rect">
              <a:avLst/>
            </a:prstGeom>
          </p:spPr>
        </p:pic>
        <p:pic>
          <p:nvPicPr>
            <p:cNvPr id="5" name="图片 4"/>
            <p:cNvPicPr>
              <a:picLocks noChangeAspect="1"/>
            </p:cNvPicPr>
            <p:nvPr/>
          </p:nvPicPr>
          <p:blipFill>
            <a:blip r:embed="rId4"/>
            <a:stretch>
              <a:fillRect/>
            </a:stretch>
          </p:blipFill>
          <p:spPr>
            <a:xfrm>
              <a:off x="6751318" y="4306208"/>
              <a:ext cx="3609524" cy="1857143"/>
            </a:xfrm>
            <a:prstGeom prst="rect">
              <a:avLst/>
            </a:prstGeom>
          </p:spPr>
        </p:pic>
        <p:sp>
          <p:nvSpPr>
            <p:cNvPr id="13" name="矩形 12">
              <a:extLst>
                <a:ext uri="{FF2B5EF4-FFF2-40B4-BE49-F238E27FC236}">
                  <a16:creationId xmlns:a16="http://schemas.microsoft.com/office/drawing/2014/main" id="{9787D1A3-AD3D-4CC5-981C-3E60047FFF96}"/>
                </a:ext>
              </a:extLst>
            </p:cNvPr>
            <p:cNvSpPr/>
            <p:nvPr/>
          </p:nvSpPr>
          <p:spPr>
            <a:xfrm>
              <a:off x="2479888" y="5878125"/>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2699B62-E4E2-4CE3-B354-E80F2470C5A3}"/>
                </a:ext>
              </a:extLst>
            </p:cNvPr>
            <p:cNvSpPr/>
            <p:nvPr/>
          </p:nvSpPr>
          <p:spPr>
            <a:xfrm>
              <a:off x="7721978" y="5735512"/>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ADDC4136-50CC-4556-8A0F-49AD3EDB772B}"/>
                </a:ext>
              </a:extLst>
            </p:cNvPr>
            <p:cNvSpPr/>
            <p:nvPr/>
          </p:nvSpPr>
          <p:spPr>
            <a:xfrm>
              <a:off x="3135905" y="3775062"/>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920260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2.3.2</a:t>
            </a:r>
            <a:r>
              <a:rPr lang="zh-CN" altLang="en-US" sz="2400" b="1" dirty="0">
                <a:latin typeface="微软雅黑" panose="020B0503020204020204" pitchFamily="34" charset="-122"/>
                <a:ea typeface="微软雅黑" panose="020B0503020204020204" pitchFamily="34" charset="-122"/>
              </a:rPr>
              <a:t>　二轴加工</a:t>
            </a:r>
          </a:p>
        </p:txBody>
      </p: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2" name="矩形 1"/>
          <p:cNvSpPr/>
          <p:nvPr/>
        </p:nvSpPr>
        <p:spPr>
          <a:xfrm>
            <a:off x="1246217" y="2095515"/>
            <a:ext cx="8886745" cy="1200329"/>
          </a:xfrm>
          <a:prstGeom prst="rect">
            <a:avLst/>
          </a:prstGeom>
        </p:spPr>
        <p:txBody>
          <a:bodyPr wrap="square">
            <a:spAutoFit/>
          </a:bodyPr>
          <a:lstStyle/>
          <a:p>
            <a:pPr>
              <a:lnSpc>
                <a:spcPct val="150000"/>
              </a:lnSpc>
            </a:pPr>
            <a:r>
              <a:rPr lang="en-US" altLang="zh-CN" sz="2400" b="1" kern="100" dirty="0">
                <a:latin typeface="Times New Roman" panose="02020603050405020304" pitchFamily="18" charset="0"/>
                <a:ea typeface="宋体" panose="02010600030101010101" pitchFamily="2" charset="-122"/>
              </a:rPr>
              <a:t>        </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CAM </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数控车</a:t>
            </a:r>
            <a:r>
              <a:rPr lang="en-US" altLang="zh-CN" sz="2400" b="1" kern="100" dirty="0">
                <a:latin typeface="Times New Roman" panose="02020603050405020304" pitchFamily="18" charset="0"/>
                <a:ea typeface="宋体" panose="02010600030101010101" pitchFamily="2" charset="-122"/>
              </a:rPr>
              <a:t>2020</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提供二轴加工功能有车削粗加工、车削精加工、车削槽加工、车螺纹加工等。</a:t>
            </a:r>
            <a:endParaRPr lang="zh-CN" altLang="en-US" sz="2400" b="1" dirty="0"/>
          </a:p>
        </p:txBody>
      </p:sp>
      <p:grpSp>
        <p:nvGrpSpPr>
          <p:cNvPr id="5" name="组合 4">
            <a:extLst>
              <a:ext uri="{FF2B5EF4-FFF2-40B4-BE49-F238E27FC236}">
                <a16:creationId xmlns:a16="http://schemas.microsoft.com/office/drawing/2014/main" id="{5707DB51-CD48-49D9-9907-40C8FFFBAD1C}"/>
              </a:ext>
            </a:extLst>
          </p:cNvPr>
          <p:cNvGrpSpPr/>
          <p:nvPr/>
        </p:nvGrpSpPr>
        <p:grpSpPr>
          <a:xfrm>
            <a:off x="2479888" y="3895604"/>
            <a:ext cx="5542857" cy="1934573"/>
            <a:chOff x="2479888" y="3895604"/>
            <a:chExt cx="5542857" cy="1934573"/>
          </a:xfrm>
        </p:grpSpPr>
        <p:pic>
          <p:nvPicPr>
            <p:cNvPr id="4" name="图片 3"/>
            <p:cNvPicPr>
              <a:picLocks noChangeAspect="1"/>
            </p:cNvPicPr>
            <p:nvPr/>
          </p:nvPicPr>
          <p:blipFill>
            <a:blip r:embed="rId2"/>
            <a:stretch>
              <a:fillRect/>
            </a:stretch>
          </p:blipFill>
          <p:spPr>
            <a:xfrm>
              <a:off x="2479888" y="3895604"/>
              <a:ext cx="5542857" cy="1866667"/>
            </a:xfrm>
            <a:prstGeom prst="rect">
              <a:avLst/>
            </a:prstGeom>
          </p:spPr>
        </p:pic>
        <p:sp>
          <p:nvSpPr>
            <p:cNvPr id="13" name="矩形 12">
              <a:extLst>
                <a:ext uri="{FF2B5EF4-FFF2-40B4-BE49-F238E27FC236}">
                  <a16:creationId xmlns:a16="http://schemas.microsoft.com/office/drawing/2014/main" id="{87634A32-C5F9-429B-A837-4D78AD876BFA}"/>
                </a:ext>
              </a:extLst>
            </p:cNvPr>
            <p:cNvSpPr/>
            <p:nvPr/>
          </p:nvSpPr>
          <p:spPr>
            <a:xfrm>
              <a:off x="4468633" y="554495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10388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2.3.2</a:t>
            </a:r>
            <a:r>
              <a:rPr lang="zh-CN" altLang="en-US" sz="2400" b="1" dirty="0">
                <a:latin typeface="微软雅黑" panose="020B0503020204020204" pitchFamily="34" charset="-122"/>
                <a:ea typeface="微软雅黑" panose="020B0503020204020204" pitchFamily="34" charset="-122"/>
              </a:rPr>
              <a:t>　二轴加工</a:t>
            </a:r>
          </a:p>
        </p:txBody>
      </p:sp>
      <p:sp>
        <p:nvSpPr>
          <p:cNvPr id="4" name="矩形 3"/>
          <p:cNvSpPr/>
          <p:nvPr/>
        </p:nvSpPr>
        <p:spPr>
          <a:xfrm>
            <a:off x="1215492" y="1957419"/>
            <a:ext cx="2207657" cy="461665"/>
          </a:xfrm>
          <a:prstGeom prst="rect">
            <a:avLst/>
          </a:prstGeom>
        </p:spPr>
        <p:txBody>
          <a:bodyPr wrap="none">
            <a:spAutoFit/>
          </a:bodyPr>
          <a:lstStyle/>
          <a:p>
            <a:pPr indent="228600" algn="ctr"/>
            <a:r>
              <a:rPr lang="en-US" altLang="zh-CN" sz="2400" b="1" kern="0" dirty="0">
                <a:ea typeface="宋体" panose="02010600030101010101" pitchFamily="2" charset="-122"/>
                <a:cs typeface="宋体" panose="02010600030101010101" pitchFamily="2" charset="-122"/>
              </a:rPr>
              <a:t>1.</a:t>
            </a:r>
            <a:r>
              <a:rPr lang="zh-CN" altLang="zh-CN" sz="2400" b="1" kern="0" dirty="0">
                <a:ea typeface="宋体" panose="02010600030101010101" pitchFamily="2" charset="-122"/>
                <a:cs typeface="宋体" panose="02010600030101010101" pitchFamily="2" charset="-122"/>
              </a:rPr>
              <a:t>轮廓粗加工</a:t>
            </a:r>
            <a:endParaRPr lang="zh-CN" altLang="zh-CN" sz="2400" b="1" dirty="0">
              <a:effectLst/>
            </a:endParaRPr>
          </a:p>
        </p:txBody>
      </p:sp>
      <p:grpSp>
        <p:nvGrpSpPr>
          <p:cNvPr id="2" name="组合 1">
            <a:extLst>
              <a:ext uri="{FF2B5EF4-FFF2-40B4-BE49-F238E27FC236}">
                <a16:creationId xmlns:a16="http://schemas.microsoft.com/office/drawing/2014/main" id="{2DB2EEA4-F528-4F33-88E3-7466E2637D27}"/>
              </a:ext>
            </a:extLst>
          </p:cNvPr>
          <p:cNvGrpSpPr/>
          <p:nvPr/>
        </p:nvGrpSpPr>
        <p:grpSpPr>
          <a:xfrm>
            <a:off x="1540588" y="3178706"/>
            <a:ext cx="8641446" cy="2549432"/>
            <a:chOff x="1540588" y="3178706"/>
            <a:chExt cx="8641446" cy="2549432"/>
          </a:xfrm>
        </p:grpSpPr>
        <p:pic>
          <p:nvPicPr>
            <p:cNvPr id="5" name="图片 4"/>
            <p:cNvPicPr>
              <a:picLocks noChangeAspect="1"/>
            </p:cNvPicPr>
            <p:nvPr/>
          </p:nvPicPr>
          <p:blipFill>
            <a:blip r:embed="rId2"/>
            <a:stretch>
              <a:fillRect/>
            </a:stretch>
          </p:blipFill>
          <p:spPr>
            <a:xfrm>
              <a:off x="1540588" y="3178706"/>
              <a:ext cx="8641446" cy="2549432"/>
            </a:xfrm>
            <a:prstGeom prst="rect">
              <a:avLst/>
            </a:prstGeom>
          </p:spPr>
        </p:pic>
        <p:sp>
          <p:nvSpPr>
            <p:cNvPr id="10" name="矩形 9">
              <a:extLst>
                <a:ext uri="{FF2B5EF4-FFF2-40B4-BE49-F238E27FC236}">
                  <a16:creationId xmlns:a16="http://schemas.microsoft.com/office/drawing/2014/main" id="{804757A1-923D-400F-B9F6-B80C41D0B291}"/>
                </a:ext>
              </a:extLst>
            </p:cNvPr>
            <p:cNvSpPr/>
            <p:nvPr/>
          </p:nvSpPr>
          <p:spPr>
            <a:xfrm>
              <a:off x="3047515" y="5362246"/>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D44C4FFF-9C49-48C1-9F09-F857873D2AB9}"/>
                </a:ext>
              </a:extLst>
            </p:cNvPr>
            <p:cNvSpPr/>
            <p:nvPr/>
          </p:nvSpPr>
          <p:spPr>
            <a:xfrm>
              <a:off x="7036178" y="537291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62452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2.3.2</a:t>
            </a:r>
            <a:r>
              <a:rPr lang="zh-CN" altLang="en-US" sz="2400" b="1" dirty="0">
                <a:latin typeface="微软雅黑" panose="020B0503020204020204" pitchFamily="34" charset="-122"/>
                <a:ea typeface="微软雅黑" panose="020B0503020204020204" pitchFamily="34" charset="-122"/>
              </a:rPr>
              <a:t>　二轴加工</a:t>
            </a:r>
          </a:p>
        </p:txBody>
      </p:sp>
      <p:sp>
        <p:nvSpPr>
          <p:cNvPr id="4" name="矩形 3"/>
          <p:cNvSpPr/>
          <p:nvPr/>
        </p:nvSpPr>
        <p:spPr>
          <a:xfrm>
            <a:off x="1246217" y="1998490"/>
            <a:ext cx="2246128" cy="461665"/>
          </a:xfrm>
          <a:prstGeom prst="rect">
            <a:avLst/>
          </a:prstGeom>
        </p:spPr>
        <p:txBody>
          <a:bodyPr wrap="none">
            <a:spAutoFit/>
          </a:bodyPr>
          <a:lstStyle/>
          <a:p>
            <a:pPr indent="266700"/>
            <a:r>
              <a:rPr lang="en-US" altLang="zh-CN" sz="2400" b="1" dirty="0"/>
              <a:t>2.</a:t>
            </a:r>
            <a:r>
              <a:rPr lang="zh-CN" altLang="zh-CN" sz="2400" b="1" dirty="0">
                <a:latin typeface="Times New Roman" panose="02020603050405020304" pitchFamily="18" charset="0"/>
                <a:ea typeface="宋体" panose="02010600030101010101" pitchFamily="2" charset="-122"/>
              </a:rPr>
              <a:t>车削槽加工</a:t>
            </a:r>
            <a:endParaRPr lang="zh-CN" altLang="zh-CN" sz="2400" dirty="0">
              <a:effectLst/>
            </a:endParaRPr>
          </a:p>
        </p:txBody>
      </p:sp>
      <p:grpSp>
        <p:nvGrpSpPr>
          <p:cNvPr id="5" name="组合 4">
            <a:extLst>
              <a:ext uri="{FF2B5EF4-FFF2-40B4-BE49-F238E27FC236}">
                <a16:creationId xmlns:a16="http://schemas.microsoft.com/office/drawing/2014/main" id="{8217ADF0-05DD-4786-89DA-EFF23A89FDE9}"/>
              </a:ext>
            </a:extLst>
          </p:cNvPr>
          <p:cNvGrpSpPr/>
          <p:nvPr/>
        </p:nvGrpSpPr>
        <p:grpSpPr>
          <a:xfrm>
            <a:off x="1479758" y="3137140"/>
            <a:ext cx="8869847" cy="2685592"/>
            <a:chOff x="1479758" y="3137140"/>
            <a:chExt cx="8869847" cy="2685592"/>
          </a:xfrm>
        </p:grpSpPr>
        <p:pic>
          <p:nvPicPr>
            <p:cNvPr id="2" name="图片 1"/>
            <p:cNvPicPr>
              <a:picLocks noChangeAspect="1"/>
            </p:cNvPicPr>
            <p:nvPr/>
          </p:nvPicPr>
          <p:blipFill>
            <a:blip r:embed="rId2"/>
            <a:stretch>
              <a:fillRect/>
            </a:stretch>
          </p:blipFill>
          <p:spPr>
            <a:xfrm>
              <a:off x="1479758" y="3137140"/>
              <a:ext cx="8869847" cy="2685592"/>
            </a:xfrm>
            <a:prstGeom prst="rect">
              <a:avLst/>
            </a:prstGeom>
          </p:spPr>
        </p:pic>
        <p:sp>
          <p:nvSpPr>
            <p:cNvPr id="10" name="矩形 9">
              <a:extLst>
                <a:ext uri="{FF2B5EF4-FFF2-40B4-BE49-F238E27FC236}">
                  <a16:creationId xmlns:a16="http://schemas.microsoft.com/office/drawing/2014/main" id="{4A798CE4-33B0-4BF1-A4A5-CE5BEC0CFC74}"/>
                </a:ext>
              </a:extLst>
            </p:cNvPr>
            <p:cNvSpPr/>
            <p:nvPr/>
          </p:nvSpPr>
          <p:spPr>
            <a:xfrm>
              <a:off x="2730978" y="5507215"/>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6572262-B779-4F46-BF43-9EF710AB4794}"/>
                </a:ext>
              </a:extLst>
            </p:cNvPr>
            <p:cNvSpPr/>
            <p:nvPr/>
          </p:nvSpPr>
          <p:spPr>
            <a:xfrm>
              <a:off x="6826628" y="548930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57571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2.3.2</a:t>
            </a:r>
            <a:r>
              <a:rPr lang="zh-CN" altLang="en-US" sz="2400" b="1" dirty="0">
                <a:latin typeface="微软雅黑" panose="020B0503020204020204" pitchFamily="34" charset="-122"/>
                <a:ea typeface="微软雅黑" panose="020B0503020204020204" pitchFamily="34" charset="-122"/>
              </a:rPr>
              <a:t>　二轴加工</a:t>
            </a:r>
          </a:p>
        </p:txBody>
      </p:sp>
      <p:sp>
        <p:nvSpPr>
          <p:cNvPr id="2" name="矩形 1"/>
          <p:cNvSpPr/>
          <p:nvPr/>
        </p:nvSpPr>
        <p:spPr>
          <a:xfrm>
            <a:off x="1360842" y="1957419"/>
            <a:ext cx="2246128" cy="461665"/>
          </a:xfrm>
          <a:prstGeom prst="rect">
            <a:avLst/>
          </a:prstGeom>
        </p:spPr>
        <p:txBody>
          <a:bodyPr wrap="none">
            <a:spAutoFit/>
          </a:bodyPr>
          <a:lstStyle/>
          <a:p>
            <a:pPr indent="266700"/>
            <a:r>
              <a:rPr lang="en-US" altLang="zh-CN" sz="2400" b="1" dirty="0"/>
              <a:t>3.</a:t>
            </a:r>
            <a:r>
              <a:rPr lang="zh-CN" altLang="zh-CN" sz="2400" b="1" dirty="0">
                <a:latin typeface="Times New Roman" panose="02020603050405020304" pitchFamily="18" charset="0"/>
                <a:ea typeface="宋体" panose="02010600030101010101" pitchFamily="2" charset="-122"/>
              </a:rPr>
              <a:t>车螺纹加工</a:t>
            </a:r>
            <a:endParaRPr lang="zh-CN" altLang="zh-CN" sz="2400" dirty="0">
              <a:effectLst/>
            </a:endParaRPr>
          </a:p>
        </p:txBody>
      </p:sp>
      <p:grpSp>
        <p:nvGrpSpPr>
          <p:cNvPr id="5" name="组合 4">
            <a:extLst>
              <a:ext uri="{FF2B5EF4-FFF2-40B4-BE49-F238E27FC236}">
                <a16:creationId xmlns:a16="http://schemas.microsoft.com/office/drawing/2014/main" id="{FD62DF3D-FFEE-4291-A687-0D28FACBF232}"/>
              </a:ext>
            </a:extLst>
          </p:cNvPr>
          <p:cNvGrpSpPr/>
          <p:nvPr/>
        </p:nvGrpSpPr>
        <p:grpSpPr>
          <a:xfrm>
            <a:off x="1718576" y="3457040"/>
            <a:ext cx="8378780" cy="2218546"/>
            <a:chOff x="1718576" y="3457040"/>
            <a:chExt cx="8378780" cy="2218546"/>
          </a:xfrm>
        </p:grpSpPr>
        <p:pic>
          <p:nvPicPr>
            <p:cNvPr id="4" name="图片 3"/>
            <p:cNvPicPr>
              <a:picLocks noChangeAspect="1"/>
            </p:cNvPicPr>
            <p:nvPr/>
          </p:nvPicPr>
          <p:blipFill>
            <a:blip r:embed="rId2"/>
            <a:stretch>
              <a:fillRect/>
            </a:stretch>
          </p:blipFill>
          <p:spPr>
            <a:xfrm>
              <a:off x="1718576" y="3457040"/>
              <a:ext cx="8378780" cy="2218546"/>
            </a:xfrm>
            <a:prstGeom prst="rect">
              <a:avLst/>
            </a:prstGeom>
          </p:spPr>
        </p:pic>
        <p:sp>
          <p:nvSpPr>
            <p:cNvPr id="10" name="矩形 9">
              <a:extLst>
                <a:ext uri="{FF2B5EF4-FFF2-40B4-BE49-F238E27FC236}">
                  <a16:creationId xmlns:a16="http://schemas.microsoft.com/office/drawing/2014/main" id="{401E6D91-D0CB-4C5F-AF51-240CFF0A3129}"/>
                </a:ext>
              </a:extLst>
            </p:cNvPr>
            <p:cNvSpPr/>
            <p:nvPr/>
          </p:nvSpPr>
          <p:spPr>
            <a:xfrm>
              <a:off x="6312278" y="5219633"/>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CD54610B-5586-4DE3-B09E-92EAAA1E6570}"/>
                </a:ext>
              </a:extLst>
            </p:cNvPr>
            <p:cNvSpPr/>
            <p:nvPr/>
          </p:nvSpPr>
          <p:spPr>
            <a:xfrm>
              <a:off x="2479888" y="5230297"/>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70169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5577195"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模块一 工程图绘制</a:t>
            </a:r>
            <a:endParaRPr lang="zh-CN" altLang="en-US" sz="2000" b="1" dirty="0">
              <a:solidFill>
                <a:schemeClr val="bg1"/>
              </a:solidFill>
            </a:endParaRPr>
          </a:p>
        </p:txBody>
      </p:sp>
      <p:grpSp>
        <p:nvGrpSpPr>
          <p:cNvPr id="2" name="组合 1">
            <a:extLst>
              <a:ext uri="{FF2B5EF4-FFF2-40B4-BE49-F238E27FC236}">
                <a16:creationId xmlns:a16="http://schemas.microsoft.com/office/drawing/2014/main" id="{043F1D80-6090-437F-B673-58CC54AF0C87}"/>
              </a:ext>
            </a:extLst>
          </p:cNvPr>
          <p:cNvGrpSpPr/>
          <p:nvPr/>
        </p:nvGrpSpPr>
        <p:grpSpPr>
          <a:xfrm>
            <a:off x="2733484" y="2136012"/>
            <a:ext cx="6409910" cy="1860401"/>
            <a:chOff x="2733484" y="2136012"/>
            <a:chExt cx="6409910" cy="1860401"/>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dirty="0">
                  <a:solidFill>
                    <a:srgbClr val="000000"/>
                  </a:solidFill>
                  <a:latin typeface="SimSun" panose="02010600030101010101" pitchFamily="2" charset="-122"/>
                  <a:ea typeface="SimSun" panose="02010600030101010101" pitchFamily="2" charset="-122"/>
                </a:rPr>
                <a:t>任务一</a:t>
              </a:r>
              <a:r>
                <a:rPr lang="en-US" altLang="zh-CN" sz="2500" b="1" dirty="0">
                  <a:solidFill>
                    <a:srgbClr val="000000"/>
                  </a:solidFill>
                  <a:latin typeface="SimSun" panose="02010600030101010101" pitchFamily="2" charset="-122"/>
                  <a:ea typeface="SimSun" panose="02010600030101010101" pitchFamily="2" charset="-122"/>
                </a:rPr>
                <a:t> CA6140</a:t>
              </a:r>
              <a:r>
                <a:rPr lang="zh-CN" altLang="en-US" sz="2500" b="1" dirty="0">
                  <a:solidFill>
                    <a:srgbClr val="000000"/>
                  </a:solidFill>
                  <a:latin typeface="SimSun" panose="02010600030101010101" pitchFamily="2" charset="-122"/>
                  <a:ea typeface="SimSun" panose="02010600030101010101" pitchFamily="2" charset="-122"/>
                </a:rPr>
                <a:t>车床输出轴的绘制</a:t>
              </a:r>
              <a:br>
                <a:rPr lang="zh-CN" altLang="en-US" sz="2800" dirty="0"/>
              </a:br>
              <a:endParaRPr lang="zh-CN" altLang="en-US" sz="25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传动轴的绘制</a:t>
              </a:r>
              <a:br>
                <a:rPr lang="zh-CN" altLang="en-US" sz="2500" b="1" dirty="0">
                  <a:solidFill>
                    <a:srgbClr val="000000"/>
                  </a:solidFill>
                  <a:latin typeface="SimSun" panose="02010600030101010101" pitchFamily="2" charset="-122"/>
                  <a:ea typeface="SimSun" panose="02010600030101010101" pitchFamily="2" charset="-122"/>
                </a:rPr>
              </a:br>
              <a:endParaRPr lang="zh-CN" altLang="en-US" sz="2500" b="1" dirty="0">
                <a:solidFill>
                  <a:srgbClr val="000000"/>
                </a:solidFill>
                <a:latin typeface="SimSun" panose="02010600030101010101" pitchFamily="2" charset="-122"/>
                <a:ea typeface="SimSun" panose="02010600030101010101" pitchFamily="2" charset="-122"/>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1972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13" name="矩形 12"/>
          <p:cNvSpPr/>
          <p:nvPr/>
        </p:nvSpPr>
        <p:spPr>
          <a:xfrm>
            <a:off x="1246217" y="1057173"/>
            <a:ext cx="2366353"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2.3.3</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轴加工</a:t>
            </a:r>
          </a:p>
        </p:txBody>
      </p:sp>
      <p:sp>
        <p:nvSpPr>
          <p:cNvPr id="2" name="矩形 1"/>
          <p:cNvSpPr/>
          <p:nvPr/>
        </p:nvSpPr>
        <p:spPr>
          <a:xfrm>
            <a:off x="1246217" y="2515390"/>
            <a:ext cx="4763965" cy="2862322"/>
          </a:xfrm>
          <a:prstGeom prst="rect">
            <a:avLst/>
          </a:prstGeom>
        </p:spPr>
        <p:txBody>
          <a:bodyPr wrap="square">
            <a:spAutoFit/>
          </a:bodyPr>
          <a:lstStyle/>
          <a:p>
            <a:pPr indent="266700">
              <a:lnSpc>
                <a:spcPct val="150000"/>
              </a:lnSpc>
            </a:pPr>
            <a:r>
              <a:rPr lang="en-US" altLang="zh-CN" sz="2400" b="1" dirty="0"/>
              <a:t>    </a:t>
            </a:r>
            <a:r>
              <a:rPr lang="en-US" altLang="zh-CN" sz="2400" b="1" dirty="0" err="1"/>
              <a:t>CAXA</a:t>
            </a:r>
            <a:r>
              <a:rPr lang="en-US" altLang="zh-CN" sz="2400" b="1" dirty="0"/>
              <a:t> CAM </a:t>
            </a:r>
            <a:r>
              <a:rPr lang="zh-CN" altLang="zh-CN" sz="2400" b="1" dirty="0">
                <a:latin typeface="Times New Roman" panose="02020603050405020304" pitchFamily="18" charset="0"/>
                <a:ea typeface="宋体" panose="02010600030101010101" pitchFamily="2" charset="-122"/>
              </a:rPr>
              <a:t>数控车</a:t>
            </a:r>
            <a:r>
              <a:rPr lang="en-US" altLang="zh-CN" sz="2400" b="1" dirty="0"/>
              <a:t>2020</a:t>
            </a:r>
            <a:r>
              <a:rPr lang="zh-CN" altLang="zh-CN" sz="2400" b="1" dirty="0">
                <a:latin typeface="Times New Roman" panose="02020603050405020304" pitchFamily="18" charset="0"/>
                <a:ea typeface="宋体" panose="02010600030101010101" pitchFamily="2" charset="-122"/>
              </a:rPr>
              <a:t>提供</a:t>
            </a:r>
            <a:r>
              <a:rPr lang="en-US" altLang="zh-CN" sz="2400" b="1" dirty="0"/>
              <a:t>C</a:t>
            </a:r>
            <a:r>
              <a:rPr lang="zh-CN" altLang="zh-CN" sz="2400" b="1" dirty="0">
                <a:latin typeface="Times New Roman" panose="02020603050405020304" pitchFamily="18" charset="0"/>
                <a:ea typeface="宋体" panose="02010600030101010101" pitchFamily="2" charset="-122"/>
              </a:rPr>
              <a:t>轴加工功能有等截面粗加工、等截面精加工、径向</a:t>
            </a:r>
            <a:r>
              <a:rPr lang="en-US" altLang="zh-CN" sz="2400" b="1" dirty="0" err="1"/>
              <a:t>G01</a:t>
            </a:r>
            <a:r>
              <a:rPr lang="zh-CN" altLang="zh-CN" sz="2400" b="1" dirty="0">
                <a:latin typeface="Times New Roman" panose="02020603050405020304" pitchFamily="18" charset="0"/>
                <a:ea typeface="宋体" panose="02010600030101010101" pitchFamily="2" charset="-122"/>
              </a:rPr>
              <a:t>钻孔、端面</a:t>
            </a:r>
            <a:r>
              <a:rPr lang="en-US" altLang="zh-CN" sz="2400" b="1" dirty="0" err="1"/>
              <a:t>G01</a:t>
            </a:r>
            <a:r>
              <a:rPr lang="zh-CN" altLang="zh-CN" sz="2400" b="1" dirty="0">
                <a:latin typeface="Times New Roman" panose="02020603050405020304" pitchFamily="18" charset="0"/>
                <a:ea typeface="宋体" panose="02010600030101010101" pitchFamily="2" charset="-122"/>
              </a:rPr>
              <a:t>钻孔、埋入式键槽加工、开放式键槽加工。</a:t>
            </a:r>
            <a:endParaRPr lang="zh-CN" altLang="zh-CN" sz="2400" b="1" dirty="0">
              <a:effectLst/>
            </a:endParaRPr>
          </a:p>
        </p:txBody>
      </p:sp>
      <p:grpSp>
        <p:nvGrpSpPr>
          <p:cNvPr id="5" name="组合 4">
            <a:extLst>
              <a:ext uri="{FF2B5EF4-FFF2-40B4-BE49-F238E27FC236}">
                <a16:creationId xmlns:a16="http://schemas.microsoft.com/office/drawing/2014/main" id="{213F40B3-7D35-4FD7-8873-7EFB8603B0D4}"/>
              </a:ext>
            </a:extLst>
          </p:cNvPr>
          <p:cNvGrpSpPr/>
          <p:nvPr/>
        </p:nvGrpSpPr>
        <p:grpSpPr>
          <a:xfrm>
            <a:off x="6494484" y="2290770"/>
            <a:ext cx="4479225" cy="3722173"/>
            <a:chOff x="6494484" y="2290770"/>
            <a:chExt cx="4479225" cy="3722173"/>
          </a:xfrm>
        </p:grpSpPr>
        <p:pic>
          <p:nvPicPr>
            <p:cNvPr id="4" name="图片 3"/>
            <p:cNvPicPr>
              <a:picLocks noChangeAspect="1"/>
            </p:cNvPicPr>
            <p:nvPr/>
          </p:nvPicPr>
          <p:blipFill>
            <a:blip r:embed="rId2"/>
            <a:stretch>
              <a:fillRect/>
            </a:stretch>
          </p:blipFill>
          <p:spPr>
            <a:xfrm>
              <a:off x="6494484" y="2290770"/>
              <a:ext cx="4479225" cy="3722173"/>
            </a:xfrm>
            <a:prstGeom prst="rect">
              <a:avLst/>
            </a:prstGeom>
          </p:spPr>
        </p:pic>
        <p:sp>
          <p:nvSpPr>
            <p:cNvPr id="10" name="矩形 9">
              <a:extLst>
                <a:ext uri="{FF2B5EF4-FFF2-40B4-BE49-F238E27FC236}">
                  <a16:creationId xmlns:a16="http://schemas.microsoft.com/office/drawing/2014/main" id="{EEA9BC93-C412-4800-A3FE-3AC05E3014D4}"/>
                </a:ext>
              </a:extLst>
            </p:cNvPr>
            <p:cNvSpPr/>
            <p:nvPr/>
          </p:nvSpPr>
          <p:spPr>
            <a:xfrm>
              <a:off x="7845803" y="5727717"/>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965166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8" name="矩形 7"/>
          <p:cNvSpPr/>
          <p:nvPr/>
        </p:nvSpPr>
        <p:spPr>
          <a:xfrm>
            <a:off x="1246217" y="1057173"/>
            <a:ext cx="2366353"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2.3.3</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轴加工</a:t>
            </a:r>
          </a:p>
        </p:txBody>
      </p:sp>
      <p:grpSp>
        <p:nvGrpSpPr>
          <p:cNvPr id="6" name="组合 5">
            <a:extLst>
              <a:ext uri="{FF2B5EF4-FFF2-40B4-BE49-F238E27FC236}">
                <a16:creationId xmlns:a16="http://schemas.microsoft.com/office/drawing/2014/main" id="{84E3DCBB-D436-4156-B3F3-901FCF0730A6}"/>
              </a:ext>
            </a:extLst>
          </p:cNvPr>
          <p:cNvGrpSpPr/>
          <p:nvPr/>
        </p:nvGrpSpPr>
        <p:grpSpPr>
          <a:xfrm>
            <a:off x="623242" y="1730062"/>
            <a:ext cx="10816129" cy="4884082"/>
            <a:chOff x="623242" y="1730062"/>
            <a:chExt cx="10816129" cy="4884082"/>
          </a:xfrm>
        </p:grpSpPr>
        <p:pic>
          <p:nvPicPr>
            <p:cNvPr id="2" name="图片 1"/>
            <p:cNvPicPr>
              <a:picLocks noChangeAspect="1"/>
            </p:cNvPicPr>
            <p:nvPr/>
          </p:nvPicPr>
          <p:blipFill>
            <a:blip r:embed="rId2"/>
            <a:stretch>
              <a:fillRect/>
            </a:stretch>
          </p:blipFill>
          <p:spPr>
            <a:xfrm>
              <a:off x="623242" y="1730062"/>
              <a:ext cx="5438095" cy="2542857"/>
            </a:xfrm>
            <a:prstGeom prst="rect">
              <a:avLst/>
            </a:prstGeom>
          </p:spPr>
        </p:pic>
        <p:pic>
          <p:nvPicPr>
            <p:cNvPr id="4" name="图片 3"/>
            <p:cNvPicPr>
              <a:picLocks noChangeAspect="1"/>
            </p:cNvPicPr>
            <p:nvPr/>
          </p:nvPicPr>
          <p:blipFill>
            <a:blip r:embed="rId3"/>
            <a:stretch>
              <a:fillRect/>
            </a:stretch>
          </p:blipFill>
          <p:spPr>
            <a:xfrm>
              <a:off x="6344133" y="1830061"/>
              <a:ext cx="5095238" cy="2342857"/>
            </a:xfrm>
            <a:prstGeom prst="rect">
              <a:avLst/>
            </a:prstGeom>
          </p:spPr>
        </p:pic>
        <p:pic>
          <p:nvPicPr>
            <p:cNvPr id="5" name="图片 4"/>
            <p:cNvPicPr>
              <a:picLocks noChangeAspect="1"/>
            </p:cNvPicPr>
            <p:nvPr/>
          </p:nvPicPr>
          <p:blipFill>
            <a:blip r:embed="rId4"/>
            <a:stretch>
              <a:fillRect/>
            </a:stretch>
          </p:blipFill>
          <p:spPr>
            <a:xfrm>
              <a:off x="3280384" y="4357001"/>
              <a:ext cx="5561905" cy="2257143"/>
            </a:xfrm>
            <a:prstGeom prst="rect">
              <a:avLst/>
            </a:prstGeom>
          </p:spPr>
        </p:pic>
        <p:sp>
          <p:nvSpPr>
            <p:cNvPr id="13" name="矩形 12">
              <a:extLst>
                <a:ext uri="{FF2B5EF4-FFF2-40B4-BE49-F238E27FC236}">
                  <a16:creationId xmlns:a16="http://schemas.microsoft.com/office/drawing/2014/main" id="{78A4F7AF-9393-46C1-9140-0C9E8DA58668}"/>
                </a:ext>
              </a:extLst>
            </p:cNvPr>
            <p:cNvSpPr/>
            <p:nvPr/>
          </p:nvSpPr>
          <p:spPr>
            <a:xfrm>
              <a:off x="5186069" y="632891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26F095C-1B15-48D7-B08A-F31E3585B9B4}"/>
                </a:ext>
              </a:extLst>
            </p:cNvPr>
            <p:cNvSpPr/>
            <p:nvPr/>
          </p:nvSpPr>
          <p:spPr>
            <a:xfrm>
              <a:off x="2245103" y="3878735"/>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E553539-F387-45CC-AF4F-1F77EB5AD2CD}"/>
                </a:ext>
              </a:extLst>
            </p:cNvPr>
            <p:cNvSpPr/>
            <p:nvPr/>
          </p:nvSpPr>
          <p:spPr>
            <a:xfrm>
              <a:off x="7954682" y="381921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38989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8" name="矩形 7"/>
          <p:cNvSpPr/>
          <p:nvPr/>
        </p:nvSpPr>
        <p:spPr>
          <a:xfrm>
            <a:off x="1246217" y="1057173"/>
            <a:ext cx="2366353"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2.3.3</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轴加工</a:t>
            </a:r>
          </a:p>
        </p:txBody>
      </p:sp>
      <p:grpSp>
        <p:nvGrpSpPr>
          <p:cNvPr id="2" name="组合 1">
            <a:extLst>
              <a:ext uri="{FF2B5EF4-FFF2-40B4-BE49-F238E27FC236}">
                <a16:creationId xmlns:a16="http://schemas.microsoft.com/office/drawing/2014/main" id="{1948458A-7F7A-430D-BCC8-C329935BCCFE}"/>
              </a:ext>
            </a:extLst>
          </p:cNvPr>
          <p:cNvGrpSpPr/>
          <p:nvPr/>
        </p:nvGrpSpPr>
        <p:grpSpPr>
          <a:xfrm>
            <a:off x="1246217" y="1934336"/>
            <a:ext cx="9482700" cy="4712821"/>
            <a:chOff x="1246217" y="1934336"/>
            <a:chExt cx="9482700" cy="4712821"/>
          </a:xfrm>
        </p:grpSpPr>
        <p:pic>
          <p:nvPicPr>
            <p:cNvPr id="6" name="图片 5"/>
            <p:cNvPicPr>
              <a:picLocks noChangeAspect="1"/>
            </p:cNvPicPr>
            <p:nvPr/>
          </p:nvPicPr>
          <p:blipFill>
            <a:blip r:embed="rId2"/>
            <a:stretch>
              <a:fillRect/>
            </a:stretch>
          </p:blipFill>
          <p:spPr>
            <a:xfrm>
              <a:off x="1246217" y="1934336"/>
              <a:ext cx="5504762" cy="2190476"/>
            </a:xfrm>
            <a:prstGeom prst="rect">
              <a:avLst/>
            </a:prstGeom>
          </p:spPr>
        </p:pic>
        <p:pic>
          <p:nvPicPr>
            <p:cNvPr id="10" name="图片 9"/>
            <p:cNvPicPr>
              <a:picLocks noChangeAspect="1"/>
            </p:cNvPicPr>
            <p:nvPr/>
          </p:nvPicPr>
          <p:blipFill>
            <a:blip r:embed="rId3"/>
            <a:stretch>
              <a:fillRect/>
            </a:stretch>
          </p:blipFill>
          <p:spPr>
            <a:xfrm>
              <a:off x="5309869" y="4351919"/>
              <a:ext cx="5419048" cy="2295238"/>
            </a:xfrm>
            <a:prstGeom prst="rect">
              <a:avLst/>
            </a:prstGeom>
          </p:spPr>
        </p:pic>
        <p:sp>
          <p:nvSpPr>
            <p:cNvPr id="13" name="矩形 12">
              <a:extLst>
                <a:ext uri="{FF2B5EF4-FFF2-40B4-BE49-F238E27FC236}">
                  <a16:creationId xmlns:a16="http://schemas.microsoft.com/office/drawing/2014/main" id="{033AF3AD-0D17-4B6C-A690-2714C6F052A7}"/>
                </a:ext>
              </a:extLst>
            </p:cNvPr>
            <p:cNvSpPr/>
            <p:nvPr/>
          </p:nvSpPr>
          <p:spPr>
            <a:xfrm>
              <a:off x="7268126" y="636193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27A23F3-9061-4821-954F-E72EAC7E7533}"/>
                </a:ext>
              </a:extLst>
            </p:cNvPr>
            <p:cNvSpPr/>
            <p:nvPr/>
          </p:nvSpPr>
          <p:spPr>
            <a:xfrm>
              <a:off x="3016628" y="384808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762091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400622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2.3.4</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轨迹仿真及后置处理</a:t>
            </a:r>
            <a:endParaRPr lang="zh-CN" altLang="en-US" sz="2400" b="1" dirty="0">
              <a:latin typeface="微软雅黑" panose="020B0503020204020204" pitchFamily="34" charset="-122"/>
              <a:ea typeface="微软雅黑" panose="020B0503020204020204" pitchFamily="34" charset="-122"/>
            </a:endParaRPr>
          </a:p>
        </p:txBody>
      </p:sp>
      <p:sp>
        <p:nvSpPr>
          <p:cNvPr id="11" name="矩形 10"/>
          <p:cNvSpPr/>
          <p:nvPr/>
        </p:nvSpPr>
        <p:spPr>
          <a:xfrm>
            <a:off x="350198" y="322729"/>
            <a:ext cx="2380780"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2.3  </a:t>
            </a:r>
            <a:r>
              <a:rPr lang="zh-CN" altLang="en-US" sz="2800" b="1" dirty="0">
                <a:solidFill>
                  <a:schemeClr val="accent1"/>
                </a:solidFill>
                <a:latin typeface="微软雅黑" pitchFamily="34" charset="-122"/>
                <a:ea typeface="微软雅黑" pitchFamily="34" charset="-122"/>
              </a:rPr>
              <a:t>数控加工</a:t>
            </a:r>
          </a:p>
        </p:txBody>
      </p:sp>
      <p:sp>
        <p:nvSpPr>
          <p:cNvPr id="2" name="矩形 1"/>
          <p:cNvSpPr/>
          <p:nvPr/>
        </p:nvSpPr>
        <p:spPr>
          <a:xfrm>
            <a:off x="1218084" y="1472671"/>
            <a:ext cx="10316151" cy="1200329"/>
          </a:xfrm>
          <a:prstGeom prst="rect">
            <a:avLst/>
          </a:prstGeom>
        </p:spPr>
        <p:txBody>
          <a:bodyPr wrap="square">
            <a:spAutoFit/>
          </a:bodyPr>
          <a:lstStyle/>
          <a:p>
            <a:pPr>
              <a:lnSpc>
                <a:spcPct val="150000"/>
              </a:lnSpc>
            </a:pPr>
            <a:r>
              <a:rPr lang="en-US" altLang="zh-CN" sz="2400" b="1" kern="100" dirty="0">
                <a:latin typeface="Times New Roman" panose="02020603050405020304" pitchFamily="18" charset="0"/>
                <a:ea typeface="宋体" panose="02010600030101010101" pitchFamily="2" charset="-122"/>
              </a:rPr>
              <a:t>        </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CAM </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数控车</a:t>
            </a:r>
            <a:r>
              <a:rPr lang="en-US" altLang="zh-CN" sz="2400" b="1" kern="100" dirty="0">
                <a:latin typeface="Times New Roman" panose="02020603050405020304" pitchFamily="18" charset="0"/>
                <a:ea typeface="宋体" panose="02010600030101010101" pitchFamily="2" charset="-122"/>
              </a:rPr>
              <a:t>2020</a:t>
            </a:r>
            <a:r>
              <a:rPr lang="zh-CN" altLang="zh-CN" sz="2400" b="1" kern="100" dirty="0">
                <a:latin typeface="Times New Roman" panose="02020603050405020304" pitchFamily="18" charset="0"/>
                <a:ea typeface="宋体" panose="02010600030101010101" pitchFamily="2" charset="-122"/>
                <a:cs typeface="Times New Roman" panose="02020603050405020304" pitchFamily="18" charset="0"/>
              </a:rPr>
              <a:t>提供线框仿真、后置设置、后置处理、反读轨迹、浏览代码等功能。</a:t>
            </a:r>
            <a:endParaRPr lang="zh-CN" altLang="en-US" sz="2400" b="1" dirty="0"/>
          </a:p>
        </p:txBody>
      </p:sp>
      <p:grpSp>
        <p:nvGrpSpPr>
          <p:cNvPr id="6" name="组合 5">
            <a:extLst>
              <a:ext uri="{FF2B5EF4-FFF2-40B4-BE49-F238E27FC236}">
                <a16:creationId xmlns:a16="http://schemas.microsoft.com/office/drawing/2014/main" id="{DB4FA007-6ECB-426E-A682-D8609189DAFE}"/>
              </a:ext>
            </a:extLst>
          </p:cNvPr>
          <p:cNvGrpSpPr/>
          <p:nvPr/>
        </p:nvGrpSpPr>
        <p:grpSpPr>
          <a:xfrm>
            <a:off x="1184891" y="2292586"/>
            <a:ext cx="10349344" cy="4565414"/>
            <a:chOff x="1184891" y="2292586"/>
            <a:chExt cx="10349344" cy="4565414"/>
          </a:xfrm>
        </p:grpSpPr>
        <p:pic>
          <p:nvPicPr>
            <p:cNvPr id="4" name="图片 3"/>
            <p:cNvPicPr>
              <a:picLocks noChangeAspect="1"/>
            </p:cNvPicPr>
            <p:nvPr/>
          </p:nvPicPr>
          <p:blipFill>
            <a:blip r:embed="rId2"/>
            <a:stretch>
              <a:fillRect/>
            </a:stretch>
          </p:blipFill>
          <p:spPr>
            <a:xfrm>
              <a:off x="1184891" y="2509212"/>
              <a:ext cx="4663791" cy="4348788"/>
            </a:xfrm>
            <a:prstGeom prst="rect">
              <a:avLst/>
            </a:prstGeom>
          </p:spPr>
        </p:pic>
        <p:pic>
          <p:nvPicPr>
            <p:cNvPr id="5" name="图片 4"/>
            <p:cNvPicPr>
              <a:picLocks noChangeAspect="1"/>
            </p:cNvPicPr>
            <p:nvPr/>
          </p:nvPicPr>
          <p:blipFill>
            <a:blip r:embed="rId3"/>
            <a:stretch>
              <a:fillRect/>
            </a:stretch>
          </p:blipFill>
          <p:spPr>
            <a:xfrm>
              <a:off x="6355797" y="2292586"/>
              <a:ext cx="5178438" cy="4565414"/>
            </a:xfrm>
            <a:prstGeom prst="rect">
              <a:avLst/>
            </a:prstGeom>
          </p:spPr>
        </p:pic>
        <p:sp>
          <p:nvSpPr>
            <p:cNvPr id="13" name="矩形 12">
              <a:extLst>
                <a:ext uri="{FF2B5EF4-FFF2-40B4-BE49-F238E27FC236}">
                  <a16:creationId xmlns:a16="http://schemas.microsoft.com/office/drawing/2014/main" id="{557AA368-3A78-4902-9050-245C84CDFF43}"/>
                </a:ext>
              </a:extLst>
            </p:cNvPr>
            <p:cNvSpPr/>
            <p:nvPr/>
          </p:nvSpPr>
          <p:spPr>
            <a:xfrm>
              <a:off x="2498062" y="657277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2D67013-740D-4113-B56B-548FDC968771}"/>
                </a:ext>
              </a:extLst>
            </p:cNvPr>
            <p:cNvSpPr/>
            <p:nvPr/>
          </p:nvSpPr>
          <p:spPr>
            <a:xfrm>
              <a:off x="7954682" y="657277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6801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a:t>
              </a:r>
              <a:r>
                <a:rPr lang="en-US" altLang="zh-CN" sz="2000" b="1" dirty="0">
                  <a:solidFill>
                    <a:schemeClr val="bg1"/>
                  </a:solidFill>
                  <a:latin typeface="SimSun" panose="02010600030101010101" pitchFamily="2" charset="-122"/>
                  <a:ea typeface="SimSun" panose="02010600030101010101" pitchFamily="2" charset="-122"/>
                </a:rPr>
                <a:t>CA6140</a:t>
              </a:r>
              <a:r>
                <a:rPr lang="zh-CN" altLang="en-US" sz="2000" b="1" dirty="0">
                  <a:solidFill>
                    <a:schemeClr val="bg1"/>
                  </a:solidFill>
                  <a:latin typeface="SimSun" panose="02010600030101010101" pitchFamily="2" charset="-122"/>
                  <a:ea typeface="SimSun" panose="02010600030101010101" pitchFamily="2" charset="-122"/>
                </a:rPr>
                <a:t>车床输出轴的绘制</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工程图绘制</a:t>
            </a:r>
            <a:endParaRPr lang="zh-CN" altLang="en-US" sz="2000" b="1" dirty="0">
              <a:latin typeface="黑体" panose="02010609060101010101" pitchFamily="49" charset="-122"/>
              <a:ea typeface="黑体" panose="02010609060101010101" pitchFamily="49" charset="-122"/>
            </a:endParaRPr>
          </a:p>
        </p:txBody>
      </p:sp>
      <p:sp>
        <p:nvSpPr>
          <p:cNvPr id="16" name="文本框 15">
            <a:extLst>
              <a:ext uri="{FF2B5EF4-FFF2-40B4-BE49-F238E27FC236}">
                <a16:creationId xmlns:a16="http://schemas.microsoft.com/office/drawing/2014/main" id="{0DC6DEFF-BE01-4286-9AD1-8B6B1A577AA9}"/>
              </a:ext>
            </a:extLst>
          </p:cNvPr>
          <p:cNvSpPr txBox="1"/>
          <p:nvPr/>
        </p:nvSpPr>
        <p:spPr>
          <a:xfrm>
            <a:off x="397429" y="1058243"/>
            <a:ext cx="11442146" cy="996876"/>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2-1-1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CA6140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车床输出轴，材料为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钢。根据图中尺寸利用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完成工程图的绘制</a:t>
            </a:r>
            <a:r>
              <a:rPr lang="zh-CN" altLang="en-US"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dirty="0">
              <a:latin typeface="宋体" panose="02010600030101010101" pitchFamily="2" charset="-122"/>
              <a:ea typeface="宋体" panose="02010600030101010101" pitchFamily="2" charset="-122"/>
            </a:endParaRPr>
          </a:p>
        </p:txBody>
      </p:sp>
      <p:pic>
        <p:nvPicPr>
          <p:cNvPr id="18" name="图片 17">
            <a:extLst>
              <a:ext uri="{FF2B5EF4-FFF2-40B4-BE49-F238E27FC236}">
                <a16:creationId xmlns:a16="http://schemas.microsoft.com/office/drawing/2014/main" id="{C963620A-8C1E-4E15-9052-DA5C5EB3396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3395027" y="2089983"/>
            <a:ext cx="5001895" cy="3562985"/>
          </a:xfrm>
          <a:prstGeom prst="rect">
            <a:avLst/>
          </a:prstGeom>
          <a:noFill/>
          <a:ln>
            <a:noFill/>
          </a:ln>
        </p:spPr>
      </p:pic>
      <p:sp>
        <p:nvSpPr>
          <p:cNvPr id="28" name="文本框 27">
            <a:extLst>
              <a:ext uri="{FF2B5EF4-FFF2-40B4-BE49-F238E27FC236}">
                <a16:creationId xmlns:a16="http://schemas.microsoft.com/office/drawing/2014/main" id="{752B4E40-1D60-4F20-A90F-CBB6A25F6214}"/>
              </a:ext>
            </a:extLst>
          </p:cNvPr>
          <p:cNvSpPr txBox="1"/>
          <p:nvPr/>
        </p:nvSpPr>
        <p:spPr>
          <a:xfrm>
            <a:off x="4978035" y="5675390"/>
            <a:ext cx="3232515" cy="307777"/>
          </a:xfrm>
          <a:prstGeom prst="rect">
            <a:avLst/>
          </a:prstGeom>
          <a:noFill/>
        </p:spPr>
        <p:txBody>
          <a:bodyPr wrap="square">
            <a:spAutoFit/>
          </a:bodyPr>
          <a:lstStyle/>
          <a:p>
            <a:r>
              <a:rPr lang="zh-CN" altLang="zh-CN" sz="1400" dirty="0">
                <a:effectLst/>
                <a:latin typeface="宋体" panose="02010600030101010101" pitchFamily="2" charset="-122"/>
                <a:ea typeface="宋体" panose="02010600030101010101" pitchFamily="2" charset="-122"/>
                <a:cs typeface="宋体" panose="02010600030101010101" pitchFamily="2" charset="-122"/>
              </a:rPr>
              <a:t>图</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2-1-1 CA6140</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车床输出轴</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12110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任务一 </a:t>
              </a:r>
              <a:r>
                <a:rPr lang="en-US" altLang="zh-CN" sz="2000" b="1" dirty="0">
                  <a:solidFill>
                    <a:schemeClr val="bg1"/>
                  </a:solidFill>
                  <a:latin typeface="SimSun" panose="02010600030101010101" pitchFamily="2" charset="-122"/>
                  <a:ea typeface="SimSun" panose="02010600030101010101" pitchFamily="2" charset="-122"/>
                </a:rPr>
                <a:t>CA6140</a:t>
              </a:r>
              <a:r>
                <a:rPr lang="zh-CN" altLang="en-US" sz="2000" b="1" dirty="0">
                  <a:solidFill>
                    <a:schemeClr val="bg1"/>
                  </a:solidFill>
                  <a:latin typeface="SimSun" panose="02010600030101010101" pitchFamily="2" charset="-122"/>
                  <a:ea typeface="SimSun" panose="02010600030101010101" pitchFamily="2" charset="-122"/>
                </a:rPr>
                <a:t>车床输出轴的绘制</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工程图绘制</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34408A52-AC07-4E3A-A0E1-454C3F0B6F4E}"/>
              </a:ext>
            </a:extLst>
          </p:cNvPr>
          <p:cNvSpPr txBox="1"/>
          <p:nvPr/>
        </p:nvSpPr>
        <p:spPr>
          <a:xfrm>
            <a:off x="397428" y="1178555"/>
            <a:ext cx="10956371" cy="4553811"/>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CA6140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车床输出轴主要涉及轮廓绘制、尺寸公差标注、局部剖视图和图幅设置等内容。因此，根据该零件的图纸要求，可利用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数控车中</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CAD</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模块快速准确地完成工程图绘制。</a:t>
            </a:r>
          </a:p>
          <a:p>
            <a:pPr indent="267970" algn="l">
              <a:lnSpc>
                <a:spcPct val="150000"/>
              </a:lnSpc>
            </a:pPr>
            <a:r>
              <a:rPr lang="zh-CN" altLang="zh-CN" sz="18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）确定基准线的位置。</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）掌握形位公差的标注方法。</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）掌握键槽</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剖视图</a:t>
            </a:r>
            <a:r>
              <a:rPr lang="zh-CN"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的绘制方法。</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CA6140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车床输出轴的功能。</a:t>
            </a: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）了解各类基准的功能。</a:t>
            </a:r>
          </a:p>
        </p:txBody>
      </p:sp>
    </p:spTree>
    <p:extLst>
      <p:ext uri="{BB962C8B-B14F-4D97-AF65-F5344CB8AC3E}">
        <p14:creationId xmlns:p14="http://schemas.microsoft.com/office/powerpoint/2010/main" val="3741621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传动轴的绘制</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工程图绘制</a:t>
            </a:r>
            <a:endParaRPr lang="zh-CN" altLang="en-US" sz="2000" b="1" dirty="0">
              <a:latin typeface="黑体" panose="02010609060101010101" pitchFamily="49" charset="-122"/>
              <a:ea typeface="黑体" panose="02010609060101010101" pitchFamily="49" charset="-122"/>
            </a:endParaRPr>
          </a:p>
        </p:txBody>
      </p:sp>
      <p:sp>
        <p:nvSpPr>
          <p:cNvPr id="17" name="文本框 16">
            <a:extLst>
              <a:ext uri="{FF2B5EF4-FFF2-40B4-BE49-F238E27FC236}">
                <a16:creationId xmlns:a16="http://schemas.microsoft.com/office/drawing/2014/main" id="{EFF69D6F-B054-47E9-B400-950C512040E2}"/>
              </a:ext>
            </a:extLst>
          </p:cNvPr>
          <p:cNvSpPr txBox="1"/>
          <p:nvPr/>
        </p:nvSpPr>
        <p:spPr>
          <a:xfrm>
            <a:off x="247883" y="848403"/>
            <a:ext cx="10972800" cy="1073820"/>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2-1-10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为传动轴，材料为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钢。根据图中尺寸利用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完成工程图的绘制。</a:t>
            </a:r>
          </a:p>
        </p:txBody>
      </p:sp>
      <p:graphicFrame>
        <p:nvGraphicFramePr>
          <p:cNvPr id="5" name="对象 4">
            <a:extLst>
              <a:ext uri="{FF2B5EF4-FFF2-40B4-BE49-F238E27FC236}">
                <a16:creationId xmlns:a16="http://schemas.microsoft.com/office/drawing/2014/main" id="{CFC2CA52-077A-4B31-B226-43FD974B6149}"/>
              </a:ext>
            </a:extLst>
          </p:cNvPr>
          <p:cNvGraphicFramePr>
            <a:graphicFrameLocks noChangeAspect="1"/>
          </p:cNvGraphicFramePr>
          <p:nvPr>
            <p:extLst>
              <p:ext uri="{D42A27DB-BD31-4B8C-83A1-F6EECF244321}">
                <p14:modId xmlns:p14="http://schemas.microsoft.com/office/powerpoint/2010/main" val="935212119"/>
              </p:ext>
            </p:extLst>
          </p:nvPr>
        </p:nvGraphicFramePr>
        <p:xfrm>
          <a:off x="3209925" y="1983289"/>
          <a:ext cx="5553075" cy="3942183"/>
        </p:xfrm>
        <a:graphic>
          <a:graphicData uri="http://schemas.openxmlformats.org/presentationml/2006/ole">
            <mc:AlternateContent xmlns:mc="http://schemas.openxmlformats.org/markup-compatibility/2006">
              <mc:Choice xmlns:v="urn:schemas-microsoft-com:vml" Requires="v">
                <p:oleObj spid="_x0000_s1028" name="Visio" r:id="rId3" imgW="6064086" imgH="4322886" progId="Visio.Drawing.11">
                  <p:embed/>
                </p:oleObj>
              </mc:Choice>
              <mc:Fallback>
                <p:oleObj name="Visio" r:id="rId3" imgW="6064086" imgH="432288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9925" y="1983289"/>
                        <a:ext cx="5553075" cy="3942183"/>
                      </a:xfrm>
                      <a:prstGeom prst="rect">
                        <a:avLst/>
                      </a:prstGeom>
                      <a:noFill/>
                    </p:spPr>
                  </p:pic>
                </p:oleObj>
              </mc:Fallback>
            </mc:AlternateContent>
          </a:graphicData>
        </a:graphic>
      </p:graphicFrame>
      <p:sp>
        <p:nvSpPr>
          <p:cNvPr id="21" name="文本框 20">
            <a:extLst>
              <a:ext uri="{FF2B5EF4-FFF2-40B4-BE49-F238E27FC236}">
                <a16:creationId xmlns:a16="http://schemas.microsoft.com/office/drawing/2014/main" id="{1842BB60-C616-4AA8-B218-A1FBB52D16A8}"/>
              </a:ext>
            </a:extLst>
          </p:cNvPr>
          <p:cNvSpPr txBox="1"/>
          <p:nvPr/>
        </p:nvSpPr>
        <p:spPr>
          <a:xfrm>
            <a:off x="5316500" y="5904342"/>
            <a:ext cx="2917206" cy="307777"/>
          </a:xfrm>
          <a:prstGeom prst="rect">
            <a:avLst/>
          </a:prstGeom>
          <a:noFill/>
        </p:spPr>
        <p:txBody>
          <a:bodyPr wrap="square">
            <a:spAutoFit/>
          </a:bodyPr>
          <a:lstStyle/>
          <a:p>
            <a:r>
              <a:rPr lang="zh-CN" altLang="zh-CN" sz="1400" dirty="0">
                <a:effectLst/>
                <a:latin typeface="宋体" panose="02010600030101010101" pitchFamily="2" charset="-122"/>
                <a:ea typeface="宋体" panose="02010600030101010101" pitchFamily="2" charset="-122"/>
                <a:cs typeface="宋体" panose="02010600030101010101" pitchFamily="2" charset="-122"/>
              </a:rPr>
              <a:t>图</a:t>
            </a:r>
            <a:r>
              <a:rPr lang="en-US" altLang="zh-CN" sz="1400" dirty="0">
                <a:effectLst/>
                <a:latin typeface="宋体" panose="02010600030101010101" pitchFamily="2" charset="-122"/>
                <a:ea typeface="宋体" panose="02010600030101010101" pitchFamily="2" charset="-122"/>
                <a:cs typeface="宋体" panose="02010600030101010101" pitchFamily="2" charset="-122"/>
              </a:rPr>
              <a:t>2-1-10 </a:t>
            </a:r>
            <a:r>
              <a:rPr lang="zh-CN" altLang="zh-CN" sz="1400" dirty="0">
                <a:effectLst/>
                <a:latin typeface="宋体" panose="02010600030101010101" pitchFamily="2" charset="-122"/>
                <a:ea typeface="宋体" panose="02010600030101010101" pitchFamily="2" charset="-122"/>
                <a:cs typeface="宋体" panose="02010600030101010101" pitchFamily="2" charset="-122"/>
              </a:rPr>
              <a:t>传动轴</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02977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298361" y="45159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626319"/>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任务二 传动轴的绘制</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工程图绘制</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FF1A4F0D-4C00-485C-A4CA-1D363BD4C30A}"/>
              </a:ext>
            </a:extLst>
          </p:cNvPr>
          <p:cNvSpPr txBox="1"/>
          <p:nvPr/>
        </p:nvSpPr>
        <p:spPr>
          <a:xfrm>
            <a:off x="247883" y="806386"/>
            <a:ext cx="11459646" cy="580088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将</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 CAD</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电子图板</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嵌合进来，依据相关制图标准提供功能齐全的作图方式和丰富而智能的标注功能，包括尺寸标注、坐标标注、文字标注、工程标注等，并可以方便的对标注进行编辑修改。传动轴工程图主要涉及轮廓绘制、尺寸公差标注、图幅确定等内容，可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数控车中</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CAD</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模块快速准确地完成工程图绘制。</a:t>
            </a:r>
          </a:p>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）确定传动轴中基准线的位置。</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）掌握形位公差的标注方法。</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）掌握修改标注的方法。</a:t>
            </a:r>
          </a:p>
          <a:p>
            <a:pPr algn="l">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18034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）了解轴类零件工程图的基本要求。</a:t>
            </a:r>
          </a:p>
          <a:p>
            <a:pPr indent="18034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）了解尺寸标注、公差标注和形位标注的区别。</a:t>
            </a: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）熟悉标题栏的内容及规范。</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22143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5577195"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模块二 二轴加工</a:t>
            </a:r>
            <a:endParaRPr lang="zh-CN" altLang="en-US" sz="2000" b="1" dirty="0">
              <a:solidFill>
                <a:schemeClr val="bg1"/>
              </a:solidFill>
            </a:endParaRPr>
          </a:p>
        </p:txBody>
      </p:sp>
      <p:grpSp>
        <p:nvGrpSpPr>
          <p:cNvPr id="2" name="组合 1">
            <a:extLst>
              <a:ext uri="{FF2B5EF4-FFF2-40B4-BE49-F238E27FC236}">
                <a16:creationId xmlns:a16="http://schemas.microsoft.com/office/drawing/2014/main" id="{043F1D80-6090-437F-B673-58CC54AF0C87}"/>
              </a:ext>
            </a:extLst>
          </p:cNvPr>
          <p:cNvGrpSpPr/>
          <p:nvPr/>
        </p:nvGrpSpPr>
        <p:grpSpPr>
          <a:xfrm>
            <a:off x="2733484" y="2136012"/>
            <a:ext cx="6409910" cy="1860401"/>
            <a:chOff x="2733484" y="2136012"/>
            <a:chExt cx="6409910" cy="1860401"/>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dirty="0">
                  <a:solidFill>
                    <a:srgbClr val="000000"/>
                  </a:solidFill>
                  <a:latin typeface="SimSun" panose="02010600030101010101" pitchFamily="2" charset="-122"/>
                  <a:ea typeface="SimSun" panose="02010600030101010101" pitchFamily="2" charset="-122"/>
                </a:rPr>
                <a:t>任务一</a:t>
              </a:r>
              <a:r>
                <a:rPr lang="en-US" altLang="zh-CN" sz="2500" b="1" dirty="0">
                  <a:solidFill>
                    <a:srgbClr val="000000"/>
                  </a:solidFill>
                  <a:latin typeface="SimSun" panose="02010600030101010101" pitchFamily="2" charset="-122"/>
                  <a:ea typeface="SimSun" panose="02010600030101010101" pitchFamily="2" charset="-122"/>
                </a:rPr>
                <a:t> </a:t>
              </a:r>
              <a:r>
                <a:rPr lang="zh-CN" altLang="en-US" sz="2500" b="1" dirty="0">
                  <a:solidFill>
                    <a:srgbClr val="000000"/>
                  </a:solidFill>
                  <a:latin typeface="SimSun" panose="02010600030101010101" pitchFamily="2" charset="-122"/>
                  <a:ea typeface="SimSun" panose="02010600030101010101" pitchFamily="2" charset="-122"/>
                </a:rPr>
                <a:t>连接轴加工</a:t>
              </a:r>
              <a:br>
                <a:rPr lang="zh-CN" altLang="en-US" sz="2800" dirty="0"/>
              </a:br>
              <a:endParaRPr lang="zh-CN" altLang="en-US" sz="25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转动心轴加工</a:t>
              </a:r>
              <a:br>
                <a:rPr lang="zh-CN" altLang="en-US" sz="2500" b="1" dirty="0">
                  <a:solidFill>
                    <a:srgbClr val="000000"/>
                  </a:solidFill>
                  <a:latin typeface="SimSun" panose="02010600030101010101" pitchFamily="2" charset="-122"/>
                  <a:ea typeface="SimSun" panose="02010600030101010101" pitchFamily="2" charset="-122"/>
                </a:rPr>
              </a:br>
              <a:endParaRPr lang="zh-CN" altLang="en-US" sz="2500" b="1" dirty="0">
                <a:solidFill>
                  <a:srgbClr val="000000"/>
                </a:solidFill>
                <a:latin typeface="SimSun" panose="02010600030101010101" pitchFamily="2" charset="-122"/>
                <a:ea typeface="SimSun" panose="02010600030101010101" pitchFamily="2" charset="-122"/>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4495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1924</TotalTime>
  <Words>2531</Words>
  <Application>Microsoft Office PowerPoint</Application>
  <PresentationFormat>宽屏</PresentationFormat>
  <Paragraphs>221</Paragraphs>
  <Slides>43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56" baseType="lpstr">
      <vt:lpstr>等线</vt:lpstr>
      <vt:lpstr>等线 Light</vt:lpstr>
      <vt:lpstr>黑体</vt:lpstr>
      <vt:lpstr>宋体</vt:lpstr>
      <vt:lpstr>宋体</vt:lpstr>
      <vt:lpstr>微软雅黑</vt:lpstr>
      <vt:lpstr>Arial</vt:lpstr>
      <vt:lpstr>Calibri</vt:lpstr>
      <vt:lpstr>Helvetica</vt:lpstr>
      <vt:lpstr>Times New Roman</vt:lpstr>
      <vt:lpstr>Wingdings</vt:lpstr>
      <vt:lpstr>Office 主题​​</vt:lpstr>
      <vt:lpstr>Microsoft Visio 2003-2010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asus</cp:lastModifiedBy>
  <cp:revision>156</cp:revision>
  <dcterms:created xsi:type="dcterms:W3CDTF">2018-05-15T06:59:46Z</dcterms:created>
  <dcterms:modified xsi:type="dcterms:W3CDTF">2024-03-15T04:25:56Z</dcterms:modified>
</cp:coreProperties>
</file>