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 ContentType="application/vnd.visi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33"/>
  </p:notesMasterIdLst>
  <p:sldIdLst>
    <p:sldId id="278" r:id="rId2"/>
    <p:sldId id="632" r:id="rId3"/>
    <p:sldId id="491" r:id="rId4"/>
    <p:sldId id="631" r:id="rId5"/>
    <p:sldId id="630" r:id="rId6"/>
    <p:sldId id="634" r:id="rId7"/>
    <p:sldId id="635" r:id="rId8"/>
    <p:sldId id="636" r:id="rId9"/>
    <p:sldId id="637" r:id="rId10"/>
    <p:sldId id="638" r:id="rId11"/>
    <p:sldId id="639" r:id="rId12"/>
    <p:sldId id="641" r:id="rId13"/>
    <p:sldId id="640" r:id="rId14"/>
    <p:sldId id="642" r:id="rId15"/>
    <p:sldId id="643" r:id="rId16"/>
    <p:sldId id="644" r:id="rId17"/>
    <p:sldId id="645" r:id="rId18"/>
    <p:sldId id="646" r:id="rId19"/>
    <p:sldId id="647" r:id="rId20"/>
    <p:sldId id="648" r:id="rId21"/>
    <p:sldId id="649" r:id="rId22"/>
    <p:sldId id="650" r:id="rId23"/>
    <p:sldId id="651" r:id="rId24"/>
    <p:sldId id="652" r:id="rId25"/>
    <p:sldId id="654" r:id="rId26"/>
    <p:sldId id="653" r:id="rId27"/>
    <p:sldId id="655" r:id="rId28"/>
    <p:sldId id="656" r:id="rId29"/>
    <p:sldId id="657" r:id="rId30"/>
    <p:sldId id="658" r:id="rId31"/>
    <p:sldId id="659" r:id="rId32"/>
    <p:sldId id="660" r:id="rId33"/>
    <p:sldId id="661" r:id="rId34"/>
    <p:sldId id="662" r:id="rId35"/>
    <p:sldId id="663" r:id="rId36"/>
    <p:sldId id="664" r:id="rId37"/>
    <p:sldId id="665" r:id="rId38"/>
    <p:sldId id="666" r:id="rId39"/>
    <p:sldId id="667" r:id="rId40"/>
    <p:sldId id="668" r:id="rId41"/>
    <p:sldId id="669" r:id="rId42"/>
    <p:sldId id="670" r:id="rId43"/>
    <p:sldId id="671" r:id="rId44"/>
    <p:sldId id="672" r:id="rId45"/>
    <p:sldId id="673" r:id="rId46"/>
    <p:sldId id="674" r:id="rId47"/>
    <p:sldId id="675" r:id="rId48"/>
    <p:sldId id="676" r:id="rId49"/>
    <p:sldId id="677" r:id="rId50"/>
    <p:sldId id="678" r:id="rId51"/>
    <p:sldId id="679" r:id="rId52"/>
    <p:sldId id="680" r:id="rId53"/>
    <p:sldId id="681" r:id="rId54"/>
    <p:sldId id="682" r:id="rId55"/>
    <p:sldId id="683" r:id="rId56"/>
    <p:sldId id="684" r:id="rId57"/>
    <p:sldId id="685" r:id="rId58"/>
    <p:sldId id="686" r:id="rId59"/>
    <p:sldId id="687" r:id="rId60"/>
    <p:sldId id="688" r:id="rId61"/>
    <p:sldId id="689" r:id="rId62"/>
    <p:sldId id="690" r:id="rId63"/>
    <p:sldId id="691" r:id="rId64"/>
    <p:sldId id="692" r:id="rId65"/>
    <p:sldId id="693" r:id="rId66"/>
    <p:sldId id="546" r:id="rId67"/>
    <p:sldId id="549" r:id="rId68"/>
    <p:sldId id="550" r:id="rId69"/>
    <p:sldId id="552" r:id="rId70"/>
    <p:sldId id="553" r:id="rId71"/>
    <p:sldId id="554" r:id="rId72"/>
    <p:sldId id="551" r:id="rId73"/>
    <p:sldId id="547" r:id="rId74"/>
    <p:sldId id="555" r:id="rId75"/>
    <p:sldId id="695" r:id="rId76"/>
    <p:sldId id="557" r:id="rId77"/>
    <p:sldId id="559" r:id="rId78"/>
    <p:sldId id="560" r:id="rId79"/>
    <p:sldId id="694" r:id="rId80"/>
    <p:sldId id="563" r:id="rId81"/>
    <p:sldId id="565" r:id="rId82"/>
    <p:sldId id="567" r:id="rId83"/>
    <p:sldId id="569" r:id="rId84"/>
    <p:sldId id="570" r:id="rId85"/>
    <p:sldId id="558" r:id="rId86"/>
    <p:sldId id="573" r:id="rId87"/>
    <p:sldId id="574" r:id="rId88"/>
    <p:sldId id="575" r:id="rId89"/>
    <p:sldId id="577" r:id="rId90"/>
    <p:sldId id="578" r:id="rId91"/>
    <p:sldId id="580" r:id="rId92"/>
    <p:sldId id="582" r:id="rId93"/>
    <p:sldId id="583" r:id="rId94"/>
    <p:sldId id="585" r:id="rId95"/>
    <p:sldId id="588" r:id="rId96"/>
    <p:sldId id="589" r:id="rId97"/>
    <p:sldId id="590" r:id="rId98"/>
    <p:sldId id="591" r:id="rId99"/>
    <p:sldId id="592" r:id="rId100"/>
    <p:sldId id="593" r:id="rId101"/>
    <p:sldId id="594" r:id="rId102"/>
    <p:sldId id="596" r:id="rId103"/>
    <p:sldId id="595" r:id="rId104"/>
    <p:sldId id="597" r:id="rId105"/>
    <p:sldId id="598" r:id="rId106"/>
    <p:sldId id="599" r:id="rId107"/>
    <p:sldId id="600" r:id="rId108"/>
    <p:sldId id="601" r:id="rId109"/>
    <p:sldId id="602" r:id="rId110"/>
    <p:sldId id="603" r:id="rId111"/>
    <p:sldId id="604" r:id="rId112"/>
    <p:sldId id="605" r:id="rId113"/>
    <p:sldId id="606" r:id="rId114"/>
    <p:sldId id="607" r:id="rId115"/>
    <p:sldId id="608" r:id="rId116"/>
    <p:sldId id="609" r:id="rId117"/>
    <p:sldId id="610" r:id="rId118"/>
    <p:sldId id="611" r:id="rId119"/>
    <p:sldId id="612" r:id="rId120"/>
    <p:sldId id="613" r:id="rId121"/>
    <p:sldId id="614" r:id="rId122"/>
    <p:sldId id="615" r:id="rId123"/>
    <p:sldId id="616" r:id="rId124"/>
    <p:sldId id="618" r:id="rId125"/>
    <p:sldId id="620" r:id="rId126"/>
    <p:sldId id="617" r:id="rId127"/>
    <p:sldId id="619" r:id="rId128"/>
    <p:sldId id="621" r:id="rId129"/>
    <p:sldId id="622" r:id="rId130"/>
    <p:sldId id="623" r:id="rId131"/>
    <p:sldId id="625" r:id="rId1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p:scale>
          <a:sx n="100" d="100"/>
          <a:sy n="100" d="100"/>
        </p:scale>
        <p:origin x="876" y="3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09D599-FEDE-45EA-999C-34C55CD381E5}" type="datetimeFigureOut">
              <a:rPr lang="zh-CN" altLang="en-US" smtClean="0"/>
              <a:t>2024/3/15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89C80-5DDE-4D17-9BE9-7D8ED0896EC4}" type="slidenum">
              <a:rPr lang="zh-CN" altLang="en-US" smtClean="0"/>
              <a:t>‹#›</a:t>
            </a:fld>
            <a:endParaRPr lang="zh-CN" altLang="en-US"/>
          </a:p>
        </p:txBody>
      </p:sp>
    </p:spTree>
    <p:extLst>
      <p:ext uri="{BB962C8B-B14F-4D97-AF65-F5344CB8AC3E}">
        <p14:creationId xmlns:p14="http://schemas.microsoft.com/office/powerpoint/2010/main" val="2056705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102491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245289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63013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685301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2602071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4010201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180338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2346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88613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3300158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31AA843-0F19-46FC-A1DF-AC94E13134B9}" type="datetimeFigureOut">
              <a:rPr lang="zh-CN" altLang="en-US" smtClean="0"/>
              <a:t>2024/3/15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1078642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AA843-0F19-46FC-A1DF-AC94E13134B9}" type="datetimeFigureOut">
              <a:rPr lang="zh-CN" altLang="en-US" smtClean="0"/>
              <a:t>2024/3/15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5BF8D-E5E9-43BB-8985-82127435D4B3}" type="slidenum">
              <a:rPr lang="zh-CN" altLang="en-US" smtClean="0"/>
              <a:t>‹#›</a:t>
            </a:fld>
            <a:endParaRPr lang="zh-CN" altLang="en-US"/>
          </a:p>
        </p:txBody>
      </p:sp>
    </p:spTree>
    <p:extLst>
      <p:ext uri="{BB962C8B-B14F-4D97-AF65-F5344CB8AC3E}">
        <p14:creationId xmlns:p14="http://schemas.microsoft.com/office/powerpoint/2010/main" val="5645569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baike.baidu.com/item/%E8%B5%B7%E9%87%8D%E6%9C%BA%E6%A2%B0/5608135?fromModule=lemma_inlink" TargetMode="Externa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7.xml"/><Relationship Id="rId5" Type="http://schemas.openxmlformats.org/officeDocument/2006/relationships/image" Target="../media/image128.png"/><Relationship Id="rId4" Type="http://schemas.openxmlformats.org/officeDocument/2006/relationships/image" Target="../media/image127.png"/></Relationships>
</file>

<file path=ppt/slides/_rels/slide11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7.xml"/><Relationship Id="rId4" Type="http://schemas.openxmlformats.org/officeDocument/2006/relationships/image" Target="../media/image132.png"/></Relationships>
</file>

<file path=ppt/slides/_rels/slide11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xml"/><Relationship Id="rId5" Type="http://schemas.openxmlformats.org/officeDocument/2006/relationships/image" Target="../media/image150.png"/><Relationship Id="rId4" Type="http://schemas.openxmlformats.org/officeDocument/2006/relationships/image" Target="../media/image149.png"/></Relationships>
</file>

<file path=ppt/slides/_rels/slide125.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Visio_2003-2010_Drawing.vsd"/><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s://baike.baidu.com/item/%E7%A6%BB%E5%90%88%E5%99%A8/420233?fromModule=lemma_inlink" TargetMode="Externa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3.emf"/><Relationship Id="rId4" Type="http://schemas.openxmlformats.org/officeDocument/2006/relationships/oleObject" Target="../embeddings/Microsoft_Visio_2003-2010_Drawing2.vsd"/></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Visio_2003-2010_Drawing3.vsd"/><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14.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baike.baidu.com/item/%E6%91%A9%E6%93%A6%E7%B3%BB%E6%95%B0/3308948?fromModule=lemma_inlink"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Visio_2003-2010_Drawing4.vsd"/><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6.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Visio_2003-2010_Drawing5.vsd"/><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Visio_2003-2010_Drawing6.vsd"/><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18.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Microsoft_Visio_2003-2010_Drawing7.vsd"/><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19.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Microsoft_Visio_2003-2010_Drawing8.vsd"/><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20.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Microsoft_Visio_2003-2010_Drawing9.vsd"/><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3" Type="http://schemas.openxmlformats.org/officeDocument/2006/relationships/oleObject" Target="../embeddings/Microsoft_Visio_2003-2010_Drawing10.vsd"/><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baike.baidu.com/item/%E5%86%B2%E5%8A%A8%E5%BC%8F%E6%B1%BD%E8%BD%AE%E6%9C%BA/7654817?fromModule=lemma_inlink" TargetMode="Externa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23.emf"/><Relationship Id="rId4" Type="http://schemas.openxmlformats.org/officeDocument/2006/relationships/oleObject" Target="../embeddings/Microsoft_Visio_2003-2010_Drawing11.vsd"/></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Microsoft_Visio_2003-2010_Drawing12.vsd"/><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24.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Microsoft_Visio_2003-2010_Drawing13.vsd"/><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25.emf"/></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Microsoft_Visio_2003-2010_Drawing14.vsd"/><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27.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Microsoft_Visio_2003-2010_Drawing15.vsd"/><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2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Microsoft_Visio_2003-2010_Drawing16.vsd"/><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29.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Microsoft_Visio_2003-2010_Drawing17.vsd"/><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30.emf"/></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Microsoft_Visio_2003-2010_Drawing18.vsd"/><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32.e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Microsoft_Visio_2003-2010_Drawing19.vsd"/><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image" Target="../media/image33.emf"/></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Microsoft_Visio_2003-2010_Drawing20.vsd"/><Relationship Id="rId2" Type="http://schemas.openxmlformats.org/officeDocument/2006/relationships/slideLayout" Target="../slideLayouts/slideLayout7.xml"/><Relationship Id="rId1" Type="http://schemas.openxmlformats.org/officeDocument/2006/relationships/vmlDrawing" Target="../drawings/vmlDrawing21.vml"/><Relationship Id="rId4" Type="http://schemas.openxmlformats.org/officeDocument/2006/relationships/image" Target="../media/image35.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Microsoft_Visio_2003-2010_Drawing21.vsd"/><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image" Target="../media/image36.emf"/></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Microsoft_Visio_2003-2010_Drawing22.vsd"/><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image" Target="../media/image38.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baike.baidu.com/item/%E5%8A%A8%E5%8A%9B%E6%9C%BA%E6%A2%B0/1291533?fromModule=lemma_inlink" TargetMode="Externa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7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7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5" Type="http://schemas.openxmlformats.org/officeDocument/2006/relationships/image" Target="../media/image69.png"/><Relationship Id="rId4" Type="http://schemas.openxmlformats.org/officeDocument/2006/relationships/image" Target="../media/image68.png"/></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8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8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8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8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9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9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6"/>
          <p:cNvGrpSpPr/>
          <p:nvPr/>
        </p:nvGrpSpPr>
        <p:grpSpPr>
          <a:xfrm>
            <a:off x="0" y="359633"/>
            <a:ext cx="11721410" cy="541704"/>
            <a:chOff x="0" y="2341322"/>
            <a:chExt cx="4403469" cy="115214"/>
          </a:xfrm>
          <a:solidFill>
            <a:schemeClr val="accent1"/>
          </a:solidFill>
        </p:grpSpPr>
        <p:sp>
          <p:nvSpPr>
            <p:cNvPr id="16"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5"/>
          <p:cNvSpPr txBox="1">
            <a:spLocks noChangeArrowheads="1"/>
          </p:cNvSpPr>
          <p:nvPr/>
        </p:nvSpPr>
        <p:spPr bwMode="auto">
          <a:xfrm>
            <a:off x="1472667" y="2129717"/>
            <a:ext cx="6763165" cy="190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en-US" altLang="zh-CN" sz="5400" b="1" dirty="0">
                <a:solidFill>
                  <a:schemeClr val="accent1"/>
                </a:solidFill>
                <a:ea typeface="微软雅黑" panose="020B0503020204020204" pitchFamily="34" charset="-122"/>
                <a:sym typeface="Arial" panose="020B0604020202020204" pitchFamily="34" charset="0"/>
              </a:rPr>
              <a:t>CAD/CAM</a:t>
            </a:r>
            <a:r>
              <a:rPr lang="zh-CN" altLang="en-US" sz="5400" b="1" dirty="0">
                <a:solidFill>
                  <a:schemeClr val="accent1"/>
                </a:solidFill>
                <a:ea typeface="微软雅黑" panose="020B0503020204020204" pitchFamily="34" charset="-122"/>
                <a:sym typeface="Arial" panose="020B0604020202020204" pitchFamily="34" charset="0"/>
              </a:rPr>
              <a:t>技术实用案 </a:t>
            </a:r>
            <a:endParaRPr lang="en-US" altLang="zh-CN" sz="5400" b="1" dirty="0">
              <a:solidFill>
                <a:schemeClr val="accent1"/>
              </a:solidFill>
              <a:ea typeface="微软雅黑" panose="020B0503020204020204" pitchFamily="34" charset="-122"/>
              <a:sym typeface="Arial" panose="020B0604020202020204" pitchFamily="34" charset="0"/>
            </a:endParaRPr>
          </a:p>
          <a:p>
            <a:pPr fontAlgn="auto">
              <a:lnSpc>
                <a:spcPct val="120000"/>
              </a:lnSpc>
            </a:pPr>
            <a:r>
              <a:rPr lang="en-US" altLang="zh-CN" sz="5400" b="1" dirty="0">
                <a:solidFill>
                  <a:schemeClr val="accent1"/>
                </a:solidFill>
                <a:ea typeface="微软雅黑" panose="020B0503020204020204" pitchFamily="34" charset="-122"/>
                <a:sym typeface="Arial" panose="020B0604020202020204" pitchFamily="34" charset="0"/>
              </a:rPr>
              <a:t>      </a:t>
            </a:r>
            <a:r>
              <a:rPr lang="zh-CN" altLang="en-US" sz="5400" b="1" dirty="0">
                <a:solidFill>
                  <a:schemeClr val="accent1"/>
                </a:solidFill>
                <a:ea typeface="微软雅黑" panose="020B0503020204020204" pitchFamily="34" charset="-122"/>
                <a:sym typeface="Arial" panose="020B0604020202020204" pitchFamily="34" charset="0"/>
              </a:rPr>
              <a:t>例教程（</a:t>
            </a:r>
            <a:r>
              <a:rPr lang="en-US" altLang="zh-CN" sz="5400" b="1" dirty="0">
                <a:solidFill>
                  <a:schemeClr val="accent1"/>
                </a:solidFill>
                <a:ea typeface="微软雅黑" panose="020B0503020204020204" pitchFamily="34" charset="-122"/>
                <a:sym typeface="Arial" panose="020B0604020202020204" pitchFamily="34" charset="0"/>
              </a:rPr>
              <a:t>CAXA </a:t>
            </a:r>
            <a:r>
              <a:rPr lang="zh-CN" altLang="en-US" sz="5400" b="1" dirty="0">
                <a:solidFill>
                  <a:schemeClr val="accent1"/>
                </a:solidFill>
                <a:ea typeface="微软雅黑" panose="020B0503020204020204" pitchFamily="34" charset="-122"/>
                <a:sym typeface="Arial" panose="020B0604020202020204" pitchFamily="34" charset="0"/>
              </a:rPr>
              <a:t>）</a:t>
            </a:r>
            <a:endParaRPr lang="en-US" altLang="zh-CN" sz="5400" b="1" dirty="0">
              <a:solidFill>
                <a:schemeClr val="accent1"/>
              </a:solidFill>
              <a:ea typeface="微软雅黑" panose="020B0503020204020204" pitchFamily="3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8716132" y="2760476"/>
            <a:ext cx="3005278" cy="2555424"/>
          </a:xfrm>
          <a:prstGeom prst="rect">
            <a:avLst/>
          </a:prstGeom>
        </p:spPr>
      </p:pic>
    </p:spTree>
    <p:extLst>
      <p:ext uri="{BB962C8B-B14F-4D97-AF65-F5344CB8AC3E}">
        <p14:creationId xmlns:p14="http://schemas.microsoft.com/office/powerpoint/2010/main" val="3177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9F146FB-2E94-4D9C-B42B-049922686246}"/>
              </a:ext>
            </a:extLst>
          </p:cNvPr>
          <p:cNvGrpSpPr/>
          <p:nvPr/>
        </p:nvGrpSpPr>
        <p:grpSpPr>
          <a:xfrm>
            <a:off x="97940" y="354796"/>
            <a:ext cx="5570479" cy="493608"/>
            <a:chOff x="7040746" y="354796"/>
            <a:chExt cx="5570479" cy="493608"/>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任务二 吊钩模型颜色与背景的变换操作</a:t>
              </a:r>
              <a:endParaRPr lang="zh-CN" altLang="en-US" sz="2000" b="1" dirty="0">
                <a:solidFill>
                  <a:schemeClr val="bg1"/>
                </a:solidFill>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92AC5A84-C50F-4FF7-A2E7-9046997BF533}"/>
              </a:ext>
            </a:extLst>
          </p:cNvPr>
          <p:cNvSpPr txBox="1"/>
          <p:nvPr/>
        </p:nvSpPr>
        <p:spPr>
          <a:xfrm>
            <a:off x="389454" y="1057939"/>
            <a:ext cx="10935683" cy="1430456"/>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吊钩是</a:t>
            </a:r>
            <a:r>
              <a:rPr lang="en-US" altLang="zh-CN" sz="1800" u="none" strike="noStrike" kern="100" dirty="0" err="1">
                <a:effectLst/>
                <a:latin typeface="宋体" panose="02010600030101010101" pitchFamily="2" charset="-122"/>
                <a:ea typeface="宋体" panose="02010600030101010101" pitchFamily="2" charset="-122"/>
                <a:cs typeface="Times New Roman" panose="02020603050405020304" pitchFamily="18" charset="0"/>
                <a:hlinkClick r:id="rId2"/>
              </a:rPr>
              <a:t>起重机械</a:t>
            </a:r>
            <a:r>
              <a:rPr lang="zh-CN" altLang="zh-CN" sz="1800" kern="100" dirty="0">
                <a:effectLst/>
                <a:ea typeface="宋体" panose="02010600030101010101" pitchFamily="2" charset="-122"/>
                <a:cs typeface="Times New Roman" panose="02020603050405020304" pitchFamily="18" charset="0"/>
              </a:rPr>
              <a:t>中最常见的一种吊具，如图</a:t>
            </a:r>
            <a:r>
              <a:rPr lang="en-US" altLang="zh-CN" sz="1800" kern="100" dirty="0">
                <a:effectLst/>
                <a:ea typeface="宋体" panose="02010600030101010101" pitchFamily="2" charset="-122"/>
                <a:cs typeface="Times New Roman" panose="02020603050405020304" pitchFamily="18" charset="0"/>
              </a:rPr>
              <a:t>1-1-7</a:t>
            </a:r>
            <a:r>
              <a:rPr lang="zh-CN" altLang="zh-CN" sz="1800" kern="100" dirty="0">
                <a:effectLst/>
                <a:ea typeface="宋体" panose="02010600030101010101" pitchFamily="2" charset="-122"/>
                <a:cs typeface="Times New Roman" panose="02020603050405020304" pitchFamily="18" charset="0"/>
              </a:rPr>
              <a:t>所示，利用</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完成吊钩模型颜色与背景的变换操作。</a:t>
            </a:r>
            <a:endParaRPr lang="zh-CN" altLang="en-US" dirty="0"/>
          </a:p>
        </p:txBody>
      </p:sp>
      <p:pic>
        <p:nvPicPr>
          <p:cNvPr id="12" name="图片 11">
            <a:extLst>
              <a:ext uri="{FF2B5EF4-FFF2-40B4-BE49-F238E27FC236}">
                <a16:creationId xmlns:a16="http://schemas.microsoft.com/office/drawing/2014/main" id="{1060272A-6CF8-482B-BE86-80D7BBA7769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491728" y="2464153"/>
            <a:ext cx="1664970" cy="2037715"/>
          </a:xfrm>
          <a:prstGeom prst="rect">
            <a:avLst/>
          </a:prstGeom>
          <a:noFill/>
          <a:ln>
            <a:noFill/>
          </a:ln>
        </p:spPr>
      </p:pic>
      <p:sp>
        <p:nvSpPr>
          <p:cNvPr id="15" name="文本框 14">
            <a:extLst>
              <a:ext uri="{FF2B5EF4-FFF2-40B4-BE49-F238E27FC236}">
                <a16:creationId xmlns:a16="http://schemas.microsoft.com/office/drawing/2014/main" id="{D6730F0D-A51A-4EDF-8821-0A3ED99FF558}"/>
              </a:ext>
            </a:extLst>
          </p:cNvPr>
          <p:cNvSpPr txBox="1"/>
          <p:nvPr/>
        </p:nvSpPr>
        <p:spPr>
          <a:xfrm>
            <a:off x="4664694" y="4513927"/>
            <a:ext cx="1551548" cy="369332"/>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图</a:t>
            </a:r>
            <a:r>
              <a:rPr lang="en-US" altLang="zh-CN" sz="1800" kern="100" dirty="0">
                <a:effectLst/>
                <a:ea typeface="宋体" panose="02010600030101010101" pitchFamily="2" charset="-122"/>
                <a:cs typeface="Times New Roman" panose="02020603050405020304" pitchFamily="18" charset="0"/>
              </a:rPr>
              <a:t>1-1-7 </a:t>
            </a:r>
            <a:r>
              <a:rPr lang="zh-CN" altLang="zh-CN" sz="1800" kern="100" dirty="0">
                <a:effectLst/>
                <a:ea typeface="宋体" panose="02010600030101010101" pitchFamily="2" charset="-122"/>
                <a:cs typeface="Times New Roman" panose="02020603050405020304" pitchFamily="18" charset="0"/>
              </a:rPr>
              <a:t>吊钩</a:t>
            </a:r>
            <a:endParaRPr lang="zh-CN" altLang="en-US" dirty="0"/>
          </a:p>
        </p:txBody>
      </p:sp>
      <p:sp>
        <p:nvSpPr>
          <p:cNvPr id="17" name="文本框 16">
            <a:extLst>
              <a:ext uri="{FF2B5EF4-FFF2-40B4-BE49-F238E27FC236}">
                <a16:creationId xmlns:a16="http://schemas.microsoft.com/office/drawing/2014/main" id="{FB08896A-3912-4444-8428-507F2BEEE75B}"/>
              </a:ext>
            </a:extLst>
          </p:cNvPr>
          <p:cNvSpPr txBox="1"/>
          <p:nvPr/>
        </p:nvSpPr>
        <p:spPr>
          <a:xfrm>
            <a:off x="312489" y="4733280"/>
            <a:ext cx="11432097" cy="1430456"/>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cs typeface="Times New Roman" panose="02020603050405020304" pitchFamily="18" charset="0"/>
              </a:rPr>
              <a:t>    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提供了图形文件的设置操作命令，包括层设置、拾取过滤设置、系统设置、光源设置和材质设置等。本案例将通过</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颜色</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命令改变吊钩模型的颜色，利用</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背景</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命令设置模型背景颜色。</a:t>
            </a:r>
            <a:endParaRPr lang="zh-CN" altLang="en-US" dirty="0"/>
          </a:p>
        </p:txBody>
      </p:sp>
      <p:sp>
        <p:nvSpPr>
          <p:cNvPr id="21" name="文本框 20">
            <a:extLst>
              <a:ext uri="{FF2B5EF4-FFF2-40B4-BE49-F238E27FC236}">
                <a16:creationId xmlns:a16="http://schemas.microsoft.com/office/drawing/2014/main" id="{BA5EF61E-6154-4CF0-A7D2-C6C3484FE040}"/>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a:t>
            </a:r>
            <a:r>
              <a:rPr lang="en-US" altLang="zh-CN" sz="2000" b="1" i="0" dirty="0">
                <a:effectLst/>
                <a:latin typeface="黑体" panose="02010609060101010101" pitchFamily="49" charset="-122"/>
                <a:ea typeface="黑体" panose="02010609060101010101" pitchFamily="49" charset="-122"/>
              </a:rPr>
              <a:t>CAXA CAM </a:t>
            </a:r>
            <a:r>
              <a:rPr lang="zh-CN" altLang="en-US" sz="2000" b="1" i="0" dirty="0">
                <a:effectLst/>
                <a:latin typeface="黑体" panose="02010609060101010101" pitchFamily="49" charset="-122"/>
                <a:ea typeface="黑体" panose="02010609060101010101" pitchFamily="49" charset="-122"/>
              </a:rPr>
              <a:t>制造工程师的基本操作</a:t>
            </a:r>
            <a:r>
              <a:rPr lang="zh-CN" altLang="en-US" sz="2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6925198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289480" y="1957419"/>
            <a:ext cx="8954935" cy="4296236"/>
          </a:xfrm>
          <a:prstGeom prst="rect">
            <a:avLst/>
          </a:prstGeom>
        </p:spPr>
      </p:pic>
      <p:sp>
        <p:nvSpPr>
          <p:cNvPr id="11" name="矩形 10">
            <a:extLst>
              <a:ext uri="{FF2B5EF4-FFF2-40B4-BE49-F238E27FC236}">
                <a16:creationId xmlns:a16="http://schemas.microsoft.com/office/drawing/2014/main" id="{AA335E50-2870-4D78-8295-B7256F9FDB41}"/>
              </a:ext>
            </a:extLst>
          </p:cNvPr>
          <p:cNvSpPr/>
          <p:nvPr/>
        </p:nvSpPr>
        <p:spPr>
          <a:xfrm>
            <a:off x="4572808" y="5959645"/>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61637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04499" y="1683598"/>
            <a:ext cx="6060825" cy="4926928"/>
          </a:xfrm>
          <a:prstGeom prst="rect">
            <a:avLst/>
          </a:prstGeom>
        </p:spPr>
      </p:pic>
      <p:sp>
        <p:nvSpPr>
          <p:cNvPr id="11" name="矩形 10">
            <a:extLst>
              <a:ext uri="{FF2B5EF4-FFF2-40B4-BE49-F238E27FC236}">
                <a16:creationId xmlns:a16="http://schemas.microsoft.com/office/drawing/2014/main" id="{F44552D5-F173-4ABE-85A1-5C5C331E60BA}"/>
              </a:ext>
            </a:extLst>
          </p:cNvPr>
          <p:cNvSpPr/>
          <p:nvPr/>
        </p:nvSpPr>
        <p:spPr>
          <a:xfrm>
            <a:off x="5372908" y="6286500"/>
            <a:ext cx="830511" cy="4053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92603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156008" y="3332253"/>
            <a:ext cx="4371429" cy="2419048"/>
          </a:xfrm>
          <a:prstGeom prst="rect">
            <a:avLst/>
          </a:prstGeom>
        </p:spPr>
      </p:pic>
      <p:pic>
        <p:nvPicPr>
          <p:cNvPr id="4" name="图片 3"/>
          <p:cNvPicPr>
            <a:picLocks noChangeAspect="1"/>
          </p:cNvPicPr>
          <p:nvPr/>
        </p:nvPicPr>
        <p:blipFill>
          <a:blip r:embed="rId3"/>
          <a:stretch>
            <a:fillRect/>
          </a:stretch>
        </p:blipFill>
        <p:spPr>
          <a:xfrm>
            <a:off x="5796982" y="3370349"/>
            <a:ext cx="5066667" cy="2380952"/>
          </a:xfrm>
          <a:prstGeom prst="rect">
            <a:avLst/>
          </a:prstGeom>
        </p:spPr>
      </p:pic>
      <p:sp>
        <p:nvSpPr>
          <p:cNvPr id="11" name="矩形 10">
            <a:extLst>
              <a:ext uri="{FF2B5EF4-FFF2-40B4-BE49-F238E27FC236}">
                <a16:creationId xmlns:a16="http://schemas.microsoft.com/office/drawing/2014/main" id="{FDA5D7EA-7AA8-41D0-858D-659EE266A549}"/>
              </a:ext>
            </a:extLst>
          </p:cNvPr>
          <p:cNvSpPr/>
          <p:nvPr/>
        </p:nvSpPr>
        <p:spPr>
          <a:xfrm>
            <a:off x="7411258" y="5445967"/>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926EFFC-33DA-4381-807B-954291063E8C}"/>
              </a:ext>
            </a:extLst>
          </p:cNvPr>
          <p:cNvSpPr/>
          <p:nvPr/>
        </p:nvSpPr>
        <p:spPr>
          <a:xfrm>
            <a:off x="2372408" y="5457291"/>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01652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08F714C1-AF93-47D3-8284-5FE3D5C0CF23}"/>
              </a:ext>
            </a:extLst>
          </p:cNvPr>
          <p:cNvGrpSpPr/>
          <p:nvPr/>
        </p:nvGrpSpPr>
        <p:grpSpPr>
          <a:xfrm>
            <a:off x="1463463" y="1728105"/>
            <a:ext cx="9822861" cy="4963714"/>
            <a:chOff x="1463463" y="1728105"/>
            <a:chExt cx="9822861" cy="4963714"/>
          </a:xfrm>
        </p:grpSpPr>
        <p:pic>
          <p:nvPicPr>
            <p:cNvPr id="2" name="图片 1"/>
            <p:cNvPicPr>
              <a:picLocks noChangeAspect="1"/>
            </p:cNvPicPr>
            <p:nvPr/>
          </p:nvPicPr>
          <p:blipFill>
            <a:blip r:embed="rId2"/>
            <a:stretch>
              <a:fillRect/>
            </a:stretch>
          </p:blipFill>
          <p:spPr>
            <a:xfrm>
              <a:off x="1463463" y="1728105"/>
              <a:ext cx="6238095" cy="2342857"/>
            </a:xfrm>
            <a:prstGeom prst="rect">
              <a:avLst/>
            </a:prstGeom>
          </p:spPr>
        </p:pic>
        <p:pic>
          <p:nvPicPr>
            <p:cNvPr id="4" name="图片 3"/>
            <p:cNvPicPr>
              <a:picLocks noChangeAspect="1"/>
            </p:cNvPicPr>
            <p:nvPr/>
          </p:nvPicPr>
          <p:blipFill>
            <a:blip r:embed="rId3"/>
            <a:stretch>
              <a:fillRect/>
            </a:stretch>
          </p:blipFill>
          <p:spPr>
            <a:xfrm>
              <a:off x="3743467" y="4280229"/>
              <a:ext cx="7542857" cy="2371429"/>
            </a:xfrm>
            <a:prstGeom prst="rect">
              <a:avLst/>
            </a:prstGeom>
          </p:spPr>
        </p:pic>
        <p:sp>
          <p:nvSpPr>
            <p:cNvPr id="11" name="矩形 10">
              <a:extLst>
                <a:ext uri="{FF2B5EF4-FFF2-40B4-BE49-F238E27FC236}">
                  <a16:creationId xmlns:a16="http://schemas.microsoft.com/office/drawing/2014/main" id="{DCCD9242-9259-4188-BD21-9AA3B018E980}"/>
                </a:ext>
              </a:extLst>
            </p:cNvPr>
            <p:cNvSpPr/>
            <p:nvPr/>
          </p:nvSpPr>
          <p:spPr>
            <a:xfrm>
              <a:off x="4468633" y="3776952"/>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A5D8F88-A94B-4CDD-AFF0-7139B3B693A5}"/>
                </a:ext>
              </a:extLst>
            </p:cNvPr>
            <p:cNvSpPr/>
            <p:nvPr/>
          </p:nvSpPr>
          <p:spPr>
            <a:xfrm>
              <a:off x="7099639" y="6397809"/>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9444549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06141C0A-4D81-4262-B0DE-A377D762514F}"/>
              </a:ext>
            </a:extLst>
          </p:cNvPr>
          <p:cNvGrpSpPr/>
          <p:nvPr/>
        </p:nvGrpSpPr>
        <p:grpSpPr>
          <a:xfrm>
            <a:off x="806243" y="3612419"/>
            <a:ext cx="10551909" cy="2335413"/>
            <a:chOff x="806243" y="3612419"/>
            <a:chExt cx="10551909" cy="2335413"/>
          </a:xfrm>
        </p:grpSpPr>
        <p:pic>
          <p:nvPicPr>
            <p:cNvPr id="2" name="图片 1"/>
            <p:cNvPicPr>
              <a:picLocks noChangeAspect="1"/>
            </p:cNvPicPr>
            <p:nvPr/>
          </p:nvPicPr>
          <p:blipFill>
            <a:blip r:embed="rId2"/>
            <a:stretch>
              <a:fillRect/>
            </a:stretch>
          </p:blipFill>
          <p:spPr>
            <a:xfrm>
              <a:off x="806243" y="3831466"/>
              <a:ext cx="6333333" cy="2104762"/>
            </a:xfrm>
            <a:prstGeom prst="rect">
              <a:avLst/>
            </a:prstGeom>
          </p:spPr>
        </p:pic>
        <p:pic>
          <p:nvPicPr>
            <p:cNvPr id="4" name="图片 3"/>
            <p:cNvPicPr>
              <a:picLocks noChangeAspect="1"/>
            </p:cNvPicPr>
            <p:nvPr/>
          </p:nvPicPr>
          <p:blipFill>
            <a:blip r:embed="rId3"/>
            <a:stretch>
              <a:fillRect/>
            </a:stretch>
          </p:blipFill>
          <p:spPr>
            <a:xfrm>
              <a:off x="7434343" y="3612419"/>
              <a:ext cx="3923809" cy="2323809"/>
            </a:xfrm>
            <a:prstGeom prst="rect">
              <a:avLst/>
            </a:prstGeom>
          </p:spPr>
        </p:pic>
        <p:sp>
          <p:nvSpPr>
            <p:cNvPr id="11" name="矩形 10">
              <a:extLst>
                <a:ext uri="{FF2B5EF4-FFF2-40B4-BE49-F238E27FC236}">
                  <a16:creationId xmlns:a16="http://schemas.microsoft.com/office/drawing/2014/main" id="{EA2F16CF-1D95-4196-B6DE-843B6D7083EA}"/>
                </a:ext>
              </a:extLst>
            </p:cNvPr>
            <p:cNvSpPr/>
            <p:nvPr/>
          </p:nvSpPr>
          <p:spPr>
            <a:xfrm>
              <a:off x="8649508" y="5642218"/>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65AC8B6-CE4C-4921-9B25-C40B94423A16}"/>
                </a:ext>
              </a:extLst>
            </p:cNvPr>
            <p:cNvSpPr/>
            <p:nvPr/>
          </p:nvSpPr>
          <p:spPr>
            <a:xfrm>
              <a:off x="3913856" y="5653822"/>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567120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297772E1-BA46-43E9-BCAF-7E65DF45E8EB}"/>
              </a:ext>
            </a:extLst>
          </p:cNvPr>
          <p:cNvGrpSpPr/>
          <p:nvPr/>
        </p:nvGrpSpPr>
        <p:grpSpPr>
          <a:xfrm>
            <a:off x="1513331" y="2615948"/>
            <a:ext cx="8755277" cy="2971429"/>
            <a:chOff x="1513331" y="2615948"/>
            <a:chExt cx="8755277" cy="2971429"/>
          </a:xfrm>
        </p:grpSpPr>
        <p:pic>
          <p:nvPicPr>
            <p:cNvPr id="2" name="图片 1"/>
            <p:cNvPicPr>
              <a:picLocks noChangeAspect="1"/>
            </p:cNvPicPr>
            <p:nvPr/>
          </p:nvPicPr>
          <p:blipFill>
            <a:blip r:embed="rId2"/>
            <a:stretch>
              <a:fillRect/>
            </a:stretch>
          </p:blipFill>
          <p:spPr>
            <a:xfrm>
              <a:off x="1513331" y="2906425"/>
              <a:ext cx="3228571" cy="2390476"/>
            </a:xfrm>
            <a:prstGeom prst="rect">
              <a:avLst/>
            </a:prstGeom>
          </p:spPr>
        </p:pic>
        <p:pic>
          <p:nvPicPr>
            <p:cNvPr id="4" name="图片 3"/>
            <p:cNvPicPr>
              <a:picLocks noChangeAspect="1"/>
            </p:cNvPicPr>
            <p:nvPr/>
          </p:nvPicPr>
          <p:blipFill>
            <a:blip r:embed="rId3"/>
            <a:stretch>
              <a:fillRect/>
            </a:stretch>
          </p:blipFill>
          <p:spPr>
            <a:xfrm>
              <a:off x="5840037" y="2615948"/>
              <a:ext cx="4428571" cy="2971429"/>
            </a:xfrm>
            <a:prstGeom prst="rect">
              <a:avLst/>
            </a:prstGeom>
          </p:spPr>
        </p:pic>
        <p:sp>
          <p:nvSpPr>
            <p:cNvPr id="11" name="矩形 10">
              <a:extLst>
                <a:ext uri="{FF2B5EF4-FFF2-40B4-BE49-F238E27FC236}">
                  <a16:creationId xmlns:a16="http://schemas.microsoft.com/office/drawing/2014/main" id="{12CDA12F-6D31-4840-898F-86DC5B68CAEA}"/>
                </a:ext>
              </a:extLst>
            </p:cNvPr>
            <p:cNvSpPr/>
            <p:nvPr/>
          </p:nvSpPr>
          <p:spPr>
            <a:xfrm>
              <a:off x="7223811" y="5293367"/>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BC2B5AC-590D-4BD5-9332-9663EE38E509}"/>
                </a:ext>
              </a:extLst>
            </p:cNvPr>
            <p:cNvSpPr/>
            <p:nvPr/>
          </p:nvSpPr>
          <p:spPr>
            <a:xfrm>
              <a:off x="2372408" y="4999357"/>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892555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sp>
        <p:nvSpPr>
          <p:cNvPr id="2" name="矩形 1"/>
          <p:cNvSpPr/>
          <p:nvPr/>
        </p:nvSpPr>
        <p:spPr>
          <a:xfrm>
            <a:off x="935782" y="1730062"/>
            <a:ext cx="2605842" cy="461665"/>
          </a:xfrm>
          <a:prstGeom prst="rect">
            <a:avLst/>
          </a:prstGeom>
        </p:spPr>
        <p:txBody>
          <a:bodyPr wrap="none">
            <a:spAutoFit/>
          </a:bodyPr>
          <a:lstStyle/>
          <a:p>
            <a:pPr indent="264160" algn="just">
              <a:spcAft>
                <a:spcPts val="0"/>
              </a:spcAft>
            </a:pPr>
            <a:r>
              <a:rPr lang="en-US" altLang="zh-CN" sz="2400" kern="100" dirty="0">
                <a:latin typeface="黑体" panose="02010609060101010101" pitchFamily="49" charset="-122"/>
                <a:ea typeface="宋体" panose="02010600030101010101" pitchFamily="2" charset="-122"/>
              </a:rPr>
              <a:t>3.</a:t>
            </a:r>
            <a:r>
              <a:rPr lang="zh-CN" altLang="zh-CN" sz="2400" kern="100" dirty="0">
                <a:latin typeface="Times New Roman" panose="02020603050405020304" pitchFamily="18" charset="0"/>
                <a:ea typeface="黑体" panose="02010609060101010101" pitchFamily="49" charset="-122"/>
              </a:rPr>
              <a:t>加工树的管理</a:t>
            </a:r>
            <a:endParaRPr lang="zh-CN" altLang="zh-CN" sz="2400" kern="100" dirty="0">
              <a:latin typeface="Times New Roman" panose="02020603050405020304" pitchFamily="18" charset="0"/>
              <a:ea typeface="宋体" panose="02010600030101010101" pitchFamily="2" charset="-122"/>
            </a:endParaRPr>
          </a:p>
        </p:txBody>
      </p:sp>
      <p:sp>
        <p:nvSpPr>
          <p:cNvPr id="5" name="矩形 4"/>
          <p:cNvSpPr/>
          <p:nvPr/>
        </p:nvSpPr>
        <p:spPr>
          <a:xfrm>
            <a:off x="1207642" y="2632611"/>
            <a:ext cx="4354061" cy="3329758"/>
          </a:xfrm>
          <a:prstGeom prst="rect">
            <a:avLst/>
          </a:prstGeom>
        </p:spPr>
        <p:txBody>
          <a:bodyPr wrap="square">
            <a:spAutoFit/>
          </a:bodyPr>
          <a:lstStyle/>
          <a:p>
            <a:pPr>
              <a:lnSpc>
                <a:spcPct val="150000"/>
              </a:lnSpc>
            </a:pPr>
            <a:r>
              <a:rPr lang="en-US" altLang="zh-CN" sz="2400" kern="100" dirty="0">
                <a:latin typeface="Times New Roman" panose="02020603050405020304" pitchFamily="18" charset="0"/>
                <a:ea typeface="黑体" panose="02010609060101010101" pitchFamily="49" charset="-122"/>
              </a:rPr>
              <a:t>        </a:t>
            </a:r>
            <a:r>
              <a:rPr lang="zh-CN" altLang="zh-CN" sz="2400" b="1" kern="100" dirty="0">
                <a:latin typeface="宋体" panose="02010600030101010101" pitchFamily="2" charset="-122"/>
                <a:ea typeface="宋体" panose="02010600030101010101" pitchFamily="2" charset="-122"/>
              </a:rPr>
              <a:t>在加工状态树里可以对加工进行管理。可以创建文件夹（例如，把加工某个面的轨迹放在一个文件夹）；可以按刀具分组、按加工面分组、按粗精加工分组等。</a:t>
            </a:r>
            <a:endParaRPr lang="zh-CN" altLang="en-US" sz="2400" b="1" kern="100" dirty="0">
              <a:latin typeface="宋体" panose="02010600030101010101" pitchFamily="2" charset="-122"/>
              <a:ea typeface="宋体" panose="02010600030101010101" pitchFamily="2" charset="-122"/>
            </a:endParaRPr>
          </a:p>
        </p:txBody>
      </p:sp>
      <p:grpSp>
        <p:nvGrpSpPr>
          <p:cNvPr id="8" name="组合 7">
            <a:extLst>
              <a:ext uri="{FF2B5EF4-FFF2-40B4-BE49-F238E27FC236}">
                <a16:creationId xmlns:a16="http://schemas.microsoft.com/office/drawing/2014/main" id="{7C762022-3D0F-4B0D-8FA8-C8D8C67420C1}"/>
              </a:ext>
            </a:extLst>
          </p:cNvPr>
          <p:cNvGrpSpPr/>
          <p:nvPr/>
        </p:nvGrpSpPr>
        <p:grpSpPr>
          <a:xfrm>
            <a:off x="6090937" y="895596"/>
            <a:ext cx="5417892" cy="5973946"/>
            <a:chOff x="6090937" y="895596"/>
            <a:chExt cx="5417892" cy="5973946"/>
          </a:xfrm>
        </p:grpSpPr>
        <p:pic>
          <p:nvPicPr>
            <p:cNvPr id="4" name="图片 3"/>
            <p:cNvPicPr>
              <a:picLocks noChangeAspect="1"/>
            </p:cNvPicPr>
            <p:nvPr/>
          </p:nvPicPr>
          <p:blipFill>
            <a:blip r:embed="rId2"/>
            <a:stretch>
              <a:fillRect/>
            </a:stretch>
          </p:blipFill>
          <p:spPr>
            <a:xfrm>
              <a:off x="6090937" y="895596"/>
              <a:ext cx="5417892" cy="5962404"/>
            </a:xfrm>
            <a:prstGeom prst="rect">
              <a:avLst/>
            </a:prstGeom>
          </p:spPr>
        </p:pic>
        <p:sp>
          <p:nvSpPr>
            <p:cNvPr id="11" name="矩形 10">
              <a:extLst>
                <a:ext uri="{FF2B5EF4-FFF2-40B4-BE49-F238E27FC236}">
                  <a16:creationId xmlns:a16="http://schemas.microsoft.com/office/drawing/2014/main" id="{33842273-4429-4729-8193-587C3D9D767A}"/>
                </a:ext>
              </a:extLst>
            </p:cNvPr>
            <p:cNvSpPr/>
            <p:nvPr/>
          </p:nvSpPr>
          <p:spPr>
            <a:xfrm>
              <a:off x="8573308" y="6575532"/>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986598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二轴加工</a:t>
            </a:r>
          </a:p>
        </p:txBody>
      </p:sp>
      <p:sp>
        <p:nvSpPr>
          <p:cNvPr id="2" name="矩形 1"/>
          <p:cNvSpPr/>
          <p:nvPr/>
        </p:nvSpPr>
        <p:spPr>
          <a:xfrm>
            <a:off x="1141113" y="1957419"/>
            <a:ext cx="9968321" cy="3351046"/>
          </a:xfrm>
          <a:prstGeom prst="rect">
            <a:avLst/>
          </a:prstGeom>
        </p:spPr>
        <p:txBody>
          <a:bodyPr wrap="square">
            <a:spAutoFit/>
          </a:bodyPr>
          <a:lstStyle/>
          <a:p>
            <a:pPr indent="264160" algn="just">
              <a:lnSpc>
                <a:spcPct val="150000"/>
              </a:lnSpc>
              <a:spcAft>
                <a:spcPts val="0"/>
              </a:spcAft>
            </a:pPr>
            <a:r>
              <a:rPr lang="en-US" altLang="zh-CN" sz="2400" b="1" dirty="0">
                <a:latin typeface="微软雅黑" panose="020B0503020204020204" pitchFamily="34" charset="-122"/>
                <a:ea typeface="微软雅黑" panose="020B0503020204020204" pitchFamily="34" charset="-122"/>
              </a:rPr>
              <a:t>    </a:t>
            </a:r>
            <a:r>
              <a:rPr lang="zh-CN" altLang="zh-CN" sz="2400" b="1" dirty="0">
                <a:latin typeface="宋体" panose="02010600030101010101" pitchFamily="2" charset="-122"/>
                <a:ea typeface="宋体" panose="02010600030101010101" pitchFamily="2" charset="-122"/>
              </a:rPr>
              <a:t>二轴加工功能的特征是加工的轮廓均位于同一平面内，每一层的加工的轨迹高度固定，只需要在等高的平面内进行加工，即刀具只需要两轴联动。</a:t>
            </a:r>
          </a:p>
          <a:p>
            <a:pPr indent="26416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en-US" altLang="zh-CN" sz="2400" b="1" dirty="0" err="1">
                <a:latin typeface="宋体" panose="02010600030101010101" pitchFamily="2" charset="-122"/>
                <a:ea typeface="宋体" panose="02010600030101010101" pitchFamily="2" charset="-122"/>
              </a:rPr>
              <a:t>CAXA</a:t>
            </a:r>
            <a:r>
              <a:rPr lang="en-US" altLang="zh-CN" sz="2400" b="1" dirty="0">
                <a:latin typeface="宋体" panose="02010600030101010101" pitchFamily="2" charset="-122"/>
                <a:ea typeface="宋体" panose="02010600030101010101" pitchFamily="2" charset="-122"/>
              </a:rPr>
              <a:t> CAM</a:t>
            </a:r>
            <a:r>
              <a:rPr lang="zh-CN" altLang="zh-CN" sz="2400" b="1" dirty="0">
                <a:latin typeface="宋体" panose="02010600030101010101" pitchFamily="2" charset="-122"/>
                <a:ea typeface="宋体" panose="02010600030101010101" pitchFamily="2" charset="-122"/>
              </a:rPr>
              <a:t>制造工程师</a:t>
            </a:r>
            <a:r>
              <a:rPr lang="en-US" altLang="zh-CN" sz="2400" b="1" dirty="0">
                <a:latin typeface="宋体" panose="02010600030101010101" pitchFamily="2" charset="-122"/>
                <a:ea typeface="宋体" panose="02010600030101010101" pitchFamily="2" charset="-122"/>
              </a:rPr>
              <a:t>2020</a:t>
            </a:r>
            <a:r>
              <a:rPr lang="zh-CN" altLang="zh-CN" sz="2400" b="1" dirty="0">
                <a:latin typeface="宋体" panose="02010600030101010101" pitchFamily="2" charset="-122"/>
                <a:ea typeface="宋体" panose="02010600030101010101" pitchFamily="2" charset="-122"/>
              </a:rPr>
              <a:t>提供的二轴加工功能有平面区域粗加工、平面自适应粗加工、平面轮廓精加工、平面光铣加工、平面摆线槽加工、倒圆角加工、倒斜角加工、切割加工、雕刻加工等。</a:t>
            </a:r>
          </a:p>
        </p:txBody>
      </p:sp>
    </p:spTree>
    <p:extLst>
      <p:ext uri="{BB962C8B-B14F-4D97-AF65-F5344CB8AC3E}">
        <p14:creationId xmlns:p14="http://schemas.microsoft.com/office/powerpoint/2010/main" val="18362531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二轴加工</a:t>
            </a:r>
          </a:p>
        </p:txBody>
      </p:sp>
      <p:grpSp>
        <p:nvGrpSpPr>
          <p:cNvPr id="5" name="组合 4">
            <a:extLst>
              <a:ext uri="{FF2B5EF4-FFF2-40B4-BE49-F238E27FC236}">
                <a16:creationId xmlns:a16="http://schemas.microsoft.com/office/drawing/2014/main" id="{6E4620FE-60F3-4B21-8C9F-3A41D21FFC8C}"/>
              </a:ext>
            </a:extLst>
          </p:cNvPr>
          <p:cNvGrpSpPr/>
          <p:nvPr/>
        </p:nvGrpSpPr>
        <p:grpSpPr>
          <a:xfrm>
            <a:off x="1360842" y="1495754"/>
            <a:ext cx="8781481" cy="5186540"/>
            <a:chOff x="1360842" y="1495754"/>
            <a:chExt cx="8781481" cy="5186540"/>
          </a:xfrm>
        </p:grpSpPr>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stretch>
              <a:fillRect/>
            </a:stretch>
          </p:blipFill>
          <p:spPr>
            <a:xfrm>
              <a:off x="3704779" y="1495754"/>
              <a:ext cx="3847619" cy="2600000"/>
            </a:xfrm>
            <a:prstGeom prst="rect">
              <a:avLst/>
            </a:prstGeom>
          </p:spPr>
        </p:pic>
        <p:pic>
          <p:nvPicPr>
            <p:cNvPr id="4" name="图片 3"/>
            <p:cNvPicPr>
              <a:picLocks noChangeAspect="1"/>
            </p:cNvPicPr>
            <p:nvPr/>
          </p:nvPicPr>
          <p:blipFill>
            <a:blip r:embed="rId3"/>
            <a:stretch>
              <a:fillRect/>
            </a:stretch>
          </p:blipFill>
          <p:spPr>
            <a:xfrm>
              <a:off x="1686663" y="4416312"/>
              <a:ext cx="8455660" cy="2226225"/>
            </a:xfrm>
            <a:prstGeom prst="rect">
              <a:avLst/>
            </a:prstGeom>
          </p:spPr>
        </p:pic>
        <p:sp>
          <p:nvSpPr>
            <p:cNvPr id="10" name="矩形 9">
              <a:extLst>
                <a:ext uri="{FF2B5EF4-FFF2-40B4-BE49-F238E27FC236}">
                  <a16:creationId xmlns:a16="http://schemas.microsoft.com/office/drawing/2014/main" id="{8A17989A-853C-4E0A-9836-D5ACB1B847BF}"/>
                </a:ext>
              </a:extLst>
            </p:cNvPr>
            <p:cNvSpPr/>
            <p:nvPr/>
          </p:nvSpPr>
          <p:spPr>
            <a:xfrm>
              <a:off x="4248958" y="3815018"/>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4BE16340-FECE-429D-A4D9-ED39E9DD88DA}"/>
                </a:ext>
              </a:extLst>
            </p:cNvPr>
            <p:cNvSpPr/>
            <p:nvPr/>
          </p:nvSpPr>
          <p:spPr>
            <a:xfrm>
              <a:off x="4563283" y="6388284"/>
              <a:ext cx="1056467"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2792727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二轴加工</a:t>
            </a:r>
          </a:p>
        </p:txBody>
      </p:sp>
      <p:grpSp>
        <p:nvGrpSpPr>
          <p:cNvPr id="10" name="组合 9">
            <a:extLst>
              <a:ext uri="{FF2B5EF4-FFF2-40B4-BE49-F238E27FC236}">
                <a16:creationId xmlns:a16="http://schemas.microsoft.com/office/drawing/2014/main" id="{9F328BA8-4CF4-4681-9273-E64C2B8E7B0C}"/>
              </a:ext>
            </a:extLst>
          </p:cNvPr>
          <p:cNvGrpSpPr/>
          <p:nvPr/>
        </p:nvGrpSpPr>
        <p:grpSpPr>
          <a:xfrm>
            <a:off x="790963" y="1934336"/>
            <a:ext cx="10381125" cy="4323809"/>
            <a:chOff x="790963" y="1934336"/>
            <a:chExt cx="10381125" cy="4323809"/>
          </a:xfrm>
        </p:grpSpPr>
        <p:pic>
          <p:nvPicPr>
            <p:cNvPr id="2" name="图片 1"/>
            <p:cNvPicPr>
              <a:picLocks noChangeAspect="1"/>
            </p:cNvPicPr>
            <p:nvPr/>
          </p:nvPicPr>
          <p:blipFill>
            <a:blip r:embed="rId2"/>
            <a:stretch>
              <a:fillRect/>
            </a:stretch>
          </p:blipFill>
          <p:spPr>
            <a:xfrm>
              <a:off x="790963" y="3063435"/>
              <a:ext cx="3590476" cy="2580952"/>
            </a:xfrm>
            <a:prstGeom prst="rect">
              <a:avLst/>
            </a:prstGeom>
          </p:spPr>
        </p:pic>
        <p:pic>
          <p:nvPicPr>
            <p:cNvPr id="4" name="图片 3"/>
            <p:cNvPicPr>
              <a:picLocks noChangeAspect="1"/>
            </p:cNvPicPr>
            <p:nvPr/>
          </p:nvPicPr>
          <p:blipFill>
            <a:blip r:embed="rId3"/>
            <a:stretch>
              <a:fillRect/>
            </a:stretch>
          </p:blipFill>
          <p:spPr>
            <a:xfrm>
              <a:off x="4468633" y="2815816"/>
              <a:ext cx="3476190" cy="2828571"/>
            </a:xfrm>
            <a:prstGeom prst="rect">
              <a:avLst/>
            </a:prstGeom>
          </p:spPr>
        </p:pic>
        <p:pic>
          <p:nvPicPr>
            <p:cNvPr id="5" name="图片 4"/>
            <p:cNvPicPr>
              <a:picLocks noChangeAspect="1"/>
            </p:cNvPicPr>
            <p:nvPr/>
          </p:nvPicPr>
          <p:blipFill>
            <a:blip r:embed="rId4"/>
            <a:stretch>
              <a:fillRect/>
            </a:stretch>
          </p:blipFill>
          <p:spPr>
            <a:xfrm>
              <a:off x="8353040" y="1934336"/>
              <a:ext cx="2819048" cy="4323809"/>
            </a:xfrm>
            <a:prstGeom prst="rect">
              <a:avLst/>
            </a:prstGeom>
          </p:spPr>
        </p:pic>
        <p:sp>
          <p:nvSpPr>
            <p:cNvPr id="11" name="矩形 10">
              <a:extLst>
                <a:ext uri="{FF2B5EF4-FFF2-40B4-BE49-F238E27FC236}">
                  <a16:creationId xmlns:a16="http://schemas.microsoft.com/office/drawing/2014/main" id="{AC36AEEC-AD1F-4820-9184-2C9AA8030204}"/>
                </a:ext>
              </a:extLst>
            </p:cNvPr>
            <p:cNvSpPr/>
            <p:nvPr/>
          </p:nvSpPr>
          <p:spPr>
            <a:xfrm>
              <a:off x="8716183" y="5964135"/>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C108B21-9230-46C1-91E4-EC0D4961CAE1}"/>
                </a:ext>
              </a:extLst>
            </p:cNvPr>
            <p:cNvSpPr/>
            <p:nvPr/>
          </p:nvSpPr>
          <p:spPr>
            <a:xfrm>
              <a:off x="4906183" y="5350377"/>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667C33B7-4FA1-45AA-8EAE-647E3527B9FC}"/>
                </a:ext>
              </a:extLst>
            </p:cNvPr>
            <p:cNvSpPr/>
            <p:nvPr/>
          </p:nvSpPr>
          <p:spPr>
            <a:xfrm>
              <a:off x="1505758" y="536224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61745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9F146FB-2E94-4D9C-B42B-049922686246}"/>
              </a:ext>
            </a:extLst>
          </p:cNvPr>
          <p:cNvGrpSpPr/>
          <p:nvPr/>
        </p:nvGrpSpPr>
        <p:grpSpPr>
          <a:xfrm>
            <a:off x="97940" y="354796"/>
            <a:ext cx="5570479" cy="493608"/>
            <a:chOff x="7040746" y="354796"/>
            <a:chExt cx="5570479" cy="493608"/>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任务二 吊钩模型颜色与背景的变换操作</a:t>
              </a:r>
              <a:endParaRPr lang="zh-CN" altLang="en-US" sz="2000" b="1" dirty="0">
                <a:solidFill>
                  <a:schemeClr val="bg1"/>
                </a:solidFill>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BA6034CA-700A-465C-A9C3-657766B1F6E3}"/>
              </a:ext>
            </a:extLst>
          </p:cNvPr>
          <p:cNvSpPr txBox="1"/>
          <p:nvPr/>
        </p:nvSpPr>
        <p:spPr>
          <a:xfrm>
            <a:off x="555771" y="1268347"/>
            <a:ext cx="6094602" cy="3091872"/>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）对图素单选、多选和框选的方法。</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）更改图素颜色方法。</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）更改背景颜色方法。</a:t>
            </a:r>
          </a:p>
          <a:p>
            <a:pPr algn="just">
              <a:lnSpc>
                <a:spcPct val="150000"/>
              </a:lnSpc>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知识准备</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algn="just">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制造工程师的打开保存方法。</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）了解曲面与实体的区别。 </a:t>
            </a:r>
          </a:p>
        </p:txBody>
      </p:sp>
      <p:sp>
        <p:nvSpPr>
          <p:cNvPr id="21" name="文本框 20">
            <a:extLst>
              <a:ext uri="{FF2B5EF4-FFF2-40B4-BE49-F238E27FC236}">
                <a16:creationId xmlns:a16="http://schemas.microsoft.com/office/drawing/2014/main" id="{C588E185-6E5A-436B-841C-AEAD8B1E774E}"/>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a:t>
            </a:r>
            <a:r>
              <a:rPr lang="en-US" altLang="zh-CN" sz="2000" b="1" i="0" dirty="0">
                <a:effectLst/>
                <a:latin typeface="黑体" panose="02010609060101010101" pitchFamily="49" charset="-122"/>
                <a:ea typeface="黑体" panose="02010609060101010101" pitchFamily="49" charset="-122"/>
              </a:rPr>
              <a:t>CAXA CAM </a:t>
            </a:r>
            <a:r>
              <a:rPr lang="zh-CN" altLang="en-US" sz="2000" b="1" i="0" dirty="0">
                <a:effectLst/>
                <a:latin typeface="黑体" panose="02010609060101010101" pitchFamily="49" charset="-122"/>
                <a:ea typeface="黑体" panose="02010609060101010101" pitchFamily="49" charset="-122"/>
              </a:rPr>
              <a:t>制造工程师的基本操作</a:t>
            </a:r>
            <a:r>
              <a:rPr lang="zh-CN" altLang="en-US" sz="2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288664019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二轴加工</a:t>
            </a:r>
          </a:p>
        </p:txBody>
      </p:sp>
      <p:grpSp>
        <p:nvGrpSpPr>
          <p:cNvPr id="5" name="组合 4">
            <a:extLst>
              <a:ext uri="{FF2B5EF4-FFF2-40B4-BE49-F238E27FC236}">
                <a16:creationId xmlns:a16="http://schemas.microsoft.com/office/drawing/2014/main" id="{147451F7-2F88-45C0-8279-081208656341}"/>
              </a:ext>
            </a:extLst>
          </p:cNvPr>
          <p:cNvGrpSpPr/>
          <p:nvPr/>
        </p:nvGrpSpPr>
        <p:grpSpPr>
          <a:xfrm>
            <a:off x="1060104" y="2667816"/>
            <a:ext cx="9531323" cy="2590204"/>
            <a:chOff x="1060104" y="2667816"/>
            <a:chExt cx="9531323" cy="2590204"/>
          </a:xfrm>
        </p:grpSpPr>
        <p:pic>
          <p:nvPicPr>
            <p:cNvPr id="2" name="图片 1"/>
            <p:cNvPicPr>
              <a:picLocks noChangeAspect="1"/>
            </p:cNvPicPr>
            <p:nvPr/>
          </p:nvPicPr>
          <p:blipFill>
            <a:blip r:embed="rId2"/>
            <a:stretch>
              <a:fillRect/>
            </a:stretch>
          </p:blipFill>
          <p:spPr>
            <a:xfrm>
              <a:off x="1060104" y="2667816"/>
              <a:ext cx="3219048" cy="2552381"/>
            </a:xfrm>
            <a:prstGeom prst="rect">
              <a:avLst/>
            </a:prstGeom>
          </p:spPr>
        </p:pic>
        <p:pic>
          <p:nvPicPr>
            <p:cNvPr id="4" name="图片 3"/>
            <p:cNvPicPr>
              <a:picLocks noChangeAspect="1"/>
            </p:cNvPicPr>
            <p:nvPr/>
          </p:nvPicPr>
          <p:blipFill>
            <a:blip r:embed="rId3"/>
            <a:stretch>
              <a:fillRect/>
            </a:stretch>
          </p:blipFill>
          <p:spPr>
            <a:xfrm>
              <a:off x="4648570" y="2987205"/>
              <a:ext cx="5942857" cy="2123810"/>
            </a:xfrm>
            <a:prstGeom prst="rect">
              <a:avLst/>
            </a:prstGeom>
          </p:spPr>
        </p:pic>
        <p:sp>
          <p:nvSpPr>
            <p:cNvPr id="10" name="矩形 9">
              <a:extLst>
                <a:ext uri="{FF2B5EF4-FFF2-40B4-BE49-F238E27FC236}">
                  <a16:creationId xmlns:a16="http://schemas.microsoft.com/office/drawing/2014/main" id="{DB632D2D-4DD3-4448-A225-33E8CBA4569A}"/>
                </a:ext>
              </a:extLst>
            </p:cNvPr>
            <p:cNvSpPr/>
            <p:nvPr/>
          </p:nvSpPr>
          <p:spPr>
            <a:xfrm>
              <a:off x="6592108" y="4817005"/>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3E4A64AE-539A-4FF8-A9C5-9A216699F619}"/>
                </a:ext>
              </a:extLst>
            </p:cNvPr>
            <p:cNvSpPr/>
            <p:nvPr/>
          </p:nvSpPr>
          <p:spPr>
            <a:xfrm>
              <a:off x="1734358" y="4964010"/>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788750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sp>
        <p:nvSpPr>
          <p:cNvPr id="2" name="矩形 1"/>
          <p:cNvSpPr/>
          <p:nvPr/>
        </p:nvSpPr>
        <p:spPr>
          <a:xfrm>
            <a:off x="1166648" y="2187729"/>
            <a:ext cx="10016359" cy="3416320"/>
          </a:xfrm>
          <a:prstGeom prst="rect">
            <a:avLst/>
          </a:prstGeom>
        </p:spPr>
        <p:txBody>
          <a:bodyPr wrap="square">
            <a:spAutoFit/>
          </a:bodyPr>
          <a:lstStyle/>
          <a:p>
            <a:pPr>
              <a:lnSpc>
                <a:spcPct val="150000"/>
              </a:lnSpc>
            </a:pPr>
            <a:r>
              <a:rPr lang="en-US" altLang="zh-CN" sz="2400" b="1" dirty="0">
                <a:latin typeface="微软雅黑" panose="020B0503020204020204" pitchFamily="34" charset="-122"/>
                <a:ea typeface="微软雅黑" panose="020B0503020204020204" pitchFamily="34" charset="-122"/>
              </a:rPr>
              <a:t>       </a:t>
            </a:r>
            <a:r>
              <a:rPr lang="zh-CN" altLang="zh-CN" sz="2400" b="1" dirty="0">
                <a:latin typeface="宋体" panose="02010600030101010101" pitchFamily="2" charset="-122"/>
                <a:ea typeface="宋体" panose="02010600030101010101" pitchFamily="2" charset="-122"/>
              </a:rPr>
              <a:t>三轴加工功能加工的轮廓可以是曲面或者复杂的零件体，每一层的加工的轨迹高度不固定，刀具需要进行三轴联动。</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典型的三轴加工功能有等高线粗加工、自适应粗加工、等高线精加工、扫描线精加工、三维偏置加工、平面精加工、笔式清根加工、直线投影加工、曲线投影加工、轮廓导动精加工、曲面轮廓精加工、曲面区域精加工、参数线精加工、轨迹投影个精加工、曲线式铣槽加工等。</a:t>
            </a:r>
            <a:endParaRPr lang="zh-CN" altLang="en-US" sz="24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6757728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grpSp>
        <p:nvGrpSpPr>
          <p:cNvPr id="4" name="组合 3">
            <a:extLst>
              <a:ext uri="{FF2B5EF4-FFF2-40B4-BE49-F238E27FC236}">
                <a16:creationId xmlns:a16="http://schemas.microsoft.com/office/drawing/2014/main" id="{54423AC2-96D1-43CB-A22E-0A7C885D959E}"/>
              </a:ext>
            </a:extLst>
          </p:cNvPr>
          <p:cNvGrpSpPr/>
          <p:nvPr/>
        </p:nvGrpSpPr>
        <p:grpSpPr>
          <a:xfrm>
            <a:off x="2380750" y="1603937"/>
            <a:ext cx="6361905" cy="5066452"/>
            <a:chOff x="2380750" y="1603937"/>
            <a:chExt cx="6361905" cy="5066452"/>
          </a:xfrm>
        </p:grpSpPr>
        <p:pic>
          <p:nvPicPr>
            <p:cNvPr id="2" name="图片 1"/>
            <p:cNvPicPr>
              <a:picLocks noChangeAspect="1"/>
            </p:cNvPicPr>
            <p:nvPr/>
          </p:nvPicPr>
          <p:blipFill rotWithShape="1">
            <a:blip r:embed="rId2"/>
            <a:srcRect t="6671"/>
            <a:stretch/>
          </p:blipFill>
          <p:spPr>
            <a:xfrm>
              <a:off x="2380750" y="1603937"/>
              <a:ext cx="6361905" cy="5066452"/>
            </a:xfrm>
            <a:prstGeom prst="rect">
              <a:avLst/>
            </a:prstGeom>
          </p:spPr>
        </p:pic>
        <p:sp>
          <p:nvSpPr>
            <p:cNvPr id="10" name="矩形 9">
              <a:extLst>
                <a:ext uri="{FF2B5EF4-FFF2-40B4-BE49-F238E27FC236}">
                  <a16:creationId xmlns:a16="http://schemas.microsoft.com/office/drawing/2014/main" id="{8B458981-C94C-4225-A99A-CCDA200030EA}"/>
                </a:ext>
              </a:extLst>
            </p:cNvPr>
            <p:cNvSpPr/>
            <p:nvPr/>
          </p:nvSpPr>
          <p:spPr>
            <a:xfrm>
              <a:off x="5382433" y="6376379"/>
              <a:ext cx="932642"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1275495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8345215" y="357658"/>
            <a:ext cx="3846786" cy="401841"/>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章</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grpSp>
        <p:nvGrpSpPr>
          <p:cNvPr id="11" name="组合 10">
            <a:extLst>
              <a:ext uri="{FF2B5EF4-FFF2-40B4-BE49-F238E27FC236}">
                <a16:creationId xmlns:a16="http://schemas.microsoft.com/office/drawing/2014/main" id="{C42646C8-9DE1-4B18-8F20-B9CE430365AC}"/>
              </a:ext>
            </a:extLst>
          </p:cNvPr>
          <p:cNvGrpSpPr/>
          <p:nvPr/>
        </p:nvGrpSpPr>
        <p:grpSpPr>
          <a:xfrm>
            <a:off x="851337" y="2667512"/>
            <a:ext cx="11054379" cy="3057333"/>
            <a:chOff x="851337" y="2667512"/>
            <a:chExt cx="11054379" cy="3057333"/>
          </a:xfrm>
        </p:grpSpPr>
        <p:pic>
          <p:nvPicPr>
            <p:cNvPr id="2" name="图片 1"/>
            <p:cNvPicPr>
              <a:picLocks noChangeAspect="1"/>
            </p:cNvPicPr>
            <p:nvPr/>
          </p:nvPicPr>
          <p:blipFill>
            <a:blip r:embed="rId2"/>
            <a:stretch>
              <a:fillRect/>
            </a:stretch>
          </p:blipFill>
          <p:spPr>
            <a:xfrm>
              <a:off x="3597045" y="2667512"/>
              <a:ext cx="2933333" cy="2952381"/>
            </a:xfrm>
            <a:prstGeom prst="rect">
              <a:avLst/>
            </a:prstGeom>
          </p:spPr>
        </p:pic>
        <p:pic>
          <p:nvPicPr>
            <p:cNvPr id="4" name="图片 3"/>
            <p:cNvPicPr>
              <a:picLocks noChangeAspect="1"/>
            </p:cNvPicPr>
            <p:nvPr/>
          </p:nvPicPr>
          <p:blipFill rotWithShape="1">
            <a:blip r:embed="rId3"/>
            <a:srcRect t="3364"/>
            <a:stretch/>
          </p:blipFill>
          <p:spPr>
            <a:xfrm>
              <a:off x="6425275" y="2785241"/>
              <a:ext cx="2704762" cy="2834652"/>
            </a:xfrm>
            <a:prstGeom prst="rect">
              <a:avLst/>
            </a:prstGeom>
          </p:spPr>
        </p:pic>
        <p:pic>
          <p:nvPicPr>
            <p:cNvPr id="10" name="图片 9"/>
            <p:cNvPicPr>
              <a:picLocks noChangeAspect="1"/>
            </p:cNvPicPr>
            <p:nvPr/>
          </p:nvPicPr>
          <p:blipFill rotWithShape="1">
            <a:blip r:embed="rId4"/>
            <a:srcRect l="6956" t="11371" r="4552"/>
            <a:stretch/>
          </p:blipFill>
          <p:spPr>
            <a:xfrm>
              <a:off x="851337" y="2762105"/>
              <a:ext cx="2722179" cy="2962740"/>
            </a:xfrm>
            <a:prstGeom prst="rect">
              <a:avLst/>
            </a:prstGeom>
          </p:spPr>
        </p:pic>
        <p:pic>
          <p:nvPicPr>
            <p:cNvPr id="5" name="图片 4"/>
            <p:cNvPicPr>
              <a:picLocks noChangeAspect="1"/>
            </p:cNvPicPr>
            <p:nvPr/>
          </p:nvPicPr>
          <p:blipFill rotWithShape="1">
            <a:blip r:embed="rId5"/>
            <a:srcRect l="2345" t="3576" r="4355"/>
            <a:stretch/>
          </p:blipFill>
          <p:spPr>
            <a:xfrm>
              <a:off x="9234709" y="2778529"/>
              <a:ext cx="2671007" cy="2891060"/>
            </a:xfrm>
            <a:prstGeom prst="rect">
              <a:avLst/>
            </a:prstGeom>
          </p:spPr>
        </p:pic>
        <p:sp>
          <p:nvSpPr>
            <p:cNvPr id="12" name="矩形 11">
              <a:extLst>
                <a:ext uri="{FF2B5EF4-FFF2-40B4-BE49-F238E27FC236}">
                  <a16:creationId xmlns:a16="http://schemas.microsoft.com/office/drawing/2014/main" id="{35D93C77-F380-401F-A1E2-6445337A5822}"/>
                </a:ext>
              </a:extLst>
            </p:cNvPr>
            <p:cNvSpPr/>
            <p:nvPr/>
          </p:nvSpPr>
          <p:spPr>
            <a:xfrm>
              <a:off x="1032860" y="5375579"/>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0C874D2-0EE2-4CB2-93FC-6DFE1D82C497}"/>
                </a:ext>
              </a:extLst>
            </p:cNvPr>
            <p:cNvSpPr/>
            <p:nvPr/>
          </p:nvSpPr>
          <p:spPr>
            <a:xfrm>
              <a:off x="3912833" y="536224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AC944C94-2D67-41BE-B89C-69A8D3AB800C}"/>
                </a:ext>
              </a:extLst>
            </p:cNvPr>
            <p:cNvSpPr/>
            <p:nvPr/>
          </p:nvSpPr>
          <p:spPr>
            <a:xfrm>
              <a:off x="6430910" y="5375579"/>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AE7E682E-E839-4CD2-B825-918E6D2BA0A8}"/>
                </a:ext>
              </a:extLst>
            </p:cNvPr>
            <p:cNvSpPr/>
            <p:nvPr/>
          </p:nvSpPr>
          <p:spPr>
            <a:xfrm>
              <a:off x="9288304" y="5429241"/>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322626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pic>
        <p:nvPicPr>
          <p:cNvPr id="2" name="图片 1"/>
          <p:cNvPicPr>
            <a:picLocks noChangeAspect="1"/>
          </p:cNvPicPr>
          <p:nvPr/>
        </p:nvPicPr>
        <p:blipFill>
          <a:blip r:embed="rId2"/>
          <a:stretch>
            <a:fillRect/>
          </a:stretch>
        </p:blipFill>
        <p:spPr>
          <a:xfrm>
            <a:off x="1445059" y="2487375"/>
            <a:ext cx="8317505" cy="3524542"/>
          </a:xfrm>
          <a:prstGeom prst="rect">
            <a:avLst/>
          </a:prstGeom>
        </p:spPr>
      </p:pic>
      <p:sp>
        <p:nvSpPr>
          <p:cNvPr id="10" name="矩形 9">
            <a:extLst>
              <a:ext uri="{FF2B5EF4-FFF2-40B4-BE49-F238E27FC236}">
                <a16:creationId xmlns:a16="http://schemas.microsoft.com/office/drawing/2014/main" id="{C06FFE76-BF8D-40D3-A6F1-788E46A942D2}"/>
              </a:ext>
            </a:extLst>
          </p:cNvPr>
          <p:cNvSpPr/>
          <p:nvPr/>
        </p:nvSpPr>
        <p:spPr>
          <a:xfrm>
            <a:off x="4907559" y="5726691"/>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852915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grpSp>
        <p:nvGrpSpPr>
          <p:cNvPr id="10" name="组合 9">
            <a:extLst>
              <a:ext uri="{FF2B5EF4-FFF2-40B4-BE49-F238E27FC236}">
                <a16:creationId xmlns:a16="http://schemas.microsoft.com/office/drawing/2014/main" id="{4D3B8F20-CB5E-4C75-8AA4-296141709739}"/>
              </a:ext>
            </a:extLst>
          </p:cNvPr>
          <p:cNvGrpSpPr/>
          <p:nvPr/>
        </p:nvGrpSpPr>
        <p:grpSpPr>
          <a:xfrm>
            <a:off x="875126" y="2553530"/>
            <a:ext cx="10448950" cy="3201592"/>
            <a:chOff x="875126" y="2553530"/>
            <a:chExt cx="10448950" cy="3201592"/>
          </a:xfrm>
        </p:grpSpPr>
        <p:pic>
          <p:nvPicPr>
            <p:cNvPr id="2" name="图片 1"/>
            <p:cNvPicPr>
              <a:picLocks noChangeAspect="1"/>
            </p:cNvPicPr>
            <p:nvPr/>
          </p:nvPicPr>
          <p:blipFill>
            <a:blip r:embed="rId2"/>
            <a:stretch>
              <a:fillRect/>
            </a:stretch>
          </p:blipFill>
          <p:spPr>
            <a:xfrm>
              <a:off x="875126" y="2553530"/>
              <a:ext cx="3209524" cy="2780952"/>
            </a:xfrm>
            <a:prstGeom prst="rect">
              <a:avLst/>
            </a:prstGeom>
          </p:spPr>
        </p:pic>
        <p:pic>
          <p:nvPicPr>
            <p:cNvPr id="4" name="图片 3"/>
            <p:cNvPicPr>
              <a:picLocks noChangeAspect="1"/>
            </p:cNvPicPr>
            <p:nvPr/>
          </p:nvPicPr>
          <p:blipFill>
            <a:blip r:embed="rId3"/>
            <a:stretch>
              <a:fillRect/>
            </a:stretch>
          </p:blipFill>
          <p:spPr>
            <a:xfrm>
              <a:off x="4608396" y="2553530"/>
              <a:ext cx="3127218" cy="2780952"/>
            </a:xfrm>
            <a:prstGeom prst="rect">
              <a:avLst/>
            </a:prstGeom>
          </p:spPr>
        </p:pic>
        <p:pic>
          <p:nvPicPr>
            <p:cNvPr id="5" name="图片 4"/>
            <p:cNvPicPr>
              <a:picLocks noChangeAspect="1"/>
            </p:cNvPicPr>
            <p:nvPr/>
          </p:nvPicPr>
          <p:blipFill>
            <a:blip r:embed="rId4"/>
            <a:stretch>
              <a:fillRect/>
            </a:stretch>
          </p:blipFill>
          <p:spPr>
            <a:xfrm>
              <a:off x="8066854" y="2553530"/>
              <a:ext cx="3257222" cy="2701642"/>
            </a:xfrm>
            <a:prstGeom prst="rect">
              <a:avLst/>
            </a:prstGeom>
          </p:spPr>
        </p:pic>
        <p:sp>
          <p:nvSpPr>
            <p:cNvPr id="11" name="矩形 10">
              <a:extLst>
                <a:ext uri="{FF2B5EF4-FFF2-40B4-BE49-F238E27FC236}">
                  <a16:creationId xmlns:a16="http://schemas.microsoft.com/office/drawing/2014/main" id="{D725DA8F-41C6-48F3-9029-5267051E2F49}"/>
                </a:ext>
              </a:extLst>
            </p:cNvPr>
            <p:cNvSpPr/>
            <p:nvPr/>
          </p:nvSpPr>
          <p:spPr>
            <a:xfrm>
              <a:off x="6702803" y="546989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E3411EB-DF9B-4EAE-A6FF-D4B3E2FA1909}"/>
                </a:ext>
              </a:extLst>
            </p:cNvPr>
            <p:cNvSpPr/>
            <p:nvPr/>
          </p:nvSpPr>
          <p:spPr>
            <a:xfrm>
              <a:off x="4799900" y="5007166"/>
              <a:ext cx="938170"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9595C3F-CF8C-4119-9538-4196132F0B43}"/>
                </a:ext>
              </a:extLst>
            </p:cNvPr>
            <p:cNvSpPr/>
            <p:nvPr/>
          </p:nvSpPr>
          <p:spPr>
            <a:xfrm>
              <a:off x="8330316" y="496994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60ACDB8-BCF2-4ED6-91C8-BBECE08AD741}"/>
                </a:ext>
              </a:extLst>
            </p:cNvPr>
            <p:cNvSpPr/>
            <p:nvPr/>
          </p:nvSpPr>
          <p:spPr>
            <a:xfrm>
              <a:off x="1360842" y="5077020"/>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328814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grpSp>
        <p:nvGrpSpPr>
          <p:cNvPr id="5" name="组合 4">
            <a:extLst>
              <a:ext uri="{FF2B5EF4-FFF2-40B4-BE49-F238E27FC236}">
                <a16:creationId xmlns:a16="http://schemas.microsoft.com/office/drawing/2014/main" id="{B6709FA8-D90F-4C60-B2A0-D9450B1D2FC2}"/>
              </a:ext>
            </a:extLst>
          </p:cNvPr>
          <p:cNvGrpSpPr/>
          <p:nvPr/>
        </p:nvGrpSpPr>
        <p:grpSpPr>
          <a:xfrm>
            <a:off x="1678156" y="2613471"/>
            <a:ext cx="7716546" cy="2744849"/>
            <a:chOff x="1678156" y="2613471"/>
            <a:chExt cx="7716546" cy="2744849"/>
          </a:xfrm>
        </p:grpSpPr>
        <p:pic>
          <p:nvPicPr>
            <p:cNvPr id="2" name="图片 1"/>
            <p:cNvPicPr>
              <a:picLocks noChangeAspect="1"/>
            </p:cNvPicPr>
            <p:nvPr/>
          </p:nvPicPr>
          <p:blipFill>
            <a:blip r:embed="rId2"/>
            <a:stretch>
              <a:fillRect/>
            </a:stretch>
          </p:blipFill>
          <p:spPr>
            <a:xfrm>
              <a:off x="1678156" y="2656830"/>
              <a:ext cx="3030477" cy="2658132"/>
            </a:xfrm>
            <a:prstGeom prst="rect">
              <a:avLst/>
            </a:prstGeom>
          </p:spPr>
        </p:pic>
        <p:pic>
          <p:nvPicPr>
            <p:cNvPr id="4" name="图片 3"/>
            <p:cNvPicPr>
              <a:picLocks noChangeAspect="1"/>
            </p:cNvPicPr>
            <p:nvPr/>
          </p:nvPicPr>
          <p:blipFill>
            <a:blip r:embed="rId3"/>
            <a:stretch>
              <a:fillRect/>
            </a:stretch>
          </p:blipFill>
          <p:spPr>
            <a:xfrm>
              <a:off x="6273708" y="2613471"/>
              <a:ext cx="3120994" cy="2744849"/>
            </a:xfrm>
            <a:prstGeom prst="rect">
              <a:avLst/>
            </a:prstGeom>
          </p:spPr>
        </p:pic>
        <p:sp>
          <p:nvSpPr>
            <p:cNvPr id="10" name="矩形 9">
              <a:extLst>
                <a:ext uri="{FF2B5EF4-FFF2-40B4-BE49-F238E27FC236}">
                  <a16:creationId xmlns:a16="http://schemas.microsoft.com/office/drawing/2014/main" id="{F96AAA20-5D3F-4554-955C-998110A9C194}"/>
                </a:ext>
              </a:extLst>
            </p:cNvPr>
            <p:cNvSpPr/>
            <p:nvPr/>
          </p:nvSpPr>
          <p:spPr>
            <a:xfrm>
              <a:off x="6635691" y="502973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41F2999-E169-43B7-9003-C1F7DE635734}"/>
                </a:ext>
              </a:extLst>
            </p:cNvPr>
            <p:cNvSpPr/>
            <p:nvPr/>
          </p:nvSpPr>
          <p:spPr>
            <a:xfrm>
              <a:off x="1966787" y="502973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9127814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grpSp>
        <p:nvGrpSpPr>
          <p:cNvPr id="10" name="组合 9">
            <a:extLst>
              <a:ext uri="{FF2B5EF4-FFF2-40B4-BE49-F238E27FC236}">
                <a16:creationId xmlns:a16="http://schemas.microsoft.com/office/drawing/2014/main" id="{28950516-C6C9-4CD5-B9B1-C36C86CFE209}"/>
              </a:ext>
            </a:extLst>
          </p:cNvPr>
          <p:cNvGrpSpPr/>
          <p:nvPr/>
        </p:nvGrpSpPr>
        <p:grpSpPr>
          <a:xfrm>
            <a:off x="892221" y="1712817"/>
            <a:ext cx="10684240" cy="4609524"/>
            <a:chOff x="892221" y="1712817"/>
            <a:chExt cx="10684240" cy="4609524"/>
          </a:xfrm>
        </p:grpSpPr>
        <p:pic>
          <p:nvPicPr>
            <p:cNvPr id="2" name="图片 1"/>
            <p:cNvPicPr>
              <a:picLocks noChangeAspect="1"/>
            </p:cNvPicPr>
            <p:nvPr/>
          </p:nvPicPr>
          <p:blipFill>
            <a:blip r:embed="rId2"/>
            <a:stretch>
              <a:fillRect/>
            </a:stretch>
          </p:blipFill>
          <p:spPr>
            <a:xfrm>
              <a:off x="892221" y="3261290"/>
              <a:ext cx="7438095" cy="2038095"/>
            </a:xfrm>
            <a:prstGeom prst="rect">
              <a:avLst/>
            </a:prstGeom>
          </p:spPr>
        </p:pic>
        <p:pic>
          <p:nvPicPr>
            <p:cNvPr id="4" name="图片 3"/>
            <p:cNvPicPr>
              <a:picLocks noChangeAspect="1"/>
            </p:cNvPicPr>
            <p:nvPr/>
          </p:nvPicPr>
          <p:blipFill>
            <a:blip r:embed="rId3"/>
            <a:stretch>
              <a:fillRect/>
            </a:stretch>
          </p:blipFill>
          <p:spPr>
            <a:xfrm>
              <a:off x="8519318" y="1712817"/>
              <a:ext cx="3057143" cy="4609524"/>
            </a:xfrm>
            <a:prstGeom prst="rect">
              <a:avLst/>
            </a:prstGeom>
          </p:spPr>
        </p:pic>
        <p:sp>
          <p:nvSpPr>
            <p:cNvPr id="11" name="文本框 10">
              <a:extLst>
                <a:ext uri="{FF2B5EF4-FFF2-40B4-BE49-F238E27FC236}">
                  <a16:creationId xmlns:a16="http://schemas.microsoft.com/office/drawing/2014/main" id="{9BDF9792-0685-4D66-AEDA-388E8FA2131D}"/>
                </a:ext>
              </a:extLst>
            </p:cNvPr>
            <p:cNvSpPr txBox="1"/>
            <p:nvPr/>
          </p:nvSpPr>
          <p:spPr>
            <a:xfrm>
              <a:off x="3047301" y="3246431"/>
              <a:ext cx="6094602" cy="369332"/>
            </a:xfrm>
            <a:prstGeom prst="rect">
              <a:avLst/>
            </a:prstGeom>
            <a:noFill/>
          </p:spPr>
          <p:txBody>
            <a:bodyPr wrap="square">
              <a:spAutoFit/>
            </a:bodyPr>
            <a:lstStyle/>
            <a:p>
              <a:r>
                <a:rPr lang="en-US" altLang="zh-CN" sz="1800" b="1" dirty="0">
                  <a:latin typeface="微软雅黑" panose="020B0503020204020204" pitchFamily="34" charset="-122"/>
                  <a:ea typeface="微软雅黑" panose="020B0503020204020204" pitchFamily="34" charset="-122"/>
                </a:rPr>
                <a:t>12</a:t>
              </a:r>
              <a:endParaRPr lang="zh-CN" altLang="en-US" dirty="0"/>
            </a:p>
          </p:txBody>
        </p:sp>
        <p:sp>
          <p:nvSpPr>
            <p:cNvPr id="12" name="矩形 11">
              <a:extLst>
                <a:ext uri="{FF2B5EF4-FFF2-40B4-BE49-F238E27FC236}">
                  <a16:creationId xmlns:a16="http://schemas.microsoft.com/office/drawing/2014/main" id="{39F5C32D-716C-47FA-9193-C7483F70795C}"/>
                </a:ext>
              </a:extLst>
            </p:cNvPr>
            <p:cNvSpPr/>
            <p:nvPr/>
          </p:nvSpPr>
          <p:spPr>
            <a:xfrm>
              <a:off x="1845960" y="5014159"/>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7F124B49-3A31-4A9B-B87C-B7DCC0044A85}"/>
                </a:ext>
              </a:extLst>
            </p:cNvPr>
            <p:cNvSpPr/>
            <p:nvPr/>
          </p:nvSpPr>
          <p:spPr>
            <a:xfrm>
              <a:off x="5780014" y="5006764"/>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A73155A7-6662-4EDC-A7A5-B4E602EA13A1}"/>
                </a:ext>
              </a:extLst>
            </p:cNvPr>
            <p:cNvSpPr/>
            <p:nvPr/>
          </p:nvSpPr>
          <p:spPr>
            <a:xfrm>
              <a:off x="8519318" y="6037115"/>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0513364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1.4.3</a:t>
            </a:r>
            <a:r>
              <a:rPr lang="zh-CN" altLang="en-US" sz="2400" b="1" dirty="0">
                <a:latin typeface="微软雅黑" panose="020B0503020204020204" pitchFamily="34" charset="-122"/>
                <a:ea typeface="微软雅黑" panose="020B0503020204020204" pitchFamily="34" charset="-122"/>
              </a:rPr>
              <a:t>　三</a:t>
            </a:r>
            <a:r>
              <a:rPr lang="zh-CN" altLang="zh-CN" sz="2400" b="1" dirty="0">
                <a:latin typeface="微软雅黑" panose="020B0503020204020204" pitchFamily="34" charset="-122"/>
                <a:ea typeface="微软雅黑" panose="020B0503020204020204" pitchFamily="34" charset="-122"/>
              </a:rPr>
              <a:t>轴加工</a:t>
            </a:r>
          </a:p>
        </p:txBody>
      </p:sp>
      <p:pic>
        <p:nvPicPr>
          <p:cNvPr id="2" name="图片 1"/>
          <p:cNvPicPr>
            <a:picLocks noChangeAspect="1"/>
          </p:cNvPicPr>
          <p:nvPr/>
        </p:nvPicPr>
        <p:blipFill>
          <a:blip r:embed="rId2"/>
          <a:stretch>
            <a:fillRect/>
          </a:stretch>
        </p:blipFill>
        <p:spPr>
          <a:xfrm>
            <a:off x="1999562" y="2439074"/>
            <a:ext cx="3413266" cy="3193393"/>
          </a:xfrm>
          <a:prstGeom prst="rect">
            <a:avLst/>
          </a:prstGeom>
        </p:spPr>
      </p:pic>
      <p:sp>
        <p:nvSpPr>
          <p:cNvPr id="11" name="矩形 10">
            <a:extLst>
              <a:ext uri="{FF2B5EF4-FFF2-40B4-BE49-F238E27FC236}">
                <a16:creationId xmlns:a16="http://schemas.microsoft.com/office/drawing/2014/main" id="{B1D6C9A4-87CA-408D-9517-744929C3CDF5}"/>
              </a:ext>
            </a:extLst>
          </p:cNvPr>
          <p:cNvSpPr/>
          <p:nvPr/>
        </p:nvSpPr>
        <p:spPr>
          <a:xfrm>
            <a:off x="2399251" y="5347241"/>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8C489E2E-C606-4FE5-A7A7-414981668D33}"/>
              </a:ext>
            </a:extLst>
          </p:cNvPr>
          <p:cNvGrpSpPr/>
          <p:nvPr/>
        </p:nvGrpSpPr>
        <p:grpSpPr>
          <a:xfrm>
            <a:off x="7274095" y="871335"/>
            <a:ext cx="3209524" cy="6010090"/>
            <a:chOff x="7274095" y="871335"/>
            <a:chExt cx="3209524" cy="6010090"/>
          </a:xfrm>
        </p:grpSpPr>
        <p:pic>
          <p:nvPicPr>
            <p:cNvPr id="4" name="图片 3"/>
            <p:cNvPicPr>
              <a:picLocks noChangeAspect="1"/>
            </p:cNvPicPr>
            <p:nvPr/>
          </p:nvPicPr>
          <p:blipFill>
            <a:blip r:embed="rId3"/>
            <a:stretch>
              <a:fillRect/>
            </a:stretch>
          </p:blipFill>
          <p:spPr>
            <a:xfrm>
              <a:off x="7274095" y="871335"/>
              <a:ext cx="3209524" cy="5780952"/>
            </a:xfrm>
            <a:prstGeom prst="rect">
              <a:avLst/>
            </a:prstGeom>
          </p:spPr>
        </p:pic>
        <p:sp>
          <p:nvSpPr>
            <p:cNvPr id="5" name="矩形 4"/>
            <p:cNvSpPr/>
            <p:nvPr/>
          </p:nvSpPr>
          <p:spPr>
            <a:xfrm>
              <a:off x="7454483" y="6512093"/>
              <a:ext cx="2685351" cy="369332"/>
            </a:xfrm>
            <a:prstGeom prst="rect">
              <a:avLst/>
            </a:prstGeom>
          </p:spPr>
          <p:txBody>
            <a:bodyPr wrap="none">
              <a:spAutoFit/>
            </a:bodyPr>
            <a:lstStyle/>
            <a:p>
              <a:pPr algn="ctr">
                <a:spcAft>
                  <a:spcPts val="0"/>
                </a:spcAft>
              </a:pPr>
              <a:r>
                <a:rPr lang="zh-CN" altLang="zh-CN" kern="100" dirty="0">
                  <a:latin typeface="Times New Roman" panose="02020603050405020304" pitchFamily="18" charset="0"/>
                  <a:ea typeface="宋体" panose="02010600030101010101" pitchFamily="2" charset="-122"/>
                </a:rPr>
                <a:t>图</a:t>
              </a:r>
              <a:r>
                <a:rPr lang="en-US" altLang="zh-CN" kern="100" dirty="0">
                  <a:latin typeface="Times New Roman" panose="02020603050405020304" pitchFamily="18" charset="0"/>
                  <a:ea typeface="宋体" panose="02010600030101010101" pitchFamily="2" charset="-122"/>
                </a:rPr>
                <a:t>2-169  </a:t>
              </a:r>
              <a:r>
                <a:rPr lang="zh-CN" altLang="zh-CN" kern="100" dirty="0">
                  <a:latin typeface="Times New Roman" panose="02020603050405020304" pitchFamily="18" charset="0"/>
                  <a:ea typeface="宋体" panose="02010600030101010101" pitchFamily="2" charset="-122"/>
                </a:rPr>
                <a:t>曲面区域精加工</a:t>
              </a:r>
            </a:p>
          </p:txBody>
        </p:sp>
        <p:sp>
          <p:nvSpPr>
            <p:cNvPr id="12" name="矩形 11">
              <a:extLst>
                <a:ext uri="{FF2B5EF4-FFF2-40B4-BE49-F238E27FC236}">
                  <a16:creationId xmlns:a16="http://schemas.microsoft.com/office/drawing/2014/main" id="{90330CA7-AF86-449C-8D12-946212901DA1}"/>
                </a:ext>
              </a:extLst>
            </p:cNvPr>
            <p:cNvSpPr/>
            <p:nvPr/>
          </p:nvSpPr>
          <p:spPr>
            <a:xfrm>
              <a:off x="7495654" y="6577149"/>
              <a:ext cx="830511" cy="2618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5993953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159566"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1.4.4</a:t>
            </a:r>
            <a:r>
              <a:rPr lang="zh-CN" altLang="en-US" sz="2400" b="1" dirty="0">
                <a:latin typeface="微软雅黑" panose="020B0503020204020204" pitchFamily="34" charset="-122"/>
                <a:ea typeface="微软雅黑" panose="020B0503020204020204" pitchFamily="34" charset="-122"/>
              </a:rPr>
              <a:t>　孔</a:t>
            </a:r>
            <a:r>
              <a:rPr lang="zh-CN" altLang="zh-CN" sz="2400" b="1" dirty="0">
                <a:latin typeface="微软雅黑" panose="020B0503020204020204" pitchFamily="34" charset="-122"/>
                <a:ea typeface="微软雅黑" panose="020B0503020204020204" pitchFamily="34" charset="-122"/>
              </a:rPr>
              <a:t>加工</a:t>
            </a:r>
          </a:p>
        </p:txBody>
      </p:sp>
      <p:sp>
        <p:nvSpPr>
          <p:cNvPr id="4" name="矩形 3"/>
          <p:cNvSpPr/>
          <p:nvPr/>
        </p:nvSpPr>
        <p:spPr>
          <a:xfrm>
            <a:off x="1166648" y="1730062"/>
            <a:ext cx="10468304" cy="4832092"/>
          </a:xfrm>
          <a:prstGeom prst="rect">
            <a:avLst/>
          </a:prstGeom>
        </p:spPr>
        <p:txBody>
          <a:bodyPr wrap="square">
            <a:spAutoFit/>
          </a:bodyPr>
          <a:lstStyle/>
          <a:p>
            <a:pPr indent="261620" algn="just">
              <a:lnSpc>
                <a:spcPct val="150000"/>
              </a:lnSpc>
              <a:spcAft>
                <a:spcPts val="0"/>
              </a:spcAft>
            </a:pPr>
            <a:r>
              <a:rPr lang="en-US" altLang="zh-CN" sz="20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孔加工功能主要是对零件表面的各类圆孔、螺纹孔进行加工的功能。与二三轴轨迹不同，孔加工更多利用的是数控系统自带的固定循环加工方法。</a:t>
            </a:r>
            <a:endParaRPr lang="en-US" altLang="zh-CN" sz="2400" b="1" dirty="0">
              <a:latin typeface="宋体" panose="02010600030101010101" pitchFamily="2" charset="-122"/>
              <a:ea typeface="宋体" panose="02010600030101010101" pitchFamily="2" charset="-122"/>
            </a:endParaRPr>
          </a:p>
          <a:p>
            <a:pPr>
              <a:lnSpc>
                <a:spcPct val="150000"/>
              </a:lnSpc>
            </a:pPr>
            <a:r>
              <a:rPr lang="en-US" altLang="zh-CN" sz="2400" b="1" dirty="0">
                <a:latin typeface="宋体" panose="02010600030101010101" pitchFamily="2" charset="-122"/>
                <a:ea typeface="宋体" panose="02010600030101010101" pitchFamily="2" charset="-122"/>
              </a:rPr>
              <a:t>     1.</a:t>
            </a:r>
            <a:r>
              <a:rPr lang="zh-CN" altLang="zh-CN" sz="2400" b="1" dirty="0">
                <a:latin typeface="宋体" panose="02010600030101010101" pitchFamily="2" charset="-122"/>
                <a:ea typeface="宋体" panose="02010600030101010101" pitchFamily="2" charset="-122"/>
              </a:rPr>
              <a:t>孔加工</a:t>
            </a: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生成钻孔加工轨迹功能。</a:t>
            </a:r>
            <a:r>
              <a:rPr lang="en-US" altLang="zh-CN" sz="2400" b="1" dirty="0">
                <a:latin typeface="宋体" panose="02010600030101010101" pitchFamily="2" charset="-122"/>
                <a:ea typeface="宋体" panose="02010600030101010101" pitchFamily="2" charset="-122"/>
              </a:rPr>
              <a:t>       </a:t>
            </a:r>
          </a:p>
          <a:p>
            <a:pPr>
              <a:lnSpc>
                <a:spcPct val="150000"/>
              </a:lnSpc>
            </a:pPr>
            <a:r>
              <a:rPr lang="en-US" altLang="zh-CN" sz="2400" b="1" dirty="0">
                <a:latin typeface="宋体" panose="02010600030101010101" pitchFamily="2" charset="-122"/>
                <a:ea typeface="宋体" panose="02010600030101010101" pitchFamily="2" charset="-122"/>
              </a:rPr>
              <a:t>     2.</a:t>
            </a:r>
            <a:r>
              <a:rPr lang="zh-CN" altLang="zh-CN" sz="2400" b="1" dirty="0">
                <a:latin typeface="宋体" panose="02010600030101010101" pitchFamily="2" charset="-122"/>
                <a:ea typeface="宋体" panose="02010600030101010101" pitchFamily="2" charset="-122"/>
              </a:rPr>
              <a:t>铣圆孔加工</a:t>
            </a: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使用铣刀来进行各种铣圆孔的操作。</a:t>
            </a:r>
          </a:p>
          <a:p>
            <a:pPr>
              <a:lnSpc>
                <a:spcPct val="150000"/>
              </a:lnSpc>
            </a:pPr>
            <a:r>
              <a:rPr lang="en-US" altLang="zh-CN" sz="2400" b="1" dirty="0">
                <a:latin typeface="宋体" panose="02010600030101010101" pitchFamily="2" charset="-122"/>
                <a:ea typeface="宋体" panose="02010600030101010101" pitchFamily="2" charset="-122"/>
              </a:rPr>
              <a:t>     3.</a:t>
            </a:r>
            <a:r>
              <a:rPr lang="zh-CN" altLang="zh-CN" sz="2400" b="1" dirty="0">
                <a:latin typeface="宋体" panose="02010600030101010101" pitchFamily="2" charset="-122"/>
                <a:ea typeface="宋体" panose="02010600030101010101" pitchFamily="2" charset="-122"/>
              </a:rPr>
              <a:t>铣螺纹加工</a:t>
            </a: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使用铣刀来进行各种螺纹操作。</a:t>
            </a:r>
          </a:p>
          <a:p>
            <a:pPr>
              <a:lnSpc>
                <a:spcPct val="150000"/>
              </a:lnSpc>
            </a:pPr>
            <a:r>
              <a:rPr lang="en-US" altLang="zh-CN" sz="2400" b="1" dirty="0">
                <a:latin typeface="宋体" panose="02010600030101010101" pitchFamily="2" charset="-122"/>
                <a:ea typeface="宋体" panose="02010600030101010101" pitchFamily="2" charset="-122"/>
              </a:rPr>
              <a:t>     4.</a:t>
            </a:r>
            <a:r>
              <a:rPr lang="zh-CN" altLang="zh-CN" sz="2400" b="1" dirty="0">
                <a:latin typeface="宋体" panose="02010600030101010101" pitchFamily="2" charset="-122"/>
                <a:ea typeface="宋体" panose="02010600030101010101" pitchFamily="2" charset="-122"/>
              </a:rPr>
              <a:t>固定循环加工</a:t>
            </a: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利用系统自带的固定循环功能进行各式孔加工的操作。</a:t>
            </a:r>
          </a:p>
          <a:p>
            <a:pPr>
              <a:lnSpc>
                <a:spcPct val="150000"/>
              </a:lnSpc>
            </a:pPr>
            <a:r>
              <a:rPr lang="en-US" altLang="zh-CN" sz="2400" b="1" dirty="0">
                <a:latin typeface="宋体" panose="02010600030101010101" pitchFamily="2" charset="-122"/>
                <a:ea typeface="宋体" panose="02010600030101010101" pitchFamily="2" charset="-122"/>
              </a:rPr>
              <a:t>     5. </a:t>
            </a:r>
            <a:r>
              <a:rPr lang="en-US" altLang="zh-CN" sz="2400" b="1" dirty="0" err="1">
                <a:latin typeface="宋体" panose="02010600030101010101" pitchFamily="2" charset="-122"/>
                <a:ea typeface="宋体" panose="02010600030101010101" pitchFamily="2" charset="-122"/>
              </a:rPr>
              <a:t>G01</a:t>
            </a:r>
            <a:r>
              <a:rPr lang="zh-CN" altLang="zh-CN" sz="2400" b="1" dirty="0">
                <a:latin typeface="宋体" panose="02010600030101010101" pitchFamily="2" charset="-122"/>
                <a:ea typeface="宋体" panose="02010600030101010101" pitchFamily="2" charset="-122"/>
              </a:rPr>
              <a:t>钻孔</a:t>
            </a: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使用直线插补来进行各种钻孔操作，适用于各种没有钻孔循环功能的机床使用。</a:t>
            </a:r>
          </a:p>
          <a:p>
            <a:pPr indent="261620" algn="just">
              <a:spcAft>
                <a:spcPts val="0"/>
              </a:spcAft>
            </a:pPr>
            <a:endParaRPr lang="zh-CN" altLang="zh-CN"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299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3071623"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模块二 线框构建</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6E6A737-1275-4916-9038-0804BE4E3019}"/>
              </a:ext>
            </a:extLst>
          </p:cNvPr>
          <p:cNvGrpSpPr/>
          <p:nvPr/>
        </p:nvGrpSpPr>
        <p:grpSpPr>
          <a:xfrm>
            <a:off x="3287157" y="1959843"/>
            <a:ext cx="6435075" cy="2622135"/>
            <a:chOff x="2733484" y="2136012"/>
            <a:chExt cx="6435075" cy="2622135"/>
          </a:xfrm>
        </p:grpSpPr>
        <p:grpSp>
          <p:nvGrpSpPr>
            <p:cNvPr id="2" name="组合 1">
              <a:extLst>
                <a:ext uri="{FF2B5EF4-FFF2-40B4-BE49-F238E27FC236}">
                  <a16:creationId xmlns:a16="http://schemas.microsoft.com/office/drawing/2014/main" id="{043F1D80-6090-437F-B673-58CC54AF0C87}"/>
                </a:ext>
              </a:extLst>
            </p:cNvPr>
            <p:cNvGrpSpPr/>
            <p:nvPr/>
          </p:nvGrpSpPr>
          <p:grpSpPr>
            <a:xfrm>
              <a:off x="2733484" y="2136012"/>
              <a:ext cx="6409910" cy="1706513"/>
              <a:chOff x="2733484" y="2136012"/>
              <a:chExt cx="6409910" cy="1706513"/>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707886"/>
              </a:xfrm>
              <a:prstGeom prst="rect">
                <a:avLst/>
              </a:prstGeom>
              <a:noFill/>
            </p:spPr>
            <p:txBody>
              <a:bodyPr wrap="square">
                <a:spAutoFit/>
              </a:bodyPr>
              <a:lstStyle/>
              <a:p>
                <a:pPr marL="285750" indent="-285750">
                  <a:buFont typeface="Wingdings" panose="05000000000000000000" pitchFamily="2" charset="2"/>
                  <a:buChar char="Ø"/>
                </a:pPr>
                <a:r>
                  <a:rPr lang="zh-CN" altLang="en-US" sz="2000" b="1" dirty="0">
                    <a:solidFill>
                      <a:srgbClr val="000000"/>
                    </a:solidFill>
                    <a:latin typeface="SimSun" panose="02010600030101010101" pitchFamily="2" charset="-122"/>
                    <a:ea typeface="SimSun" panose="02010600030101010101" pitchFamily="2" charset="-122"/>
                  </a:rPr>
                  <a:t>任务一</a:t>
                </a:r>
                <a:r>
                  <a:rPr lang="en-US" altLang="zh-CN" sz="2000" b="1" dirty="0">
                    <a:solidFill>
                      <a:srgbClr val="000000"/>
                    </a:solidFill>
                    <a:latin typeface="SimSun" panose="02010600030101010101" pitchFamily="2" charset="-122"/>
                    <a:ea typeface="SimSun" panose="02010600030101010101" pitchFamily="2" charset="-122"/>
                  </a:rPr>
                  <a:t> </a:t>
                </a:r>
                <a:r>
                  <a:rPr lang="zh-CN" altLang="en-US" sz="2000" b="1" dirty="0">
                    <a:solidFill>
                      <a:srgbClr val="000000"/>
                    </a:solidFill>
                    <a:latin typeface="SimSun" panose="02010600030101010101" pitchFamily="2" charset="-122"/>
                    <a:ea typeface="SimSun" panose="02010600030101010101" pitchFamily="2" charset="-122"/>
                  </a:rPr>
                  <a:t>密封圈图形的绘制</a:t>
                </a:r>
                <a:br>
                  <a:rPr lang="zh-CN" altLang="en-US" sz="2000" dirty="0"/>
                </a:br>
                <a:endParaRPr lang="zh-CN" altLang="en-US" sz="20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707886"/>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任务二 </a:t>
                </a:r>
                <a:r>
                  <a:rPr lang="zh-CN" altLang="en-US" sz="2000" b="1" dirty="0">
                    <a:solidFill>
                      <a:srgbClr val="000000"/>
                    </a:solidFill>
                    <a:latin typeface="SimSun" panose="02010600030101010101" pitchFamily="2" charset="-122"/>
                    <a:ea typeface="SimSun" panose="02010600030101010101" pitchFamily="2" charset="-122"/>
                  </a:rPr>
                  <a:t>支架的线框造型</a:t>
                </a:r>
                <a:br>
                  <a:rPr lang="zh-CN" altLang="en-US" sz="2000" b="1" dirty="0">
                    <a:solidFill>
                      <a:srgbClr val="000000"/>
                    </a:solidFill>
                    <a:latin typeface="SimSun" panose="02010600030101010101" pitchFamily="2" charset="-122"/>
                    <a:ea typeface="SimSun" panose="02010600030101010101" pitchFamily="2" charset="-122"/>
                  </a:rPr>
                </a:br>
                <a:endParaRPr lang="zh-CN" altLang="en-US" sz="2000" b="1" dirty="0">
                  <a:solidFill>
                    <a:srgbClr val="000000"/>
                  </a:solidFill>
                  <a:latin typeface="SimSun" panose="02010600030101010101" pitchFamily="2" charset="-122"/>
                  <a:ea typeface="SimSun" panose="02010600030101010101" pitchFamily="2" charset="-122"/>
                </a:endParaRPr>
              </a:p>
            </p:txBody>
          </p:sp>
        </p:grpSp>
        <p:sp>
          <p:nvSpPr>
            <p:cNvPr id="12" name="文本框 11">
              <a:extLst>
                <a:ext uri="{FF2B5EF4-FFF2-40B4-BE49-F238E27FC236}">
                  <a16:creationId xmlns:a16="http://schemas.microsoft.com/office/drawing/2014/main" id="{3A138EE8-98D0-47EE-A9BB-90D79B68436C}"/>
                </a:ext>
              </a:extLst>
            </p:cNvPr>
            <p:cNvSpPr txBox="1"/>
            <p:nvPr/>
          </p:nvSpPr>
          <p:spPr>
            <a:xfrm>
              <a:off x="2758650" y="4050261"/>
              <a:ext cx="6409909" cy="707886"/>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任务三 </a:t>
              </a:r>
              <a:r>
                <a:rPr lang="zh-CN" altLang="en-US" sz="2000" b="1" dirty="0">
                  <a:solidFill>
                    <a:srgbClr val="000000"/>
                  </a:solidFill>
                  <a:latin typeface="SimSun" panose="02010600030101010101" pitchFamily="2" charset="-122"/>
                  <a:ea typeface="SimSun" panose="02010600030101010101" pitchFamily="2" charset="-122"/>
                </a:rPr>
                <a:t>挡块的线框造型</a:t>
              </a:r>
              <a:br>
                <a:rPr lang="zh-CN" altLang="en-US" sz="2000" b="1" dirty="0">
                  <a:solidFill>
                    <a:srgbClr val="000000"/>
                  </a:solidFill>
                  <a:latin typeface="SimSun" panose="02010600030101010101" pitchFamily="2" charset="-122"/>
                  <a:ea typeface="SimSun" panose="02010600030101010101" pitchFamily="2" charset="-122"/>
                </a:rPr>
              </a:br>
              <a:endParaRPr lang="zh-CN" altLang="en-US" sz="2000" b="1" dirty="0">
                <a:solidFill>
                  <a:srgbClr val="000000"/>
                </a:solidFill>
                <a:latin typeface="SimSun" panose="02010600030101010101" pitchFamily="2" charset="-122"/>
                <a:ea typeface="SimSun" panose="02010600030101010101" pitchFamily="2" charset="-122"/>
              </a:endParaRPr>
            </a:p>
          </p:txBody>
        </p:sp>
      </p:grpSp>
    </p:spTree>
    <p:extLst>
      <p:ext uri="{BB962C8B-B14F-4D97-AF65-F5344CB8AC3E}">
        <p14:creationId xmlns:p14="http://schemas.microsoft.com/office/powerpoint/2010/main" val="94592087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sp>
        <p:nvSpPr>
          <p:cNvPr id="2" name="矩形 1"/>
          <p:cNvSpPr/>
          <p:nvPr/>
        </p:nvSpPr>
        <p:spPr>
          <a:xfrm>
            <a:off x="1360841" y="1772230"/>
            <a:ext cx="9937779" cy="1135054"/>
          </a:xfrm>
          <a:prstGeom prst="rect">
            <a:avLst/>
          </a:prstGeom>
        </p:spPr>
        <p:txBody>
          <a:bodyPr wrap="square">
            <a:spAutoFit/>
          </a:bodyPr>
          <a:lstStyle/>
          <a:p>
            <a:pPr>
              <a:lnSpc>
                <a:spcPct val="150000"/>
              </a:lnSpc>
            </a:pPr>
            <a:r>
              <a:rPr lang="en-US" altLang="zh-CN" sz="2400" b="1" dirty="0">
                <a:latin typeface="宋体" panose="02010600030101010101" pitchFamily="2" charset="-122"/>
                <a:ea typeface="宋体" panose="02010600030101010101" pitchFamily="2" charset="-122"/>
              </a:rPr>
              <a:t>    </a:t>
            </a:r>
            <a:r>
              <a:rPr lang="en-US" altLang="zh-CN" sz="2400" b="1" dirty="0" err="1">
                <a:latin typeface="宋体" panose="02010600030101010101" pitchFamily="2" charset="-122"/>
                <a:ea typeface="宋体" panose="02010600030101010101" pitchFamily="2" charset="-122"/>
              </a:rPr>
              <a:t>CAXA</a:t>
            </a:r>
            <a:r>
              <a:rPr lang="en-US" altLang="zh-CN" sz="2400" b="1" dirty="0">
                <a:latin typeface="宋体" panose="02010600030101010101" pitchFamily="2" charset="-122"/>
                <a:ea typeface="宋体" panose="02010600030101010101" pitchFamily="2" charset="-122"/>
              </a:rPr>
              <a:t> CAM</a:t>
            </a:r>
            <a:r>
              <a:rPr lang="zh-CN" altLang="zh-CN" sz="2400" b="1" dirty="0">
                <a:latin typeface="宋体" panose="02010600030101010101" pitchFamily="2" charset="-122"/>
                <a:ea typeface="宋体" panose="02010600030101010101" pitchFamily="2" charset="-122"/>
              </a:rPr>
              <a:t>制造工程师</a:t>
            </a:r>
            <a:r>
              <a:rPr lang="en-US" altLang="zh-CN" sz="2400" b="1" dirty="0">
                <a:latin typeface="宋体" panose="02010600030101010101" pitchFamily="2" charset="-122"/>
                <a:ea typeface="宋体" panose="02010600030101010101" pitchFamily="2" charset="-122"/>
              </a:rPr>
              <a:t>2020</a:t>
            </a:r>
            <a:r>
              <a:rPr lang="zh-CN" altLang="zh-CN" sz="2400" b="1" dirty="0">
                <a:latin typeface="宋体" panose="02010600030101010101" pitchFamily="2" charset="-122"/>
                <a:ea typeface="宋体" panose="02010600030101010101" pitchFamily="2" charset="-122"/>
              </a:rPr>
              <a:t>提供的多轴加工功能有四轴加工、五轴加工、叶轮加工三类</a:t>
            </a:r>
            <a:r>
              <a:rPr lang="zh-CN" altLang="en-US" sz="2400" b="1" dirty="0">
                <a:latin typeface="宋体" panose="02010600030101010101" pitchFamily="2" charset="-122"/>
                <a:ea typeface="宋体" panose="02010600030101010101" pitchFamily="2" charset="-122"/>
              </a:rPr>
              <a:t>。</a:t>
            </a:r>
          </a:p>
        </p:txBody>
      </p:sp>
      <p:grpSp>
        <p:nvGrpSpPr>
          <p:cNvPr id="10" name="组合 9">
            <a:extLst>
              <a:ext uri="{FF2B5EF4-FFF2-40B4-BE49-F238E27FC236}">
                <a16:creationId xmlns:a16="http://schemas.microsoft.com/office/drawing/2014/main" id="{5BDA6BCA-1F5C-4AC0-91B2-C78E1118B6CC}"/>
              </a:ext>
            </a:extLst>
          </p:cNvPr>
          <p:cNvGrpSpPr/>
          <p:nvPr/>
        </p:nvGrpSpPr>
        <p:grpSpPr>
          <a:xfrm>
            <a:off x="965287" y="3482217"/>
            <a:ext cx="10484298" cy="2685714"/>
            <a:chOff x="965287" y="3482217"/>
            <a:chExt cx="10484298" cy="2685714"/>
          </a:xfrm>
        </p:grpSpPr>
        <p:pic>
          <p:nvPicPr>
            <p:cNvPr id="4" name="图片 3"/>
            <p:cNvPicPr>
              <a:picLocks noChangeAspect="1"/>
            </p:cNvPicPr>
            <p:nvPr/>
          </p:nvPicPr>
          <p:blipFill>
            <a:blip r:embed="rId2"/>
            <a:stretch>
              <a:fillRect/>
            </a:stretch>
          </p:blipFill>
          <p:spPr>
            <a:xfrm>
              <a:off x="4468633" y="3482217"/>
              <a:ext cx="6980952" cy="2619048"/>
            </a:xfrm>
            <a:prstGeom prst="rect">
              <a:avLst/>
            </a:prstGeom>
          </p:spPr>
        </p:pic>
        <p:pic>
          <p:nvPicPr>
            <p:cNvPr id="5" name="图片 4"/>
            <p:cNvPicPr>
              <a:picLocks noChangeAspect="1"/>
            </p:cNvPicPr>
            <p:nvPr/>
          </p:nvPicPr>
          <p:blipFill>
            <a:blip r:embed="rId3"/>
            <a:stretch>
              <a:fillRect/>
            </a:stretch>
          </p:blipFill>
          <p:spPr>
            <a:xfrm>
              <a:off x="965287" y="3482217"/>
              <a:ext cx="3352381" cy="2685714"/>
            </a:xfrm>
            <a:prstGeom prst="rect">
              <a:avLst/>
            </a:prstGeom>
          </p:spPr>
        </p:pic>
        <p:sp>
          <p:nvSpPr>
            <p:cNvPr id="11" name="矩形 10">
              <a:extLst>
                <a:ext uri="{FF2B5EF4-FFF2-40B4-BE49-F238E27FC236}">
                  <a16:creationId xmlns:a16="http://schemas.microsoft.com/office/drawing/2014/main" id="{4DA6854E-CCDA-4B35-BB35-D14768925514}"/>
                </a:ext>
              </a:extLst>
            </p:cNvPr>
            <p:cNvSpPr/>
            <p:nvPr/>
          </p:nvSpPr>
          <p:spPr>
            <a:xfrm>
              <a:off x="1430704" y="5882705"/>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FF66085-B15E-460E-925B-34CE66CE2BE8}"/>
                </a:ext>
              </a:extLst>
            </p:cNvPr>
            <p:cNvSpPr/>
            <p:nvPr/>
          </p:nvSpPr>
          <p:spPr>
            <a:xfrm>
              <a:off x="7459078" y="5816039"/>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3575931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grpSp>
        <p:nvGrpSpPr>
          <p:cNvPr id="5" name="组合 4">
            <a:extLst>
              <a:ext uri="{FF2B5EF4-FFF2-40B4-BE49-F238E27FC236}">
                <a16:creationId xmlns:a16="http://schemas.microsoft.com/office/drawing/2014/main" id="{518BA008-AE48-44BD-9A99-0734A603D303}"/>
              </a:ext>
            </a:extLst>
          </p:cNvPr>
          <p:cNvGrpSpPr/>
          <p:nvPr/>
        </p:nvGrpSpPr>
        <p:grpSpPr>
          <a:xfrm>
            <a:off x="1524090" y="1609351"/>
            <a:ext cx="7828571" cy="5248649"/>
            <a:chOff x="1524090" y="1609351"/>
            <a:chExt cx="7828571" cy="5248649"/>
          </a:xfrm>
        </p:grpSpPr>
        <p:pic>
          <p:nvPicPr>
            <p:cNvPr id="2" name="图片 1"/>
            <p:cNvPicPr>
              <a:picLocks noChangeAspect="1"/>
            </p:cNvPicPr>
            <p:nvPr/>
          </p:nvPicPr>
          <p:blipFill>
            <a:blip r:embed="rId2"/>
            <a:stretch>
              <a:fillRect/>
            </a:stretch>
          </p:blipFill>
          <p:spPr>
            <a:xfrm>
              <a:off x="1524090" y="1609351"/>
              <a:ext cx="7828571" cy="2638095"/>
            </a:xfrm>
            <a:prstGeom prst="rect">
              <a:avLst/>
            </a:prstGeom>
          </p:spPr>
        </p:pic>
        <p:pic>
          <p:nvPicPr>
            <p:cNvPr id="4" name="图片 3"/>
            <p:cNvPicPr>
              <a:picLocks noChangeAspect="1"/>
            </p:cNvPicPr>
            <p:nvPr/>
          </p:nvPicPr>
          <p:blipFill>
            <a:blip r:embed="rId3"/>
            <a:stretch>
              <a:fillRect/>
            </a:stretch>
          </p:blipFill>
          <p:spPr>
            <a:xfrm>
              <a:off x="2252179" y="4467524"/>
              <a:ext cx="6619048" cy="2390476"/>
            </a:xfrm>
            <a:prstGeom prst="rect">
              <a:avLst/>
            </a:prstGeom>
          </p:spPr>
        </p:pic>
        <p:sp>
          <p:nvSpPr>
            <p:cNvPr id="11" name="矩形 10">
              <a:extLst>
                <a:ext uri="{FF2B5EF4-FFF2-40B4-BE49-F238E27FC236}">
                  <a16:creationId xmlns:a16="http://schemas.microsoft.com/office/drawing/2014/main" id="{45A72B2E-5786-46A5-B892-050DB798BE36}"/>
                </a:ext>
              </a:extLst>
            </p:cNvPr>
            <p:cNvSpPr/>
            <p:nvPr/>
          </p:nvSpPr>
          <p:spPr>
            <a:xfrm>
              <a:off x="4468633" y="3962220"/>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8D5EF47-EC5E-4A4C-894A-76A81D6FE440}"/>
                </a:ext>
              </a:extLst>
            </p:cNvPr>
            <p:cNvSpPr/>
            <p:nvPr/>
          </p:nvSpPr>
          <p:spPr>
            <a:xfrm>
              <a:off x="4468633" y="6544814"/>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9666907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pic>
        <p:nvPicPr>
          <p:cNvPr id="2" name="图片 1"/>
          <p:cNvPicPr>
            <a:picLocks noChangeAspect="1"/>
          </p:cNvPicPr>
          <p:nvPr/>
        </p:nvPicPr>
        <p:blipFill>
          <a:blip r:embed="rId2"/>
          <a:stretch>
            <a:fillRect/>
          </a:stretch>
        </p:blipFill>
        <p:spPr>
          <a:xfrm>
            <a:off x="1725776" y="2821354"/>
            <a:ext cx="2742857" cy="2371429"/>
          </a:xfrm>
          <a:prstGeom prst="rect">
            <a:avLst/>
          </a:prstGeom>
        </p:spPr>
      </p:pic>
      <p:pic>
        <p:nvPicPr>
          <p:cNvPr id="4" name="图片 3"/>
          <p:cNvPicPr>
            <a:picLocks noChangeAspect="1"/>
          </p:cNvPicPr>
          <p:nvPr/>
        </p:nvPicPr>
        <p:blipFill>
          <a:blip r:embed="rId3"/>
          <a:stretch>
            <a:fillRect/>
          </a:stretch>
        </p:blipFill>
        <p:spPr>
          <a:xfrm>
            <a:off x="4903912" y="2010712"/>
            <a:ext cx="5495238" cy="4476190"/>
          </a:xfrm>
          <a:prstGeom prst="rect">
            <a:avLst/>
          </a:prstGeom>
        </p:spPr>
      </p:pic>
      <p:sp>
        <p:nvSpPr>
          <p:cNvPr id="11" name="矩形 10">
            <a:extLst>
              <a:ext uri="{FF2B5EF4-FFF2-40B4-BE49-F238E27FC236}">
                <a16:creationId xmlns:a16="http://schemas.microsoft.com/office/drawing/2014/main" id="{854B4E88-883D-48AC-AF61-E4B8A68B1A86}"/>
              </a:ext>
            </a:extLst>
          </p:cNvPr>
          <p:cNvSpPr/>
          <p:nvPr/>
        </p:nvSpPr>
        <p:spPr>
          <a:xfrm>
            <a:off x="6996418" y="6141015"/>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8C445C6-212D-43B0-83CC-A0FBC07E6BF9}"/>
              </a:ext>
            </a:extLst>
          </p:cNvPr>
          <p:cNvSpPr/>
          <p:nvPr/>
        </p:nvSpPr>
        <p:spPr>
          <a:xfrm>
            <a:off x="1725776" y="4896213"/>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079091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grpSp>
        <p:nvGrpSpPr>
          <p:cNvPr id="5" name="组合 4">
            <a:extLst>
              <a:ext uri="{FF2B5EF4-FFF2-40B4-BE49-F238E27FC236}">
                <a16:creationId xmlns:a16="http://schemas.microsoft.com/office/drawing/2014/main" id="{573E237B-09FE-48FE-8862-B342C02AB523}"/>
              </a:ext>
            </a:extLst>
          </p:cNvPr>
          <p:cNvGrpSpPr/>
          <p:nvPr/>
        </p:nvGrpSpPr>
        <p:grpSpPr>
          <a:xfrm>
            <a:off x="915388" y="2187729"/>
            <a:ext cx="10922475" cy="3961905"/>
            <a:chOff x="915388" y="2187729"/>
            <a:chExt cx="10922475" cy="3961905"/>
          </a:xfrm>
        </p:grpSpPr>
        <p:pic>
          <p:nvPicPr>
            <p:cNvPr id="2" name="图片 1"/>
            <p:cNvPicPr>
              <a:picLocks noChangeAspect="1"/>
            </p:cNvPicPr>
            <p:nvPr/>
          </p:nvPicPr>
          <p:blipFill>
            <a:blip r:embed="rId2"/>
            <a:stretch>
              <a:fillRect/>
            </a:stretch>
          </p:blipFill>
          <p:spPr>
            <a:xfrm>
              <a:off x="915388" y="2187729"/>
              <a:ext cx="5295238" cy="3961905"/>
            </a:xfrm>
            <a:prstGeom prst="rect">
              <a:avLst/>
            </a:prstGeom>
          </p:spPr>
        </p:pic>
        <p:pic>
          <p:nvPicPr>
            <p:cNvPr id="4" name="图片 3"/>
            <p:cNvPicPr>
              <a:picLocks noChangeAspect="1"/>
            </p:cNvPicPr>
            <p:nvPr/>
          </p:nvPicPr>
          <p:blipFill>
            <a:blip r:embed="rId3"/>
            <a:stretch>
              <a:fillRect/>
            </a:stretch>
          </p:blipFill>
          <p:spPr>
            <a:xfrm>
              <a:off x="6400457" y="3311841"/>
              <a:ext cx="5437406" cy="2596055"/>
            </a:xfrm>
            <a:prstGeom prst="rect">
              <a:avLst/>
            </a:prstGeom>
          </p:spPr>
        </p:pic>
        <p:sp>
          <p:nvSpPr>
            <p:cNvPr id="11" name="矩形 10">
              <a:extLst>
                <a:ext uri="{FF2B5EF4-FFF2-40B4-BE49-F238E27FC236}">
                  <a16:creationId xmlns:a16="http://schemas.microsoft.com/office/drawing/2014/main" id="{5F5059BC-8A6D-47E1-A759-ADE09F5394F3}"/>
                </a:ext>
              </a:extLst>
            </p:cNvPr>
            <p:cNvSpPr/>
            <p:nvPr/>
          </p:nvSpPr>
          <p:spPr>
            <a:xfrm>
              <a:off x="6988029" y="5528619"/>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29CA56C-F92B-4FA0-ACE7-B758049BD118}"/>
                </a:ext>
              </a:extLst>
            </p:cNvPr>
            <p:cNvSpPr/>
            <p:nvPr/>
          </p:nvSpPr>
          <p:spPr>
            <a:xfrm>
              <a:off x="2479888" y="5800827"/>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403345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pic>
        <p:nvPicPr>
          <p:cNvPr id="5" name="图片 4"/>
          <p:cNvPicPr>
            <a:picLocks noChangeAspect="1"/>
          </p:cNvPicPr>
          <p:nvPr/>
        </p:nvPicPr>
        <p:blipFill>
          <a:blip r:embed="rId2"/>
          <a:stretch>
            <a:fillRect/>
          </a:stretch>
        </p:blipFill>
        <p:spPr>
          <a:xfrm>
            <a:off x="6183531" y="1678458"/>
            <a:ext cx="5857875" cy="2381250"/>
          </a:xfrm>
          <a:prstGeom prst="rect">
            <a:avLst/>
          </a:prstGeom>
        </p:spPr>
      </p:pic>
      <p:pic>
        <p:nvPicPr>
          <p:cNvPr id="8" name="图片 7"/>
          <p:cNvPicPr>
            <a:picLocks noChangeAspect="1"/>
          </p:cNvPicPr>
          <p:nvPr/>
        </p:nvPicPr>
        <p:blipFill>
          <a:blip r:embed="rId3"/>
          <a:stretch>
            <a:fillRect/>
          </a:stretch>
        </p:blipFill>
        <p:spPr>
          <a:xfrm>
            <a:off x="268941" y="1707327"/>
            <a:ext cx="6000000" cy="2352381"/>
          </a:xfrm>
          <a:prstGeom prst="rect">
            <a:avLst/>
          </a:prstGeom>
        </p:spPr>
      </p:pic>
      <p:pic>
        <p:nvPicPr>
          <p:cNvPr id="11" name="图片 10"/>
          <p:cNvPicPr>
            <a:picLocks noChangeAspect="1"/>
          </p:cNvPicPr>
          <p:nvPr/>
        </p:nvPicPr>
        <p:blipFill rotWithShape="1">
          <a:blip r:embed="rId4"/>
          <a:srcRect r="774"/>
          <a:stretch/>
        </p:blipFill>
        <p:spPr>
          <a:xfrm>
            <a:off x="221323" y="4101802"/>
            <a:ext cx="6000802" cy="2647619"/>
          </a:xfrm>
          <a:prstGeom prst="rect">
            <a:avLst/>
          </a:prstGeom>
        </p:spPr>
      </p:pic>
      <p:pic>
        <p:nvPicPr>
          <p:cNvPr id="12" name="图片 11"/>
          <p:cNvPicPr>
            <a:picLocks noChangeAspect="1"/>
          </p:cNvPicPr>
          <p:nvPr/>
        </p:nvPicPr>
        <p:blipFill>
          <a:blip r:embed="rId5"/>
          <a:stretch>
            <a:fillRect/>
          </a:stretch>
        </p:blipFill>
        <p:spPr>
          <a:xfrm>
            <a:off x="6365216" y="4444659"/>
            <a:ext cx="5676190" cy="2304762"/>
          </a:xfrm>
          <a:prstGeom prst="rect">
            <a:avLst/>
          </a:prstGeom>
        </p:spPr>
      </p:pic>
      <p:sp>
        <p:nvSpPr>
          <p:cNvPr id="14" name="矩形 13">
            <a:extLst>
              <a:ext uri="{FF2B5EF4-FFF2-40B4-BE49-F238E27FC236}">
                <a16:creationId xmlns:a16="http://schemas.microsoft.com/office/drawing/2014/main" id="{7C86ECB5-78EC-4BD8-90AE-1E364EB24EDC}"/>
              </a:ext>
            </a:extLst>
          </p:cNvPr>
          <p:cNvSpPr/>
          <p:nvPr/>
        </p:nvSpPr>
        <p:spPr>
          <a:xfrm>
            <a:off x="530331" y="3774482"/>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DA1B1263-534A-4835-BAD1-356E7D8CB8E1}"/>
              </a:ext>
            </a:extLst>
          </p:cNvPr>
          <p:cNvSpPr/>
          <p:nvPr/>
        </p:nvSpPr>
        <p:spPr>
          <a:xfrm>
            <a:off x="3556932" y="3774482"/>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B891F2D-2E79-43DF-9726-1F8CB9E98F29}"/>
              </a:ext>
            </a:extLst>
          </p:cNvPr>
          <p:cNvSpPr/>
          <p:nvPr/>
        </p:nvSpPr>
        <p:spPr>
          <a:xfrm>
            <a:off x="6336473" y="3774482"/>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5FB04C9-12B9-403B-A079-BF9604B66B21}"/>
              </a:ext>
            </a:extLst>
          </p:cNvPr>
          <p:cNvSpPr/>
          <p:nvPr/>
        </p:nvSpPr>
        <p:spPr>
          <a:xfrm>
            <a:off x="9286612" y="3759287"/>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129EEE13-7C40-4005-AB3F-44498BEA4D41}"/>
              </a:ext>
            </a:extLst>
          </p:cNvPr>
          <p:cNvSpPr/>
          <p:nvPr/>
        </p:nvSpPr>
        <p:spPr>
          <a:xfrm>
            <a:off x="9203311" y="6543870"/>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5B2D9FA6-06D3-4824-83BD-CD37A9B2D74A}"/>
              </a:ext>
            </a:extLst>
          </p:cNvPr>
          <p:cNvSpPr/>
          <p:nvPr/>
        </p:nvSpPr>
        <p:spPr>
          <a:xfrm>
            <a:off x="6466952" y="6464195"/>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9D1613D1-8996-4EC1-87D9-158D2C92544B}"/>
              </a:ext>
            </a:extLst>
          </p:cNvPr>
          <p:cNvSpPr/>
          <p:nvPr/>
        </p:nvSpPr>
        <p:spPr>
          <a:xfrm>
            <a:off x="3341723" y="6506289"/>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7A5BC65-0D55-427E-9497-F0D7EBF1BB1B}"/>
              </a:ext>
            </a:extLst>
          </p:cNvPr>
          <p:cNvSpPr/>
          <p:nvPr/>
        </p:nvSpPr>
        <p:spPr>
          <a:xfrm>
            <a:off x="174224" y="6485242"/>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473934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1.4.5</a:t>
            </a:r>
            <a:r>
              <a:rPr lang="zh-CN" altLang="en-US" sz="2400" b="1" dirty="0">
                <a:latin typeface="微软雅黑" panose="020B0503020204020204" pitchFamily="34" charset="-122"/>
                <a:ea typeface="微软雅黑" panose="020B0503020204020204" pitchFamily="34" charset="-122"/>
              </a:rPr>
              <a:t>　多</a:t>
            </a:r>
            <a:r>
              <a:rPr lang="zh-CN" altLang="zh-CN" sz="2400" b="1" dirty="0">
                <a:latin typeface="微软雅黑" panose="020B0503020204020204" pitchFamily="34" charset="-122"/>
                <a:ea typeface="微软雅黑" panose="020B0503020204020204" pitchFamily="34" charset="-122"/>
              </a:rPr>
              <a:t>轴加工</a:t>
            </a:r>
          </a:p>
        </p:txBody>
      </p:sp>
      <p:pic>
        <p:nvPicPr>
          <p:cNvPr id="2" name="图片 1"/>
          <p:cNvPicPr>
            <a:picLocks noChangeAspect="1"/>
          </p:cNvPicPr>
          <p:nvPr/>
        </p:nvPicPr>
        <p:blipFill>
          <a:blip r:embed="rId2"/>
          <a:stretch>
            <a:fillRect/>
          </a:stretch>
        </p:blipFill>
        <p:spPr>
          <a:xfrm>
            <a:off x="919979" y="3259526"/>
            <a:ext cx="5180952" cy="2647619"/>
          </a:xfrm>
          <a:prstGeom prst="rect">
            <a:avLst/>
          </a:prstGeom>
        </p:spPr>
      </p:pic>
      <p:pic>
        <p:nvPicPr>
          <p:cNvPr id="4" name="图片 3"/>
          <p:cNvPicPr>
            <a:picLocks noChangeAspect="1"/>
          </p:cNvPicPr>
          <p:nvPr/>
        </p:nvPicPr>
        <p:blipFill>
          <a:blip r:embed="rId3"/>
          <a:stretch>
            <a:fillRect/>
          </a:stretch>
        </p:blipFill>
        <p:spPr>
          <a:xfrm>
            <a:off x="6353961" y="3259526"/>
            <a:ext cx="4676190" cy="2714286"/>
          </a:xfrm>
          <a:prstGeom prst="rect">
            <a:avLst/>
          </a:prstGeom>
        </p:spPr>
      </p:pic>
      <p:sp>
        <p:nvSpPr>
          <p:cNvPr id="11" name="矩形 10">
            <a:extLst>
              <a:ext uri="{FF2B5EF4-FFF2-40B4-BE49-F238E27FC236}">
                <a16:creationId xmlns:a16="http://schemas.microsoft.com/office/drawing/2014/main" id="{18CDE173-61F1-4B76-9828-2A4983D30792}"/>
              </a:ext>
            </a:extLst>
          </p:cNvPr>
          <p:cNvSpPr/>
          <p:nvPr/>
        </p:nvSpPr>
        <p:spPr>
          <a:xfrm>
            <a:off x="7273255" y="568858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5EB9694-C5BF-4FC4-ABA5-32F5CF230331}"/>
              </a:ext>
            </a:extLst>
          </p:cNvPr>
          <p:cNvSpPr/>
          <p:nvPr/>
        </p:nvSpPr>
        <p:spPr>
          <a:xfrm>
            <a:off x="2332139" y="5621919"/>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8241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1.4.6</a:t>
            </a:r>
            <a:r>
              <a:rPr lang="zh-CN" altLang="en-US" sz="2400" b="1" dirty="0">
                <a:latin typeface="微软雅黑" panose="020B0503020204020204" pitchFamily="34" charset="-122"/>
                <a:ea typeface="微软雅黑" panose="020B0503020204020204" pitchFamily="34" charset="-122"/>
              </a:rPr>
              <a:t>　图像</a:t>
            </a:r>
            <a:r>
              <a:rPr lang="zh-CN" altLang="zh-CN" sz="2400" b="1" dirty="0">
                <a:latin typeface="微软雅黑" panose="020B0503020204020204" pitchFamily="34" charset="-122"/>
                <a:ea typeface="微软雅黑" panose="020B0503020204020204" pitchFamily="34" charset="-122"/>
              </a:rPr>
              <a:t>加工</a:t>
            </a:r>
          </a:p>
        </p:txBody>
      </p:sp>
      <p:pic>
        <p:nvPicPr>
          <p:cNvPr id="2" name="图片 1"/>
          <p:cNvPicPr>
            <a:picLocks noChangeAspect="1"/>
          </p:cNvPicPr>
          <p:nvPr/>
        </p:nvPicPr>
        <p:blipFill>
          <a:blip r:embed="rId2"/>
          <a:stretch>
            <a:fillRect/>
          </a:stretch>
        </p:blipFill>
        <p:spPr>
          <a:xfrm>
            <a:off x="1360842" y="1957419"/>
            <a:ext cx="8807530" cy="4355607"/>
          </a:xfrm>
          <a:prstGeom prst="rect">
            <a:avLst/>
          </a:prstGeom>
        </p:spPr>
      </p:pic>
      <p:sp>
        <p:nvSpPr>
          <p:cNvPr id="11" name="矩形 10">
            <a:extLst>
              <a:ext uri="{FF2B5EF4-FFF2-40B4-BE49-F238E27FC236}">
                <a16:creationId xmlns:a16="http://schemas.microsoft.com/office/drawing/2014/main" id="{26732951-664B-4895-B047-6441FF6CA68B}"/>
              </a:ext>
            </a:extLst>
          </p:cNvPr>
          <p:cNvSpPr/>
          <p:nvPr/>
        </p:nvSpPr>
        <p:spPr>
          <a:xfrm>
            <a:off x="4563611" y="6027800"/>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182035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1.4.7</a:t>
            </a:r>
            <a:r>
              <a:rPr lang="zh-CN" altLang="en-US" sz="2400" b="1" dirty="0">
                <a:latin typeface="微软雅黑" panose="020B0503020204020204" pitchFamily="34" charset="-122"/>
                <a:ea typeface="微软雅黑" panose="020B0503020204020204" pitchFamily="34" charset="-122"/>
              </a:rPr>
              <a:t>　知识</a:t>
            </a:r>
            <a:r>
              <a:rPr lang="zh-CN" altLang="zh-CN" sz="2400" b="1" dirty="0">
                <a:latin typeface="微软雅黑" panose="020B0503020204020204" pitchFamily="34" charset="-122"/>
                <a:ea typeface="微软雅黑" panose="020B0503020204020204" pitchFamily="34" charset="-122"/>
              </a:rPr>
              <a:t>加工</a:t>
            </a:r>
          </a:p>
        </p:txBody>
      </p:sp>
      <p:sp>
        <p:nvSpPr>
          <p:cNvPr id="2" name="矩形 1"/>
          <p:cNvSpPr/>
          <p:nvPr/>
        </p:nvSpPr>
        <p:spPr>
          <a:xfrm>
            <a:off x="1172645" y="1957419"/>
            <a:ext cx="4681617" cy="3970318"/>
          </a:xfrm>
          <a:prstGeom prst="rect">
            <a:avLst/>
          </a:prstGeom>
        </p:spPr>
        <p:txBody>
          <a:bodyPr wrap="square">
            <a:spAutoFit/>
          </a:bodyPr>
          <a:lstStyle/>
          <a:p>
            <a:pPr indent="261620" algn="just">
              <a:lnSpc>
                <a:spcPct val="150000"/>
              </a:lnSpc>
              <a:spcAft>
                <a:spcPts val="0"/>
              </a:spcAft>
            </a:pPr>
            <a:r>
              <a:rPr lang="en-US" altLang="zh-CN" sz="2400" b="1" dirty="0">
                <a:latin typeface="微软雅黑" panose="020B0503020204020204" pitchFamily="34" charset="-122"/>
                <a:ea typeface="微软雅黑" panose="020B0503020204020204" pitchFamily="34" charset="-122"/>
              </a:rPr>
              <a:t>    </a:t>
            </a:r>
            <a:r>
              <a:rPr lang="zh-CN" altLang="zh-CN" sz="2400" b="1" dirty="0">
                <a:latin typeface="宋体" panose="02010600030101010101" pitchFamily="2" charset="-122"/>
                <a:ea typeface="宋体" panose="02010600030101010101" pitchFamily="2" charset="-122"/>
              </a:rPr>
              <a:t>制造工程师提供了模板文件，用于记录用户已经成熟或定型的加工流程以及加工流程的各个工步的加工参数。这个功能被称为知识加工功能，即应用已有的知识进行加工。活用该功能可以减少重复操作，提高加工效率。</a:t>
            </a:r>
          </a:p>
        </p:txBody>
      </p:sp>
      <p:grpSp>
        <p:nvGrpSpPr>
          <p:cNvPr id="5" name="组合 4">
            <a:extLst>
              <a:ext uri="{FF2B5EF4-FFF2-40B4-BE49-F238E27FC236}">
                <a16:creationId xmlns:a16="http://schemas.microsoft.com/office/drawing/2014/main" id="{F5E268E6-D278-4E30-B2A0-0ECA59C09D39}"/>
              </a:ext>
            </a:extLst>
          </p:cNvPr>
          <p:cNvGrpSpPr/>
          <p:nvPr/>
        </p:nvGrpSpPr>
        <p:grpSpPr>
          <a:xfrm>
            <a:off x="6247251" y="2164646"/>
            <a:ext cx="5142857" cy="3590476"/>
            <a:chOff x="6272418" y="2164646"/>
            <a:chExt cx="5142857" cy="3590476"/>
          </a:xfrm>
        </p:grpSpPr>
        <p:pic>
          <p:nvPicPr>
            <p:cNvPr id="4" name="图片 3"/>
            <p:cNvPicPr>
              <a:picLocks noChangeAspect="1"/>
            </p:cNvPicPr>
            <p:nvPr/>
          </p:nvPicPr>
          <p:blipFill>
            <a:blip r:embed="rId2"/>
            <a:stretch>
              <a:fillRect/>
            </a:stretch>
          </p:blipFill>
          <p:spPr>
            <a:xfrm>
              <a:off x="6272418" y="2164646"/>
              <a:ext cx="5142857" cy="3590476"/>
            </a:xfrm>
            <a:prstGeom prst="rect">
              <a:avLst/>
            </a:prstGeom>
          </p:spPr>
        </p:pic>
        <p:sp>
          <p:nvSpPr>
            <p:cNvPr id="11" name="矩形 10">
              <a:extLst>
                <a:ext uri="{FF2B5EF4-FFF2-40B4-BE49-F238E27FC236}">
                  <a16:creationId xmlns:a16="http://schemas.microsoft.com/office/drawing/2014/main" id="{86FCF73E-0885-4AF6-A6DC-35BC91621716}"/>
                </a:ext>
              </a:extLst>
            </p:cNvPr>
            <p:cNvSpPr/>
            <p:nvPr/>
          </p:nvSpPr>
          <p:spPr>
            <a:xfrm>
              <a:off x="6702803" y="546989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7C128E4E-4087-4D43-8C74-8F8B5347C154}"/>
                </a:ext>
              </a:extLst>
            </p:cNvPr>
            <p:cNvSpPr/>
            <p:nvPr/>
          </p:nvSpPr>
          <p:spPr>
            <a:xfrm>
              <a:off x="9145398" y="5469896"/>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4303490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1.4.8</a:t>
            </a:r>
            <a:r>
              <a:rPr lang="zh-CN" altLang="en-US" sz="2400" b="1" dirty="0">
                <a:latin typeface="微软雅黑" panose="020B0503020204020204" pitchFamily="34" charset="-122"/>
                <a:ea typeface="微软雅黑" panose="020B0503020204020204" pitchFamily="34" charset="-122"/>
              </a:rPr>
              <a:t>　后置处理</a:t>
            </a:r>
            <a:endParaRPr lang="zh-CN" altLang="zh-CN"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061546" y="2675993"/>
            <a:ext cx="9879724" cy="2308324"/>
          </a:xfrm>
          <a:prstGeom prst="rect">
            <a:avLst/>
          </a:prstGeom>
        </p:spPr>
        <p:txBody>
          <a:bodyPr wrap="square">
            <a:spAutoFit/>
          </a:bodyPr>
          <a:lstStyle/>
          <a:p>
            <a:pPr indent="26162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后置处理就是结合特定机床把系统生成的二轴或三轴刀具轨迹转化成机床能够识别的</a:t>
            </a:r>
            <a:r>
              <a:rPr lang="en-US" altLang="zh-CN" sz="2400" b="1" dirty="0">
                <a:latin typeface="宋体" panose="02010600030101010101" pitchFamily="2" charset="-122"/>
                <a:ea typeface="宋体" panose="02010600030101010101" pitchFamily="2" charset="-122"/>
              </a:rPr>
              <a:t>G</a:t>
            </a:r>
            <a:r>
              <a:rPr lang="zh-CN" altLang="zh-CN" sz="2400" b="1" dirty="0">
                <a:latin typeface="宋体" panose="02010600030101010101" pitchFamily="2" charset="-122"/>
                <a:ea typeface="宋体" panose="02010600030101010101" pitchFamily="2" charset="-122"/>
              </a:rPr>
              <a:t>代码指令，生成的</a:t>
            </a:r>
            <a:r>
              <a:rPr lang="en-US" altLang="zh-CN" sz="2400" b="1" dirty="0">
                <a:latin typeface="宋体" panose="02010600030101010101" pitchFamily="2" charset="-122"/>
                <a:ea typeface="宋体" panose="02010600030101010101" pitchFamily="2" charset="-122"/>
              </a:rPr>
              <a:t>G</a:t>
            </a:r>
            <a:r>
              <a:rPr lang="zh-CN" altLang="zh-CN" sz="2400" b="1" dirty="0">
                <a:latin typeface="宋体" panose="02010600030101010101" pitchFamily="2" charset="-122"/>
                <a:ea typeface="宋体" panose="02010600030101010101" pitchFamily="2" charset="-122"/>
              </a:rPr>
              <a:t>指令可以直接输入数控机床用于加工，这是本系统的最终目的。</a:t>
            </a:r>
            <a:endParaRPr lang="en-US" altLang="zh-CN" sz="2400" b="1" dirty="0">
              <a:latin typeface="宋体" panose="02010600030101010101" pitchFamily="2" charset="-122"/>
              <a:ea typeface="宋体" panose="02010600030101010101" pitchFamily="2" charset="-122"/>
            </a:endParaRPr>
          </a:p>
          <a:p>
            <a:pPr indent="26162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后置处理模块包括后置配置、后置处理、反读轨迹三个功能。</a:t>
            </a:r>
          </a:p>
        </p:txBody>
      </p:sp>
    </p:spTree>
    <p:extLst>
      <p:ext uri="{BB962C8B-B14F-4D97-AF65-F5344CB8AC3E}">
        <p14:creationId xmlns:p14="http://schemas.microsoft.com/office/powerpoint/2010/main" val="374810963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1.4.9</a:t>
            </a:r>
            <a:r>
              <a:rPr lang="zh-CN" altLang="en-US" sz="2400" b="1" dirty="0">
                <a:latin typeface="微软雅黑" panose="020B0503020204020204" pitchFamily="34" charset="-122"/>
                <a:ea typeface="微软雅黑" panose="020B0503020204020204" pitchFamily="34" charset="-122"/>
              </a:rPr>
              <a:t>　轨迹仿真</a:t>
            </a:r>
            <a:endParaRPr lang="zh-CN" altLang="zh-CN" sz="2400" b="1" dirty="0">
              <a:latin typeface="微软雅黑" panose="020B0503020204020204" pitchFamily="34" charset="-122"/>
              <a:ea typeface="微软雅黑" panose="020B0503020204020204" pitchFamily="34" charset="-122"/>
            </a:endParaRPr>
          </a:p>
        </p:txBody>
      </p:sp>
      <p:sp>
        <p:nvSpPr>
          <p:cNvPr id="2" name="矩形 1"/>
          <p:cNvSpPr/>
          <p:nvPr/>
        </p:nvSpPr>
        <p:spPr>
          <a:xfrm>
            <a:off x="1246217" y="2446734"/>
            <a:ext cx="9568929" cy="3416320"/>
          </a:xfrm>
          <a:prstGeom prst="rect">
            <a:avLst/>
          </a:prstGeom>
        </p:spPr>
        <p:txBody>
          <a:bodyPr wrap="square">
            <a:spAutoFit/>
          </a:bodyPr>
          <a:lstStyle/>
          <a:p>
            <a:pPr indent="261620" algn="just">
              <a:lnSpc>
                <a:spcPct val="150000"/>
              </a:lnSpc>
              <a:spcAft>
                <a:spcPts val="0"/>
              </a:spcAft>
            </a:pPr>
            <a:r>
              <a:rPr lang="en-US" altLang="zh-CN" sz="2400" b="1" dirty="0">
                <a:latin typeface="微软雅黑" panose="020B0503020204020204" pitchFamily="34" charset="-122"/>
                <a:ea typeface="微软雅黑" panose="020B0503020204020204" pitchFamily="34" charset="-122"/>
              </a:rPr>
              <a:t>    </a:t>
            </a:r>
            <a:r>
              <a:rPr lang="zh-CN" altLang="zh-CN" sz="2400" b="1" dirty="0">
                <a:latin typeface="宋体" panose="02010600030101010101" pitchFamily="2" charset="-122"/>
                <a:ea typeface="宋体" panose="02010600030101010101" pitchFamily="2" charset="-122"/>
              </a:rPr>
              <a:t>对已有的加工轨迹进行加工过程模拟，以检查加工轨迹的正确性。对系统生成的加工轨迹，仿真时用生成轨迹时的加工参数，即轨迹中记录的参数；对从外部反读进来的刀位轨迹，仿真时用系统当前的加工参数。</a:t>
            </a:r>
          </a:p>
          <a:p>
            <a:pPr indent="26162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轨迹仿真有两种模式，一种为较为简单的线框仿真模式，一种为更为逼真的实体仿真模式。</a:t>
            </a:r>
          </a:p>
        </p:txBody>
      </p:sp>
    </p:spTree>
    <p:extLst>
      <p:ext uri="{BB962C8B-B14F-4D97-AF65-F5344CB8AC3E}">
        <p14:creationId xmlns:p14="http://schemas.microsoft.com/office/powerpoint/2010/main" val="954567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密封圈图形的绘制</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线框构建</a:t>
            </a:r>
            <a:endParaRPr lang="zh-CN" altLang="en-US" sz="2000" b="1" dirty="0">
              <a:latin typeface="黑体" panose="02010609060101010101" pitchFamily="49" charset="-122"/>
              <a:ea typeface="黑体" panose="02010609060101010101" pitchFamily="49" charset="-122"/>
            </a:endParaRPr>
          </a:p>
        </p:txBody>
      </p:sp>
      <p:sp>
        <p:nvSpPr>
          <p:cNvPr id="12" name="文本框 11">
            <a:extLst>
              <a:ext uri="{FF2B5EF4-FFF2-40B4-BE49-F238E27FC236}">
                <a16:creationId xmlns:a16="http://schemas.microsoft.com/office/drawing/2014/main" id="{18E2EAFB-F73D-4F74-9E61-81419921020E}"/>
              </a:ext>
            </a:extLst>
          </p:cNvPr>
          <p:cNvSpPr txBox="1"/>
          <p:nvPr/>
        </p:nvSpPr>
        <p:spPr>
          <a:xfrm>
            <a:off x="442518" y="793341"/>
            <a:ext cx="11193011" cy="1430456"/>
          </a:xfrm>
          <a:prstGeom prst="rect">
            <a:avLst/>
          </a:prstGeom>
          <a:noFill/>
        </p:spPr>
        <p:txBody>
          <a:bodyPr wrap="square">
            <a:spAutoFit/>
          </a:bodyPr>
          <a:lstStyle/>
          <a:p>
            <a:pPr algn="l">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任务描述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密封圈在特定的工作压力和温度下具有良好的密封性能，并随着压力增加自动提高密封性能。根据图</a:t>
            </a:r>
            <a:r>
              <a:rPr lang="en-US" altLang="zh-CN" sz="1800" kern="100" dirty="0">
                <a:effectLst/>
                <a:ea typeface="宋体" panose="02010600030101010101" pitchFamily="2" charset="-122"/>
                <a:cs typeface="Times New Roman" panose="02020603050405020304" pitchFamily="18" charset="0"/>
              </a:rPr>
              <a:t>1-2-1</a:t>
            </a:r>
            <a:r>
              <a:rPr lang="zh-CN" altLang="zh-CN" sz="1800" kern="100" dirty="0">
                <a:effectLst/>
                <a:ea typeface="宋体" panose="02010600030101010101" pitchFamily="2" charset="-122"/>
                <a:cs typeface="Times New Roman" panose="02020603050405020304" pitchFamily="18" charset="0"/>
              </a:rPr>
              <a:t>所示相关尺寸，利用</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完成密封圈图形的绘制。</a:t>
            </a:r>
            <a:endParaRPr lang="zh-CN" altLang="en-US" dirty="0"/>
          </a:p>
        </p:txBody>
      </p:sp>
      <p:pic>
        <p:nvPicPr>
          <p:cNvPr id="13" name="图片 12">
            <a:extLst>
              <a:ext uri="{FF2B5EF4-FFF2-40B4-BE49-F238E27FC236}">
                <a16:creationId xmlns:a16="http://schemas.microsoft.com/office/drawing/2014/main" id="{12C28D10-A3DB-491A-BB86-3952E8933BC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4228313" y="2190241"/>
            <a:ext cx="2762250" cy="3813810"/>
          </a:xfrm>
          <a:prstGeom prst="rect">
            <a:avLst/>
          </a:prstGeom>
          <a:noFill/>
          <a:ln>
            <a:noFill/>
          </a:ln>
        </p:spPr>
      </p:pic>
      <p:sp>
        <p:nvSpPr>
          <p:cNvPr id="15" name="文本框 14">
            <a:extLst>
              <a:ext uri="{FF2B5EF4-FFF2-40B4-BE49-F238E27FC236}">
                <a16:creationId xmlns:a16="http://schemas.microsoft.com/office/drawing/2014/main" id="{9B01469A-98D6-44A8-B9FF-7F89B0920C16}"/>
              </a:ext>
            </a:extLst>
          </p:cNvPr>
          <p:cNvSpPr txBox="1"/>
          <p:nvPr/>
        </p:nvSpPr>
        <p:spPr>
          <a:xfrm>
            <a:off x="2653018" y="5914202"/>
            <a:ext cx="6094602" cy="338554"/>
          </a:xfrm>
          <a:prstGeom prst="rect">
            <a:avLst/>
          </a:prstGeom>
          <a:noFill/>
        </p:spPr>
        <p:txBody>
          <a:bodyPr wrap="square">
            <a:spAutoFit/>
          </a:bodyPr>
          <a:lstStyle/>
          <a:p>
            <a:pPr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1-2-1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密封圈</a:t>
            </a:r>
          </a:p>
        </p:txBody>
      </p:sp>
    </p:spTree>
    <p:extLst>
      <p:ext uri="{BB962C8B-B14F-4D97-AF65-F5344CB8AC3E}">
        <p14:creationId xmlns:p14="http://schemas.microsoft.com/office/powerpoint/2010/main" val="369568621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1.4.9</a:t>
            </a:r>
            <a:r>
              <a:rPr lang="zh-CN" altLang="en-US" sz="2400" b="1" dirty="0">
                <a:latin typeface="微软雅黑" panose="020B0503020204020204" pitchFamily="34" charset="-122"/>
                <a:ea typeface="微软雅黑" panose="020B0503020204020204" pitchFamily="34" charset="-122"/>
              </a:rPr>
              <a:t>　轨迹仿真</a:t>
            </a:r>
            <a:endParaRPr lang="zh-CN" altLang="zh-CN"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360842" y="2900677"/>
            <a:ext cx="8688034" cy="2585724"/>
          </a:xfrm>
          <a:prstGeom prst="rect">
            <a:avLst/>
          </a:prstGeom>
        </p:spPr>
      </p:pic>
      <p:sp>
        <p:nvSpPr>
          <p:cNvPr id="11" name="矩形 10">
            <a:extLst>
              <a:ext uri="{FF2B5EF4-FFF2-40B4-BE49-F238E27FC236}">
                <a16:creationId xmlns:a16="http://schemas.microsoft.com/office/drawing/2014/main" id="{77272581-2E7D-409C-826D-03373B4F2F22}"/>
              </a:ext>
            </a:extLst>
          </p:cNvPr>
          <p:cNvSpPr/>
          <p:nvPr/>
        </p:nvSpPr>
        <p:spPr>
          <a:xfrm>
            <a:off x="4810436" y="5201175"/>
            <a:ext cx="9024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9838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1.4.9</a:t>
            </a:r>
            <a:r>
              <a:rPr lang="zh-CN" altLang="en-US" sz="2400" b="1" dirty="0">
                <a:latin typeface="微软雅黑" panose="020B0503020204020204" pitchFamily="34" charset="-122"/>
                <a:ea typeface="微软雅黑" panose="020B0503020204020204" pitchFamily="34" charset="-122"/>
              </a:rPr>
              <a:t>　轨迹仿真</a:t>
            </a:r>
            <a:endParaRPr lang="zh-CN" altLang="zh-CN" sz="24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1645553" y="1957419"/>
            <a:ext cx="8333333" cy="4752381"/>
          </a:xfrm>
          <a:prstGeom prst="rect">
            <a:avLst/>
          </a:prstGeom>
        </p:spPr>
      </p:pic>
      <p:sp>
        <p:nvSpPr>
          <p:cNvPr id="11" name="矩形 10">
            <a:extLst>
              <a:ext uri="{FF2B5EF4-FFF2-40B4-BE49-F238E27FC236}">
                <a16:creationId xmlns:a16="http://schemas.microsoft.com/office/drawing/2014/main" id="{59912E2D-D2E2-4E9E-9CEF-1DEFD16EE775}"/>
              </a:ext>
            </a:extLst>
          </p:cNvPr>
          <p:cNvSpPr/>
          <p:nvPr/>
        </p:nvSpPr>
        <p:spPr>
          <a:xfrm>
            <a:off x="4874003" y="640220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5655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密封圈图形的绘制</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线框构建</a:t>
            </a:r>
            <a:endParaRPr lang="zh-CN" altLang="en-US" sz="2000" b="1" dirty="0">
              <a:latin typeface="黑体" panose="02010609060101010101" pitchFamily="49" charset="-122"/>
              <a:ea typeface="黑体" panose="02010609060101010101" pitchFamily="49" charset="-122"/>
            </a:endParaRPr>
          </a:p>
        </p:txBody>
      </p:sp>
      <p:sp>
        <p:nvSpPr>
          <p:cNvPr id="17" name="文本框 16">
            <a:extLst>
              <a:ext uri="{FF2B5EF4-FFF2-40B4-BE49-F238E27FC236}">
                <a16:creationId xmlns:a16="http://schemas.microsoft.com/office/drawing/2014/main" id="{8C960484-0E7F-447A-B845-CD4546C84D9D}"/>
              </a:ext>
            </a:extLst>
          </p:cNvPr>
          <p:cNvSpPr txBox="1"/>
          <p:nvPr/>
        </p:nvSpPr>
        <p:spPr>
          <a:xfrm>
            <a:off x="669371" y="881320"/>
            <a:ext cx="10853257" cy="5384807"/>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二维图形是由一系列的点、直线、圆弧及样条线组成，可描述零件的外形轮廓，是曲面造型和实体造型的基础。本案例的密封圈由直线、圆、圆弧等线条组成，可考虑采用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制造工程师的基本绘图命令作图，利用曲线编辑命令进行辅助绘制，完成密封圈的绘制。</a:t>
            </a:r>
          </a:p>
          <a:p>
            <a:pPr indent="267970" algn="l">
              <a:lnSpc>
                <a:spcPct val="150000"/>
              </a:lnSpc>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）确定各线条之间的位置关系。</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）明确图形绘制过程中基准的选择。</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）如何在绘图过程中搭建辅助线。</a:t>
            </a:r>
          </a:p>
          <a:p>
            <a:pPr algn="l">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知识准备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）了解机械制图的基本步骤。</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）了解参数化绘图的基本原理。</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）熟悉直线、圆弧、圆等线条的类型和绘制方法。</a:t>
            </a:r>
          </a:p>
        </p:txBody>
      </p:sp>
    </p:spTree>
    <p:extLst>
      <p:ext uri="{BB962C8B-B14F-4D97-AF65-F5344CB8AC3E}">
        <p14:creationId xmlns:p14="http://schemas.microsoft.com/office/powerpoint/2010/main" val="416596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支架的线框造型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线框构建</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9B01469A-98D6-44A8-B9FF-7F89B0920C16}"/>
              </a:ext>
            </a:extLst>
          </p:cNvPr>
          <p:cNvSpPr txBox="1"/>
          <p:nvPr/>
        </p:nvSpPr>
        <p:spPr>
          <a:xfrm>
            <a:off x="2653018" y="5914202"/>
            <a:ext cx="6094602" cy="338554"/>
          </a:xfrm>
          <a:prstGeom prst="rect">
            <a:avLst/>
          </a:prstGeom>
          <a:noFill/>
        </p:spPr>
        <p:txBody>
          <a:bodyPr wrap="square">
            <a:spAutoFit/>
          </a:bodyPr>
          <a:lstStyle/>
          <a:p>
            <a:pPr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1-2-21 </a:t>
            </a:r>
            <a:r>
              <a:rPr lang="zh-CN" altLang="en-US" sz="1600" kern="100" dirty="0">
                <a:effectLst/>
                <a:latin typeface="Calibri" panose="020F0502020204030204" pitchFamily="34" charset="0"/>
                <a:ea typeface="宋体" panose="02010600030101010101" pitchFamily="2" charset="-122"/>
                <a:cs typeface="Times New Roman" panose="02020603050405020304" pitchFamily="18" charset="0"/>
              </a:rPr>
              <a:t>支架</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文本框 16">
            <a:extLst>
              <a:ext uri="{FF2B5EF4-FFF2-40B4-BE49-F238E27FC236}">
                <a16:creationId xmlns:a16="http://schemas.microsoft.com/office/drawing/2014/main" id="{92B445FF-E683-438D-8892-C6E1E6AC36FA}"/>
              </a:ext>
            </a:extLst>
          </p:cNvPr>
          <p:cNvSpPr txBox="1"/>
          <p:nvPr/>
        </p:nvSpPr>
        <p:spPr>
          <a:xfrm>
            <a:off x="467686" y="828185"/>
            <a:ext cx="9028651" cy="1091324"/>
          </a:xfrm>
          <a:prstGeom prst="rect">
            <a:avLst/>
          </a:prstGeom>
          <a:noFill/>
        </p:spPr>
        <p:txBody>
          <a:bodyPr wrap="square">
            <a:spAutoFit/>
          </a:bodyPr>
          <a:lstStyle/>
          <a:p>
            <a:pPr algn="l">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任务描述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spcBef>
                <a:spcPts val="600"/>
              </a:spcBef>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1-2-21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所示相关尺寸，利用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完成支架的线框造型。</a:t>
            </a:r>
          </a:p>
        </p:txBody>
      </p:sp>
      <p:pic>
        <p:nvPicPr>
          <p:cNvPr id="2050" name="Picture 2">
            <a:extLst>
              <a:ext uri="{FF2B5EF4-FFF2-40B4-BE49-F238E27FC236}">
                <a16:creationId xmlns:a16="http://schemas.microsoft.com/office/drawing/2014/main" id="{358AC15B-E6BA-44FE-981F-AD3E46779E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2896" y="1860053"/>
            <a:ext cx="5894846" cy="4054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974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支架的线框造型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线框构建</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9776265F-0C76-4F87-93B9-D155FEA3143C}"/>
              </a:ext>
            </a:extLst>
          </p:cNvPr>
          <p:cNvSpPr txBox="1"/>
          <p:nvPr/>
        </p:nvSpPr>
        <p:spPr>
          <a:xfrm>
            <a:off x="397429" y="973165"/>
            <a:ext cx="11212933" cy="4553811"/>
          </a:xfrm>
          <a:prstGeom prst="rect">
            <a:avLst/>
          </a:prstGeom>
          <a:noFill/>
        </p:spPr>
        <p:txBody>
          <a:bodyPr wrap="square">
            <a:spAutoFit/>
          </a:bodyPr>
          <a:lstStyle/>
          <a:p>
            <a:pPr algn="l">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线框造型是通过绘制出几何体的轮廓曲线来描述实体几何形状的造型方法，能进一步掌握三维曲线绘制命令。支架主要由底座和侧板组成，底座由直线、圆和圆弧等线条构成，确定各线条之间位置关系是支架线框造型的基础。</a:t>
            </a:r>
          </a:p>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）确定各线条的尺寸和位置关系。</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）能灵活切换作图平面。</a:t>
            </a:r>
          </a:p>
          <a:p>
            <a:pPr algn="l">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知识准备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7051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）熟悉直线、圆弧、圆等线条的绘制方法。</a:t>
            </a:r>
          </a:p>
          <a:p>
            <a:pPr indent="27051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）了解平移和偏移之间的区别。</a:t>
            </a:r>
          </a:p>
        </p:txBody>
      </p:sp>
    </p:spTree>
    <p:extLst>
      <p:ext uri="{BB962C8B-B14F-4D97-AF65-F5344CB8AC3E}">
        <p14:creationId xmlns:p14="http://schemas.microsoft.com/office/powerpoint/2010/main" val="1072308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挡块的线框造型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模块二 线框构建</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E64F8EB7-B123-418B-91CE-2C4AE30F1F8E}"/>
              </a:ext>
            </a:extLst>
          </p:cNvPr>
          <p:cNvSpPr txBox="1"/>
          <p:nvPr/>
        </p:nvSpPr>
        <p:spPr>
          <a:xfrm>
            <a:off x="287413" y="822163"/>
            <a:ext cx="10811221" cy="1091324"/>
          </a:xfrm>
          <a:prstGeom prst="rect">
            <a:avLst/>
          </a:prstGeom>
          <a:noFill/>
        </p:spPr>
        <p:txBody>
          <a:bodyPr wrap="square">
            <a:spAutoFit/>
          </a:bodyPr>
          <a:lstStyle/>
          <a:p>
            <a:pPr algn="l">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1-2-29</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所示相关尺寸，利用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完成挡块的线框造型。</a:t>
            </a:r>
          </a:p>
        </p:txBody>
      </p:sp>
      <p:pic>
        <p:nvPicPr>
          <p:cNvPr id="4" name="图片 3">
            <a:extLst>
              <a:ext uri="{FF2B5EF4-FFF2-40B4-BE49-F238E27FC236}">
                <a16:creationId xmlns:a16="http://schemas.microsoft.com/office/drawing/2014/main" id="{1FB8BE97-055B-4FEB-B282-AFD0B42C26E6}"/>
              </a:ext>
            </a:extLst>
          </p:cNvPr>
          <p:cNvPicPr>
            <a:picLocks noChangeAspect="1"/>
          </p:cNvPicPr>
          <p:nvPr/>
        </p:nvPicPr>
        <p:blipFill>
          <a:blip r:embed="rId2"/>
          <a:stretch>
            <a:fillRect/>
          </a:stretch>
        </p:blipFill>
        <p:spPr>
          <a:xfrm>
            <a:off x="2857332" y="1896709"/>
            <a:ext cx="5372267" cy="4020186"/>
          </a:xfrm>
          <a:prstGeom prst="rect">
            <a:avLst/>
          </a:prstGeom>
        </p:spPr>
      </p:pic>
      <p:sp>
        <p:nvSpPr>
          <p:cNvPr id="20" name="文本框 19">
            <a:extLst>
              <a:ext uri="{FF2B5EF4-FFF2-40B4-BE49-F238E27FC236}">
                <a16:creationId xmlns:a16="http://schemas.microsoft.com/office/drawing/2014/main" id="{41B46A8C-4EF6-4133-A4A6-D0705EB23DED}"/>
              </a:ext>
            </a:extLst>
          </p:cNvPr>
          <p:cNvSpPr txBox="1"/>
          <p:nvPr/>
        </p:nvSpPr>
        <p:spPr>
          <a:xfrm>
            <a:off x="4734976" y="5870624"/>
            <a:ext cx="1616978" cy="369332"/>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1-2-29</a:t>
            </a:r>
            <a:r>
              <a:rPr lang="zh-CN" altLang="zh-CN" sz="1800" kern="100" dirty="0">
                <a:effectLst/>
                <a:ea typeface="宋体" panose="02010600030101010101" pitchFamily="2" charset="-122"/>
                <a:cs typeface="Times New Roman" panose="02020603050405020304" pitchFamily="18" charset="0"/>
              </a:rPr>
              <a:t>挡块</a:t>
            </a:r>
            <a:endParaRPr lang="zh-CN" altLang="en-US" dirty="0"/>
          </a:p>
        </p:txBody>
      </p:sp>
    </p:spTree>
    <p:extLst>
      <p:ext uri="{BB962C8B-B14F-4D97-AF65-F5344CB8AC3E}">
        <p14:creationId xmlns:p14="http://schemas.microsoft.com/office/powerpoint/2010/main" val="4070978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3071623"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模块三 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043F1D80-6090-437F-B673-58CC54AF0C87}"/>
              </a:ext>
            </a:extLst>
          </p:cNvPr>
          <p:cNvGrpSpPr/>
          <p:nvPr/>
        </p:nvGrpSpPr>
        <p:grpSpPr>
          <a:xfrm>
            <a:off x="3154261" y="1934676"/>
            <a:ext cx="6409910" cy="1706513"/>
            <a:chOff x="2733484" y="2136012"/>
            <a:chExt cx="6409910" cy="1706513"/>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707886"/>
            </a:xfrm>
            <a:prstGeom prst="rect">
              <a:avLst/>
            </a:prstGeom>
            <a:noFill/>
          </p:spPr>
          <p:txBody>
            <a:bodyPr wrap="square">
              <a:spAutoFit/>
            </a:bodyPr>
            <a:lstStyle/>
            <a:p>
              <a:pPr marL="285750" indent="-285750">
                <a:buFont typeface="Wingdings" panose="05000000000000000000" pitchFamily="2" charset="2"/>
                <a:buChar char="Ø"/>
              </a:pPr>
              <a:r>
                <a:rPr lang="zh-CN" altLang="en-US" sz="2000" b="1" dirty="0">
                  <a:solidFill>
                    <a:srgbClr val="000000"/>
                  </a:solidFill>
                  <a:latin typeface="SimSun" panose="02010600030101010101" pitchFamily="2" charset="-122"/>
                  <a:ea typeface="SimSun" panose="02010600030101010101" pitchFamily="2" charset="-122"/>
                </a:rPr>
                <a:t>任务一</a:t>
              </a:r>
              <a:r>
                <a:rPr lang="en-US" altLang="zh-CN" sz="2000" b="1" dirty="0">
                  <a:solidFill>
                    <a:srgbClr val="000000"/>
                  </a:solidFill>
                  <a:latin typeface="SimSun" panose="02010600030101010101" pitchFamily="2" charset="-122"/>
                  <a:ea typeface="SimSun" panose="02010600030101010101" pitchFamily="2" charset="-122"/>
                </a:rPr>
                <a:t> </a:t>
              </a:r>
              <a:r>
                <a:rPr lang="zh-CN" altLang="en-US" sz="2000" b="1" dirty="0">
                  <a:solidFill>
                    <a:srgbClr val="000000"/>
                  </a:solidFill>
                  <a:latin typeface="SimSun" panose="02010600030101010101" pitchFamily="2" charset="-122"/>
                  <a:ea typeface="SimSun" panose="02010600030101010101" pitchFamily="2" charset="-122"/>
                </a:rPr>
                <a:t>五角星曲面造型</a:t>
              </a:r>
              <a:br>
                <a:rPr lang="zh-CN" altLang="en-US" sz="2000" dirty="0"/>
              </a:br>
              <a:endParaRPr lang="zh-CN" altLang="en-US" sz="20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707886"/>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任务二 </a:t>
              </a:r>
              <a:r>
                <a:rPr lang="zh-CN" altLang="en-US" sz="2000" b="1" dirty="0">
                  <a:solidFill>
                    <a:srgbClr val="000000"/>
                  </a:solidFill>
                  <a:latin typeface="SimSun" panose="02010600030101010101" pitchFamily="2" charset="-122"/>
                  <a:ea typeface="SimSun" panose="02010600030101010101" pitchFamily="2" charset="-122"/>
                </a:rPr>
                <a:t>支架的线框造型</a:t>
              </a:r>
              <a:br>
                <a:rPr lang="zh-CN" altLang="en-US" sz="2000" b="1" dirty="0">
                  <a:solidFill>
                    <a:srgbClr val="000000"/>
                  </a:solidFill>
                  <a:latin typeface="SimSun" panose="02010600030101010101" pitchFamily="2" charset="-122"/>
                  <a:ea typeface="SimSun" panose="02010600030101010101" pitchFamily="2" charset="-122"/>
                </a:rPr>
              </a:br>
              <a:endParaRPr lang="zh-CN" altLang="en-US" sz="2000" b="1" dirty="0">
                <a:solidFill>
                  <a:srgbClr val="000000"/>
                </a:solidFill>
                <a:latin typeface="SimSun" panose="02010600030101010101" pitchFamily="2" charset="-122"/>
                <a:ea typeface="SimSun" panose="02010600030101010101" pitchFamily="2" charset="-122"/>
              </a:endParaRPr>
            </a:p>
          </p:txBody>
        </p:sp>
      </p:grpSp>
      <p:pic>
        <p:nvPicPr>
          <p:cNvPr id="13" name="图片 12">
            <a:extLst>
              <a:ext uri="{FF2B5EF4-FFF2-40B4-BE49-F238E27FC236}">
                <a16:creationId xmlns:a16="http://schemas.microsoft.com/office/drawing/2014/main" id="{4A6D4E4C-8627-40F9-B370-452D43C318A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8737198" y="3903948"/>
            <a:ext cx="1982470" cy="1777365"/>
          </a:xfrm>
          <a:prstGeom prst="rect">
            <a:avLst/>
          </a:prstGeom>
          <a:noFill/>
          <a:ln>
            <a:noFill/>
          </a:ln>
        </p:spPr>
      </p:pic>
    </p:spTree>
    <p:extLst>
      <p:ext uri="{BB962C8B-B14F-4D97-AF65-F5344CB8AC3E}">
        <p14:creationId xmlns:p14="http://schemas.microsoft.com/office/powerpoint/2010/main" val="4284410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五角星曲面造型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sp>
        <p:nvSpPr>
          <p:cNvPr id="11" name="文本框 10">
            <a:extLst>
              <a:ext uri="{FF2B5EF4-FFF2-40B4-BE49-F238E27FC236}">
                <a16:creationId xmlns:a16="http://schemas.microsoft.com/office/drawing/2014/main" id="{528DF3A1-5A7E-455D-8DBD-97697129D9F6}"/>
              </a:ext>
            </a:extLst>
          </p:cNvPr>
          <p:cNvSpPr txBox="1"/>
          <p:nvPr/>
        </p:nvSpPr>
        <p:spPr>
          <a:xfrm>
            <a:off x="287414" y="839945"/>
            <a:ext cx="11092676" cy="1014958"/>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1800" kern="100" dirty="0">
                <a:effectLst/>
                <a:ea typeface="宋体" panose="02010600030101010101" pitchFamily="2" charset="-122"/>
                <a:cs typeface="Times New Roman" panose="02020603050405020304" pitchFamily="18" charset="0"/>
              </a:rPr>
              <a:t>根据图</a:t>
            </a:r>
            <a:r>
              <a:rPr lang="en-US" altLang="zh-CN" sz="1800" kern="100" dirty="0">
                <a:effectLst/>
                <a:ea typeface="宋体" panose="02010600030101010101" pitchFamily="2" charset="-122"/>
                <a:cs typeface="Times New Roman" panose="02020603050405020304" pitchFamily="18" charset="0"/>
              </a:rPr>
              <a:t>1-3-1</a:t>
            </a:r>
            <a:r>
              <a:rPr lang="zh-CN" altLang="zh-CN" sz="1800" kern="100" dirty="0">
                <a:effectLst/>
                <a:ea typeface="宋体" panose="02010600030101010101" pitchFamily="2" charset="-122"/>
                <a:cs typeface="Times New Roman" panose="02020603050405020304" pitchFamily="18" charset="0"/>
              </a:rPr>
              <a:t>所示五角星相关尺寸，利用</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完成五角星造型。</a:t>
            </a:r>
            <a:endParaRPr lang="zh-CN" altLang="en-US" dirty="0"/>
          </a:p>
        </p:txBody>
      </p:sp>
      <p:pic>
        <p:nvPicPr>
          <p:cNvPr id="12" name="图片 11">
            <a:extLst>
              <a:ext uri="{FF2B5EF4-FFF2-40B4-BE49-F238E27FC236}">
                <a16:creationId xmlns:a16="http://schemas.microsoft.com/office/drawing/2014/main" id="{EE47C131-698E-484B-BBF4-6EB5F35E153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2581774" y="1920969"/>
            <a:ext cx="5891105" cy="3997464"/>
          </a:xfrm>
          <a:prstGeom prst="rect">
            <a:avLst/>
          </a:prstGeom>
          <a:noFill/>
          <a:ln>
            <a:noFill/>
          </a:ln>
        </p:spPr>
      </p:pic>
      <p:sp>
        <p:nvSpPr>
          <p:cNvPr id="15" name="文本框 14">
            <a:extLst>
              <a:ext uri="{FF2B5EF4-FFF2-40B4-BE49-F238E27FC236}">
                <a16:creationId xmlns:a16="http://schemas.microsoft.com/office/drawing/2014/main" id="{3303D1DA-D924-48FF-939F-2EE30F7837B9}"/>
              </a:ext>
            </a:extLst>
          </p:cNvPr>
          <p:cNvSpPr txBox="1"/>
          <p:nvPr/>
        </p:nvSpPr>
        <p:spPr>
          <a:xfrm>
            <a:off x="2636241" y="5908243"/>
            <a:ext cx="6094602" cy="338554"/>
          </a:xfrm>
          <a:prstGeom prst="rect">
            <a:avLst/>
          </a:prstGeom>
          <a:noFill/>
        </p:spPr>
        <p:txBody>
          <a:bodyPr wrap="square">
            <a:spAutoFit/>
          </a:bodyPr>
          <a:lstStyle/>
          <a:p>
            <a:pPr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1-3-1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五角星零件图</a:t>
            </a:r>
          </a:p>
        </p:txBody>
      </p:sp>
    </p:spTree>
    <p:extLst>
      <p:ext uri="{BB962C8B-B14F-4D97-AF65-F5344CB8AC3E}">
        <p14:creationId xmlns:p14="http://schemas.microsoft.com/office/powerpoint/2010/main" val="142456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5B3C3664-878D-4480-9917-DE5F97FF30FD}"/>
              </a:ext>
            </a:extLst>
          </p:cNvPr>
          <p:cNvGrpSpPr/>
          <p:nvPr/>
        </p:nvGrpSpPr>
        <p:grpSpPr>
          <a:xfrm>
            <a:off x="6898849" y="271315"/>
            <a:ext cx="5196832" cy="583118"/>
            <a:chOff x="6997199" y="3813946"/>
            <a:chExt cx="4446942"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4" name="矩形 13">
              <a:extLst>
                <a:ext uri="{FF2B5EF4-FFF2-40B4-BE49-F238E27FC236}">
                  <a16:creationId xmlns:a16="http://schemas.microsoft.com/office/drawing/2014/main" id="{C7A27B10-7661-4958-92B4-EFDF8BA5969F}"/>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id="{E01523F8-D337-4D8A-94BD-861752415E8A}"/>
                </a:ext>
              </a:extLst>
            </p:cNvPr>
            <p:cNvSpPr/>
            <p:nvPr/>
          </p:nvSpPr>
          <p:spPr>
            <a:xfrm>
              <a:off x="6997199"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a:extLst>
              <a:ext uri="{FF2B5EF4-FFF2-40B4-BE49-F238E27FC236}">
                <a16:creationId xmlns:a16="http://schemas.microsoft.com/office/drawing/2014/main" id="{C72E62CC-396C-4D1C-BE36-01E6B2B90A54}"/>
              </a:ext>
            </a:extLst>
          </p:cNvPr>
          <p:cNvSpPr txBox="1"/>
          <p:nvPr/>
        </p:nvSpPr>
        <p:spPr>
          <a:xfrm>
            <a:off x="3469727" y="1804307"/>
            <a:ext cx="6362430"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第</a:t>
            </a:r>
            <a:r>
              <a:rPr lang="en-US" altLang="zh-CN" sz="2500" b="1" i="0" dirty="0">
                <a:solidFill>
                  <a:srgbClr val="000000"/>
                </a:solidFill>
                <a:effectLst/>
                <a:latin typeface="SimSun" panose="02010600030101010101" pitchFamily="2" charset="-122"/>
                <a:ea typeface="SimSun" panose="02010600030101010101" pitchFamily="2" charset="-122"/>
              </a:rPr>
              <a:t>1</a:t>
            </a:r>
            <a:r>
              <a:rPr lang="zh-CN" altLang="en-US" sz="2500" b="1" i="0" dirty="0">
                <a:solidFill>
                  <a:srgbClr val="000000"/>
                </a:solidFill>
                <a:effectLst/>
                <a:latin typeface="SimSun" panose="02010600030101010101" pitchFamily="2" charset="-122"/>
                <a:ea typeface="SimSun" panose="02010600030101010101" pitchFamily="2" charset="-122"/>
              </a:rPr>
              <a:t>篇 </a:t>
            </a:r>
            <a:r>
              <a:rPr lang="en-US" altLang="zh-CN" sz="2500" b="1" i="0" dirty="0">
                <a:solidFill>
                  <a:srgbClr val="000000"/>
                </a:solidFill>
                <a:effectLst/>
                <a:latin typeface="SimSun" panose="02010600030101010101" pitchFamily="2" charset="-122"/>
                <a:ea typeface="SimSun" panose="02010600030101010101" pitchFamily="2" charset="-122"/>
              </a:rPr>
              <a:t>CAXA CAM </a:t>
            </a:r>
            <a:r>
              <a:rPr lang="zh-CN" altLang="en-US" sz="2500" b="1" i="0" dirty="0">
                <a:solidFill>
                  <a:srgbClr val="000000"/>
                </a:solidFill>
                <a:effectLst/>
                <a:latin typeface="SimSun" panose="02010600030101010101" pitchFamily="2" charset="-122"/>
                <a:ea typeface="SimSun" panose="02010600030101010101" pitchFamily="2" charset="-122"/>
              </a:rPr>
              <a:t>制造工程师</a:t>
            </a:r>
            <a:r>
              <a:rPr lang="en-US" altLang="zh-CN" sz="2500" b="1" i="0" dirty="0">
                <a:solidFill>
                  <a:srgbClr val="000000"/>
                </a:solidFill>
                <a:effectLst/>
                <a:latin typeface="SimSun" panose="02010600030101010101" pitchFamily="2" charset="-122"/>
                <a:ea typeface="SimSun" panose="02010600030101010101" pitchFamily="2" charset="-122"/>
              </a:rPr>
              <a:t>2022</a:t>
            </a:r>
            <a:endParaRPr lang="zh-CN" altLang="en-US" sz="2500" b="1" dirty="0"/>
          </a:p>
        </p:txBody>
      </p:sp>
      <p:sp>
        <p:nvSpPr>
          <p:cNvPr id="5" name="文本框 4">
            <a:extLst>
              <a:ext uri="{FF2B5EF4-FFF2-40B4-BE49-F238E27FC236}">
                <a16:creationId xmlns:a16="http://schemas.microsoft.com/office/drawing/2014/main" id="{C31FF720-A13C-4F52-BD67-4ECEEC85A136}"/>
              </a:ext>
            </a:extLst>
          </p:cNvPr>
          <p:cNvSpPr txBox="1"/>
          <p:nvPr/>
        </p:nvSpPr>
        <p:spPr>
          <a:xfrm>
            <a:off x="3469727" y="2932835"/>
            <a:ext cx="5052104"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第</a:t>
            </a:r>
            <a:r>
              <a:rPr lang="en-US" altLang="zh-CN" sz="2500" b="1" i="0" dirty="0">
                <a:solidFill>
                  <a:srgbClr val="000000"/>
                </a:solidFill>
                <a:effectLst/>
                <a:latin typeface="SimSun" panose="02010600030101010101" pitchFamily="2" charset="-122"/>
                <a:ea typeface="SimSun" panose="02010600030101010101" pitchFamily="2" charset="-122"/>
              </a:rPr>
              <a:t>2</a:t>
            </a:r>
            <a:r>
              <a:rPr lang="zh-CN" altLang="en-US" sz="2500" b="1" i="0" dirty="0">
                <a:solidFill>
                  <a:srgbClr val="000000"/>
                </a:solidFill>
                <a:effectLst/>
                <a:latin typeface="SimSun" panose="02010600030101010101" pitchFamily="2" charset="-122"/>
                <a:ea typeface="SimSun" panose="02010600030101010101" pitchFamily="2" charset="-122"/>
              </a:rPr>
              <a:t>篇 </a:t>
            </a:r>
            <a:r>
              <a:rPr lang="en-US" altLang="zh-CN" sz="2500" b="1" i="0" dirty="0">
                <a:solidFill>
                  <a:srgbClr val="000000"/>
                </a:solidFill>
                <a:effectLst/>
                <a:latin typeface="SimSun" panose="02010600030101010101" pitchFamily="2" charset="-122"/>
                <a:ea typeface="SimSun" panose="02010600030101010101" pitchFamily="2" charset="-122"/>
              </a:rPr>
              <a:t>CAXA CAM </a:t>
            </a:r>
            <a:r>
              <a:rPr lang="zh-CN" altLang="en-US" sz="2500" b="1" i="0" dirty="0">
                <a:solidFill>
                  <a:srgbClr val="000000"/>
                </a:solidFill>
                <a:effectLst/>
                <a:latin typeface="SimSun" panose="02010600030101010101" pitchFamily="2" charset="-122"/>
                <a:ea typeface="SimSun" panose="02010600030101010101" pitchFamily="2" charset="-122"/>
              </a:rPr>
              <a:t>数控车</a:t>
            </a:r>
            <a:r>
              <a:rPr lang="en-US" altLang="zh-CN" sz="2500" b="1" i="0" dirty="0">
                <a:solidFill>
                  <a:srgbClr val="000000"/>
                </a:solidFill>
                <a:effectLst/>
                <a:latin typeface="SimSun" panose="02010600030101010101" pitchFamily="2" charset="-122"/>
                <a:ea typeface="SimSun" panose="02010600030101010101" pitchFamily="2" charset="-122"/>
              </a:rPr>
              <a:t>2022 </a:t>
            </a:r>
            <a:endParaRPr lang="zh-CN" altLang="en-US" sz="2500" b="1" dirty="0"/>
          </a:p>
        </p:txBody>
      </p:sp>
      <p:sp>
        <p:nvSpPr>
          <p:cNvPr id="6" name="文本框 5">
            <a:extLst>
              <a:ext uri="{FF2B5EF4-FFF2-40B4-BE49-F238E27FC236}">
                <a16:creationId xmlns:a16="http://schemas.microsoft.com/office/drawing/2014/main" id="{C47E71E5-78AF-415E-8D7C-BF49AD81552C}"/>
              </a:ext>
            </a:extLst>
          </p:cNvPr>
          <p:cNvSpPr txBox="1"/>
          <p:nvPr/>
        </p:nvSpPr>
        <p:spPr>
          <a:xfrm>
            <a:off x="3469727" y="4061362"/>
            <a:ext cx="5221786"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第</a:t>
            </a:r>
            <a:r>
              <a:rPr lang="en-US" altLang="zh-CN" sz="2500" b="1" i="0" dirty="0">
                <a:solidFill>
                  <a:srgbClr val="000000"/>
                </a:solidFill>
                <a:effectLst/>
                <a:latin typeface="SimSun" panose="02010600030101010101" pitchFamily="2" charset="-122"/>
                <a:ea typeface="SimSun" panose="02010600030101010101" pitchFamily="2" charset="-122"/>
              </a:rPr>
              <a:t>3</a:t>
            </a:r>
            <a:r>
              <a:rPr lang="zh-CN" altLang="en-US" sz="2500" b="1" i="0" dirty="0">
                <a:solidFill>
                  <a:srgbClr val="000000"/>
                </a:solidFill>
                <a:effectLst/>
                <a:latin typeface="SimSun" panose="02010600030101010101" pitchFamily="2" charset="-122"/>
                <a:ea typeface="SimSun" panose="02010600030101010101" pitchFamily="2" charset="-122"/>
              </a:rPr>
              <a:t>篇 </a:t>
            </a:r>
            <a:r>
              <a:rPr lang="en-US" altLang="zh-CN" sz="2500" b="1" i="0" dirty="0">
                <a:solidFill>
                  <a:srgbClr val="000000"/>
                </a:solidFill>
                <a:effectLst/>
                <a:latin typeface="SimSun" panose="02010600030101010101" pitchFamily="2" charset="-122"/>
                <a:ea typeface="SimSun" panose="02010600030101010101" pitchFamily="2" charset="-122"/>
              </a:rPr>
              <a:t>CAXA CAPP </a:t>
            </a:r>
            <a:r>
              <a:rPr lang="zh-CN" altLang="en-US" sz="2500" b="1" i="0" dirty="0">
                <a:solidFill>
                  <a:srgbClr val="000000"/>
                </a:solidFill>
                <a:effectLst/>
                <a:latin typeface="SimSun" panose="02010600030101010101" pitchFamily="2" charset="-122"/>
                <a:ea typeface="SimSun" panose="02010600030101010101" pitchFamily="2" charset="-122"/>
              </a:rPr>
              <a:t>工艺图表</a:t>
            </a:r>
            <a:r>
              <a:rPr lang="en-US" altLang="zh-CN" sz="2500" b="1" i="0" dirty="0">
                <a:solidFill>
                  <a:srgbClr val="000000"/>
                </a:solidFill>
                <a:effectLst/>
                <a:latin typeface="SimSun" panose="02010600030101010101" pitchFamily="2" charset="-122"/>
                <a:ea typeface="SimSun" panose="02010600030101010101" pitchFamily="2" charset="-122"/>
              </a:rPr>
              <a:t>2022</a:t>
            </a:r>
            <a:r>
              <a:rPr lang="zh-CN" altLang="en-US" sz="2500" b="1" dirty="0"/>
              <a:t> </a:t>
            </a:r>
          </a:p>
        </p:txBody>
      </p:sp>
      <p:cxnSp>
        <p:nvCxnSpPr>
          <p:cNvPr id="9" name="直接连接符 8">
            <a:extLst>
              <a:ext uri="{FF2B5EF4-FFF2-40B4-BE49-F238E27FC236}">
                <a16:creationId xmlns:a16="http://schemas.microsoft.com/office/drawing/2014/main" id="{80AD16F8-26E9-4A21-8496-9BA01C9942C0}"/>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46420298-C7D1-49D7-963B-6F63B36B7841}"/>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DB201789-53B6-4BAB-98AF-80F01D8A4AE2}"/>
              </a:ext>
            </a:extLst>
          </p:cNvPr>
          <p:cNvSpPr txBox="1"/>
          <p:nvPr/>
        </p:nvSpPr>
        <p:spPr>
          <a:xfrm>
            <a:off x="7328008" y="332530"/>
            <a:ext cx="5196833" cy="470642"/>
          </a:xfrm>
          <a:prstGeom prst="rect">
            <a:avLst/>
          </a:prstGeom>
          <a:noFill/>
        </p:spPr>
        <p:txBody>
          <a:bodyPr wrap="square">
            <a:spAutoFit/>
          </a:bodyPr>
          <a:lstStyle/>
          <a:p>
            <a:pPr fontAlgn="auto">
              <a:lnSpc>
                <a:spcPct val="120000"/>
              </a:lnSpc>
            </a:pPr>
            <a:r>
              <a:rPr lang="en-US" altLang="zh-CN" sz="2200" b="1" dirty="0">
                <a:solidFill>
                  <a:schemeClr val="bg1"/>
                </a:solidFill>
                <a:ea typeface="微软雅黑" panose="020B0503020204020204" pitchFamily="34" charset="-122"/>
                <a:sym typeface="Arial" panose="020B0604020202020204" pitchFamily="34" charset="0"/>
              </a:rPr>
              <a:t>CAD/CAM</a:t>
            </a:r>
            <a:r>
              <a:rPr lang="zh-CN" altLang="en-US" sz="2200" b="1" dirty="0">
                <a:solidFill>
                  <a:schemeClr val="bg1"/>
                </a:solidFill>
                <a:ea typeface="微软雅黑" panose="020B0503020204020204" pitchFamily="34" charset="-122"/>
                <a:sym typeface="Arial" panose="020B0604020202020204" pitchFamily="34" charset="0"/>
              </a:rPr>
              <a:t>技术实用案例教程（</a:t>
            </a:r>
            <a:r>
              <a:rPr lang="en-US" altLang="zh-CN" sz="2200" b="1" dirty="0">
                <a:solidFill>
                  <a:schemeClr val="bg1"/>
                </a:solidFill>
                <a:ea typeface="微软雅黑" panose="020B0503020204020204" pitchFamily="34" charset="-122"/>
                <a:sym typeface="Arial" panose="020B0604020202020204" pitchFamily="34" charset="0"/>
              </a:rPr>
              <a:t>CAXA</a:t>
            </a:r>
            <a:r>
              <a:rPr lang="zh-CN" altLang="en-US" sz="2200" b="1" dirty="0">
                <a:solidFill>
                  <a:schemeClr val="bg1"/>
                </a:solidFill>
                <a:ea typeface="微软雅黑" panose="020B0503020204020204" pitchFamily="34" charset="-122"/>
                <a:sym typeface="Arial" panose="020B0604020202020204" pitchFamily="34" charset="0"/>
              </a:rPr>
              <a:t>）</a:t>
            </a:r>
            <a:r>
              <a:rPr lang="en-US" altLang="zh-CN" sz="2200" b="1" dirty="0">
                <a:solidFill>
                  <a:schemeClr val="bg1"/>
                </a:solidFill>
                <a:ea typeface="微软雅黑" panose="020B0503020204020204" pitchFamily="34" charset="-122"/>
                <a:sym typeface="Arial" panose="020B0604020202020204" pitchFamily="34" charset="0"/>
              </a:rPr>
              <a:t> </a:t>
            </a:r>
            <a:endParaRPr lang="zh-CN" altLang="en-US" sz="2200" dirty="0">
              <a:solidFill>
                <a:schemeClr val="bg1"/>
              </a:solidFill>
            </a:endParaRPr>
          </a:p>
        </p:txBody>
      </p:sp>
    </p:spTree>
    <p:extLst>
      <p:ext uri="{BB962C8B-B14F-4D97-AF65-F5344CB8AC3E}">
        <p14:creationId xmlns:p14="http://schemas.microsoft.com/office/powerpoint/2010/main" val="517057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五角星曲面造型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D42F29C0-80E9-4F04-84C9-320F02942E79}"/>
              </a:ext>
            </a:extLst>
          </p:cNvPr>
          <p:cNvSpPr txBox="1"/>
          <p:nvPr/>
        </p:nvSpPr>
        <p:spPr>
          <a:xfrm>
            <a:off x="397429" y="973165"/>
            <a:ext cx="11129043" cy="3507370"/>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五角星模具的曲面主要由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10</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个三边面组成，其中三边面的尺寸形状均一致。因此可考虑采用三维曲线命令构建五角星模具的线框结构，然后通过曲面命令将线框转化为曲面，完成五角星模具曲面的造型。</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）掌握三维曲线命令，构建五角星骨架线框。</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）熟练直纹面、阵列命令的操作。</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根据上述零件分析方案，利用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进行三维造型，具体思路导图如图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1-3-2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1118048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五角星曲面造型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pic>
        <p:nvPicPr>
          <p:cNvPr id="3" name="图片 2">
            <a:extLst>
              <a:ext uri="{FF2B5EF4-FFF2-40B4-BE49-F238E27FC236}">
                <a16:creationId xmlns:a16="http://schemas.microsoft.com/office/drawing/2014/main" id="{FCE6C119-99EA-4F51-9D19-71122FBCB7FA}"/>
              </a:ext>
            </a:extLst>
          </p:cNvPr>
          <p:cNvPicPr>
            <a:picLocks noChangeAspect="1"/>
          </p:cNvPicPr>
          <p:nvPr/>
        </p:nvPicPr>
        <p:blipFill>
          <a:blip r:embed="rId2"/>
          <a:stretch>
            <a:fillRect/>
          </a:stretch>
        </p:blipFill>
        <p:spPr>
          <a:xfrm>
            <a:off x="4485007" y="1119843"/>
            <a:ext cx="2466975" cy="2990850"/>
          </a:xfrm>
          <a:prstGeom prst="rect">
            <a:avLst/>
          </a:prstGeom>
        </p:spPr>
      </p:pic>
      <p:sp>
        <p:nvSpPr>
          <p:cNvPr id="15" name="文本框 14">
            <a:extLst>
              <a:ext uri="{FF2B5EF4-FFF2-40B4-BE49-F238E27FC236}">
                <a16:creationId xmlns:a16="http://schemas.microsoft.com/office/drawing/2014/main" id="{674C013C-0A11-41B9-A752-6CC9A35C758D}"/>
              </a:ext>
            </a:extLst>
          </p:cNvPr>
          <p:cNvSpPr txBox="1"/>
          <p:nvPr/>
        </p:nvSpPr>
        <p:spPr>
          <a:xfrm>
            <a:off x="585132" y="4328682"/>
            <a:ext cx="6094602" cy="1827873"/>
          </a:xfrm>
          <a:prstGeom prst="rect">
            <a:avLst/>
          </a:prstGeom>
          <a:noFill/>
        </p:spPr>
        <p:txBody>
          <a:bodyPr wrap="square">
            <a:spAutoFit/>
          </a:bodyPr>
          <a:lstStyle/>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）了解曲面生成的基本原理。</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）了解五角星线框的作图方法。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）了解三维球的功能和应用。</a:t>
            </a:r>
          </a:p>
        </p:txBody>
      </p:sp>
      <p:sp>
        <p:nvSpPr>
          <p:cNvPr id="17" name="文本框 16">
            <a:extLst>
              <a:ext uri="{FF2B5EF4-FFF2-40B4-BE49-F238E27FC236}">
                <a16:creationId xmlns:a16="http://schemas.microsoft.com/office/drawing/2014/main" id="{84D34E4F-FAE7-4969-8EA4-286C34652B03}"/>
              </a:ext>
            </a:extLst>
          </p:cNvPr>
          <p:cNvSpPr txBox="1"/>
          <p:nvPr/>
        </p:nvSpPr>
        <p:spPr>
          <a:xfrm>
            <a:off x="2531062" y="4107648"/>
            <a:ext cx="6094602" cy="338554"/>
          </a:xfrm>
          <a:prstGeom prst="rect">
            <a:avLst/>
          </a:prstGeom>
          <a:noFill/>
        </p:spPr>
        <p:txBody>
          <a:bodyPr wrap="square">
            <a:spAutoFit/>
          </a:bodyPr>
          <a:lstStyle/>
          <a:p>
            <a:pPr algn="ct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1-3-2</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五角星造型流程</a:t>
            </a:r>
          </a:p>
        </p:txBody>
      </p:sp>
    </p:spTree>
    <p:extLst>
      <p:ext uri="{BB962C8B-B14F-4D97-AF65-F5344CB8AC3E}">
        <p14:creationId xmlns:p14="http://schemas.microsoft.com/office/powerpoint/2010/main" val="3370196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斜凸台曲面造型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sp>
        <p:nvSpPr>
          <p:cNvPr id="13" name="文本框 12">
            <a:extLst>
              <a:ext uri="{FF2B5EF4-FFF2-40B4-BE49-F238E27FC236}">
                <a16:creationId xmlns:a16="http://schemas.microsoft.com/office/drawing/2014/main" id="{3ED00E72-5E51-49D8-83F2-F88BFD68DF3F}"/>
              </a:ext>
            </a:extLst>
          </p:cNvPr>
          <p:cNvSpPr txBox="1"/>
          <p:nvPr/>
        </p:nvSpPr>
        <p:spPr>
          <a:xfrm>
            <a:off x="397430" y="922789"/>
            <a:ext cx="10521892" cy="996876"/>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1-3-14</a:t>
            </a:r>
            <a:r>
              <a:rPr lang="zh-CN" altLang="zh-CN" kern="100" dirty="0">
                <a:effectLst/>
                <a:latin typeface="宋体" panose="02010600030101010101" pitchFamily="2" charset="-122"/>
                <a:ea typeface="宋体" panose="02010600030101010101" pitchFamily="2" charset="-122"/>
                <a:cs typeface="Times New Roman" panose="02020603050405020304" pitchFamily="18" charset="0"/>
              </a:rPr>
              <a:t>所示尺寸，利用</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kern="100" dirty="0">
                <a:effectLst/>
                <a:latin typeface="宋体" panose="02010600030101010101" pitchFamily="2" charset="-122"/>
                <a:ea typeface="宋体" panose="02010600030101010101" pitchFamily="2" charset="-122"/>
                <a:cs typeface="Times New Roman" panose="02020603050405020304" pitchFamily="18" charset="0"/>
              </a:rPr>
              <a:t>完成斜凸台零件造型。</a:t>
            </a: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1416BD3E-66B3-4650-87B9-1D1A4AB904B1}"/>
              </a:ext>
            </a:extLst>
          </p:cNvPr>
          <p:cNvGraphicFramePr>
            <a:graphicFrameLocks noChangeAspect="1"/>
          </p:cNvGraphicFramePr>
          <p:nvPr>
            <p:extLst>
              <p:ext uri="{D42A27DB-BD31-4B8C-83A1-F6EECF244321}">
                <p14:modId xmlns:p14="http://schemas.microsoft.com/office/powerpoint/2010/main" val="4057367508"/>
              </p:ext>
            </p:extLst>
          </p:nvPr>
        </p:nvGraphicFramePr>
        <p:xfrm>
          <a:off x="2969703" y="1919665"/>
          <a:ext cx="5419288" cy="3866454"/>
        </p:xfrm>
        <a:graphic>
          <a:graphicData uri="http://schemas.openxmlformats.org/presentationml/2006/ole">
            <mc:AlternateContent xmlns:mc="http://schemas.openxmlformats.org/markup-compatibility/2006">
              <mc:Choice xmlns:v="urn:schemas-microsoft-com:vml" Requires="v">
                <p:oleObj spid="_x0000_s3081" name="Visio" r:id="rId3" imgW="4951028" imgH="3529839" progId="Visio.Drawing.11">
                  <p:embed/>
                </p:oleObj>
              </mc:Choice>
              <mc:Fallback>
                <p:oleObj name="Visio" r:id="rId3" imgW="4951028" imgH="35298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9703" y="1919665"/>
                        <a:ext cx="5419288" cy="3866454"/>
                      </a:xfrm>
                      <a:prstGeom prst="rect">
                        <a:avLst/>
                      </a:prstGeom>
                      <a:noFill/>
                    </p:spPr>
                  </p:pic>
                </p:oleObj>
              </mc:Fallback>
            </mc:AlternateContent>
          </a:graphicData>
        </a:graphic>
      </p:graphicFrame>
      <p:sp>
        <p:nvSpPr>
          <p:cNvPr id="17" name="文本框 16">
            <a:extLst>
              <a:ext uri="{FF2B5EF4-FFF2-40B4-BE49-F238E27FC236}">
                <a16:creationId xmlns:a16="http://schemas.microsoft.com/office/drawing/2014/main" id="{B39C517C-723C-4D0D-A7F8-C6A53DDDA07B}"/>
              </a:ext>
            </a:extLst>
          </p:cNvPr>
          <p:cNvSpPr txBox="1"/>
          <p:nvPr/>
        </p:nvSpPr>
        <p:spPr>
          <a:xfrm>
            <a:off x="2398902" y="5780744"/>
            <a:ext cx="6094602" cy="338554"/>
          </a:xfrm>
          <a:prstGeom prst="rect">
            <a:avLst/>
          </a:prstGeom>
          <a:noFill/>
        </p:spPr>
        <p:txBody>
          <a:bodyPr wrap="square">
            <a:spAutoFit/>
          </a:bodyPr>
          <a:lstStyle/>
          <a:p>
            <a:pPr algn="ct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1-3-14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斜凸台零件图</a:t>
            </a:r>
          </a:p>
        </p:txBody>
      </p:sp>
    </p:spTree>
    <p:extLst>
      <p:ext uri="{BB962C8B-B14F-4D97-AF65-F5344CB8AC3E}">
        <p14:creationId xmlns:p14="http://schemas.microsoft.com/office/powerpoint/2010/main" val="773526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斜凸台曲面造型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303BED59-8870-4232-A35C-A005588C7801}"/>
              </a:ext>
            </a:extLst>
          </p:cNvPr>
          <p:cNvSpPr txBox="1"/>
          <p:nvPr/>
        </p:nvSpPr>
        <p:spPr>
          <a:xfrm>
            <a:off x="397430" y="973165"/>
            <a:ext cx="10945536" cy="3507948"/>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斜凸台零件主要由长方体和凸台组成，其中凸台表面为不规则曲面。因此可考虑采用曲面生成中导动面、直纹面和填充面等命令构建凸台曲面，再对凸台曲面进行实体化，完成斜凸台零件的造型。</a:t>
            </a:r>
          </a:p>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）掌握几种常用三维曲面命令的操作方法。</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）理解造型过程中曲线与曲面之间转换。</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根据上述零件分析方案，利用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进行三维造型，具体思路导图如图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1-3-15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423172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斜凸台曲面造型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模块三 曲面造型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49234107-6021-4719-ADCE-F90D6662D023}"/>
              </a:ext>
            </a:extLst>
          </p:cNvPr>
          <p:cNvGraphicFramePr>
            <a:graphicFrameLocks noChangeAspect="1"/>
          </p:cNvGraphicFramePr>
          <p:nvPr>
            <p:extLst>
              <p:ext uri="{D42A27DB-BD31-4B8C-83A1-F6EECF244321}">
                <p14:modId xmlns:p14="http://schemas.microsoft.com/office/powerpoint/2010/main" val="4189962190"/>
              </p:ext>
            </p:extLst>
          </p:nvPr>
        </p:nvGraphicFramePr>
        <p:xfrm>
          <a:off x="3262985" y="1030731"/>
          <a:ext cx="4987273" cy="2986479"/>
        </p:xfrm>
        <a:graphic>
          <a:graphicData uri="http://schemas.openxmlformats.org/presentationml/2006/ole">
            <mc:AlternateContent xmlns:mc="http://schemas.openxmlformats.org/markup-compatibility/2006">
              <mc:Choice xmlns:v="urn:schemas-microsoft-com:vml" Requires="v">
                <p:oleObj spid="_x0000_s17418" name="Visio" r:id="rId3" imgW="3233749" imgH="1938042" progId="Visio.Drawing.11">
                  <p:embed/>
                </p:oleObj>
              </mc:Choice>
              <mc:Fallback>
                <p:oleObj name="Visio" r:id="rId3" imgW="3233749" imgH="193804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2985" y="1030731"/>
                        <a:ext cx="4987273" cy="2986479"/>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8B49341A-E8D7-4B2C-BFBE-DEF7B15F5B1F}"/>
              </a:ext>
            </a:extLst>
          </p:cNvPr>
          <p:cNvSpPr txBox="1"/>
          <p:nvPr/>
        </p:nvSpPr>
        <p:spPr>
          <a:xfrm>
            <a:off x="4146259" y="4003754"/>
            <a:ext cx="3806504" cy="338554"/>
          </a:xfrm>
          <a:prstGeom prst="rect">
            <a:avLst/>
          </a:prstGeom>
          <a:noFill/>
        </p:spPr>
        <p:txBody>
          <a:bodyPr wrap="square">
            <a:spAutoFit/>
          </a:bodyPr>
          <a:lstStyle/>
          <a:p>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1-3-15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斜凸台零件造型流程</a:t>
            </a:r>
            <a:endParaRPr lang="zh-CN" altLang="en-US" sz="1600" dirty="0">
              <a:latin typeface="宋体" panose="02010600030101010101" pitchFamily="2" charset="-122"/>
              <a:ea typeface="宋体" panose="02010600030101010101" pitchFamily="2" charset="-122"/>
            </a:endParaRPr>
          </a:p>
        </p:txBody>
      </p:sp>
      <p:sp>
        <p:nvSpPr>
          <p:cNvPr id="22" name="文本框 21">
            <a:extLst>
              <a:ext uri="{FF2B5EF4-FFF2-40B4-BE49-F238E27FC236}">
                <a16:creationId xmlns:a16="http://schemas.microsoft.com/office/drawing/2014/main" id="{E5603077-B81E-4220-AA5A-A00D4F28A153}"/>
              </a:ext>
            </a:extLst>
          </p:cNvPr>
          <p:cNvSpPr txBox="1"/>
          <p:nvPr/>
        </p:nvSpPr>
        <p:spPr>
          <a:xfrm>
            <a:off x="505437" y="4259457"/>
            <a:ext cx="6094602" cy="1845377"/>
          </a:xfrm>
          <a:prstGeom prst="rect">
            <a:avLst/>
          </a:prstGeom>
          <a:noFill/>
        </p:spPr>
        <p:txBody>
          <a:bodyPr wrap="square">
            <a:spAutoFit/>
          </a:bodyPr>
          <a:lstStyle/>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）了解导动、投影的基本原理。</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）了解曲面分解方法。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）熟悉图素库的使用方法。</a:t>
            </a:r>
          </a:p>
        </p:txBody>
      </p:sp>
    </p:spTree>
    <p:extLst>
      <p:ext uri="{BB962C8B-B14F-4D97-AF65-F5344CB8AC3E}">
        <p14:creationId xmlns:p14="http://schemas.microsoft.com/office/powerpoint/2010/main" val="3965516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3071623"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模块四 实体造型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7E037EB-8990-42DF-AB10-95AFE29D582B}"/>
              </a:ext>
            </a:extLst>
          </p:cNvPr>
          <p:cNvGrpSpPr/>
          <p:nvPr/>
        </p:nvGrpSpPr>
        <p:grpSpPr>
          <a:xfrm>
            <a:off x="3561139" y="1543509"/>
            <a:ext cx="6409909" cy="3362741"/>
            <a:chOff x="2780963" y="2122350"/>
            <a:chExt cx="6409909" cy="3362741"/>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3" y="2122350"/>
              <a:ext cx="6362430"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dirty="0">
                  <a:solidFill>
                    <a:srgbClr val="000000"/>
                  </a:solidFill>
                  <a:latin typeface="SimSun" panose="02010600030101010101" pitchFamily="2" charset="-122"/>
                  <a:ea typeface="SimSun" panose="02010600030101010101" pitchFamily="2" charset="-122"/>
                </a:rPr>
                <a:t>任务一</a:t>
              </a:r>
              <a:r>
                <a:rPr lang="en-US" altLang="zh-CN" sz="2000" b="1" dirty="0">
                  <a:solidFill>
                    <a:srgbClr val="000000"/>
                  </a:solidFill>
                  <a:latin typeface="SimSun" panose="02010600030101010101" pitchFamily="2" charset="-122"/>
                  <a:ea typeface="SimSun" panose="02010600030101010101" pitchFamily="2" charset="-122"/>
                </a:rPr>
                <a:t> </a:t>
              </a:r>
              <a:r>
                <a:rPr lang="zh-CN" altLang="en-US" sz="2000" b="1" dirty="0">
                  <a:solidFill>
                    <a:srgbClr val="000000"/>
                  </a:solidFill>
                  <a:latin typeface="SimSun" panose="02010600030101010101" pitchFamily="2" charset="-122"/>
                  <a:ea typeface="SimSun" panose="02010600030101010101" pitchFamily="2" charset="-122"/>
                </a:rPr>
                <a:t>拨叉造型</a:t>
              </a:r>
              <a:endParaRPr lang="zh-CN" altLang="en-US" sz="20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80963" y="2714876"/>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任务二 轴承座</a:t>
              </a:r>
              <a:r>
                <a:rPr lang="zh-CN" altLang="en-US" sz="2000" b="1" dirty="0">
                  <a:solidFill>
                    <a:srgbClr val="000000"/>
                  </a:solidFill>
                  <a:latin typeface="SimSun" panose="02010600030101010101" pitchFamily="2" charset="-122"/>
                  <a:ea typeface="SimSun" panose="02010600030101010101" pitchFamily="2" charset="-122"/>
                </a:rPr>
                <a:t>造型</a:t>
              </a:r>
            </a:p>
          </p:txBody>
        </p:sp>
        <p:sp>
          <p:nvSpPr>
            <p:cNvPr id="12" name="文本框 11">
              <a:extLst>
                <a:ext uri="{FF2B5EF4-FFF2-40B4-BE49-F238E27FC236}">
                  <a16:creationId xmlns:a16="http://schemas.microsoft.com/office/drawing/2014/main" id="{57DC2D69-5743-4C74-8CBE-2837865DFCA4}"/>
                </a:ext>
              </a:extLst>
            </p:cNvPr>
            <p:cNvSpPr txBox="1"/>
            <p:nvPr/>
          </p:nvSpPr>
          <p:spPr>
            <a:xfrm>
              <a:off x="2780963" y="3307402"/>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任务三 连接管</a:t>
              </a:r>
              <a:r>
                <a:rPr lang="zh-CN" altLang="en-US" sz="2000" b="1" dirty="0">
                  <a:solidFill>
                    <a:srgbClr val="000000"/>
                  </a:solidFill>
                  <a:latin typeface="SimSun" panose="02010600030101010101" pitchFamily="2" charset="-122"/>
                  <a:ea typeface="SimSun" panose="02010600030101010101" pitchFamily="2" charset="-122"/>
                </a:rPr>
                <a:t>造型</a:t>
              </a:r>
            </a:p>
          </p:txBody>
        </p:sp>
        <p:sp>
          <p:nvSpPr>
            <p:cNvPr id="13" name="文本框 12">
              <a:extLst>
                <a:ext uri="{FF2B5EF4-FFF2-40B4-BE49-F238E27FC236}">
                  <a16:creationId xmlns:a16="http://schemas.microsoft.com/office/drawing/2014/main" id="{061D16C4-CB28-49C5-A006-9227FDB98927}"/>
                </a:ext>
              </a:extLst>
            </p:cNvPr>
            <p:cNvSpPr txBox="1"/>
            <p:nvPr/>
          </p:nvSpPr>
          <p:spPr>
            <a:xfrm>
              <a:off x="2780963" y="3899928"/>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任务四 铰链</a:t>
              </a:r>
              <a:r>
                <a:rPr lang="zh-CN" altLang="en-US" sz="2000" b="1" dirty="0">
                  <a:solidFill>
                    <a:srgbClr val="000000"/>
                  </a:solidFill>
                  <a:latin typeface="SimSun" panose="02010600030101010101" pitchFamily="2" charset="-122"/>
                  <a:ea typeface="SimSun" panose="02010600030101010101" pitchFamily="2" charset="-122"/>
                </a:rPr>
                <a:t>造型</a:t>
              </a:r>
            </a:p>
          </p:txBody>
        </p:sp>
        <p:sp>
          <p:nvSpPr>
            <p:cNvPr id="15" name="文本框 14">
              <a:extLst>
                <a:ext uri="{FF2B5EF4-FFF2-40B4-BE49-F238E27FC236}">
                  <a16:creationId xmlns:a16="http://schemas.microsoft.com/office/drawing/2014/main" id="{DD8A1153-97B7-4287-909C-F1F4448E5295}"/>
                </a:ext>
              </a:extLst>
            </p:cNvPr>
            <p:cNvSpPr txBox="1"/>
            <p:nvPr/>
          </p:nvSpPr>
          <p:spPr>
            <a:xfrm>
              <a:off x="2780963" y="4492454"/>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任务五 摩擦圆盘的压铸模腔造型</a:t>
              </a:r>
              <a:endParaRPr lang="zh-CN" altLang="en-US" sz="2000" b="1" dirty="0">
                <a:solidFill>
                  <a:srgbClr val="000000"/>
                </a:solidFill>
                <a:latin typeface="SimSun" panose="02010600030101010101" pitchFamily="2" charset="-122"/>
                <a:ea typeface="SimSun" panose="02010600030101010101" pitchFamily="2" charset="-122"/>
              </a:endParaRPr>
            </a:p>
          </p:txBody>
        </p:sp>
        <p:sp>
          <p:nvSpPr>
            <p:cNvPr id="17" name="文本框 16">
              <a:extLst>
                <a:ext uri="{FF2B5EF4-FFF2-40B4-BE49-F238E27FC236}">
                  <a16:creationId xmlns:a16="http://schemas.microsoft.com/office/drawing/2014/main" id="{1EEF625C-A89B-4859-8D09-2CF05731D71C}"/>
                </a:ext>
              </a:extLst>
            </p:cNvPr>
            <p:cNvSpPr txBox="1"/>
            <p:nvPr/>
          </p:nvSpPr>
          <p:spPr>
            <a:xfrm>
              <a:off x="2780963" y="5084981"/>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任务六 叶轮造型</a:t>
              </a:r>
              <a:endParaRPr lang="zh-CN" altLang="en-US" sz="2000" b="1" dirty="0">
                <a:solidFill>
                  <a:srgbClr val="000000"/>
                </a:solidFill>
                <a:latin typeface="SimSun" panose="02010600030101010101" pitchFamily="2" charset="-122"/>
                <a:ea typeface="SimSun" panose="02010600030101010101" pitchFamily="2" charset="-122"/>
              </a:endParaRPr>
            </a:p>
          </p:txBody>
        </p:sp>
      </p:grpSp>
    </p:spTree>
    <p:extLst>
      <p:ext uri="{BB962C8B-B14F-4D97-AF65-F5344CB8AC3E}">
        <p14:creationId xmlns:p14="http://schemas.microsoft.com/office/powerpoint/2010/main" val="267246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拨叉</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FA2390A5-DA92-41C1-A43D-680FD6209E94}"/>
              </a:ext>
            </a:extLst>
          </p:cNvPr>
          <p:cNvSpPr txBox="1"/>
          <p:nvPr/>
        </p:nvSpPr>
        <p:spPr>
          <a:xfrm>
            <a:off x="414208" y="825610"/>
            <a:ext cx="11062982"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拨叉是汽车变速箱上的部件，主</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要用于</a:t>
            </a:r>
            <a:r>
              <a:rPr lang="en-US" altLang="zh-CN" kern="100" dirty="0" err="1">
                <a:solidFill>
                  <a:srgbClr val="000000"/>
                </a:solidFill>
                <a:latin typeface="Calibri" panose="020F0502020204030204" pitchFamily="34" charset="0"/>
                <a:ea typeface="宋体" panose="02010600030101010101" pitchFamily="2" charset="-122"/>
                <a:cs typeface="Helvetica" panose="020B0604020202020204" pitchFamily="34" charset="0"/>
                <a:hlinkClick r:id="rId3">
                  <a:extLst>
                    <a:ext uri="{A12FA001-AC4F-418D-AE19-62706E023703}">
                      <ahyp:hlinkClr xmlns:ahyp="http://schemas.microsoft.com/office/drawing/2018/hyperlinkcolor" val="tx"/>
                    </a:ext>
                  </a:extLst>
                </a:hlinkClick>
              </a:rPr>
              <a:t>离合器</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换档</a:t>
            </a:r>
            <a:r>
              <a:rPr lang="zh-CN" altLang="zh-CN" sz="1800" kern="10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所示尺寸，利用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完成拨叉造型。</a:t>
            </a:r>
          </a:p>
        </p:txBody>
      </p:sp>
      <p:graphicFrame>
        <p:nvGraphicFramePr>
          <p:cNvPr id="10" name="对象 9">
            <a:extLst>
              <a:ext uri="{FF2B5EF4-FFF2-40B4-BE49-F238E27FC236}">
                <a16:creationId xmlns:a16="http://schemas.microsoft.com/office/drawing/2014/main" id="{219E5FDA-FE40-4853-BBBA-41F4DC695901}"/>
              </a:ext>
            </a:extLst>
          </p:cNvPr>
          <p:cNvGraphicFramePr>
            <a:graphicFrameLocks noChangeAspect="1"/>
          </p:cNvGraphicFramePr>
          <p:nvPr>
            <p:extLst>
              <p:ext uri="{D42A27DB-BD31-4B8C-83A1-F6EECF244321}">
                <p14:modId xmlns:p14="http://schemas.microsoft.com/office/powerpoint/2010/main" val="2365429705"/>
              </p:ext>
            </p:extLst>
          </p:nvPr>
        </p:nvGraphicFramePr>
        <p:xfrm>
          <a:off x="3154262" y="1966955"/>
          <a:ext cx="5444455" cy="4025127"/>
        </p:xfrm>
        <a:graphic>
          <a:graphicData uri="http://schemas.openxmlformats.org/presentationml/2006/ole">
            <mc:AlternateContent xmlns:mc="http://schemas.openxmlformats.org/markup-compatibility/2006">
              <mc:Choice xmlns:v="urn:schemas-microsoft-com:vml" Requires="v">
                <p:oleObj spid="_x0000_s19464" name="Visio" r:id="rId4" imgW="4757854" imgH="3523123" progId="Visio.Drawing.11">
                  <p:embed/>
                </p:oleObj>
              </mc:Choice>
              <mc:Fallback>
                <p:oleObj name="Visio" r:id="rId4" imgW="4757854" imgH="3523123"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4262" y="1966955"/>
                        <a:ext cx="5444455" cy="4025127"/>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F9F2242A-7D92-49CA-9427-172037D7E44F}"/>
              </a:ext>
            </a:extLst>
          </p:cNvPr>
          <p:cNvSpPr txBox="1"/>
          <p:nvPr/>
        </p:nvSpPr>
        <p:spPr>
          <a:xfrm>
            <a:off x="2898398" y="5908218"/>
            <a:ext cx="6094602" cy="338554"/>
          </a:xfrm>
          <a:prstGeom prst="rect">
            <a:avLst/>
          </a:prstGeom>
          <a:noFill/>
        </p:spPr>
        <p:txBody>
          <a:bodyPr wrap="square">
            <a:spAutoFit/>
          </a:bodyPr>
          <a:lstStyle/>
          <a:p>
            <a:pPr algn="ct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1-4-1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拨叉</a:t>
            </a:r>
          </a:p>
        </p:txBody>
      </p:sp>
    </p:spTree>
    <p:extLst>
      <p:ext uri="{BB962C8B-B14F-4D97-AF65-F5344CB8AC3E}">
        <p14:creationId xmlns:p14="http://schemas.microsoft.com/office/powerpoint/2010/main" val="20518305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拨叉</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05449234-3572-4F1A-A3C8-05547230867C}"/>
              </a:ext>
            </a:extLst>
          </p:cNvPr>
          <p:cNvSpPr txBox="1"/>
          <p:nvPr/>
        </p:nvSpPr>
        <p:spPr>
          <a:xfrm>
            <a:off x="287414" y="859974"/>
            <a:ext cx="10937146" cy="226145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拨叉主要由柱体和筋板组成。柱体有内孔、键槽和叉板，其中各个键槽的形状尺寸相同，筋板端部与圆柱体和叉板边缘相接。根据该零件的形状特征，可利用拉伸、孔、阵列和筋板等命令实现拨叉的实体造型。</a:t>
            </a:r>
          </a:p>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本案例的思维导图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根据上述零件分析方案，利用</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 2022</a:t>
            </a:r>
            <a:r>
              <a:rPr lang="zh-CN" altLang="zh-CN" sz="1800" kern="100" dirty="0">
                <a:effectLst/>
                <a:ea typeface="宋体" panose="02010600030101010101" pitchFamily="2" charset="-122"/>
                <a:cs typeface="Times New Roman" panose="02020603050405020304" pitchFamily="18" charset="0"/>
              </a:rPr>
              <a:t>进行实体造型，具体思路导图如图</a:t>
            </a:r>
            <a:r>
              <a:rPr lang="en-US" altLang="zh-CN" sz="1800" kern="100" dirty="0">
                <a:effectLst/>
                <a:ea typeface="宋体" panose="02010600030101010101" pitchFamily="2" charset="-122"/>
                <a:cs typeface="Times New Roman" panose="02020603050405020304" pitchFamily="18" charset="0"/>
              </a:rPr>
              <a:t>1-4-2</a:t>
            </a:r>
            <a:r>
              <a:rPr lang="zh-CN" altLang="zh-CN" sz="1800" kern="100" dirty="0">
                <a:effectLst/>
                <a:ea typeface="宋体" panose="02010600030101010101" pitchFamily="2" charset="-122"/>
                <a:cs typeface="Times New Roman" panose="02020603050405020304" pitchFamily="18" charset="0"/>
              </a:rPr>
              <a:t>所示。</a:t>
            </a:r>
            <a:endParaRPr lang="zh-CN" altLang="en-US" dirty="0"/>
          </a:p>
        </p:txBody>
      </p:sp>
      <p:graphicFrame>
        <p:nvGraphicFramePr>
          <p:cNvPr id="5" name="对象 4">
            <a:extLst>
              <a:ext uri="{FF2B5EF4-FFF2-40B4-BE49-F238E27FC236}">
                <a16:creationId xmlns:a16="http://schemas.microsoft.com/office/drawing/2014/main" id="{0CB0CA03-4C06-4C1A-B74A-138C917B7A29}"/>
              </a:ext>
            </a:extLst>
          </p:cNvPr>
          <p:cNvGraphicFramePr>
            <a:graphicFrameLocks noChangeAspect="1"/>
          </p:cNvGraphicFramePr>
          <p:nvPr>
            <p:extLst>
              <p:ext uri="{D42A27DB-BD31-4B8C-83A1-F6EECF244321}">
                <p14:modId xmlns:p14="http://schemas.microsoft.com/office/powerpoint/2010/main" val="2876549176"/>
              </p:ext>
            </p:extLst>
          </p:nvPr>
        </p:nvGraphicFramePr>
        <p:xfrm>
          <a:off x="3825380" y="3239669"/>
          <a:ext cx="3783435" cy="2555369"/>
        </p:xfrm>
        <a:graphic>
          <a:graphicData uri="http://schemas.openxmlformats.org/presentationml/2006/ole">
            <mc:AlternateContent xmlns:mc="http://schemas.openxmlformats.org/markup-compatibility/2006">
              <mc:Choice xmlns:v="urn:schemas-microsoft-com:vml" Requires="v">
                <p:oleObj spid="_x0000_s20488" name="Visio" r:id="rId3" imgW="5150044" imgH="3485752" progId="Visio.Drawing.11">
                  <p:embed/>
                </p:oleObj>
              </mc:Choice>
              <mc:Fallback>
                <p:oleObj name="Visio" r:id="rId3" imgW="5150044" imgH="348575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5380" y="3239669"/>
                        <a:ext cx="3783435" cy="2555369"/>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94162778-D643-43B9-85CD-E18B2630AC22}"/>
              </a:ext>
            </a:extLst>
          </p:cNvPr>
          <p:cNvSpPr txBox="1"/>
          <p:nvPr/>
        </p:nvSpPr>
        <p:spPr>
          <a:xfrm>
            <a:off x="4381151" y="5855131"/>
            <a:ext cx="6094602" cy="338554"/>
          </a:xfrm>
          <a:prstGeom prst="rect">
            <a:avLst/>
          </a:prstGeom>
          <a:noFill/>
        </p:spPr>
        <p:txBody>
          <a:bodyPr wrap="square">
            <a:spAutoFit/>
          </a:bodyPr>
          <a:lstStyle/>
          <a:p>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1-4-2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拨叉造型流程图</a:t>
            </a:r>
            <a:endParaRPr lang="zh-CN" altLang="en-US" sz="1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618925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拨叉</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C02BFC61-647C-41EE-B1EF-C019185851FB}"/>
              </a:ext>
            </a:extLst>
          </p:cNvPr>
          <p:cNvSpPr txBox="1"/>
          <p:nvPr/>
        </p:nvSpPr>
        <p:spPr>
          <a:xfrm>
            <a:off x="498098" y="997175"/>
            <a:ext cx="6860098" cy="3489866"/>
          </a:xfrm>
          <a:prstGeom prst="rect">
            <a:avLst/>
          </a:prstGeom>
          <a:noFill/>
        </p:spPr>
        <p:txBody>
          <a:bodyPr wrap="square">
            <a:spAutoFit/>
          </a:bodyPr>
          <a:lstStyle/>
          <a:p>
            <a:pPr indent="267970" algn="l">
              <a:lnSpc>
                <a:spcPct val="150000"/>
              </a:lnSpc>
              <a:tabLst>
                <a:tab pos="2250440" algn="l"/>
              </a:tabLs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）筋板命令的操作方法。</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）筋板命令对二维草图的要求。</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）圆型阵列的操作方法。</a:t>
            </a:r>
          </a:p>
          <a:p>
            <a:pPr indent="267970"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）了解拉伸体的成型原理。</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）熟悉创建平面的方式。 </a:t>
            </a: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）熟悉阵列的分类及原理。</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8189250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轴承座</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877D1D10-8A9C-40B8-9A07-A3257892B6B4}"/>
              </a:ext>
            </a:extLst>
          </p:cNvPr>
          <p:cNvSpPr txBox="1"/>
          <p:nvPr/>
        </p:nvSpPr>
        <p:spPr>
          <a:xfrm>
            <a:off x="354784" y="859974"/>
            <a:ext cx="11482431" cy="1845377"/>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轴承是组成机械装备的重要零部件，能支撑机械旋转体，降低其运动过程中的</a:t>
            </a:r>
            <a:r>
              <a:rPr lang="en-US" altLang="zh-CN" sz="1800" u="none" strike="noStrike" kern="100" dirty="0" err="1">
                <a:effectLst/>
                <a:latin typeface="宋体" panose="02010600030101010101" pitchFamily="2" charset="-122"/>
                <a:ea typeface="宋体" panose="02010600030101010101" pitchFamily="2" charset="-122"/>
                <a:cs typeface="Times New Roman" panose="02020603050405020304" pitchFamily="18" charset="0"/>
                <a:hlinkClick r:id="rId2"/>
              </a:rPr>
              <a:t>摩擦系数</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，并保证其回转精度。轴承座是轴承的外支撑，其质量好坏直接决定轴承的使用性能。</a:t>
            </a:r>
          </a:p>
          <a:p>
            <a:pPr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因此根据图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1-4-15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完成轴承座造型。</a:t>
            </a:r>
          </a:p>
        </p:txBody>
      </p:sp>
      <p:pic>
        <p:nvPicPr>
          <p:cNvPr id="20" name="图片 19">
            <a:extLst>
              <a:ext uri="{FF2B5EF4-FFF2-40B4-BE49-F238E27FC236}">
                <a16:creationId xmlns:a16="http://schemas.microsoft.com/office/drawing/2014/main" id="{66E69D43-3529-4237-8899-432B6770A7D8}"/>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3301592" y="2653591"/>
            <a:ext cx="4978342" cy="3503928"/>
          </a:xfrm>
          <a:prstGeom prst="rect">
            <a:avLst/>
          </a:prstGeom>
          <a:noFill/>
          <a:ln>
            <a:noFill/>
          </a:ln>
        </p:spPr>
      </p:pic>
      <p:sp>
        <p:nvSpPr>
          <p:cNvPr id="24" name="文本框 23">
            <a:extLst>
              <a:ext uri="{FF2B5EF4-FFF2-40B4-BE49-F238E27FC236}">
                <a16:creationId xmlns:a16="http://schemas.microsoft.com/office/drawing/2014/main" id="{5D0CFDC5-768D-4403-9F34-E8721CFFDDD2}"/>
              </a:ext>
            </a:extLst>
          </p:cNvPr>
          <p:cNvSpPr txBox="1"/>
          <p:nvPr/>
        </p:nvSpPr>
        <p:spPr>
          <a:xfrm>
            <a:off x="2824993" y="6099506"/>
            <a:ext cx="6136546" cy="338554"/>
          </a:xfrm>
          <a:prstGeom prst="rect">
            <a:avLst/>
          </a:prstGeom>
          <a:noFill/>
        </p:spPr>
        <p:txBody>
          <a:bodyPr wrap="square">
            <a:spAutoFit/>
          </a:bodyPr>
          <a:lstStyle/>
          <a:p>
            <a:pPr algn="ct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1-4-15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轴承座图</a:t>
            </a:r>
          </a:p>
        </p:txBody>
      </p:sp>
    </p:spTree>
    <p:extLst>
      <p:ext uri="{BB962C8B-B14F-4D97-AF65-F5344CB8AC3E}">
        <p14:creationId xmlns:p14="http://schemas.microsoft.com/office/powerpoint/2010/main" val="1706263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a:spLocks/>
          </p:cNvSpPr>
          <p:nvPr/>
        </p:nvSpPr>
        <p:spPr bwMode="auto">
          <a:xfrm>
            <a:off x="6614298" y="1461"/>
            <a:ext cx="5575450" cy="6855756"/>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txBody>
          <a:bodyPr vert="horz" wrap="square" lIns="42950" tIns="21476" rIns="42950" bIns="21476" numCol="1" anchor="t" anchorCtr="0" compatLnSpc="1">
            <a:prstTxWarp prst="textNoShape">
              <a:avLst/>
            </a:prstTxWarp>
          </a:bodyPr>
          <a:lstStyle/>
          <a:p>
            <a:endParaRPr lang="zh-CN" altLang="en-US" sz="1707">
              <a:ea typeface="微软雅黑" panose="020B0503020204020204" pitchFamily="34" charset="-122"/>
            </a:endParaRPr>
          </a:p>
        </p:txBody>
      </p:sp>
      <p:grpSp>
        <p:nvGrpSpPr>
          <p:cNvPr id="12" name="Group 16"/>
          <p:cNvGrpSpPr/>
          <p:nvPr/>
        </p:nvGrpSpPr>
        <p:grpSpPr>
          <a:xfrm>
            <a:off x="2597" y="3121897"/>
            <a:ext cx="5608146" cy="259180"/>
            <a:chOff x="0" y="2341322"/>
            <a:chExt cx="4403469" cy="115214"/>
          </a:xfrm>
          <a:solidFill>
            <a:schemeClr val="accent1"/>
          </a:solidFill>
        </p:grpSpPr>
        <p:sp>
          <p:nvSpPr>
            <p:cNvPr id="16"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970">
                <a:defRPr/>
              </a:pPr>
              <a:endParaRPr lang="en-US" sz="253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5"/>
          <p:cNvSpPr txBox="1">
            <a:spLocks noChangeArrowheads="1"/>
          </p:cNvSpPr>
          <p:nvPr/>
        </p:nvSpPr>
        <p:spPr bwMode="auto">
          <a:xfrm>
            <a:off x="517612" y="2112267"/>
            <a:ext cx="6863256" cy="575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sz="3413" b="1" dirty="0">
                <a:solidFill>
                  <a:schemeClr val="accent1"/>
                </a:solidFill>
                <a:ea typeface="微软雅黑" panose="020B0503020204020204" pitchFamily="34" charset="-122"/>
                <a:sym typeface="Arial" panose="020B0604020202020204" pitchFamily="34" charset="0"/>
              </a:rPr>
              <a:t>第</a:t>
            </a:r>
            <a:r>
              <a:rPr lang="en-US" altLang="zh-CN" sz="3413" b="1" dirty="0">
                <a:solidFill>
                  <a:schemeClr val="accent1"/>
                </a:solidFill>
                <a:ea typeface="微软雅黑" panose="020B0503020204020204" pitchFamily="34" charset="-122"/>
                <a:sym typeface="Arial" panose="020B0604020202020204" pitchFamily="34" charset="0"/>
              </a:rPr>
              <a:t>1</a:t>
            </a:r>
            <a:r>
              <a:rPr lang="zh-CN" altLang="en-US" sz="3413" b="1" dirty="0">
                <a:solidFill>
                  <a:schemeClr val="accent1"/>
                </a:solidFill>
                <a:ea typeface="微软雅黑" panose="020B0503020204020204" pitchFamily="34" charset="-122"/>
                <a:sym typeface="Arial" panose="020B0604020202020204" pitchFamily="34" charset="0"/>
              </a:rPr>
              <a:t>篇</a:t>
            </a:r>
            <a:r>
              <a:rPr lang="en-US" altLang="zh-CN" sz="3413" b="1" dirty="0">
                <a:solidFill>
                  <a:schemeClr val="accent1"/>
                </a:solidFill>
                <a:ea typeface="微软雅黑" panose="020B0503020204020204" pitchFamily="34" charset="-122"/>
                <a:sym typeface="Arial" panose="020B0604020202020204" pitchFamily="34" charset="0"/>
              </a:rPr>
              <a:t>  </a:t>
            </a:r>
            <a:r>
              <a:rPr lang="en-US" altLang="zh-CN" sz="3413" b="1" dirty="0">
                <a:solidFill>
                  <a:schemeClr val="accent1"/>
                </a:solidFill>
                <a:ea typeface="微软雅黑" panose="020B0503020204020204" pitchFamily="34" charset="-122"/>
              </a:rPr>
              <a:t>CAXA CAM</a:t>
            </a:r>
            <a:r>
              <a:rPr lang="zh-CN" altLang="zh-CN" sz="3413" b="1" dirty="0">
                <a:solidFill>
                  <a:schemeClr val="accent1"/>
                </a:solidFill>
                <a:ea typeface="微软雅黑" panose="020B0503020204020204" pitchFamily="34" charset="-122"/>
              </a:rPr>
              <a:t>制造工程师</a:t>
            </a:r>
            <a:r>
              <a:rPr lang="en-US" altLang="zh-CN" sz="3413" b="1" dirty="0">
                <a:solidFill>
                  <a:schemeClr val="accent1"/>
                </a:solidFill>
                <a:ea typeface="微软雅黑" panose="020B0503020204020204" pitchFamily="34" charset="-122"/>
              </a:rPr>
              <a:t>2022</a:t>
            </a:r>
            <a:endParaRPr lang="zh-CN" altLang="en-US" sz="3413" b="1" dirty="0">
              <a:solidFill>
                <a:schemeClr val="accent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304306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轴承座</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8B6A7E96-DAE1-405D-9CB2-6AA8B6BA796F}"/>
              </a:ext>
            </a:extLst>
          </p:cNvPr>
          <p:cNvSpPr txBox="1"/>
          <p:nvPr/>
        </p:nvSpPr>
        <p:spPr>
          <a:xfrm>
            <a:off x="287414" y="1100072"/>
            <a:ext cx="11427902" cy="226145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轴承座主要由底座和支撑架组成。底座有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定位孔和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安装孔，其中安装孔具有阶梯特点；支撑架上有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Φ47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孔和三个安装孔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。根据该零件的形状特征，可利用拉伸、孔等命令实现轴承座的实体造型。</a:t>
            </a:r>
          </a:p>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本案例的思维导图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根据上述零件分析方案，利用</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 2022</a:t>
            </a:r>
            <a:r>
              <a:rPr lang="zh-CN" altLang="zh-CN" sz="1800" kern="100" dirty="0">
                <a:effectLst/>
                <a:ea typeface="宋体" panose="02010600030101010101" pitchFamily="2" charset="-122"/>
                <a:cs typeface="Times New Roman" panose="02020603050405020304" pitchFamily="18" charset="0"/>
              </a:rPr>
              <a:t>进行实体造型，具体思路导图如图</a:t>
            </a:r>
            <a:r>
              <a:rPr lang="en-US" altLang="zh-CN" sz="1800" kern="100" dirty="0">
                <a:effectLst/>
                <a:ea typeface="宋体" panose="02010600030101010101" pitchFamily="2" charset="-122"/>
                <a:cs typeface="Times New Roman" panose="02020603050405020304" pitchFamily="18" charset="0"/>
              </a:rPr>
              <a:t>1-4-16</a:t>
            </a:r>
            <a:r>
              <a:rPr lang="zh-CN" altLang="zh-CN" sz="1800" kern="100" dirty="0">
                <a:effectLst/>
                <a:ea typeface="宋体" panose="02010600030101010101" pitchFamily="2" charset="-122"/>
                <a:cs typeface="Times New Roman" panose="02020603050405020304" pitchFamily="18" charset="0"/>
              </a:rPr>
              <a:t>所示。</a:t>
            </a:r>
            <a:endParaRPr lang="zh-CN" altLang="en-US" dirty="0"/>
          </a:p>
        </p:txBody>
      </p:sp>
      <p:sp>
        <p:nvSpPr>
          <p:cNvPr id="22" name="文本框 21">
            <a:extLst>
              <a:ext uri="{FF2B5EF4-FFF2-40B4-BE49-F238E27FC236}">
                <a16:creationId xmlns:a16="http://schemas.microsoft.com/office/drawing/2014/main" id="{613D191F-AD46-4FA5-AE4E-A7BCC6262029}"/>
              </a:ext>
            </a:extLst>
          </p:cNvPr>
          <p:cNvSpPr txBox="1"/>
          <p:nvPr/>
        </p:nvSpPr>
        <p:spPr>
          <a:xfrm>
            <a:off x="287414" y="3544180"/>
            <a:ext cx="6136546" cy="1273875"/>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）底座截面图形的确定。</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）阶梯孔命令的操作方法。</a:t>
            </a:r>
          </a:p>
        </p:txBody>
      </p:sp>
    </p:spTree>
    <p:extLst>
      <p:ext uri="{BB962C8B-B14F-4D97-AF65-F5344CB8AC3E}">
        <p14:creationId xmlns:p14="http://schemas.microsoft.com/office/powerpoint/2010/main" val="1634208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轴承座</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C6513099-E870-4A59-AB88-EE6AEE948ADE}"/>
              </a:ext>
            </a:extLst>
          </p:cNvPr>
          <p:cNvGraphicFramePr>
            <a:graphicFrameLocks noChangeAspect="1"/>
          </p:cNvGraphicFramePr>
          <p:nvPr>
            <p:extLst>
              <p:ext uri="{D42A27DB-BD31-4B8C-83A1-F6EECF244321}">
                <p14:modId xmlns:p14="http://schemas.microsoft.com/office/powerpoint/2010/main" val="861719359"/>
              </p:ext>
            </p:extLst>
          </p:nvPr>
        </p:nvGraphicFramePr>
        <p:xfrm>
          <a:off x="4605556" y="1098957"/>
          <a:ext cx="1914525" cy="3476625"/>
        </p:xfrm>
        <a:graphic>
          <a:graphicData uri="http://schemas.openxmlformats.org/presentationml/2006/ole">
            <mc:AlternateContent xmlns:mc="http://schemas.openxmlformats.org/markup-compatibility/2006">
              <mc:Choice xmlns:v="urn:schemas-microsoft-com:vml" Requires="v">
                <p:oleObj spid="_x0000_s21511" name="Visio" r:id="rId3" imgW="2063719" imgH="3746008" progId="Visio.Drawing.11">
                  <p:embed/>
                </p:oleObj>
              </mc:Choice>
              <mc:Fallback>
                <p:oleObj name="Visio" r:id="rId3" imgW="2063719" imgH="374600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556" y="1098957"/>
                        <a:ext cx="1914525" cy="347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文本框 16">
            <a:extLst>
              <a:ext uri="{FF2B5EF4-FFF2-40B4-BE49-F238E27FC236}">
                <a16:creationId xmlns:a16="http://schemas.microsoft.com/office/drawing/2014/main" id="{C81C3C4E-DB00-4283-B58D-0F2BEC6EDFCA}"/>
              </a:ext>
            </a:extLst>
          </p:cNvPr>
          <p:cNvSpPr txBox="1"/>
          <p:nvPr/>
        </p:nvSpPr>
        <p:spPr>
          <a:xfrm>
            <a:off x="4477625" y="4571280"/>
            <a:ext cx="2921465"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1-4-16 </a:t>
            </a:r>
            <a:r>
              <a:rPr lang="zh-CN" altLang="zh-CN" sz="1600" kern="100" dirty="0">
                <a:effectLst/>
                <a:ea typeface="宋体" panose="02010600030101010101" pitchFamily="2" charset="-122"/>
                <a:cs typeface="Times New Roman" panose="02020603050405020304" pitchFamily="18" charset="0"/>
              </a:rPr>
              <a:t>轴承座造型流程图</a:t>
            </a:r>
            <a:endParaRPr lang="zh-CN" altLang="en-US" sz="1600" dirty="0"/>
          </a:p>
        </p:txBody>
      </p:sp>
      <p:sp>
        <p:nvSpPr>
          <p:cNvPr id="20" name="文本框 19">
            <a:extLst>
              <a:ext uri="{FF2B5EF4-FFF2-40B4-BE49-F238E27FC236}">
                <a16:creationId xmlns:a16="http://schemas.microsoft.com/office/drawing/2014/main" id="{33B401D7-9ECA-472D-A368-CE7323CB723C}"/>
              </a:ext>
            </a:extLst>
          </p:cNvPr>
          <p:cNvSpPr txBox="1"/>
          <p:nvPr/>
        </p:nvSpPr>
        <p:spPr>
          <a:xfrm>
            <a:off x="584502" y="4664199"/>
            <a:ext cx="6136546" cy="1412374"/>
          </a:xfrm>
          <a:prstGeom prst="rect">
            <a:avLst/>
          </a:prstGeom>
          <a:noFill/>
        </p:spPr>
        <p:txBody>
          <a:bodyPr wrap="square">
            <a:spAutoFit/>
          </a:bodyPr>
          <a:lstStyle/>
          <a:p>
            <a:pPr indent="267970"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7051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）熟悉圆形阵列操作方法。 </a:t>
            </a:r>
          </a:p>
          <a:p>
            <a:pPr indent="27051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）熟悉孔的分类及定位方式。</a:t>
            </a:r>
          </a:p>
        </p:txBody>
      </p:sp>
    </p:spTree>
    <p:extLst>
      <p:ext uri="{BB962C8B-B14F-4D97-AF65-F5344CB8AC3E}">
        <p14:creationId xmlns:p14="http://schemas.microsoft.com/office/powerpoint/2010/main" val="22866081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连接管</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1BBDE355-EDC9-4548-9FE2-ABDAA02B297C}"/>
              </a:ext>
            </a:extLst>
          </p:cNvPr>
          <p:cNvSpPr txBox="1"/>
          <p:nvPr/>
        </p:nvSpPr>
        <p:spPr>
          <a:xfrm>
            <a:off x="157294" y="1042501"/>
            <a:ext cx="6136546" cy="369332"/>
          </a:xfrm>
          <a:prstGeom prst="rect">
            <a:avLst/>
          </a:prstGeom>
          <a:noFill/>
        </p:spPr>
        <p:txBody>
          <a:bodyPr wrap="square">
            <a:spAutoFit/>
          </a:bodyPr>
          <a:lstStyle/>
          <a:p>
            <a:pPr indent="266700" algn="l"/>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1-4-34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所示尺寸，完成连接管造型。</a:t>
            </a:r>
          </a:p>
        </p:txBody>
      </p:sp>
      <p:graphicFrame>
        <p:nvGraphicFramePr>
          <p:cNvPr id="5" name="对象 4">
            <a:extLst>
              <a:ext uri="{FF2B5EF4-FFF2-40B4-BE49-F238E27FC236}">
                <a16:creationId xmlns:a16="http://schemas.microsoft.com/office/drawing/2014/main" id="{503663D7-2E7E-4402-8C5C-E332605980F1}"/>
              </a:ext>
            </a:extLst>
          </p:cNvPr>
          <p:cNvGraphicFramePr>
            <a:graphicFrameLocks noChangeAspect="1"/>
          </p:cNvGraphicFramePr>
          <p:nvPr>
            <p:extLst>
              <p:ext uri="{D42A27DB-BD31-4B8C-83A1-F6EECF244321}">
                <p14:modId xmlns:p14="http://schemas.microsoft.com/office/powerpoint/2010/main" val="2471687970"/>
              </p:ext>
            </p:extLst>
          </p:nvPr>
        </p:nvGraphicFramePr>
        <p:xfrm>
          <a:off x="2340529" y="1350628"/>
          <a:ext cx="6449788" cy="4612576"/>
        </p:xfrm>
        <a:graphic>
          <a:graphicData uri="http://schemas.openxmlformats.org/presentationml/2006/ole">
            <mc:AlternateContent xmlns:mc="http://schemas.openxmlformats.org/markup-compatibility/2006">
              <mc:Choice xmlns:v="urn:schemas-microsoft-com:vml" Requires="v">
                <p:oleObj spid="_x0000_s25607" name="Visio" r:id="rId3" imgW="6167718" imgH="4394019" progId="Visio.Drawing.11">
                  <p:embed/>
                </p:oleObj>
              </mc:Choice>
              <mc:Fallback>
                <p:oleObj name="Visio" r:id="rId3" imgW="6167718" imgH="439401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529" y="1350628"/>
                        <a:ext cx="6449788" cy="4612576"/>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551743F7-4AF7-4307-BACE-DABCC413473B}"/>
              </a:ext>
            </a:extLst>
          </p:cNvPr>
          <p:cNvSpPr txBox="1"/>
          <p:nvPr/>
        </p:nvSpPr>
        <p:spPr>
          <a:xfrm>
            <a:off x="4678960" y="5963204"/>
            <a:ext cx="2334237"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1-4-34 </a:t>
            </a:r>
            <a:r>
              <a:rPr lang="zh-CN" altLang="zh-CN" sz="1600" kern="100" dirty="0">
                <a:effectLst/>
                <a:ea typeface="宋体" panose="02010600030101010101" pitchFamily="2" charset="-122"/>
                <a:cs typeface="Times New Roman" panose="02020603050405020304" pitchFamily="18" charset="0"/>
              </a:rPr>
              <a:t>连接管</a:t>
            </a:r>
            <a:endParaRPr lang="zh-CN" altLang="en-US" sz="1600" dirty="0"/>
          </a:p>
        </p:txBody>
      </p:sp>
    </p:spTree>
    <p:extLst>
      <p:ext uri="{BB962C8B-B14F-4D97-AF65-F5344CB8AC3E}">
        <p14:creationId xmlns:p14="http://schemas.microsoft.com/office/powerpoint/2010/main" val="15892106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连接管</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0CFDA2FA-E940-4BF4-B617-F2E4B22CF2CD}"/>
              </a:ext>
            </a:extLst>
          </p:cNvPr>
          <p:cNvSpPr txBox="1"/>
          <p:nvPr/>
        </p:nvSpPr>
        <p:spPr>
          <a:xfrm>
            <a:off x="287414" y="848403"/>
            <a:ext cx="11274804" cy="3507370"/>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连接管主要由管体和端盖组成，其中管体的轨迹线是三维曲线。根据该零件的形状特征，可利用三维曲线、扫描和拉伸等命令实现连接管的实体造型。</a:t>
            </a:r>
          </a:p>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）掌握三维轨迹线的绘制。</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）掌握扫描命令的操作方法。</a:t>
            </a:r>
          </a:p>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本案例的思维导图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根据上述零件分析方案，利用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进行实体造型，具体思路导图如图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1-4-35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2832563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连接管</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411DF513-7F14-4E1F-A108-B560FED3DAA7}"/>
              </a:ext>
            </a:extLst>
          </p:cNvPr>
          <p:cNvGraphicFramePr>
            <a:graphicFrameLocks noChangeAspect="1"/>
          </p:cNvGraphicFramePr>
          <p:nvPr>
            <p:extLst>
              <p:ext uri="{D42A27DB-BD31-4B8C-83A1-F6EECF244321}">
                <p14:modId xmlns:p14="http://schemas.microsoft.com/office/powerpoint/2010/main" val="3273251892"/>
              </p:ext>
            </p:extLst>
          </p:nvPr>
        </p:nvGraphicFramePr>
        <p:xfrm>
          <a:off x="3640822" y="1157228"/>
          <a:ext cx="4200589" cy="3021916"/>
        </p:xfrm>
        <a:graphic>
          <a:graphicData uri="http://schemas.openxmlformats.org/presentationml/2006/ole">
            <mc:AlternateContent xmlns:mc="http://schemas.openxmlformats.org/markup-compatibility/2006">
              <mc:Choice xmlns:v="urn:schemas-microsoft-com:vml" Requires="v">
                <p:oleObj spid="_x0000_s26631" name="Visio" r:id="rId3" imgW="4088264" imgH="2938784" progId="Visio.Drawing.11">
                  <p:embed/>
                </p:oleObj>
              </mc:Choice>
              <mc:Fallback>
                <p:oleObj name="Visio" r:id="rId3" imgW="4088264" imgH="293878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0822" y="1157228"/>
                        <a:ext cx="4200589" cy="3021916"/>
                      </a:xfrm>
                      <a:prstGeom prst="rect">
                        <a:avLst/>
                      </a:prstGeom>
                      <a:noFill/>
                    </p:spPr>
                  </p:pic>
                </p:oleObj>
              </mc:Fallback>
            </mc:AlternateContent>
          </a:graphicData>
        </a:graphic>
      </p:graphicFrame>
      <p:sp>
        <p:nvSpPr>
          <p:cNvPr id="15" name="文本框 14">
            <a:extLst>
              <a:ext uri="{FF2B5EF4-FFF2-40B4-BE49-F238E27FC236}">
                <a16:creationId xmlns:a16="http://schemas.microsoft.com/office/drawing/2014/main" id="{B65DB301-E8AB-46C4-AD95-355E7271FEE9}"/>
              </a:ext>
            </a:extLst>
          </p:cNvPr>
          <p:cNvSpPr txBox="1"/>
          <p:nvPr/>
        </p:nvSpPr>
        <p:spPr>
          <a:xfrm>
            <a:off x="4376957" y="4151347"/>
            <a:ext cx="2854353" cy="338554"/>
          </a:xfrm>
          <a:prstGeom prst="rect">
            <a:avLst/>
          </a:prstGeom>
          <a:noFill/>
        </p:spPr>
        <p:txBody>
          <a:bodyPr wrap="square">
            <a:spAutoFit/>
          </a:bodyPr>
          <a:lstStyle/>
          <a:p>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1-4-35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连接管造型流程图</a:t>
            </a:r>
            <a:endParaRPr lang="zh-CN" altLang="en-US" sz="1600" dirty="0">
              <a:latin typeface="宋体" panose="02010600030101010101" pitchFamily="2" charset="-122"/>
              <a:ea typeface="宋体" panose="02010600030101010101" pitchFamily="2" charset="-122"/>
            </a:endParaRPr>
          </a:p>
        </p:txBody>
      </p:sp>
      <p:sp>
        <p:nvSpPr>
          <p:cNvPr id="20" name="文本框 19">
            <a:extLst>
              <a:ext uri="{FF2B5EF4-FFF2-40B4-BE49-F238E27FC236}">
                <a16:creationId xmlns:a16="http://schemas.microsoft.com/office/drawing/2014/main" id="{732805E7-CED4-4A29-977B-5EDFC42C0F77}"/>
              </a:ext>
            </a:extLst>
          </p:cNvPr>
          <p:cNvSpPr txBox="1"/>
          <p:nvPr/>
        </p:nvSpPr>
        <p:spPr>
          <a:xfrm>
            <a:off x="664828" y="4735423"/>
            <a:ext cx="6136546" cy="1429879"/>
          </a:xfrm>
          <a:prstGeom prst="rect">
            <a:avLst/>
          </a:prstGeom>
          <a:noFill/>
        </p:spPr>
        <p:txBody>
          <a:bodyPr wrap="square">
            <a:spAutoFit/>
          </a:bodyPr>
          <a:lstStyle/>
          <a:p>
            <a:pPr indent="267970"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）熟悉三维曲线的绘制方法。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）熟悉拉伸、阵列的操作方法。</a:t>
            </a:r>
          </a:p>
        </p:txBody>
      </p:sp>
    </p:spTree>
    <p:extLst>
      <p:ext uri="{BB962C8B-B14F-4D97-AF65-F5344CB8AC3E}">
        <p14:creationId xmlns:p14="http://schemas.microsoft.com/office/powerpoint/2010/main" val="36620901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铰链</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230CABC3-0B15-45EF-AAA9-C979BD1AFC2E}"/>
              </a:ext>
            </a:extLst>
          </p:cNvPr>
          <p:cNvSpPr txBox="1"/>
          <p:nvPr/>
        </p:nvSpPr>
        <p:spPr>
          <a:xfrm>
            <a:off x="287414" y="841922"/>
            <a:ext cx="11566654" cy="1412374"/>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solidFill>
                  <a:srgbClr val="000000"/>
                </a:solidFill>
                <a:effectLst/>
                <a:latin typeface="宋体" panose="02010600030101010101" pitchFamily="2" charset="-122"/>
                <a:ea typeface="宋体" panose="02010600030101010101" pitchFamily="2" charset="-122"/>
                <a:cs typeface="Helvetica" panose="020B0604020202020204" pitchFamily="34" charset="0"/>
              </a:rPr>
              <a:t>铰链是机械装备中一种形状较为复杂的部件，主要用于连接不同部件。</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1-4-44</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完成铰链造型。</a:t>
            </a:r>
          </a:p>
        </p:txBody>
      </p:sp>
      <p:graphicFrame>
        <p:nvGraphicFramePr>
          <p:cNvPr id="6" name="对象 5">
            <a:extLst>
              <a:ext uri="{FF2B5EF4-FFF2-40B4-BE49-F238E27FC236}">
                <a16:creationId xmlns:a16="http://schemas.microsoft.com/office/drawing/2014/main" id="{D17AF4CB-24DB-4362-80F0-F4293B3E3E5A}"/>
              </a:ext>
            </a:extLst>
          </p:cNvPr>
          <p:cNvGraphicFramePr>
            <a:graphicFrameLocks noChangeAspect="1"/>
          </p:cNvGraphicFramePr>
          <p:nvPr>
            <p:extLst>
              <p:ext uri="{D42A27DB-BD31-4B8C-83A1-F6EECF244321}">
                <p14:modId xmlns:p14="http://schemas.microsoft.com/office/powerpoint/2010/main" val="4049582479"/>
              </p:ext>
            </p:extLst>
          </p:nvPr>
        </p:nvGraphicFramePr>
        <p:xfrm>
          <a:off x="3154262" y="2263228"/>
          <a:ext cx="5267325" cy="3752850"/>
        </p:xfrm>
        <a:graphic>
          <a:graphicData uri="http://schemas.openxmlformats.org/presentationml/2006/ole">
            <mc:AlternateContent xmlns:mc="http://schemas.openxmlformats.org/markup-compatibility/2006">
              <mc:Choice xmlns:v="urn:schemas-microsoft-com:vml" Requires="v">
                <p:oleObj spid="_x0000_s28679" name="Visio" r:id="rId3" imgW="6176324" imgH="4399768" progId="Visio.Drawing.11">
                  <p:embed/>
                </p:oleObj>
              </mc:Choice>
              <mc:Fallback>
                <p:oleObj name="Visio" r:id="rId3" imgW="6176324" imgH="439976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4262" y="2263228"/>
                        <a:ext cx="5267325" cy="3752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文本框 19">
            <a:extLst>
              <a:ext uri="{FF2B5EF4-FFF2-40B4-BE49-F238E27FC236}">
                <a16:creationId xmlns:a16="http://schemas.microsoft.com/office/drawing/2014/main" id="{A3C02E49-E699-40C8-A0B3-62DF36058E96}"/>
              </a:ext>
            </a:extLst>
          </p:cNvPr>
          <p:cNvSpPr txBox="1"/>
          <p:nvPr/>
        </p:nvSpPr>
        <p:spPr>
          <a:xfrm>
            <a:off x="5056464" y="6016078"/>
            <a:ext cx="1772174"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1-4-44 </a:t>
            </a:r>
            <a:r>
              <a:rPr lang="zh-CN" altLang="zh-CN" sz="1600" kern="100" dirty="0">
                <a:effectLst/>
                <a:ea typeface="宋体" panose="02010600030101010101" pitchFamily="2" charset="-122"/>
                <a:cs typeface="Times New Roman" panose="02020603050405020304" pitchFamily="18" charset="0"/>
              </a:rPr>
              <a:t>铰链</a:t>
            </a:r>
            <a:endParaRPr lang="zh-CN" altLang="en-US" sz="1600" dirty="0"/>
          </a:p>
        </p:txBody>
      </p:sp>
    </p:spTree>
    <p:extLst>
      <p:ext uri="{BB962C8B-B14F-4D97-AF65-F5344CB8AC3E}">
        <p14:creationId xmlns:p14="http://schemas.microsoft.com/office/powerpoint/2010/main" val="436185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铰链</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1BAE1CC6-2238-4DCA-B193-062F430BF056}"/>
              </a:ext>
            </a:extLst>
          </p:cNvPr>
          <p:cNvSpPr txBox="1"/>
          <p:nvPr/>
        </p:nvSpPr>
        <p:spPr>
          <a:xfrm>
            <a:off x="262339" y="859974"/>
            <a:ext cx="11667322" cy="226145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铰链零件的形状较为复杂，无法一次造型。因此，可根据主视图和侧视图的特点，考虑采用拉伸命令分别完成各视图的实体造型，再利用布尔运算对各造型进行合并，实现铰链造型。</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根据上述零件分析方案，利用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进行实体造型，具体思路导图如图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1-4-45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endParaRPr lang="zh-CN" altLang="en-US" dirty="0">
              <a:latin typeface="宋体" panose="02010600030101010101" pitchFamily="2" charset="-122"/>
              <a:ea typeface="宋体" panose="02010600030101010101" pitchFamily="2" charset="-122"/>
            </a:endParaRPr>
          </a:p>
        </p:txBody>
      </p:sp>
      <p:graphicFrame>
        <p:nvGraphicFramePr>
          <p:cNvPr id="5" name="对象 4">
            <a:extLst>
              <a:ext uri="{FF2B5EF4-FFF2-40B4-BE49-F238E27FC236}">
                <a16:creationId xmlns:a16="http://schemas.microsoft.com/office/drawing/2014/main" id="{E9A50C2E-A2F3-4ED8-96C0-FB19C8F50602}"/>
              </a:ext>
            </a:extLst>
          </p:cNvPr>
          <p:cNvGraphicFramePr>
            <a:graphicFrameLocks noChangeAspect="1"/>
          </p:cNvGraphicFramePr>
          <p:nvPr>
            <p:extLst>
              <p:ext uri="{D42A27DB-BD31-4B8C-83A1-F6EECF244321}">
                <p14:modId xmlns:p14="http://schemas.microsoft.com/office/powerpoint/2010/main" val="2763949470"/>
              </p:ext>
            </p:extLst>
          </p:nvPr>
        </p:nvGraphicFramePr>
        <p:xfrm>
          <a:off x="4379053" y="3182520"/>
          <a:ext cx="2432808" cy="2638568"/>
        </p:xfrm>
        <a:graphic>
          <a:graphicData uri="http://schemas.openxmlformats.org/presentationml/2006/ole">
            <mc:AlternateContent xmlns:mc="http://schemas.openxmlformats.org/markup-compatibility/2006">
              <mc:Choice xmlns:v="urn:schemas-microsoft-com:vml" Requires="v">
                <p:oleObj spid="_x0000_s29704" name="Visio" r:id="rId3" imgW="2691686" imgH="2918849" progId="Visio.Drawing.11">
                  <p:embed/>
                </p:oleObj>
              </mc:Choice>
              <mc:Fallback>
                <p:oleObj name="Visio" r:id="rId3" imgW="2691686" imgH="291884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9053" y="3182520"/>
                        <a:ext cx="2432808" cy="2638568"/>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07035C2E-4E09-4851-A2BF-654C62F19AB7}"/>
              </a:ext>
            </a:extLst>
          </p:cNvPr>
          <p:cNvSpPr txBox="1"/>
          <p:nvPr/>
        </p:nvSpPr>
        <p:spPr>
          <a:xfrm>
            <a:off x="2531062" y="5931290"/>
            <a:ext cx="6136546" cy="338554"/>
          </a:xfrm>
          <a:prstGeom prst="rect">
            <a:avLst/>
          </a:prstGeom>
          <a:noFill/>
        </p:spPr>
        <p:txBody>
          <a:bodyPr wrap="square">
            <a:spAutoFit/>
          </a:bodyPr>
          <a:lstStyle/>
          <a:p>
            <a:pPr algn="ct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1-4-45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铰链造型流程图</a:t>
            </a:r>
          </a:p>
        </p:txBody>
      </p:sp>
    </p:spTree>
    <p:extLst>
      <p:ext uri="{BB962C8B-B14F-4D97-AF65-F5344CB8AC3E}">
        <p14:creationId xmlns:p14="http://schemas.microsoft.com/office/powerpoint/2010/main" val="39592078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0" y="354796"/>
            <a:ext cx="3635161"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30" y="479559"/>
            <a:ext cx="2756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铰链</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3" name="Rectangle 2">
            <a:extLst>
              <a:ext uri="{FF2B5EF4-FFF2-40B4-BE49-F238E27FC236}">
                <a16:creationId xmlns:a16="http://schemas.microsoft.com/office/drawing/2014/main" id="{A7482B8C-6781-4B53-8E26-60D08FA369EF}"/>
              </a:ext>
            </a:extLst>
          </p:cNvPr>
          <p:cNvSpPr>
            <a:spLocks noChangeArrowheads="1"/>
          </p:cNvSpPr>
          <p:nvPr/>
        </p:nvSpPr>
        <p:spPr bwMode="auto">
          <a:xfrm>
            <a:off x="2969703" y="191966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5F561125-92F0-42ED-8B45-2CDC747717EA}"/>
              </a:ext>
            </a:extLst>
          </p:cNvPr>
          <p:cNvSpPr txBox="1"/>
          <p:nvPr/>
        </p:nvSpPr>
        <p:spPr>
          <a:xfrm>
            <a:off x="174073" y="997175"/>
            <a:ext cx="6136546" cy="3092450"/>
          </a:xfrm>
          <a:prstGeom prst="rect">
            <a:avLst/>
          </a:prstGeom>
          <a:noFill/>
        </p:spPr>
        <p:txBody>
          <a:bodyPr wrap="square">
            <a:spAutoFit/>
          </a:bodyPr>
          <a:lstStyle/>
          <a:p>
            <a:pPr indent="267970" algn="l">
              <a:lnSpc>
                <a:spcPct val="150000"/>
              </a:lnSpc>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）分析铰链零件的形状结构特点，明确造型思路。</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）理解布尔运算原理。</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）掌握布尔运算工具的操作。</a:t>
            </a:r>
          </a:p>
          <a:p>
            <a:pPr indent="267970"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）了解“相交”、“相并”等概念。</a:t>
            </a: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）了解图库的功能和特点。</a:t>
            </a:r>
            <a:endParaRPr lang="zh-CN" altLang="en-US"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287236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摩擦圆盘的压铸模腔</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15" name="文本框 14">
            <a:extLst>
              <a:ext uri="{FF2B5EF4-FFF2-40B4-BE49-F238E27FC236}">
                <a16:creationId xmlns:a16="http://schemas.microsoft.com/office/drawing/2014/main" id="{92EBC949-2531-4A52-A3E6-6F63D1F60CAB}"/>
              </a:ext>
            </a:extLst>
          </p:cNvPr>
          <p:cNvSpPr txBox="1"/>
          <p:nvPr/>
        </p:nvSpPr>
        <p:spPr>
          <a:xfrm>
            <a:off x="287414" y="830898"/>
            <a:ext cx="11177997" cy="1014380"/>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1-4-54</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所示尺寸，利用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完成摩擦圆盘的压铸模腔造型。</a:t>
            </a: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F76B72A8-1304-4D13-BFE1-DD245B3B0B70}"/>
              </a:ext>
            </a:extLst>
          </p:cNvPr>
          <p:cNvGraphicFramePr>
            <a:graphicFrameLocks noChangeAspect="1"/>
          </p:cNvGraphicFramePr>
          <p:nvPr>
            <p:extLst>
              <p:ext uri="{D42A27DB-BD31-4B8C-83A1-F6EECF244321}">
                <p14:modId xmlns:p14="http://schemas.microsoft.com/office/powerpoint/2010/main" val="1143745593"/>
              </p:ext>
            </p:extLst>
          </p:nvPr>
        </p:nvGraphicFramePr>
        <p:xfrm>
          <a:off x="2726421" y="1814649"/>
          <a:ext cx="6098797" cy="4335289"/>
        </p:xfrm>
        <a:graphic>
          <a:graphicData uri="http://schemas.openxmlformats.org/presentationml/2006/ole">
            <mc:AlternateContent xmlns:mc="http://schemas.openxmlformats.org/markup-compatibility/2006">
              <mc:Choice xmlns:v="urn:schemas-microsoft-com:vml" Requires="v">
                <p:oleObj spid="_x0000_s30727" name="Visio" r:id="rId3" imgW="6663306" imgH="4727471" progId="Visio.Drawing.11">
                  <p:embed/>
                </p:oleObj>
              </mc:Choice>
              <mc:Fallback>
                <p:oleObj name="Visio" r:id="rId3" imgW="6663306" imgH="4727471"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6421" y="1814649"/>
                        <a:ext cx="6098797" cy="4335289"/>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20C493F0-817D-4150-B1A4-56659AE49862}"/>
              </a:ext>
            </a:extLst>
          </p:cNvPr>
          <p:cNvSpPr txBox="1"/>
          <p:nvPr/>
        </p:nvSpPr>
        <p:spPr>
          <a:xfrm>
            <a:off x="4293066" y="6100246"/>
            <a:ext cx="3332526"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1-4-54 </a:t>
            </a:r>
            <a:r>
              <a:rPr lang="zh-CN" altLang="zh-CN" sz="1600" kern="100" dirty="0">
                <a:effectLst/>
                <a:ea typeface="宋体" panose="02010600030101010101" pitchFamily="2" charset="-122"/>
                <a:cs typeface="Times New Roman" panose="02020603050405020304" pitchFamily="18" charset="0"/>
              </a:rPr>
              <a:t>摩擦圆盘压铸模腔图</a:t>
            </a:r>
            <a:endParaRPr lang="zh-CN" altLang="en-US" sz="1600" dirty="0"/>
          </a:p>
        </p:txBody>
      </p:sp>
    </p:spTree>
    <p:extLst>
      <p:ext uri="{BB962C8B-B14F-4D97-AF65-F5344CB8AC3E}">
        <p14:creationId xmlns:p14="http://schemas.microsoft.com/office/powerpoint/2010/main" val="22802650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摩擦圆盘的压铸模腔</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26419" y="65534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8A912B16-3923-414A-8FA5-E8EF4305E6FA}"/>
              </a:ext>
            </a:extLst>
          </p:cNvPr>
          <p:cNvSpPr txBox="1"/>
          <p:nvPr/>
        </p:nvSpPr>
        <p:spPr>
          <a:xfrm>
            <a:off x="287414" y="801344"/>
            <a:ext cx="11281004" cy="2243371"/>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摩擦圆盘的压铸模腔主要由主球底型腔和五个凸台组成，顶部有一深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0.77mm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的止口，侧面有一距中心</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70mm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的削边平面。根据该零件的形状特征，可利用拉伸、旋转和阵列等命令实现摩擦圆盘压铸模腔的实体造型。</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根据上述零件分析方案，利用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进行实体造型，具体思路导图如图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1-4-55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endParaRPr lang="zh-CN" altLang="en-US" dirty="0">
              <a:latin typeface="宋体" panose="02010600030101010101" pitchFamily="2" charset="-122"/>
              <a:ea typeface="宋体" panose="02010600030101010101" pitchFamily="2" charset="-122"/>
            </a:endParaRPr>
          </a:p>
        </p:txBody>
      </p:sp>
      <p:graphicFrame>
        <p:nvGraphicFramePr>
          <p:cNvPr id="6" name="对象 5">
            <a:extLst>
              <a:ext uri="{FF2B5EF4-FFF2-40B4-BE49-F238E27FC236}">
                <a16:creationId xmlns:a16="http://schemas.microsoft.com/office/drawing/2014/main" id="{78913F9C-7035-4988-B564-C65D35AF97AD}"/>
              </a:ext>
            </a:extLst>
          </p:cNvPr>
          <p:cNvGraphicFramePr>
            <a:graphicFrameLocks noChangeAspect="1"/>
          </p:cNvGraphicFramePr>
          <p:nvPr>
            <p:extLst>
              <p:ext uri="{D42A27DB-BD31-4B8C-83A1-F6EECF244321}">
                <p14:modId xmlns:p14="http://schemas.microsoft.com/office/powerpoint/2010/main" val="3844245182"/>
              </p:ext>
            </p:extLst>
          </p:nvPr>
        </p:nvGraphicFramePr>
        <p:xfrm>
          <a:off x="4857226" y="3010782"/>
          <a:ext cx="1837189" cy="3341320"/>
        </p:xfrm>
        <a:graphic>
          <a:graphicData uri="http://schemas.openxmlformats.org/presentationml/2006/ole">
            <mc:AlternateContent xmlns:mc="http://schemas.openxmlformats.org/markup-compatibility/2006">
              <mc:Choice xmlns:v="urn:schemas-microsoft-com:vml" Requires="v">
                <p:oleObj spid="_x0000_s32775" name="Visio" r:id="rId3" imgW="2567492" imgH="4649094" progId="Visio.Drawing.11">
                  <p:embed/>
                </p:oleObj>
              </mc:Choice>
              <mc:Fallback>
                <p:oleObj name="Visio" r:id="rId3" imgW="2567492" imgH="464909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226" y="3010782"/>
                        <a:ext cx="1837189" cy="3341320"/>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61191120-AA8B-46EE-BF17-2DA777D43179}"/>
              </a:ext>
            </a:extLst>
          </p:cNvPr>
          <p:cNvSpPr txBox="1"/>
          <p:nvPr/>
        </p:nvSpPr>
        <p:spPr>
          <a:xfrm>
            <a:off x="4088143" y="6311465"/>
            <a:ext cx="3392132" cy="307777"/>
          </a:xfrm>
          <a:prstGeom prst="rect">
            <a:avLst/>
          </a:prstGeom>
          <a:noFill/>
        </p:spPr>
        <p:txBody>
          <a:bodyPr wrap="square">
            <a:spAutoFit/>
          </a:bodyPr>
          <a:lstStyle/>
          <a:p>
            <a:r>
              <a:rPr lang="zh-CN" altLang="zh-CN" sz="1400" kern="100" dirty="0">
                <a:effectLst/>
                <a:ea typeface="宋体" panose="02010600030101010101" pitchFamily="2" charset="-122"/>
                <a:cs typeface="Times New Roman" panose="02020603050405020304" pitchFamily="18" charset="0"/>
              </a:rPr>
              <a:t>图</a:t>
            </a:r>
            <a:r>
              <a:rPr lang="en-US" altLang="zh-CN" sz="1400" kern="100" dirty="0">
                <a:effectLst/>
                <a:ea typeface="宋体" panose="02010600030101010101" pitchFamily="2" charset="-122"/>
                <a:cs typeface="Times New Roman" panose="02020603050405020304" pitchFamily="18" charset="0"/>
              </a:rPr>
              <a:t>1-4-55 </a:t>
            </a:r>
            <a:r>
              <a:rPr lang="zh-CN" altLang="zh-CN" sz="1400" kern="100" dirty="0">
                <a:effectLst/>
                <a:ea typeface="宋体" panose="02010600030101010101" pitchFamily="2" charset="-122"/>
                <a:cs typeface="Times New Roman" panose="02020603050405020304" pitchFamily="18" charset="0"/>
              </a:rPr>
              <a:t>摩擦圆盘压铸模腔造型流程图</a:t>
            </a:r>
            <a:endParaRPr lang="zh-CN" altLang="en-US" sz="1400" dirty="0"/>
          </a:p>
        </p:txBody>
      </p:sp>
    </p:spTree>
    <p:extLst>
      <p:ext uri="{BB962C8B-B14F-4D97-AF65-F5344CB8AC3E}">
        <p14:creationId xmlns:p14="http://schemas.microsoft.com/office/powerpoint/2010/main" val="895585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AB2EFB93-8902-4B86-92CA-9C559E9A1B5C}"/>
              </a:ext>
            </a:extLst>
          </p:cNvPr>
          <p:cNvSpPr/>
          <p:nvPr/>
        </p:nvSpPr>
        <p:spPr>
          <a:xfrm>
            <a:off x="1032064" y="1090660"/>
            <a:ext cx="902811" cy="523220"/>
          </a:xfrm>
          <a:prstGeom prst="rect">
            <a:avLst/>
          </a:prstGeom>
        </p:spPr>
        <p:txBody>
          <a:bodyPr wrap="none">
            <a:spAutoFit/>
          </a:bodyPr>
          <a:lstStyle/>
          <a:p>
            <a:r>
              <a:rPr lang="zh-CN" altLang="en-US" sz="2800" b="1" dirty="0">
                <a:latin typeface="微软雅黑" pitchFamily="34" charset="-122"/>
                <a:ea typeface="微软雅黑" pitchFamily="34" charset="-122"/>
              </a:rPr>
              <a:t>概述</a:t>
            </a:r>
          </a:p>
        </p:txBody>
      </p:sp>
      <p:sp>
        <p:nvSpPr>
          <p:cNvPr id="11" name="文本框 10">
            <a:extLst>
              <a:ext uri="{FF2B5EF4-FFF2-40B4-BE49-F238E27FC236}">
                <a16:creationId xmlns:a16="http://schemas.microsoft.com/office/drawing/2014/main" id="{69A36838-1E2F-4EAA-AFD2-0535369B8788}"/>
              </a:ext>
            </a:extLst>
          </p:cNvPr>
          <p:cNvSpPr txBox="1"/>
          <p:nvPr/>
        </p:nvSpPr>
        <p:spPr>
          <a:xfrm>
            <a:off x="1483469" y="1710597"/>
            <a:ext cx="9246050" cy="3271921"/>
          </a:xfrm>
          <a:prstGeom prst="rect">
            <a:avLst/>
          </a:prstGeom>
          <a:noFill/>
        </p:spPr>
        <p:txBody>
          <a:bodyPr wrap="square">
            <a:spAutoFit/>
          </a:bodyPr>
          <a:lstStyle/>
          <a:p>
            <a:pPr>
              <a:lnSpc>
                <a:spcPct val="150000"/>
              </a:lnSpc>
            </a:pPr>
            <a:r>
              <a:rPr lang="en-US" altLang="zh-CN" sz="18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       </a:t>
            </a:r>
            <a:r>
              <a:rPr lang="zh-CN" altLang="zh-CN" sz="2000" kern="100" dirty="0">
                <a:solidFill>
                  <a:srgbClr val="24292F"/>
                </a:solidFill>
                <a:effectLst/>
                <a:latin typeface="Helvetica" panose="020B0604020202020204" pitchFamily="34" charset="0"/>
                <a:ea typeface="宋体" panose="02010600030101010101" pitchFamily="2" charset="-122"/>
                <a:cs typeface="Times New Roman" panose="02020603050405020304" pitchFamily="18" charset="0"/>
              </a:rPr>
              <a:t>机械制造专业为国家经济发展的基础产业之一，它是国家制造业的支柱、经济发展的推动力量，同时也是国家科技创新和国家安全的重要保障。党的二十大报告提出了加快建设制造强国、质量强国、航天强国、交通强国、网络强国、数字中国，对制造业高质量发展提供了根本遵循、指明了前进方向。因此，培养高素质的机械制造人才，提升专业技能和创新能力，对于国家发展具有重要的战略意义。本篇</a:t>
            </a:r>
            <a:r>
              <a:rPr lang="zh-CN" altLang="zh-CN" sz="2000" kern="100" dirty="0">
                <a:effectLst/>
                <a:ea typeface="宋体" panose="02010600030101010101" pitchFamily="2" charset="-122"/>
                <a:cs typeface="Times New Roman" panose="02020603050405020304" pitchFamily="18" charset="0"/>
              </a:rPr>
              <a:t>重点介绍了</a:t>
            </a:r>
            <a:r>
              <a:rPr lang="en-US" altLang="zh-CN" sz="2000" kern="100" dirty="0">
                <a:effectLst/>
                <a:latin typeface="宋体" panose="02010600030101010101" pitchFamily="2" charset="-122"/>
                <a:cs typeface="Times New Roman" panose="02020603050405020304" pitchFamily="18" charset="0"/>
              </a:rPr>
              <a:t>CAXA CAM</a:t>
            </a:r>
            <a:r>
              <a:rPr lang="zh-CN" altLang="zh-CN" sz="2000" kern="100" dirty="0">
                <a:effectLst/>
                <a:ea typeface="宋体" panose="02010600030101010101" pitchFamily="2" charset="-122"/>
                <a:cs typeface="Times New Roman" panose="02020603050405020304" pitchFamily="18" charset="0"/>
              </a:rPr>
              <a:t>制造工程师</a:t>
            </a:r>
            <a:r>
              <a:rPr lang="en-US" altLang="zh-CN" sz="2000" kern="100" dirty="0">
                <a:effectLst/>
                <a:latin typeface="宋体" panose="02010600030101010101" pitchFamily="2" charset="-122"/>
                <a:cs typeface="Times New Roman" panose="02020603050405020304" pitchFamily="18" charset="0"/>
              </a:rPr>
              <a:t>2022</a:t>
            </a:r>
            <a:r>
              <a:rPr lang="zh-CN" altLang="zh-CN" sz="2000" kern="100" dirty="0">
                <a:effectLst/>
                <a:ea typeface="宋体" panose="02010600030101010101" pitchFamily="2" charset="-122"/>
                <a:cs typeface="Times New Roman" panose="02020603050405020304" pitchFamily="18" charset="0"/>
              </a:rPr>
              <a:t>的基本操作、线框构建、曲面造型、实体造型及数控加工功能。</a:t>
            </a:r>
            <a:endParaRPr lang="zh-CN" altLang="en-US" sz="2000" dirty="0"/>
          </a:p>
        </p:txBody>
      </p:sp>
      <p:grpSp>
        <p:nvGrpSpPr>
          <p:cNvPr id="13" name="组合 12">
            <a:extLst>
              <a:ext uri="{FF2B5EF4-FFF2-40B4-BE49-F238E27FC236}">
                <a16:creationId xmlns:a16="http://schemas.microsoft.com/office/drawing/2014/main" id="{2F743E59-6F51-45C1-B314-17916ADA28FC}"/>
              </a:ext>
            </a:extLst>
          </p:cNvPr>
          <p:cNvGrpSpPr/>
          <p:nvPr/>
        </p:nvGrpSpPr>
        <p:grpSpPr>
          <a:xfrm>
            <a:off x="97940"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5" name="矩形 14">
              <a:extLst>
                <a:ext uri="{FF2B5EF4-FFF2-40B4-BE49-F238E27FC236}">
                  <a16:creationId xmlns:a16="http://schemas.microsoft.com/office/drawing/2014/main" id="{9907D210-12F8-4A7A-A303-12CA968709CA}"/>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id="{3FE60FC3-2495-4BC5-9D70-246A5AB83276}"/>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TextBox 5">
            <a:extLst>
              <a:ext uri="{FF2B5EF4-FFF2-40B4-BE49-F238E27FC236}">
                <a16:creationId xmlns:a16="http://schemas.microsoft.com/office/drawing/2014/main" id="{A368C479-1438-4764-9D97-369EE64FBAEB}"/>
              </a:ext>
            </a:extLst>
          </p:cNvPr>
          <p:cNvSpPr txBox="1">
            <a:spLocks noChangeArrowheads="1"/>
          </p:cNvSpPr>
          <p:nvPr/>
        </p:nvSpPr>
        <p:spPr bwMode="auto">
          <a:xfrm>
            <a:off x="392193" y="458070"/>
            <a:ext cx="4272501" cy="33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1</a:t>
            </a:r>
            <a:r>
              <a:rPr lang="zh-CN" altLang="en-US" b="1" dirty="0">
                <a:solidFill>
                  <a:schemeClr val="bg1"/>
                </a:solidFill>
                <a:ea typeface="微软雅黑" panose="020B0503020204020204" pitchFamily="34" charset="-122"/>
                <a:sym typeface="Arial" panose="020B0604020202020204" pitchFamily="34" charset="0"/>
              </a:rPr>
              <a:t>篇</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a:solidFill>
                  <a:schemeClr val="bg1"/>
                </a:solidFill>
                <a:ea typeface="微软雅黑" panose="020B0503020204020204" pitchFamily="34" charset="-122"/>
              </a:rPr>
              <a:t>CAXA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2022</a:t>
            </a:r>
            <a:endParaRPr lang="zh-CN" altLang="en-US" b="1" dirty="0">
              <a:solidFill>
                <a:schemeClr val="bg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6418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摩擦圆盘的压铸模腔</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26419" y="65534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FC7AA853-FDB8-483F-8456-D3F299546BAE}"/>
              </a:ext>
            </a:extLst>
          </p:cNvPr>
          <p:cNvSpPr txBox="1"/>
          <p:nvPr/>
        </p:nvSpPr>
        <p:spPr>
          <a:xfrm>
            <a:off x="287414" y="1089021"/>
            <a:ext cx="6107184" cy="2676374"/>
          </a:xfrm>
          <a:prstGeom prst="rect">
            <a:avLst/>
          </a:prstGeom>
          <a:noFill/>
        </p:spPr>
        <p:txBody>
          <a:bodyPr wrap="square">
            <a:spAutoFit/>
          </a:bodyPr>
          <a:lstStyle/>
          <a:p>
            <a:pPr indent="267970" algn="l">
              <a:lnSpc>
                <a:spcPct val="150000"/>
              </a:lnSpc>
              <a:tabLst>
                <a:tab pos="2250440" algn="l"/>
              </a:tabLs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）旋转截面必须封闭，且具有旋转轴。</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）确保草图位于平面上。</a:t>
            </a:r>
          </a:p>
          <a:p>
            <a:pPr indent="267970"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）熟悉圆形阵列操作方法。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）熟悉旋转的种类。</a:t>
            </a:r>
          </a:p>
        </p:txBody>
      </p:sp>
    </p:spTree>
    <p:extLst>
      <p:ext uri="{BB962C8B-B14F-4D97-AF65-F5344CB8AC3E}">
        <p14:creationId xmlns:p14="http://schemas.microsoft.com/office/powerpoint/2010/main" val="18771516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六</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叶轮</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C268050B-F243-4EBA-8965-5503BAF0A827}"/>
              </a:ext>
            </a:extLst>
          </p:cNvPr>
          <p:cNvSpPr txBox="1"/>
          <p:nvPr/>
        </p:nvSpPr>
        <p:spPr>
          <a:xfrm>
            <a:off x="287414" y="917715"/>
            <a:ext cx="11398450"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叶轮指装有动叶的轮盘，是</a:t>
            </a:r>
            <a:r>
              <a:rPr lang="en-US" altLang="zh-CN" kern="100" dirty="0">
                <a:solidFill>
                  <a:srgbClr val="000000"/>
                </a:solidFill>
                <a:latin typeface="Calibri" panose="020F0502020204030204" pitchFamily="34" charset="0"/>
                <a:ea typeface="宋体" panose="02010600030101010101" pitchFamily="2" charset="-122"/>
                <a:cs typeface="Helvetica" panose="020B0604020202020204" pitchFamily="34" charset="0"/>
                <a:hlinkClick r:id="rId3">
                  <a:extLst>
                    <a:ext uri="{A12FA001-AC4F-418D-AE19-62706E023703}">
                      <ahyp:hlinkClr xmlns:ahyp="http://schemas.microsoft.com/office/drawing/2018/hyperlinkcolor" val="tx"/>
                    </a:ext>
                  </a:extLst>
                </a:hlinkClick>
              </a:rPr>
              <a:t>冲动式汽轮机</a:t>
            </a:r>
            <a:r>
              <a:rPr lang="zh-CN" altLang="zh-CN" sz="1800" kern="10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转子的组成部分。</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1-4-64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所示尺寸，利用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完成叶轮造型。</a:t>
            </a:r>
          </a:p>
        </p:txBody>
      </p:sp>
      <p:graphicFrame>
        <p:nvGraphicFramePr>
          <p:cNvPr id="6" name="对象 5">
            <a:extLst>
              <a:ext uri="{FF2B5EF4-FFF2-40B4-BE49-F238E27FC236}">
                <a16:creationId xmlns:a16="http://schemas.microsoft.com/office/drawing/2014/main" id="{4AE37F64-FC83-47FB-B723-F09371B7F2EF}"/>
              </a:ext>
            </a:extLst>
          </p:cNvPr>
          <p:cNvGraphicFramePr>
            <a:graphicFrameLocks noChangeAspect="1"/>
          </p:cNvGraphicFramePr>
          <p:nvPr>
            <p:extLst>
              <p:ext uri="{D42A27DB-BD31-4B8C-83A1-F6EECF244321}">
                <p14:modId xmlns:p14="http://schemas.microsoft.com/office/powerpoint/2010/main" val="3888463793"/>
              </p:ext>
            </p:extLst>
          </p:nvPr>
        </p:nvGraphicFramePr>
        <p:xfrm>
          <a:off x="2801923" y="2273417"/>
          <a:ext cx="5394121" cy="3824733"/>
        </p:xfrm>
        <a:graphic>
          <a:graphicData uri="http://schemas.openxmlformats.org/presentationml/2006/ole">
            <mc:AlternateContent xmlns:mc="http://schemas.openxmlformats.org/markup-compatibility/2006">
              <mc:Choice xmlns:v="urn:schemas-microsoft-com:vml" Requires="v">
                <p:oleObj spid="_x0000_s33799" name="Visio" r:id="rId4" imgW="4947800" imgH="3516891" progId="Visio.Drawing.11">
                  <p:embed/>
                </p:oleObj>
              </mc:Choice>
              <mc:Fallback>
                <p:oleObj name="Visio" r:id="rId4" imgW="4947800" imgH="351689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1923" y="2273417"/>
                        <a:ext cx="5394121" cy="3824733"/>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E33B1A2D-10EF-477C-9FBE-670D1D1E783B}"/>
              </a:ext>
            </a:extLst>
          </p:cNvPr>
          <p:cNvSpPr txBox="1"/>
          <p:nvPr/>
        </p:nvSpPr>
        <p:spPr>
          <a:xfrm>
            <a:off x="4228050" y="6075316"/>
            <a:ext cx="2753686"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1-4-64 </a:t>
            </a:r>
            <a:r>
              <a:rPr lang="zh-CN" altLang="zh-CN" sz="1600" kern="100" dirty="0">
                <a:effectLst/>
                <a:ea typeface="宋体" panose="02010600030101010101" pitchFamily="2" charset="-122"/>
                <a:cs typeface="Times New Roman" panose="02020603050405020304" pitchFamily="18" charset="0"/>
              </a:rPr>
              <a:t>叶轮零件图</a:t>
            </a:r>
            <a:endParaRPr lang="zh-CN" altLang="en-US" sz="1600" dirty="0"/>
          </a:p>
        </p:txBody>
      </p:sp>
    </p:spTree>
    <p:extLst>
      <p:ext uri="{BB962C8B-B14F-4D97-AF65-F5344CB8AC3E}">
        <p14:creationId xmlns:p14="http://schemas.microsoft.com/office/powerpoint/2010/main" val="24042287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六</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叶轮</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9362F3F8-9FC4-4C9C-ACF1-A192FBBF2BE4}"/>
              </a:ext>
            </a:extLst>
          </p:cNvPr>
          <p:cNvSpPr txBox="1"/>
          <p:nvPr/>
        </p:nvSpPr>
        <p:spPr>
          <a:xfrm>
            <a:off x="287414" y="951819"/>
            <a:ext cx="11448784" cy="3507370"/>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叶轮主要由圆形底盘、叶片和孔组成，具有均布特征。因此，可利用旋转、放样和孔等命令实现叶轮基本体的造型，再通过阵列、草图等命令完成叶轮细节特征的造型。</a:t>
            </a:r>
          </a:p>
          <a:p>
            <a:pPr indent="20066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）掌握放样命令操作过程中草图的选择顺序。</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）熟练旋转命令操作过程中旋转轴的确定。</a:t>
            </a:r>
          </a:p>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根据上述零件分析方案，利用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进行实体造型，具体思路导图如图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1-4-65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4044728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六</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叶轮</a:t>
            </a:r>
            <a:r>
              <a:rPr lang="zh-CN" altLang="en-US" sz="1800" b="1" kern="100" dirty="0">
                <a:solidFill>
                  <a:schemeClr val="bg1"/>
                </a:solidFill>
                <a:effectLst/>
                <a:ea typeface="宋体" panose="02010600030101010101" pitchFamily="2" charset="-122"/>
                <a:cs typeface="Times New Roman" panose="02020603050405020304" pitchFamily="18" charset="0"/>
              </a:rPr>
              <a:t>造型</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模块四 实体造型</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a16="http://schemas.microsoft.com/office/drawing/2014/main" id="{D6C1525A-FD1F-4DF4-860E-04A752CC2889}"/>
              </a:ext>
            </a:extLst>
          </p:cNvPr>
          <p:cNvGraphicFramePr>
            <a:graphicFrameLocks noChangeAspect="1"/>
          </p:cNvGraphicFramePr>
          <p:nvPr>
            <p:extLst>
              <p:ext uri="{D42A27DB-BD31-4B8C-83A1-F6EECF244321}">
                <p14:modId xmlns:p14="http://schemas.microsoft.com/office/powerpoint/2010/main" val="1659003984"/>
              </p:ext>
            </p:extLst>
          </p:nvPr>
        </p:nvGraphicFramePr>
        <p:xfrm>
          <a:off x="4454554" y="997175"/>
          <a:ext cx="2124075" cy="3619500"/>
        </p:xfrm>
        <a:graphic>
          <a:graphicData uri="http://schemas.openxmlformats.org/presentationml/2006/ole">
            <mc:AlternateContent xmlns:mc="http://schemas.openxmlformats.org/markup-compatibility/2006">
              <mc:Choice xmlns:v="urn:schemas-microsoft-com:vml" Requires="v">
                <p:oleObj spid="_x0000_s35847" name="Visio" r:id="rId3" imgW="2123892" imgH="3610947" progId="Visio.Drawing.11">
                  <p:embed/>
                </p:oleObj>
              </mc:Choice>
              <mc:Fallback>
                <p:oleObj name="Visio" r:id="rId3" imgW="2123892" imgH="361094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4554" y="997175"/>
                        <a:ext cx="2124075" cy="3619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文本框 16">
            <a:extLst>
              <a:ext uri="{FF2B5EF4-FFF2-40B4-BE49-F238E27FC236}">
                <a16:creationId xmlns:a16="http://schemas.microsoft.com/office/drawing/2014/main" id="{75904B00-8096-435D-9490-5DFF1611B166}"/>
              </a:ext>
            </a:extLst>
          </p:cNvPr>
          <p:cNvSpPr txBox="1"/>
          <p:nvPr/>
        </p:nvSpPr>
        <p:spPr>
          <a:xfrm>
            <a:off x="4351790" y="4616675"/>
            <a:ext cx="2988577" cy="338554"/>
          </a:xfrm>
          <a:prstGeom prst="rect">
            <a:avLst/>
          </a:prstGeom>
          <a:noFill/>
        </p:spPr>
        <p:txBody>
          <a:bodyPr wrap="square">
            <a:spAutoFit/>
          </a:bodyPr>
          <a:lstStyle/>
          <a:p>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1-4-65 </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叶轮造型流程图</a:t>
            </a:r>
            <a:endParaRPr lang="zh-CN" altLang="en-US" sz="1600" dirty="0">
              <a:latin typeface="宋体" panose="02010600030101010101" pitchFamily="2" charset="-122"/>
              <a:ea typeface="宋体" panose="02010600030101010101" pitchFamily="2" charset="-122"/>
            </a:endParaRPr>
          </a:p>
        </p:txBody>
      </p:sp>
      <p:sp>
        <p:nvSpPr>
          <p:cNvPr id="20" name="文本框 19">
            <a:extLst>
              <a:ext uri="{FF2B5EF4-FFF2-40B4-BE49-F238E27FC236}">
                <a16:creationId xmlns:a16="http://schemas.microsoft.com/office/drawing/2014/main" id="{215EF439-0F5B-49CF-9862-522075742304}"/>
              </a:ext>
            </a:extLst>
          </p:cNvPr>
          <p:cNvSpPr txBox="1"/>
          <p:nvPr/>
        </p:nvSpPr>
        <p:spPr>
          <a:xfrm>
            <a:off x="220302" y="4565448"/>
            <a:ext cx="6136546" cy="1845377"/>
          </a:xfrm>
          <a:prstGeom prst="rect">
            <a:avLst/>
          </a:prstGeom>
          <a:noFill/>
        </p:spPr>
        <p:txBody>
          <a:bodyPr wrap="square">
            <a:spAutoFit/>
          </a:bodyPr>
          <a:lstStyle/>
          <a:p>
            <a:pPr indent="267970" algn="just">
              <a:lnSpc>
                <a:spcPct val="150000"/>
              </a:lnSpc>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知识准备</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）熟悉旋转命令的操作方法。 </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）熟悉基准面的构建方法。</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）熟练圆形阵列的操作方法。</a:t>
            </a:r>
          </a:p>
        </p:txBody>
      </p:sp>
    </p:spTree>
    <p:extLst>
      <p:ext uri="{BB962C8B-B14F-4D97-AF65-F5344CB8AC3E}">
        <p14:creationId xmlns:p14="http://schemas.microsoft.com/office/powerpoint/2010/main" val="34444764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3071623"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模块五 数控加工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7E037EB-8990-42DF-AB10-95AFE29D582B}"/>
              </a:ext>
            </a:extLst>
          </p:cNvPr>
          <p:cNvGrpSpPr/>
          <p:nvPr/>
        </p:nvGrpSpPr>
        <p:grpSpPr>
          <a:xfrm>
            <a:off x="3259135" y="1669344"/>
            <a:ext cx="6409909" cy="2770214"/>
            <a:chOff x="2780963" y="2122350"/>
            <a:chExt cx="6409909" cy="2770214"/>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3" y="2122350"/>
              <a:ext cx="6362430"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dirty="0">
                  <a:solidFill>
                    <a:srgbClr val="000000"/>
                  </a:solidFill>
                  <a:latin typeface="SimSun" panose="02010600030101010101" pitchFamily="2" charset="-122"/>
                  <a:ea typeface="SimSun" panose="02010600030101010101" pitchFamily="2" charset="-122"/>
                </a:rPr>
                <a:t>任务一</a:t>
              </a:r>
              <a:r>
                <a:rPr lang="en-US" altLang="zh-CN" sz="2000" b="1" dirty="0">
                  <a:solidFill>
                    <a:srgbClr val="000000"/>
                  </a:solidFill>
                  <a:latin typeface="SimSun" panose="02010600030101010101" pitchFamily="2" charset="-122"/>
                  <a:ea typeface="SimSun" panose="02010600030101010101" pitchFamily="2" charset="-122"/>
                </a:rPr>
                <a:t> </a:t>
              </a:r>
              <a:r>
                <a:rPr lang="zh-CN" altLang="en-US" sz="2000" b="1" dirty="0">
                  <a:solidFill>
                    <a:srgbClr val="000000"/>
                  </a:solidFill>
                  <a:latin typeface="SimSun" panose="02010600030101010101" pitchFamily="2" charset="-122"/>
                  <a:ea typeface="SimSun" panose="02010600030101010101" pitchFamily="2" charset="-122"/>
                </a:rPr>
                <a:t>连接板加工</a:t>
              </a:r>
              <a:endParaRPr lang="zh-CN" altLang="en-US" sz="20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80963" y="2714876"/>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任务二 摩擦圆盘的压铸模腔加工</a:t>
              </a:r>
              <a:endParaRPr lang="zh-CN" altLang="en-US" sz="2000" b="1" dirty="0">
                <a:solidFill>
                  <a:srgbClr val="000000"/>
                </a:solidFill>
                <a:latin typeface="SimSun" panose="02010600030101010101" pitchFamily="2" charset="-122"/>
                <a:ea typeface="SimSun" panose="02010600030101010101" pitchFamily="2" charset="-122"/>
              </a:endParaRPr>
            </a:p>
          </p:txBody>
        </p:sp>
        <p:sp>
          <p:nvSpPr>
            <p:cNvPr id="12" name="文本框 11">
              <a:extLst>
                <a:ext uri="{FF2B5EF4-FFF2-40B4-BE49-F238E27FC236}">
                  <a16:creationId xmlns:a16="http://schemas.microsoft.com/office/drawing/2014/main" id="{57DC2D69-5743-4C74-8CBE-2837865DFCA4}"/>
                </a:ext>
              </a:extLst>
            </p:cNvPr>
            <p:cNvSpPr txBox="1"/>
            <p:nvPr/>
          </p:nvSpPr>
          <p:spPr>
            <a:xfrm>
              <a:off x="2780963" y="3307402"/>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任务三 异形截面柱体加工</a:t>
              </a:r>
              <a:endParaRPr lang="zh-CN" altLang="en-US" sz="2000" b="1" dirty="0">
                <a:solidFill>
                  <a:srgbClr val="000000"/>
                </a:solidFill>
                <a:latin typeface="SimSun" panose="02010600030101010101" pitchFamily="2" charset="-122"/>
                <a:ea typeface="SimSun" panose="02010600030101010101" pitchFamily="2" charset="-122"/>
              </a:endParaRPr>
            </a:p>
          </p:txBody>
        </p:sp>
        <p:sp>
          <p:nvSpPr>
            <p:cNvPr id="13" name="文本框 12">
              <a:extLst>
                <a:ext uri="{FF2B5EF4-FFF2-40B4-BE49-F238E27FC236}">
                  <a16:creationId xmlns:a16="http://schemas.microsoft.com/office/drawing/2014/main" id="{061D16C4-CB28-49C5-A006-9227FDB98927}"/>
                </a:ext>
              </a:extLst>
            </p:cNvPr>
            <p:cNvSpPr txBox="1"/>
            <p:nvPr/>
          </p:nvSpPr>
          <p:spPr>
            <a:xfrm>
              <a:off x="2780963" y="3899928"/>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任务四 叶片加工</a:t>
              </a:r>
              <a:endParaRPr lang="zh-CN" altLang="en-US" sz="2000" b="1" dirty="0">
                <a:solidFill>
                  <a:srgbClr val="000000"/>
                </a:solidFill>
                <a:latin typeface="SimSun" panose="02010600030101010101" pitchFamily="2" charset="-122"/>
                <a:ea typeface="SimSun" panose="02010600030101010101" pitchFamily="2" charset="-122"/>
              </a:endParaRPr>
            </a:p>
          </p:txBody>
        </p:sp>
        <p:sp>
          <p:nvSpPr>
            <p:cNvPr id="15" name="文本框 14">
              <a:extLst>
                <a:ext uri="{FF2B5EF4-FFF2-40B4-BE49-F238E27FC236}">
                  <a16:creationId xmlns:a16="http://schemas.microsoft.com/office/drawing/2014/main" id="{DD8A1153-97B7-4287-909C-F1F4448E5295}"/>
                </a:ext>
              </a:extLst>
            </p:cNvPr>
            <p:cNvSpPr txBox="1"/>
            <p:nvPr/>
          </p:nvSpPr>
          <p:spPr>
            <a:xfrm>
              <a:off x="2780963" y="4492454"/>
              <a:ext cx="6409909" cy="400110"/>
            </a:xfrm>
            <a:prstGeom prst="rect">
              <a:avLst/>
            </a:prstGeom>
            <a:noFill/>
          </p:spPr>
          <p:txBody>
            <a:bodyPr wrap="square">
              <a:spAutoFit/>
            </a:bodyPr>
            <a:lstStyle/>
            <a:p>
              <a:pPr marL="285750" indent="-285750">
                <a:buFont typeface="Wingdings" panose="05000000000000000000" pitchFamily="2" charset="2"/>
                <a:buChar char="Ø"/>
              </a:pPr>
              <a:r>
                <a:rPr lang="zh-CN" altLang="en-US" sz="2000" b="1" i="0" dirty="0">
                  <a:solidFill>
                    <a:srgbClr val="000000"/>
                  </a:solidFill>
                  <a:effectLst/>
                  <a:latin typeface="SimSun" panose="02010600030101010101" pitchFamily="2" charset="-122"/>
                  <a:ea typeface="SimSun" panose="02010600030101010101" pitchFamily="2" charset="-122"/>
                </a:rPr>
                <a:t>任务五 叶轮加工</a:t>
              </a:r>
              <a:endParaRPr lang="zh-CN" altLang="en-US" sz="2000" b="1" dirty="0">
                <a:solidFill>
                  <a:srgbClr val="000000"/>
                </a:solidFill>
                <a:latin typeface="SimSun" panose="02010600030101010101" pitchFamily="2" charset="-122"/>
                <a:ea typeface="SimSun" panose="02010600030101010101" pitchFamily="2" charset="-122"/>
              </a:endParaRPr>
            </a:p>
          </p:txBody>
        </p:sp>
      </p:grpSp>
    </p:spTree>
    <p:extLst>
      <p:ext uri="{BB962C8B-B14F-4D97-AF65-F5344CB8AC3E}">
        <p14:creationId xmlns:p14="http://schemas.microsoft.com/office/powerpoint/2010/main" val="5800496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连接板加工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文本框 11">
            <a:extLst>
              <a:ext uri="{FF2B5EF4-FFF2-40B4-BE49-F238E27FC236}">
                <a16:creationId xmlns:a16="http://schemas.microsoft.com/office/drawing/2014/main" id="{0CA87385-48B4-4908-A49B-50EB7E7A3FE0}"/>
              </a:ext>
            </a:extLst>
          </p:cNvPr>
          <p:cNvSpPr txBox="1"/>
          <p:nvPr/>
        </p:nvSpPr>
        <p:spPr>
          <a:xfrm>
            <a:off x="287414" y="881320"/>
            <a:ext cx="11514938"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所示的连接板零件图， 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。根据零件图尺寸及技术要求，分析零件的数控加工工艺，利用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的加工功能完成仿真加工，并生成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graphicFrame>
        <p:nvGraphicFramePr>
          <p:cNvPr id="5" name="对象 4">
            <a:extLst>
              <a:ext uri="{FF2B5EF4-FFF2-40B4-BE49-F238E27FC236}">
                <a16:creationId xmlns:a16="http://schemas.microsoft.com/office/drawing/2014/main" id="{792F0B3C-0852-4BEB-9130-D39E6A955454}"/>
              </a:ext>
            </a:extLst>
          </p:cNvPr>
          <p:cNvGraphicFramePr>
            <a:graphicFrameLocks noChangeAspect="1"/>
          </p:cNvGraphicFramePr>
          <p:nvPr>
            <p:extLst>
              <p:ext uri="{D42A27DB-BD31-4B8C-83A1-F6EECF244321}">
                <p14:modId xmlns:p14="http://schemas.microsoft.com/office/powerpoint/2010/main" val="3225040638"/>
              </p:ext>
            </p:extLst>
          </p:nvPr>
        </p:nvGraphicFramePr>
        <p:xfrm>
          <a:off x="2743200" y="2352668"/>
          <a:ext cx="5368954" cy="3842699"/>
        </p:xfrm>
        <a:graphic>
          <a:graphicData uri="http://schemas.openxmlformats.org/presentationml/2006/ole">
            <mc:AlternateContent xmlns:mc="http://schemas.openxmlformats.org/markup-compatibility/2006">
              <mc:Choice xmlns:v="urn:schemas-microsoft-com:vml" Requires="v">
                <p:oleObj spid="_x0000_s37893" name="Visio" r:id="rId3" imgW="4951028" imgH="3529839" progId="Visio.Drawing.11">
                  <p:embed/>
                </p:oleObj>
              </mc:Choice>
              <mc:Fallback>
                <p:oleObj name="Visio" r:id="rId3" imgW="4951028" imgH="352983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352668"/>
                        <a:ext cx="5368954" cy="3842699"/>
                      </a:xfrm>
                      <a:prstGeom prst="rect">
                        <a:avLst/>
                      </a:prstGeom>
                      <a:noFill/>
                    </p:spPr>
                  </p:pic>
                </p:oleObj>
              </mc:Fallback>
            </mc:AlternateContent>
          </a:graphicData>
        </a:graphic>
      </p:graphicFrame>
      <p:sp>
        <p:nvSpPr>
          <p:cNvPr id="17" name="文本框 16">
            <a:extLst>
              <a:ext uri="{FF2B5EF4-FFF2-40B4-BE49-F238E27FC236}">
                <a16:creationId xmlns:a16="http://schemas.microsoft.com/office/drawing/2014/main" id="{07404EAB-81A5-4ABB-A8CF-4A2BF185AD34}"/>
              </a:ext>
            </a:extLst>
          </p:cNvPr>
          <p:cNvSpPr txBox="1"/>
          <p:nvPr/>
        </p:nvSpPr>
        <p:spPr>
          <a:xfrm>
            <a:off x="4823668" y="6133819"/>
            <a:ext cx="1979803" cy="338554"/>
          </a:xfrm>
          <a:prstGeom prst="rect">
            <a:avLst/>
          </a:prstGeom>
          <a:noFill/>
        </p:spPr>
        <p:txBody>
          <a:bodyPr wrap="square">
            <a:spAutoFit/>
          </a:bodyPr>
          <a:lstStyle/>
          <a:p>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1-5-1</a:t>
            </a:r>
            <a:r>
              <a:rPr lang="zh-CN" altLang="zh-CN" sz="1600" kern="100" dirty="0">
                <a:effectLst/>
                <a:latin typeface="宋体" panose="02010600030101010101" pitchFamily="2" charset="-122"/>
                <a:ea typeface="宋体" panose="02010600030101010101" pitchFamily="2" charset="-122"/>
                <a:cs typeface="Times New Roman" panose="02020603050405020304" pitchFamily="18" charset="0"/>
              </a:rPr>
              <a:t>连接板</a:t>
            </a:r>
            <a:endParaRPr lang="zh-CN" altLang="en-US" sz="16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581077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连接板加工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61E442CA-8260-411C-BD50-991E0D10B83C}"/>
              </a:ext>
            </a:extLst>
          </p:cNvPr>
          <p:cNvSpPr txBox="1"/>
          <p:nvPr/>
        </p:nvSpPr>
        <p:spPr>
          <a:xfrm>
            <a:off x="287414" y="947312"/>
            <a:ext cx="11201399" cy="2676951"/>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连接板主要由八边形凸台、凹槽和孔组成，材料为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120mm×120 mm×20 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的毛坯外形已铣削成形。八边形凸台粗加工采用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Φ10mm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立铣刀进行【平面区域粗加工】，精加工采用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Φ10mm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立铣刀进行【平面轮廓精加工】；凹槽粗加工采用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Φ6mm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立铣刀【平面区域粗加工】，精加工采用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Φ6mm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立铣刀进行【平面轮廓精加工】；孔加工采用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Φ10mm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麻花钻和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Φ6mm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立铣刀完成。</a:t>
            </a:r>
          </a:p>
          <a:p>
            <a:pPr>
              <a:lnSpc>
                <a:spcPct val="150000"/>
              </a:lnSpc>
            </a:pP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结合</a:t>
            </a:r>
            <a:r>
              <a:rPr lang="en-US" altLang="zh-CN" sz="1800" kern="100" dirty="0">
                <a:effectLst/>
                <a:ea typeface="宋体" panose="02010600030101010101" pitchFamily="2" charset="-122"/>
                <a:cs typeface="Times New Roman" panose="02020603050405020304" pitchFamily="18" charset="0"/>
              </a:rPr>
              <a:t>CAXA CAM</a:t>
            </a:r>
            <a:r>
              <a:rPr lang="zh-CN" altLang="zh-CN" sz="1800" kern="100" dirty="0">
                <a:effectLst/>
                <a:ea typeface="宋体" panose="02010600030101010101" pitchFamily="2" charset="-122"/>
                <a:cs typeface="Times New Roman" panose="02020603050405020304" pitchFamily="18" charset="0"/>
              </a:rPr>
              <a:t>制造工程师 </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的加工模块，具体工艺方案见表</a:t>
            </a:r>
            <a:r>
              <a:rPr lang="en-US" altLang="zh-CN" sz="1800" kern="100" dirty="0">
                <a:effectLst/>
                <a:ea typeface="宋体" panose="02010600030101010101" pitchFamily="2" charset="-122"/>
                <a:cs typeface="Times New Roman" panose="02020603050405020304" pitchFamily="18" charset="0"/>
              </a:rPr>
              <a:t>1-1</a:t>
            </a:r>
            <a:r>
              <a:rPr lang="zh-CN" altLang="zh-CN" sz="1800" kern="100" dirty="0">
                <a:effectLst/>
                <a:ea typeface="宋体" panose="02010600030101010101" pitchFamily="2" charset="-122"/>
                <a:cs typeface="Times New Roman" panose="02020603050405020304" pitchFamily="18" charset="0"/>
              </a:rPr>
              <a:t>。</a:t>
            </a:r>
            <a:endParaRPr lang="zh-CN" altLang="en-US" dirty="0"/>
          </a:p>
        </p:txBody>
      </p:sp>
      <p:pic>
        <p:nvPicPr>
          <p:cNvPr id="6" name="图片 5">
            <a:extLst>
              <a:ext uri="{FF2B5EF4-FFF2-40B4-BE49-F238E27FC236}">
                <a16:creationId xmlns:a16="http://schemas.microsoft.com/office/drawing/2014/main" id="{D004864A-BBE0-4831-B639-77481BB22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8005" y="3659487"/>
            <a:ext cx="8547218" cy="2676951"/>
          </a:xfrm>
          <a:prstGeom prst="rect">
            <a:avLst/>
          </a:prstGeom>
        </p:spPr>
      </p:pic>
    </p:spTree>
    <p:extLst>
      <p:ext uri="{BB962C8B-B14F-4D97-AF65-F5344CB8AC3E}">
        <p14:creationId xmlns:p14="http://schemas.microsoft.com/office/powerpoint/2010/main" val="31217802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连接板加工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36633748-5FF1-4C85-9396-71961113F9E1}"/>
              </a:ext>
            </a:extLst>
          </p:cNvPr>
          <p:cNvSpPr txBox="1"/>
          <p:nvPr/>
        </p:nvSpPr>
        <p:spPr>
          <a:xfrm>
            <a:off x="287413" y="997175"/>
            <a:ext cx="11507507" cy="875881"/>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tabLst>
                <a:tab pos="2250440" algn="l"/>
              </a:tabLst>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5" name="对象 4">
            <a:extLst>
              <a:ext uri="{FF2B5EF4-FFF2-40B4-BE49-F238E27FC236}">
                <a16:creationId xmlns:a16="http://schemas.microsoft.com/office/drawing/2014/main" id="{E6BF8D22-9A35-449D-B698-234BA3151382}"/>
              </a:ext>
            </a:extLst>
          </p:cNvPr>
          <p:cNvGraphicFramePr>
            <a:graphicFrameLocks noChangeAspect="1"/>
          </p:cNvGraphicFramePr>
          <p:nvPr>
            <p:extLst>
              <p:ext uri="{D42A27DB-BD31-4B8C-83A1-F6EECF244321}">
                <p14:modId xmlns:p14="http://schemas.microsoft.com/office/powerpoint/2010/main" val="4107484091"/>
              </p:ext>
            </p:extLst>
          </p:nvPr>
        </p:nvGraphicFramePr>
        <p:xfrm>
          <a:off x="3716323" y="1947441"/>
          <a:ext cx="3495675" cy="4067175"/>
        </p:xfrm>
        <a:graphic>
          <a:graphicData uri="http://schemas.openxmlformats.org/presentationml/2006/ole">
            <mc:AlternateContent xmlns:mc="http://schemas.openxmlformats.org/markup-compatibility/2006">
              <mc:Choice xmlns:v="urn:schemas-microsoft-com:vml" Requires="v">
                <p:oleObj spid="_x0000_s38917" name="Visio" r:id="rId3" imgW="3506276" imgH="4058885" progId="Visio.Drawing.11">
                  <p:embed/>
                </p:oleObj>
              </mc:Choice>
              <mc:Fallback>
                <p:oleObj name="Visio" r:id="rId3" imgW="3506276" imgH="405888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6323" y="1947441"/>
                        <a:ext cx="3495675" cy="406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文本框 16">
            <a:extLst>
              <a:ext uri="{FF2B5EF4-FFF2-40B4-BE49-F238E27FC236}">
                <a16:creationId xmlns:a16="http://schemas.microsoft.com/office/drawing/2014/main" id="{8B3C429B-D262-452E-AA32-E535B4BE939D}"/>
              </a:ext>
            </a:extLst>
          </p:cNvPr>
          <p:cNvSpPr txBox="1"/>
          <p:nvPr/>
        </p:nvSpPr>
        <p:spPr>
          <a:xfrm>
            <a:off x="4216905" y="6122414"/>
            <a:ext cx="2494510" cy="338554"/>
          </a:xfrm>
          <a:prstGeom prst="rect">
            <a:avLst/>
          </a:prstGeom>
          <a:noFill/>
        </p:spPr>
        <p:txBody>
          <a:bodyPr wrap="square">
            <a:spAutoFit/>
          </a:bodyPr>
          <a:lstStyle/>
          <a:p>
            <a:r>
              <a:rPr lang="zh-CN" altLang="zh-CN" sz="1600" kern="100" dirty="0">
                <a:effectLst/>
                <a:ea typeface="宋体" panose="02010600030101010101" pitchFamily="2" charset="-122"/>
                <a:cs typeface="Times New Roman" panose="02020603050405020304" pitchFamily="18" charset="0"/>
              </a:rPr>
              <a:t>图</a:t>
            </a:r>
            <a:r>
              <a:rPr lang="en-US" altLang="zh-CN" sz="1600" kern="100" dirty="0">
                <a:effectLst/>
                <a:ea typeface="宋体" panose="02010600030101010101" pitchFamily="2" charset="-122"/>
                <a:cs typeface="Times New Roman" panose="02020603050405020304" pitchFamily="18" charset="0"/>
              </a:rPr>
              <a:t>1-5-2 </a:t>
            </a:r>
            <a:r>
              <a:rPr lang="zh-CN" altLang="zh-CN" sz="1600" kern="100" dirty="0">
                <a:effectLst/>
                <a:ea typeface="宋体" panose="02010600030101010101" pitchFamily="2" charset="-122"/>
                <a:cs typeface="Times New Roman" panose="02020603050405020304" pitchFamily="18" charset="0"/>
              </a:rPr>
              <a:t>连接板加工流程</a:t>
            </a:r>
            <a:endParaRPr lang="zh-CN" altLang="en-US" sz="1600" dirty="0"/>
          </a:p>
        </p:txBody>
      </p:sp>
    </p:spTree>
    <p:extLst>
      <p:ext uri="{BB962C8B-B14F-4D97-AF65-F5344CB8AC3E}">
        <p14:creationId xmlns:p14="http://schemas.microsoft.com/office/powerpoint/2010/main" val="23867726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一</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cs typeface="Times New Roman" panose="02020603050405020304" pitchFamily="18" charset="0"/>
              </a:rPr>
              <a:t>连接板加工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3A2E631E-6724-45C7-BDA3-011682756D39}"/>
              </a:ext>
            </a:extLst>
          </p:cNvPr>
          <p:cNvSpPr txBox="1"/>
          <p:nvPr/>
        </p:nvSpPr>
        <p:spPr>
          <a:xfrm>
            <a:off x="415587" y="1227167"/>
            <a:ext cx="10565601" cy="3091872"/>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）平面区域粗加工、平面轮廓精加工和铣圆孔加工的应用。</a:t>
            </a:r>
          </a:p>
          <a:p>
            <a:pPr indent="276225"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）掌握铣圆孔的参数设置。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）了解数控加工工艺。</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）熟悉加工参数的配置。 </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）熟悉刀具的型号及用途。</a:t>
            </a:r>
          </a:p>
        </p:txBody>
      </p:sp>
    </p:spTree>
    <p:extLst>
      <p:ext uri="{BB962C8B-B14F-4D97-AF65-F5344CB8AC3E}">
        <p14:creationId xmlns:p14="http://schemas.microsoft.com/office/powerpoint/2010/main" val="4369125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摩擦圆盘压铸模腔</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E9A116DC-14BC-477A-84BC-6E49594CB16A}"/>
              </a:ext>
            </a:extLst>
          </p:cNvPr>
          <p:cNvSpPr txBox="1"/>
          <p:nvPr/>
        </p:nvSpPr>
        <p:spPr>
          <a:xfrm>
            <a:off x="287414" y="829875"/>
            <a:ext cx="11555411" cy="1506823"/>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任务描述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spcBef>
                <a:spcPts val="600"/>
              </a:spcBef>
              <a:spcAft>
                <a:spcPts val="600"/>
              </a:spcAft>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1-5-37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为摩擦圆盘压铸模腔零件图，材料为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。根据零件图尺寸及技术要求，分析零件的数控加工工艺，利用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的加工功能完成仿真加工，并生成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代码程序。</a:t>
            </a:r>
          </a:p>
        </p:txBody>
      </p:sp>
      <p:graphicFrame>
        <p:nvGraphicFramePr>
          <p:cNvPr id="6" name="对象 5">
            <a:extLst>
              <a:ext uri="{FF2B5EF4-FFF2-40B4-BE49-F238E27FC236}">
                <a16:creationId xmlns:a16="http://schemas.microsoft.com/office/drawing/2014/main" id="{883D0352-08DB-449A-B59B-2CA7C3A47EC0}"/>
              </a:ext>
            </a:extLst>
          </p:cNvPr>
          <p:cNvGraphicFramePr>
            <a:graphicFrameLocks noChangeAspect="1"/>
          </p:cNvGraphicFramePr>
          <p:nvPr>
            <p:extLst>
              <p:ext uri="{D42A27DB-BD31-4B8C-83A1-F6EECF244321}">
                <p14:modId xmlns:p14="http://schemas.microsoft.com/office/powerpoint/2010/main" val="1320655099"/>
              </p:ext>
            </p:extLst>
          </p:nvPr>
        </p:nvGraphicFramePr>
        <p:xfrm>
          <a:off x="3045204" y="2283242"/>
          <a:ext cx="5477694" cy="3887075"/>
        </p:xfrm>
        <a:graphic>
          <a:graphicData uri="http://schemas.openxmlformats.org/presentationml/2006/ole">
            <mc:AlternateContent xmlns:mc="http://schemas.openxmlformats.org/markup-compatibility/2006">
              <mc:Choice xmlns:v="urn:schemas-microsoft-com:vml" Requires="v">
                <p:oleObj spid="_x0000_s40965" name="Visio" r:id="rId3" imgW="6663306" imgH="4727471" progId="Visio.Drawing.11">
                  <p:embed/>
                </p:oleObj>
              </mc:Choice>
              <mc:Fallback>
                <p:oleObj name="Visio" r:id="rId3" imgW="6663306" imgH="4727471"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5204" y="2283242"/>
                        <a:ext cx="5477694" cy="3887075"/>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18CD6EA9-98EB-4EDF-8F80-0521A52C394A}"/>
              </a:ext>
            </a:extLst>
          </p:cNvPr>
          <p:cNvSpPr txBox="1"/>
          <p:nvPr/>
        </p:nvSpPr>
        <p:spPr>
          <a:xfrm>
            <a:off x="4046316" y="6105905"/>
            <a:ext cx="3176605" cy="323165"/>
          </a:xfrm>
          <a:prstGeom prst="rect">
            <a:avLst/>
          </a:prstGeom>
          <a:noFill/>
        </p:spPr>
        <p:txBody>
          <a:bodyPr wrap="square">
            <a:spAutoFit/>
          </a:bodyPr>
          <a:lstStyle/>
          <a:p>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500" kern="100" dirty="0">
                <a:effectLst/>
                <a:latin typeface="宋体" panose="02010600030101010101" pitchFamily="2" charset="-122"/>
                <a:ea typeface="宋体" panose="02010600030101010101" pitchFamily="2" charset="-122"/>
                <a:cs typeface="Times New Roman" panose="02020603050405020304" pitchFamily="18" charset="0"/>
              </a:rPr>
              <a:t>1-5-37 </a:t>
            </a:r>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摩擦圆盘压铸模腔图</a:t>
            </a:r>
            <a:endParaRPr lang="zh-CN" altLang="en-US" sz="15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9532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963CBD5A-023F-4B5F-9D1E-A61ED399DC6C}"/>
              </a:ext>
            </a:extLst>
          </p:cNvPr>
          <p:cNvGrpSpPr/>
          <p:nvPr/>
        </p:nvGrpSpPr>
        <p:grpSpPr>
          <a:xfrm>
            <a:off x="2842540" y="1825787"/>
            <a:ext cx="6362431" cy="3206426"/>
            <a:chOff x="4129602" y="2056281"/>
            <a:chExt cx="6362431" cy="3206426"/>
          </a:xfrm>
        </p:grpSpPr>
        <p:sp>
          <p:nvSpPr>
            <p:cNvPr id="9" name="文本框 8">
              <a:extLst>
                <a:ext uri="{FF2B5EF4-FFF2-40B4-BE49-F238E27FC236}">
                  <a16:creationId xmlns:a16="http://schemas.microsoft.com/office/drawing/2014/main" id="{7AAAC89F-289A-4C2B-A8F2-B1CFD94FE920}"/>
                </a:ext>
              </a:extLst>
            </p:cNvPr>
            <p:cNvSpPr txBox="1"/>
            <p:nvPr/>
          </p:nvSpPr>
          <p:spPr>
            <a:xfrm>
              <a:off x="4129603" y="2056281"/>
              <a:ext cx="6362430"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模块一 </a:t>
              </a:r>
              <a:r>
                <a:rPr lang="en-US" altLang="zh-CN" sz="2500" b="1" i="0" dirty="0">
                  <a:solidFill>
                    <a:srgbClr val="000000"/>
                  </a:solidFill>
                  <a:effectLst/>
                  <a:latin typeface="SimSun" panose="02010600030101010101" pitchFamily="2" charset="-122"/>
                  <a:ea typeface="SimSun" panose="02010600030101010101" pitchFamily="2" charset="-122"/>
                </a:rPr>
                <a:t>CAXA CAM </a:t>
              </a:r>
              <a:r>
                <a:rPr lang="zh-CN" altLang="en-US" sz="2500" b="1" i="0" dirty="0">
                  <a:solidFill>
                    <a:srgbClr val="000000"/>
                  </a:solidFill>
                  <a:effectLst/>
                  <a:latin typeface="SimSun" panose="02010600030101010101" pitchFamily="2" charset="-122"/>
                  <a:ea typeface="SimSun" panose="02010600030101010101" pitchFamily="2" charset="-122"/>
                </a:rPr>
                <a:t>制造工程师的基本操作</a:t>
              </a:r>
              <a:r>
                <a:rPr lang="zh-CN" altLang="en-US" sz="2500" b="1" dirty="0"/>
                <a:t> </a:t>
              </a:r>
            </a:p>
          </p:txBody>
        </p:sp>
        <p:sp>
          <p:nvSpPr>
            <p:cNvPr id="11" name="文本框 10">
              <a:extLst>
                <a:ext uri="{FF2B5EF4-FFF2-40B4-BE49-F238E27FC236}">
                  <a16:creationId xmlns:a16="http://schemas.microsoft.com/office/drawing/2014/main" id="{018AF6C9-4C7A-49E1-BD66-808D03666309}"/>
                </a:ext>
              </a:extLst>
            </p:cNvPr>
            <p:cNvSpPr txBox="1"/>
            <p:nvPr/>
          </p:nvSpPr>
          <p:spPr>
            <a:xfrm>
              <a:off x="4129603" y="2738624"/>
              <a:ext cx="3069159"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模块二 线框构建</a:t>
              </a:r>
              <a:r>
                <a:rPr lang="zh-CN" altLang="en-US" sz="2500" b="1" dirty="0"/>
                <a:t> </a:t>
              </a:r>
            </a:p>
          </p:txBody>
        </p:sp>
        <p:sp>
          <p:nvSpPr>
            <p:cNvPr id="13" name="文本框 12">
              <a:extLst>
                <a:ext uri="{FF2B5EF4-FFF2-40B4-BE49-F238E27FC236}">
                  <a16:creationId xmlns:a16="http://schemas.microsoft.com/office/drawing/2014/main" id="{05DFE240-6711-4C20-ADC3-9C895ACCB14E}"/>
                </a:ext>
              </a:extLst>
            </p:cNvPr>
            <p:cNvSpPr txBox="1"/>
            <p:nvPr/>
          </p:nvSpPr>
          <p:spPr>
            <a:xfrm>
              <a:off x="4129603" y="3420967"/>
              <a:ext cx="3521178"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模块三 曲面造型</a:t>
              </a:r>
              <a:r>
                <a:rPr lang="zh-CN" altLang="en-US" sz="2500" b="1" dirty="0"/>
                <a:t> </a:t>
              </a:r>
            </a:p>
          </p:txBody>
        </p:sp>
        <p:sp>
          <p:nvSpPr>
            <p:cNvPr id="15" name="文本框 14">
              <a:extLst>
                <a:ext uri="{FF2B5EF4-FFF2-40B4-BE49-F238E27FC236}">
                  <a16:creationId xmlns:a16="http://schemas.microsoft.com/office/drawing/2014/main" id="{718C9632-2FFE-41EF-ABF9-EA908B427151}"/>
                </a:ext>
              </a:extLst>
            </p:cNvPr>
            <p:cNvSpPr txBox="1"/>
            <p:nvPr/>
          </p:nvSpPr>
          <p:spPr>
            <a:xfrm>
              <a:off x="4129602" y="4103310"/>
              <a:ext cx="3228695"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模块四 实体造型</a:t>
              </a:r>
              <a:r>
                <a:rPr lang="zh-CN" altLang="en-US" sz="2500" b="1" dirty="0"/>
                <a:t> </a:t>
              </a:r>
            </a:p>
          </p:txBody>
        </p:sp>
        <p:sp>
          <p:nvSpPr>
            <p:cNvPr id="17" name="文本框 16">
              <a:extLst>
                <a:ext uri="{FF2B5EF4-FFF2-40B4-BE49-F238E27FC236}">
                  <a16:creationId xmlns:a16="http://schemas.microsoft.com/office/drawing/2014/main" id="{9F905D8D-ED4E-48D9-9EC1-4548D9611FF2}"/>
                </a:ext>
              </a:extLst>
            </p:cNvPr>
            <p:cNvSpPr txBox="1"/>
            <p:nvPr/>
          </p:nvSpPr>
          <p:spPr>
            <a:xfrm>
              <a:off x="4129602" y="4785653"/>
              <a:ext cx="3069159" cy="47705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模块五 数控加工</a:t>
              </a:r>
              <a:r>
                <a:rPr lang="zh-CN" altLang="en-US" sz="2500" b="1" dirty="0"/>
                <a:t> </a:t>
              </a: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202838"/>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F759DAC5-34F8-492D-904B-235A044AA48E}"/>
              </a:ext>
            </a:extLst>
          </p:cNvPr>
          <p:cNvGrpSpPr/>
          <p:nvPr/>
        </p:nvGrpSpPr>
        <p:grpSpPr>
          <a:xfrm>
            <a:off x="97940"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0" name="矩形 19">
              <a:extLst>
                <a:ext uri="{FF2B5EF4-FFF2-40B4-BE49-F238E27FC236}">
                  <a16:creationId xmlns:a16="http://schemas.microsoft.com/office/drawing/2014/main" id="{EC15CC5F-7AA7-4A04-B2B5-6F5EE53DC13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63E0A525-CD0B-4BB0-92F9-E55B2F3A84D9}"/>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2193" y="458070"/>
            <a:ext cx="4272501" cy="33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1</a:t>
            </a:r>
            <a:r>
              <a:rPr lang="zh-CN" altLang="en-US" b="1" dirty="0">
                <a:solidFill>
                  <a:schemeClr val="bg1"/>
                </a:solidFill>
                <a:ea typeface="微软雅黑" panose="020B0503020204020204" pitchFamily="34" charset="-122"/>
                <a:sym typeface="Arial" panose="020B0604020202020204" pitchFamily="34" charset="0"/>
              </a:rPr>
              <a:t>篇</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a:solidFill>
                  <a:schemeClr val="bg1"/>
                </a:solidFill>
                <a:ea typeface="微软雅黑" panose="020B0503020204020204" pitchFamily="34" charset="-122"/>
              </a:rPr>
              <a:t>CAXA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2022</a:t>
            </a:r>
            <a:endParaRPr lang="zh-CN" altLang="en-US" b="1" dirty="0">
              <a:solidFill>
                <a:schemeClr val="bg1"/>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220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摩擦圆盘压铸模腔</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2329228F-AD2B-493C-B10E-FE6303AE67E6}"/>
              </a:ext>
            </a:extLst>
          </p:cNvPr>
          <p:cNvSpPr txBox="1"/>
          <p:nvPr/>
        </p:nvSpPr>
        <p:spPr>
          <a:xfrm>
            <a:off x="476075" y="1089021"/>
            <a:ext cx="11285289" cy="4397807"/>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spcBef>
                <a:spcPts val="600"/>
              </a:spcBef>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摩擦圆盘的压铸模腔主要由主球底型腔和五个凸台组成，材料为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H13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，毛坯外形已车削成形。顶部有一深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0.77mm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的止口，侧面有一距中心</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70mm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的削边平面。压铸模腔材料在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制造工程师上主要完成主球底型腔和</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个凸台曲面的加工，</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0.77mm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的止口加工可由电脉冲机床完成。</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根据数控加工工艺的先粗后精的原则，拟采用以下工艺流程：</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）粗加工深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18.38mm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的主球底型腔；</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）半精加工深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18.38mm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的主球底型腔；</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）精加工深</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18.38mm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的主球底型腔；</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）精加工</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个凸台曲面的上表面；</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结合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的加工模块，具体工艺方案如表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37911156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摩擦圆盘压铸模腔</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 name="图片 2">
            <a:extLst>
              <a:ext uri="{FF2B5EF4-FFF2-40B4-BE49-F238E27FC236}">
                <a16:creationId xmlns:a16="http://schemas.microsoft.com/office/drawing/2014/main" id="{1AE54739-90CC-4771-AF9C-5D995835EA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725" y="1227167"/>
            <a:ext cx="8664605" cy="2339979"/>
          </a:xfrm>
          <a:prstGeom prst="rect">
            <a:avLst/>
          </a:prstGeom>
        </p:spPr>
      </p:pic>
      <p:sp>
        <p:nvSpPr>
          <p:cNvPr id="15" name="文本框 14">
            <a:extLst>
              <a:ext uri="{FF2B5EF4-FFF2-40B4-BE49-F238E27FC236}">
                <a16:creationId xmlns:a16="http://schemas.microsoft.com/office/drawing/2014/main" id="{52218F63-B80D-4F50-B22B-2AD31646B56B}"/>
              </a:ext>
            </a:extLst>
          </p:cNvPr>
          <p:cNvSpPr txBox="1"/>
          <p:nvPr/>
        </p:nvSpPr>
        <p:spPr>
          <a:xfrm>
            <a:off x="0" y="3890741"/>
            <a:ext cx="11016842" cy="875881"/>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本案例的思维导图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50000"/>
              </a:lnSpc>
              <a:spcAft>
                <a:spcPts val="600"/>
              </a:spcAft>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根据上述工艺方案，利用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制造工程师进行加工仿真，具体思路导图如图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1-5-38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1365095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摩擦圆盘压铸模腔</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FD95E301-8F50-4A80-83C9-85A7D58BC4E2}"/>
              </a:ext>
            </a:extLst>
          </p:cNvPr>
          <p:cNvGraphicFramePr>
            <a:graphicFrameLocks noChangeAspect="1"/>
          </p:cNvGraphicFramePr>
          <p:nvPr>
            <p:extLst>
              <p:ext uri="{D42A27DB-BD31-4B8C-83A1-F6EECF244321}">
                <p14:modId xmlns:p14="http://schemas.microsoft.com/office/powerpoint/2010/main" val="2769948702"/>
              </p:ext>
            </p:extLst>
          </p:nvPr>
        </p:nvGraphicFramePr>
        <p:xfrm>
          <a:off x="3951215" y="997175"/>
          <a:ext cx="3968933" cy="4581501"/>
        </p:xfrm>
        <a:graphic>
          <a:graphicData uri="http://schemas.openxmlformats.org/presentationml/2006/ole">
            <mc:AlternateContent xmlns:mc="http://schemas.openxmlformats.org/markup-compatibility/2006">
              <mc:Choice xmlns:v="urn:schemas-microsoft-com:vml" Requires="v">
                <p:oleObj spid="_x0000_s43013" name="Visio" r:id="rId3" imgW="2966207" imgH="3432499" progId="Visio.Drawing.11">
                  <p:embed/>
                </p:oleObj>
              </mc:Choice>
              <mc:Fallback>
                <p:oleObj name="Visio" r:id="rId3" imgW="2966207" imgH="3432499"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1215" y="997175"/>
                        <a:ext cx="3968933" cy="4581501"/>
                      </a:xfrm>
                      <a:prstGeom prst="rect">
                        <a:avLst/>
                      </a:prstGeom>
                      <a:noFill/>
                    </p:spPr>
                  </p:pic>
                </p:oleObj>
              </mc:Fallback>
            </mc:AlternateContent>
          </a:graphicData>
        </a:graphic>
      </p:graphicFrame>
      <p:sp>
        <p:nvSpPr>
          <p:cNvPr id="17" name="文本框 16">
            <a:extLst>
              <a:ext uri="{FF2B5EF4-FFF2-40B4-BE49-F238E27FC236}">
                <a16:creationId xmlns:a16="http://schemas.microsoft.com/office/drawing/2014/main" id="{612A261E-8EB8-48AF-81C0-ECB376BC3C7A}"/>
              </a:ext>
            </a:extLst>
          </p:cNvPr>
          <p:cNvSpPr txBox="1"/>
          <p:nvPr/>
        </p:nvSpPr>
        <p:spPr>
          <a:xfrm>
            <a:off x="4091730" y="5860825"/>
            <a:ext cx="3828418" cy="323165"/>
          </a:xfrm>
          <a:prstGeom prst="rect">
            <a:avLst/>
          </a:prstGeom>
          <a:noFill/>
        </p:spPr>
        <p:txBody>
          <a:bodyPr wrap="square">
            <a:spAutoFit/>
          </a:bodyPr>
          <a:lstStyle/>
          <a:p>
            <a:r>
              <a:rPr lang="zh-CN" altLang="zh-CN" sz="1500" kern="100" dirty="0">
                <a:effectLst/>
                <a:ea typeface="宋体" panose="02010600030101010101" pitchFamily="2" charset="-122"/>
                <a:cs typeface="Times New Roman" panose="02020603050405020304" pitchFamily="18" charset="0"/>
              </a:rPr>
              <a:t>图</a:t>
            </a:r>
            <a:r>
              <a:rPr lang="en-US" altLang="zh-CN" sz="1500" kern="100" dirty="0">
                <a:effectLst/>
                <a:ea typeface="宋体" panose="02010600030101010101" pitchFamily="2" charset="-122"/>
                <a:cs typeface="Times New Roman" panose="02020603050405020304" pitchFamily="18" charset="0"/>
              </a:rPr>
              <a:t>1-5-38 </a:t>
            </a:r>
            <a:r>
              <a:rPr lang="zh-CN" altLang="zh-CN" sz="1500" kern="100" dirty="0">
                <a:effectLst/>
                <a:ea typeface="宋体" panose="02010600030101010101" pitchFamily="2" charset="-122"/>
                <a:cs typeface="Times New Roman" panose="02020603050405020304" pitchFamily="18" charset="0"/>
              </a:rPr>
              <a:t>摩压铸模腔加工仿真思维导图</a:t>
            </a:r>
            <a:endParaRPr lang="zh-CN" altLang="en-US" sz="1500" dirty="0"/>
          </a:p>
        </p:txBody>
      </p:sp>
    </p:spTree>
    <p:extLst>
      <p:ext uri="{BB962C8B-B14F-4D97-AF65-F5344CB8AC3E}">
        <p14:creationId xmlns:p14="http://schemas.microsoft.com/office/powerpoint/2010/main" val="14023647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二</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摩擦圆盘压铸模腔</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3514C936-08D4-41B0-8B4F-4875E0A711D3}"/>
              </a:ext>
            </a:extLst>
          </p:cNvPr>
          <p:cNvSpPr txBox="1"/>
          <p:nvPr/>
        </p:nvSpPr>
        <p:spPr>
          <a:xfrm>
            <a:off x="397429" y="1191763"/>
            <a:ext cx="10852208" cy="3091872"/>
          </a:xfrm>
          <a:prstGeom prst="rect">
            <a:avLst/>
          </a:prstGeom>
          <a:noFill/>
        </p:spPr>
        <p:txBody>
          <a:bodyPr wrap="square">
            <a:spAutoFit/>
          </a:bodyPr>
          <a:lstStyle/>
          <a:p>
            <a:pPr indent="133985" algn="l">
              <a:lnSpc>
                <a:spcPct val="150000"/>
              </a:lnSpc>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）等高线粗加工、等高线精加工功能的应用。</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）如何选择合适的道具、设置合理的参数，完成摩擦圆盘压铸模腔的加工轨迹。</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）了解不同数控系统的编程特点。</a:t>
            </a: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）熟悉数控加工编程方法。 </a:t>
            </a:r>
          </a:p>
          <a:p>
            <a:pPr indent="18034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）熟悉数控机床的组成、分类及应用。</a:t>
            </a:r>
          </a:p>
        </p:txBody>
      </p:sp>
    </p:spTree>
    <p:extLst>
      <p:ext uri="{BB962C8B-B14F-4D97-AF65-F5344CB8AC3E}">
        <p14:creationId xmlns:p14="http://schemas.microsoft.com/office/powerpoint/2010/main" val="9150627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异形截面柱体</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79FD9F18-F8FD-48AE-B5FD-CEC99BBDBC00}"/>
              </a:ext>
            </a:extLst>
          </p:cNvPr>
          <p:cNvSpPr txBox="1"/>
          <p:nvPr/>
        </p:nvSpPr>
        <p:spPr>
          <a:xfrm>
            <a:off x="287414" y="848403"/>
            <a:ext cx="11565272"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1-5-61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所示的异形截面柱体零件图尺寸及技术要求，材料为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的加工功能完成仿真加工，并生成</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G</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代码程序。</a:t>
            </a:r>
          </a:p>
        </p:txBody>
      </p:sp>
      <p:graphicFrame>
        <p:nvGraphicFramePr>
          <p:cNvPr id="5" name="对象 4">
            <a:extLst>
              <a:ext uri="{FF2B5EF4-FFF2-40B4-BE49-F238E27FC236}">
                <a16:creationId xmlns:a16="http://schemas.microsoft.com/office/drawing/2014/main" id="{BBC3503F-CB5E-4B93-A34E-F99C611C165A}"/>
              </a:ext>
            </a:extLst>
          </p:cNvPr>
          <p:cNvGraphicFramePr>
            <a:graphicFrameLocks noChangeAspect="1"/>
          </p:cNvGraphicFramePr>
          <p:nvPr>
            <p:extLst>
              <p:ext uri="{D42A27DB-BD31-4B8C-83A1-F6EECF244321}">
                <p14:modId xmlns:p14="http://schemas.microsoft.com/office/powerpoint/2010/main" val="3857344238"/>
              </p:ext>
            </p:extLst>
          </p:nvPr>
        </p:nvGraphicFramePr>
        <p:xfrm>
          <a:off x="2810312" y="2224720"/>
          <a:ext cx="5620624" cy="3994735"/>
        </p:xfrm>
        <a:graphic>
          <a:graphicData uri="http://schemas.openxmlformats.org/presentationml/2006/ole">
            <mc:AlternateContent xmlns:mc="http://schemas.openxmlformats.org/markup-compatibility/2006">
              <mc:Choice xmlns:v="urn:schemas-microsoft-com:vml" Requires="v">
                <p:oleObj spid="_x0000_s46085" name="Visio" r:id="rId3" imgW="4950848" imgH="3529704" progId="Visio.Drawing.11">
                  <p:embed/>
                </p:oleObj>
              </mc:Choice>
              <mc:Fallback>
                <p:oleObj name="Visio" r:id="rId3" imgW="4950848" imgH="352970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0312" y="2224720"/>
                        <a:ext cx="5620624" cy="3994735"/>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CCA00AFC-BF98-4D19-97D4-9DA888DB4D46}"/>
              </a:ext>
            </a:extLst>
          </p:cNvPr>
          <p:cNvSpPr txBox="1"/>
          <p:nvPr/>
        </p:nvSpPr>
        <p:spPr>
          <a:xfrm>
            <a:off x="4426407" y="6141957"/>
            <a:ext cx="2913960" cy="323165"/>
          </a:xfrm>
          <a:prstGeom prst="rect">
            <a:avLst/>
          </a:prstGeom>
          <a:noFill/>
        </p:spPr>
        <p:txBody>
          <a:bodyPr wrap="square">
            <a:spAutoFit/>
          </a:bodyPr>
          <a:lstStyle/>
          <a:p>
            <a:r>
              <a:rPr lang="zh-CN" altLang="zh-CN" sz="1500" kern="100" dirty="0">
                <a:effectLst/>
                <a:ea typeface="宋体" panose="02010600030101010101" pitchFamily="2" charset="-122"/>
                <a:cs typeface="Times New Roman" panose="02020603050405020304" pitchFamily="18" charset="0"/>
              </a:rPr>
              <a:t>图</a:t>
            </a:r>
            <a:r>
              <a:rPr lang="en-US" altLang="zh-CN" sz="1500" kern="100" dirty="0">
                <a:effectLst/>
                <a:ea typeface="宋体" panose="02010600030101010101" pitchFamily="2" charset="-122"/>
                <a:cs typeface="Times New Roman" panose="02020603050405020304" pitchFamily="18" charset="0"/>
              </a:rPr>
              <a:t>1-5-61 </a:t>
            </a:r>
            <a:r>
              <a:rPr lang="zh-CN" altLang="zh-CN" sz="1500" kern="100" dirty="0">
                <a:effectLst/>
                <a:ea typeface="宋体" panose="02010600030101010101" pitchFamily="2" charset="-122"/>
                <a:cs typeface="Times New Roman" panose="02020603050405020304" pitchFamily="18" charset="0"/>
              </a:rPr>
              <a:t>异形截面柱体</a:t>
            </a:r>
            <a:endParaRPr lang="zh-CN" altLang="en-US" sz="1500" dirty="0"/>
          </a:p>
        </p:txBody>
      </p:sp>
    </p:spTree>
    <p:extLst>
      <p:ext uri="{BB962C8B-B14F-4D97-AF65-F5344CB8AC3E}">
        <p14:creationId xmlns:p14="http://schemas.microsoft.com/office/powerpoint/2010/main" val="603185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异形截面柱体</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B309A6FE-2C2D-45C5-9058-725F2C8A978A}"/>
              </a:ext>
            </a:extLst>
          </p:cNvPr>
          <p:cNvSpPr txBox="1"/>
          <p:nvPr/>
        </p:nvSpPr>
        <p:spPr>
          <a:xfrm>
            <a:off x="287413" y="973165"/>
            <a:ext cx="11658509" cy="1845377"/>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异形截面柱体的顶面和底面形状相似，通过扭转完成造型，材料为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。粗加工采用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Φ10mm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立铣刀进行【四轴旋转粗加工】，精加工采用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Φ6mm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球头铣刀进行【四轴旋转精加工】完成。</a:t>
            </a: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结合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的加工模块，具体工艺方案见表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p>
        </p:txBody>
      </p:sp>
      <p:pic>
        <p:nvPicPr>
          <p:cNvPr id="6" name="图片 5">
            <a:extLst>
              <a:ext uri="{FF2B5EF4-FFF2-40B4-BE49-F238E27FC236}">
                <a16:creationId xmlns:a16="http://schemas.microsoft.com/office/drawing/2014/main" id="{2175D6AD-E4D2-44AA-9D4D-643C55264454}"/>
              </a:ext>
            </a:extLst>
          </p:cNvPr>
          <p:cNvPicPr>
            <a:picLocks noChangeAspect="1"/>
          </p:cNvPicPr>
          <p:nvPr/>
        </p:nvPicPr>
        <p:blipFill rotWithShape="1">
          <a:blip r:embed="rId2">
            <a:extLst>
              <a:ext uri="{28A0092B-C50C-407E-A947-70E740481C1C}">
                <a14:useLocalDpi xmlns:a14="http://schemas.microsoft.com/office/drawing/2010/main" val="0"/>
              </a:ext>
            </a:extLst>
          </a:blip>
          <a:srcRect b="3835"/>
          <a:stretch/>
        </p:blipFill>
        <p:spPr>
          <a:xfrm>
            <a:off x="1058712" y="3204429"/>
            <a:ext cx="10074576" cy="1845377"/>
          </a:xfrm>
          <a:prstGeom prst="rect">
            <a:avLst/>
          </a:prstGeom>
        </p:spPr>
      </p:pic>
    </p:spTree>
    <p:extLst>
      <p:ext uri="{BB962C8B-B14F-4D97-AF65-F5344CB8AC3E}">
        <p14:creationId xmlns:p14="http://schemas.microsoft.com/office/powerpoint/2010/main" val="22630269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异形截面柱体</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7161A192-5657-42E2-9B59-52874EA5C91E}"/>
              </a:ext>
            </a:extLst>
          </p:cNvPr>
          <p:cNvSpPr txBox="1"/>
          <p:nvPr/>
        </p:nvSpPr>
        <p:spPr>
          <a:xfrm>
            <a:off x="204481" y="911025"/>
            <a:ext cx="11523327" cy="858377"/>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1-5-62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endParaRPr lang="zh-CN" altLang="en-US" dirty="0">
              <a:latin typeface="宋体" panose="02010600030101010101" pitchFamily="2" charset="-122"/>
              <a:ea typeface="宋体" panose="02010600030101010101" pitchFamily="2" charset="-122"/>
            </a:endParaRPr>
          </a:p>
        </p:txBody>
      </p:sp>
      <p:graphicFrame>
        <p:nvGraphicFramePr>
          <p:cNvPr id="5" name="对象 4">
            <a:extLst>
              <a:ext uri="{FF2B5EF4-FFF2-40B4-BE49-F238E27FC236}">
                <a16:creationId xmlns:a16="http://schemas.microsoft.com/office/drawing/2014/main" id="{DAA78ADD-F19D-49B8-B320-36E5BD6B3F4C}"/>
              </a:ext>
            </a:extLst>
          </p:cNvPr>
          <p:cNvGraphicFramePr>
            <a:graphicFrameLocks noChangeAspect="1"/>
          </p:cNvGraphicFramePr>
          <p:nvPr>
            <p:extLst>
              <p:ext uri="{D42A27DB-BD31-4B8C-83A1-F6EECF244321}">
                <p14:modId xmlns:p14="http://schemas.microsoft.com/office/powerpoint/2010/main" val="2226655864"/>
              </p:ext>
            </p:extLst>
          </p:nvPr>
        </p:nvGraphicFramePr>
        <p:xfrm>
          <a:off x="3674378" y="1769402"/>
          <a:ext cx="3926048" cy="4348536"/>
        </p:xfrm>
        <a:graphic>
          <a:graphicData uri="http://schemas.openxmlformats.org/presentationml/2006/ole">
            <mc:AlternateContent xmlns:mc="http://schemas.openxmlformats.org/markup-compatibility/2006">
              <mc:Choice xmlns:v="urn:schemas-microsoft-com:vml" Requires="v">
                <p:oleObj spid="_x0000_s48133" name="Visio" r:id="rId3" imgW="2366144" imgH="2626253" progId="Visio.Drawing.11">
                  <p:embed/>
                </p:oleObj>
              </mc:Choice>
              <mc:Fallback>
                <p:oleObj name="Visio" r:id="rId3" imgW="2366144" imgH="262625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4378" y="1769402"/>
                        <a:ext cx="3926048" cy="4348536"/>
                      </a:xfrm>
                      <a:prstGeom prst="rect">
                        <a:avLst/>
                      </a:prstGeom>
                      <a:noFill/>
                    </p:spPr>
                  </p:pic>
                </p:oleObj>
              </mc:Fallback>
            </mc:AlternateContent>
          </a:graphicData>
        </a:graphic>
      </p:graphicFrame>
      <p:sp>
        <p:nvSpPr>
          <p:cNvPr id="17" name="文本框 16">
            <a:extLst>
              <a:ext uri="{FF2B5EF4-FFF2-40B4-BE49-F238E27FC236}">
                <a16:creationId xmlns:a16="http://schemas.microsoft.com/office/drawing/2014/main" id="{118721A0-1936-4450-A25A-A71EDD94CF1D}"/>
              </a:ext>
            </a:extLst>
          </p:cNvPr>
          <p:cNvSpPr txBox="1"/>
          <p:nvPr/>
        </p:nvSpPr>
        <p:spPr>
          <a:xfrm>
            <a:off x="4167232" y="6067239"/>
            <a:ext cx="3433194" cy="323165"/>
          </a:xfrm>
          <a:prstGeom prst="rect">
            <a:avLst/>
          </a:prstGeom>
          <a:noFill/>
        </p:spPr>
        <p:txBody>
          <a:bodyPr wrap="square">
            <a:spAutoFit/>
          </a:bodyPr>
          <a:lstStyle/>
          <a:p>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500" kern="100" dirty="0">
                <a:effectLst/>
                <a:latin typeface="宋体" panose="02010600030101010101" pitchFamily="2" charset="-122"/>
                <a:ea typeface="宋体" panose="02010600030101010101" pitchFamily="2" charset="-122"/>
                <a:cs typeface="Times New Roman" panose="02020603050405020304" pitchFamily="18" charset="0"/>
              </a:rPr>
              <a:t>1-5-62 </a:t>
            </a:r>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异形截面柱体加工流程</a:t>
            </a:r>
            <a:endParaRPr lang="zh-CN" altLang="en-US" sz="15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2325947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三</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异形截面柱体</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7D79F19A-8931-40CB-AFC0-B0B1821542D3}"/>
              </a:ext>
            </a:extLst>
          </p:cNvPr>
          <p:cNvSpPr txBox="1"/>
          <p:nvPr/>
        </p:nvSpPr>
        <p:spPr>
          <a:xfrm>
            <a:off x="415588" y="1089021"/>
            <a:ext cx="6136546" cy="2658869"/>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）四轴旋转粗加工和精加工的应用。</a:t>
            </a:r>
          </a:p>
          <a:p>
            <a:pPr indent="276225"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）掌握四轴旋转加工的参数设置。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）了解四轴加工工艺。</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）熟悉四轴加工的编程方法。 </a:t>
            </a:r>
          </a:p>
        </p:txBody>
      </p:sp>
    </p:spTree>
    <p:extLst>
      <p:ext uri="{BB962C8B-B14F-4D97-AF65-F5344CB8AC3E}">
        <p14:creationId xmlns:p14="http://schemas.microsoft.com/office/powerpoint/2010/main" val="6042279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叶片</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文本框 19">
            <a:extLst>
              <a:ext uri="{FF2B5EF4-FFF2-40B4-BE49-F238E27FC236}">
                <a16:creationId xmlns:a16="http://schemas.microsoft.com/office/drawing/2014/main" id="{3CBD19F4-287D-4F6E-B782-58F08E89FD4C}"/>
              </a:ext>
            </a:extLst>
          </p:cNvPr>
          <p:cNvSpPr txBox="1"/>
          <p:nvPr/>
        </p:nvSpPr>
        <p:spPr>
          <a:xfrm>
            <a:off x="287414" y="871862"/>
            <a:ext cx="11456214" cy="1412374"/>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任务描述</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叶片承担着将流体动能转化为机械能的任务。根据图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1-5-77</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的尺寸及技术要求，分析零件的数控加工工艺，利用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完成叶片加工。</a:t>
            </a:r>
          </a:p>
        </p:txBody>
      </p:sp>
      <p:graphicFrame>
        <p:nvGraphicFramePr>
          <p:cNvPr id="7" name="对象 6">
            <a:extLst>
              <a:ext uri="{FF2B5EF4-FFF2-40B4-BE49-F238E27FC236}">
                <a16:creationId xmlns:a16="http://schemas.microsoft.com/office/drawing/2014/main" id="{17A82DF6-8F90-43E1-9508-A1AA7BA95C14}"/>
              </a:ext>
            </a:extLst>
          </p:cNvPr>
          <p:cNvGraphicFramePr>
            <a:graphicFrameLocks noChangeAspect="1"/>
          </p:cNvGraphicFramePr>
          <p:nvPr>
            <p:extLst>
              <p:ext uri="{D42A27DB-BD31-4B8C-83A1-F6EECF244321}">
                <p14:modId xmlns:p14="http://schemas.microsoft.com/office/powerpoint/2010/main" val="1077024093"/>
              </p:ext>
            </p:extLst>
          </p:nvPr>
        </p:nvGraphicFramePr>
        <p:xfrm>
          <a:off x="2726422" y="2218363"/>
          <a:ext cx="5905850" cy="4026230"/>
        </p:xfrm>
        <a:graphic>
          <a:graphicData uri="http://schemas.openxmlformats.org/presentationml/2006/ole">
            <mc:AlternateContent xmlns:mc="http://schemas.openxmlformats.org/markup-compatibility/2006">
              <mc:Choice xmlns:v="urn:schemas-microsoft-com:vml" Requires="v">
                <p:oleObj spid="_x0000_s50181" name="Visio" r:id="rId3" imgW="5420420" imgH="3728410" progId="Visio.Drawing.11">
                  <p:embed/>
                </p:oleObj>
              </mc:Choice>
              <mc:Fallback>
                <p:oleObj name="Visio" r:id="rId3" imgW="5420420" imgH="372841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6422" y="2218363"/>
                        <a:ext cx="5905850" cy="4026230"/>
                      </a:xfrm>
                      <a:prstGeom prst="rect">
                        <a:avLst/>
                      </a:prstGeom>
                      <a:noFill/>
                    </p:spPr>
                  </p:pic>
                </p:oleObj>
              </mc:Fallback>
            </mc:AlternateContent>
          </a:graphicData>
        </a:graphic>
      </p:graphicFrame>
      <p:sp>
        <p:nvSpPr>
          <p:cNvPr id="24" name="文本框 23">
            <a:extLst>
              <a:ext uri="{FF2B5EF4-FFF2-40B4-BE49-F238E27FC236}">
                <a16:creationId xmlns:a16="http://schemas.microsoft.com/office/drawing/2014/main" id="{E715BCBC-7DEE-4314-8612-70EAB05CDE1A}"/>
              </a:ext>
            </a:extLst>
          </p:cNvPr>
          <p:cNvSpPr txBox="1"/>
          <p:nvPr/>
        </p:nvSpPr>
        <p:spPr>
          <a:xfrm>
            <a:off x="4625497" y="6143043"/>
            <a:ext cx="1775303" cy="323165"/>
          </a:xfrm>
          <a:prstGeom prst="rect">
            <a:avLst/>
          </a:prstGeom>
          <a:noFill/>
        </p:spPr>
        <p:txBody>
          <a:bodyPr wrap="square">
            <a:spAutoFit/>
          </a:bodyPr>
          <a:lstStyle/>
          <a:p>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500" kern="100" dirty="0">
                <a:effectLst/>
                <a:latin typeface="宋体" panose="02010600030101010101" pitchFamily="2" charset="-122"/>
                <a:ea typeface="宋体" panose="02010600030101010101" pitchFamily="2" charset="-122"/>
                <a:cs typeface="Times New Roman" panose="02020603050405020304" pitchFamily="18" charset="0"/>
              </a:rPr>
              <a:t>1-5-77   </a:t>
            </a:r>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叶片</a:t>
            </a:r>
            <a:endParaRPr lang="zh-CN" altLang="en-US" sz="15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385241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叶片</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0C583A9C-1363-4722-9A21-8C653829C413}"/>
              </a:ext>
            </a:extLst>
          </p:cNvPr>
          <p:cNvSpPr txBox="1"/>
          <p:nvPr/>
        </p:nvSpPr>
        <p:spPr>
          <a:xfrm>
            <a:off x="287414" y="848403"/>
            <a:ext cx="11312221" cy="1429879"/>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叶片型面主要为双截面形状，其中两个截面的形状不同，材料主要为铝合金。粗加工采用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Φ20mm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立铣刀进行【四轴旋转粗加工】，精加工采用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Φ10mm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球头刀进行【四轴旋转精加工】，工艺方案见表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pic>
        <p:nvPicPr>
          <p:cNvPr id="5" name="图片 4">
            <a:extLst>
              <a:ext uri="{FF2B5EF4-FFF2-40B4-BE49-F238E27FC236}">
                <a16:creationId xmlns:a16="http://schemas.microsoft.com/office/drawing/2014/main" id="{55A919A1-05FB-48DE-BB57-91CDF38D46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6440" y="2578796"/>
            <a:ext cx="8040222" cy="1629002"/>
          </a:xfrm>
          <a:prstGeom prst="rect">
            <a:avLst/>
          </a:prstGeom>
        </p:spPr>
      </p:pic>
    </p:spTree>
    <p:extLst>
      <p:ext uri="{BB962C8B-B14F-4D97-AF65-F5344CB8AC3E}">
        <p14:creationId xmlns:p14="http://schemas.microsoft.com/office/powerpoint/2010/main" val="1251949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82638" y="360755"/>
            <a:ext cx="5577195" cy="493607"/>
            <a:chOff x="7397839" y="3813946"/>
            <a:chExt cx="4452303" cy="430852"/>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8863" y="3813946"/>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01872" y="470241"/>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i="0" dirty="0">
                <a:solidFill>
                  <a:schemeClr val="bg1"/>
                </a:solidFill>
                <a:effectLst/>
                <a:latin typeface="SimSun" panose="02010600030101010101" pitchFamily="2" charset="-122"/>
                <a:ea typeface="SimSun" panose="02010600030101010101" pitchFamily="2" charset="-122"/>
              </a:rPr>
              <a:t>模块一 </a:t>
            </a:r>
            <a:r>
              <a:rPr lang="en-US" altLang="zh-CN" sz="2000" b="1" i="0" dirty="0">
                <a:solidFill>
                  <a:schemeClr val="bg1"/>
                </a:solidFill>
                <a:effectLst/>
                <a:latin typeface="SimSun" panose="02010600030101010101" pitchFamily="2" charset="-122"/>
                <a:ea typeface="SimSun" panose="02010600030101010101" pitchFamily="2" charset="-122"/>
              </a:rPr>
              <a:t>CAXA CAM </a:t>
            </a:r>
            <a:r>
              <a:rPr lang="zh-CN" altLang="en-US" sz="2000" b="1" i="0" dirty="0">
                <a:solidFill>
                  <a:schemeClr val="bg1"/>
                </a:solidFill>
                <a:effectLst/>
                <a:latin typeface="SimSun" panose="02010600030101010101" pitchFamily="2" charset="-122"/>
                <a:ea typeface="SimSun" panose="02010600030101010101" pitchFamily="2" charset="-122"/>
              </a:rPr>
              <a:t>制造工程师的基本操作</a:t>
            </a:r>
            <a:r>
              <a:rPr lang="zh-CN" altLang="en-US" sz="2000" b="1" dirty="0">
                <a:solidFill>
                  <a:schemeClr val="bg1"/>
                </a:solidFill>
              </a:rPr>
              <a:t> </a:t>
            </a:r>
          </a:p>
        </p:txBody>
      </p:sp>
      <p:grpSp>
        <p:nvGrpSpPr>
          <p:cNvPr id="2" name="组合 1">
            <a:extLst>
              <a:ext uri="{FF2B5EF4-FFF2-40B4-BE49-F238E27FC236}">
                <a16:creationId xmlns:a16="http://schemas.microsoft.com/office/drawing/2014/main" id="{043F1D80-6090-437F-B673-58CC54AF0C87}"/>
              </a:ext>
            </a:extLst>
          </p:cNvPr>
          <p:cNvGrpSpPr/>
          <p:nvPr/>
        </p:nvGrpSpPr>
        <p:grpSpPr>
          <a:xfrm>
            <a:off x="2733484" y="2136012"/>
            <a:ext cx="6409910" cy="1860401"/>
            <a:chOff x="2733484" y="2136012"/>
            <a:chExt cx="6409910" cy="1860401"/>
          </a:xfrm>
        </p:grpSpPr>
        <p:sp>
          <p:nvSpPr>
            <p:cNvPr id="9" name="文本框 8">
              <a:extLst>
                <a:ext uri="{FF2B5EF4-FFF2-40B4-BE49-F238E27FC236}">
                  <a16:creationId xmlns:a16="http://schemas.microsoft.com/office/drawing/2014/main" id="{7AAAC89F-289A-4C2B-A8F2-B1CFD94FE920}"/>
                </a:ext>
              </a:extLst>
            </p:cNvPr>
            <p:cNvSpPr txBox="1"/>
            <p:nvPr/>
          </p:nvSpPr>
          <p:spPr>
            <a:xfrm>
              <a:off x="2780964" y="2136012"/>
              <a:ext cx="6362430"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dirty="0">
                  <a:solidFill>
                    <a:srgbClr val="000000"/>
                  </a:solidFill>
                  <a:latin typeface="SimSun" panose="02010600030101010101" pitchFamily="2" charset="-122"/>
                  <a:ea typeface="SimSun" panose="02010600030101010101" pitchFamily="2" charset="-122"/>
                </a:rPr>
                <a:t>任务一</a:t>
              </a:r>
              <a:r>
                <a:rPr lang="en-US" altLang="zh-CN" sz="2500" b="1" dirty="0">
                  <a:solidFill>
                    <a:srgbClr val="000000"/>
                  </a:solidFill>
                  <a:latin typeface="SimSun" panose="02010600030101010101" pitchFamily="2" charset="-122"/>
                  <a:ea typeface="SimSun" panose="02010600030101010101" pitchFamily="2" charset="-122"/>
                </a:rPr>
                <a:t> </a:t>
              </a:r>
              <a:r>
                <a:rPr lang="zh-CN" altLang="en-US" sz="2500" b="1" dirty="0">
                  <a:solidFill>
                    <a:srgbClr val="000000"/>
                  </a:solidFill>
                  <a:latin typeface="SimSun" panose="02010600030101010101" pitchFamily="2" charset="-122"/>
                  <a:ea typeface="SimSun" panose="02010600030101010101" pitchFamily="2" charset="-122"/>
                </a:rPr>
                <a:t>水轮文件的显示操作 </a:t>
              </a:r>
              <a:br>
                <a:rPr lang="zh-CN" altLang="en-US" sz="2800" dirty="0"/>
              </a:br>
              <a:endParaRPr lang="zh-CN" altLang="en-US" sz="2500" b="1" dirty="0"/>
            </a:p>
          </p:txBody>
        </p:sp>
        <p:sp>
          <p:nvSpPr>
            <p:cNvPr id="11" name="文本框 10">
              <a:extLst>
                <a:ext uri="{FF2B5EF4-FFF2-40B4-BE49-F238E27FC236}">
                  <a16:creationId xmlns:a16="http://schemas.microsoft.com/office/drawing/2014/main" id="{018AF6C9-4C7A-49E1-BD66-808D03666309}"/>
                </a:ext>
              </a:extLst>
            </p:cNvPr>
            <p:cNvSpPr txBox="1"/>
            <p:nvPr/>
          </p:nvSpPr>
          <p:spPr>
            <a:xfrm>
              <a:off x="2733484" y="3134639"/>
              <a:ext cx="6409909" cy="861774"/>
            </a:xfrm>
            <a:prstGeom prst="rect">
              <a:avLst/>
            </a:prstGeom>
            <a:noFill/>
          </p:spPr>
          <p:txBody>
            <a:bodyPr wrap="square">
              <a:spAutoFit/>
            </a:bodyPr>
            <a:lstStyle/>
            <a:p>
              <a:pPr marL="285750" indent="-285750">
                <a:buFont typeface="Wingdings" panose="05000000000000000000" pitchFamily="2" charset="2"/>
                <a:buChar char="Ø"/>
              </a:pPr>
              <a:r>
                <a:rPr lang="zh-CN" altLang="en-US" sz="2500" b="1" i="0" dirty="0">
                  <a:solidFill>
                    <a:srgbClr val="000000"/>
                  </a:solidFill>
                  <a:effectLst/>
                  <a:latin typeface="SimSun" panose="02010600030101010101" pitchFamily="2" charset="-122"/>
                  <a:ea typeface="SimSun" panose="02010600030101010101" pitchFamily="2" charset="-122"/>
                </a:rPr>
                <a:t>任务二 </a:t>
              </a:r>
              <a:r>
                <a:rPr lang="zh-CN" altLang="en-US" sz="2500" b="1" dirty="0">
                  <a:solidFill>
                    <a:srgbClr val="000000"/>
                  </a:solidFill>
                  <a:latin typeface="SimSun" panose="02010600030101010101" pitchFamily="2" charset="-122"/>
                  <a:ea typeface="SimSun" panose="02010600030101010101" pitchFamily="2" charset="-122"/>
                </a:rPr>
                <a:t>吊钩模型颜色与背景的变换操作 </a:t>
              </a:r>
              <a:br>
                <a:rPr lang="zh-CN" altLang="en-US" sz="2500" b="1" dirty="0">
                  <a:solidFill>
                    <a:srgbClr val="000000"/>
                  </a:solidFill>
                  <a:latin typeface="SimSun" panose="02010600030101010101" pitchFamily="2" charset="-122"/>
                  <a:ea typeface="SimSun" panose="02010600030101010101" pitchFamily="2" charset="-122"/>
                </a:rPr>
              </a:br>
              <a:endParaRPr lang="zh-CN" altLang="en-US" sz="2500" b="1" dirty="0">
                <a:solidFill>
                  <a:srgbClr val="000000"/>
                </a:solidFill>
                <a:latin typeface="SimSun" panose="02010600030101010101" pitchFamily="2" charset="-122"/>
                <a:ea typeface="SimSun" panose="02010600030101010101" pitchFamily="2" charset="-122"/>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39705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叶片</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C73F6D67-7ED7-469C-8A29-03383D830650}"/>
              </a:ext>
            </a:extLst>
          </p:cNvPr>
          <p:cNvSpPr txBox="1"/>
          <p:nvPr/>
        </p:nvSpPr>
        <p:spPr>
          <a:xfrm>
            <a:off x="97940" y="1014634"/>
            <a:ext cx="11386587" cy="858377"/>
          </a:xfrm>
          <a:prstGeom prst="rect">
            <a:avLst/>
          </a:prstGeom>
          <a:noFill/>
        </p:spPr>
        <p:txBody>
          <a:bodyPr wrap="square">
            <a:spAutoFit/>
          </a:bodyPr>
          <a:lstStyle/>
          <a:p>
            <a:pPr indent="267970" algn="l">
              <a:lnSpc>
                <a:spcPct val="150000"/>
              </a:lnSpc>
              <a:spcBef>
                <a:spcPts val="600"/>
              </a:spcBef>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1-5-78</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endParaRPr lang="zh-CN" altLang="en-US" dirty="0">
              <a:latin typeface="宋体" panose="02010600030101010101" pitchFamily="2" charset="-122"/>
              <a:ea typeface="宋体" panose="02010600030101010101" pitchFamily="2" charset="-122"/>
            </a:endParaRPr>
          </a:p>
        </p:txBody>
      </p:sp>
      <p:graphicFrame>
        <p:nvGraphicFramePr>
          <p:cNvPr id="6" name="对象 5">
            <a:extLst>
              <a:ext uri="{FF2B5EF4-FFF2-40B4-BE49-F238E27FC236}">
                <a16:creationId xmlns:a16="http://schemas.microsoft.com/office/drawing/2014/main" id="{B5975F11-61C3-41B9-947B-63ECCE0B3300}"/>
              </a:ext>
            </a:extLst>
          </p:cNvPr>
          <p:cNvGraphicFramePr>
            <a:graphicFrameLocks noChangeAspect="1"/>
          </p:cNvGraphicFramePr>
          <p:nvPr>
            <p:extLst>
              <p:ext uri="{D42A27DB-BD31-4B8C-83A1-F6EECF244321}">
                <p14:modId xmlns:p14="http://schemas.microsoft.com/office/powerpoint/2010/main" val="4163646302"/>
              </p:ext>
            </p:extLst>
          </p:nvPr>
        </p:nvGraphicFramePr>
        <p:xfrm>
          <a:off x="3855956" y="2004239"/>
          <a:ext cx="3274686" cy="4096133"/>
        </p:xfrm>
        <a:graphic>
          <a:graphicData uri="http://schemas.openxmlformats.org/presentationml/2006/ole">
            <mc:AlternateContent xmlns:mc="http://schemas.openxmlformats.org/markup-compatibility/2006">
              <mc:Choice xmlns:v="urn:schemas-microsoft-com:vml" Requires="v">
                <p:oleObj spid="_x0000_s52229" name="Visio" r:id="rId3" imgW="2801650" imgH="3527688" progId="Visio.Drawing.11">
                  <p:embed/>
                </p:oleObj>
              </mc:Choice>
              <mc:Fallback>
                <p:oleObj name="Visio" r:id="rId3" imgW="2801650" imgH="352768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956" y="2004239"/>
                        <a:ext cx="3274686" cy="4096133"/>
                      </a:xfrm>
                      <a:prstGeom prst="rect">
                        <a:avLst/>
                      </a:prstGeom>
                      <a:noFill/>
                    </p:spPr>
                  </p:pic>
                </p:oleObj>
              </mc:Fallback>
            </mc:AlternateContent>
          </a:graphicData>
        </a:graphic>
      </p:graphicFrame>
      <p:sp>
        <p:nvSpPr>
          <p:cNvPr id="17" name="文本框 16">
            <a:extLst>
              <a:ext uri="{FF2B5EF4-FFF2-40B4-BE49-F238E27FC236}">
                <a16:creationId xmlns:a16="http://schemas.microsoft.com/office/drawing/2014/main" id="{FAD72AC6-5086-4E7F-AC1F-C1F7F762A96D}"/>
              </a:ext>
            </a:extLst>
          </p:cNvPr>
          <p:cNvSpPr txBox="1"/>
          <p:nvPr/>
        </p:nvSpPr>
        <p:spPr>
          <a:xfrm>
            <a:off x="3991063" y="6070933"/>
            <a:ext cx="3139579" cy="323165"/>
          </a:xfrm>
          <a:prstGeom prst="rect">
            <a:avLst/>
          </a:prstGeom>
          <a:noFill/>
        </p:spPr>
        <p:txBody>
          <a:bodyPr wrap="square">
            <a:spAutoFit/>
          </a:bodyPr>
          <a:lstStyle/>
          <a:p>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500" kern="100" dirty="0">
                <a:effectLst/>
                <a:latin typeface="宋体" panose="02010600030101010101" pitchFamily="2" charset="-122"/>
                <a:ea typeface="宋体" panose="02010600030101010101" pitchFamily="2" charset="-122"/>
                <a:cs typeface="Times New Roman" panose="02020603050405020304" pitchFamily="18" charset="0"/>
              </a:rPr>
              <a:t>1-5-78 </a:t>
            </a:r>
            <a:r>
              <a:rPr lang="zh-CN" altLang="zh-CN" sz="1500" kern="100" dirty="0">
                <a:effectLst/>
                <a:latin typeface="宋体" panose="02010600030101010101" pitchFamily="2" charset="-122"/>
                <a:ea typeface="宋体" panose="02010600030101010101" pitchFamily="2" charset="-122"/>
                <a:cs typeface="Times New Roman" panose="02020603050405020304" pitchFamily="18" charset="0"/>
              </a:rPr>
              <a:t>叶片加工仿真思维导图</a:t>
            </a:r>
            <a:endParaRPr lang="zh-CN" altLang="en-US" sz="15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51656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四</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叶片</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92211112-8716-46A5-BA95-1E525C6D3B2F}"/>
              </a:ext>
            </a:extLst>
          </p:cNvPr>
          <p:cNvSpPr txBox="1"/>
          <p:nvPr/>
        </p:nvSpPr>
        <p:spPr>
          <a:xfrm>
            <a:off x="543187" y="1305342"/>
            <a:ext cx="9557157" cy="2676374"/>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）四轴旋转粗加工、四轴旋转精加工的应用。</a:t>
            </a:r>
          </a:p>
          <a:p>
            <a:pPr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）如何选择合适的刀具、设置合理的参数，生成叶片加工轨迹。</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）了解数控加工工艺。</a:t>
            </a:r>
          </a:p>
          <a:p>
            <a:pPr indent="17970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）熟悉多轴加工编程方法。 </a:t>
            </a:r>
          </a:p>
        </p:txBody>
      </p:sp>
    </p:spTree>
    <p:extLst>
      <p:ext uri="{BB962C8B-B14F-4D97-AF65-F5344CB8AC3E}">
        <p14:creationId xmlns:p14="http://schemas.microsoft.com/office/powerpoint/2010/main" val="20882818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叶轮</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C836AE3D-75FF-4391-A303-6BA7F241EEC0}"/>
              </a:ext>
            </a:extLst>
          </p:cNvPr>
          <p:cNvSpPr txBox="1"/>
          <p:nvPr/>
        </p:nvSpPr>
        <p:spPr>
          <a:xfrm>
            <a:off x="287413" y="1014634"/>
            <a:ext cx="11574619" cy="1429879"/>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1-5-100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的尺寸及技术要求，分析零件的数控加工工艺，利用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的加工功能完成仿真加工，并生成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代码程序。</a:t>
            </a:r>
          </a:p>
        </p:txBody>
      </p:sp>
      <p:graphicFrame>
        <p:nvGraphicFramePr>
          <p:cNvPr id="5" name="对象 4">
            <a:extLst>
              <a:ext uri="{FF2B5EF4-FFF2-40B4-BE49-F238E27FC236}">
                <a16:creationId xmlns:a16="http://schemas.microsoft.com/office/drawing/2014/main" id="{CE3A7C28-DD47-4623-B87C-D678C2B88867}"/>
              </a:ext>
            </a:extLst>
          </p:cNvPr>
          <p:cNvGraphicFramePr>
            <a:graphicFrameLocks noChangeAspect="1"/>
          </p:cNvGraphicFramePr>
          <p:nvPr>
            <p:extLst>
              <p:ext uri="{D42A27DB-BD31-4B8C-83A1-F6EECF244321}">
                <p14:modId xmlns:p14="http://schemas.microsoft.com/office/powerpoint/2010/main" val="3954658729"/>
              </p:ext>
            </p:extLst>
          </p:nvPr>
        </p:nvGraphicFramePr>
        <p:xfrm>
          <a:off x="3112315" y="2363336"/>
          <a:ext cx="5548606" cy="3948249"/>
        </p:xfrm>
        <a:graphic>
          <a:graphicData uri="http://schemas.openxmlformats.org/presentationml/2006/ole">
            <mc:AlternateContent xmlns:mc="http://schemas.openxmlformats.org/markup-compatibility/2006">
              <mc:Choice xmlns:v="urn:schemas-microsoft-com:vml" Requires="v">
                <p:oleObj spid="_x0000_s54277" name="Visio" r:id="rId3" imgW="4947818" imgH="3516824" progId="Visio.Drawing.11">
                  <p:embed/>
                </p:oleObj>
              </mc:Choice>
              <mc:Fallback>
                <p:oleObj name="Visio" r:id="rId3" imgW="4947818" imgH="351682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2315" y="2363336"/>
                        <a:ext cx="5548606" cy="3948249"/>
                      </a:xfrm>
                      <a:prstGeom prst="rect">
                        <a:avLst/>
                      </a:prstGeom>
                      <a:noFill/>
                    </p:spPr>
                  </p:pic>
                </p:oleObj>
              </mc:Fallback>
            </mc:AlternateContent>
          </a:graphicData>
        </a:graphic>
      </p:graphicFrame>
      <p:sp>
        <p:nvSpPr>
          <p:cNvPr id="22" name="文本框 21">
            <a:extLst>
              <a:ext uri="{FF2B5EF4-FFF2-40B4-BE49-F238E27FC236}">
                <a16:creationId xmlns:a16="http://schemas.microsoft.com/office/drawing/2014/main" id="{8C302880-03FF-4545-B5C1-50E35F2C07B9}"/>
              </a:ext>
            </a:extLst>
          </p:cNvPr>
          <p:cNvSpPr txBox="1"/>
          <p:nvPr/>
        </p:nvSpPr>
        <p:spPr>
          <a:xfrm>
            <a:off x="4846739" y="6195426"/>
            <a:ext cx="6136546"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1-5-100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叶轮零件图</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2342918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叶轮</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文本框 16">
            <a:extLst>
              <a:ext uri="{FF2B5EF4-FFF2-40B4-BE49-F238E27FC236}">
                <a16:creationId xmlns:a16="http://schemas.microsoft.com/office/drawing/2014/main" id="{DD987E57-EFD8-42F3-BCE7-EEF6F48F4241}"/>
              </a:ext>
            </a:extLst>
          </p:cNvPr>
          <p:cNvSpPr txBox="1"/>
          <p:nvPr/>
        </p:nvSpPr>
        <p:spPr>
          <a:xfrm>
            <a:off x="397429" y="1014634"/>
            <a:ext cx="11481382" cy="2260875"/>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任务分析</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叶轮主要由底座和八个叶片组成，材料为</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AL</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，毛坯外形已车削成形。粗加工时可先采用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Φ10mm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立铣刀对整个叶轮进行【等高线粗加工】，去除大部分余量，再采用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Φ8</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球头刀对叶片进行【叶轮粗加工】和【阵列轨迹】；精加工时采用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Φ6mm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球头刀对叶片进行【叶轮精加工】和【阵列轨迹】，完成整个叶轮的加工，具体工艺方案见表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p>
        </p:txBody>
      </p:sp>
      <p:pic>
        <p:nvPicPr>
          <p:cNvPr id="6" name="图片 5">
            <a:extLst>
              <a:ext uri="{FF2B5EF4-FFF2-40B4-BE49-F238E27FC236}">
                <a16:creationId xmlns:a16="http://schemas.microsoft.com/office/drawing/2014/main" id="{E51E16A6-7381-4D9C-9364-D77B37E7F4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0871" y="3354697"/>
            <a:ext cx="8754697" cy="2981741"/>
          </a:xfrm>
          <a:prstGeom prst="rect">
            <a:avLst/>
          </a:prstGeom>
        </p:spPr>
      </p:pic>
    </p:spTree>
    <p:extLst>
      <p:ext uri="{BB962C8B-B14F-4D97-AF65-F5344CB8AC3E}">
        <p14:creationId xmlns:p14="http://schemas.microsoft.com/office/powerpoint/2010/main" val="10293919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叶轮</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C5366086-87C8-4A11-B5CB-14DA7E08BD26}"/>
              </a:ext>
            </a:extLst>
          </p:cNvPr>
          <p:cNvSpPr txBox="1"/>
          <p:nvPr/>
        </p:nvSpPr>
        <p:spPr>
          <a:xfrm>
            <a:off x="97941" y="891586"/>
            <a:ext cx="10924563" cy="875881"/>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本案例的思维导图</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tabLst>
                <a:tab pos="2250440" algn="l"/>
              </a:tabLst>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根据上述工艺方案，利用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CAXA CAM</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制造工程师</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2022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进行加工仿真，具体思路导图如图</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1-5-101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所示。</a:t>
            </a:r>
          </a:p>
        </p:txBody>
      </p:sp>
      <p:graphicFrame>
        <p:nvGraphicFramePr>
          <p:cNvPr id="5" name="对象 4">
            <a:extLst>
              <a:ext uri="{FF2B5EF4-FFF2-40B4-BE49-F238E27FC236}">
                <a16:creationId xmlns:a16="http://schemas.microsoft.com/office/drawing/2014/main" id="{C20A0958-3991-4C00-A70A-EC5F43943F4D}"/>
              </a:ext>
            </a:extLst>
          </p:cNvPr>
          <p:cNvGraphicFramePr>
            <a:graphicFrameLocks noChangeAspect="1"/>
          </p:cNvGraphicFramePr>
          <p:nvPr>
            <p:extLst>
              <p:ext uri="{D42A27DB-BD31-4B8C-83A1-F6EECF244321}">
                <p14:modId xmlns:p14="http://schemas.microsoft.com/office/powerpoint/2010/main" val="3551525203"/>
              </p:ext>
            </p:extLst>
          </p:nvPr>
        </p:nvGraphicFramePr>
        <p:xfrm>
          <a:off x="3280096" y="1810648"/>
          <a:ext cx="3942825" cy="4350019"/>
        </p:xfrm>
        <a:graphic>
          <a:graphicData uri="http://schemas.openxmlformats.org/presentationml/2006/ole">
            <mc:AlternateContent xmlns:mc="http://schemas.openxmlformats.org/markup-compatibility/2006">
              <mc:Choice xmlns:v="urn:schemas-microsoft-com:vml" Requires="v">
                <p:oleObj spid="_x0000_s56325" name="Visio" r:id="rId3" imgW="3774679" imgH="4193847" progId="Visio.Drawing.11">
                  <p:embed/>
                </p:oleObj>
              </mc:Choice>
              <mc:Fallback>
                <p:oleObj name="Visio" r:id="rId3" imgW="3774679" imgH="419384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096" y="1810648"/>
                        <a:ext cx="3942825" cy="4350019"/>
                      </a:xfrm>
                      <a:prstGeom prst="rect">
                        <a:avLst/>
                      </a:prstGeom>
                      <a:noFill/>
                    </p:spPr>
                  </p:pic>
                </p:oleObj>
              </mc:Fallback>
            </mc:AlternateContent>
          </a:graphicData>
        </a:graphic>
      </p:graphicFrame>
      <p:sp>
        <p:nvSpPr>
          <p:cNvPr id="20" name="文本框 19">
            <a:extLst>
              <a:ext uri="{FF2B5EF4-FFF2-40B4-BE49-F238E27FC236}">
                <a16:creationId xmlns:a16="http://schemas.microsoft.com/office/drawing/2014/main" id="{94A750F1-0AFD-45E4-B4E5-31A1D42F2C9D}"/>
              </a:ext>
            </a:extLst>
          </p:cNvPr>
          <p:cNvSpPr txBox="1"/>
          <p:nvPr/>
        </p:nvSpPr>
        <p:spPr>
          <a:xfrm>
            <a:off x="3855956" y="6150232"/>
            <a:ext cx="3324137" cy="307777"/>
          </a:xfrm>
          <a:prstGeom prst="rect">
            <a:avLst/>
          </a:prstGeom>
          <a:noFill/>
        </p:spPr>
        <p:txBody>
          <a:bodyPr wrap="square">
            <a:spAutoFit/>
          </a:bodyPr>
          <a:lstStyle/>
          <a:p>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图</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1-5-101 </a:t>
            </a:r>
            <a:r>
              <a:rPr lang="zh-CN" altLang="zh-CN" sz="1400" kern="100" dirty="0">
                <a:effectLst/>
                <a:latin typeface="宋体" panose="02010600030101010101" pitchFamily="2" charset="-122"/>
                <a:ea typeface="宋体" panose="02010600030101010101" pitchFamily="2" charset="-122"/>
                <a:cs typeface="Times New Roman" panose="02020603050405020304" pitchFamily="18" charset="0"/>
              </a:rPr>
              <a:t>叶轮加工仿真思维导图</a:t>
            </a:r>
            <a:endParaRPr lang="zh-CN" altLang="en-US" sz="1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877400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97941" y="354796"/>
            <a:ext cx="4130110"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397429" y="479559"/>
            <a:ext cx="38306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zh-CN" sz="1800" b="1" kern="100" dirty="0">
                <a:solidFill>
                  <a:schemeClr val="bg1"/>
                </a:solidFill>
                <a:effectLst/>
                <a:ea typeface="宋体" panose="02010600030101010101" pitchFamily="2" charset="-122"/>
                <a:cs typeface="Times New Roman" panose="02020603050405020304" pitchFamily="18" charset="0"/>
              </a:rPr>
              <a:t>任务</a:t>
            </a:r>
            <a:r>
              <a:rPr lang="zh-CN" altLang="en-US" sz="1800" b="1" kern="100" dirty="0">
                <a:solidFill>
                  <a:schemeClr val="bg1"/>
                </a:solidFill>
                <a:effectLst/>
                <a:ea typeface="宋体" panose="02010600030101010101" pitchFamily="2" charset="-122"/>
                <a:cs typeface="Times New Roman" panose="02020603050405020304" pitchFamily="18" charset="0"/>
              </a:rPr>
              <a:t>五</a:t>
            </a:r>
            <a:r>
              <a:rPr lang="zh-CN" altLang="zh-CN" sz="1800" b="1" kern="100" dirty="0">
                <a:solidFill>
                  <a:schemeClr val="bg1"/>
                </a:solidFill>
                <a:effectLst/>
                <a:ea typeface="宋体" panose="02010600030101010101" pitchFamily="2" charset="-122"/>
                <a:cs typeface="Times New Roman" panose="02020603050405020304" pitchFamily="18" charset="0"/>
              </a:rPr>
              <a:t> </a:t>
            </a:r>
            <a:r>
              <a:rPr lang="zh-CN" altLang="en-US" sz="1800" b="1" kern="100" dirty="0">
                <a:solidFill>
                  <a:schemeClr val="bg1"/>
                </a:solidFill>
                <a:effectLst/>
                <a:ea typeface="宋体" panose="02010600030101010101" pitchFamily="2" charset="-122"/>
                <a:cs typeface="Times New Roman" panose="02020603050405020304" pitchFamily="18" charset="0"/>
              </a:rPr>
              <a:t>叶轮</a:t>
            </a:r>
            <a:r>
              <a:rPr lang="zh-CN" altLang="en-US" sz="1800" b="1" kern="100" dirty="0">
                <a:solidFill>
                  <a:schemeClr val="bg1"/>
                </a:solidFill>
                <a:cs typeface="Times New Roman" panose="02020603050405020304" pitchFamily="18" charset="0"/>
              </a:rPr>
              <a:t>加工</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82638" y="641082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C588E185-6E5A-436B-841C-AEAD8B1E774E}"/>
              </a:ext>
            </a:extLst>
          </p:cNvPr>
          <p:cNvSpPr txBox="1"/>
          <p:nvPr/>
        </p:nvSpPr>
        <p:spPr>
          <a:xfrm>
            <a:off x="287414" y="-23967"/>
            <a:ext cx="2243648"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模块五 数控加工</a:t>
            </a:r>
            <a:endParaRPr lang="zh-CN" altLang="en-US" sz="2000" b="1" dirty="0">
              <a:latin typeface="黑体" panose="02010609060101010101" pitchFamily="49" charset="-122"/>
              <a:ea typeface="黑体" panose="02010609060101010101" pitchFamily="49" charset="-122"/>
            </a:endParaRPr>
          </a:p>
        </p:txBody>
      </p:sp>
      <p:sp>
        <p:nvSpPr>
          <p:cNvPr id="4" name="Rectangle 2">
            <a:extLst>
              <a:ext uri="{FF2B5EF4-FFF2-40B4-BE49-F238E27FC236}">
                <a16:creationId xmlns:a16="http://schemas.microsoft.com/office/drawing/2014/main" id="{BE4A911B-4987-472D-838D-D80D0345136F}"/>
              </a:ext>
            </a:extLst>
          </p:cNvPr>
          <p:cNvSpPr>
            <a:spLocks noChangeArrowheads="1"/>
          </p:cNvSpPr>
          <p:nvPr/>
        </p:nvSpPr>
        <p:spPr bwMode="auto">
          <a:xfrm>
            <a:off x="2726422" y="1814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BFA21C18-1F5F-43A3-B670-7811D32CEEB4}"/>
              </a:ext>
            </a:extLst>
          </p:cNvPr>
          <p:cNvSpPr txBox="1"/>
          <p:nvPr/>
        </p:nvSpPr>
        <p:spPr>
          <a:xfrm>
            <a:off x="415587" y="1266150"/>
            <a:ext cx="10280375" cy="3091872"/>
          </a:xfrm>
          <a:prstGeom prst="rect">
            <a:avLst/>
          </a:prstGeom>
          <a:noFill/>
        </p:spPr>
        <p:txBody>
          <a:bodyPr wrap="square">
            <a:spAutoFit/>
          </a:bodyPr>
          <a:lstStyle/>
          <a:p>
            <a:pPr indent="267970" algn="l">
              <a:lnSpc>
                <a:spcPct val="150000"/>
              </a:lnSpc>
            </a:pPr>
            <a:r>
              <a:rPr lang="zh-CN" altLang="zh-CN" sz="1800" b="1" kern="100" dirty="0">
                <a:effectLst/>
                <a:latin typeface="宋体" panose="02010600030101010101" pitchFamily="2" charset="-122"/>
                <a:ea typeface="宋体" panose="02010600030101010101" pitchFamily="2" charset="-122"/>
                <a:cs typeface="Times New Roman" panose="02020603050405020304" pitchFamily="18" charset="0"/>
              </a:rPr>
              <a:t>本案例的重点、难点</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7622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）理解多轴加工的概念。</a:t>
            </a:r>
          </a:p>
          <a:p>
            <a:pPr indent="27622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）掌握四轴旋转加工、五轴沿曲线加工和阵列轨迹的操作方法。</a:t>
            </a:r>
          </a:p>
          <a:p>
            <a:pPr indent="276225"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）掌握加工参数的设置。</a:t>
            </a:r>
          </a:p>
          <a:p>
            <a:pPr algn="just">
              <a:lnSpc>
                <a:spcPct val="150000"/>
              </a:lnSpc>
            </a:pPr>
            <a:r>
              <a:rPr lang="zh-CN" altLang="zh-CN" sz="2400" b="1"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知识准备</a:t>
            </a:r>
            <a:endParaRPr lang="zh-CN" altLang="zh-CN" sz="24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）了解多轴数控加工工艺。</a:t>
            </a:r>
          </a:p>
          <a:p>
            <a:pPr indent="266700" algn="l">
              <a:lnSpc>
                <a:spcPct val="150000"/>
              </a:lnSpc>
            </a:pP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rPr>
              <a:t>）理解五轴加工方法及应用。 </a:t>
            </a:r>
          </a:p>
        </p:txBody>
      </p:sp>
    </p:spTree>
    <p:extLst>
      <p:ext uri="{BB962C8B-B14F-4D97-AF65-F5344CB8AC3E}">
        <p14:creationId xmlns:p14="http://schemas.microsoft.com/office/powerpoint/2010/main" val="8940238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a:cxnSpLocks/>
          </p:cNvCxnSpPr>
          <p:nvPr/>
        </p:nvCxnSpPr>
        <p:spPr>
          <a:xfrm>
            <a:off x="190661" y="1527331"/>
            <a:ext cx="1178881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15707" y="1021207"/>
            <a:ext cx="1723549"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软件界面</a:t>
            </a:r>
            <a:endParaRPr lang="zh-CN" altLang="en-US" sz="2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E1B1E6E6-1C75-4518-BE73-F048A6C3DCDF}"/>
              </a:ext>
            </a:extLst>
          </p:cNvPr>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FD0137AC-BAA0-4AA8-979C-C73F4FD55AD7}"/>
              </a:ext>
            </a:extLst>
          </p:cNvPr>
          <p:cNvSpPr/>
          <p:nvPr/>
        </p:nvSpPr>
        <p:spPr>
          <a:xfrm>
            <a:off x="350198" y="322729"/>
            <a:ext cx="1980029" cy="523220"/>
          </a:xfrm>
          <a:prstGeom prst="rect">
            <a:avLst/>
          </a:prstGeom>
        </p:spPr>
        <p:txBody>
          <a:bodyPr wrap="none">
            <a:spAutoFit/>
          </a:bodyPr>
          <a:lstStyle/>
          <a:p>
            <a:r>
              <a:rPr lang="zh-CN" altLang="en-US" sz="2800" b="1" dirty="0">
                <a:solidFill>
                  <a:schemeClr val="accent1"/>
                </a:solidFill>
                <a:latin typeface="微软雅黑" pitchFamily="34" charset="-122"/>
                <a:ea typeface="微软雅黑" pitchFamily="34" charset="-122"/>
              </a:rPr>
              <a:t>知识点扩展</a:t>
            </a:r>
          </a:p>
        </p:txBody>
      </p:sp>
      <p:sp>
        <p:nvSpPr>
          <p:cNvPr id="16" name="矩形 15">
            <a:extLst>
              <a:ext uri="{FF2B5EF4-FFF2-40B4-BE49-F238E27FC236}">
                <a16:creationId xmlns:a16="http://schemas.microsoft.com/office/drawing/2014/main" id="{468DA0F4-75DB-4FBD-8AAB-8DD52E9A10F7}"/>
              </a:ext>
            </a:extLst>
          </p:cNvPr>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E3FC8D7D-7932-4FEA-B708-A4B6F0A31829}"/>
              </a:ext>
            </a:extLst>
          </p:cNvPr>
          <p:cNvPicPr>
            <a:picLocks noChangeAspect="1"/>
          </p:cNvPicPr>
          <p:nvPr/>
        </p:nvPicPr>
        <p:blipFill rotWithShape="1">
          <a:blip r:embed="rId2"/>
          <a:srcRect b="5904"/>
          <a:stretch/>
        </p:blipFill>
        <p:spPr>
          <a:xfrm>
            <a:off x="1770745" y="1730062"/>
            <a:ext cx="8360238" cy="4585011"/>
          </a:xfrm>
          <a:prstGeom prst="rect">
            <a:avLst/>
          </a:prstGeom>
        </p:spPr>
      </p:pic>
      <p:sp>
        <p:nvSpPr>
          <p:cNvPr id="18" name="矩形 17">
            <a:extLst>
              <a:ext uri="{FF2B5EF4-FFF2-40B4-BE49-F238E27FC236}">
                <a16:creationId xmlns:a16="http://schemas.microsoft.com/office/drawing/2014/main" id="{93F01553-D332-45C0-8A75-65F4314AD5C1}"/>
              </a:ext>
            </a:extLst>
          </p:cNvPr>
          <p:cNvSpPr/>
          <p:nvPr/>
        </p:nvSpPr>
        <p:spPr>
          <a:xfrm>
            <a:off x="5265489" y="5362246"/>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40325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a:cxnSpLocks/>
          </p:cNvCxnSpPr>
          <p:nvPr/>
        </p:nvCxnSpPr>
        <p:spPr>
          <a:xfrm>
            <a:off x="228328" y="1118250"/>
            <a:ext cx="116001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016245" y="1591220"/>
            <a:ext cx="2002471" cy="461665"/>
          </a:xfrm>
          <a:prstGeom prst="rect">
            <a:avLst/>
          </a:prstGeom>
        </p:spPr>
        <p:txBody>
          <a:bodyPr wrap="none">
            <a:spAutoFit/>
          </a:bodyPr>
          <a:lstStyle/>
          <a:p>
            <a:pPr indent="266700" algn="just"/>
            <a:r>
              <a:rPr lang="en-US" altLang="zh-CN" sz="2400" b="1" kern="100" dirty="0">
                <a:latin typeface="黑体" panose="02010609060101010101" pitchFamily="49" charset="-122"/>
                <a:ea typeface="宋体" panose="02010600030101010101" pitchFamily="2" charset="-122"/>
              </a:rPr>
              <a:t>1.</a:t>
            </a:r>
            <a:r>
              <a:rPr lang="zh-CN" altLang="zh-CN" sz="2400" b="1" kern="100" dirty="0">
                <a:latin typeface="黑体" panose="02010609060101010101" pitchFamily="49" charset="-122"/>
                <a:ea typeface="宋体" panose="02010600030101010101" pitchFamily="2" charset="-122"/>
              </a:rPr>
              <a:t>显示控制</a:t>
            </a:r>
            <a:endParaRPr lang="zh-CN" altLang="en-US" sz="2400" b="1" kern="100" dirty="0">
              <a:latin typeface="黑体" panose="02010609060101010101" pitchFamily="49" charset="-122"/>
              <a:ea typeface="宋体" panose="02010600030101010101" pitchFamily="2" charset="-122"/>
            </a:endParaRPr>
          </a:p>
        </p:txBody>
      </p:sp>
      <p:sp>
        <p:nvSpPr>
          <p:cNvPr id="4" name="矩形 3"/>
          <p:cNvSpPr/>
          <p:nvPr/>
        </p:nvSpPr>
        <p:spPr>
          <a:xfrm>
            <a:off x="1360842" y="2056253"/>
            <a:ext cx="7917548" cy="1200329"/>
          </a:xfrm>
          <a:prstGeom prst="rect">
            <a:avLst/>
          </a:prstGeom>
        </p:spPr>
        <p:txBody>
          <a:bodyPr wrap="square">
            <a:spAutoFit/>
          </a:bodyPr>
          <a:lstStyle/>
          <a:p>
            <a:pPr indent="266700" algn="just">
              <a:lnSpc>
                <a:spcPct val="150000"/>
              </a:lnSpc>
              <a:spcAft>
                <a:spcPts val="0"/>
              </a:spcAft>
            </a:pPr>
            <a:r>
              <a:rPr lang="en-US" altLang="zh-CN" sz="2400" b="1" kern="100" dirty="0" err="1">
                <a:latin typeface="宋体" panose="02010600030101010101" pitchFamily="2" charset="-122"/>
                <a:ea typeface="宋体" panose="02010600030101010101" pitchFamily="2" charset="-122"/>
              </a:rPr>
              <a:t>F5</a:t>
            </a:r>
            <a:r>
              <a:rPr lang="zh-CN" altLang="zh-CN" sz="2400" b="1" kern="100" dirty="0">
                <a:latin typeface="Times New Roman" panose="02020603050405020304" pitchFamily="18" charset="0"/>
                <a:ea typeface="宋体" panose="02010600030101010101" pitchFamily="2" charset="-122"/>
              </a:rPr>
              <a:t>：</a:t>
            </a:r>
            <a:r>
              <a:rPr lang="en-US" altLang="zh-CN" sz="2400" b="1" kern="100" dirty="0" err="1">
                <a:latin typeface="Times New Roman" panose="02020603050405020304" pitchFamily="18" charset="0"/>
                <a:ea typeface="宋体" panose="02010600030101010101" pitchFamily="2" charset="-122"/>
              </a:rPr>
              <a:t>XY</a:t>
            </a:r>
            <a:r>
              <a:rPr lang="zh-CN" altLang="zh-CN" sz="2400" b="1" kern="100" dirty="0">
                <a:latin typeface="Times New Roman" panose="02020603050405020304" pitchFamily="18" charset="0"/>
                <a:ea typeface="宋体" panose="02010600030101010101" pitchFamily="2" charset="-122"/>
              </a:rPr>
              <a:t>面正视，</a:t>
            </a:r>
            <a:r>
              <a:rPr lang="en-US" altLang="zh-CN" sz="2400" b="1" kern="100" dirty="0" err="1">
                <a:latin typeface="Times New Roman" panose="02020603050405020304" pitchFamily="18" charset="0"/>
                <a:ea typeface="宋体" panose="02010600030101010101" pitchFamily="2" charset="-122"/>
              </a:rPr>
              <a:t>F6</a:t>
            </a:r>
            <a:r>
              <a:rPr lang="zh-CN" altLang="zh-CN" sz="2400" b="1" kern="100" dirty="0">
                <a:latin typeface="Times New Roman" panose="02020603050405020304" pitchFamily="18" charset="0"/>
                <a:ea typeface="宋体" panose="02010600030101010101" pitchFamily="2" charset="-122"/>
              </a:rPr>
              <a:t>：</a:t>
            </a:r>
            <a:r>
              <a:rPr lang="en-US" altLang="zh-CN" sz="2400" b="1" kern="100" dirty="0" err="1">
                <a:latin typeface="Times New Roman" panose="02020603050405020304" pitchFamily="18" charset="0"/>
                <a:ea typeface="宋体" panose="02010600030101010101" pitchFamily="2" charset="-122"/>
              </a:rPr>
              <a:t>YZ</a:t>
            </a:r>
            <a:r>
              <a:rPr lang="zh-CN" altLang="zh-CN" sz="2400" b="1" kern="100" dirty="0">
                <a:latin typeface="Times New Roman" panose="02020603050405020304" pitchFamily="18" charset="0"/>
                <a:ea typeface="宋体" panose="02010600030101010101" pitchFamily="2" charset="-122"/>
              </a:rPr>
              <a:t>面正视，</a:t>
            </a:r>
            <a:r>
              <a:rPr lang="en-US" altLang="zh-CN" sz="2400" b="1" kern="100" dirty="0" err="1">
                <a:latin typeface="Times New Roman" panose="02020603050405020304" pitchFamily="18" charset="0"/>
                <a:ea typeface="宋体" panose="02010600030101010101" pitchFamily="2" charset="-122"/>
              </a:rPr>
              <a:t>F7</a:t>
            </a:r>
            <a:r>
              <a:rPr lang="zh-CN" altLang="zh-CN" sz="2400" b="1" kern="100" dirty="0">
                <a:latin typeface="Times New Roman" panose="02020603050405020304" pitchFamily="18" charset="0"/>
                <a:ea typeface="宋体" panose="02010600030101010101" pitchFamily="2" charset="-122"/>
              </a:rPr>
              <a:t>：</a:t>
            </a:r>
            <a:r>
              <a:rPr lang="en-US" altLang="zh-CN" sz="2400" b="1" kern="100" dirty="0" err="1">
                <a:latin typeface="Times New Roman" panose="02020603050405020304" pitchFamily="18" charset="0"/>
                <a:ea typeface="宋体" panose="02010600030101010101" pitchFamily="2" charset="-122"/>
              </a:rPr>
              <a:t>XZ</a:t>
            </a:r>
            <a:r>
              <a:rPr lang="zh-CN" altLang="zh-CN" sz="2400" b="1" kern="100" dirty="0">
                <a:latin typeface="Times New Roman" panose="02020603050405020304" pitchFamily="18" charset="0"/>
                <a:ea typeface="宋体" panose="02010600030101010101" pitchFamily="2" charset="-122"/>
              </a:rPr>
              <a:t>面正视，</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err="1">
                <a:latin typeface="Times New Roman" panose="02020603050405020304" pitchFamily="18" charset="0"/>
                <a:ea typeface="宋体" panose="02010600030101010101" pitchFamily="2" charset="-122"/>
              </a:rPr>
              <a:t>F8</a:t>
            </a:r>
            <a:r>
              <a:rPr lang="zh-CN" altLang="zh-CN" sz="2400" b="1" kern="100" dirty="0">
                <a:latin typeface="Times New Roman" panose="02020603050405020304" pitchFamily="18" charset="0"/>
                <a:ea typeface="宋体" panose="02010600030101010101" pitchFamily="2" charset="-122"/>
              </a:rPr>
              <a:t>：轴测视图，</a:t>
            </a:r>
            <a:r>
              <a:rPr lang="en-US" altLang="zh-CN" sz="2400" b="1" kern="100" dirty="0" err="1">
                <a:latin typeface="Times New Roman" panose="02020603050405020304" pitchFamily="18" charset="0"/>
                <a:ea typeface="宋体" panose="02010600030101010101" pitchFamily="2" charset="-122"/>
              </a:rPr>
              <a:t>F9</a:t>
            </a:r>
            <a:r>
              <a:rPr lang="zh-CN" altLang="en-US" sz="2400" b="1" kern="100" dirty="0">
                <a:latin typeface="Times New Roman" panose="02020603050405020304" pitchFamily="18" charset="0"/>
                <a:ea typeface="宋体" panose="02010600030101010101" pitchFamily="2" charset="-122"/>
              </a:rPr>
              <a:t>：</a:t>
            </a:r>
            <a:r>
              <a:rPr lang="zh-CN" altLang="zh-CN" sz="2400" b="1" kern="100" dirty="0">
                <a:latin typeface="Times New Roman" panose="02020603050405020304" pitchFamily="18" charset="0"/>
                <a:ea typeface="宋体" panose="02010600030101010101" pitchFamily="2" charset="-122"/>
              </a:rPr>
              <a:t>切换绘图平面（绘制曲线时）</a:t>
            </a:r>
            <a:r>
              <a:rPr lang="zh-CN" altLang="zh-CN" sz="2400" kern="100" dirty="0">
                <a:latin typeface="Times New Roman" panose="02020603050405020304" pitchFamily="18" charset="0"/>
                <a:ea typeface="宋体" panose="02010600030101010101" pitchFamily="2" charset="-122"/>
              </a:rPr>
              <a:t>。</a:t>
            </a:r>
          </a:p>
        </p:txBody>
      </p:sp>
      <p:sp>
        <p:nvSpPr>
          <p:cNvPr id="8" name="矩形 7"/>
          <p:cNvSpPr/>
          <p:nvPr/>
        </p:nvSpPr>
        <p:spPr>
          <a:xfrm>
            <a:off x="1071044" y="3355415"/>
            <a:ext cx="3839513"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2.</a:t>
            </a:r>
            <a:r>
              <a:rPr lang="zh-CN" altLang="zh-CN" sz="2400" kern="100" dirty="0">
                <a:latin typeface="Times New Roman" panose="02020603050405020304" pitchFamily="18" charset="0"/>
                <a:ea typeface="黑体" panose="02010609060101010101" pitchFamily="49" charset="-122"/>
              </a:rPr>
              <a:t>智能图素的拖放式操作</a:t>
            </a:r>
            <a:endParaRPr lang="zh-CN" altLang="zh-CN" sz="2400" kern="100" dirty="0">
              <a:latin typeface="Times New Roman" panose="02020603050405020304" pitchFamily="18" charset="0"/>
              <a:ea typeface="宋体" panose="02010600030101010101" pitchFamily="2" charset="-122"/>
            </a:endParaRPr>
          </a:p>
        </p:txBody>
      </p:sp>
      <p:sp>
        <p:nvSpPr>
          <p:cNvPr id="13" name="矩形 12">
            <a:extLst>
              <a:ext uri="{FF2B5EF4-FFF2-40B4-BE49-F238E27FC236}">
                <a16:creationId xmlns:a16="http://schemas.microsoft.com/office/drawing/2014/main" id="{9DACBF08-7EB4-4ADE-9599-8501B202F3A9}"/>
              </a:ext>
            </a:extLst>
          </p:cNvPr>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634BBE5A-5B04-44F8-8F1E-3405BB23CE7D}"/>
              </a:ext>
            </a:extLst>
          </p:cNvPr>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1.1 </a:t>
            </a:r>
            <a:r>
              <a:rPr lang="zh-CN" altLang="en-US" sz="2800" b="1" dirty="0">
                <a:solidFill>
                  <a:schemeClr val="accent1"/>
                </a:solidFill>
                <a:latin typeface="微软雅黑" pitchFamily="34" charset="-122"/>
                <a:ea typeface="微软雅黑" pitchFamily="34" charset="-122"/>
              </a:rPr>
              <a:t>概述</a:t>
            </a:r>
          </a:p>
        </p:txBody>
      </p:sp>
      <p:sp>
        <p:nvSpPr>
          <p:cNvPr id="15" name="矩形 14">
            <a:extLst>
              <a:ext uri="{FF2B5EF4-FFF2-40B4-BE49-F238E27FC236}">
                <a16:creationId xmlns:a16="http://schemas.microsoft.com/office/drawing/2014/main" id="{A549E6A2-AB22-4BFB-8099-1A6E8E305202}"/>
              </a:ext>
            </a:extLst>
          </p:cNvPr>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7176BA31-F566-4A71-8836-5E39EA608F92}"/>
              </a:ext>
            </a:extLst>
          </p:cNvPr>
          <p:cNvGrpSpPr/>
          <p:nvPr/>
        </p:nvGrpSpPr>
        <p:grpSpPr>
          <a:xfrm>
            <a:off x="2248521" y="3993932"/>
            <a:ext cx="7478454" cy="2554180"/>
            <a:chOff x="2248521" y="3993932"/>
            <a:chExt cx="7478454" cy="2554180"/>
          </a:xfrm>
        </p:grpSpPr>
        <p:pic>
          <p:nvPicPr>
            <p:cNvPr id="16" name="图片 15">
              <a:extLst>
                <a:ext uri="{FF2B5EF4-FFF2-40B4-BE49-F238E27FC236}">
                  <a16:creationId xmlns:a16="http://schemas.microsoft.com/office/drawing/2014/main" id="{B2EBB279-A8D6-4B9F-A661-EFE7BC84B799}"/>
                </a:ext>
              </a:extLst>
            </p:cNvPr>
            <p:cNvPicPr>
              <a:picLocks noChangeAspect="1"/>
            </p:cNvPicPr>
            <p:nvPr/>
          </p:nvPicPr>
          <p:blipFill>
            <a:blip r:embed="rId2"/>
            <a:stretch>
              <a:fillRect/>
            </a:stretch>
          </p:blipFill>
          <p:spPr>
            <a:xfrm>
              <a:off x="2248521" y="3993932"/>
              <a:ext cx="7478454" cy="2554180"/>
            </a:xfrm>
            <a:prstGeom prst="rect">
              <a:avLst/>
            </a:prstGeom>
          </p:spPr>
        </p:pic>
        <p:sp>
          <p:nvSpPr>
            <p:cNvPr id="17" name="矩形 16">
              <a:extLst>
                <a:ext uri="{FF2B5EF4-FFF2-40B4-BE49-F238E27FC236}">
                  <a16:creationId xmlns:a16="http://schemas.microsoft.com/office/drawing/2014/main" id="{DAAD9A8D-6D01-4DAD-9B24-8513EE3F1C62}"/>
                </a:ext>
              </a:extLst>
            </p:cNvPr>
            <p:cNvSpPr/>
            <p:nvPr/>
          </p:nvSpPr>
          <p:spPr>
            <a:xfrm>
              <a:off x="4255839" y="6258132"/>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99895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基本操作</a:t>
            </a:r>
            <a:endParaRPr lang="zh-CN" altLang="en-US" sz="2400" b="1" dirty="0">
              <a:latin typeface="微软雅黑" panose="020B0503020204020204" pitchFamily="34" charset="-122"/>
              <a:ea typeface="微软雅黑" panose="020B0503020204020204" pitchFamily="34" charset="-122"/>
            </a:endParaRPr>
          </a:p>
        </p:txBody>
      </p:sp>
      <p:sp>
        <p:nvSpPr>
          <p:cNvPr id="11" name="矩形 10"/>
          <p:cNvSpPr/>
          <p:nvPr/>
        </p:nvSpPr>
        <p:spPr>
          <a:xfrm>
            <a:off x="8345215" y="357658"/>
            <a:ext cx="3846786" cy="401841"/>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章</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sp>
        <p:nvSpPr>
          <p:cNvPr id="2" name="矩形 1"/>
          <p:cNvSpPr/>
          <p:nvPr/>
        </p:nvSpPr>
        <p:spPr>
          <a:xfrm>
            <a:off x="1021796" y="1818659"/>
            <a:ext cx="2916183"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3.</a:t>
            </a:r>
            <a:r>
              <a:rPr lang="zh-CN" altLang="zh-CN" sz="2400" kern="100" dirty="0">
                <a:latin typeface="Times New Roman" panose="02020603050405020304" pitchFamily="18" charset="0"/>
                <a:ea typeface="黑体" panose="02010609060101010101" pitchFamily="49" charset="-122"/>
              </a:rPr>
              <a:t>零件的编辑状态</a:t>
            </a:r>
            <a:endParaRPr lang="zh-CN" altLang="zh-CN" sz="2400" kern="100" dirty="0">
              <a:latin typeface="Times New Roman" panose="02020603050405020304" pitchFamily="18" charset="0"/>
              <a:ea typeface="宋体" panose="02010600030101010101" pitchFamily="2" charset="-122"/>
            </a:endParaRPr>
          </a:p>
        </p:txBody>
      </p:sp>
      <p:sp>
        <p:nvSpPr>
          <p:cNvPr id="8" name="矩形 7"/>
          <p:cNvSpPr/>
          <p:nvPr/>
        </p:nvSpPr>
        <p:spPr>
          <a:xfrm>
            <a:off x="1246217" y="2603228"/>
            <a:ext cx="2945675" cy="2799805"/>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零件在设计过程中可以具有三种不同的编辑状态，以提供不同层次的修改或编辑</a:t>
            </a:r>
            <a:r>
              <a:rPr lang="zh-CN" altLang="en-US" sz="2400" b="1" kern="100" dirty="0">
                <a:ea typeface="宋体" panose="02010600030101010101" pitchFamily="2" charset="-122"/>
                <a:cs typeface="Times New Roman" panose="02020603050405020304" pitchFamily="18" charset="0"/>
              </a:rPr>
              <a:t>。</a:t>
            </a:r>
            <a:endParaRPr lang="zh-CN" altLang="en-US" sz="2400" b="1" dirty="0"/>
          </a:p>
        </p:txBody>
      </p:sp>
      <p:sp>
        <p:nvSpPr>
          <p:cNvPr id="12" name="矩形 11">
            <a:extLst>
              <a:ext uri="{FF2B5EF4-FFF2-40B4-BE49-F238E27FC236}">
                <a16:creationId xmlns:a16="http://schemas.microsoft.com/office/drawing/2014/main" id="{8109C191-DD20-43ED-AA73-C814C6F39707}"/>
              </a:ext>
            </a:extLst>
          </p:cNvPr>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9C9428B2-D1A2-47A5-B4C4-ABF327AC1B71}"/>
              </a:ext>
            </a:extLst>
          </p:cNvPr>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en-US" sz="2800" b="1" dirty="0">
                <a:solidFill>
                  <a:schemeClr val="accent1"/>
                </a:solidFill>
                <a:latin typeface="微软雅黑" pitchFamily="34" charset="-122"/>
                <a:ea typeface="微软雅黑" pitchFamily="34" charset="-122"/>
              </a:rPr>
              <a:t>概述</a:t>
            </a:r>
          </a:p>
        </p:txBody>
      </p:sp>
      <p:sp>
        <p:nvSpPr>
          <p:cNvPr id="14" name="矩形 13">
            <a:extLst>
              <a:ext uri="{FF2B5EF4-FFF2-40B4-BE49-F238E27FC236}">
                <a16:creationId xmlns:a16="http://schemas.microsoft.com/office/drawing/2014/main" id="{604E9EEE-7EAC-4C08-88DB-5E1127A55341}"/>
              </a:ext>
            </a:extLst>
          </p:cNvPr>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48099417-4427-4712-BB66-68401D33602E}"/>
              </a:ext>
            </a:extLst>
          </p:cNvPr>
          <p:cNvGrpSpPr/>
          <p:nvPr/>
        </p:nvGrpSpPr>
        <p:grpSpPr>
          <a:xfrm>
            <a:off x="5199927" y="1934336"/>
            <a:ext cx="5005618" cy="4620570"/>
            <a:chOff x="5199927" y="1934336"/>
            <a:chExt cx="5005618" cy="4620570"/>
          </a:xfrm>
        </p:grpSpPr>
        <p:pic>
          <p:nvPicPr>
            <p:cNvPr id="15" name="图片 14">
              <a:extLst>
                <a:ext uri="{FF2B5EF4-FFF2-40B4-BE49-F238E27FC236}">
                  <a16:creationId xmlns:a16="http://schemas.microsoft.com/office/drawing/2014/main" id="{5CA34768-2B99-4D9F-B6A8-C41C41B9FD43}"/>
                </a:ext>
              </a:extLst>
            </p:cNvPr>
            <p:cNvPicPr>
              <a:picLocks noChangeAspect="1"/>
            </p:cNvPicPr>
            <p:nvPr/>
          </p:nvPicPr>
          <p:blipFill>
            <a:blip r:embed="rId2"/>
            <a:stretch>
              <a:fillRect/>
            </a:stretch>
          </p:blipFill>
          <p:spPr>
            <a:xfrm>
              <a:off x="5199927" y="1934336"/>
              <a:ext cx="5005618" cy="4620570"/>
            </a:xfrm>
            <a:prstGeom prst="rect">
              <a:avLst/>
            </a:prstGeom>
          </p:spPr>
        </p:pic>
        <p:sp>
          <p:nvSpPr>
            <p:cNvPr id="16" name="矩形 15">
              <a:extLst>
                <a:ext uri="{FF2B5EF4-FFF2-40B4-BE49-F238E27FC236}">
                  <a16:creationId xmlns:a16="http://schemas.microsoft.com/office/drawing/2014/main" id="{211F7D09-3896-4A92-9E88-2074B9F90271}"/>
                </a:ext>
              </a:extLst>
            </p:cNvPr>
            <p:cNvSpPr/>
            <p:nvPr/>
          </p:nvSpPr>
          <p:spPr>
            <a:xfrm>
              <a:off x="6246564" y="6258132"/>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034406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基本操作</a:t>
            </a:r>
            <a:endParaRPr lang="zh-CN" altLang="en-US" sz="2400" b="1" dirty="0">
              <a:latin typeface="微软雅黑" panose="020B0503020204020204" pitchFamily="34" charset="-122"/>
              <a:ea typeface="微软雅黑" panose="020B0503020204020204" pitchFamily="34" charset="-122"/>
            </a:endParaRPr>
          </a:p>
        </p:txBody>
      </p:sp>
      <p:sp>
        <p:nvSpPr>
          <p:cNvPr id="12" name="矩形 11"/>
          <p:cNvSpPr/>
          <p:nvPr/>
        </p:nvSpPr>
        <p:spPr>
          <a:xfrm>
            <a:off x="993361" y="1693933"/>
            <a:ext cx="2454518"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4. </a:t>
            </a:r>
            <a:r>
              <a:rPr lang="zh-CN" altLang="zh-CN" sz="2400" kern="100" dirty="0">
                <a:latin typeface="Times New Roman" panose="02020603050405020304" pitchFamily="18" charset="0"/>
                <a:ea typeface="黑体" panose="02010609060101010101" pitchFamily="49" charset="-122"/>
              </a:rPr>
              <a:t>编辑包围盒</a:t>
            </a:r>
            <a:endParaRPr lang="zh-CN" altLang="zh-CN" sz="2400" kern="100" dirty="0">
              <a:latin typeface="Times New Roman" panose="02020603050405020304" pitchFamily="18" charset="0"/>
              <a:ea typeface="宋体" panose="02010600030101010101" pitchFamily="2" charset="-122"/>
            </a:endParaRPr>
          </a:p>
        </p:txBody>
      </p:sp>
      <p:sp>
        <p:nvSpPr>
          <p:cNvPr id="5" name="矩形 4"/>
          <p:cNvSpPr/>
          <p:nvPr/>
        </p:nvSpPr>
        <p:spPr>
          <a:xfrm>
            <a:off x="1246216" y="2452429"/>
            <a:ext cx="3325783" cy="3970318"/>
          </a:xfrm>
          <a:prstGeom prst="rect">
            <a:avLst/>
          </a:prstGeom>
        </p:spPr>
        <p:txBody>
          <a:bodyPr wrap="square">
            <a:spAutoFit/>
          </a:bodyPr>
          <a:lstStyle/>
          <a:p>
            <a:pPr>
              <a:lnSpc>
                <a:spcPct val="150000"/>
              </a:lnSpc>
            </a:pPr>
            <a:r>
              <a:rPr lang="en-US" altLang="zh-CN" sz="2400" b="1" kern="100" dirty="0">
                <a:ea typeface="宋体" panose="02010600030101010101" pitchFamily="2" charset="-122"/>
                <a:cs typeface="Times New Roman" panose="02020603050405020304" pitchFamily="18" charset="0"/>
              </a:rPr>
              <a:t>      </a:t>
            </a:r>
            <a:r>
              <a:rPr lang="zh-CN" altLang="zh-CN" sz="2400" b="1" kern="100" dirty="0">
                <a:ea typeface="宋体" panose="02010600030101010101" pitchFamily="2" charset="-122"/>
                <a:cs typeface="Times New Roman" panose="02020603050405020304" pitchFamily="18" charset="0"/>
              </a:rPr>
              <a:t>在实体设计中，可以直接通过拖放的方式编辑零件尺寸，而不必设定尺寸值，这样就可以方便快捷的进行创新设计。这一特点，就是通过包围盒来实现的。</a:t>
            </a:r>
            <a:endParaRPr lang="zh-CN" altLang="en-US" sz="2400" b="1" dirty="0"/>
          </a:p>
        </p:txBody>
      </p:sp>
      <p:grpSp>
        <p:nvGrpSpPr>
          <p:cNvPr id="2" name="组合 1">
            <a:extLst>
              <a:ext uri="{FF2B5EF4-FFF2-40B4-BE49-F238E27FC236}">
                <a16:creationId xmlns:a16="http://schemas.microsoft.com/office/drawing/2014/main" id="{99B19C69-FC6D-4135-ABD1-C7A3667DA98D}"/>
              </a:ext>
            </a:extLst>
          </p:cNvPr>
          <p:cNvGrpSpPr/>
          <p:nvPr/>
        </p:nvGrpSpPr>
        <p:grpSpPr>
          <a:xfrm>
            <a:off x="4917272" y="1620572"/>
            <a:ext cx="6504762" cy="5067583"/>
            <a:chOff x="4917272" y="1620572"/>
            <a:chExt cx="6504762" cy="5067583"/>
          </a:xfrm>
        </p:grpSpPr>
        <p:pic>
          <p:nvPicPr>
            <p:cNvPr id="15" name="图片 14">
              <a:extLst>
                <a:ext uri="{FF2B5EF4-FFF2-40B4-BE49-F238E27FC236}">
                  <a16:creationId xmlns:a16="http://schemas.microsoft.com/office/drawing/2014/main" id="{E1CC1647-F648-45BA-8C71-F055422654AD}"/>
                </a:ext>
              </a:extLst>
            </p:cNvPr>
            <p:cNvPicPr>
              <a:picLocks noChangeAspect="1"/>
            </p:cNvPicPr>
            <p:nvPr/>
          </p:nvPicPr>
          <p:blipFill>
            <a:blip r:embed="rId2"/>
            <a:stretch>
              <a:fillRect/>
            </a:stretch>
          </p:blipFill>
          <p:spPr>
            <a:xfrm>
              <a:off x="7422034" y="1620572"/>
              <a:ext cx="4000000" cy="1771429"/>
            </a:xfrm>
            <a:prstGeom prst="rect">
              <a:avLst/>
            </a:prstGeom>
          </p:spPr>
        </p:pic>
        <p:pic>
          <p:nvPicPr>
            <p:cNvPr id="16" name="图片 15">
              <a:extLst>
                <a:ext uri="{FF2B5EF4-FFF2-40B4-BE49-F238E27FC236}">
                  <a16:creationId xmlns:a16="http://schemas.microsoft.com/office/drawing/2014/main" id="{987105F1-C23D-4077-B666-FDCAA893289A}"/>
                </a:ext>
              </a:extLst>
            </p:cNvPr>
            <p:cNvPicPr>
              <a:picLocks noChangeAspect="1"/>
            </p:cNvPicPr>
            <p:nvPr/>
          </p:nvPicPr>
          <p:blipFill>
            <a:blip r:embed="rId3"/>
            <a:stretch>
              <a:fillRect/>
            </a:stretch>
          </p:blipFill>
          <p:spPr>
            <a:xfrm>
              <a:off x="4917272" y="3392001"/>
              <a:ext cx="6504762" cy="3266667"/>
            </a:xfrm>
            <a:prstGeom prst="rect">
              <a:avLst/>
            </a:prstGeom>
          </p:spPr>
        </p:pic>
        <p:sp>
          <p:nvSpPr>
            <p:cNvPr id="17" name="矩形 16">
              <a:extLst>
                <a:ext uri="{FF2B5EF4-FFF2-40B4-BE49-F238E27FC236}">
                  <a16:creationId xmlns:a16="http://schemas.microsoft.com/office/drawing/2014/main" id="{7701CCF4-9B4D-4619-80D6-753AFB9D6FA7}"/>
                </a:ext>
              </a:extLst>
            </p:cNvPr>
            <p:cNvSpPr/>
            <p:nvPr/>
          </p:nvSpPr>
          <p:spPr>
            <a:xfrm>
              <a:off x="8064223" y="3142318"/>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1A8F8283-837B-49B8-8F8C-83FE81EA3D4E}"/>
                </a:ext>
              </a:extLst>
            </p:cNvPr>
            <p:cNvSpPr/>
            <p:nvPr/>
          </p:nvSpPr>
          <p:spPr>
            <a:xfrm>
              <a:off x="7275264" y="6401473"/>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3816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ADDDF344-2994-46E2-903F-14C9745AB186}"/>
              </a:ext>
            </a:extLst>
          </p:cNvPr>
          <p:cNvSpPr txBox="1"/>
          <p:nvPr/>
        </p:nvSpPr>
        <p:spPr>
          <a:xfrm>
            <a:off x="526408" y="855647"/>
            <a:ext cx="11159455" cy="1506823"/>
          </a:xfrm>
          <a:prstGeom prst="rect">
            <a:avLst/>
          </a:prstGeom>
          <a:noFill/>
        </p:spPr>
        <p:txBody>
          <a:bodyPr wrap="square">
            <a:spAutoFit/>
          </a:bodyPr>
          <a:lstStyle/>
          <a:p>
            <a:pPr algn="just">
              <a:lnSpc>
                <a:spcPct val="150000"/>
              </a:lnSpc>
              <a:spcBef>
                <a:spcPts val="600"/>
              </a:spcBef>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任务描述</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spcBef>
                <a:spcPts val="600"/>
              </a:spcBef>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轴流式水轮机是将水流能量转换为旋转机械能的</a:t>
            </a:r>
            <a:r>
              <a:rPr lang="en-US" altLang="zh-CN" kern="100" dirty="0">
                <a:latin typeface="Calibri" panose="020F0502020204030204" pitchFamily="34" charset="0"/>
                <a:ea typeface="宋体" panose="02010600030101010101" pitchFamily="2" charset="-122"/>
                <a:cs typeface="Times New Roman" panose="02020603050405020304" pitchFamily="18" charset="0"/>
                <a:hlinkClick r:id="rId2">
                  <a:extLst>
                    <a:ext uri="{A12FA001-AC4F-418D-AE19-62706E023703}">
                      <ahyp:hlinkClr xmlns:ahyp="http://schemas.microsoft.com/office/drawing/2018/hyperlinkcolor" val="tx"/>
                    </a:ext>
                  </a:extLst>
                </a:hlinkClick>
              </a:rPr>
              <a:t>动力机械</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，水轮是其重要的组成部分。图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为水轮三维图，利用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CAXA CAM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制造工程师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完成水轮文件的显示操作。</a:t>
            </a:r>
          </a:p>
        </p:txBody>
      </p:sp>
      <p:pic>
        <p:nvPicPr>
          <p:cNvPr id="17" name="图片 16">
            <a:extLst>
              <a:ext uri="{FF2B5EF4-FFF2-40B4-BE49-F238E27FC236}">
                <a16:creationId xmlns:a16="http://schemas.microsoft.com/office/drawing/2014/main" id="{65C6232D-89E1-4A51-BB1C-5F055D406CD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888536" y="2295327"/>
            <a:ext cx="1777365" cy="1587500"/>
          </a:xfrm>
          <a:prstGeom prst="rect">
            <a:avLst/>
          </a:prstGeom>
          <a:noFill/>
          <a:ln>
            <a:noFill/>
          </a:ln>
        </p:spPr>
      </p:pic>
      <p:sp>
        <p:nvSpPr>
          <p:cNvPr id="20" name="文本框 19">
            <a:extLst>
              <a:ext uri="{FF2B5EF4-FFF2-40B4-BE49-F238E27FC236}">
                <a16:creationId xmlns:a16="http://schemas.microsoft.com/office/drawing/2014/main" id="{8DE44BFA-6208-49B6-9C8C-6D19A111A2E7}"/>
              </a:ext>
            </a:extLst>
          </p:cNvPr>
          <p:cNvSpPr txBox="1"/>
          <p:nvPr/>
        </p:nvSpPr>
        <p:spPr>
          <a:xfrm>
            <a:off x="2625055" y="4126199"/>
            <a:ext cx="6304326" cy="369332"/>
          </a:xfrm>
          <a:prstGeom prst="rect">
            <a:avLst/>
          </a:prstGeom>
          <a:noFill/>
        </p:spPr>
        <p:txBody>
          <a:bodyPr wrap="square">
            <a:spAutoFit/>
          </a:bodyPr>
          <a:lstStyle/>
          <a:p>
            <a:pPr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水轮</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1" name="文本框 20">
            <a:extLst>
              <a:ext uri="{FF2B5EF4-FFF2-40B4-BE49-F238E27FC236}">
                <a16:creationId xmlns:a16="http://schemas.microsoft.com/office/drawing/2014/main" id="{0EEACADA-0DA6-463E-A9AD-449A08D03C44}"/>
              </a:ext>
            </a:extLst>
          </p:cNvPr>
          <p:cNvSpPr txBox="1"/>
          <p:nvPr/>
        </p:nvSpPr>
        <p:spPr>
          <a:xfrm>
            <a:off x="526408" y="4454664"/>
            <a:ext cx="11016843" cy="1430456"/>
          </a:xfrm>
          <a:prstGeom prst="rect">
            <a:avLst/>
          </a:prstGeom>
          <a:noFill/>
        </p:spPr>
        <p:txBody>
          <a:bodyPr wrap="square">
            <a:spAutoFit/>
          </a:bodyPr>
          <a:lstStyle/>
          <a:p>
            <a:pPr algn="l">
              <a:lnSpc>
                <a:spcPct val="150000"/>
              </a:lnSpc>
              <a:tabLst>
                <a:tab pos="2250440" algn="l"/>
              </a:tabLst>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任务分析</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en-US" altLang="zh-CN" sz="1800" kern="100" dirty="0">
                <a:effectLst/>
                <a:latin typeface="宋体" panose="02010600030101010101" pitchFamily="2" charset="-122"/>
                <a:cs typeface="Times New Roman" panose="02020603050405020304" pitchFamily="18" charset="0"/>
              </a:rPr>
              <a:t>     CAXA CAM</a:t>
            </a:r>
            <a:r>
              <a:rPr lang="zh-CN" altLang="zh-CN" sz="1800" kern="100" dirty="0">
                <a:effectLst/>
                <a:ea typeface="宋体" panose="02010600030101010101" pitchFamily="2" charset="-122"/>
                <a:cs typeface="Times New Roman" panose="02020603050405020304" pitchFamily="18" charset="0"/>
              </a:rPr>
              <a:t>制造工程师</a:t>
            </a:r>
            <a:r>
              <a:rPr lang="en-US" altLang="zh-CN" sz="1800" kern="100" dirty="0">
                <a:effectLst/>
                <a:ea typeface="宋体" panose="02010600030101010101" pitchFamily="2" charset="-122"/>
                <a:cs typeface="Times New Roman" panose="02020603050405020304" pitchFamily="18" charset="0"/>
              </a:rPr>
              <a:t>2022</a:t>
            </a:r>
            <a:r>
              <a:rPr lang="zh-CN" altLang="zh-CN" sz="1800" kern="100" dirty="0">
                <a:effectLst/>
                <a:ea typeface="宋体" panose="02010600030101010101" pitchFamily="2" charset="-122"/>
                <a:cs typeface="Times New Roman" panose="02020603050405020304" pitchFamily="18" charset="0"/>
              </a:rPr>
              <a:t>提供了图形文件的显示操作命令，包括视向定位、旋转、平移、放大、缩小等操作。本案例将利用显示操作命令完成水轮模型视图方向的变换，采用</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渲染</a:t>
            </a:r>
            <a:r>
              <a:rPr lang="en-US" altLang="zh-CN" sz="1800" kern="100" dirty="0">
                <a:effectLst/>
                <a:ea typeface="宋体" panose="02010600030101010101" pitchFamily="2" charset="-122"/>
                <a:cs typeface="Times New Roman" panose="02020603050405020304" pitchFamily="18" charset="0"/>
              </a:rPr>
              <a:t>”</a:t>
            </a:r>
            <a:r>
              <a:rPr lang="zh-CN" altLang="zh-CN" sz="1800" kern="100" dirty="0">
                <a:effectLst/>
                <a:ea typeface="宋体" panose="02010600030101010101" pitchFamily="2" charset="-122"/>
                <a:cs typeface="Times New Roman" panose="02020603050405020304" pitchFamily="18" charset="0"/>
              </a:rPr>
              <a:t>命令完成模型材质的设置。</a:t>
            </a:r>
            <a:endParaRPr lang="zh-CN" altLang="en-US" dirty="0"/>
          </a:p>
        </p:txBody>
      </p:sp>
      <p:grpSp>
        <p:nvGrpSpPr>
          <p:cNvPr id="22" name="组合 21">
            <a:extLst>
              <a:ext uri="{FF2B5EF4-FFF2-40B4-BE49-F238E27FC236}">
                <a16:creationId xmlns:a16="http://schemas.microsoft.com/office/drawing/2014/main" id="{C53D6628-36A2-4BCD-989E-8570A2A7DF46}"/>
              </a:ext>
            </a:extLst>
          </p:cNvPr>
          <p:cNvGrpSpPr/>
          <p:nvPr/>
        </p:nvGrpSpPr>
        <p:grpSpPr>
          <a:xfrm>
            <a:off x="97940" y="354796"/>
            <a:ext cx="5570479" cy="493608"/>
            <a:chOff x="7040746" y="354796"/>
            <a:chExt cx="5570479" cy="493608"/>
          </a:xfrm>
        </p:grpSpPr>
        <p:grpSp>
          <p:nvGrpSpPr>
            <p:cNvPr id="24" name="组合 23">
              <a:extLst>
                <a:ext uri="{FF2B5EF4-FFF2-40B4-BE49-F238E27FC236}">
                  <a16:creationId xmlns:a16="http://schemas.microsoft.com/office/drawing/2014/main" id="{8B41B052-28EB-4140-A970-BD974E93FB9E}"/>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6" name="矩形 25">
                <a:extLst>
                  <a:ext uri="{FF2B5EF4-FFF2-40B4-BE49-F238E27FC236}">
                    <a16:creationId xmlns:a16="http://schemas.microsoft.com/office/drawing/2014/main" id="{BF782E19-0CBE-415A-A9D9-E4ACAD45F961}"/>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2AFD66B3-99C4-49FA-A8F7-9BAA303DD3D5}"/>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5" name="TextBox 5">
              <a:extLst>
                <a:ext uri="{FF2B5EF4-FFF2-40B4-BE49-F238E27FC236}">
                  <a16:creationId xmlns:a16="http://schemas.microsoft.com/office/drawing/2014/main" id="{5CAAB7C0-66D6-48E2-A23B-A3AC1B326D28}"/>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grpSp>
      <p:sp>
        <p:nvSpPr>
          <p:cNvPr id="29" name="文本框 28">
            <a:extLst>
              <a:ext uri="{FF2B5EF4-FFF2-40B4-BE49-F238E27FC236}">
                <a16:creationId xmlns:a16="http://schemas.microsoft.com/office/drawing/2014/main" id="{C914593A-5F26-4E5F-BAE4-8C5F66E1E41A}"/>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a:t>
            </a:r>
            <a:r>
              <a:rPr lang="en-US" altLang="zh-CN" sz="2000" b="1" i="0" dirty="0">
                <a:effectLst/>
                <a:latin typeface="黑体" panose="02010609060101010101" pitchFamily="49" charset="-122"/>
                <a:ea typeface="黑体" panose="02010609060101010101" pitchFamily="49" charset="-122"/>
              </a:rPr>
              <a:t>CAXA CAM </a:t>
            </a:r>
            <a:r>
              <a:rPr lang="zh-CN" altLang="en-US" sz="2000" b="1" i="0" dirty="0">
                <a:effectLst/>
                <a:latin typeface="黑体" panose="02010609060101010101" pitchFamily="49" charset="-122"/>
                <a:ea typeface="黑体" panose="02010609060101010101" pitchFamily="49" charset="-122"/>
              </a:rPr>
              <a:t>制造工程师的基本操作</a:t>
            </a:r>
            <a:r>
              <a:rPr lang="zh-CN" altLang="en-US" sz="2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9121106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1.1.2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基本操作</a:t>
            </a:r>
            <a:endParaRPr lang="zh-CN" altLang="en-US" sz="2400" b="1" dirty="0">
              <a:latin typeface="微软雅黑" panose="020B0503020204020204" pitchFamily="34" charset="-122"/>
              <a:ea typeface="微软雅黑" panose="020B0503020204020204" pitchFamily="34" charset="-122"/>
            </a:endParaRPr>
          </a:p>
        </p:txBody>
      </p:sp>
      <p:sp>
        <p:nvSpPr>
          <p:cNvPr id="5" name="矩形 4"/>
          <p:cNvSpPr/>
          <p:nvPr/>
        </p:nvSpPr>
        <p:spPr>
          <a:xfrm>
            <a:off x="1127815" y="1699506"/>
            <a:ext cx="1992853"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5.</a:t>
            </a:r>
            <a:r>
              <a:rPr lang="zh-CN" altLang="zh-CN" sz="2400" kern="100" dirty="0">
                <a:latin typeface="Times New Roman" panose="02020603050405020304" pitchFamily="18" charset="0"/>
                <a:ea typeface="黑体" panose="02010609060101010101" pitchFamily="49" charset="-122"/>
              </a:rPr>
              <a:t>智能捕捉</a:t>
            </a:r>
            <a:endParaRPr lang="zh-CN" altLang="zh-CN" sz="2400" kern="100" dirty="0">
              <a:latin typeface="Times New Roman" panose="02020603050405020304" pitchFamily="18" charset="0"/>
              <a:ea typeface="宋体" panose="02010600030101010101" pitchFamily="2" charset="-122"/>
            </a:endParaRPr>
          </a:p>
        </p:txBody>
      </p:sp>
      <p:sp>
        <p:nvSpPr>
          <p:cNvPr id="12" name="矩形 11"/>
          <p:cNvSpPr/>
          <p:nvPr/>
        </p:nvSpPr>
        <p:spPr>
          <a:xfrm>
            <a:off x="1334260" y="2548786"/>
            <a:ext cx="3532029" cy="2862322"/>
          </a:xfrm>
          <a:prstGeom prst="rect">
            <a:avLst/>
          </a:prstGeom>
        </p:spPr>
        <p:txBody>
          <a:bodyPr wrap="square">
            <a:spAutoFit/>
          </a:bodyPr>
          <a:lstStyle/>
          <a:p>
            <a:pPr>
              <a:lnSpc>
                <a:spcPct val="150000"/>
              </a:lnSpc>
            </a:pPr>
            <a:r>
              <a:rPr lang="en-US" altLang="zh-CN" sz="2400" kern="100" dirty="0">
                <a:latin typeface="Times New Roman" panose="02020603050405020304" pitchFamily="18" charset="0"/>
                <a:ea typeface="黑体" panose="02010609060101010101" pitchFamily="49" charset="-122"/>
              </a:rPr>
              <a:t>         </a:t>
            </a:r>
            <a:r>
              <a:rPr lang="zh-CN" altLang="zh-CN" sz="2400" kern="100" dirty="0">
                <a:latin typeface="Times New Roman" panose="02020603050405020304" pitchFamily="18" charset="0"/>
                <a:ea typeface="黑体" panose="02010609060101010101" pitchFamily="49" charset="-122"/>
              </a:rPr>
              <a:t>绿色反馈是</a:t>
            </a:r>
            <a:r>
              <a:rPr lang="en-US" altLang="zh-CN" sz="2400" kern="100" dirty="0" err="1">
                <a:latin typeface="Times New Roman" panose="02020603050405020304" pitchFamily="18" charset="0"/>
                <a:ea typeface="黑体" panose="02010609060101010101" pitchFamily="49" charset="-122"/>
              </a:rPr>
              <a:t>CAXA</a:t>
            </a:r>
            <a:r>
              <a:rPr lang="en-US" altLang="zh-CN" sz="2400" kern="100" dirty="0">
                <a:latin typeface="Times New Roman" panose="02020603050405020304" pitchFamily="18" charset="0"/>
                <a:ea typeface="黑体" panose="02010609060101010101" pitchFamily="49" charset="-122"/>
              </a:rPr>
              <a:t> 3D </a:t>
            </a:r>
            <a:r>
              <a:rPr lang="zh-CN" altLang="zh-CN" sz="2400" kern="100" dirty="0">
                <a:latin typeface="Times New Roman" panose="02020603050405020304" pitchFamily="18" charset="0"/>
                <a:ea typeface="黑体" panose="02010609060101010101" pitchFamily="49" charset="-122"/>
              </a:rPr>
              <a:t>实体设计智能捕捉功能的显示特征，智能捕捉到的面、边、点均以绿色加亮显示</a:t>
            </a:r>
            <a:r>
              <a:rPr lang="zh-CN" altLang="en-US" sz="2400" kern="100" dirty="0">
                <a:latin typeface="Times New Roman" panose="02020603050405020304" pitchFamily="18" charset="0"/>
                <a:ea typeface="黑体" panose="02010609060101010101" pitchFamily="49" charset="-122"/>
              </a:rPr>
              <a:t>。</a:t>
            </a:r>
          </a:p>
        </p:txBody>
      </p:sp>
      <p:grpSp>
        <p:nvGrpSpPr>
          <p:cNvPr id="2" name="组合 1">
            <a:extLst>
              <a:ext uri="{FF2B5EF4-FFF2-40B4-BE49-F238E27FC236}">
                <a16:creationId xmlns:a16="http://schemas.microsoft.com/office/drawing/2014/main" id="{BC9FCF21-9B75-4BBD-AAEB-55C5BC254B4C}"/>
              </a:ext>
            </a:extLst>
          </p:cNvPr>
          <p:cNvGrpSpPr/>
          <p:nvPr/>
        </p:nvGrpSpPr>
        <p:grpSpPr>
          <a:xfrm>
            <a:off x="5061444" y="1813127"/>
            <a:ext cx="6009524" cy="4858940"/>
            <a:chOff x="5061444" y="1813127"/>
            <a:chExt cx="6009524" cy="4858940"/>
          </a:xfrm>
        </p:grpSpPr>
        <p:pic>
          <p:nvPicPr>
            <p:cNvPr id="15" name="图片 14">
              <a:extLst>
                <a:ext uri="{FF2B5EF4-FFF2-40B4-BE49-F238E27FC236}">
                  <a16:creationId xmlns:a16="http://schemas.microsoft.com/office/drawing/2014/main" id="{327E5724-702A-4AA6-B274-23497ECE6773}"/>
                </a:ext>
              </a:extLst>
            </p:cNvPr>
            <p:cNvPicPr>
              <a:picLocks noChangeAspect="1"/>
            </p:cNvPicPr>
            <p:nvPr/>
          </p:nvPicPr>
          <p:blipFill>
            <a:blip r:embed="rId2"/>
            <a:stretch>
              <a:fillRect/>
            </a:stretch>
          </p:blipFill>
          <p:spPr>
            <a:xfrm>
              <a:off x="5061444" y="1813127"/>
              <a:ext cx="6009524" cy="2952381"/>
            </a:xfrm>
            <a:prstGeom prst="rect">
              <a:avLst/>
            </a:prstGeom>
          </p:spPr>
        </p:pic>
        <p:pic>
          <p:nvPicPr>
            <p:cNvPr id="16" name="图片 15">
              <a:extLst>
                <a:ext uri="{FF2B5EF4-FFF2-40B4-BE49-F238E27FC236}">
                  <a16:creationId xmlns:a16="http://schemas.microsoft.com/office/drawing/2014/main" id="{29B87C87-34BD-46E2-892F-0100833B8AA2}"/>
                </a:ext>
              </a:extLst>
            </p:cNvPr>
            <p:cNvPicPr>
              <a:picLocks noChangeAspect="1"/>
            </p:cNvPicPr>
            <p:nvPr/>
          </p:nvPicPr>
          <p:blipFill>
            <a:blip r:embed="rId3"/>
            <a:stretch>
              <a:fillRect/>
            </a:stretch>
          </p:blipFill>
          <p:spPr>
            <a:xfrm>
              <a:off x="6128111" y="4929210"/>
              <a:ext cx="3876190" cy="1742857"/>
            </a:xfrm>
            <a:prstGeom prst="rect">
              <a:avLst/>
            </a:prstGeom>
          </p:spPr>
        </p:pic>
        <p:sp>
          <p:nvSpPr>
            <p:cNvPr id="17" name="矩形 16">
              <a:extLst>
                <a:ext uri="{FF2B5EF4-FFF2-40B4-BE49-F238E27FC236}">
                  <a16:creationId xmlns:a16="http://schemas.microsoft.com/office/drawing/2014/main" id="{583CB377-57D4-4C67-BA3C-983307499E18}"/>
                </a:ext>
              </a:extLst>
            </p:cNvPr>
            <p:cNvSpPr/>
            <p:nvPr/>
          </p:nvSpPr>
          <p:spPr>
            <a:xfrm>
              <a:off x="6807065" y="4422584"/>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19AD2FF8-BC0D-4029-BCFD-E1B8AD5B519F}"/>
                </a:ext>
              </a:extLst>
            </p:cNvPr>
            <p:cNvSpPr/>
            <p:nvPr/>
          </p:nvSpPr>
          <p:spPr>
            <a:xfrm>
              <a:off x="6788014" y="6385385"/>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336665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1.1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1.1.2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基本操作</a:t>
            </a:r>
            <a:endParaRPr lang="zh-CN" altLang="en-US" sz="2400" b="1" dirty="0">
              <a:latin typeface="微软雅黑" panose="020B0503020204020204" pitchFamily="34" charset="-122"/>
              <a:ea typeface="微软雅黑" panose="020B0503020204020204" pitchFamily="34" charset="-122"/>
            </a:endParaRPr>
          </a:p>
        </p:txBody>
      </p:sp>
      <p:sp>
        <p:nvSpPr>
          <p:cNvPr id="5" name="矩形 4"/>
          <p:cNvSpPr/>
          <p:nvPr/>
        </p:nvSpPr>
        <p:spPr>
          <a:xfrm>
            <a:off x="1091747" y="1699506"/>
            <a:ext cx="1627369" cy="461665"/>
          </a:xfrm>
          <a:prstGeom prst="rect">
            <a:avLst/>
          </a:prstGeom>
        </p:spPr>
        <p:txBody>
          <a:bodyPr wrap="none">
            <a:spAutoFit/>
          </a:bodyPr>
          <a:lstStyle/>
          <a:p>
            <a:pPr indent="266700" algn="just">
              <a:spcAft>
                <a:spcPts val="0"/>
              </a:spcAft>
            </a:pPr>
            <a:r>
              <a:rPr lang="en-US" altLang="zh-CN" sz="2400" b="1" kern="100" dirty="0">
                <a:ea typeface="宋体" panose="02010600030101010101" pitchFamily="2" charset="-122"/>
                <a:cs typeface="Times New Roman" panose="02020603050405020304" pitchFamily="18" charset="0"/>
              </a:rPr>
              <a:t>6.</a:t>
            </a:r>
            <a:r>
              <a:rPr lang="zh-CN" altLang="zh-CN" sz="2400" b="1" kern="100" dirty="0">
                <a:ea typeface="宋体" panose="02010600030101010101" pitchFamily="2" charset="-122"/>
                <a:cs typeface="Times New Roman" panose="02020603050405020304" pitchFamily="18" charset="0"/>
              </a:rPr>
              <a:t>三维球</a:t>
            </a:r>
          </a:p>
        </p:txBody>
      </p:sp>
      <p:sp>
        <p:nvSpPr>
          <p:cNvPr id="12" name="矩形 11"/>
          <p:cNvSpPr/>
          <p:nvPr/>
        </p:nvSpPr>
        <p:spPr>
          <a:xfrm>
            <a:off x="1309610" y="2269689"/>
            <a:ext cx="6194776" cy="3970318"/>
          </a:xfrm>
          <a:prstGeom prst="rect">
            <a:avLst/>
          </a:prstGeom>
        </p:spPr>
        <p:txBody>
          <a:bodyPr wrap="square">
            <a:spAutoFit/>
          </a:bodyPr>
          <a:lstStyle/>
          <a:p>
            <a:pPr indent="266700">
              <a:lnSpc>
                <a:spcPct val="150000"/>
              </a:lnSpc>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三维球是</a:t>
            </a:r>
            <a:r>
              <a:rPr lang="en-US" altLang="zh-CN" sz="2400" b="1" kern="100" dirty="0" err="1">
                <a:latin typeface="Times New Roman" panose="02020603050405020304" pitchFamily="18" charset="0"/>
                <a:ea typeface="宋体" panose="02010600030101010101" pitchFamily="2" charset="-122"/>
              </a:rPr>
              <a:t>CAXA</a:t>
            </a:r>
            <a:r>
              <a:rPr lang="zh-CN" altLang="zh-CN" sz="2400" b="1" kern="100" dirty="0">
                <a:latin typeface="Times New Roman" panose="02020603050405020304" pitchFamily="18" charset="0"/>
                <a:ea typeface="宋体" panose="02010600030101010101" pitchFamily="2" charset="-122"/>
              </a:rPr>
              <a:t>实体设计的一个强大而灵活的三维空间定位工具，可用于装配定位、零件定位、特征定位等很多场合。它可以通过平移、旋转和其它复杂的三维空间变换精确定位任何一个三维物体；同时三维球还可以完成对智能图素、零件或组合件生成拷贝、直线阵列、矩形阵列和圆形阵列的操作功能。</a:t>
            </a:r>
          </a:p>
        </p:txBody>
      </p:sp>
      <p:grpSp>
        <p:nvGrpSpPr>
          <p:cNvPr id="2" name="组合 1">
            <a:extLst>
              <a:ext uri="{FF2B5EF4-FFF2-40B4-BE49-F238E27FC236}">
                <a16:creationId xmlns:a16="http://schemas.microsoft.com/office/drawing/2014/main" id="{403E6EDA-6A94-4131-A8F4-D598E88C5531}"/>
              </a:ext>
            </a:extLst>
          </p:cNvPr>
          <p:cNvGrpSpPr/>
          <p:nvPr/>
        </p:nvGrpSpPr>
        <p:grpSpPr>
          <a:xfrm>
            <a:off x="7682266" y="2574676"/>
            <a:ext cx="3406148" cy="3665331"/>
            <a:chOff x="7682266" y="2574676"/>
            <a:chExt cx="3406148" cy="3665331"/>
          </a:xfrm>
        </p:grpSpPr>
        <p:pic>
          <p:nvPicPr>
            <p:cNvPr id="14" name="图片 13">
              <a:extLst>
                <a:ext uri="{FF2B5EF4-FFF2-40B4-BE49-F238E27FC236}">
                  <a16:creationId xmlns:a16="http://schemas.microsoft.com/office/drawing/2014/main" id="{97C02A15-A6BD-4C5E-A952-BEA93528BE08}"/>
                </a:ext>
              </a:extLst>
            </p:cNvPr>
            <p:cNvPicPr>
              <a:picLocks noChangeAspect="1"/>
            </p:cNvPicPr>
            <p:nvPr/>
          </p:nvPicPr>
          <p:blipFill rotWithShape="1">
            <a:blip r:embed="rId2"/>
            <a:srcRect r="3857"/>
            <a:stretch/>
          </p:blipFill>
          <p:spPr>
            <a:xfrm>
              <a:off x="7682266" y="2574676"/>
              <a:ext cx="3406148" cy="3665331"/>
            </a:xfrm>
            <a:prstGeom prst="rect">
              <a:avLst/>
            </a:prstGeom>
          </p:spPr>
        </p:pic>
        <p:sp>
          <p:nvSpPr>
            <p:cNvPr id="15" name="矩形 14">
              <a:extLst>
                <a:ext uri="{FF2B5EF4-FFF2-40B4-BE49-F238E27FC236}">
                  <a16:creationId xmlns:a16="http://schemas.microsoft.com/office/drawing/2014/main" id="{33E9B8D5-7CBF-4CE5-8851-7CE34A9401DD}"/>
                </a:ext>
              </a:extLst>
            </p:cNvPr>
            <p:cNvSpPr/>
            <p:nvPr/>
          </p:nvSpPr>
          <p:spPr>
            <a:xfrm>
              <a:off x="8599239" y="5953325"/>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746531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1555234"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en-US" sz="2800" b="1" dirty="0">
                <a:solidFill>
                  <a:schemeClr val="accent1"/>
                </a:solidFill>
                <a:latin typeface="微软雅黑" pitchFamily="34" charset="-122"/>
                <a:ea typeface="微软雅黑" pitchFamily="34" charset="-122"/>
              </a:rPr>
              <a:t>概述</a:t>
            </a: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1.2.3</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二维草图</a:t>
            </a:r>
            <a:endParaRPr lang="zh-CN" altLang="en-US" sz="2400" b="1" dirty="0">
              <a:latin typeface="微软雅黑" panose="020B0503020204020204" pitchFamily="34" charset="-122"/>
              <a:ea typeface="微软雅黑" panose="020B0503020204020204" pitchFamily="34" charset="-122"/>
            </a:endParaRPr>
          </a:p>
        </p:txBody>
      </p:sp>
      <p:sp>
        <p:nvSpPr>
          <p:cNvPr id="2" name="矩形 1"/>
          <p:cNvSpPr/>
          <p:nvPr/>
        </p:nvSpPr>
        <p:spPr>
          <a:xfrm>
            <a:off x="1246217" y="1957419"/>
            <a:ext cx="4093038" cy="3970318"/>
          </a:xfrm>
          <a:prstGeom prst="rect">
            <a:avLst/>
          </a:prstGeom>
        </p:spPr>
        <p:txBody>
          <a:bodyPr wrap="square">
            <a:spAutoFit/>
          </a:bodyPr>
          <a:lstStyle/>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绘制草图的过程可分为：</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①创建草图；</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②确定草图基准平面；</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③草图的绘制与修改；</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④草图检查；</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⑤草图参数化修改；</a:t>
            </a:r>
            <a:endParaRPr lang="en-US" altLang="zh-CN" sz="2400" b="1" kern="100" dirty="0">
              <a:latin typeface="Times New Roman" panose="02020603050405020304" pitchFamily="18" charset="0"/>
              <a:ea typeface="宋体" panose="02010600030101010101" pitchFamily="2" charset="-122"/>
            </a:endParaRPr>
          </a:p>
          <a:p>
            <a:pPr indent="266700" algn="just">
              <a:lnSpc>
                <a:spcPct val="150000"/>
              </a:lnSpc>
              <a:spcAft>
                <a:spcPts val="0"/>
              </a:spcAft>
            </a:pPr>
            <a:r>
              <a:rPr lang="zh-CN" altLang="zh-CN" sz="2400" b="1" kern="100" dirty="0">
                <a:latin typeface="Times New Roman" panose="02020603050405020304" pitchFamily="18" charset="0"/>
                <a:ea typeface="宋体" panose="02010600030101010101" pitchFamily="2" charset="-122"/>
              </a:rPr>
              <a:t>⑥退出草图。</a:t>
            </a:r>
          </a:p>
        </p:txBody>
      </p:sp>
      <p:grpSp>
        <p:nvGrpSpPr>
          <p:cNvPr id="5" name="组合 4">
            <a:extLst>
              <a:ext uri="{FF2B5EF4-FFF2-40B4-BE49-F238E27FC236}">
                <a16:creationId xmlns:a16="http://schemas.microsoft.com/office/drawing/2014/main" id="{BF1AED3C-55C7-419A-A167-8575FBA81AB8}"/>
              </a:ext>
            </a:extLst>
          </p:cNvPr>
          <p:cNvGrpSpPr/>
          <p:nvPr/>
        </p:nvGrpSpPr>
        <p:grpSpPr>
          <a:xfrm>
            <a:off x="7160964" y="1057173"/>
            <a:ext cx="3107644" cy="5571429"/>
            <a:chOff x="7160964" y="1057173"/>
            <a:chExt cx="3107644" cy="5571429"/>
          </a:xfrm>
        </p:grpSpPr>
        <p:pic>
          <p:nvPicPr>
            <p:cNvPr id="12" name="图片 11">
              <a:extLst>
                <a:ext uri="{FF2B5EF4-FFF2-40B4-BE49-F238E27FC236}">
                  <a16:creationId xmlns:a16="http://schemas.microsoft.com/office/drawing/2014/main" id="{AF339297-75B1-4D15-9344-12A8C3215A90}"/>
                </a:ext>
              </a:extLst>
            </p:cNvPr>
            <p:cNvPicPr>
              <a:picLocks noChangeAspect="1"/>
            </p:cNvPicPr>
            <p:nvPr/>
          </p:nvPicPr>
          <p:blipFill>
            <a:blip r:embed="rId2"/>
            <a:stretch>
              <a:fillRect/>
            </a:stretch>
          </p:blipFill>
          <p:spPr>
            <a:xfrm>
              <a:off x="7430513" y="1057173"/>
              <a:ext cx="2838095" cy="5571429"/>
            </a:xfrm>
            <a:prstGeom prst="rect">
              <a:avLst/>
            </a:prstGeom>
          </p:spPr>
        </p:pic>
        <p:sp>
          <p:nvSpPr>
            <p:cNvPr id="13" name="矩形 12">
              <a:extLst>
                <a:ext uri="{FF2B5EF4-FFF2-40B4-BE49-F238E27FC236}">
                  <a16:creationId xmlns:a16="http://schemas.microsoft.com/office/drawing/2014/main" id="{F4D184BF-C7E1-4133-B042-9BA2FA643717}"/>
                </a:ext>
              </a:extLst>
            </p:cNvPr>
            <p:cNvSpPr/>
            <p:nvPr/>
          </p:nvSpPr>
          <p:spPr>
            <a:xfrm>
              <a:off x="7160964" y="6341920"/>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640316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三维曲线</a:t>
            </a:r>
          </a:p>
        </p:txBody>
      </p:sp>
      <p:sp>
        <p:nvSpPr>
          <p:cNvPr id="14" name="矩形 13"/>
          <p:cNvSpPr/>
          <p:nvPr/>
        </p:nvSpPr>
        <p:spPr>
          <a:xfrm>
            <a:off x="1246216" y="1864657"/>
            <a:ext cx="10483329" cy="1200329"/>
          </a:xfrm>
          <a:prstGeom prst="rect">
            <a:avLst/>
          </a:prstGeom>
        </p:spPr>
        <p:txBody>
          <a:bodyPr wrap="square">
            <a:spAutoFit/>
          </a:bodyPr>
          <a:lstStyle/>
          <a:p>
            <a:pPr indent="266700" algn="just">
              <a:lnSpc>
                <a:spcPct val="150000"/>
              </a:lnSpc>
              <a:spcAft>
                <a:spcPts val="0"/>
              </a:spcAft>
            </a:pPr>
            <a:r>
              <a:rPr lang="en-US" altLang="zh-CN" sz="2400" b="1" kern="100" dirty="0">
                <a:latin typeface="Times New Roman" panose="02020603050405020304" pitchFamily="18" charset="0"/>
                <a:ea typeface="宋体" panose="02010600030101010101" pitchFamily="2" charset="-122"/>
              </a:rPr>
              <a:t>    </a:t>
            </a:r>
            <a:r>
              <a:rPr lang="zh-CN" altLang="zh-CN" sz="2400" b="1" kern="100" dirty="0">
                <a:latin typeface="Times New Roman" panose="02020603050405020304" pitchFamily="18" charset="0"/>
                <a:ea typeface="宋体" panose="02010600030101010101" pitchFamily="2" charset="-122"/>
              </a:rPr>
              <a:t>在</a:t>
            </a:r>
            <a:r>
              <a:rPr lang="en-US" altLang="zh-CN" sz="2400" b="1" kern="100" dirty="0" err="1">
                <a:latin typeface="Times New Roman" panose="02020603050405020304" pitchFamily="18" charset="0"/>
                <a:ea typeface="宋体" panose="02010600030101010101" pitchFamily="2" charset="-122"/>
              </a:rPr>
              <a:t>CAXA</a:t>
            </a:r>
            <a:r>
              <a:rPr lang="en-US" altLang="zh-CN" sz="2400" b="1" kern="100" dirty="0">
                <a:latin typeface="Times New Roman" panose="02020603050405020304" pitchFamily="18" charset="0"/>
                <a:ea typeface="宋体" panose="02010600030101010101" pitchFamily="2" charset="-122"/>
              </a:rPr>
              <a:t> 3D </a:t>
            </a:r>
            <a:r>
              <a:rPr lang="zh-CN" altLang="zh-CN" sz="2400" b="1" kern="100" dirty="0">
                <a:latin typeface="Times New Roman" panose="02020603050405020304" pitchFamily="18" charset="0"/>
                <a:ea typeface="宋体" panose="02010600030101010101" pitchFamily="2" charset="-122"/>
              </a:rPr>
              <a:t>实体设计中曲线的设计分为二大类：二维曲线和三维曲线。构造曲面的基础是线架构，搭建线架构的基础是三维曲线。</a:t>
            </a:r>
          </a:p>
        </p:txBody>
      </p:sp>
      <p:grpSp>
        <p:nvGrpSpPr>
          <p:cNvPr id="2" name="组合 1">
            <a:extLst>
              <a:ext uri="{FF2B5EF4-FFF2-40B4-BE49-F238E27FC236}">
                <a16:creationId xmlns:a16="http://schemas.microsoft.com/office/drawing/2014/main" id="{AB83374C-E6EB-4EE6-8DFE-B89701775F33}"/>
              </a:ext>
            </a:extLst>
          </p:cNvPr>
          <p:cNvGrpSpPr/>
          <p:nvPr/>
        </p:nvGrpSpPr>
        <p:grpSpPr>
          <a:xfrm>
            <a:off x="1204176" y="4102780"/>
            <a:ext cx="10534287" cy="1601110"/>
            <a:chOff x="1204176" y="4102780"/>
            <a:chExt cx="10534287" cy="1601110"/>
          </a:xfrm>
        </p:grpSpPr>
        <p:pic>
          <p:nvPicPr>
            <p:cNvPr id="12" name="图片 11">
              <a:extLst>
                <a:ext uri="{FF2B5EF4-FFF2-40B4-BE49-F238E27FC236}">
                  <a16:creationId xmlns:a16="http://schemas.microsoft.com/office/drawing/2014/main" id="{43538384-B7FC-433D-87A7-909DD40BD60A}"/>
                </a:ext>
              </a:extLst>
            </p:cNvPr>
            <p:cNvPicPr>
              <a:picLocks noChangeAspect="1"/>
            </p:cNvPicPr>
            <p:nvPr/>
          </p:nvPicPr>
          <p:blipFill>
            <a:blip r:embed="rId2"/>
            <a:stretch>
              <a:fillRect/>
            </a:stretch>
          </p:blipFill>
          <p:spPr>
            <a:xfrm>
              <a:off x="1204176" y="4102780"/>
              <a:ext cx="10534287" cy="1601110"/>
            </a:xfrm>
            <a:prstGeom prst="rect">
              <a:avLst/>
            </a:prstGeom>
          </p:spPr>
        </p:pic>
        <p:sp>
          <p:nvSpPr>
            <p:cNvPr id="15" name="矩形 14">
              <a:extLst>
                <a:ext uri="{FF2B5EF4-FFF2-40B4-BE49-F238E27FC236}">
                  <a16:creationId xmlns:a16="http://schemas.microsoft.com/office/drawing/2014/main" id="{239725ED-F0EC-4A76-8E5F-117A36AFC5B4}"/>
                </a:ext>
              </a:extLst>
            </p:cNvPr>
            <p:cNvSpPr/>
            <p:nvPr/>
          </p:nvSpPr>
          <p:spPr>
            <a:xfrm>
              <a:off x="5265489" y="5362246"/>
              <a:ext cx="963861" cy="286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509792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三维曲线</a:t>
            </a:r>
          </a:p>
        </p:txBody>
      </p:sp>
      <p:sp>
        <p:nvSpPr>
          <p:cNvPr id="13" name="矩形 12"/>
          <p:cNvSpPr/>
          <p:nvPr/>
        </p:nvSpPr>
        <p:spPr>
          <a:xfrm>
            <a:off x="8345215" y="357658"/>
            <a:ext cx="3846786" cy="401841"/>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章</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pic>
        <p:nvPicPr>
          <p:cNvPr id="11" name="图片 10">
            <a:extLst>
              <a:ext uri="{FF2B5EF4-FFF2-40B4-BE49-F238E27FC236}">
                <a16:creationId xmlns:a16="http://schemas.microsoft.com/office/drawing/2014/main" id="{69E12174-AB4F-4CBA-8528-3F995FF2CE41}"/>
              </a:ext>
            </a:extLst>
          </p:cNvPr>
          <p:cNvPicPr>
            <a:picLocks noChangeAspect="1"/>
          </p:cNvPicPr>
          <p:nvPr/>
        </p:nvPicPr>
        <p:blipFill>
          <a:blip r:embed="rId2"/>
          <a:stretch>
            <a:fillRect/>
          </a:stretch>
        </p:blipFill>
        <p:spPr>
          <a:xfrm>
            <a:off x="981895" y="2911798"/>
            <a:ext cx="3904762" cy="2780952"/>
          </a:xfrm>
          <a:prstGeom prst="rect">
            <a:avLst/>
          </a:prstGeom>
        </p:spPr>
      </p:pic>
      <p:pic>
        <p:nvPicPr>
          <p:cNvPr id="12" name="图片 11">
            <a:extLst>
              <a:ext uri="{FF2B5EF4-FFF2-40B4-BE49-F238E27FC236}">
                <a16:creationId xmlns:a16="http://schemas.microsoft.com/office/drawing/2014/main" id="{F86DB169-195E-45BC-ACF7-45E6ADCB06F3}"/>
              </a:ext>
            </a:extLst>
          </p:cNvPr>
          <p:cNvPicPr>
            <a:picLocks noChangeAspect="1"/>
          </p:cNvPicPr>
          <p:nvPr/>
        </p:nvPicPr>
        <p:blipFill>
          <a:blip r:embed="rId3"/>
          <a:stretch>
            <a:fillRect/>
          </a:stretch>
        </p:blipFill>
        <p:spPr>
          <a:xfrm>
            <a:off x="5118538" y="3250859"/>
            <a:ext cx="2581734" cy="2441891"/>
          </a:xfrm>
          <a:prstGeom prst="rect">
            <a:avLst/>
          </a:prstGeom>
        </p:spPr>
      </p:pic>
      <p:pic>
        <p:nvPicPr>
          <p:cNvPr id="14" name="图片 13">
            <a:extLst>
              <a:ext uri="{FF2B5EF4-FFF2-40B4-BE49-F238E27FC236}">
                <a16:creationId xmlns:a16="http://schemas.microsoft.com/office/drawing/2014/main" id="{4A056B95-C3E9-461A-BD47-5C11E740F6EA}"/>
              </a:ext>
            </a:extLst>
          </p:cNvPr>
          <p:cNvPicPr>
            <a:picLocks noChangeAspect="1"/>
          </p:cNvPicPr>
          <p:nvPr/>
        </p:nvPicPr>
        <p:blipFill>
          <a:blip r:embed="rId4"/>
          <a:stretch>
            <a:fillRect/>
          </a:stretch>
        </p:blipFill>
        <p:spPr>
          <a:xfrm>
            <a:off x="8142360" y="3392659"/>
            <a:ext cx="3482082" cy="2300091"/>
          </a:xfrm>
          <a:prstGeom prst="rect">
            <a:avLst/>
          </a:prstGeom>
        </p:spPr>
      </p:pic>
      <p:sp>
        <p:nvSpPr>
          <p:cNvPr id="15" name="矩形 14">
            <a:extLst>
              <a:ext uri="{FF2B5EF4-FFF2-40B4-BE49-F238E27FC236}">
                <a16:creationId xmlns:a16="http://schemas.microsoft.com/office/drawing/2014/main" id="{000B2C4B-448F-4161-AD3B-1544810F7F93}"/>
              </a:ext>
            </a:extLst>
          </p:cNvPr>
          <p:cNvSpPr/>
          <p:nvPr/>
        </p:nvSpPr>
        <p:spPr>
          <a:xfrm>
            <a:off x="1484404" y="5408645"/>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BC88493-992E-48AE-9245-425789A2B10A}"/>
              </a:ext>
            </a:extLst>
          </p:cNvPr>
          <p:cNvSpPr/>
          <p:nvPr/>
        </p:nvSpPr>
        <p:spPr>
          <a:xfrm>
            <a:off x="5457957" y="5325267"/>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EB512B83-BF4C-4E36-9606-350B1F1EE841}"/>
              </a:ext>
            </a:extLst>
          </p:cNvPr>
          <p:cNvSpPr/>
          <p:nvPr/>
        </p:nvSpPr>
        <p:spPr>
          <a:xfrm>
            <a:off x="8142360" y="5325267"/>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5191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三维曲线</a:t>
            </a:r>
          </a:p>
        </p:txBody>
      </p:sp>
      <p:sp>
        <p:nvSpPr>
          <p:cNvPr id="13" name="矩形 12"/>
          <p:cNvSpPr/>
          <p:nvPr/>
        </p:nvSpPr>
        <p:spPr>
          <a:xfrm>
            <a:off x="8345215" y="357658"/>
            <a:ext cx="3846786" cy="401841"/>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章</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2"/>
          <a:stretch>
            <a:fillRect/>
          </a:stretch>
        </p:blipFill>
        <p:spPr>
          <a:xfrm>
            <a:off x="1029857" y="1957419"/>
            <a:ext cx="3066667" cy="4790476"/>
          </a:xfrm>
          <a:prstGeom prst="rect">
            <a:avLst/>
          </a:prstGeom>
        </p:spPr>
      </p:pic>
      <p:pic>
        <p:nvPicPr>
          <p:cNvPr id="4" name="图片 3"/>
          <p:cNvPicPr>
            <a:picLocks noChangeAspect="1"/>
          </p:cNvPicPr>
          <p:nvPr/>
        </p:nvPicPr>
        <p:blipFill rotWithShape="1">
          <a:blip r:embed="rId3"/>
          <a:srcRect t="1881" b="-1"/>
          <a:stretch/>
        </p:blipFill>
        <p:spPr>
          <a:xfrm>
            <a:off x="4531479" y="826863"/>
            <a:ext cx="3047619" cy="5887140"/>
          </a:xfrm>
          <a:prstGeom prst="rect">
            <a:avLst/>
          </a:prstGeom>
        </p:spPr>
      </p:pic>
      <p:pic>
        <p:nvPicPr>
          <p:cNvPr id="5" name="图片 4"/>
          <p:cNvPicPr>
            <a:picLocks noChangeAspect="1"/>
          </p:cNvPicPr>
          <p:nvPr/>
        </p:nvPicPr>
        <p:blipFill>
          <a:blip r:embed="rId4"/>
          <a:stretch>
            <a:fillRect/>
          </a:stretch>
        </p:blipFill>
        <p:spPr>
          <a:xfrm>
            <a:off x="8110183" y="1574005"/>
            <a:ext cx="3304762" cy="2323809"/>
          </a:xfrm>
          <a:prstGeom prst="rect">
            <a:avLst/>
          </a:prstGeom>
        </p:spPr>
      </p:pic>
      <p:pic>
        <p:nvPicPr>
          <p:cNvPr id="8" name="图片 7"/>
          <p:cNvPicPr>
            <a:picLocks noChangeAspect="1"/>
          </p:cNvPicPr>
          <p:nvPr/>
        </p:nvPicPr>
        <p:blipFill>
          <a:blip r:embed="rId5"/>
          <a:stretch>
            <a:fillRect/>
          </a:stretch>
        </p:blipFill>
        <p:spPr>
          <a:xfrm>
            <a:off x="7964192" y="3897814"/>
            <a:ext cx="3495238" cy="2790476"/>
          </a:xfrm>
          <a:prstGeom prst="rect">
            <a:avLst/>
          </a:prstGeom>
        </p:spPr>
      </p:pic>
      <p:sp>
        <p:nvSpPr>
          <p:cNvPr id="12" name="矩形 11">
            <a:extLst>
              <a:ext uri="{FF2B5EF4-FFF2-40B4-BE49-F238E27FC236}">
                <a16:creationId xmlns:a16="http://schemas.microsoft.com/office/drawing/2014/main" id="{7699A0C8-3ADB-463F-8097-C0EF2838B48C}"/>
              </a:ext>
            </a:extLst>
          </p:cNvPr>
          <p:cNvSpPr/>
          <p:nvPr/>
        </p:nvSpPr>
        <p:spPr>
          <a:xfrm>
            <a:off x="1517502" y="6392658"/>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21A566E4-EAE5-40AD-82B0-16A90122AA83}"/>
              </a:ext>
            </a:extLst>
          </p:cNvPr>
          <p:cNvSpPr/>
          <p:nvPr/>
        </p:nvSpPr>
        <p:spPr>
          <a:xfrm>
            <a:off x="4731192" y="6403064"/>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CDD94C08-DCE5-430B-AEED-8180CA57660F}"/>
              </a:ext>
            </a:extLst>
          </p:cNvPr>
          <p:cNvSpPr/>
          <p:nvPr/>
        </p:nvSpPr>
        <p:spPr>
          <a:xfrm>
            <a:off x="8743950" y="6428777"/>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60331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grpSp>
        <p:nvGrpSpPr>
          <p:cNvPr id="4" name="组合 3">
            <a:extLst>
              <a:ext uri="{FF2B5EF4-FFF2-40B4-BE49-F238E27FC236}">
                <a16:creationId xmlns:a16="http://schemas.microsoft.com/office/drawing/2014/main" id="{B93A7FBE-CB36-41E2-8316-BCD6B86340E5}"/>
              </a:ext>
            </a:extLst>
          </p:cNvPr>
          <p:cNvGrpSpPr/>
          <p:nvPr/>
        </p:nvGrpSpPr>
        <p:grpSpPr>
          <a:xfrm>
            <a:off x="1984179" y="2451993"/>
            <a:ext cx="6998630" cy="2529910"/>
            <a:chOff x="1984179" y="2451993"/>
            <a:chExt cx="6998630" cy="2529910"/>
          </a:xfrm>
        </p:grpSpPr>
        <p:pic>
          <p:nvPicPr>
            <p:cNvPr id="2" name="图片 1"/>
            <p:cNvPicPr>
              <a:picLocks noChangeAspect="1"/>
            </p:cNvPicPr>
            <p:nvPr/>
          </p:nvPicPr>
          <p:blipFill>
            <a:blip r:embed="rId2"/>
            <a:stretch>
              <a:fillRect/>
            </a:stretch>
          </p:blipFill>
          <p:spPr>
            <a:xfrm>
              <a:off x="1984179" y="2451993"/>
              <a:ext cx="6998630" cy="2529910"/>
            </a:xfrm>
            <a:prstGeom prst="rect">
              <a:avLst/>
            </a:prstGeom>
          </p:spPr>
        </p:pic>
        <p:sp>
          <p:nvSpPr>
            <p:cNvPr id="11" name="矩形 10">
              <a:extLst>
                <a:ext uri="{FF2B5EF4-FFF2-40B4-BE49-F238E27FC236}">
                  <a16:creationId xmlns:a16="http://schemas.microsoft.com/office/drawing/2014/main" id="{01861EBA-6C86-4320-A153-549F9666E83E}"/>
                </a:ext>
              </a:extLst>
            </p:cNvPr>
            <p:cNvSpPr/>
            <p:nvPr/>
          </p:nvSpPr>
          <p:spPr>
            <a:xfrm>
              <a:off x="3717366" y="4598925"/>
              <a:ext cx="1035609" cy="382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123123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sp>
        <p:nvSpPr>
          <p:cNvPr id="4" name="矩形 3"/>
          <p:cNvSpPr/>
          <p:nvPr/>
        </p:nvSpPr>
        <p:spPr>
          <a:xfrm>
            <a:off x="1067054" y="1817319"/>
            <a:ext cx="1992853"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1.</a:t>
            </a:r>
            <a:r>
              <a:rPr lang="zh-CN" altLang="zh-CN" sz="2400" kern="100" dirty="0">
                <a:latin typeface="Times New Roman" panose="02020603050405020304" pitchFamily="18" charset="0"/>
                <a:ea typeface="黑体" panose="02010609060101010101" pitchFamily="49" charset="-122"/>
              </a:rPr>
              <a:t>曲面生成</a:t>
            </a:r>
            <a:endParaRPr lang="zh-CN" altLang="zh-CN" sz="2400" kern="100" dirty="0">
              <a:latin typeface="Times New Roman" panose="02020603050405020304" pitchFamily="18" charset="0"/>
              <a:ea typeface="宋体" panose="02010600030101010101" pitchFamily="2" charset="-122"/>
            </a:endParaRPr>
          </a:p>
        </p:txBody>
      </p:sp>
      <p:pic>
        <p:nvPicPr>
          <p:cNvPr id="5" name="图片 4"/>
          <p:cNvPicPr>
            <a:picLocks noChangeAspect="1"/>
          </p:cNvPicPr>
          <p:nvPr/>
        </p:nvPicPr>
        <p:blipFill>
          <a:blip r:embed="rId2"/>
          <a:stretch>
            <a:fillRect/>
          </a:stretch>
        </p:blipFill>
        <p:spPr>
          <a:xfrm>
            <a:off x="5061472" y="1838825"/>
            <a:ext cx="4460899" cy="4657096"/>
          </a:xfrm>
          <a:prstGeom prst="rect">
            <a:avLst/>
          </a:prstGeom>
        </p:spPr>
      </p:pic>
      <p:sp>
        <p:nvSpPr>
          <p:cNvPr id="8" name="矩形 7"/>
          <p:cNvSpPr/>
          <p:nvPr/>
        </p:nvSpPr>
        <p:spPr>
          <a:xfrm>
            <a:off x="1740086" y="2490208"/>
            <a:ext cx="1422184" cy="3883755"/>
          </a:xfrm>
          <a:prstGeom prst="rect">
            <a:avLst/>
          </a:prstGeom>
        </p:spPr>
        <p:txBody>
          <a:bodyPr wrap="none">
            <a:spAutoFit/>
          </a:bodyPr>
          <a:lstStyle/>
          <a:p>
            <a:pPr>
              <a:lnSpc>
                <a:spcPct val="150000"/>
              </a:lnSpc>
            </a:pPr>
            <a:r>
              <a:rPr lang="zh-CN" altLang="zh-CN" sz="2400" b="1" kern="100" dirty="0">
                <a:latin typeface="宋体" panose="02010600030101010101" pitchFamily="2" charset="-122"/>
                <a:ea typeface="宋体" panose="02010600030101010101" pitchFamily="2" charset="-122"/>
              </a:rPr>
              <a:t>旋转面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zh-CN" sz="2400" b="1" kern="100" dirty="0">
                <a:latin typeface="宋体" panose="02010600030101010101" pitchFamily="2" charset="-122"/>
                <a:ea typeface="宋体" panose="02010600030101010101" pitchFamily="2" charset="-122"/>
              </a:rPr>
              <a:t>直纹面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zh-CN" sz="2400" b="1" kern="100" dirty="0">
                <a:latin typeface="宋体" panose="02010600030101010101" pitchFamily="2" charset="-122"/>
                <a:ea typeface="宋体" panose="02010600030101010101" pitchFamily="2" charset="-122"/>
              </a:rPr>
              <a:t>导动面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zh-CN" sz="2400" b="1" kern="100" dirty="0">
                <a:latin typeface="宋体" panose="02010600030101010101" pitchFamily="2" charset="-122"/>
                <a:ea typeface="宋体" panose="02010600030101010101" pitchFamily="2" charset="-122"/>
              </a:rPr>
              <a:t>放样面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en-US" sz="2400" b="1" kern="100" dirty="0">
                <a:latin typeface="宋体" panose="02010600030101010101" pitchFamily="2" charset="-122"/>
                <a:ea typeface="宋体" panose="02010600030101010101" pitchFamily="2" charset="-122"/>
              </a:rPr>
              <a:t>网格面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en-US" sz="2400" b="1" kern="100" dirty="0">
                <a:latin typeface="宋体" panose="02010600030101010101" pitchFamily="2" charset="-122"/>
                <a:ea typeface="宋体" panose="02010600030101010101" pitchFamily="2" charset="-122"/>
              </a:rPr>
              <a:t>提取曲面</a:t>
            </a:r>
            <a:endParaRPr lang="en-US" altLang="zh-CN" sz="2400" b="1" kern="100" dirty="0">
              <a:latin typeface="宋体" panose="02010600030101010101" pitchFamily="2" charset="-122"/>
              <a:ea typeface="宋体" panose="02010600030101010101" pitchFamily="2" charset="-122"/>
            </a:endParaRPr>
          </a:p>
          <a:p>
            <a:pPr>
              <a:lnSpc>
                <a:spcPct val="150000"/>
              </a:lnSpc>
            </a:pPr>
            <a:r>
              <a:rPr lang="zh-CN" altLang="en-US" sz="2400" b="1" kern="100" dirty="0">
                <a:latin typeface="宋体" panose="02010600030101010101" pitchFamily="2" charset="-122"/>
                <a:ea typeface="宋体" panose="02010600030101010101" pitchFamily="2" charset="-122"/>
              </a:rPr>
              <a:t>平面</a:t>
            </a:r>
          </a:p>
        </p:txBody>
      </p:sp>
      <p:sp>
        <p:nvSpPr>
          <p:cNvPr id="11" name="矩形 10">
            <a:extLst>
              <a:ext uri="{FF2B5EF4-FFF2-40B4-BE49-F238E27FC236}">
                <a16:creationId xmlns:a16="http://schemas.microsoft.com/office/drawing/2014/main" id="{42733B04-62D1-4EE8-8899-7A8AF51C6AE5}"/>
              </a:ext>
            </a:extLst>
          </p:cNvPr>
          <p:cNvSpPr/>
          <p:nvPr/>
        </p:nvSpPr>
        <p:spPr>
          <a:xfrm>
            <a:off x="6096000" y="6231350"/>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32611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grpSp>
        <p:nvGrpSpPr>
          <p:cNvPr id="2" name="组合 1">
            <a:extLst>
              <a:ext uri="{FF2B5EF4-FFF2-40B4-BE49-F238E27FC236}">
                <a16:creationId xmlns:a16="http://schemas.microsoft.com/office/drawing/2014/main" id="{26006480-B720-4DF0-BFD0-0BC2138606FF}"/>
              </a:ext>
            </a:extLst>
          </p:cNvPr>
          <p:cNvGrpSpPr/>
          <p:nvPr/>
        </p:nvGrpSpPr>
        <p:grpSpPr>
          <a:xfrm>
            <a:off x="255718" y="2022349"/>
            <a:ext cx="11721620" cy="4142857"/>
            <a:chOff x="255718" y="2022349"/>
            <a:chExt cx="11721620" cy="4142857"/>
          </a:xfrm>
        </p:grpSpPr>
        <p:pic>
          <p:nvPicPr>
            <p:cNvPr id="14" name="图片 13">
              <a:extLst>
                <a:ext uri="{FF2B5EF4-FFF2-40B4-BE49-F238E27FC236}">
                  <a16:creationId xmlns:a16="http://schemas.microsoft.com/office/drawing/2014/main" id="{B3B1D1EC-3156-453D-93B6-E86CDF5B67B0}"/>
                </a:ext>
              </a:extLst>
            </p:cNvPr>
            <p:cNvPicPr>
              <a:picLocks noChangeAspect="1"/>
            </p:cNvPicPr>
            <p:nvPr/>
          </p:nvPicPr>
          <p:blipFill>
            <a:blip r:embed="rId2"/>
            <a:stretch>
              <a:fillRect/>
            </a:stretch>
          </p:blipFill>
          <p:spPr>
            <a:xfrm>
              <a:off x="3289270" y="2474731"/>
              <a:ext cx="2695238" cy="3238095"/>
            </a:xfrm>
            <a:prstGeom prst="rect">
              <a:avLst/>
            </a:prstGeom>
          </p:spPr>
        </p:pic>
        <p:pic>
          <p:nvPicPr>
            <p:cNvPr id="15" name="图片 14">
              <a:extLst>
                <a:ext uri="{FF2B5EF4-FFF2-40B4-BE49-F238E27FC236}">
                  <a16:creationId xmlns:a16="http://schemas.microsoft.com/office/drawing/2014/main" id="{B12295B8-22CD-4C1D-9297-96D0D2467D6B}"/>
                </a:ext>
              </a:extLst>
            </p:cNvPr>
            <p:cNvPicPr>
              <a:picLocks noChangeAspect="1"/>
            </p:cNvPicPr>
            <p:nvPr/>
          </p:nvPicPr>
          <p:blipFill>
            <a:blip r:embed="rId3"/>
            <a:stretch>
              <a:fillRect/>
            </a:stretch>
          </p:blipFill>
          <p:spPr>
            <a:xfrm>
              <a:off x="255718" y="2455683"/>
              <a:ext cx="2971429" cy="3257143"/>
            </a:xfrm>
            <a:prstGeom prst="rect">
              <a:avLst/>
            </a:prstGeom>
          </p:spPr>
        </p:pic>
        <p:pic>
          <p:nvPicPr>
            <p:cNvPr id="16" name="图片 15">
              <a:extLst>
                <a:ext uri="{FF2B5EF4-FFF2-40B4-BE49-F238E27FC236}">
                  <a16:creationId xmlns:a16="http://schemas.microsoft.com/office/drawing/2014/main" id="{B4CC44C2-5735-429E-B372-4EA8D1727FC3}"/>
                </a:ext>
              </a:extLst>
            </p:cNvPr>
            <p:cNvPicPr>
              <a:picLocks noChangeAspect="1"/>
            </p:cNvPicPr>
            <p:nvPr/>
          </p:nvPicPr>
          <p:blipFill rotWithShape="1">
            <a:blip r:embed="rId4"/>
            <a:srcRect l="4912" r="1954"/>
            <a:stretch/>
          </p:blipFill>
          <p:spPr>
            <a:xfrm>
              <a:off x="5984508" y="2022349"/>
              <a:ext cx="3069021" cy="4142857"/>
            </a:xfrm>
            <a:prstGeom prst="rect">
              <a:avLst/>
            </a:prstGeom>
          </p:spPr>
        </p:pic>
        <p:pic>
          <p:nvPicPr>
            <p:cNvPr id="17" name="图片 16">
              <a:extLst>
                <a:ext uri="{FF2B5EF4-FFF2-40B4-BE49-F238E27FC236}">
                  <a16:creationId xmlns:a16="http://schemas.microsoft.com/office/drawing/2014/main" id="{91F75594-CA08-4B67-B5BB-D6D41B3B8C40}"/>
                </a:ext>
              </a:extLst>
            </p:cNvPr>
            <p:cNvPicPr>
              <a:picLocks noChangeAspect="1"/>
            </p:cNvPicPr>
            <p:nvPr/>
          </p:nvPicPr>
          <p:blipFill>
            <a:blip r:embed="rId5"/>
            <a:stretch>
              <a:fillRect/>
            </a:stretch>
          </p:blipFill>
          <p:spPr>
            <a:xfrm>
              <a:off x="9053529" y="2455683"/>
              <a:ext cx="2923809" cy="3476190"/>
            </a:xfrm>
            <a:prstGeom prst="rect">
              <a:avLst/>
            </a:prstGeom>
          </p:spPr>
        </p:pic>
        <p:sp>
          <p:nvSpPr>
            <p:cNvPr id="18" name="矩形 17">
              <a:extLst>
                <a:ext uri="{FF2B5EF4-FFF2-40B4-BE49-F238E27FC236}">
                  <a16:creationId xmlns:a16="http://schemas.microsoft.com/office/drawing/2014/main" id="{3E0949C6-658D-4062-8300-4E60E2E62145}"/>
                </a:ext>
              </a:extLst>
            </p:cNvPr>
            <p:cNvSpPr/>
            <p:nvPr/>
          </p:nvSpPr>
          <p:spPr>
            <a:xfrm>
              <a:off x="365461" y="542760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F568777-3FBF-46A5-9AF1-9C302FAD504D}"/>
                </a:ext>
              </a:extLst>
            </p:cNvPr>
            <p:cNvSpPr/>
            <p:nvPr/>
          </p:nvSpPr>
          <p:spPr>
            <a:xfrm>
              <a:off x="3174985" y="542760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5A165B62-8AD4-4587-A683-74524F865A48}"/>
                </a:ext>
              </a:extLst>
            </p:cNvPr>
            <p:cNvSpPr/>
            <p:nvPr/>
          </p:nvSpPr>
          <p:spPr>
            <a:xfrm>
              <a:off x="6096000" y="587998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50592666-9C7A-4C55-96C7-EF1697D5F55B}"/>
                </a:ext>
              </a:extLst>
            </p:cNvPr>
            <p:cNvSpPr/>
            <p:nvPr/>
          </p:nvSpPr>
          <p:spPr>
            <a:xfrm>
              <a:off x="9259610" y="5646647"/>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007904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sp>
        <p:nvSpPr>
          <p:cNvPr id="13" name="矩形 12"/>
          <p:cNvSpPr/>
          <p:nvPr/>
        </p:nvSpPr>
        <p:spPr>
          <a:xfrm>
            <a:off x="8345215" y="357658"/>
            <a:ext cx="3846786" cy="401841"/>
          </a:xfrm>
          <a:prstGeom prst="rect">
            <a:avLst/>
          </a:prstGeom>
        </p:spPr>
        <p:txBody>
          <a:bodyPr wrap="square">
            <a:spAutoFit/>
          </a:bodyPr>
          <a:lstStyle/>
          <a:p>
            <a:pPr fontAlgn="auto">
              <a:lnSpc>
                <a:spcPct val="120000"/>
              </a:lnSpc>
            </a:pPr>
            <a:r>
              <a:rPr lang="zh-CN" altLang="en-US" b="1" dirty="0">
                <a:solidFill>
                  <a:schemeClr val="bg1"/>
                </a:solidFill>
                <a:ea typeface="微软雅黑" panose="020B0503020204020204" pitchFamily="34" charset="-122"/>
                <a:sym typeface="Arial" panose="020B0604020202020204" pitchFamily="34" charset="0"/>
              </a:rPr>
              <a:t>第</a:t>
            </a:r>
            <a:r>
              <a:rPr lang="en-US" altLang="zh-CN" b="1" dirty="0">
                <a:solidFill>
                  <a:schemeClr val="bg1"/>
                </a:solidFill>
                <a:ea typeface="微软雅黑" panose="020B0503020204020204" pitchFamily="34" charset="-122"/>
                <a:sym typeface="Arial" panose="020B0604020202020204" pitchFamily="34" charset="0"/>
              </a:rPr>
              <a:t>2</a:t>
            </a:r>
            <a:r>
              <a:rPr lang="zh-CN" altLang="en-US" b="1" dirty="0">
                <a:solidFill>
                  <a:schemeClr val="bg1"/>
                </a:solidFill>
                <a:ea typeface="微软雅黑" panose="020B0503020204020204" pitchFamily="34" charset="-122"/>
                <a:sym typeface="Arial" panose="020B0604020202020204" pitchFamily="34" charset="0"/>
              </a:rPr>
              <a:t>章</a:t>
            </a:r>
            <a:r>
              <a:rPr lang="en-US" altLang="zh-CN" b="1" dirty="0">
                <a:solidFill>
                  <a:schemeClr val="bg1"/>
                </a:solidFill>
                <a:ea typeface="微软雅黑" panose="020B0503020204020204" pitchFamily="34" charset="-122"/>
                <a:sym typeface="Arial" panose="020B0604020202020204" pitchFamily="34" charset="0"/>
              </a:rPr>
              <a:t>  </a:t>
            </a:r>
            <a:r>
              <a:rPr lang="en-US" altLang="zh-CN" b="1" dirty="0" err="1">
                <a:solidFill>
                  <a:schemeClr val="bg1"/>
                </a:solidFill>
                <a:ea typeface="微软雅黑" panose="020B0503020204020204" pitchFamily="34" charset="-122"/>
              </a:rPr>
              <a:t>CAXA</a:t>
            </a:r>
            <a:r>
              <a:rPr lang="en-US" altLang="zh-CN" b="1" dirty="0">
                <a:solidFill>
                  <a:schemeClr val="bg1"/>
                </a:solidFill>
                <a:ea typeface="微软雅黑" panose="020B0503020204020204" pitchFamily="34" charset="-122"/>
              </a:rPr>
              <a:t> CAM</a:t>
            </a:r>
            <a:r>
              <a:rPr lang="zh-CN" altLang="zh-CN" b="1" dirty="0">
                <a:solidFill>
                  <a:schemeClr val="bg1"/>
                </a:solidFill>
                <a:ea typeface="微软雅黑" panose="020B0503020204020204" pitchFamily="34" charset="-122"/>
              </a:rPr>
              <a:t>制造工程师</a:t>
            </a:r>
            <a:r>
              <a:rPr lang="en-US" altLang="zh-CN" b="1" dirty="0">
                <a:solidFill>
                  <a:schemeClr val="bg1"/>
                </a:solidFill>
                <a:ea typeface="微软雅黑" panose="020B0503020204020204" pitchFamily="34" charset="-122"/>
              </a:rPr>
              <a:t>2020</a:t>
            </a:r>
            <a:endParaRPr lang="zh-CN" altLang="en-US" b="1" dirty="0">
              <a:solidFill>
                <a:schemeClr val="bg1"/>
              </a:solidFill>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rotWithShape="1">
          <a:blip r:embed="rId2"/>
          <a:srcRect l="32764"/>
          <a:stretch/>
        </p:blipFill>
        <p:spPr>
          <a:xfrm>
            <a:off x="621936" y="2519381"/>
            <a:ext cx="4014953" cy="2933333"/>
          </a:xfrm>
          <a:prstGeom prst="rect">
            <a:avLst/>
          </a:prstGeom>
        </p:spPr>
      </p:pic>
      <p:pic>
        <p:nvPicPr>
          <p:cNvPr id="11" name="图片 10"/>
          <p:cNvPicPr>
            <a:picLocks noChangeAspect="1"/>
          </p:cNvPicPr>
          <p:nvPr/>
        </p:nvPicPr>
        <p:blipFill>
          <a:blip r:embed="rId3"/>
          <a:stretch>
            <a:fillRect/>
          </a:stretch>
        </p:blipFill>
        <p:spPr>
          <a:xfrm>
            <a:off x="4933124" y="2941465"/>
            <a:ext cx="6794384" cy="2723611"/>
          </a:xfrm>
          <a:prstGeom prst="rect">
            <a:avLst/>
          </a:prstGeom>
        </p:spPr>
      </p:pic>
      <p:sp>
        <p:nvSpPr>
          <p:cNvPr id="12" name="矩形 11">
            <a:extLst>
              <a:ext uri="{FF2B5EF4-FFF2-40B4-BE49-F238E27FC236}">
                <a16:creationId xmlns:a16="http://schemas.microsoft.com/office/drawing/2014/main" id="{C8AC0D69-DB07-4ED8-A053-7DA03D1E2EBA}"/>
              </a:ext>
            </a:extLst>
          </p:cNvPr>
          <p:cNvSpPr/>
          <p:nvPr/>
        </p:nvSpPr>
        <p:spPr>
          <a:xfrm>
            <a:off x="1670386" y="5219633"/>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3174843D-305B-4D19-888E-B9EB5093EAA8}"/>
              </a:ext>
            </a:extLst>
          </p:cNvPr>
          <p:cNvSpPr/>
          <p:nvPr/>
        </p:nvSpPr>
        <p:spPr>
          <a:xfrm>
            <a:off x="7480636" y="531010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926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26448B6-38EF-4A6A-8039-713A17D16D9F}"/>
              </a:ext>
            </a:extLst>
          </p:cNvPr>
          <p:cNvSpPr txBox="1"/>
          <p:nvPr/>
        </p:nvSpPr>
        <p:spPr>
          <a:xfrm>
            <a:off x="400574" y="997174"/>
            <a:ext cx="6304326" cy="3091872"/>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另保为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命令改变文件类型。</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）了解切换作图平面的方法。</a:t>
            </a:r>
          </a:p>
          <a:p>
            <a:pPr algn="just">
              <a:lnSpc>
                <a:spcPct val="150000"/>
              </a:lnSpc>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知识准备</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）熟悉电脑的基本操作及三键鼠标的使用。</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）了解机械制图的基本知识。 </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）熟悉不同视图的确定方法。</a:t>
            </a:r>
          </a:p>
        </p:txBody>
      </p:sp>
      <p:grpSp>
        <p:nvGrpSpPr>
          <p:cNvPr id="15" name="组合 14">
            <a:extLst>
              <a:ext uri="{FF2B5EF4-FFF2-40B4-BE49-F238E27FC236}">
                <a16:creationId xmlns:a16="http://schemas.microsoft.com/office/drawing/2014/main" id="{CC1ABB0E-23A4-414E-AA6E-787E6872311B}"/>
              </a:ext>
            </a:extLst>
          </p:cNvPr>
          <p:cNvGrpSpPr/>
          <p:nvPr/>
        </p:nvGrpSpPr>
        <p:grpSpPr>
          <a:xfrm>
            <a:off x="97940" y="354796"/>
            <a:ext cx="5570479" cy="493608"/>
            <a:chOff x="7040746" y="354796"/>
            <a:chExt cx="5570479" cy="493608"/>
          </a:xfrm>
        </p:grpSpPr>
        <p:grpSp>
          <p:nvGrpSpPr>
            <p:cNvPr id="22" name="组合 21">
              <a:extLst>
                <a:ext uri="{FF2B5EF4-FFF2-40B4-BE49-F238E27FC236}">
                  <a16:creationId xmlns:a16="http://schemas.microsoft.com/office/drawing/2014/main" id="{F76C3720-7A81-4D06-B7F5-2B934D0974D4}"/>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25" name="矩形 24">
                <a:extLst>
                  <a:ext uri="{FF2B5EF4-FFF2-40B4-BE49-F238E27FC236}">
                    <a16:creationId xmlns:a16="http://schemas.microsoft.com/office/drawing/2014/main" id="{6E68A5C3-DC18-4AE7-BAEA-F69BD637A5C0}"/>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8278536A-C424-4880-8D41-DFBF77376040}"/>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4" name="TextBox 5">
              <a:extLst>
                <a:ext uri="{FF2B5EF4-FFF2-40B4-BE49-F238E27FC236}">
                  <a16:creationId xmlns:a16="http://schemas.microsoft.com/office/drawing/2014/main" id="{1AFDC598-6C72-4010-984D-D345E72DDAF5}"/>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grpSp>
      <p:sp>
        <p:nvSpPr>
          <p:cNvPr id="28" name="文本框 27">
            <a:extLst>
              <a:ext uri="{FF2B5EF4-FFF2-40B4-BE49-F238E27FC236}">
                <a16:creationId xmlns:a16="http://schemas.microsoft.com/office/drawing/2014/main" id="{76010749-A038-4C7F-A074-AD67B31493F0}"/>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a:t>
            </a:r>
            <a:r>
              <a:rPr lang="en-US" altLang="zh-CN" sz="2000" b="1" i="0" dirty="0">
                <a:effectLst/>
                <a:latin typeface="黑体" panose="02010609060101010101" pitchFamily="49" charset="-122"/>
                <a:ea typeface="黑体" panose="02010609060101010101" pitchFamily="49" charset="-122"/>
              </a:rPr>
              <a:t>CAXA CAM </a:t>
            </a:r>
            <a:r>
              <a:rPr lang="zh-CN" altLang="en-US" sz="2000" b="1" i="0" dirty="0">
                <a:effectLst/>
                <a:latin typeface="黑体" panose="02010609060101010101" pitchFamily="49" charset="-122"/>
                <a:ea typeface="黑体" panose="02010609060101010101" pitchFamily="49" charset="-122"/>
              </a:rPr>
              <a:t>制造工程师的基本操作</a:t>
            </a:r>
            <a:r>
              <a:rPr lang="zh-CN" altLang="en-US" sz="2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25805264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grpSp>
        <p:nvGrpSpPr>
          <p:cNvPr id="5" name="组合 4">
            <a:extLst>
              <a:ext uri="{FF2B5EF4-FFF2-40B4-BE49-F238E27FC236}">
                <a16:creationId xmlns:a16="http://schemas.microsoft.com/office/drawing/2014/main" id="{05091F99-C55A-4FD5-B16E-4315A9B20492}"/>
              </a:ext>
            </a:extLst>
          </p:cNvPr>
          <p:cNvGrpSpPr/>
          <p:nvPr/>
        </p:nvGrpSpPr>
        <p:grpSpPr>
          <a:xfrm>
            <a:off x="1899659" y="1839098"/>
            <a:ext cx="7969555" cy="4586714"/>
            <a:chOff x="1899659" y="1839098"/>
            <a:chExt cx="7969555" cy="4586714"/>
          </a:xfrm>
        </p:grpSpPr>
        <p:pic>
          <p:nvPicPr>
            <p:cNvPr id="14" name="图片 13"/>
            <p:cNvPicPr>
              <a:picLocks noChangeAspect="1"/>
            </p:cNvPicPr>
            <p:nvPr/>
          </p:nvPicPr>
          <p:blipFill rotWithShape="1">
            <a:blip r:embed="rId2"/>
            <a:srcRect l="43006"/>
            <a:stretch/>
          </p:blipFill>
          <p:spPr>
            <a:xfrm>
              <a:off x="6408073" y="2029573"/>
              <a:ext cx="3461141" cy="4333531"/>
            </a:xfrm>
            <a:prstGeom prst="rect">
              <a:avLst/>
            </a:prstGeom>
          </p:spPr>
        </p:pic>
        <p:pic>
          <p:nvPicPr>
            <p:cNvPr id="4" name="图片 3"/>
            <p:cNvPicPr>
              <a:picLocks noChangeAspect="1"/>
            </p:cNvPicPr>
            <p:nvPr/>
          </p:nvPicPr>
          <p:blipFill>
            <a:blip r:embed="rId3"/>
            <a:stretch>
              <a:fillRect/>
            </a:stretch>
          </p:blipFill>
          <p:spPr>
            <a:xfrm>
              <a:off x="1899659" y="1839098"/>
              <a:ext cx="2935099" cy="4586714"/>
            </a:xfrm>
            <a:prstGeom prst="rect">
              <a:avLst/>
            </a:prstGeom>
          </p:spPr>
        </p:pic>
        <p:sp>
          <p:nvSpPr>
            <p:cNvPr id="2" name="矩形 1">
              <a:extLst>
                <a:ext uri="{FF2B5EF4-FFF2-40B4-BE49-F238E27FC236}">
                  <a16:creationId xmlns:a16="http://schemas.microsoft.com/office/drawing/2014/main" id="{D5E83C66-AF12-4E59-A77D-01C050408AC1}"/>
                </a:ext>
              </a:extLst>
            </p:cNvPr>
            <p:cNvSpPr/>
            <p:nvPr/>
          </p:nvSpPr>
          <p:spPr>
            <a:xfrm>
              <a:off x="2030135" y="6140586"/>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4C3DF834-0961-4E08-A61A-2ACAC22BF9F4}"/>
                </a:ext>
              </a:extLst>
            </p:cNvPr>
            <p:cNvSpPr/>
            <p:nvPr/>
          </p:nvSpPr>
          <p:spPr>
            <a:xfrm>
              <a:off x="6704201" y="607787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0534671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grpSp>
        <p:nvGrpSpPr>
          <p:cNvPr id="11" name="组合 10">
            <a:extLst>
              <a:ext uri="{FF2B5EF4-FFF2-40B4-BE49-F238E27FC236}">
                <a16:creationId xmlns:a16="http://schemas.microsoft.com/office/drawing/2014/main" id="{A14EBBD7-71CB-4ADE-BB32-73FC33AEDDC1}"/>
              </a:ext>
            </a:extLst>
          </p:cNvPr>
          <p:cNvGrpSpPr/>
          <p:nvPr/>
        </p:nvGrpSpPr>
        <p:grpSpPr>
          <a:xfrm>
            <a:off x="966952" y="1495754"/>
            <a:ext cx="9718614" cy="5348636"/>
            <a:chOff x="966952" y="1495754"/>
            <a:chExt cx="9718614" cy="5348636"/>
          </a:xfrm>
        </p:grpSpPr>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rotWithShape="1">
            <a:blip r:embed="rId2"/>
            <a:srcRect l="50239" t="5163"/>
            <a:stretch/>
          </p:blipFill>
          <p:spPr>
            <a:xfrm>
              <a:off x="4199020" y="1518838"/>
              <a:ext cx="2725365" cy="5302469"/>
            </a:xfrm>
            <a:prstGeom prst="rect">
              <a:avLst/>
            </a:prstGeom>
          </p:spPr>
        </p:pic>
        <p:pic>
          <p:nvPicPr>
            <p:cNvPr id="5" name="图片 4"/>
            <p:cNvPicPr>
              <a:picLocks noChangeAspect="1"/>
            </p:cNvPicPr>
            <p:nvPr/>
          </p:nvPicPr>
          <p:blipFill rotWithShape="1">
            <a:blip r:embed="rId3"/>
            <a:srcRect l="47130"/>
            <a:stretch/>
          </p:blipFill>
          <p:spPr>
            <a:xfrm>
              <a:off x="966952" y="2164646"/>
              <a:ext cx="2935575" cy="4161905"/>
            </a:xfrm>
            <a:prstGeom prst="rect">
              <a:avLst/>
            </a:prstGeom>
          </p:spPr>
        </p:pic>
        <p:pic>
          <p:nvPicPr>
            <p:cNvPr id="4" name="图片 3"/>
            <p:cNvPicPr>
              <a:picLocks noChangeAspect="1"/>
            </p:cNvPicPr>
            <p:nvPr/>
          </p:nvPicPr>
          <p:blipFill>
            <a:blip r:embed="rId4"/>
            <a:stretch>
              <a:fillRect/>
            </a:stretch>
          </p:blipFill>
          <p:spPr>
            <a:xfrm>
              <a:off x="8056995" y="2087566"/>
              <a:ext cx="2552381" cy="1800000"/>
            </a:xfrm>
            <a:prstGeom prst="rect">
              <a:avLst/>
            </a:prstGeom>
          </p:spPr>
        </p:pic>
        <p:pic>
          <p:nvPicPr>
            <p:cNvPr id="8" name="图片 7"/>
            <p:cNvPicPr>
              <a:picLocks noChangeAspect="1"/>
            </p:cNvPicPr>
            <p:nvPr/>
          </p:nvPicPr>
          <p:blipFill>
            <a:blip r:embed="rId5"/>
            <a:stretch>
              <a:fillRect/>
            </a:stretch>
          </p:blipFill>
          <p:spPr>
            <a:xfrm>
              <a:off x="8056995" y="4479377"/>
              <a:ext cx="2628571" cy="1942857"/>
            </a:xfrm>
            <a:prstGeom prst="rect">
              <a:avLst/>
            </a:prstGeom>
          </p:spPr>
        </p:pic>
        <p:sp>
          <p:nvSpPr>
            <p:cNvPr id="12" name="矩形 11">
              <a:extLst>
                <a:ext uri="{FF2B5EF4-FFF2-40B4-BE49-F238E27FC236}">
                  <a16:creationId xmlns:a16="http://schemas.microsoft.com/office/drawing/2014/main" id="{BDA471F1-317B-4625-B541-CEE8BC91266E}"/>
                </a:ext>
              </a:extLst>
            </p:cNvPr>
            <p:cNvSpPr/>
            <p:nvPr/>
          </p:nvSpPr>
          <p:spPr>
            <a:xfrm>
              <a:off x="1595718" y="609291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4909DD7-82B2-418D-A807-2A11F379F8B9}"/>
                </a:ext>
              </a:extLst>
            </p:cNvPr>
            <p:cNvSpPr/>
            <p:nvPr/>
          </p:nvSpPr>
          <p:spPr>
            <a:xfrm>
              <a:off x="4546834" y="6559164"/>
              <a:ext cx="864558"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8FCA6313-1A8A-4883-A5A7-550BD60D1652}"/>
                </a:ext>
              </a:extLst>
            </p:cNvPr>
            <p:cNvSpPr/>
            <p:nvPr/>
          </p:nvSpPr>
          <p:spPr>
            <a:xfrm>
              <a:off x="8229600" y="618393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A9D63E6B-3FDB-456A-95DA-CF30998E0328}"/>
                </a:ext>
              </a:extLst>
            </p:cNvPr>
            <p:cNvSpPr/>
            <p:nvPr/>
          </p:nvSpPr>
          <p:spPr>
            <a:xfrm>
              <a:off x="8309330" y="360234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1519154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sp>
        <p:nvSpPr>
          <p:cNvPr id="2" name="矩形 1"/>
          <p:cNvSpPr/>
          <p:nvPr/>
        </p:nvSpPr>
        <p:spPr>
          <a:xfrm>
            <a:off x="1031316" y="1632778"/>
            <a:ext cx="2685351" cy="461665"/>
          </a:xfrm>
          <a:prstGeom prst="rect">
            <a:avLst/>
          </a:prstGeom>
        </p:spPr>
        <p:txBody>
          <a:bodyPr wrap="none">
            <a:spAutoFit/>
          </a:bodyPr>
          <a:lstStyle/>
          <a:p>
            <a:pPr indent="266700"/>
            <a:r>
              <a:rPr lang="en-US" altLang="zh-CN" sz="2400" kern="100" dirty="0">
                <a:latin typeface="黑体" panose="02010609060101010101" pitchFamily="49" charset="-122"/>
                <a:ea typeface="宋体" panose="02010600030101010101" pitchFamily="2" charset="-122"/>
              </a:rPr>
              <a:t>2. </a:t>
            </a:r>
            <a:r>
              <a:rPr lang="zh-CN" altLang="zh-CN" sz="2400" kern="100" dirty="0">
                <a:latin typeface="Times New Roman" panose="02020603050405020304" pitchFamily="18" charset="0"/>
                <a:ea typeface="黑体" panose="02010609060101010101" pitchFamily="49" charset="-122"/>
              </a:rPr>
              <a:t>曲面编辑</a:t>
            </a:r>
            <a:r>
              <a:rPr lang="en-US" altLang="zh-CN" sz="2400" kern="100" dirty="0">
                <a:latin typeface="Times New Roman" panose="02020603050405020304" pitchFamily="18" charset="0"/>
                <a:ea typeface="黑体" panose="02010609060101010101" pitchFamily="49" charset="-122"/>
              </a:rPr>
              <a:t>       </a:t>
            </a:r>
            <a:endParaRPr lang="zh-CN" altLang="zh-CN" sz="2400" kern="100" dirty="0">
              <a:latin typeface="Times New Roman" panose="02020603050405020304" pitchFamily="18" charset="0"/>
              <a:ea typeface="宋体" panose="02010600030101010101" pitchFamily="2" charset="-122"/>
            </a:endParaRPr>
          </a:p>
        </p:txBody>
      </p:sp>
      <p:sp>
        <p:nvSpPr>
          <p:cNvPr id="11" name="矩形 10"/>
          <p:cNvSpPr/>
          <p:nvPr/>
        </p:nvSpPr>
        <p:spPr>
          <a:xfrm>
            <a:off x="1450501" y="2176734"/>
            <a:ext cx="1846980" cy="4437753"/>
          </a:xfrm>
          <a:prstGeom prst="rect">
            <a:avLst/>
          </a:prstGeom>
        </p:spPr>
        <p:txBody>
          <a:bodyPr wrap="none">
            <a:spAutoFit/>
          </a:bodyPr>
          <a:lstStyle/>
          <a:p>
            <a:pPr indent="266700">
              <a:lnSpc>
                <a:spcPct val="150000"/>
              </a:lnSpc>
            </a:pPr>
            <a:r>
              <a:rPr lang="zh-CN" altLang="en-US" sz="2400" b="1" kern="100" dirty="0">
                <a:latin typeface="宋体" panose="02010600030101010101" pitchFamily="2" charset="-122"/>
                <a:ea typeface="宋体" panose="02010600030101010101" pitchFamily="2" charset="-122"/>
              </a:rPr>
              <a:t>实体化</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曲面延伸</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缝合</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zh-CN" sz="2400" b="1" kern="100" dirty="0">
                <a:latin typeface="宋体" panose="02010600030101010101" pitchFamily="2" charset="-122"/>
                <a:ea typeface="宋体" panose="02010600030101010101" pitchFamily="2" charset="-122"/>
              </a:rPr>
              <a:t>偏移曲面 </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填充面</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裁剪</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曲面过渡</a:t>
            </a:r>
            <a:endParaRPr lang="en-US" altLang="zh-CN" sz="2400" b="1" kern="100" dirty="0">
              <a:latin typeface="宋体" panose="02010600030101010101" pitchFamily="2" charset="-122"/>
              <a:ea typeface="宋体" panose="02010600030101010101" pitchFamily="2" charset="-122"/>
            </a:endParaRPr>
          </a:p>
          <a:p>
            <a:pPr indent="266700">
              <a:lnSpc>
                <a:spcPct val="150000"/>
              </a:lnSpc>
            </a:pPr>
            <a:r>
              <a:rPr lang="zh-CN" altLang="en-US" sz="2400" b="1" kern="100" dirty="0">
                <a:latin typeface="宋体" panose="02010600030101010101" pitchFamily="2" charset="-122"/>
                <a:ea typeface="宋体" panose="02010600030101010101" pitchFamily="2" charset="-122"/>
              </a:rPr>
              <a:t>合并曲面</a:t>
            </a:r>
            <a:endParaRPr lang="zh-CN" altLang="zh-CN" sz="2400" b="1" kern="100" dirty="0">
              <a:latin typeface="宋体" panose="02010600030101010101" pitchFamily="2" charset="-122"/>
              <a:ea typeface="宋体" panose="02010600030101010101" pitchFamily="2" charset="-122"/>
            </a:endParaRPr>
          </a:p>
        </p:txBody>
      </p:sp>
      <p:grpSp>
        <p:nvGrpSpPr>
          <p:cNvPr id="5" name="组合 4">
            <a:extLst>
              <a:ext uri="{FF2B5EF4-FFF2-40B4-BE49-F238E27FC236}">
                <a16:creationId xmlns:a16="http://schemas.microsoft.com/office/drawing/2014/main" id="{46019634-F540-4FDD-A80D-C14E765097BC}"/>
              </a:ext>
            </a:extLst>
          </p:cNvPr>
          <p:cNvGrpSpPr/>
          <p:nvPr/>
        </p:nvGrpSpPr>
        <p:grpSpPr>
          <a:xfrm>
            <a:off x="4468633" y="2657477"/>
            <a:ext cx="6095238" cy="2657143"/>
            <a:chOff x="4468633" y="2657477"/>
            <a:chExt cx="6095238" cy="2657143"/>
          </a:xfrm>
        </p:grpSpPr>
        <p:pic>
          <p:nvPicPr>
            <p:cNvPr id="4" name="图片 3"/>
            <p:cNvPicPr>
              <a:picLocks noChangeAspect="1"/>
            </p:cNvPicPr>
            <p:nvPr/>
          </p:nvPicPr>
          <p:blipFill>
            <a:blip r:embed="rId2"/>
            <a:stretch>
              <a:fillRect/>
            </a:stretch>
          </p:blipFill>
          <p:spPr>
            <a:xfrm>
              <a:off x="4468633" y="2657477"/>
              <a:ext cx="6095238" cy="2657143"/>
            </a:xfrm>
            <a:prstGeom prst="rect">
              <a:avLst/>
            </a:prstGeom>
          </p:spPr>
        </p:pic>
        <p:sp>
          <p:nvSpPr>
            <p:cNvPr id="12" name="矩形 11">
              <a:extLst>
                <a:ext uri="{FF2B5EF4-FFF2-40B4-BE49-F238E27FC236}">
                  <a16:creationId xmlns:a16="http://schemas.microsoft.com/office/drawing/2014/main" id="{D850FCCC-1678-478C-9E0D-D247B598218E}"/>
                </a:ext>
              </a:extLst>
            </p:cNvPr>
            <p:cNvSpPr/>
            <p:nvPr/>
          </p:nvSpPr>
          <p:spPr>
            <a:xfrm>
              <a:off x="7516252" y="502939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562682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pic>
        <p:nvPicPr>
          <p:cNvPr id="2" name="图片 1"/>
          <p:cNvPicPr>
            <a:picLocks noChangeAspect="1"/>
          </p:cNvPicPr>
          <p:nvPr/>
        </p:nvPicPr>
        <p:blipFill rotWithShape="1">
          <a:blip r:embed="rId2"/>
          <a:srcRect l="42673" t="34245"/>
          <a:stretch/>
        </p:blipFill>
        <p:spPr>
          <a:xfrm>
            <a:off x="6362086" y="1835606"/>
            <a:ext cx="3580700" cy="2183432"/>
          </a:xfrm>
          <a:prstGeom prst="rect">
            <a:avLst/>
          </a:prstGeom>
        </p:spPr>
      </p:pic>
      <p:pic>
        <p:nvPicPr>
          <p:cNvPr id="4" name="图片 3"/>
          <p:cNvPicPr>
            <a:picLocks noChangeAspect="1"/>
          </p:cNvPicPr>
          <p:nvPr/>
        </p:nvPicPr>
        <p:blipFill rotWithShape="1">
          <a:blip r:embed="rId3"/>
          <a:srcRect l="31150" t="42872"/>
          <a:stretch/>
        </p:blipFill>
        <p:spPr>
          <a:xfrm>
            <a:off x="5517977" y="4519448"/>
            <a:ext cx="4901215" cy="1996966"/>
          </a:xfrm>
          <a:prstGeom prst="rect">
            <a:avLst/>
          </a:prstGeom>
        </p:spPr>
      </p:pic>
      <p:pic>
        <p:nvPicPr>
          <p:cNvPr id="5" name="图片 4"/>
          <p:cNvPicPr>
            <a:picLocks noChangeAspect="1"/>
          </p:cNvPicPr>
          <p:nvPr/>
        </p:nvPicPr>
        <p:blipFill>
          <a:blip r:embed="rId4"/>
          <a:stretch>
            <a:fillRect/>
          </a:stretch>
        </p:blipFill>
        <p:spPr>
          <a:xfrm>
            <a:off x="1581559" y="2909691"/>
            <a:ext cx="2504762" cy="2504762"/>
          </a:xfrm>
          <a:prstGeom prst="rect">
            <a:avLst/>
          </a:prstGeom>
        </p:spPr>
      </p:pic>
      <p:sp>
        <p:nvSpPr>
          <p:cNvPr id="11" name="矩形 10">
            <a:extLst>
              <a:ext uri="{FF2B5EF4-FFF2-40B4-BE49-F238E27FC236}">
                <a16:creationId xmlns:a16="http://schemas.microsoft.com/office/drawing/2014/main" id="{C4E6F541-4E3C-406C-B13D-497B63785695}"/>
              </a:ext>
            </a:extLst>
          </p:cNvPr>
          <p:cNvSpPr/>
          <p:nvPr/>
        </p:nvSpPr>
        <p:spPr>
          <a:xfrm>
            <a:off x="2021746" y="5129227"/>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DF9E40C4-161F-4993-8126-D0298F8FDEFF}"/>
              </a:ext>
            </a:extLst>
          </p:cNvPr>
          <p:cNvSpPr/>
          <p:nvPr/>
        </p:nvSpPr>
        <p:spPr>
          <a:xfrm>
            <a:off x="6870583" y="3733812"/>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F12BB0E-48C5-4083-B6EE-9B41CDC425FF}"/>
              </a:ext>
            </a:extLst>
          </p:cNvPr>
          <p:cNvSpPr/>
          <p:nvPr/>
        </p:nvSpPr>
        <p:spPr>
          <a:xfrm>
            <a:off x="6744748" y="623118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53383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30989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1.2  </a:t>
            </a:r>
            <a:r>
              <a:rPr lang="zh-CN" altLang="zh-CN" sz="2800" b="1" dirty="0">
                <a:solidFill>
                  <a:schemeClr val="accent1"/>
                </a:solidFill>
                <a:latin typeface="微软雅黑" pitchFamily="34" charset="-122"/>
                <a:ea typeface="微软雅黑" pitchFamily="34" charset="-122"/>
              </a:rPr>
              <a:t>曲线曲面造型</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1.2.2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曲面生成及编辑</a:t>
            </a:r>
          </a:p>
        </p:txBody>
      </p:sp>
      <p:grpSp>
        <p:nvGrpSpPr>
          <p:cNvPr id="2" name="组合 1">
            <a:extLst>
              <a:ext uri="{FF2B5EF4-FFF2-40B4-BE49-F238E27FC236}">
                <a16:creationId xmlns:a16="http://schemas.microsoft.com/office/drawing/2014/main" id="{74598A51-D103-4FAB-B0F0-421F8B1E57EF}"/>
              </a:ext>
            </a:extLst>
          </p:cNvPr>
          <p:cNvGrpSpPr/>
          <p:nvPr/>
        </p:nvGrpSpPr>
        <p:grpSpPr>
          <a:xfrm>
            <a:off x="785662" y="1495754"/>
            <a:ext cx="10817758" cy="5367152"/>
            <a:chOff x="785662" y="1495754"/>
            <a:chExt cx="10817758" cy="5367152"/>
          </a:xfrm>
        </p:grpSpPr>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a:stretch>
              <a:fillRect/>
            </a:stretch>
          </p:blipFill>
          <p:spPr>
            <a:xfrm>
              <a:off x="4199798" y="1957419"/>
              <a:ext cx="2723809" cy="4523809"/>
            </a:xfrm>
            <a:prstGeom prst="rect">
              <a:avLst/>
            </a:prstGeom>
          </p:spPr>
        </p:pic>
        <p:pic>
          <p:nvPicPr>
            <p:cNvPr id="11" name="图片 10"/>
            <p:cNvPicPr>
              <a:picLocks noChangeAspect="1"/>
            </p:cNvPicPr>
            <p:nvPr/>
          </p:nvPicPr>
          <p:blipFill>
            <a:blip r:embed="rId3"/>
            <a:stretch>
              <a:fillRect/>
            </a:stretch>
          </p:blipFill>
          <p:spPr>
            <a:xfrm>
              <a:off x="785662" y="1529573"/>
              <a:ext cx="3323809" cy="5333333"/>
            </a:xfrm>
            <a:prstGeom prst="rect">
              <a:avLst/>
            </a:prstGeom>
          </p:spPr>
        </p:pic>
        <p:pic>
          <p:nvPicPr>
            <p:cNvPr id="14" name="图片 13"/>
            <p:cNvPicPr>
              <a:picLocks noChangeAspect="1"/>
            </p:cNvPicPr>
            <p:nvPr/>
          </p:nvPicPr>
          <p:blipFill rotWithShape="1">
            <a:blip r:embed="rId4"/>
            <a:srcRect l="36033" r="1197"/>
            <a:stretch/>
          </p:blipFill>
          <p:spPr>
            <a:xfrm>
              <a:off x="7115503" y="2753702"/>
              <a:ext cx="4487917" cy="2669636"/>
            </a:xfrm>
            <a:prstGeom prst="rect">
              <a:avLst/>
            </a:prstGeom>
          </p:spPr>
        </p:pic>
        <p:sp>
          <p:nvSpPr>
            <p:cNvPr id="12" name="矩形 11">
              <a:extLst>
                <a:ext uri="{FF2B5EF4-FFF2-40B4-BE49-F238E27FC236}">
                  <a16:creationId xmlns:a16="http://schemas.microsoft.com/office/drawing/2014/main" id="{1D18F2C3-4494-41C6-A3E5-D15826CA84FE}"/>
                </a:ext>
              </a:extLst>
            </p:cNvPr>
            <p:cNvSpPr/>
            <p:nvPr/>
          </p:nvSpPr>
          <p:spPr>
            <a:xfrm>
              <a:off x="1524026" y="657277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94FED06-7985-410E-A47A-FC391DCB7398}"/>
                </a:ext>
              </a:extLst>
            </p:cNvPr>
            <p:cNvSpPr/>
            <p:nvPr/>
          </p:nvSpPr>
          <p:spPr>
            <a:xfrm>
              <a:off x="4650926" y="6259588"/>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6631B43A-D001-4ACF-A301-CEC5ED5F2812}"/>
                </a:ext>
              </a:extLst>
            </p:cNvPr>
            <p:cNvSpPr/>
            <p:nvPr/>
          </p:nvSpPr>
          <p:spPr>
            <a:xfrm>
              <a:off x="7579049" y="508079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174190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86081" y="1379327"/>
            <a:ext cx="10820112" cy="2677656"/>
          </a:xfrm>
          <a:prstGeom prst="rect">
            <a:avLst/>
          </a:prstGeom>
        </p:spPr>
        <p:txBody>
          <a:bodyPr wrap="square">
            <a:spAutoFit/>
          </a:bodyPr>
          <a:lstStyle/>
          <a:p>
            <a:pPr>
              <a:lnSpc>
                <a:spcPct val="150000"/>
              </a:lnSpc>
            </a:pPr>
            <a:r>
              <a:rPr lang="en-US" altLang="zh-CN" sz="2800" b="1" kern="100" dirty="0">
                <a:latin typeface="Times New Roman" panose="02020603050405020304" pitchFamily="18" charset="0"/>
                <a:ea typeface="宋体" panose="02010600030101010101" pitchFamily="2" charset="-122"/>
              </a:rPr>
              <a:t>        </a:t>
            </a:r>
            <a:r>
              <a:rPr lang="en-US" altLang="zh-CN" sz="2800" b="1" kern="100" dirty="0" err="1">
                <a:latin typeface="Times New Roman" panose="02020603050405020304" pitchFamily="18" charset="0"/>
                <a:ea typeface="宋体" panose="02010600030101010101" pitchFamily="2" charset="-122"/>
              </a:rPr>
              <a:t>CAXA</a:t>
            </a:r>
            <a:r>
              <a:rPr lang="en-US" altLang="zh-CN" sz="2800" b="1" kern="100" dirty="0">
                <a:latin typeface="Times New Roman" panose="02020603050405020304" pitchFamily="18" charset="0"/>
                <a:ea typeface="宋体" panose="02010600030101010101" pitchFamily="2" charset="-122"/>
              </a:rPr>
              <a:t> 3D </a:t>
            </a:r>
            <a:r>
              <a:rPr lang="zh-CN" altLang="zh-CN" sz="2800" b="1" kern="100" dirty="0">
                <a:latin typeface="Times New Roman" panose="02020603050405020304" pitchFamily="18" charset="0"/>
                <a:ea typeface="宋体" panose="02010600030101010101" pitchFamily="2" charset="-122"/>
                <a:cs typeface="Times New Roman" panose="02020603050405020304" pitchFamily="18" charset="0"/>
              </a:rPr>
              <a:t>实体设计在实体特征的构建方面是延伸草图的设计概念，通过草图中所建立二维的草图截面，利用设计环境所提供的功能，建立三维实体。为了加强特征的细部外形设计，实体设计还提供了修改和编辑功能，对三维实体特征进行编辑与修改。</a:t>
            </a:r>
            <a:endParaRPr lang="zh-CN" altLang="en-US" sz="2800" b="1" dirty="0"/>
          </a:p>
        </p:txBody>
      </p:sp>
      <p:grpSp>
        <p:nvGrpSpPr>
          <p:cNvPr id="5" name="组合 4">
            <a:extLst>
              <a:ext uri="{FF2B5EF4-FFF2-40B4-BE49-F238E27FC236}">
                <a16:creationId xmlns:a16="http://schemas.microsoft.com/office/drawing/2014/main" id="{1B964A5F-8155-414A-A1B6-74E0D130E508}"/>
              </a:ext>
            </a:extLst>
          </p:cNvPr>
          <p:cNvGrpSpPr/>
          <p:nvPr/>
        </p:nvGrpSpPr>
        <p:grpSpPr>
          <a:xfrm>
            <a:off x="948975" y="4500784"/>
            <a:ext cx="10494323" cy="1859909"/>
            <a:chOff x="948975" y="4500784"/>
            <a:chExt cx="10494323" cy="1859909"/>
          </a:xfrm>
        </p:grpSpPr>
        <p:pic>
          <p:nvPicPr>
            <p:cNvPr id="4" name="图片 3"/>
            <p:cNvPicPr>
              <a:picLocks noChangeAspect="1"/>
            </p:cNvPicPr>
            <p:nvPr/>
          </p:nvPicPr>
          <p:blipFill>
            <a:blip r:embed="rId2"/>
            <a:stretch>
              <a:fillRect/>
            </a:stretch>
          </p:blipFill>
          <p:spPr>
            <a:xfrm>
              <a:off x="948975" y="4500784"/>
              <a:ext cx="10494323" cy="1859909"/>
            </a:xfrm>
            <a:prstGeom prst="rect">
              <a:avLst/>
            </a:prstGeom>
          </p:spPr>
        </p:pic>
        <p:sp>
          <p:nvSpPr>
            <p:cNvPr id="8" name="矩形 7">
              <a:extLst>
                <a:ext uri="{FF2B5EF4-FFF2-40B4-BE49-F238E27FC236}">
                  <a16:creationId xmlns:a16="http://schemas.microsoft.com/office/drawing/2014/main" id="{8C155D39-CDF9-4343-B67D-8E2F344663CA}"/>
                </a:ext>
              </a:extLst>
            </p:cNvPr>
            <p:cNvSpPr/>
            <p:nvPr/>
          </p:nvSpPr>
          <p:spPr>
            <a:xfrm>
              <a:off x="4555222" y="6075467"/>
              <a:ext cx="973123"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908940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特征生成与修改</a:t>
            </a:r>
          </a:p>
        </p:txBody>
      </p:sp>
      <p:sp>
        <p:nvSpPr>
          <p:cNvPr id="2" name="矩形 1"/>
          <p:cNvSpPr/>
          <p:nvPr/>
        </p:nvSpPr>
        <p:spPr>
          <a:xfrm>
            <a:off x="1044458" y="1795314"/>
            <a:ext cx="1987724" cy="461665"/>
          </a:xfrm>
          <a:prstGeom prst="rect">
            <a:avLst/>
          </a:prstGeom>
        </p:spPr>
        <p:txBody>
          <a:bodyPr wrap="none">
            <a:spAutoFit/>
          </a:bodyPr>
          <a:lstStyle/>
          <a:p>
            <a:pPr indent="261620"/>
            <a:r>
              <a:rPr lang="en-US" altLang="zh-CN" sz="2400" kern="100" dirty="0">
                <a:latin typeface="黑体" panose="02010609060101010101" pitchFamily="49" charset="-122"/>
                <a:ea typeface="宋体" panose="02010600030101010101" pitchFamily="2" charset="-122"/>
              </a:rPr>
              <a:t>1.</a:t>
            </a:r>
            <a:r>
              <a:rPr lang="zh-CN" altLang="zh-CN" sz="2400" kern="100" dirty="0">
                <a:latin typeface="Times New Roman" panose="02020603050405020304" pitchFamily="18" charset="0"/>
                <a:ea typeface="黑体" panose="02010609060101010101" pitchFamily="49" charset="-122"/>
              </a:rPr>
              <a:t>特征生成</a:t>
            </a:r>
            <a:endParaRPr lang="zh-CN" altLang="zh-CN" sz="2400" kern="100" dirty="0">
              <a:latin typeface="Times New Roman" panose="02020603050405020304" pitchFamily="18" charset="0"/>
              <a:ea typeface="宋体" panose="02010600030101010101" pitchFamily="2" charset="-122"/>
            </a:endParaRPr>
          </a:p>
        </p:txBody>
      </p:sp>
      <p:sp>
        <p:nvSpPr>
          <p:cNvPr id="4" name="矩形 3"/>
          <p:cNvSpPr/>
          <p:nvPr/>
        </p:nvSpPr>
        <p:spPr>
          <a:xfrm>
            <a:off x="1755215" y="2361465"/>
            <a:ext cx="1422184" cy="3907801"/>
          </a:xfrm>
          <a:prstGeom prst="rect">
            <a:avLst/>
          </a:prstGeom>
        </p:spPr>
        <p:txBody>
          <a:bodyPr wrap="none">
            <a:spAutoFit/>
          </a:bodyPr>
          <a:lstStyle/>
          <a:p>
            <a:pPr>
              <a:lnSpc>
                <a:spcPct val="150000"/>
              </a:lnSpc>
            </a:pPr>
            <a:r>
              <a:rPr lang="zh-CN" altLang="zh-CN" sz="2400" b="1" kern="100" dirty="0">
                <a:ea typeface="宋体" panose="02010600030101010101" pitchFamily="2" charset="-122"/>
                <a:cs typeface="Times New Roman" panose="02020603050405020304" pitchFamily="18" charset="0"/>
              </a:rPr>
              <a:t>拉伸</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zh-CN" sz="2400" b="1" kern="100" dirty="0">
                <a:ea typeface="宋体" panose="02010600030101010101" pitchFamily="2" charset="-122"/>
                <a:cs typeface="Times New Roman" panose="02020603050405020304" pitchFamily="18" charset="0"/>
              </a:rPr>
              <a:t>旋转</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zh-CN" sz="2400" b="1" kern="100" dirty="0">
                <a:ea typeface="宋体" panose="02010600030101010101" pitchFamily="2" charset="-122"/>
                <a:cs typeface="Times New Roman" panose="02020603050405020304" pitchFamily="18" charset="0"/>
              </a:rPr>
              <a:t>扫描</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zh-CN" sz="2400" b="1" kern="100" dirty="0">
                <a:ea typeface="宋体" panose="02010600030101010101" pitchFamily="2" charset="-122"/>
                <a:cs typeface="Times New Roman" panose="02020603050405020304" pitchFamily="18" charset="0"/>
              </a:rPr>
              <a:t>放样</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en-US" sz="2400" b="1" kern="100" dirty="0">
                <a:ea typeface="宋体" panose="02010600030101010101" pitchFamily="2" charset="-122"/>
                <a:cs typeface="Times New Roman" panose="02020603050405020304" pitchFamily="18" charset="0"/>
              </a:rPr>
              <a:t>螺纹</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en-US" sz="2400" b="1" kern="100" dirty="0">
                <a:ea typeface="宋体" panose="02010600030101010101" pitchFamily="2" charset="-122"/>
                <a:cs typeface="Times New Roman" panose="02020603050405020304" pitchFamily="18" charset="0"/>
              </a:rPr>
              <a:t>加厚曲面</a:t>
            </a:r>
            <a:endParaRPr lang="en-US" altLang="zh-CN" sz="2400" b="1" kern="100" dirty="0">
              <a:ea typeface="宋体" panose="02010600030101010101" pitchFamily="2" charset="-122"/>
              <a:cs typeface="Times New Roman" panose="02020603050405020304" pitchFamily="18" charset="0"/>
            </a:endParaRPr>
          </a:p>
          <a:p>
            <a:pPr>
              <a:lnSpc>
                <a:spcPct val="150000"/>
              </a:lnSpc>
            </a:pPr>
            <a:r>
              <a:rPr lang="zh-CN" altLang="en-US" sz="2400" b="1" kern="100" dirty="0">
                <a:ea typeface="宋体" panose="02010600030101010101" pitchFamily="2" charset="-122"/>
                <a:cs typeface="Times New Roman" panose="02020603050405020304" pitchFamily="18" charset="0"/>
              </a:rPr>
              <a:t>自定义孔</a:t>
            </a:r>
            <a:endParaRPr lang="zh-CN" altLang="en-US" sz="2400" b="1" dirty="0"/>
          </a:p>
        </p:txBody>
      </p:sp>
      <p:pic>
        <p:nvPicPr>
          <p:cNvPr id="5" name="图片 4"/>
          <p:cNvPicPr>
            <a:picLocks noChangeAspect="1"/>
          </p:cNvPicPr>
          <p:nvPr/>
        </p:nvPicPr>
        <p:blipFill>
          <a:blip r:embed="rId2"/>
          <a:stretch>
            <a:fillRect/>
          </a:stretch>
        </p:blipFill>
        <p:spPr>
          <a:xfrm>
            <a:off x="4744799" y="1597886"/>
            <a:ext cx="5523809" cy="5028571"/>
          </a:xfrm>
          <a:prstGeom prst="rect">
            <a:avLst/>
          </a:prstGeom>
        </p:spPr>
      </p:pic>
      <p:sp>
        <p:nvSpPr>
          <p:cNvPr id="11" name="矩形 10">
            <a:extLst>
              <a:ext uri="{FF2B5EF4-FFF2-40B4-BE49-F238E27FC236}">
                <a16:creationId xmlns:a16="http://schemas.microsoft.com/office/drawing/2014/main" id="{A79A40C5-E7B1-46EE-8DF8-20E4525358C9}"/>
              </a:ext>
            </a:extLst>
          </p:cNvPr>
          <p:cNvSpPr/>
          <p:nvPr/>
        </p:nvSpPr>
        <p:spPr>
          <a:xfrm>
            <a:off x="7579049" y="640220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10638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特征生成与修改</a:t>
            </a:r>
          </a:p>
        </p:txBody>
      </p:sp>
      <p:pic>
        <p:nvPicPr>
          <p:cNvPr id="2" name="图片 1"/>
          <p:cNvPicPr>
            <a:picLocks noChangeAspect="1"/>
          </p:cNvPicPr>
          <p:nvPr/>
        </p:nvPicPr>
        <p:blipFill rotWithShape="1">
          <a:blip r:embed="rId2"/>
          <a:srcRect l="46034"/>
          <a:stretch/>
        </p:blipFill>
        <p:spPr>
          <a:xfrm>
            <a:off x="1669519" y="1537959"/>
            <a:ext cx="2729486" cy="5295900"/>
          </a:xfrm>
          <a:prstGeom prst="rect">
            <a:avLst/>
          </a:prstGeom>
        </p:spPr>
      </p:pic>
      <p:pic>
        <p:nvPicPr>
          <p:cNvPr id="5" name="图片 4"/>
          <p:cNvPicPr>
            <a:picLocks noChangeAspect="1"/>
          </p:cNvPicPr>
          <p:nvPr/>
        </p:nvPicPr>
        <p:blipFill>
          <a:blip r:embed="rId3"/>
          <a:stretch>
            <a:fillRect/>
          </a:stretch>
        </p:blipFill>
        <p:spPr>
          <a:xfrm>
            <a:off x="5101571" y="1586240"/>
            <a:ext cx="1685714" cy="5247619"/>
          </a:xfrm>
          <a:prstGeom prst="rect">
            <a:avLst/>
          </a:prstGeom>
        </p:spPr>
      </p:pic>
      <p:grpSp>
        <p:nvGrpSpPr>
          <p:cNvPr id="4" name="组合 3">
            <a:extLst>
              <a:ext uri="{FF2B5EF4-FFF2-40B4-BE49-F238E27FC236}">
                <a16:creationId xmlns:a16="http://schemas.microsoft.com/office/drawing/2014/main" id="{7206F97A-6AD6-4423-B9D1-E63886D053D8}"/>
              </a:ext>
            </a:extLst>
          </p:cNvPr>
          <p:cNvGrpSpPr/>
          <p:nvPr/>
        </p:nvGrpSpPr>
        <p:grpSpPr>
          <a:xfrm>
            <a:off x="2088858" y="1691001"/>
            <a:ext cx="7822399" cy="5142858"/>
            <a:chOff x="2088858" y="1691001"/>
            <a:chExt cx="7822399" cy="5142858"/>
          </a:xfrm>
        </p:grpSpPr>
        <p:pic>
          <p:nvPicPr>
            <p:cNvPr id="8" name="图片 7"/>
            <p:cNvPicPr>
              <a:picLocks noChangeAspect="1"/>
            </p:cNvPicPr>
            <p:nvPr/>
          </p:nvPicPr>
          <p:blipFill>
            <a:blip r:embed="rId4"/>
            <a:stretch>
              <a:fillRect/>
            </a:stretch>
          </p:blipFill>
          <p:spPr>
            <a:xfrm>
              <a:off x="7835067" y="1691001"/>
              <a:ext cx="2076190" cy="5038095"/>
            </a:xfrm>
            <a:prstGeom prst="rect">
              <a:avLst/>
            </a:prstGeom>
          </p:spPr>
        </p:pic>
        <p:sp>
          <p:nvSpPr>
            <p:cNvPr id="11" name="矩形 10">
              <a:extLst>
                <a:ext uri="{FF2B5EF4-FFF2-40B4-BE49-F238E27FC236}">
                  <a16:creationId xmlns:a16="http://schemas.microsoft.com/office/drawing/2014/main" id="{90F95207-5630-4A0E-9D9A-38103D1FCE62}"/>
                </a:ext>
              </a:extLst>
            </p:cNvPr>
            <p:cNvSpPr/>
            <p:nvPr/>
          </p:nvSpPr>
          <p:spPr>
            <a:xfrm>
              <a:off x="2088858" y="6548633"/>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BE22F78-763D-4E9C-8F53-B56274CEBD4C}"/>
                </a:ext>
              </a:extLst>
            </p:cNvPr>
            <p:cNvSpPr/>
            <p:nvPr/>
          </p:nvSpPr>
          <p:spPr>
            <a:xfrm>
              <a:off x="5193161" y="654481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0B32793-9474-445A-A83A-55F3BAEFDE6A}"/>
                </a:ext>
              </a:extLst>
            </p:cNvPr>
            <p:cNvSpPr/>
            <p:nvPr/>
          </p:nvSpPr>
          <p:spPr>
            <a:xfrm>
              <a:off x="8121895" y="644387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004271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特征生成与修改</a:t>
            </a:r>
          </a:p>
        </p:txBody>
      </p:sp>
      <p:pic>
        <p:nvPicPr>
          <p:cNvPr id="12" name="图片 11"/>
          <p:cNvPicPr>
            <a:picLocks noChangeAspect="1"/>
          </p:cNvPicPr>
          <p:nvPr/>
        </p:nvPicPr>
        <p:blipFill>
          <a:blip r:embed="rId2"/>
          <a:stretch>
            <a:fillRect/>
          </a:stretch>
        </p:blipFill>
        <p:spPr>
          <a:xfrm>
            <a:off x="8165401" y="1607764"/>
            <a:ext cx="2819048" cy="5066667"/>
          </a:xfrm>
          <a:prstGeom prst="rect">
            <a:avLst/>
          </a:prstGeom>
        </p:spPr>
      </p:pic>
      <p:grpSp>
        <p:nvGrpSpPr>
          <p:cNvPr id="2" name="组合 1">
            <a:extLst>
              <a:ext uri="{FF2B5EF4-FFF2-40B4-BE49-F238E27FC236}">
                <a16:creationId xmlns:a16="http://schemas.microsoft.com/office/drawing/2014/main" id="{366BE855-9BB1-41AE-98CF-EEDB518A270A}"/>
              </a:ext>
            </a:extLst>
          </p:cNvPr>
          <p:cNvGrpSpPr/>
          <p:nvPr/>
        </p:nvGrpSpPr>
        <p:grpSpPr>
          <a:xfrm>
            <a:off x="1239235" y="1641166"/>
            <a:ext cx="8054820" cy="5218387"/>
            <a:chOff x="1239235" y="1641166"/>
            <a:chExt cx="8054820" cy="5218387"/>
          </a:xfrm>
        </p:grpSpPr>
        <p:pic>
          <p:nvPicPr>
            <p:cNvPr id="4" name="图片 3"/>
            <p:cNvPicPr>
              <a:picLocks noChangeAspect="1"/>
            </p:cNvPicPr>
            <p:nvPr/>
          </p:nvPicPr>
          <p:blipFill rotWithShape="1">
            <a:blip r:embed="rId3"/>
            <a:srcRect l="36025" t="1980"/>
            <a:stretch/>
          </p:blipFill>
          <p:spPr>
            <a:xfrm>
              <a:off x="1246217" y="1641166"/>
              <a:ext cx="3619126" cy="5218387"/>
            </a:xfrm>
            <a:prstGeom prst="rect">
              <a:avLst/>
            </a:prstGeom>
          </p:spPr>
        </p:pic>
        <p:pic>
          <p:nvPicPr>
            <p:cNvPr id="11" name="图片 10"/>
            <p:cNvPicPr>
              <a:picLocks noChangeAspect="1"/>
            </p:cNvPicPr>
            <p:nvPr/>
          </p:nvPicPr>
          <p:blipFill>
            <a:blip r:embed="rId4"/>
            <a:stretch>
              <a:fillRect/>
            </a:stretch>
          </p:blipFill>
          <p:spPr>
            <a:xfrm>
              <a:off x="5320161" y="2164646"/>
              <a:ext cx="2647619" cy="4171429"/>
            </a:xfrm>
            <a:prstGeom prst="rect">
              <a:avLst/>
            </a:prstGeom>
          </p:spPr>
        </p:pic>
        <p:sp>
          <p:nvSpPr>
            <p:cNvPr id="14" name="矩形 13">
              <a:extLst>
                <a:ext uri="{FF2B5EF4-FFF2-40B4-BE49-F238E27FC236}">
                  <a16:creationId xmlns:a16="http://schemas.microsoft.com/office/drawing/2014/main" id="{70310709-8940-4E08-BDDA-42AADC8FEBC7}"/>
                </a:ext>
              </a:extLst>
            </p:cNvPr>
            <p:cNvSpPr/>
            <p:nvPr/>
          </p:nvSpPr>
          <p:spPr>
            <a:xfrm>
              <a:off x="1239235" y="653527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D97D18F-5E49-411A-AEF7-E97B0FE3192E}"/>
                </a:ext>
              </a:extLst>
            </p:cNvPr>
            <p:cNvSpPr/>
            <p:nvPr/>
          </p:nvSpPr>
          <p:spPr>
            <a:xfrm>
              <a:off x="5561703" y="6043703"/>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401053B-6C8E-489B-9992-7DD6F224E2A4}"/>
                </a:ext>
              </a:extLst>
            </p:cNvPr>
            <p:cNvSpPr/>
            <p:nvPr/>
          </p:nvSpPr>
          <p:spPr>
            <a:xfrm>
              <a:off x="8542788" y="635310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35951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特征生成与修改</a:t>
            </a:r>
          </a:p>
        </p:txBody>
      </p:sp>
      <p:sp>
        <p:nvSpPr>
          <p:cNvPr id="2" name="矩形 1"/>
          <p:cNvSpPr/>
          <p:nvPr/>
        </p:nvSpPr>
        <p:spPr>
          <a:xfrm>
            <a:off x="1004804" y="1702981"/>
            <a:ext cx="1936749" cy="461665"/>
          </a:xfrm>
          <a:prstGeom prst="rect">
            <a:avLst/>
          </a:prstGeom>
        </p:spPr>
        <p:txBody>
          <a:bodyPr wrap="none">
            <a:spAutoFit/>
          </a:bodyPr>
          <a:lstStyle/>
          <a:p>
            <a:pPr indent="266700"/>
            <a:r>
              <a:rPr lang="en-US" altLang="zh-CN" sz="2400" b="1" kern="100" dirty="0">
                <a:ea typeface="宋体" panose="02010600030101010101" pitchFamily="2" charset="-122"/>
                <a:cs typeface="Times New Roman" panose="02020603050405020304" pitchFamily="18" charset="0"/>
              </a:rPr>
              <a:t>2.</a:t>
            </a:r>
            <a:r>
              <a:rPr lang="zh-CN" altLang="zh-CN" sz="2400" b="1" kern="100" dirty="0">
                <a:ea typeface="宋体" panose="02010600030101010101" pitchFamily="2" charset="-122"/>
                <a:cs typeface="Times New Roman" panose="02020603050405020304" pitchFamily="18" charset="0"/>
              </a:rPr>
              <a:t>特征修改</a:t>
            </a:r>
          </a:p>
        </p:txBody>
      </p:sp>
      <p:sp>
        <p:nvSpPr>
          <p:cNvPr id="11" name="矩形 10"/>
          <p:cNvSpPr/>
          <p:nvPr/>
        </p:nvSpPr>
        <p:spPr>
          <a:xfrm>
            <a:off x="3341723" y="1613065"/>
            <a:ext cx="1422184" cy="4991751"/>
          </a:xfrm>
          <a:prstGeom prst="rect">
            <a:avLst/>
          </a:prstGeom>
        </p:spPr>
        <p:txBody>
          <a:bodyPr wrap="none">
            <a:spAutoFit/>
          </a:bodyPr>
          <a:lstStyle/>
          <a:p>
            <a:pPr>
              <a:lnSpc>
                <a:spcPct val="150000"/>
              </a:lnSpc>
            </a:pPr>
            <a:r>
              <a:rPr lang="zh-CN" altLang="en-US" sz="2400" b="1" dirty="0">
                <a:latin typeface="宋体" panose="02010600030101010101" pitchFamily="2" charset="-122"/>
                <a:ea typeface="宋体" panose="02010600030101010101" pitchFamily="2" charset="-122"/>
              </a:rPr>
              <a:t>圆角过渡</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倒角</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面拔模</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抽壳</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筋板</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裁剪</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包裹偏移</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分割</a:t>
            </a:r>
            <a:endParaRPr lang="en-US" altLang="zh-CN" sz="2400" b="1" dirty="0">
              <a:latin typeface="宋体" panose="02010600030101010101" pitchFamily="2" charset="-122"/>
              <a:ea typeface="宋体" panose="02010600030101010101" pitchFamily="2" charset="-122"/>
            </a:endParaRPr>
          </a:p>
          <a:p>
            <a:pPr>
              <a:lnSpc>
                <a:spcPct val="150000"/>
              </a:lnSpc>
            </a:pPr>
            <a:r>
              <a:rPr lang="zh-CN" altLang="en-US" sz="2400" b="1" dirty="0">
                <a:latin typeface="宋体" panose="02010600030101010101" pitchFamily="2" charset="-122"/>
                <a:ea typeface="宋体" panose="02010600030101010101" pitchFamily="2" charset="-122"/>
              </a:rPr>
              <a:t>布尔运算</a:t>
            </a:r>
          </a:p>
        </p:txBody>
      </p:sp>
      <p:pic>
        <p:nvPicPr>
          <p:cNvPr id="4" name="图片 3"/>
          <p:cNvPicPr>
            <a:picLocks noChangeAspect="1"/>
          </p:cNvPicPr>
          <p:nvPr/>
        </p:nvPicPr>
        <p:blipFill>
          <a:blip r:embed="rId2"/>
          <a:stretch>
            <a:fillRect/>
          </a:stretch>
        </p:blipFill>
        <p:spPr>
          <a:xfrm>
            <a:off x="5413171" y="1702981"/>
            <a:ext cx="5485714" cy="5028571"/>
          </a:xfrm>
          <a:prstGeom prst="rect">
            <a:avLst/>
          </a:prstGeom>
        </p:spPr>
      </p:pic>
      <p:sp>
        <p:nvSpPr>
          <p:cNvPr id="12" name="矩形 11">
            <a:extLst>
              <a:ext uri="{FF2B5EF4-FFF2-40B4-BE49-F238E27FC236}">
                <a16:creationId xmlns:a16="http://schemas.microsoft.com/office/drawing/2014/main" id="{FEBD6F8E-16BE-4845-B1F8-B57DC719D214}"/>
              </a:ext>
            </a:extLst>
          </p:cNvPr>
          <p:cNvSpPr/>
          <p:nvPr/>
        </p:nvSpPr>
        <p:spPr>
          <a:xfrm>
            <a:off x="7404761" y="6446326"/>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949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9F146FB-2E94-4D9C-B42B-049922686246}"/>
              </a:ext>
            </a:extLst>
          </p:cNvPr>
          <p:cNvGrpSpPr/>
          <p:nvPr/>
        </p:nvGrpSpPr>
        <p:grpSpPr>
          <a:xfrm>
            <a:off x="97940" y="354796"/>
            <a:ext cx="5570479" cy="493608"/>
            <a:chOff x="7040746" y="354796"/>
            <a:chExt cx="5570479" cy="493608"/>
          </a:xfrm>
        </p:grpSpPr>
        <p:grpSp>
          <p:nvGrpSpPr>
            <p:cNvPr id="14" name="组合 13">
              <a:extLst>
                <a:ext uri="{FF2B5EF4-FFF2-40B4-BE49-F238E27FC236}">
                  <a16:creationId xmlns:a16="http://schemas.microsoft.com/office/drawing/2014/main" id="{75A94C48-B0DC-4091-84FD-1C3C0E58C8A5}"/>
                </a:ext>
              </a:extLst>
            </p:cNvPr>
            <p:cNvGrpSpPr/>
            <p:nvPr/>
          </p:nvGrpSpPr>
          <p:grpSpPr>
            <a:xfrm>
              <a:off x="7040746" y="354796"/>
              <a:ext cx="5570479" cy="493608"/>
              <a:chOff x="7397839" y="3813945"/>
              <a:chExt cx="4446941" cy="430853"/>
            </a:xfr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p:grpSpPr>
          <p:sp>
            <p:nvSpPr>
              <p:cNvPr id="16" name="矩形 15">
                <a:extLst>
                  <a:ext uri="{FF2B5EF4-FFF2-40B4-BE49-F238E27FC236}">
                    <a16:creationId xmlns:a16="http://schemas.microsoft.com/office/drawing/2014/main" id="{1CA6E9E0-5957-4A7C-B412-22A656B0A5DC}"/>
                  </a:ext>
                </a:extLst>
              </p:cNvPr>
              <p:cNvSpPr/>
              <p:nvPr/>
            </p:nvSpPr>
            <p:spPr>
              <a:xfrm>
                <a:off x="7397839" y="3813946"/>
                <a:ext cx="4046302" cy="4308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B9E56E02-D929-4E08-AE9E-1DF3BED30913}"/>
                  </a:ext>
                </a:extLst>
              </p:cNvPr>
              <p:cNvSpPr/>
              <p:nvPr/>
            </p:nvSpPr>
            <p:spPr>
              <a:xfrm>
                <a:off x="11043501" y="3813945"/>
                <a:ext cx="801279" cy="43085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TextBox 5">
              <a:extLst>
                <a:ext uri="{FF2B5EF4-FFF2-40B4-BE49-F238E27FC236}">
                  <a16:creationId xmlns:a16="http://schemas.microsoft.com/office/drawing/2014/main" id="{04119293-CDE9-48EF-BB57-66ACD2ACE862}"/>
                </a:ext>
              </a:extLst>
            </p:cNvPr>
            <p:cNvSpPr txBox="1">
              <a:spLocks noChangeArrowheads="1"/>
            </p:cNvSpPr>
            <p:nvPr/>
          </p:nvSpPr>
          <p:spPr bwMode="auto">
            <a:xfrm>
              <a:off x="7340235" y="479559"/>
              <a:ext cx="52673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r>
                <a:rPr lang="zh-CN" altLang="en-US" sz="2000" b="1" dirty="0">
                  <a:solidFill>
                    <a:schemeClr val="bg1"/>
                  </a:solidFill>
                  <a:latin typeface="SimSun" panose="02010600030101010101" pitchFamily="2" charset="-122"/>
                  <a:ea typeface="SimSun" panose="02010600030101010101" pitchFamily="2" charset="-122"/>
                </a:rPr>
                <a:t>任务</a:t>
              </a:r>
              <a:r>
                <a:rPr lang="en-US" altLang="zh-CN" sz="2000" b="1" dirty="0">
                  <a:solidFill>
                    <a:schemeClr val="bg1"/>
                  </a:solidFill>
                  <a:latin typeface="SimSun" panose="02010600030101010101" pitchFamily="2" charset="-122"/>
                  <a:ea typeface="SimSun" panose="02010600030101010101" pitchFamily="2" charset="-122"/>
                </a:rPr>
                <a:t>1 </a:t>
              </a:r>
              <a:r>
                <a:rPr lang="zh-CN" altLang="en-US" sz="2000" b="1" dirty="0">
                  <a:solidFill>
                    <a:schemeClr val="bg1"/>
                  </a:solidFill>
                  <a:latin typeface="SimSun" panose="02010600030101010101" pitchFamily="2" charset="-122"/>
                  <a:ea typeface="SimSun" panose="02010600030101010101" pitchFamily="2" charset="-122"/>
                </a:rPr>
                <a:t>水轮文件的显示操作</a:t>
              </a:r>
              <a:endParaRPr lang="zh-CN" altLang="en-US" sz="2000" b="1" dirty="0">
                <a:solidFill>
                  <a:schemeClr val="bg1"/>
                </a:solidFill>
              </a:endParaRPr>
            </a:p>
          </p:txBody>
        </p:sp>
      </p:grpSp>
      <p:cxnSp>
        <p:nvCxnSpPr>
          <p:cNvPr id="19" name="直接连接符 18">
            <a:extLst>
              <a:ext uri="{FF2B5EF4-FFF2-40B4-BE49-F238E27FC236}">
                <a16:creationId xmlns:a16="http://schemas.microsoft.com/office/drawing/2014/main" id="{0CCC3592-7D59-4DBA-A6A3-8B1E29B94E91}"/>
              </a:ext>
            </a:extLst>
          </p:cNvPr>
          <p:cNvCxnSpPr/>
          <p:nvPr/>
        </p:nvCxnSpPr>
        <p:spPr>
          <a:xfrm>
            <a:off x="82638" y="922789"/>
            <a:ext cx="12026724" cy="0"/>
          </a:xfrm>
          <a:prstGeom prst="line">
            <a:avLst/>
          </a:prstGeom>
          <a:ln w="92075" cmpd="tri">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id="{5D27C66A-B0D9-4FE3-AE92-A025DD27B41B}"/>
              </a:ext>
            </a:extLst>
          </p:cNvPr>
          <p:cNvSpPr/>
          <p:nvPr/>
        </p:nvSpPr>
        <p:spPr>
          <a:xfrm>
            <a:off x="0" y="6193685"/>
            <a:ext cx="12192000" cy="1847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26448B6-38EF-4A6A-8039-713A17D16D9F}"/>
              </a:ext>
            </a:extLst>
          </p:cNvPr>
          <p:cNvSpPr txBox="1"/>
          <p:nvPr/>
        </p:nvSpPr>
        <p:spPr>
          <a:xfrm>
            <a:off x="400574" y="997174"/>
            <a:ext cx="6304326" cy="3091872"/>
          </a:xfrm>
          <a:prstGeom prst="rect">
            <a:avLst/>
          </a:prstGeom>
          <a:noFill/>
        </p:spPr>
        <p:txBody>
          <a:bodyPr wrap="square">
            <a:spAutoFit/>
          </a:bodyPr>
          <a:lstStyle/>
          <a:p>
            <a:pPr indent="267970" algn="l">
              <a:lnSpc>
                <a:spcPct val="150000"/>
              </a:lnSpc>
              <a:tabLst>
                <a:tab pos="2250440" algn="l"/>
              </a:tabLst>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本案例的重点、难点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另保为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命令改变文件类型。</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）了解切换作图平面的方法。</a:t>
            </a:r>
          </a:p>
          <a:p>
            <a:pPr algn="just">
              <a:lnSpc>
                <a:spcPct val="150000"/>
              </a:lnSpc>
            </a:pPr>
            <a:r>
              <a:rPr lang="zh-CN" altLang="zh-CN" sz="2400" b="1"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知识准备</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）熟悉电脑的基本操作及三键鼠标的使用。</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）了解机械制图的基本知识。 </a:t>
            </a:r>
          </a:p>
          <a:p>
            <a:pPr indent="266700" algn="l">
              <a:lnSpc>
                <a:spcPct val="150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）熟悉不同视图的确定方法。</a:t>
            </a:r>
          </a:p>
        </p:txBody>
      </p:sp>
      <p:sp>
        <p:nvSpPr>
          <p:cNvPr id="11" name="文本框 10">
            <a:extLst>
              <a:ext uri="{FF2B5EF4-FFF2-40B4-BE49-F238E27FC236}">
                <a16:creationId xmlns:a16="http://schemas.microsoft.com/office/drawing/2014/main" id="{C9C171AA-A595-432F-83DA-DBF2BEB7B28F}"/>
              </a:ext>
            </a:extLst>
          </p:cNvPr>
          <p:cNvSpPr txBox="1"/>
          <p:nvPr/>
        </p:nvSpPr>
        <p:spPr>
          <a:xfrm>
            <a:off x="247883" y="-18037"/>
            <a:ext cx="5068617" cy="400110"/>
          </a:xfrm>
          <a:prstGeom prst="rect">
            <a:avLst/>
          </a:prstGeom>
          <a:noFill/>
        </p:spPr>
        <p:txBody>
          <a:bodyPr wrap="square">
            <a:spAutoFit/>
          </a:bodyPr>
          <a:lstStyle/>
          <a:p>
            <a:r>
              <a:rPr lang="zh-CN" altLang="en-US" sz="2000" b="1" i="0" dirty="0">
                <a:effectLst/>
                <a:latin typeface="黑体" panose="02010609060101010101" pitchFamily="49" charset="-122"/>
                <a:ea typeface="黑体" panose="02010609060101010101" pitchFamily="49" charset="-122"/>
              </a:rPr>
              <a:t>模块一 </a:t>
            </a:r>
            <a:r>
              <a:rPr lang="en-US" altLang="zh-CN" sz="2000" b="1" i="0" dirty="0">
                <a:effectLst/>
                <a:latin typeface="黑体" panose="02010609060101010101" pitchFamily="49" charset="-122"/>
                <a:ea typeface="黑体" panose="02010609060101010101" pitchFamily="49" charset="-122"/>
              </a:rPr>
              <a:t>CAXA CAM </a:t>
            </a:r>
            <a:r>
              <a:rPr lang="zh-CN" altLang="en-US" sz="2000" b="1" i="0" dirty="0">
                <a:effectLst/>
                <a:latin typeface="黑体" panose="02010609060101010101" pitchFamily="49" charset="-122"/>
                <a:ea typeface="黑体" panose="02010609060101010101" pitchFamily="49" charset="-122"/>
              </a:rPr>
              <a:t>制造工程师的基本操作</a:t>
            </a:r>
            <a:r>
              <a:rPr lang="zh-CN" altLang="en-US" sz="2000" b="1" dirty="0">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193877552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246734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三维曲线</a:t>
            </a:r>
          </a:p>
        </p:txBody>
      </p:sp>
      <p:grpSp>
        <p:nvGrpSpPr>
          <p:cNvPr id="2" name="组合 1">
            <a:extLst>
              <a:ext uri="{FF2B5EF4-FFF2-40B4-BE49-F238E27FC236}">
                <a16:creationId xmlns:a16="http://schemas.microsoft.com/office/drawing/2014/main" id="{81F0BCA9-A77B-420B-96DD-72951826CF60}"/>
              </a:ext>
            </a:extLst>
          </p:cNvPr>
          <p:cNvGrpSpPr/>
          <p:nvPr/>
        </p:nvGrpSpPr>
        <p:grpSpPr>
          <a:xfrm>
            <a:off x="513152" y="2122041"/>
            <a:ext cx="11323809" cy="4404510"/>
            <a:chOff x="513152" y="2122041"/>
            <a:chExt cx="11323809" cy="4404510"/>
          </a:xfrm>
        </p:grpSpPr>
        <p:pic>
          <p:nvPicPr>
            <p:cNvPr id="5" name="图片 4"/>
            <p:cNvPicPr>
              <a:picLocks noChangeAspect="1"/>
            </p:cNvPicPr>
            <p:nvPr/>
          </p:nvPicPr>
          <p:blipFill>
            <a:blip r:embed="rId2"/>
            <a:stretch>
              <a:fillRect/>
            </a:stretch>
          </p:blipFill>
          <p:spPr>
            <a:xfrm>
              <a:off x="513152" y="3042771"/>
              <a:ext cx="2828571" cy="2085714"/>
            </a:xfrm>
            <a:prstGeom prst="rect">
              <a:avLst/>
            </a:prstGeom>
          </p:spPr>
        </p:pic>
        <p:pic>
          <p:nvPicPr>
            <p:cNvPr id="8" name="图片 7"/>
            <p:cNvPicPr>
              <a:picLocks noChangeAspect="1"/>
            </p:cNvPicPr>
            <p:nvPr/>
          </p:nvPicPr>
          <p:blipFill>
            <a:blip r:embed="rId3"/>
            <a:stretch>
              <a:fillRect/>
            </a:stretch>
          </p:blipFill>
          <p:spPr>
            <a:xfrm>
              <a:off x="3341723" y="2122041"/>
              <a:ext cx="3019048" cy="4390476"/>
            </a:xfrm>
            <a:prstGeom prst="rect">
              <a:avLst/>
            </a:prstGeom>
          </p:spPr>
        </p:pic>
        <p:pic>
          <p:nvPicPr>
            <p:cNvPr id="11" name="图片 10"/>
            <p:cNvPicPr>
              <a:picLocks noChangeAspect="1"/>
            </p:cNvPicPr>
            <p:nvPr/>
          </p:nvPicPr>
          <p:blipFill>
            <a:blip r:embed="rId4"/>
            <a:stretch>
              <a:fillRect/>
            </a:stretch>
          </p:blipFill>
          <p:spPr>
            <a:xfrm>
              <a:off x="6521594" y="2164646"/>
              <a:ext cx="2409524" cy="4361905"/>
            </a:xfrm>
            <a:prstGeom prst="rect">
              <a:avLst/>
            </a:prstGeom>
          </p:spPr>
        </p:pic>
        <p:pic>
          <p:nvPicPr>
            <p:cNvPr id="12" name="图片 11"/>
            <p:cNvPicPr>
              <a:picLocks noChangeAspect="1"/>
            </p:cNvPicPr>
            <p:nvPr/>
          </p:nvPicPr>
          <p:blipFill>
            <a:blip r:embed="rId5"/>
            <a:stretch>
              <a:fillRect/>
            </a:stretch>
          </p:blipFill>
          <p:spPr>
            <a:xfrm>
              <a:off x="9189342" y="2502993"/>
              <a:ext cx="2647619" cy="4009524"/>
            </a:xfrm>
            <a:prstGeom prst="rect">
              <a:avLst/>
            </a:prstGeom>
          </p:spPr>
        </p:pic>
        <p:sp>
          <p:nvSpPr>
            <p:cNvPr id="14" name="矩形 13">
              <a:extLst>
                <a:ext uri="{FF2B5EF4-FFF2-40B4-BE49-F238E27FC236}">
                  <a16:creationId xmlns:a16="http://schemas.microsoft.com/office/drawing/2014/main" id="{7012C7AB-673D-4230-82D3-7AD8491F078D}"/>
                </a:ext>
              </a:extLst>
            </p:cNvPr>
            <p:cNvSpPr/>
            <p:nvPr/>
          </p:nvSpPr>
          <p:spPr>
            <a:xfrm>
              <a:off x="1360842" y="4843259"/>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2D8F11C-25AC-4361-AC25-F534E13089AF}"/>
                </a:ext>
              </a:extLst>
            </p:cNvPr>
            <p:cNvSpPr/>
            <p:nvPr/>
          </p:nvSpPr>
          <p:spPr>
            <a:xfrm>
              <a:off x="3590488" y="622729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E4BC6D7E-5343-43CE-BE64-354C740533F9}"/>
                </a:ext>
              </a:extLst>
            </p:cNvPr>
            <p:cNvSpPr/>
            <p:nvPr/>
          </p:nvSpPr>
          <p:spPr>
            <a:xfrm>
              <a:off x="6785531" y="620478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386F4C2E-5104-42B2-A256-72ED09BA3E68}"/>
                </a:ext>
              </a:extLst>
            </p:cNvPr>
            <p:cNvSpPr/>
            <p:nvPr/>
          </p:nvSpPr>
          <p:spPr>
            <a:xfrm>
              <a:off x="9521504" y="6241325"/>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366533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1.3.1</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特征生成与修改</a:t>
            </a:r>
          </a:p>
        </p:txBody>
      </p:sp>
      <p:grpSp>
        <p:nvGrpSpPr>
          <p:cNvPr id="5" name="组合 4">
            <a:extLst>
              <a:ext uri="{FF2B5EF4-FFF2-40B4-BE49-F238E27FC236}">
                <a16:creationId xmlns:a16="http://schemas.microsoft.com/office/drawing/2014/main" id="{452FBD79-1295-4F8B-9DB5-39E1840937F5}"/>
              </a:ext>
            </a:extLst>
          </p:cNvPr>
          <p:cNvGrpSpPr/>
          <p:nvPr/>
        </p:nvGrpSpPr>
        <p:grpSpPr>
          <a:xfrm>
            <a:off x="818784" y="1530222"/>
            <a:ext cx="10757239" cy="5327778"/>
            <a:chOff x="818784" y="1530222"/>
            <a:chExt cx="10757239" cy="5327778"/>
          </a:xfrm>
        </p:grpSpPr>
        <p:pic>
          <p:nvPicPr>
            <p:cNvPr id="8" name="图片 7"/>
            <p:cNvPicPr>
              <a:picLocks noChangeAspect="1"/>
            </p:cNvPicPr>
            <p:nvPr/>
          </p:nvPicPr>
          <p:blipFill rotWithShape="1">
            <a:blip r:embed="rId2"/>
            <a:srcRect l="47547" t="29152"/>
            <a:stretch/>
          </p:blipFill>
          <p:spPr>
            <a:xfrm>
              <a:off x="3555874" y="2164646"/>
              <a:ext cx="2762531" cy="4217150"/>
            </a:xfrm>
            <a:prstGeom prst="rect">
              <a:avLst/>
            </a:prstGeom>
          </p:spPr>
        </p:pic>
        <p:pic>
          <p:nvPicPr>
            <p:cNvPr id="2" name="图片 1"/>
            <p:cNvPicPr>
              <a:picLocks noChangeAspect="1"/>
            </p:cNvPicPr>
            <p:nvPr/>
          </p:nvPicPr>
          <p:blipFill rotWithShape="1">
            <a:blip r:embed="rId3"/>
            <a:srcRect l="51663" t="1338"/>
            <a:stretch/>
          </p:blipFill>
          <p:spPr>
            <a:xfrm>
              <a:off x="818784" y="1530222"/>
              <a:ext cx="2444488" cy="5327778"/>
            </a:xfrm>
            <a:prstGeom prst="rect">
              <a:avLst/>
            </a:prstGeom>
          </p:spPr>
        </p:pic>
        <p:pic>
          <p:nvPicPr>
            <p:cNvPr id="11" name="图片 10"/>
            <p:cNvPicPr>
              <a:picLocks noChangeAspect="1"/>
            </p:cNvPicPr>
            <p:nvPr/>
          </p:nvPicPr>
          <p:blipFill rotWithShape="1">
            <a:blip r:embed="rId4"/>
            <a:srcRect l="33163"/>
            <a:stretch/>
          </p:blipFill>
          <p:spPr>
            <a:xfrm>
              <a:off x="6611007" y="1750066"/>
              <a:ext cx="4965016" cy="2323809"/>
            </a:xfrm>
            <a:prstGeom prst="rect">
              <a:avLst/>
            </a:prstGeom>
          </p:spPr>
        </p:pic>
        <p:pic>
          <p:nvPicPr>
            <p:cNvPr id="4" name="图片 3"/>
            <p:cNvPicPr>
              <a:picLocks noChangeAspect="1"/>
            </p:cNvPicPr>
            <p:nvPr/>
          </p:nvPicPr>
          <p:blipFill>
            <a:blip r:embed="rId5"/>
            <a:stretch>
              <a:fillRect/>
            </a:stretch>
          </p:blipFill>
          <p:spPr>
            <a:xfrm>
              <a:off x="8164943" y="4194111"/>
              <a:ext cx="1857143" cy="2523809"/>
            </a:xfrm>
            <a:prstGeom prst="rect">
              <a:avLst/>
            </a:prstGeom>
          </p:spPr>
        </p:pic>
        <p:sp>
          <p:nvSpPr>
            <p:cNvPr id="12" name="矩形 11">
              <a:extLst>
                <a:ext uri="{FF2B5EF4-FFF2-40B4-BE49-F238E27FC236}">
                  <a16:creationId xmlns:a16="http://schemas.microsoft.com/office/drawing/2014/main" id="{417279BB-02C9-4DAF-88D7-0E1A972C2F81}"/>
                </a:ext>
              </a:extLst>
            </p:cNvPr>
            <p:cNvSpPr/>
            <p:nvPr/>
          </p:nvSpPr>
          <p:spPr>
            <a:xfrm>
              <a:off x="985208" y="6572774"/>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EB877C6-C26B-4F44-AED1-1EBC434ADDF6}"/>
                </a:ext>
              </a:extLst>
            </p:cNvPr>
            <p:cNvSpPr/>
            <p:nvPr/>
          </p:nvSpPr>
          <p:spPr>
            <a:xfrm>
              <a:off x="3885622" y="609657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AC67C13-FDF4-4826-96A4-26E833804C67}"/>
                </a:ext>
              </a:extLst>
            </p:cNvPr>
            <p:cNvSpPr/>
            <p:nvPr/>
          </p:nvSpPr>
          <p:spPr>
            <a:xfrm>
              <a:off x="6954473" y="3788649"/>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74D3BCD-9C35-4C20-89B7-2AA714B20808}"/>
                </a:ext>
              </a:extLst>
            </p:cNvPr>
            <p:cNvSpPr/>
            <p:nvPr/>
          </p:nvSpPr>
          <p:spPr>
            <a:xfrm>
              <a:off x="8061820" y="6430161"/>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182392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特征变换与编辑</a:t>
            </a:r>
          </a:p>
        </p:txBody>
      </p:sp>
      <p:sp>
        <p:nvSpPr>
          <p:cNvPr id="11" name="矩形 10"/>
          <p:cNvSpPr/>
          <p:nvPr/>
        </p:nvSpPr>
        <p:spPr>
          <a:xfrm>
            <a:off x="1246217" y="1897078"/>
            <a:ext cx="9621732" cy="1667764"/>
          </a:xfrm>
          <a:prstGeom prst="rect">
            <a:avLst/>
          </a:prstGeom>
        </p:spPr>
        <p:txBody>
          <a:bodyPr wrap="square">
            <a:spAutoFit/>
          </a:bodyPr>
          <a:lstStyle/>
          <a:p>
            <a:pPr indent="266700">
              <a:lnSpc>
                <a:spcPct val="150000"/>
              </a:lnSpc>
            </a:pPr>
            <a:r>
              <a:rPr lang="en-US" altLang="zh-CN" sz="2400" dirty="0"/>
              <a:t>    </a:t>
            </a:r>
            <a:r>
              <a:rPr lang="zh-CN" altLang="zh-CN" sz="2400" b="1" dirty="0">
                <a:latin typeface="宋体" panose="02010600030101010101" pitchFamily="2" charset="-122"/>
                <a:ea typeface="宋体" panose="02010600030101010101" pitchFamily="2" charset="-122"/>
              </a:rPr>
              <a:t>特征变换是对实体零件进行定向定位（移动、旋转及对称）、拷贝、阵列、镜像、缩放等操作，进而修改或产生新的实体。利用三维球对图素进行特征变换十分方便</a:t>
            </a:r>
            <a:r>
              <a:rPr lang="zh-CN" altLang="en-US" sz="2400" b="1" dirty="0">
                <a:latin typeface="宋体" panose="02010600030101010101" pitchFamily="2" charset="-122"/>
                <a:ea typeface="宋体" panose="02010600030101010101" pitchFamily="2" charset="-122"/>
              </a:rPr>
              <a:t>。</a:t>
            </a:r>
            <a:endParaRPr lang="zh-CN" altLang="zh-CN" sz="2400" b="1" kern="100" dirty="0">
              <a:latin typeface="宋体" panose="02010600030101010101" pitchFamily="2" charset="-122"/>
              <a:ea typeface="宋体" panose="02010600030101010101" pitchFamily="2" charset="-122"/>
            </a:endParaRPr>
          </a:p>
        </p:txBody>
      </p:sp>
      <p:grpSp>
        <p:nvGrpSpPr>
          <p:cNvPr id="2" name="组合 1">
            <a:extLst>
              <a:ext uri="{FF2B5EF4-FFF2-40B4-BE49-F238E27FC236}">
                <a16:creationId xmlns:a16="http://schemas.microsoft.com/office/drawing/2014/main" id="{4B449FB1-9B98-4B81-B4DC-13AC455B3B3E}"/>
              </a:ext>
            </a:extLst>
          </p:cNvPr>
          <p:cNvGrpSpPr/>
          <p:nvPr/>
        </p:nvGrpSpPr>
        <p:grpSpPr>
          <a:xfrm>
            <a:off x="1390827" y="4214648"/>
            <a:ext cx="9217685" cy="2081048"/>
            <a:chOff x="1390827" y="4214648"/>
            <a:chExt cx="9217685" cy="2081048"/>
          </a:xfrm>
        </p:grpSpPr>
        <p:pic>
          <p:nvPicPr>
            <p:cNvPr id="4" name="图片 3"/>
            <p:cNvPicPr>
              <a:picLocks noChangeAspect="1"/>
            </p:cNvPicPr>
            <p:nvPr/>
          </p:nvPicPr>
          <p:blipFill>
            <a:blip r:embed="rId2"/>
            <a:stretch>
              <a:fillRect/>
            </a:stretch>
          </p:blipFill>
          <p:spPr>
            <a:xfrm>
              <a:off x="1390827" y="4214648"/>
              <a:ext cx="9217685" cy="2081048"/>
            </a:xfrm>
            <a:prstGeom prst="rect">
              <a:avLst/>
            </a:prstGeom>
          </p:spPr>
        </p:pic>
        <p:sp>
          <p:nvSpPr>
            <p:cNvPr id="12" name="矩形 11">
              <a:extLst>
                <a:ext uri="{FF2B5EF4-FFF2-40B4-BE49-F238E27FC236}">
                  <a16:creationId xmlns:a16="http://schemas.microsoft.com/office/drawing/2014/main" id="{CA308F84-99C3-4A6A-871E-B330EEB3DABF}"/>
                </a:ext>
              </a:extLst>
            </p:cNvPr>
            <p:cNvSpPr/>
            <p:nvPr/>
          </p:nvSpPr>
          <p:spPr>
            <a:xfrm>
              <a:off x="5344733" y="6010470"/>
              <a:ext cx="75126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1932080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1.3 </a:t>
            </a:r>
            <a:r>
              <a:rPr lang="zh-CN" altLang="zh-CN" sz="2800" b="1" dirty="0">
                <a:solidFill>
                  <a:schemeClr val="accent1"/>
                </a:solidFill>
                <a:latin typeface="微软雅黑" pitchFamily="34" charset="-122"/>
                <a:ea typeface="微软雅黑" pitchFamily="34" charset="-122"/>
              </a:rPr>
              <a:t>实体特征构建</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390672"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1.3.2</a:t>
            </a:r>
            <a:r>
              <a:rPr lang="zh-CN" altLang="en-US" sz="2400" b="1" dirty="0">
                <a:latin typeface="微软雅黑" panose="020B0503020204020204" pitchFamily="34" charset="-122"/>
                <a:ea typeface="微软雅黑" panose="020B0503020204020204" pitchFamily="34" charset="-122"/>
              </a:rPr>
              <a:t>　</a:t>
            </a:r>
            <a:r>
              <a:rPr lang="zh-CN" altLang="zh-CN" sz="2400" b="1" dirty="0">
                <a:latin typeface="微软雅黑" panose="020B0503020204020204" pitchFamily="34" charset="-122"/>
                <a:ea typeface="微软雅黑" panose="020B0503020204020204" pitchFamily="34" charset="-122"/>
              </a:rPr>
              <a:t>特征变换与编辑</a:t>
            </a:r>
          </a:p>
        </p:txBody>
      </p:sp>
      <p:grpSp>
        <p:nvGrpSpPr>
          <p:cNvPr id="5" name="组合 4">
            <a:extLst>
              <a:ext uri="{FF2B5EF4-FFF2-40B4-BE49-F238E27FC236}">
                <a16:creationId xmlns:a16="http://schemas.microsoft.com/office/drawing/2014/main" id="{A35EE797-899B-4E08-AD68-6F7DF1EDC894}"/>
              </a:ext>
            </a:extLst>
          </p:cNvPr>
          <p:cNvGrpSpPr/>
          <p:nvPr/>
        </p:nvGrpSpPr>
        <p:grpSpPr>
          <a:xfrm>
            <a:off x="1246216" y="2505210"/>
            <a:ext cx="10315163" cy="3438230"/>
            <a:chOff x="1246216" y="2505210"/>
            <a:chExt cx="10315163" cy="3438230"/>
          </a:xfrm>
        </p:grpSpPr>
        <p:pic>
          <p:nvPicPr>
            <p:cNvPr id="2" name="图片 1"/>
            <p:cNvPicPr>
              <a:picLocks noChangeAspect="1"/>
            </p:cNvPicPr>
            <p:nvPr/>
          </p:nvPicPr>
          <p:blipFill>
            <a:blip r:embed="rId2"/>
            <a:stretch>
              <a:fillRect/>
            </a:stretch>
          </p:blipFill>
          <p:spPr>
            <a:xfrm>
              <a:off x="1246216" y="2783347"/>
              <a:ext cx="5134823" cy="3133977"/>
            </a:xfrm>
            <a:prstGeom prst="rect">
              <a:avLst/>
            </a:prstGeom>
          </p:spPr>
        </p:pic>
        <p:pic>
          <p:nvPicPr>
            <p:cNvPr id="4" name="图片 3"/>
            <p:cNvPicPr>
              <a:picLocks noChangeAspect="1"/>
            </p:cNvPicPr>
            <p:nvPr/>
          </p:nvPicPr>
          <p:blipFill>
            <a:blip r:embed="rId3"/>
            <a:stretch>
              <a:fillRect/>
            </a:stretch>
          </p:blipFill>
          <p:spPr>
            <a:xfrm>
              <a:off x="6561548" y="2505210"/>
              <a:ext cx="4999831" cy="3412114"/>
            </a:xfrm>
            <a:prstGeom prst="rect">
              <a:avLst/>
            </a:prstGeom>
          </p:spPr>
        </p:pic>
        <p:sp>
          <p:nvSpPr>
            <p:cNvPr id="11" name="矩形 10">
              <a:extLst>
                <a:ext uri="{FF2B5EF4-FFF2-40B4-BE49-F238E27FC236}">
                  <a16:creationId xmlns:a16="http://schemas.microsoft.com/office/drawing/2014/main" id="{B7774D01-A3DD-4179-8AE9-94EB680670E7}"/>
                </a:ext>
              </a:extLst>
            </p:cNvPr>
            <p:cNvSpPr/>
            <p:nvPr/>
          </p:nvSpPr>
          <p:spPr>
            <a:xfrm>
              <a:off x="3111878" y="5658214"/>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B9CFA6D-0A64-4CEA-9AF1-F95B2CB3FC45}"/>
                </a:ext>
              </a:extLst>
            </p:cNvPr>
            <p:cNvSpPr/>
            <p:nvPr/>
          </p:nvSpPr>
          <p:spPr>
            <a:xfrm>
              <a:off x="9061463" y="5632462"/>
              <a:ext cx="830511"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122729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29709" y="1348741"/>
            <a:ext cx="9785131" cy="3416320"/>
          </a:xfrm>
          <a:prstGeom prst="rect">
            <a:avLst/>
          </a:prstGeom>
        </p:spPr>
        <p:txBody>
          <a:bodyPr wrap="square">
            <a:spAutoFit/>
          </a:bodyPr>
          <a:lstStyle/>
          <a:p>
            <a:pPr indent="266700" algn="just">
              <a:lnSpc>
                <a:spcPct val="150000"/>
              </a:lnSpc>
              <a:spcAft>
                <a:spcPts val="0"/>
              </a:spcAft>
            </a:pPr>
            <a:r>
              <a:rPr lang="zh-CN" altLang="zh-CN" sz="2400" b="1" dirty="0">
                <a:latin typeface="宋体" panose="02010600030101010101" pitchFamily="2" charset="-122"/>
                <a:ea typeface="宋体" panose="02010600030101010101" pitchFamily="2" charset="-122"/>
              </a:rPr>
              <a:t>采用图形交互自动编程的基本步骤：</a:t>
            </a:r>
            <a:endParaRPr lang="en-US" altLang="zh-CN" sz="2400" b="1" dirty="0">
              <a:latin typeface="宋体" panose="02010600030101010101" pitchFamily="2" charset="-122"/>
              <a:ea typeface="宋体" panose="02010600030101010101" pitchFamily="2" charset="-122"/>
            </a:endParaRPr>
          </a:p>
          <a:p>
            <a:pPr indent="26670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①零件图样及加工工艺分析；</a:t>
            </a:r>
            <a:endParaRPr lang="en-US" altLang="zh-CN" sz="2400" b="1" dirty="0">
              <a:latin typeface="宋体" panose="02010600030101010101" pitchFamily="2" charset="-122"/>
              <a:ea typeface="宋体" panose="02010600030101010101" pitchFamily="2" charset="-122"/>
            </a:endParaRPr>
          </a:p>
          <a:p>
            <a:pPr indent="26670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②几何造型；</a:t>
            </a:r>
            <a:endParaRPr lang="en-US" altLang="zh-CN" sz="2400" b="1" dirty="0">
              <a:latin typeface="宋体" panose="02010600030101010101" pitchFamily="2" charset="-122"/>
              <a:ea typeface="宋体" panose="02010600030101010101" pitchFamily="2" charset="-122"/>
            </a:endParaRPr>
          </a:p>
          <a:p>
            <a:pPr indent="26670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③刀位轨迹计算及生成；</a:t>
            </a:r>
            <a:endParaRPr lang="en-US" altLang="zh-CN" sz="2400" b="1" dirty="0">
              <a:latin typeface="宋体" panose="02010600030101010101" pitchFamily="2" charset="-122"/>
              <a:ea typeface="宋体" panose="02010600030101010101" pitchFamily="2" charset="-122"/>
            </a:endParaRPr>
          </a:p>
          <a:p>
            <a:pPr indent="26670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④后置处理；</a:t>
            </a:r>
            <a:endParaRPr lang="en-US" altLang="zh-CN" sz="2400" b="1" dirty="0">
              <a:latin typeface="宋体" panose="02010600030101010101" pitchFamily="2" charset="-122"/>
              <a:ea typeface="宋体" panose="02010600030101010101" pitchFamily="2" charset="-122"/>
            </a:endParaRPr>
          </a:p>
          <a:p>
            <a:pPr indent="266700" algn="just">
              <a:lnSpc>
                <a:spcPct val="150000"/>
              </a:lnSpc>
              <a:spcAft>
                <a:spcPts val="0"/>
              </a:spcAft>
            </a:pPr>
            <a:r>
              <a:rPr lang="en-US" altLang="zh-CN" sz="2400" b="1" dirty="0">
                <a:latin typeface="宋体" panose="02010600030101010101" pitchFamily="2" charset="-122"/>
                <a:ea typeface="宋体" panose="02010600030101010101" pitchFamily="2" charset="-122"/>
              </a:rPr>
              <a:t>    </a:t>
            </a:r>
            <a:r>
              <a:rPr lang="zh-CN" altLang="zh-CN" sz="2400" b="1" dirty="0">
                <a:latin typeface="宋体" panose="02010600030101010101" pitchFamily="2" charset="-122"/>
                <a:ea typeface="宋体" panose="02010600030101010101" pitchFamily="2" charset="-122"/>
              </a:rPr>
              <a:t>⑤程序输出。</a:t>
            </a:r>
          </a:p>
        </p:txBody>
      </p:sp>
      <p:grpSp>
        <p:nvGrpSpPr>
          <p:cNvPr id="2" name="组合 1">
            <a:extLst>
              <a:ext uri="{FF2B5EF4-FFF2-40B4-BE49-F238E27FC236}">
                <a16:creationId xmlns:a16="http://schemas.microsoft.com/office/drawing/2014/main" id="{35E3120C-6CDA-4E16-B51C-9AA30B94A00B}"/>
              </a:ext>
            </a:extLst>
          </p:cNvPr>
          <p:cNvGrpSpPr/>
          <p:nvPr/>
        </p:nvGrpSpPr>
        <p:grpSpPr>
          <a:xfrm>
            <a:off x="1229709" y="5087006"/>
            <a:ext cx="10495946" cy="1524001"/>
            <a:chOff x="1229709" y="5087006"/>
            <a:chExt cx="10495946" cy="1524001"/>
          </a:xfrm>
        </p:grpSpPr>
        <p:pic>
          <p:nvPicPr>
            <p:cNvPr id="5" name="图片 4"/>
            <p:cNvPicPr>
              <a:picLocks noChangeAspect="1"/>
            </p:cNvPicPr>
            <p:nvPr/>
          </p:nvPicPr>
          <p:blipFill>
            <a:blip r:embed="rId2"/>
            <a:stretch>
              <a:fillRect/>
            </a:stretch>
          </p:blipFill>
          <p:spPr>
            <a:xfrm>
              <a:off x="1229709" y="5087006"/>
              <a:ext cx="10495946" cy="1524001"/>
            </a:xfrm>
            <a:prstGeom prst="rect">
              <a:avLst/>
            </a:prstGeom>
          </p:spPr>
        </p:pic>
        <p:sp>
          <p:nvSpPr>
            <p:cNvPr id="8" name="矩形 7">
              <a:extLst>
                <a:ext uri="{FF2B5EF4-FFF2-40B4-BE49-F238E27FC236}">
                  <a16:creationId xmlns:a16="http://schemas.microsoft.com/office/drawing/2014/main" id="{717D14CA-5DB5-42A3-8575-9D92A2381210}"/>
                </a:ext>
              </a:extLst>
            </p:cNvPr>
            <p:cNvSpPr/>
            <p:nvPr/>
          </p:nvSpPr>
          <p:spPr>
            <a:xfrm>
              <a:off x="5121653" y="6259588"/>
              <a:ext cx="974347" cy="2852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9473741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sp>
        <p:nvSpPr>
          <p:cNvPr id="4" name="矩形 3"/>
          <p:cNvSpPr/>
          <p:nvPr/>
        </p:nvSpPr>
        <p:spPr>
          <a:xfrm>
            <a:off x="1001305" y="1730062"/>
            <a:ext cx="1992853" cy="461665"/>
          </a:xfrm>
          <a:prstGeom prst="rect">
            <a:avLst/>
          </a:prstGeom>
        </p:spPr>
        <p:txBody>
          <a:bodyPr wrap="none">
            <a:spAutoFit/>
          </a:bodyPr>
          <a:lstStyle/>
          <a:p>
            <a:pPr indent="266700" algn="just">
              <a:spcAft>
                <a:spcPts val="0"/>
              </a:spcAft>
            </a:pPr>
            <a:r>
              <a:rPr lang="en-US" altLang="zh-CN" sz="2400" kern="100" dirty="0">
                <a:latin typeface="黑体" panose="02010609060101010101" pitchFamily="49" charset="-122"/>
                <a:ea typeface="宋体" panose="02010600030101010101" pitchFamily="2" charset="-122"/>
              </a:rPr>
              <a:t>1.</a:t>
            </a:r>
            <a:r>
              <a:rPr lang="zh-CN" altLang="zh-CN" sz="2400" kern="100" dirty="0">
                <a:latin typeface="Times New Roman" panose="02020603050405020304" pitchFamily="18" charset="0"/>
                <a:ea typeface="黑体" panose="02010609060101010101" pitchFamily="49" charset="-122"/>
              </a:rPr>
              <a:t>基本概念</a:t>
            </a:r>
            <a:endParaRPr lang="zh-CN" altLang="zh-CN" sz="2400" kern="100" dirty="0">
              <a:latin typeface="Times New Roman" panose="02020603050405020304" pitchFamily="18" charset="0"/>
              <a:ea typeface="宋体" panose="02010600030101010101" pitchFamily="2" charset="-122"/>
            </a:endParaRPr>
          </a:p>
        </p:txBody>
      </p:sp>
      <p:grpSp>
        <p:nvGrpSpPr>
          <p:cNvPr id="8" name="组合 7">
            <a:extLst>
              <a:ext uri="{FF2B5EF4-FFF2-40B4-BE49-F238E27FC236}">
                <a16:creationId xmlns:a16="http://schemas.microsoft.com/office/drawing/2014/main" id="{C1D343AB-DE35-4FB8-9CCC-B10B21BD39E8}"/>
              </a:ext>
            </a:extLst>
          </p:cNvPr>
          <p:cNvGrpSpPr/>
          <p:nvPr/>
        </p:nvGrpSpPr>
        <p:grpSpPr>
          <a:xfrm>
            <a:off x="493986" y="3163918"/>
            <a:ext cx="11423658" cy="2695238"/>
            <a:chOff x="493986" y="3163918"/>
            <a:chExt cx="11423658" cy="2695238"/>
          </a:xfrm>
        </p:grpSpPr>
        <p:pic>
          <p:nvPicPr>
            <p:cNvPr id="5" name="图片 4"/>
            <p:cNvPicPr>
              <a:picLocks noChangeAspect="1"/>
            </p:cNvPicPr>
            <p:nvPr/>
          </p:nvPicPr>
          <p:blipFill>
            <a:blip r:embed="rId2"/>
            <a:stretch>
              <a:fillRect/>
            </a:stretch>
          </p:blipFill>
          <p:spPr>
            <a:xfrm>
              <a:off x="6908120" y="3163918"/>
              <a:ext cx="5009524" cy="2695238"/>
            </a:xfrm>
            <a:prstGeom prst="rect">
              <a:avLst/>
            </a:prstGeom>
          </p:spPr>
        </p:pic>
        <p:pic>
          <p:nvPicPr>
            <p:cNvPr id="2" name="图片 1"/>
            <p:cNvPicPr>
              <a:picLocks noChangeAspect="1"/>
            </p:cNvPicPr>
            <p:nvPr/>
          </p:nvPicPr>
          <p:blipFill rotWithShape="1">
            <a:blip r:embed="rId3"/>
            <a:srcRect l="3281" r="2907"/>
            <a:stretch/>
          </p:blipFill>
          <p:spPr>
            <a:xfrm>
              <a:off x="493986" y="3535347"/>
              <a:ext cx="6674069" cy="2323809"/>
            </a:xfrm>
            <a:prstGeom prst="rect">
              <a:avLst/>
            </a:prstGeom>
          </p:spPr>
        </p:pic>
        <p:sp>
          <p:nvSpPr>
            <p:cNvPr id="11" name="矩形 10">
              <a:extLst>
                <a:ext uri="{FF2B5EF4-FFF2-40B4-BE49-F238E27FC236}">
                  <a16:creationId xmlns:a16="http://schemas.microsoft.com/office/drawing/2014/main" id="{A5474175-2993-4E0C-B36B-9A6FAC7B7174}"/>
                </a:ext>
              </a:extLst>
            </p:cNvPr>
            <p:cNvSpPr/>
            <p:nvPr/>
          </p:nvSpPr>
          <p:spPr>
            <a:xfrm>
              <a:off x="8297083" y="556514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C9515BDB-9E9D-4EE8-8E8F-D17721638EF7}"/>
                </a:ext>
              </a:extLst>
            </p:cNvPr>
            <p:cNvSpPr/>
            <p:nvPr/>
          </p:nvSpPr>
          <p:spPr>
            <a:xfrm>
              <a:off x="2784627" y="556514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4354930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5F0AFABF-4E7A-4761-B33A-03FCA7B924FA}"/>
              </a:ext>
            </a:extLst>
          </p:cNvPr>
          <p:cNvGrpSpPr/>
          <p:nvPr/>
        </p:nvGrpSpPr>
        <p:grpSpPr>
          <a:xfrm>
            <a:off x="1015449" y="2362883"/>
            <a:ext cx="9513663" cy="3057143"/>
            <a:chOff x="1015449" y="2362883"/>
            <a:chExt cx="9513663" cy="3057143"/>
          </a:xfrm>
        </p:grpSpPr>
        <p:pic>
          <p:nvPicPr>
            <p:cNvPr id="2" name="图片 1"/>
            <p:cNvPicPr>
              <a:picLocks noChangeAspect="1"/>
            </p:cNvPicPr>
            <p:nvPr/>
          </p:nvPicPr>
          <p:blipFill>
            <a:blip r:embed="rId2"/>
            <a:stretch>
              <a:fillRect/>
            </a:stretch>
          </p:blipFill>
          <p:spPr>
            <a:xfrm>
              <a:off x="1066784" y="2362883"/>
              <a:ext cx="2274939" cy="2833334"/>
            </a:xfrm>
            <a:prstGeom prst="rect">
              <a:avLst/>
            </a:prstGeom>
          </p:spPr>
        </p:pic>
        <p:pic>
          <p:nvPicPr>
            <p:cNvPr id="4" name="图片 3"/>
            <p:cNvPicPr>
              <a:picLocks noChangeAspect="1"/>
            </p:cNvPicPr>
            <p:nvPr/>
          </p:nvPicPr>
          <p:blipFill>
            <a:blip r:embed="rId3"/>
            <a:stretch>
              <a:fillRect/>
            </a:stretch>
          </p:blipFill>
          <p:spPr>
            <a:xfrm>
              <a:off x="4329112" y="2362883"/>
              <a:ext cx="6200000" cy="3057143"/>
            </a:xfrm>
            <a:prstGeom prst="rect">
              <a:avLst/>
            </a:prstGeom>
          </p:spPr>
        </p:pic>
        <p:sp>
          <p:nvSpPr>
            <p:cNvPr id="11" name="矩形 10">
              <a:extLst>
                <a:ext uri="{FF2B5EF4-FFF2-40B4-BE49-F238E27FC236}">
                  <a16:creationId xmlns:a16="http://schemas.microsoft.com/office/drawing/2014/main" id="{04F32DE5-2A53-4F8D-97CB-C1AFAD89330B}"/>
                </a:ext>
              </a:extLst>
            </p:cNvPr>
            <p:cNvSpPr/>
            <p:nvPr/>
          </p:nvSpPr>
          <p:spPr>
            <a:xfrm>
              <a:off x="6506383" y="512601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09BA6C7E-E759-4E7D-B27E-238F0B2B4D26}"/>
                </a:ext>
              </a:extLst>
            </p:cNvPr>
            <p:cNvSpPr/>
            <p:nvPr/>
          </p:nvSpPr>
          <p:spPr>
            <a:xfrm>
              <a:off x="1015449" y="4902207"/>
              <a:ext cx="937176"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601706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6C376F9F-DF78-43DB-B1B1-D10DD11C7ED7}"/>
              </a:ext>
            </a:extLst>
          </p:cNvPr>
          <p:cNvGrpSpPr/>
          <p:nvPr/>
        </p:nvGrpSpPr>
        <p:grpSpPr>
          <a:xfrm>
            <a:off x="458127" y="3358192"/>
            <a:ext cx="10937652" cy="2151059"/>
            <a:chOff x="458127" y="3358192"/>
            <a:chExt cx="10937652" cy="2151059"/>
          </a:xfrm>
        </p:grpSpPr>
        <p:pic>
          <p:nvPicPr>
            <p:cNvPr id="2" name="图片 1"/>
            <p:cNvPicPr>
              <a:picLocks noChangeAspect="1"/>
            </p:cNvPicPr>
            <p:nvPr/>
          </p:nvPicPr>
          <p:blipFill>
            <a:blip r:embed="rId2"/>
            <a:stretch>
              <a:fillRect/>
            </a:stretch>
          </p:blipFill>
          <p:spPr>
            <a:xfrm>
              <a:off x="458127" y="3358192"/>
              <a:ext cx="3771429" cy="2114286"/>
            </a:xfrm>
            <a:prstGeom prst="rect">
              <a:avLst/>
            </a:prstGeom>
          </p:spPr>
        </p:pic>
        <p:pic>
          <p:nvPicPr>
            <p:cNvPr id="4" name="图片 3"/>
            <p:cNvPicPr>
              <a:picLocks noChangeAspect="1"/>
            </p:cNvPicPr>
            <p:nvPr/>
          </p:nvPicPr>
          <p:blipFill>
            <a:blip r:embed="rId3"/>
            <a:stretch>
              <a:fillRect/>
            </a:stretch>
          </p:blipFill>
          <p:spPr>
            <a:xfrm>
              <a:off x="4329112" y="3729621"/>
              <a:ext cx="7066667" cy="1742857"/>
            </a:xfrm>
            <a:prstGeom prst="rect">
              <a:avLst/>
            </a:prstGeom>
          </p:spPr>
        </p:pic>
        <p:sp>
          <p:nvSpPr>
            <p:cNvPr id="11" name="矩形 10">
              <a:extLst>
                <a:ext uri="{FF2B5EF4-FFF2-40B4-BE49-F238E27FC236}">
                  <a16:creationId xmlns:a16="http://schemas.microsoft.com/office/drawing/2014/main" id="{83CC1E2C-285E-4413-90DA-7A16AAAC9619}"/>
                </a:ext>
              </a:extLst>
            </p:cNvPr>
            <p:cNvSpPr/>
            <p:nvPr/>
          </p:nvSpPr>
          <p:spPr>
            <a:xfrm>
              <a:off x="5680744" y="5215241"/>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738C13A-2869-437F-8E46-3537A631E67F}"/>
                </a:ext>
              </a:extLst>
            </p:cNvPr>
            <p:cNvSpPr/>
            <p:nvPr/>
          </p:nvSpPr>
          <p:spPr>
            <a:xfrm>
              <a:off x="9173383" y="5178468"/>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BFBE4B95-573D-4D2B-8527-04AA08701C44}"/>
                </a:ext>
              </a:extLst>
            </p:cNvPr>
            <p:cNvSpPr/>
            <p:nvPr/>
          </p:nvSpPr>
          <p:spPr>
            <a:xfrm>
              <a:off x="1153333" y="5068236"/>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3170266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sp>
        <p:nvSpPr>
          <p:cNvPr id="2" name="矩形 1"/>
          <p:cNvSpPr/>
          <p:nvPr/>
        </p:nvSpPr>
        <p:spPr>
          <a:xfrm>
            <a:off x="1044458" y="1751515"/>
            <a:ext cx="1987724" cy="461665"/>
          </a:xfrm>
          <a:prstGeom prst="rect">
            <a:avLst/>
          </a:prstGeom>
        </p:spPr>
        <p:txBody>
          <a:bodyPr wrap="none">
            <a:spAutoFit/>
          </a:bodyPr>
          <a:lstStyle/>
          <a:p>
            <a:pPr indent="261620"/>
            <a:r>
              <a:rPr lang="en-US" altLang="zh-CN" sz="2400" kern="100" dirty="0">
                <a:latin typeface="黑体" panose="02010609060101010101" pitchFamily="49" charset="-122"/>
                <a:ea typeface="宋体" panose="02010600030101010101" pitchFamily="2" charset="-122"/>
              </a:rPr>
              <a:t>2.</a:t>
            </a:r>
            <a:r>
              <a:rPr lang="zh-CN" altLang="zh-CN" sz="2400" kern="100" dirty="0">
                <a:latin typeface="Times New Roman" panose="02020603050405020304" pitchFamily="18" charset="0"/>
                <a:ea typeface="黑体" panose="02010609060101010101" pitchFamily="49" charset="-122"/>
              </a:rPr>
              <a:t>参数设置</a:t>
            </a:r>
            <a:endParaRPr lang="zh-CN" altLang="zh-CN" sz="2400" kern="100" dirty="0">
              <a:latin typeface="Times New Roman" panose="02020603050405020304" pitchFamily="18" charset="0"/>
              <a:ea typeface="宋体" panose="02010600030101010101" pitchFamily="2" charset="-122"/>
            </a:endParaRPr>
          </a:p>
        </p:txBody>
      </p:sp>
      <p:grpSp>
        <p:nvGrpSpPr>
          <p:cNvPr id="5" name="组合 4">
            <a:extLst>
              <a:ext uri="{FF2B5EF4-FFF2-40B4-BE49-F238E27FC236}">
                <a16:creationId xmlns:a16="http://schemas.microsoft.com/office/drawing/2014/main" id="{C0394CD7-55C9-4476-BB09-1AD215F679E0}"/>
              </a:ext>
            </a:extLst>
          </p:cNvPr>
          <p:cNvGrpSpPr/>
          <p:nvPr/>
        </p:nvGrpSpPr>
        <p:grpSpPr>
          <a:xfrm>
            <a:off x="4382158" y="1184713"/>
            <a:ext cx="5886450" cy="5581650"/>
            <a:chOff x="4382158" y="1184713"/>
            <a:chExt cx="5886450" cy="5581650"/>
          </a:xfrm>
        </p:grpSpPr>
        <p:pic>
          <p:nvPicPr>
            <p:cNvPr id="4" name="图片 3"/>
            <p:cNvPicPr>
              <a:picLocks noChangeAspect="1"/>
            </p:cNvPicPr>
            <p:nvPr/>
          </p:nvPicPr>
          <p:blipFill>
            <a:blip r:embed="rId2"/>
            <a:stretch>
              <a:fillRect/>
            </a:stretch>
          </p:blipFill>
          <p:spPr>
            <a:xfrm>
              <a:off x="4382158" y="1184713"/>
              <a:ext cx="5886450" cy="5581650"/>
            </a:xfrm>
            <a:prstGeom prst="rect">
              <a:avLst/>
            </a:prstGeom>
          </p:spPr>
        </p:pic>
        <p:sp>
          <p:nvSpPr>
            <p:cNvPr id="11" name="矩形 10">
              <a:extLst>
                <a:ext uri="{FF2B5EF4-FFF2-40B4-BE49-F238E27FC236}">
                  <a16:creationId xmlns:a16="http://schemas.microsoft.com/office/drawing/2014/main" id="{1CA319E5-93A9-4C37-99BE-FCF3426944A1}"/>
                </a:ext>
              </a:extLst>
            </p:cNvPr>
            <p:cNvSpPr/>
            <p:nvPr/>
          </p:nvSpPr>
          <p:spPr>
            <a:xfrm>
              <a:off x="7325383" y="6472353"/>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024264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322729"/>
            <a:ext cx="268941"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0198" y="322729"/>
            <a:ext cx="2991525" cy="523220"/>
          </a:xfrm>
          <a:prstGeom prst="rect">
            <a:avLst/>
          </a:prstGeom>
        </p:spPr>
        <p:txBody>
          <a:bodyPr wrap="none">
            <a:spAutoFit/>
          </a:bodyPr>
          <a:lstStyle/>
          <a:p>
            <a:r>
              <a:rPr lang="en-US" altLang="zh-CN" sz="2800" b="1" dirty="0">
                <a:solidFill>
                  <a:schemeClr val="accent1"/>
                </a:solidFill>
                <a:latin typeface="微软雅黑" pitchFamily="34" charset="-122"/>
                <a:ea typeface="微软雅黑" pitchFamily="34" charset="-122"/>
              </a:rPr>
              <a:t>1.4 </a:t>
            </a:r>
            <a:r>
              <a:rPr lang="zh-CN" altLang="zh-CN" sz="2800" b="1" dirty="0">
                <a:solidFill>
                  <a:schemeClr val="accent1"/>
                </a:solidFill>
                <a:latin typeface="微软雅黑" pitchFamily="34" charset="-122"/>
                <a:ea typeface="微软雅黑" pitchFamily="34" charset="-122"/>
              </a:rPr>
              <a:t>数控加工功能</a:t>
            </a:r>
            <a:endParaRPr lang="zh-CN" altLang="en-US" sz="2800" b="1" dirty="0">
              <a:solidFill>
                <a:schemeClr val="accent1"/>
              </a:solidFill>
              <a:latin typeface="微软雅黑" pitchFamily="34" charset="-122"/>
              <a:ea typeface="微软雅黑" pitchFamily="34" charset="-122"/>
            </a:endParaRPr>
          </a:p>
        </p:txBody>
      </p:sp>
      <p:sp>
        <p:nvSpPr>
          <p:cNvPr id="7" name="矩形 6"/>
          <p:cNvSpPr/>
          <p:nvPr/>
        </p:nvSpPr>
        <p:spPr>
          <a:xfrm>
            <a:off x="4468633" y="313186"/>
            <a:ext cx="7723367" cy="5136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360842" y="1495754"/>
            <a:ext cx="840172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46217" y="1057173"/>
            <a:ext cx="3082895" cy="461665"/>
          </a:xfrm>
          <a:prstGeom prst="rect">
            <a:avLst/>
          </a:prstGeom>
        </p:spPr>
        <p:txBody>
          <a:bodyPr wrap="none">
            <a:spAutoFit/>
          </a:bodyPr>
          <a:lstStyle/>
          <a:p>
            <a:r>
              <a:rPr lang="en-US" altLang="zh-CN" sz="2400" b="1" dirty="0">
                <a:latin typeface="微软雅黑" panose="020B0503020204020204" pitchFamily="34" charset="-122"/>
                <a:ea typeface="微软雅黑" panose="020B0503020204020204" pitchFamily="34" charset="-122"/>
              </a:rPr>
              <a:t>1.4.1</a:t>
            </a:r>
            <a:r>
              <a:rPr lang="zh-CN" altLang="en-US" sz="2400" b="1" dirty="0">
                <a:latin typeface="微软雅黑" panose="020B0503020204020204" pitchFamily="34" charset="-122"/>
                <a:ea typeface="微软雅黑" panose="020B0503020204020204" pitchFamily="34" charset="-122"/>
              </a:rPr>
              <a:t>　数控加工概述</a:t>
            </a:r>
            <a:endParaRPr lang="zh-CN" altLang="zh-CN"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044661" y="2164646"/>
            <a:ext cx="7063757" cy="4257175"/>
          </a:xfrm>
          <a:prstGeom prst="rect">
            <a:avLst/>
          </a:prstGeom>
        </p:spPr>
      </p:pic>
      <p:sp>
        <p:nvSpPr>
          <p:cNvPr id="11" name="矩形 10">
            <a:extLst>
              <a:ext uri="{FF2B5EF4-FFF2-40B4-BE49-F238E27FC236}">
                <a16:creationId xmlns:a16="http://schemas.microsoft.com/office/drawing/2014/main" id="{9CFA729E-8081-488F-AB8E-99ED4EB324FE}"/>
              </a:ext>
            </a:extLst>
          </p:cNvPr>
          <p:cNvSpPr/>
          <p:nvPr/>
        </p:nvSpPr>
        <p:spPr>
          <a:xfrm>
            <a:off x="5439583" y="6127811"/>
            <a:ext cx="830511" cy="294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114138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2823</TotalTime>
  <Words>6137</Words>
  <Application>Microsoft Office PowerPoint</Application>
  <PresentationFormat>宽屏</PresentationFormat>
  <Paragraphs>627</Paragraphs>
  <Slides>131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131</vt:i4>
      </vt:variant>
    </vt:vector>
  </HeadingPairs>
  <TitlesOfParts>
    <vt:vector size="144" baseType="lpstr">
      <vt:lpstr>等线</vt:lpstr>
      <vt:lpstr>等线 Light</vt:lpstr>
      <vt:lpstr>黑体</vt:lpstr>
      <vt:lpstr>宋体</vt:lpstr>
      <vt:lpstr>宋体</vt:lpstr>
      <vt:lpstr>微软雅黑</vt:lpstr>
      <vt:lpstr>Arial</vt:lpstr>
      <vt:lpstr>Calibri</vt:lpstr>
      <vt:lpstr>Helvetica</vt:lpstr>
      <vt:lpstr>Times New Roman</vt:lpstr>
      <vt:lpstr>Wingdings</vt:lpstr>
      <vt:lpstr>Office 主题​​</vt:lpstr>
      <vt:lpstr>Microsoft Visio 2003-2010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asus</cp:lastModifiedBy>
  <cp:revision>222</cp:revision>
  <dcterms:created xsi:type="dcterms:W3CDTF">2018-05-15T06:59:46Z</dcterms:created>
  <dcterms:modified xsi:type="dcterms:W3CDTF">2024-03-15T03:51:10Z</dcterms:modified>
</cp:coreProperties>
</file>