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7"/>
  </p:notesMasterIdLst>
  <p:sldIdLst>
    <p:sldId id="352" r:id="rId4"/>
    <p:sldId id="353" r:id="rId5"/>
    <p:sldId id="354" r:id="rId6"/>
    <p:sldId id="355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64" r:id="rId17"/>
    <p:sldId id="365" r:id="rId18"/>
    <p:sldId id="366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374" r:id="rId27"/>
    <p:sldId id="375" r:id="rId28"/>
    <p:sldId id="376" r:id="rId29"/>
    <p:sldId id="377" r:id="rId30"/>
    <p:sldId id="378" r:id="rId31"/>
    <p:sldId id="379" r:id="rId32"/>
    <p:sldId id="380" r:id="rId33"/>
    <p:sldId id="381" r:id="rId34"/>
    <p:sldId id="382" r:id="rId35"/>
    <p:sldId id="383" r:id="rId36"/>
    <p:sldId id="384" r:id="rId37"/>
    <p:sldId id="385" r:id="rId38"/>
  </p:sldIdLst>
  <p:sldSz cx="9144000" cy="6858000" type="screen4x3"/>
  <p:notesSz cx="6858000" cy="9144000"/>
  <p:custDataLst>
    <p:tags r:id="rId42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15"/>
    <p:restoredTop sz="83282"/>
  </p:normalViewPr>
  <p:slideViewPr>
    <p:cSldViewPr showGuides="1">
      <p:cViewPr varScale="1">
        <p:scale>
          <a:sx n="71" d="100"/>
          <a:sy n="71" d="100"/>
        </p:scale>
        <p:origin x="-282" y="-102"/>
      </p:cViewPr>
      <p:guideLst>
        <p:guide orient="horz" pos="2122"/>
        <p:guide pos="2904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369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29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0A2BE9B-9059-4AA8-A063-CFD03FF64C78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Char char="•"/>
            </a:pPr>
            <a:r>
              <a:rPr lang="zh-CN" altLang="en-US" smtClean="0">
                <a:ea typeface="宋体" panose="02010600030101010101" pitchFamily="2" charset="-122"/>
              </a:rPr>
              <a:t> 此处建议演示三种不同方法，对比讲解各自的特点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7CDBF2-8560-449C-AC5A-B7E4CE9DA8B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Char char="•"/>
            </a:pPr>
            <a:r>
              <a:rPr lang="zh-CN" altLang="en-US" smtClean="0">
                <a:ea typeface="宋体" panose="02010600030101010101" pitchFamily="2" charset="-122"/>
              </a:rPr>
              <a:t> 此处建议演示三种不同方法，对比讲解各自的特点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83CB01C-A2AC-4508-987E-C3D2BA3E705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8563DC-08B4-464A-A4B9-90504942574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mtClean="0">
                <a:ea typeface="宋体" panose="02010600030101010101" pitchFamily="2" charset="-122"/>
              </a:rPr>
              <a:t>dhclient –r  </a:t>
            </a:r>
            <a:r>
              <a:rPr lang="zh-CN" altLang="en-US" smtClean="0">
                <a:ea typeface="宋体" panose="02010600030101010101" pitchFamily="2" charset="-122"/>
              </a:rPr>
              <a:t>释放获取的</a:t>
            </a:r>
            <a:r>
              <a:rPr lang="en-US" altLang="zh-CN" smtClean="0">
                <a:ea typeface="宋体" panose="02010600030101010101" pitchFamily="2" charset="-122"/>
              </a:rPr>
              <a:t>IP</a:t>
            </a:r>
            <a:r>
              <a:rPr lang="zh-CN" altLang="en-US" smtClean="0">
                <a:ea typeface="宋体" panose="02010600030101010101" pitchFamily="2" charset="-122"/>
              </a:rPr>
              <a:t>地址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0AEE30-5F28-46D1-9676-315A8989794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BD0EEA-989B-4CC8-9085-68FED8413BC6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09204E-5212-433F-AD42-02BF02C0CC3D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604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/>
            <a:fld id="{70287844-9B08-4A51-B8CF-63F75D2208B6}" type="slidenum">
              <a:rPr lang="en-US" altLang="zh-CN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604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C4A7B0-23E4-43E1-AEFC-64FAB3A0CD07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6144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/>
            <a:fld id="{9748AE7A-0DB3-4B43-B16D-F47A4E3A8866}" type="slidenum">
              <a:rPr lang="en-US" altLang="zh-CN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614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4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04B29D-E02B-4B82-9CED-D6D0D152C6E8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6246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r" eaLnBrk="1" hangingPunct="1"/>
            <a:fld id="{486523BC-2D13-4B11-B7F5-2AD2812E4FAE}" type="slidenum">
              <a:rPr lang="en-US" altLang="zh-CN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624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246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教员演示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119E0C-B735-4731-9F09-23802EE1D20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Char char="•"/>
            </a:pPr>
            <a:r>
              <a:rPr lang="zh-CN" altLang="en-US" smtClean="0">
                <a:ea typeface="宋体" panose="02010600030101010101" pitchFamily="2" charset="-122"/>
              </a:rPr>
              <a:t> 此处应作操作演示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587519-28F3-4EBF-83B6-070846C0EDE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Char char="•"/>
            </a:pPr>
            <a:r>
              <a:rPr lang="zh-CN" altLang="en-US" smtClean="0">
                <a:ea typeface="宋体" panose="02010600030101010101" pitchFamily="2" charset="-122"/>
              </a:rPr>
              <a:t> 教员演示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28838A-2CE2-4CD0-85E4-34637704071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Char char="•"/>
            </a:pPr>
            <a:r>
              <a:rPr lang="zh-CN" altLang="en-US" smtClean="0">
                <a:ea typeface="宋体" panose="02010600030101010101" pitchFamily="2" charset="-122"/>
              </a:rPr>
              <a:t> 自定义的变量名称建议全部大写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B52A41-DEAC-4BAA-A8D4-0AD49D421A0E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Char char="•"/>
            </a:pPr>
            <a:r>
              <a:rPr lang="zh-CN" altLang="en-US" smtClean="0">
                <a:ea typeface="宋体" panose="02010600030101010101" pitchFamily="2" charset="-122"/>
              </a:rPr>
              <a:t> 此页采取边演示边讲解的方式，注意对比三种引号，其中反撇号也可改为</a:t>
            </a:r>
            <a:r>
              <a:rPr lang="en-US" altLang="zh-CN" smtClean="0">
                <a:ea typeface="宋体" panose="02010600030101010101" pitchFamily="2" charset="-122"/>
              </a:rPr>
              <a:t>$()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82B888-7C82-4612-9075-3AD0990EFA14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ea typeface="宋体" panose="02010600030101010101" pitchFamily="2" charset="-122"/>
              </a:rPr>
              <a:t>教员演示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75E00B-5970-49D0-ACD2-9BE3AC182410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mtClean="0">
                <a:ea typeface="宋体" panose="02010600030101010101" pitchFamily="2" charset="-122"/>
              </a:rPr>
              <a:t>1</a:t>
            </a:r>
            <a:r>
              <a:rPr lang="zh-CN" altLang="en-US" smtClean="0">
                <a:ea typeface="宋体" panose="02010600030101010101" pitchFamily="2" charset="-122"/>
              </a:rPr>
              <a:t>、“</a:t>
            </a:r>
            <a:r>
              <a:rPr lang="en-US" altLang="zh-CN" smtClean="0">
                <a:ea typeface="宋体" panose="02010600030101010101" pitchFamily="2" charset="-122"/>
              </a:rPr>
              <a:t>search localdomain</a:t>
            </a:r>
            <a:r>
              <a:rPr lang="zh-CN" altLang="en-US" smtClean="0">
                <a:ea typeface="宋体" panose="02010600030101010101" pitchFamily="2" charset="-122"/>
              </a:rPr>
              <a:t>”行用来设置默认的搜索域</a:t>
            </a:r>
            <a:endParaRPr lang="en-US" altLang="zh-CN" smtClean="0">
              <a:ea typeface="宋体" panose="02010600030101010101" pitchFamily="2" charset="-122"/>
            </a:endParaRPr>
          </a:p>
          <a:p>
            <a:r>
              <a:rPr lang="en-US" altLang="zh-CN" smtClean="0">
                <a:ea typeface="宋体" panose="02010600030101010101" pitchFamily="2" charset="-122"/>
              </a:rPr>
              <a:t>2</a:t>
            </a:r>
            <a:r>
              <a:rPr lang="zh-CN" altLang="en-US" smtClean="0">
                <a:ea typeface="宋体" panose="02010600030101010101" pitchFamily="2" charset="-122"/>
              </a:rPr>
              <a:t>、最多支持三个不同的</a:t>
            </a:r>
            <a:r>
              <a:rPr lang="en-US" altLang="zh-CN" smtClean="0">
                <a:ea typeface="宋体" panose="02010600030101010101" pitchFamily="2" charset="-122"/>
              </a:rPr>
              <a:t>DNS</a:t>
            </a:r>
            <a:r>
              <a:rPr lang="zh-CN" altLang="en-US" smtClean="0">
                <a:ea typeface="宋体" panose="02010600030101010101" pitchFamily="2" charset="-122"/>
              </a:rPr>
              <a:t>服务器地址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988FA7A-4A21-47A2-BE10-27844B90979B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9B73C5-19B7-42C0-B634-42717621882E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/19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ags" Target="../tags/tag295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05.xml"/><Relationship Id="rId5" Type="http://schemas.openxmlformats.org/officeDocument/2006/relationships/tags" Target="../tags/tag304.xml"/><Relationship Id="rId4" Type="http://schemas.openxmlformats.org/officeDocument/2006/relationships/tags" Target="../tags/tag303.xml"/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tags" Target="../tags/tag306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" Type="http://schemas.openxmlformats.org/officeDocument/2006/relationships/tags" Target="../tags/tag310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tags" Target="../tags/tag316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26.xml"/><Relationship Id="rId4" Type="http://schemas.openxmlformats.org/officeDocument/2006/relationships/tags" Target="../tags/tag325.xml"/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3" Type="http://schemas.openxmlformats.org/officeDocument/2006/relationships/notesSlide" Target="../notesSlides/notesSlide1.xml"/><Relationship Id="rId22" Type="http://schemas.openxmlformats.org/officeDocument/2006/relationships/slideLayout" Target="../slideLayouts/slideLayout11.xml"/><Relationship Id="rId21" Type="http://schemas.openxmlformats.org/officeDocument/2006/relationships/tags" Target="../tags/tag188.xml"/><Relationship Id="rId20" Type="http://schemas.openxmlformats.org/officeDocument/2006/relationships/tags" Target="../tags/tag187.xml"/><Relationship Id="rId2" Type="http://schemas.openxmlformats.org/officeDocument/2006/relationships/tags" Target="../tags/tag169.xml"/><Relationship Id="rId19" Type="http://schemas.openxmlformats.org/officeDocument/2006/relationships/tags" Target="../tags/tag186.xml"/><Relationship Id="rId18" Type="http://schemas.openxmlformats.org/officeDocument/2006/relationships/tags" Target="../tags/tag185.xml"/><Relationship Id="rId17" Type="http://schemas.openxmlformats.org/officeDocument/2006/relationships/tags" Target="../tags/tag184.xml"/><Relationship Id="rId16" Type="http://schemas.openxmlformats.org/officeDocument/2006/relationships/tags" Target="../tags/tag183.xml"/><Relationship Id="rId15" Type="http://schemas.openxmlformats.org/officeDocument/2006/relationships/tags" Target="../tags/tag182.xml"/><Relationship Id="rId14" Type="http://schemas.openxmlformats.org/officeDocument/2006/relationships/tags" Target="../tags/tag181.xml"/><Relationship Id="rId13" Type="http://schemas.openxmlformats.org/officeDocument/2006/relationships/tags" Target="../tags/tag180.xml"/><Relationship Id="rId12" Type="http://schemas.openxmlformats.org/officeDocument/2006/relationships/tags" Target="../tags/tag179.xml"/><Relationship Id="rId11" Type="http://schemas.openxmlformats.org/officeDocument/2006/relationships/tags" Target="../tags/tag178.xml"/><Relationship Id="rId10" Type="http://schemas.openxmlformats.org/officeDocument/2006/relationships/tags" Target="../tags/tag177.xml"/><Relationship Id="rId1" Type="http://schemas.openxmlformats.org/officeDocument/2006/relationships/tags" Target="../tags/tag16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32.xml"/><Relationship Id="rId5" Type="http://schemas.openxmlformats.org/officeDocument/2006/relationships/tags" Target="../tags/tag331.xml"/><Relationship Id="rId4" Type="http://schemas.openxmlformats.org/officeDocument/2006/relationships/tags" Target="../tags/tag330.xml"/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" Type="http://schemas.openxmlformats.org/officeDocument/2006/relationships/tags" Target="../tags/tag32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341.xml"/><Relationship Id="rId8" Type="http://schemas.openxmlformats.org/officeDocument/2006/relationships/tags" Target="../tags/tag340.xml"/><Relationship Id="rId7" Type="http://schemas.openxmlformats.org/officeDocument/2006/relationships/tags" Target="../tags/tag339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3" Type="http://schemas.openxmlformats.org/officeDocument/2006/relationships/tags" Target="../tags/tag335.xml"/><Relationship Id="rId23" Type="http://schemas.openxmlformats.org/officeDocument/2006/relationships/notesSlide" Target="../notesSlides/notesSlide14.xml"/><Relationship Id="rId22" Type="http://schemas.openxmlformats.org/officeDocument/2006/relationships/slideLayout" Target="../slideLayouts/slideLayout11.xml"/><Relationship Id="rId21" Type="http://schemas.openxmlformats.org/officeDocument/2006/relationships/tags" Target="../tags/tag353.xml"/><Relationship Id="rId20" Type="http://schemas.openxmlformats.org/officeDocument/2006/relationships/tags" Target="../tags/tag352.xml"/><Relationship Id="rId2" Type="http://schemas.openxmlformats.org/officeDocument/2006/relationships/tags" Target="../tags/tag334.xml"/><Relationship Id="rId19" Type="http://schemas.openxmlformats.org/officeDocument/2006/relationships/tags" Target="../tags/tag351.xml"/><Relationship Id="rId18" Type="http://schemas.openxmlformats.org/officeDocument/2006/relationships/tags" Target="../tags/tag350.xml"/><Relationship Id="rId17" Type="http://schemas.openxmlformats.org/officeDocument/2006/relationships/tags" Target="../tags/tag349.xml"/><Relationship Id="rId16" Type="http://schemas.openxmlformats.org/officeDocument/2006/relationships/tags" Target="../tags/tag348.xml"/><Relationship Id="rId15" Type="http://schemas.openxmlformats.org/officeDocument/2006/relationships/tags" Target="../tags/tag347.xml"/><Relationship Id="rId14" Type="http://schemas.openxmlformats.org/officeDocument/2006/relationships/tags" Target="../tags/tag346.xml"/><Relationship Id="rId13" Type="http://schemas.openxmlformats.org/officeDocument/2006/relationships/tags" Target="../tags/tag345.xml"/><Relationship Id="rId12" Type="http://schemas.openxmlformats.org/officeDocument/2006/relationships/tags" Target="../tags/tag344.xml"/><Relationship Id="rId11" Type="http://schemas.openxmlformats.org/officeDocument/2006/relationships/tags" Target="../tags/tag343.xml"/><Relationship Id="rId10" Type="http://schemas.openxmlformats.org/officeDocument/2006/relationships/tags" Target="../tags/tag342.xml"/><Relationship Id="rId1" Type="http://schemas.openxmlformats.org/officeDocument/2006/relationships/tags" Target="../tags/tag333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58.xml"/><Relationship Id="rId4" Type="http://schemas.openxmlformats.org/officeDocument/2006/relationships/tags" Target="../tags/tag357.xml"/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" Type="http://schemas.openxmlformats.org/officeDocument/2006/relationships/tags" Target="../tags/tag35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63.xml"/><Relationship Id="rId5" Type="http://schemas.openxmlformats.org/officeDocument/2006/relationships/image" Target="../media/image4.png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" Type="http://schemas.openxmlformats.org/officeDocument/2006/relationships/tags" Target="../tags/tag35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68.xml"/><Relationship Id="rId5" Type="http://schemas.openxmlformats.org/officeDocument/2006/relationships/image" Target="../media/image4.png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" Type="http://schemas.openxmlformats.org/officeDocument/2006/relationships/tags" Target="../tags/tag36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739" y="2842611"/>
            <a:ext cx="5338159" cy="838901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3700">
                <a:solidFill>
                  <a:schemeClr val="accent1"/>
                </a:solidFill>
              </a:rPr>
              <a:t>Linux网络服务</a:t>
            </a:r>
            <a:endParaRPr lang="en-US" sz="370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网卡配置文件路径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 vim /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etc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sysconfig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/network-scripts/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ifcfg-ethx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添加以下内容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IPADDR=192.168.202.59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PREFIX=24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GATEWAY=192.168.202.1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DNS1=10.0.28.198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重启网络服务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service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network restart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案例：修改配置文件实现上网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route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查看或设置主机中路由表信息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route [-n]</a:t>
            </a: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查看路由表条目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——route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3" name="AutoShape 16"/>
          <p:cNvSpPr>
            <a:spLocks noChangeArrowheads="1"/>
          </p:cNvSpPr>
          <p:nvPr/>
        </p:nvSpPr>
        <p:spPr bwMode="auto">
          <a:xfrm>
            <a:off x="514350" y="2857500"/>
            <a:ext cx="8101013" cy="1869809"/>
          </a:xfrm>
          <a:prstGeom prst="roundRect">
            <a:avLst>
              <a:gd name="adj" fmla="val 10648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route -n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Kernel IP routing table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Destination     Gateway        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Genmask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Flags Metric Ref    Use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Iface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192.168.202.0   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0.0.0.0         255.255.255.0   U     0      0        0 eth0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0.0.0.0        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   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0.0.0.0         UG    0      0        0 eth0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>
            <a:off x="3924300" y="2276475"/>
            <a:ext cx="2857500" cy="715963"/>
          </a:xfrm>
          <a:prstGeom prst="wedgeRoundRectCallout">
            <a:avLst>
              <a:gd name="adj1" fmla="val -38787"/>
              <a:gd name="adj2" fmla="val 71472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-n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将路由记录中的地址信息显示为数字形式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修改网关地址命令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#route add  default 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gw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网关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验证命令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#route -n</a:t>
            </a:r>
            <a:endParaRPr lang="en-US" altLang="zh-CN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案例：命令修改网关地址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/etc/resolv.conf 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用途：保存本机需要使用的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服务器的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域名解析配置文件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4" name="AutoShape 16"/>
          <p:cNvSpPr>
            <a:spLocks noChangeArrowheads="1"/>
          </p:cNvSpPr>
          <p:nvPr/>
        </p:nvSpPr>
        <p:spPr bwMode="auto">
          <a:xfrm>
            <a:off x="514350" y="2357438"/>
            <a:ext cx="8101013" cy="1559533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/etc/resolv.conf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search localdomain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nameserver 202.106.0.20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nameserver 202.106.148.1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地址文件位置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 vim /etc/resolv.conf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nameserver 10.0.28.198 //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服务器地址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4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案例：修改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DNS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地址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hostname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设置主机名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hostname 主机名称</a:t>
            </a: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修改主机名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——hostname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0" y="2786063"/>
            <a:ext cx="8101013" cy="2128233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hostname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localhost.localdomain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hostname </a:t>
            </a:r>
            <a:r>
              <a:rPr lang="en-US" altLang="zh-CN" sz="1800" b="1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www.test.com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hostname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www.test.com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bash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root@www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3857625" y="3786188"/>
            <a:ext cx="22860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启用新的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shell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会话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/etc/sysconfig/network 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用途：保存全局网络设置，主要包括主机名信息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主机名称配置文件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4" name="AutoShape 16"/>
          <p:cNvSpPr>
            <a:spLocks noChangeArrowheads="1"/>
          </p:cNvSpPr>
          <p:nvPr/>
        </p:nvSpPr>
        <p:spPr bwMode="auto">
          <a:xfrm>
            <a:off x="514350" y="2357438"/>
            <a:ext cx="8101013" cy="126641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sysconfig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/network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NETWORKING=yes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NETWORKING_IPV6=no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HOSTNAME=www.test.com</a:t>
            </a:r>
            <a:endParaRPr lang="en-US" altLang="zh-CN" sz="1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</p:spPr>
        <p:txBody>
          <a:bodyPr/>
          <a:lstStyle/>
          <a:p>
            <a:pPr>
              <a:spcBef>
                <a:spcPts val="675"/>
              </a:spcBef>
            </a:pP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/etc/hosts </a:t>
            </a: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endParaRPr lang="zh-CN" altLang="en-US" sz="2400" b="1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用途：保存主机名与</a:t>
            </a:r>
            <a:r>
              <a:rPr lang="en-US" altLang="zh-CN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地址的映射记录</a:t>
            </a:r>
            <a:endParaRPr lang="en-US" altLang="zh-CN" sz="2000" b="1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  <a:buFont typeface="Wingdings" panose="05000000000000000000" pitchFamily="2" charset="2"/>
              <a:buNone/>
            </a:pP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  <a:buFont typeface="Wingdings" panose="05000000000000000000" pitchFamily="2" charset="2"/>
              <a:buNone/>
            </a:pPr>
            <a:endParaRPr lang="en-US" altLang="zh-CN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hosts</a:t>
            </a: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文件和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DNS</a:t>
            </a:r>
            <a:r>
              <a:rPr lang="zh-CN" altLang="en-US" sz="24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服务器的比较</a:t>
            </a:r>
            <a:endParaRPr lang="en-US" altLang="zh-CN" sz="2400" b="1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</a:pP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默认情况下，系统首先从</a:t>
            </a:r>
            <a:r>
              <a:rPr lang="en-US" altLang="zh-CN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hosts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文件查找解析记录</a:t>
            </a:r>
            <a:endParaRPr lang="en-US" altLang="zh-CN" sz="2000" b="1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</a:pPr>
            <a:r>
              <a:rPr lang="en-US" altLang="zh-CN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hosts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文件只对当前的主机有效</a:t>
            </a:r>
            <a:endParaRPr lang="en-US" altLang="zh-CN" sz="2000" b="1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</a:pPr>
            <a:r>
              <a:rPr lang="en-US" altLang="zh-CN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hosts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文件可减少</a:t>
            </a:r>
            <a:r>
              <a:rPr lang="en-US" altLang="zh-CN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DNS</a:t>
            </a:r>
            <a:r>
              <a:rPr lang="zh-CN" altLang="en-US" sz="2000" b="1" smtClean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查询过程，从而加快访问速度</a:t>
            </a:r>
            <a:endParaRPr lang="zh-CN" altLang="en-US" sz="2000" b="1" smtClean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57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smtClean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本地主机映射文件</a:t>
            </a:r>
            <a:endParaRPr lang="zh-CN" altLang="en-US" smtClean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  <p:sp>
        <p:nvSpPr>
          <p:cNvPr id="24580" name="AutoShape 1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1335" y="2204720"/>
            <a:ext cx="8101013" cy="126641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 /etc/hosts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127.0.0.1         localhost.localdomain  localhost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119.75.218.70     www.baidu.com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netstat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查看系统的网络连接状态、路由表、接口统计等信息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en-US" altLang="zh-CN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netstat [选项]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常用选项：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-a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：显示所有活动连接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-n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：以数字形式显示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：显示进程信息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-t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：查看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TCP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协议相关信息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：查看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UDP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协议相关信息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-r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：显示路由表信息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3" algn="l" defTabSz="914400">
              <a:spcBef>
                <a:spcPts val="675"/>
              </a:spcBef>
              <a:buClrTx/>
              <a:buSzTx/>
              <a:buFontTx/>
              <a:buNone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560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查看网络连接情况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——netstat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3533" y="6169343"/>
            <a:ext cx="8101012" cy="688062"/>
          </a:xfrm>
          <a:prstGeom prst="roundRect">
            <a:avLst>
              <a:gd name="adj" fmla="val 10648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netstat -anpt | grep :21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tcp        0      0 0.0.0.0:21        0.0.0.0:*      LISTEN    1774/vsftpd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62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ping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测试网络连通性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ping [选项] 目标主机</a:t>
            </a: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62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测试网络连接</a:t>
            </a:r>
            <a:r>
              <a:rPr lang="en-US" altLang="zh-CN" smtClean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——ping</a:t>
            </a:r>
            <a:endParaRPr lang="en-US" altLang="zh-CN" smtClean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8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0063" y="2786063"/>
            <a:ext cx="8101012" cy="3051564"/>
          </a:xfrm>
          <a:prstGeom prst="roundRect">
            <a:avLst>
              <a:gd name="adj" fmla="val 10648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ping </a:t>
            </a:r>
            <a:r>
              <a:rPr lang="en-US" altLang="zh-CN" sz="1800" b="1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192.168.202.110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PING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192.168.202.110 (192.168.202.110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56(84) bytes of data.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 bytes from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192.168.202.110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icmp_seq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ttl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=128 time=0.694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ms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 bytes from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192.168.202.110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icmp_seq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ttl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=128 time=0.274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192.168.202.110 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ping statistics ---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packets transmitted, 2 received, 0% packet loss, time 1162ms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rtt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min/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avg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/max/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mdev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0.274/0.484/0.694/0.210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4857750" y="4357688"/>
            <a:ext cx="2235200" cy="428625"/>
          </a:xfrm>
          <a:prstGeom prst="wedgeRoundRectCallout">
            <a:avLst>
              <a:gd name="adj1" fmla="val -46023"/>
              <a:gd name="adj2" fmla="val -10166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Ctrl+C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中止测试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Rectangle 3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学会查看及测试网络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学会设置网络地址参数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学会使用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动态配置主机地址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技能展示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traceroute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测试从当前主机到目的主机之间经过的网络节点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traceroute 目标主机地址</a:t>
            </a: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65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跟踪数据包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——traceroute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3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0" y="2857500"/>
            <a:ext cx="8101013" cy="1247388"/>
          </a:xfrm>
          <a:prstGeom prst="roundRect">
            <a:avLst>
              <a:gd name="adj" fmla="val 6639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traceroute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192.168.7.7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traceroute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to 192.168.7.7 (192.168.7.7), 30 hops max, 40 byte packets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  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(192.168.202.1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 7.740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ms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15.581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ms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15.881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ms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   (192.168.7.7)  19.652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ms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19.995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ms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19.942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ms</a:t>
            </a:r>
            <a:endParaRPr lang="en-US" altLang="zh-CN" sz="1800" dirty="0" err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7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nslookup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测试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域名解析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nslookup 目标主机地址 [DNS服务器地址]</a:t>
            </a: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67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域名解析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——nslookup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514350" y="2857500"/>
            <a:ext cx="8101013" cy="2400297"/>
          </a:xfrm>
          <a:prstGeom prst="roundRect">
            <a:avLst>
              <a:gd name="adj" fmla="val 6639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nslookup www.google.com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Server:         202.106.0.20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Address:        202.106.0.20#53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Non-authoritative answer: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www.google.com     canonical name = www-china.l.google.com.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Name:   www-china.l.google.com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Address: 64.233.289.247, 64.233.189.104, 64.233.189.99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3857625" y="3500438"/>
            <a:ext cx="1943100" cy="428625"/>
          </a:xfrm>
          <a:prstGeom prst="wedgeRoundRectCallout">
            <a:avLst>
              <a:gd name="adj1" fmla="val -48583"/>
              <a:gd name="adj2" fmla="val -8107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DNS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服务器地址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AutoShape 19"/>
          <p:cNvSpPr>
            <a:spLocks noChangeArrowheads="1"/>
          </p:cNvSpPr>
          <p:nvPr/>
        </p:nvSpPr>
        <p:spPr bwMode="auto">
          <a:xfrm>
            <a:off x="6072188" y="3643313"/>
            <a:ext cx="1943100" cy="428625"/>
          </a:xfrm>
          <a:prstGeom prst="wedgeRoundRectCallout">
            <a:avLst>
              <a:gd name="adj1" fmla="val -39958"/>
              <a:gd name="adj2" fmla="val 7892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解析的反馈结果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请思考：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如何将系统的主机名称修改为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filesvr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ifconfig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命令可以实现哪些网络操作？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如何添加默认网关地址并永久生效？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ifcfg-eth0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配置文件中修改了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地址以后，有哪些方式可以使新的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地址生效？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69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小结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2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为大量客户机自动分配地址，提供集中管理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减轻管理和维护成本、提高网络配置效率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可分配的地址信息主要包括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网卡的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地址、子网掩码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对应的网络地址、广播地址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默认网关地址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服务器地址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72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使用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DHCP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动态配置主机地址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74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服务器软件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RHEL6.5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光盘中的 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dhcp-4.1.1-38.P1.el6.x86_64.rpm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软件包的主要文件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主配置文件：</a:t>
            </a:r>
            <a:r>
              <a:rPr lang="en-US" altLang="zh-CN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/etc/dhcpd.conf</a:t>
            </a:r>
            <a:endParaRPr lang="en-US" altLang="zh-CN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执行程序：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/usr/sbin/dhcpd、</a:t>
            </a:r>
            <a:r>
              <a:rPr lang="en-US" altLang="zh-CN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/usr/sbin/dhcrelay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服务脚本：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/etc/init.d/dhcpd、</a:t>
            </a:r>
            <a:r>
              <a:rPr lang="en-US" altLang="zh-CN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/etc/init.d/dhcrelay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执行参数配置：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/etc/sysconfig/dhcpd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DHCP中继配置：</a:t>
            </a:r>
            <a:r>
              <a:rPr lang="en-US" altLang="zh-CN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/etc/sysconfig/dhcrelay</a:t>
            </a:r>
            <a:endParaRPr lang="en-US" altLang="zh-CN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174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安装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DHCP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770" name="内容占位符 9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dhcpd.conf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的内容构成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277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主配置文件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4-1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0" y="1985963"/>
            <a:ext cx="8101013" cy="3520780"/>
          </a:xfrm>
          <a:prstGeom prst="roundRect">
            <a:avLst>
              <a:gd name="adj" fmla="val 512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ddns-update-style interim;                                      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subnet 192.168.0.0 netmask 255.255.255.0 {                      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option routers     192.168.0.1;                         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……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default-lease-time 21600;                               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……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host ns {                                               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……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fixed-address 207.175.42.254;                   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}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>
            <a:off x="3779838" y="1631950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全局配置参数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auto">
          <a:xfrm>
            <a:off x="5357813" y="2136775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网段声明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6072188" y="2640013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配置选项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9"/>
          <p:cNvSpPr>
            <a:spLocks noChangeArrowheads="1"/>
          </p:cNvSpPr>
          <p:nvPr/>
        </p:nvSpPr>
        <p:spPr bwMode="auto">
          <a:xfrm>
            <a:off x="4143375" y="3144838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配置参数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auto">
          <a:xfrm>
            <a:off x="2428875" y="3721100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主机声明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4140200" y="3914775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配置参数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794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全局设置，作用于整个</a:t>
            </a: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zh-CN" altLang="en-US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</a:t>
            </a:r>
            <a:endParaRPr lang="zh-CN" altLang="en-US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ddns-update-style</a:t>
            </a:r>
            <a:r>
              <a:rPr lang="en-US" altLang="zh-CN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none;</a:t>
            </a:r>
            <a:endParaRPr lang="en-US" altLang="zh-CN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default-lease-time</a:t>
            </a:r>
            <a:r>
              <a:rPr lang="en-US" altLang="zh-CN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21600;</a:t>
            </a:r>
            <a:endParaRPr lang="en-US" altLang="zh-CN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max-lease-time</a:t>
            </a:r>
            <a:r>
              <a:rPr lang="en-US" altLang="zh-CN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43200;</a:t>
            </a:r>
            <a:endParaRPr lang="en-US" altLang="zh-CN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option domain-name</a:t>
            </a:r>
            <a:r>
              <a:rPr lang="en-US" altLang="zh-CN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“domain.org”;</a:t>
            </a:r>
            <a:endParaRPr lang="en-US" altLang="zh-CN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option domain-name-servers</a:t>
            </a:r>
            <a:r>
              <a:rPr lang="en-US" altLang="zh-CN" kern="12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202.106.0.20;</a:t>
            </a:r>
            <a:endParaRPr lang="en-US" altLang="zh-CN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37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主配置文件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4-2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0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81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65225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Subnet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网段声明，作用于整个子网段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range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参数：设置用于分配的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地址池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option subnet-mask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参数：设置客户机的子网掩码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option routers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参数：设置客户机的默认网关地址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481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主配置文件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4-3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1335" y="3788728"/>
            <a:ext cx="8101013" cy="1851989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dhcpd.conf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subnet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192.168.202.0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netmask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255.255.255.0 {                     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range      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192.168.202.128 192.168.202.254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                 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option subnet-mask        255.255.255.0;                  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option routers           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                    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>
            <a:off x="1907858" y="3500438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声明网段地址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auto">
          <a:xfrm>
            <a:off x="5940425" y="3860800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设置地址池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4932045" y="5159693"/>
            <a:ext cx="1943100" cy="428625"/>
          </a:xfrm>
          <a:prstGeom prst="wedgeRoundRectCallout">
            <a:avLst>
              <a:gd name="adj1" fmla="val -42102"/>
              <a:gd name="adj2" fmla="val -941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设置子网掩码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9"/>
          <p:cNvSpPr>
            <a:spLocks noChangeArrowheads="1"/>
          </p:cNvSpPr>
          <p:nvPr/>
        </p:nvSpPr>
        <p:spPr bwMode="auto">
          <a:xfrm>
            <a:off x="2339975" y="5588318"/>
            <a:ext cx="2143125" cy="428625"/>
          </a:xfrm>
          <a:prstGeom prst="wedgeRoundRectCallout">
            <a:avLst>
              <a:gd name="adj1" fmla="val -37042"/>
              <a:gd name="adj2" fmla="val -10914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指定默认网关地址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84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host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主机声明，作用于单个主机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hardware ethernet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参数：指定对应主机的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MAC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fixed-address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参数：指定为该主机保留的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584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指定主机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ip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地址分配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4-4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1335" y="3284855"/>
            <a:ext cx="8101013" cy="126641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prtsvr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{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hardware </a:t>
            </a:r>
            <a:r>
              <a:rPr lang="en-US" altLang="zh-CN" sz="1800" dirty="0" err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ethernet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00:c0:c3:22:46:81;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fixed-address </a:t>
            </a:r>
            <a:r>
              <a:rPr lang="en-US" altLang="zh-CN" sz="18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192.168.202.100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8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查看租约文件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/var/lib/dhcpd/dhcpd.lease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8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启动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DHCP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6868" name="AutoShape 16"/>
          <p:cNvSpPr>
            <a:spLocks noChangeArrowheads="1"/>
          </p:cNvSpPr>
          <p:nvPr/>
        </p:nvSpPr>
        <p:spPr bwMode="auto">
          <a:xfrm>
            <a:off x="514350" y="1785938"/>
            <a:ext cx="8101013" cy="126643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dhcpd start</a:t>
            </a:r>
            <a:endParaRPr lang="zh-CN" altLang="en-US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dhcpd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                                             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netstat -anpu | grep :67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        0      0 0.0.0.0:67         0.0.0.0:*           4784/dhcpd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6869" name="AutoShape 16"/>
          <p:cNvSpPr>
            <a:spLocks noChangeArrowheads="1"/>
          </p:cNvSpPr>
          <p:nvPr/>
        </p:nvSpPr>
        <p:spPr bwMode="auto">
          <a:xfrm>
            <a:off x="414655" y="4220845"/>
            <a:ext cx="8101013" cy="2730074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less 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/lib/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dhcpd.leases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lease 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192.168.202.254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starts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 2011/02/24 20:15:20;</a:t>
            </a:r>
            <a:endParaRPr lang="en-US" altLang="zh-CN" sz="1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ends 5 2011/02/25 02:15:20;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binding state active;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next binding state free;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hardware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ethernet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00:0c:29:ae:1c:25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auto">
          <a:xfrm>
            <a:off x="2411730" y="4292283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分配的客户端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endParaRPr lang="en-US" altLang="zh-CN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4139883" y="5616575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租期时间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3851910" y="4796790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客户端</a:t>
            </a:r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MAC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Line 1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435600" y="249237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435600" y="1773238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0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363788" y="3560763"/>
            <a:ext cx="360362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本章结构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446713" y="1773238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1" name="AutoShape 4"/>
          <p:cNvSpPr>
            <a:spLocks noChangeArrowheads="1"/>
          </p:cNvSpPr>
          <p:nvPr/>
        </p:nvSpPr>
        <p:spPr bwMode="auto">
          <a:xfrm>
            <a:off x="308723" y="3369315"/>
            <a:ext cx="2132012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基础网络设置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25738" y="2109788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Line 1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5435600" y="393382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Line 1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435600" y="3213100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Line 14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446713" y="321310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Line 16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435600" y="5373688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Line 16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435600" y="4652963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Line 1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446713" y="4652963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8" name="AutoShape 1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12936" y="3055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使用网络配置命令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0" name="AutoShape 28"/>
          <p:cNvSpPr>
            <a:spLocks noChangeArrowheads="1"/>
          </p:cNvSpPr>
          <p:nvPr/>
        </p:nvSpPr>
        <p:spPr bwMode="auto">
          <a:xfrm>
            <a:off x="5712936" y="3775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修改网络配置文件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7" name="AutoShape 1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712936" y="1615526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查看网络设置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8" name="AutoShape 11"/>
          <p:cNvSpPr>
            <a:spLocks noChangeArrowheads="1"/>
          </p:cNvSpPr>
          <p:nvPr/>
        </p:nvSpPr>
        <p:spPr bwMode="auto">
          <a:xfrm>
            <a:off x="5712936" y="2335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测试网络连接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AutoShape 18"/>
          <p:cNvSpPr>
            <a:spLocks noChangeArrowheads="1"/>
          </p:cNvSpPr>
          <p:nvPr/>
        </p:nvSpPr>
        <p:spPr bwMode="auto">
          <a:xfrm>
            <a:off x="5712253" y="4495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DHCP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服务器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AutoShape 28"/>
          <p:cNvSpPr>
            <a:spLocks noChangeArrowheads="1"/>
          </p:cNvSpPr>
          <p:nvPr/>
        </p:nvSpPr>
        <p:spPr bwMode="auto">
          <a:xfrm>
            <a:off x="5712253" y="5215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DHCP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客户端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Line 16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2735263" y="2120900"/>
            <a:ext cx="2700337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20" name="AutoShape 5"/>
          <p:cNvSpPr>
            <a:spLocks noChangeArrowheads="1"/>
          </p:cNvSpPr>
          <p:nvPr/>
        </p:nvSpPr>
        <p:spPr bwMode="auto">
          <a:xfrm>
            <a:off x="3005013" y="1941070"/>
            <a:ext cx="2179439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查看及测试网络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Line 16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2735263" y="3560763"/>
            <a:ext cx="2700337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3" name="AutoShape 5"/>
          <p:cNvSpPr>
            <a:spLocks noChangeArrowheads="1"/>
          </p:cNvSpPr>
          <p:nvPr/>
        </p:nvSpPr>
        <p:spPr bwMode="auto">
          <a:xfrm>
            <a:off x="3016125" y="3369315"/>
            <a:ext cx="2179439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设置网络地址参数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Line 16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2735263" y="5013325"/>
            <a:ext cx="2700337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9" name="AutoShape 5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008700" y="4690746"/>
            <a:ext cx="2211039" cy="64670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DHCP</a:t>
            </a: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动态配置主机地址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89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两种使用方式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修改网卡配置文件（如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ifcfg-eth0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BOOTPROTO=dhcp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dhclient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格式：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dhclient  [-d]  [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网络接口名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789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使用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DHCP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客户端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7892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0" y="3857625"/>
            <a:ext cx="8101013" cy="1851989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/etc/sysconfig/network-scripts/ifcfg-eth0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DEVICE=eth0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ONBOOT=yes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BOOTPROTO=dhcp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ifdown eth0 ; ifup eth0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Determining IP information for eth0… done.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514350" y="1714500"/>
            <a:ext cx="8101013" cy="4098997"/>
          </a:xfrm>
          <a:prstGeom prst="roundRect">
            <a:avLst>
              <a:gd name="adj" fmla="val 5398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dhclient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-d eth0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Internet Systems Consortium DHCP Client V3.0.5-RedHat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Copyright 2004-2006 Internet Systems Consortium.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rights reserved.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info, please visit http://www.isc.org/sw/dhcp/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Listening on LPF/eth0/00:0c:29:ae:1c:25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Sending on   LPF/eth0/00:0c:29:ae:1c:25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Sending on   Socket/fallback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DHCPDISCOVER on eth0 to 255.255.255.255 port 67 interval 8	</a:t>
            </a:r>
            <a:endParaRPr lang="en-US" altLang="zh-CN" sz="1800" b="1" dirty="0" err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DHCPOFFER from 192.168.202.11</a:t>
            </a:r>
            <a:endParaRPr lang="en-US" altLang="zh-CN" sz="1800" b="1" dirty="0" err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DHCPREQUEST on eth0 to 255.255.255.255 port 67</a:t>
            </a:r>
            <a:endParaRPr lang="en-US" altLang="zh-CN" sz="1800" b="1" dirty="0" err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DHCPACK from 192.168.202.11</a:t>
            </a:r>
            <a:endParaRPr lang="en-US" altLang="zh-CN" sz="1800" b="1" dirty="0" err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bound to </a:t>
            </a:r>
            <a:r>
              <a:rPr lang="en-US" altLang="zh-CN" sz="1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192.168.202.254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 renewal in 9220 seconds.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6587808" y="3572193"/>
            <a:ext cx="1943100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DHCP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发现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AutoShape 19"/>
          <p:cNvSpPr>
            <a:spLocks noChangeArrowheads="1"/>
          </p:cNvSpPr>
          <p:nvPr/>
        </p:nvSpPr>
        <p:spPr bwMode="auto">
          <a:xfrm>
            <a:off x="4427855" y="4241483"/>
            <a:ext cx="1943100" cy="428625"/>
          </a:xfrm>
          <a:prstGeom prst="wedgeRoundRectCallout">
            <a:avLst>
              <a:gd name="adj1" fmla="val -43130"/>
              <a:gd name="adj2" fmla="val 7560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DHCP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提供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auto">
          <a:xfrm>
            <a:off x="6000750" y="5143500"/>
            <a:ext cx="1943100" cy="428625"/>
          </a:xfrm>
          <a:prstGeom prst="wedgeRoundRectCallout">
            <a:avLst>
              <a:gd name="adj1" fmla="val -45199"/>
              <a:gd name="adj2" fmla="val -8381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DHCP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请求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2357438" y="5500688"/>
            <a:ext cx="1943100" cy="428625"/>
          </a:xfrm>
          <a:prstGeom prst="wedgeRoundRectCallout">
            <a:avLst>
              <a:gd name="adj1" fmla="val -45199"/>
              <a:gd name="adj2" fmla="val -8381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DHCP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确认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本章总结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27" name="Line 1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435600" y="249237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435600" y="1773238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363788" y="3560763"/>
            <a:ext cx="360362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446713" y="1773238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4"/>
          <p:cNvSpPr>
            <a:spLocks noChangeArrowheads="1"/>
          </p:cNvSpPr>
          <p:nvPr/>
        </p:nvSpPr>
        <p:spPr bwMode="auto">
          <a:xfrm>
            <a:off x="308723" y="3369315"/>
            <a:ext cx="2132012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基础网络设置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Line 3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25738" y="2109788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Line 1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5435600" y="393382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Line 1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435600" y="3213100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Line 14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446713" y="321310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Line 16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435600" y="5373688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Line 16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435600" y="4652963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Line 1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446713" y="4652963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AutoShape 1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12936" y="3055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使用网络配置命令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AutoShape 28"/>
          <p:cNvSpPr>
            <a:spLocks noChangeArrowheads="1"/>
          </p:cNvSpPr>
          <p:nvPr/>
        </p:nvSpPr>
        <p:spPr bwMode="auto">
          <a:xfrm>
            <a:off x="5712936" y="3775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修改网络配置文件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AutoShape 1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712936" y="1615526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查看网络设置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auto">
          <a:xfrm>
            <a:off x="5712936" y="2335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测试网络连接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AutoShape 18"/>
          <p:cNvSpPr>
            <a:spLocks noChangeArrowheads="1"/>
          </p:cNvSpPr>
          <p:nvPr/>
        </p:nvSpPr>
        <p:spPr bwMode="auto">
          <a:xfrm>
            <a:off x="5712253" y="4495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DHCP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服务器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AutoShape 28"/>
          <p:cNvSpPr>
            <a:spLocks noChangeArrowheads="1"/>
          </p:cNvSpPr>
          <p:nvPr/>
        </p:nvSpPr>
        <p:spPr bwMode="auto">
          <a:xfrm>
            <a:off x="5712253" y="5215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DHCP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客户端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Line 16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2735263" y="2120900"/>
            <a:ext cx="2700337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AutoShape 5"/>
          <p:cNvSpPr>
            <a:spLocks noChangeArrowheads="1"/>
          </p:cNvSpPr>
          <p:nvPr/>
        </p:nvSpPr>
        <p:spPr bwMode="auto">
          <a:xfrm>
            <a:off x="3005013" y="1941070"/>
            <a:ext cx="2179439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查看及测试网络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Line 16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2735263" y="3560763"/>
            <a:ext cx="2700337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AutoShape 5"/>
          <p:cNvSpPr>
            <a:spLocks noChangeArrowheads="1"/>
          </p:cNvSpPr>
          <p:nvPr/>
        </p:nvSpPr>
        <p:spPr bwMode="auto">
          <a:xfrm>
            <a:off x="3016125" y="3369315"/>
            <a:ext cx="2179439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设置网络地址参数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Line 16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2735263" y="5013325"/>
            <a:ext cx="2700337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AutoShape 5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008700" y="4690746"/>
            <a:ext cx="2211039" cy="64670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DHCP</a:t>
            </a: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动态配置主机地址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794" name="内容占位符 4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服务器，设置网关、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等网络参数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客户端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确认服务器的网络地址设置正确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安装并配置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测试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zh-CN" altLang="en-US" kern="1200" dirty="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自动获取地址</a:t>
            </a:r>
            <a:endParaRPr lang="zh-CN" altLang="en-US" kern="1200" dirty="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实验案例：构建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DHCP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986" name="内容占位符 5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3286125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修改网卡、主机名、域名配置文件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hosts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文件，重新启动主机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实验案例：构建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DHCP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41989" name="Picture 4" descr="练习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705" y="4657725"/>
            <a:ext cx="100838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Rectangle 5"/>
          <p:cNvSpPr>
            <a:spLocks noChangeArrowheads="1"/>
          </p:cNvSpPr>
          <p:nvPr/>
        </p:nvSpPr>
        <p:spPr bwMode="auto">
          <a:xfrm>
            <a:off x="3837305" y="4854575"/>
            <a:ext cx="2734945" cy="50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分钟完成</a:t>
            </a:r>
            <a:endParaRPr lang="zh-CN" alt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010" name="内容占位符 5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3286125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安装并配置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测试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自动获取地址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实验案例：构建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DHCP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服务器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43013" name="Picture 4" descr="练习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705" y="4657725"/>
            <a:ext cx="100838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Rectangle 5"/>
          <p:cNvSpPr>
            <a:spLocks noChangeArrowheads="1"/>
          </p:cNvSpPr>
          <p:nvPr/>
        </p:nvSpPr>
        <p:spPr bwMode="auto">
          <a:xfrm>
            <a:off x="3837305" y="4854575"/>
            <a:ext cx="2734945" cy="50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分钟完成</a:t>
            </a:r>
            <a:endParaRPr lang="zh-CN" alt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查看所有活动网络接口的信息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执行</a:t>
            </a: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ifconfig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查看指定网络接口信息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ifconfig 网络接口名</a:t>
            </a:r>
            <a:endParaRPr lang="zh-CN" altLang="en-US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2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查看网络接口信息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——ifconfig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3" name="AutoShape 16"/>
          <p:cNvSpPr>
            <a:spLocks noChangeArrowheads="1"/>
          </p:cNvSpPr>
          <p:nvPr/>
        </p:nvSpPr>
        <p:spPr bwMode="auto">
          <a:xfrm>
            <a:off x="514350" y="3236913"/>
            <a:ext cx="8101013" cy="3253462"/>
          </a:xfrm>
          <a:prstGeom prst="roundRect">
            <a:avLst>
              <a:gd name="adj" fmla="val 6051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 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ifconfig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eth0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eth0      Link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encap:Ethernet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HWaddr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00:0C:29:57:8B:DD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8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inet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addr:192.168.202.11  Bcast:192.168.202.255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Mask:255.255.255.0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inet6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addr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fe80::20c:29ff:fe57:8bdd/64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Scope:Link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UP BROADCAST RUNNING MULTICAST  MTU:1500  Metric:1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RX packets:2316 errors:0 dropped:0 overruns:0 frame:0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TX packets:1861 errors:0 dropped:0 overruns:0 carrier:0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collisions:0 txqueuelen:1000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RX bytes:218230 (213.1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KiB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 TX bytes:236350 (230.8 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KiB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Interrupt:75 Base address:0x2000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AutoShape 19"/>
          <p:cNvSpPr>
            <a:spLocks noChangeArrowheads="1"/>
          </p:cNvSpPr>
          <p:nvPr/>
        </p:nvSpPr>
        <p:spPr bwMode="auto">
          <a:xfrm>
            <a:off x="5292725" y="2924175"/>
            <a:ext cx="1728788" cy="428625"/>
          </a:xfrm>
          <a:prstGeom prst="wedgeRoundRectCallout">
            <a:avLst>
              <a:gd name="adj1" fmla="val -46231"/>
              <a:gd name="adj2" fmla="val 9670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MAC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AutoShape 19"/>
          <p:cNvSpPr>
            <a:spLocks noChangeArrowheads="1"/>
          </p:cNvSpPr>
          <p:nvPr/>
        </p:nvSpPr>
        <p:spPr bwMode="auto">
          <a:xfrm>
            <a:off x="2916238" y="4357688"/>
            <a:ext cx="1727200" cy="428625"/>
          </a:xfrm>
          <a:prstGeom prst="wedgeRoundRectCallout">
            <a:avLst>
              <a:gd name="adj1" fmla="val -40722"/>
              <a:gd name="adj2" fmla="val -10240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6" name="AutoShape 19"/>
          <p:cNvSpPr>
            <a:spLocks noChangeArrowheads="1"/>
          </p:cNvSpPr>
          <p:nvPr/>
        </p:nvSpPr>
        <p:spPr bwMode="auto">
          <a:xfrm>
            <a:off x="4787900" y="4357688"/>
            <a:ext cx="1728788" cy="428625"/>
          </a:xfrm>
          <a:prstGeom prst="wedgeRoundRectCallout">
            <a:avLst>
              <a:gd name="adj1" fmla="val -40722"/>
              <a:gd name="adj2" fmla="val -9963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广播地址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AutoShape 19"/>
          <p:cNvSpPr>
            <a:spLocks noChangeArrowheads="1"/>
          </p:cNvSpPr>
          <p:nvPr/>
        </p:nvSpPr>
        <p:spPr bwMode="auto">
          <a:xfrm>
            <a:off x="6659563" y="4357688"/>
            <a:ext cx="1728787" cy="428625"/>
          </a:xfrm>
          <a:prstGeom prst="wedgeRoundRectCallout">
            <a:avLst>
              <a:gd name="adj1" fmla="val -41940"/>
              <a:gd name="adj2" fmla="val -9963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</a:ln>
        </p:spPr>
        <p:txBody>
          <a:bodyPr anchor="ctr" anchorCtr="1"/>
          <a:lstStyle/>
          <a:p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子网掩码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>
            <a:noAutofit/>
          </a:bodyPr>
          <a:lstStyle/>
          <a:p>
            <a:pPr>
              <a:spcBef>
                <a:spcPts val="675"/>
              </a:spcBef>
            </a:pP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临时配置 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—— 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使用命令调整网络参数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简单、快速，可直接修改运行中的网络参数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一般只适合在调试网络的过程中使用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系统重启以后，所做的修改将会失效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固定设置 </a:t>
            </a:r>
            <a:r>
              <a:rPr lang="en-US" altLang="zh-CN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—— </a:t>
            </a: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通过配置文件修改网络参数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修改各项网络参数的配置文件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适合对服务器设置固定参数时使用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000" b="1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需要重载网络服务或者重启以后才会生效</a:t>
            </a: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zh-CN" altLang="en-US" sz="2000" b="1" smtClean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9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smtClean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设置网络参数的方式</a:t>
            </a:r>
            <a:endParaRPr lang="zh-CN" altLang="en-US" smtClean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sz="2000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设置网络接口的ip</a:t>
            </a:r>
            <a:r>
              <a:rPr lang="zh-CN" altLang="en-US" sz="2000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地址、子网掩码</a:t>
            </a:r>
            <a:endParaRPr lang="zh-CN" altLang="en-US" sz="2000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sz="2000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sz="20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ifconfig  接口名  ip地址  [netmask  子网掩码]</a:t>
            </a:r>
            <a:endParaRPr lang="zh-CN" altLang="en-US" sz="2000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sz="20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en-US" altLang="zh-CN" sz="20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0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ifconfig  网络接口  ip地址[/掩码长度] </a:t>
            </a:r>
            <a:endParaRPr lang="zh-CN" altLang="en-US" sz="2000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sz="2000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禁用或者重新激活网卡</a:t>
            </a:r>
            <a:endParaRPr lang="zh-CN" altLang="en-US" sz="2000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sz="2000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sz="20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ifconfig  网络接口  up</a:t>
            </a:r>
            <a:endParaRPr lang="zh-CN" altLang="en-US" sz="2000" kern="12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sz="20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en-US" altLang="zh-CN" sz="20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0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ifconfig  网络接口  down </a:t>
            </a:r>
            <a:endParaRPr lang="zh-CN" altLang="en-US" sz="2000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sz="2000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设置虚拟网络接口</a:t>
            </a:r>
            <a:endParaRPr lang="zh-CN" altLang="en-US" sz="2000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sz="2000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sz="20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ifconfig  接口名:序号  IP地址</a:t>
            </a:r>
            <a:endParaRPr lang="zh-CN" altLang="en-US" sz="2000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设置网络接口参数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——ifconfig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上网三要素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 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网关 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DNS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#ifconfig ethX ip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netmask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子网掩码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\\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#ifconfig ethX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\\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案例：命令修改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ip</a:t>
            </a: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地址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/etc/sysconfig/network-scripts/ 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目录下的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ifcfg-eth0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：第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块以太网卡的配置文件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ifcfg-eth1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：第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块以太网卡的配置文件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网络接口配置文件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4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9750" y="3140393"/>
            <a:ext cx="8101013" cy="1256836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/etc/sysconfig/network-scripts/ifcfg-*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/etc/sysconfig/network-scripts/ifcfg-eth0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/etc/sysconfig/network-scripts/ifcfg-lo</a:t>
            </a:r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6"/>
          <p:cNvSpPr>
            <a:spLocks noChangeArrowheads="1"/>
          </p:cNvSpPr>
          <p:nvPr/>
        </p:nvSpPr>
        <p:spPr bwMode="auto">
          <a:xfrm>
            <a:off x="521335" y="4149090"/>
            <a:ext cx="8101013" cy="1837989"/>
          </a:xfrm>
          <a:prstGeom prst="roundRect">
            <a:avLst>
              <a:gd name="adj" fmla="val 787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8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~]#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vim 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sysconfig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/network-scripts/ifcfg-eth0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IPADDR=192.168.202.59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PREFIX=24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GATEWAY=192.168.202.1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DNS1=10.0.28.198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重启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network</a:t>
            </a: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网络服务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smtClean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禁用、启用网络接口</a:t>
            </a: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smtClean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anchor="ctr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smtClean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启用、禁用网络接口配置</a:t>
            </a:r>
            <a:endParaRPr lang="zh-CN" altLang="en-US" kern="1200" smtClean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4" name="AutoShape 16"/>
          <p:cNvSpPr>
            <a:spLocks noChangeArrowheads="1"/>
          </p:cNvSpPr>
          <p:nvPr/>
        </p:nvSpPr>
        <p:spPr bwMode="auto">
          <a:xfrm>
            <a:off x="514350" y="1928813"/>
            <a:ext cx="8101013" cy="1559533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service network restart</a:t>
            </a:r>
            <a:endParaRPr lang="zh-CN" altLang="en-US" sz="1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正在关闭接口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eth0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                                      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关闭环回接口：                                            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弹出环回接口：                                            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弹出界面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eth0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                                           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9750" y="5300980"/>
            <a:ext cx="8101013" cy="681502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9525" algn="ctr">
            <a:solidFill>
              <a:srgbClr val="00808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ifdown eth0</a:t>
            </a:r>
            <a:endParaRPr lang="zh-CN" altLang="en-US" sz="180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ifup eth0</a:t>
            </a:r>
            <a:endParaRPr lang="en-US" altLang="zh-CN" sz="1800" b="1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9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3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3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3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3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3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3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3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6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3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3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3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6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4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4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3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5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  <p:tag name="KSO_WM_UNIT_TYPE" val="i"/>
</p:tagLst>
</file>

<file path=ppt/tags/tag3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9.xml><?xml version="1.0" encoding="utf-8"?>
<p:tagLst xmlns:p="http://schemas.openxmlformats.org/presentationml/2006/main">
  <p:tag name="COMMONDATA" val="eyJoZGlkIjoiYzIwODc0ZjEzYjI3NGUzMDkzNzE5MDQ5MmNjMzcyNmQifQ==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ad8ee45-1536-4530-a1c1-dc9bf3ee7dba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8050</Words>
  <Application>WPS 演示</Application>
  <PresentationFormat>全屏显示(4:3)</PresentationFormat>
  <Paragraphs>516</Paragraphs>
  <Slides>34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Arial</vt:lpstr>
      <vt:lpstr>宋体</vt:lpstr>
      <vt:lpstr>Wingdings</vt:lpstr>
      <vt:lpstr>黑体</vt:lpstr>
      <vt:lpstr>Verdana</vt:lpstr>
      <vt:lpstr>微软雅黑</vt:lpstr>
      <vt:lpstr>汉仪旗黑-85S</vt:lpstr>
      <vt:lpstr>Viner Hand ITC</vt:lpstr>
      <vt:lpstr>汉仪旗黑-85S</vt:lpstr>
      <vt:lpstr>Arial Unicode MS</vt:lpstr>
      <vt:lpstr>1_c026TGp_business_diagram_v2</vt:lpstr>
      <vt:lpstr>2_Office 主题​​</vt:lpstr>
      <vt:lpstr>Linux网络服务</vt:lpstr>
      <vt:lpstr>技能展示</vt:lpstr>
      <vt:lpstr>本章结构</vt:lpstr>
      <vt:lpstr>查看网络接口信息——ifconfig</vt:lpstr>
      <vt:lpstr>设置网络参数的方式</vt:lpstr>
      <vt:lpstr>设置网络接口参数——ifconfig</vt:lpstr>
      <vt:lpstr>案例：命令修改ip地址</vt:lpstr>
      <vt:lpstr>网络接口配置文件</vt:lpstr>
      <vt:lpstr>启用、禁用网络接口配置</vt:lpstr>
      <vt:lpstr>案例：修改配置文件实现上网</vt:lpstr>
      <vt:lpstr>查看路由表条目——route</vt:lpstr>
      <vt:lpstr>案例：命令修改网关地址</vt:lpstr>
      <vt:lpstr>域名解析配置文件</vt:lpstr>
      <vt:lpstr>案例：修改DNS地址</vt:lpstr>
      <vt:lpstr>修改主机名——hostname</vt:lpstr>
      <vt:lpstr>主机名称配置文件</vt:lpstr>
      <vt:lpstr>本地主机映射文件</vt:lpstr>
      <vt:lpstr>查看网络连接情况——netstat</vt:lpstr>
      <vt:lpstr>测试网络连接——ping</vt:lpstr>
      <vt:lpstr>跟踪数据包——traceroute</vt:lpstr>
      <vt:lpstr>域名解析——nslookup</vt:lpstr>
      <vt:lpstr>小结</vt:lpstr>
      <vt:lpstr>使用DHCP动态配置主机地址</vt:lpstr>
      <vt:lpstr>安装DHCP服务器</vt:lpstr>
      <vt:lpstr>主配置文件4-1</vt:lpstr>
      <vt:lpstr>主配置文件4-2</vt:lpstr>
      <vt:lpstr>主配置文件4-3</vt:lpstr>
      <vt:lpstr>指定主机ip地址分配4-4</vt:lpstr>
      <vt:lpstr>启动DHCP服务</vt:lpstr>
      <vt:lpstr>使用DHCP客户端</vt:lpstr>
      <vt:lpstr>本章总结</vt:lpstr>
      <vt:lpstr>实验案例：构建DHCP服务器3-1</vt:lpstr>
      <vt:lpstr>实验案例：构建DHCP服务器3-2</vt:lpstr>
      <vt:lpstr>实验案例：构建DHCP服务器3-3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703</cp:revision>
  <dcterms:created xsi:type="dcterms:W3CDTF">2009-04-02T02:14:00Z</dcterms:created>
  <dcterms:modified xsi:type="dcterms:W3CDTF">2022-06-24T05:48:10Z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F2F109ACD51042BCB03BFD18D9B8F7A4</vt:lpwstr>
  </property>
</Properties>
</file>