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446" r:id="rId4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0" r:id="rId29"/>
    <p:sldId id="471" r:id="rId30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4BACC6"/>
    <a:srgbClr val="0099CC"/>
    <a:srgbClr val="0AE624"/>
    <a:srgbClr val="0000CC"/>
    <a:srgbClr val="66CCFF"/>
    <a:srgbClr val="99CCFF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67"/>
    <p:restoredTop sz="75703"/>
  </p:normalViewPr>
  <p:slideViewPr>
    <p:cSldViewPr showGuides="1">
      <p:cViewPr varScale="1">
        <p:scale>
          <a:sx n="87" d="100"/>
          <a:sy n="87" d="100"/>
        </p:scale>
        <p:origin x="-2310" y="-78"/>
      </p:cViewPr>
      <p:guideLst>
        <p:guide orient="horz" pos="2172"/>
        <p:guide pos="2904"/>
      </p:guideLst>
    </p:cSldViewPr>
  </p:slideViewPr>
  <p:outlineViewPr>
    <p:cViewPr>
      <p:scale>
        <a:sx n="33" d="100"/>
        <a:sy n="33" d="100"/>
      </p:scale>
      <p:origin x="0" y="114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346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77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“-L”</a:t>
            </a:r>
            <a:r>
              <a:rPr lang="zh-CN" altLang="en-US" dirty="0"/>
              <a:t>选项用于指定逻辑卷分区的容量大小，”</a:t>
            </a:r>
            <a:r>
              <a:rPr lang="en-US" altLang="zh-CN" dirty="0"/>
              <a:t>-n“</a:t>
            </a:r>
            <a:r>
              <a:rPr lang="zh-CN" altLang="en-US" dirty="0"/>
              <a:t>选项用于指定逻辑卷的名称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按上述操作创建逻辑卷后，系统会自动建立”</a:t>
            </a:r>
            <a:r>
              <a:rPr lang="en-US" altLang="zh-CN" dirty="0"/>
              <a:t>/dev/</a:t>
            </a:r>
            <a:r>
              <a:rPr lang="zh-CN" altLang="en-US" dirty="0"/>
              <a:t>卷组名</a:t>
            </a:r>
            <a:r>
              <a:rPr lang="en-US" altLang="zh-CN" dirty="0"/>
              <a:t>/</a:t>
            </a:r>
            <a:r>
              <a:rPr lang="zh-CN" altLang="en-US" dirty="0"/>
              <a:t>逻辑卷名“的逻辑卷设备文件，即 </a:t>
            </a:r>
            <a:r>
              <a:rPr lang="en-US" altLang="zh-CN" dirty="0"/>
              <a:t>/dev/mail_store/mail 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endParaRPr lang="en-US" altLang="zh-CN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marL="228600" lvl="0" indent="-228600"/>
            <a:r>
              <a:rPr lang="zh-CN" altLang="en-US" dirty="0"/>
              <a:t>教员演示</a:t>
            </a:r>
            <a:endParaRPr lang="en-US" altLang="zh-CN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重新调整</a:t>
            </a:r>
            <a:r>
              <a:rPr lang="en-US" altLang="zh-CN" dirty="0"/>
              <a:t>LVM</a:t>
            </a:r>
            <a:r>
              <a:rPr lang="zh-CN" altLang="en-US" dirty="0"/>
              <a:t>分区容量以后，需要使用</a:t>
            </a:r>
            <a:r>
              <a:rPr lang="en-US" altLang="zh-CN" dirty="0"/>
              <a:t>resize2fs</a:t>
            </a:r>
            <a:r>
              <a:rPr lang="zh-CN" altLang="en-US" dirty="0"/>
              <a:t>命令更新大小，而不是使用“</a:t>
            </a:r>
            <a:r>
              <a:rPr lang="en-US" altLang="zh-CN" dirty="0"/>
              <a:t>partprobe”</a:t>
            </a:r>
            <a:r>
              <a:rPr lang="zh-CN" altLang="en-US" dirty="0"/>
              <a:t>命令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讲解完本页以后，切换到虚拟机环境，演示实现</a:t>
            </a:r>
            <a:r>
              <a:rPr lang="en-US" altLang="zh-CN" dirty="0"/>
              <a:t>LVM</a:t>
            </a:r>
            <a:r>
              <a:rPr lang="zh-CN" altLang="en-US" dirty="0"/>
              <a:t>逻辑卷管理机制的完整过程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fr-FR" b="1" dirty="0"/>
              <a:t>强调</a:t>
            </a:r>
            <a:r>
              <a:rPr lang="zh-CN" altLang="fr-FR" dirty="0"/>
              <a:t>：不建议对逻辑卷进行缩减容量操作，因为这非常容易造成现有数据的损坏（通常不得不重新格式化文件系统），若确实需要减少逻辑卷容量时，可以使用</a:t>
            </a:r>
            <a:r>
              <a:rPr lang="en-US" altLang="zh-CN" dirty="0"/>
              <a:t>lvreduce</a:t>
            </a:r>
            <a:r>
              <a:rPr lang="zh-CN" altLang="en-US" dirty="0"/>
              <a:t>命令，按“</a:t>
            </a:r>
            <a:r>
              <a:rPr lang="en-US" altLang="zh-CN" dirty="0"/>
              <a:t>y”</a:t>
            </a:r>
            <a:r>
              <a:rPr lang="zh-CN" altLang="en-US" dirty="0"/>
              <a:t>确认后可以减少磁盘容量。例如：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•"/>
            </a:pPr>
            <a:r>
              <a:rPr lang="en-US" altLang="zh-CN" dirty="0"/>
              <a:t>   [root@localhost ~]# </a:t>
            </a:r>
            <a:r>
              <a:rPr lang="en-US" altLang="zh-CN" b="1" dirty="0"/>
              <a:t>lvreduce -L -2G /dev/web_document/benet</a:t>
            </a:r>
            <a:endParaRPr lang="en-US" altLang="zh-CN" dirty="0"/>
          </a:p>
          <a:p>
            <a:pPr marL="228600" lvl="0" indent="-228600">
              <a:buFont typeface="Wingdings" panose="05000000000000000000" pitchFamily="2" charset="2"/>
              <a:buChar char="•"/>
            </a:pPr>
            <a:r>
              <a:rPr lang="en-US" altLang="zh-CN" dirty="0"/>
              <a:t>   Do you really want to reduce benet? [y/n]: </a:t>
            </a:r>
            <a:r>
              <a:rPr lang="en-US" altLang="zh-CN" b="1" dirty="0"/>
              <a:t>y</a:t>
            </a:r>
            <a:endParaRPr lang="en-US" altLang="zh-CN" b="1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pvdisplay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8e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lvcreate -L 200M -n mylv myvg</a:t>
            </a: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从本页开始，依次讲解磁盘配额的完整实现步骤，讲解完毕后切换到虚拟机环境进行演示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如果分区已经挂载，修改了</a:t>
            </a:r>
            <a:r>
              <a:rPr lang="en-US" altLang="zh-CN" dirty="0"/>
              <a:t>/etc/fstab</a:t>
            </a:r>
            <a:r>
              <a:rPr lang="zh-CN" altLang="en-US" dirty="0"/>
              <a:t>文件以后，可以执行 </a:t>
            </a:r>
            <a:r>
              <a:rPr lang="fr-FR" altLang="zh-CN" b="1" dirty="0">
                <a:solidFill>
                  <a:srgbClr val="000000"/>
                </a:solidFill>
              </a:rPr>
              <a:t>mount -o remount /mailbox</a:t>
            </a:r>
            <a:r>
              <a:rPr lang="fr-FR" altLang="zh-CN" dirty="0">
                <a:solidFill>
                  <a:srgbClr val="000000"/>
                </a:solidFill>
              </a:rPr>
              <a:t> </a:t>
            </a:r>
            <a:r>
              <a:rPr lang="zh-CN" altLang="fr-FR" dirty="0">
                <a:solidFill>
                  <a:srgbClr val="000000"/>
                </a:solidFill>
              </a:rPr>
              <a:t>进行重新挂载</a:t>
            </a:r>
            <a:endParaRPr lang="zh-CN" altLang="fr-FR" dirty="0">
              <a:solidFill>
                <a:srgbClr val="000000"/>
              </a:solidFill>
            </a:endParaRPr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fr-FR" dirty="0">
                <a:solidFill>
                  <a:srgbClr val="000000"/>
                </a:solidFill>
              </a:rPr>
              <a:t>若不修改</a:t>
            </a:r>
            <a:r>
              <a:rPr lang="fr-FR" altLang="zh-CN" dirty="0">
                <a:solidFill>
                  <a:srgbClr val="000000"/>
                </a:solidFill>
              </a:rPr>
              <a:t>fstab</a:t>
            </a:r>
            <a:r>
              <a:rPr lang="zh-CN" altLang="fr-FR" dirty="0">
                <a:solidFill>
                  <a:srgbClr val="000000"/>
                </a:solidFill>
              </a:rPr>
              <a:t>文件，在挂载命令行中也可以手动添加磁盘配额支持，例如：</a:t>
            </a:r>
            <a:endParaRPr lang="zh-CN" altLang="fr-FR" dirty="0">
              <a:solidFill>
                <a:srgbClr val="000000"/>
              </a:solidFill>
            </a:endParaRPr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>
                <a:solidFill>
                  <a:srgbClr val="0066FF"/>
                </a:solidFill>
              </a:rPr>
              <a:t>    </a:t>
            </a:r>
            <a:r>
              <a:rPr lang="fr-FR" altLang="zh-CN" b="1" dirty="0">
                <a:solidFill>
                  <a:srgbClr val="000000"/>
                </a:solidFill>
              </a:rPr>
              <a:t>mount  -o  remount,usrquota,grpquota  /dev/sdb1  /mailbox</a:t>
            </a:r>
            <a:endParaRPr lang="en-US" altLang="zh-CN" dirty="0">
              <a:solidFill>
                <a:srgbClr val="0066FF"/>
              </a:solidFill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关闭</a:t>
            </a:r>
            <a:r>
              <a:rPr lang="en-US" altLang="zh-CN" dirty="0"/>
              <a:t>selinux,</a:t>
            </a:r>
            <a:r>
              <a:rPr lang="zh-CN" altLang="en-US" dirty="0"/>
              <a:t>命令：</a:t>
            </a:r>
            <a:r>
              <a:rPr lang="en-US" altLang="zh-CN" dirty="0">
                <a:solidFill>
                  <a:srgbClr val="0066FF"/>
                </a:solidFill>
              </a:rPr>
              <a:t>setenforce 0</a:t>
            </a:r>
            <a:endParaRPr lang="en-US" altLang="zh-CN" dirty="0">
              <a:solidFill>
                <a:srgbClr val="0066FF"/>
              </a:solidFill>
            </a:endParaRPr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66FF"/>
                </a:solidFill>
              </a:rPr>
              <a:t>也可以使用” </a:t>
            </a:r>
            <a:r>
              <a:rPr lang="en-US" altLang="zh-CN" b="1" dirty="0">
                <a:solidFill>
                  <a:srgbClr val="000000"/>
                </a:solidFill>
              </a:rPr>
              <a:t>quotacheck  </a:t>
            </a:r>
            <a:r>
              <a:rPr lang="en-US" altLang="zh-CN" b="1" dirty="0">
                <a:solidFill>
                  <a:srgbClr val="FF0000"/>
                </a:solidFill>
              </a:rPr>
              <a:t>-augcv</a:t>
            </a:r>
            <a:r>
              <a:rPr lang="en-US" altLang="zh-CN" dirty="0">
                <a:solidFill>
                  <a:srgbClr val="0066FF"/>
                </a:solidFill>
              </a:rPr>
              <a:t>“</a:t>
            </a:r>
            <a:r>
              <a:rPr lang="zh-CN" altLang="en-US" dirty="0">
                <a:solidFill>
                  <a:srgbClr val="0066FF"/>
                </a:solidFill>
              </a:rPr>
              <a:t>命令代替，即未指定检测的分区时，结合”</a:t>
            </a:r>
            <a:r>
              <a:rPr lang="en-US" altLang="zh-CN" dirty="0">
                <a:solidFill>
                  <a:srgbClr val="0066FF"/>
                </a:solidFill>
              </a:rPr>
              <a:t>-a“</a:t>
            </a:r>
            <a:r>
              <a:rPr lang="zh-CN" altLang="en-US" dirty="0">
                <a:solidFill>
                  <a:srgbClr val="0066FF"/>
                </a:solidFill>
              </a:rPr>
              <a:t>选项表示检测所有可能的分区</a:t>
            </a:r>
            <a:endParaRPr lang="zh-CN" altLang="en-US" dirty="0">
              <a:solidFill>
                <a:srgbClr val="0066FF"/>
              </a:solidFill>
            </a:endParaRPr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66FF"/>
                </a:solidFill>
              </a:rPr>
              <a:t>演示此步骤时会发现有提示” </a:t>
            </a:r>
            <a:r>
              <a:rPr lang="en-US" altLang="zh-CN" b="1" dirty="0">
                <a:solidFill>
                  <a:srgbClr val="000000"/>
                </a:solidFill>
              </a:rPr>
              <a:t>Old file not found</a:t>
            </a:r>
            <a:r>
              <a:rPr lang="en-US" altLang="zh-CN" dirty="0">
                <a:solidFill>
                  <a:srgbClr val="0066FF"/>
                </a:solidFill>
              </a:rPr>
              <a:t>“</a:t>
            </a:r>
            <a:r>
              <a:rPr lang="zh-CN" altLang="en-US" dirty="0">
                <a:solidFill>
                  <a:srgbClr val="0066FF"/>
                </a:solidFill>
              </a:rPr>
              <a:t>，这是因为</a:t>
            </a:r>
            <a:r>
              <a:rPr lang="zh-CN" altLang="en-US" dirty="0"/>
              <a:t>“</a:t>
            </a:r>
            <a:r>
              <a:rPr lang="en-US" altLang="zh-CN" dirty="0"/>
              <a:t>/dev/sdb1”</a:t>
            </a:r>
            <a:r>
              <a:rPr lang="zh-CN" altLang="en-US" dirty="0"/>
              <a:t>分区中并未使用较早版本的配额文件</a:t>
            </a:r>
            <a:r>
              <a:rPr lang="zh-CN" altLang="fr-FR" dirty="0"/>
              <a:t>，</a:t>
            </a:r>
            <a:r>
              <a:rPr lang="zh-CN" altLang="en-US" dirty="0"/>
              <a:t>因此出现</a:t>
            </a:r>
            <a:r>
              <a:rPr lang="zh-CN" altLang="fr-FR" dirty="0"/>
              <a:t>该提示信息是正常的</a:t>
            </a:r>
            <a:endParaRPr lang="zh-CN" altLang="en-US" dirty="0">
              <a:solidFill>
                <a:srgbClr val="0066FF"/>
              </a:solidFill>
            </a:endParaRPr>
          </a:p>
          <a:p>
            <a:pPr lvl="0">
              <a:buChar char="•"/>
            </a:pPr>
            <a:endParaRPr lang="en-US" altLang="zh-CN" dirty="0">
              <a:solidFill>
                <a:srgbClr val="0066FF"/>
              </a:solidFill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配额设置是实现磁盘配额功能中最重要的环节，使用</a:t>
            </a:r>
            <a:r>
              <a:rPr lang="en-US" altLang="zh-CN" dirty="0"/>
              <a:t>edquota</a:t>
            </a:r>
            <a:r>
              <a:rPr lang="zh-CN" altLang="en-US" dirty="0"/>
              <a:t>命令结合“</a:t>
            </a:r>
            <a:r>
              <a:rPr lang="en-US" altLang="zh-CN" dirty="0"/>
              <a:t>-u”</a:t>
            </a:r>
            <a:r>
              <a:rPr lang="zh-CN" altLang="en-US" dirty="0"/>
              <a:t>、“</a:t>
            </a:r>
            <a:r>
              <a:rPr lang="en-US" altLang="zh-CN" dirty="0"/>
              <a:t>-g”</a:t>
            </a:r>
            <a:r>
              <a:rPr lang="zh-CN" altLang="en-US" dirty="0"/>
              <a:t>选项可用于编辑用户或组的配额设置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Blocks</a:t>
            </a:r>
            <a:r>
              <a:rPr lang="zh-CN" altLang="en-US" dirty="0"/>
              <a:t>列、</a:t>
            </a:r>
            <a:r>
              <a:rPr lang="en-US" altLang="zh-CN" dirty="0"/>
              <a:t>inodes</a:t>
            </a:r>
            <a:r>
              <a:rPr lang="zh-CN" altLang="en-US" dirty="0"/>
              <a:t>列对应的是系统自动检测出来的已用空间、已有文件数值，无需修改</a:t>
            </a: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提示说明：</a:t>
            </a:r>
            <a:r>
              <a:rPr lang="en-US" altLang="zh-CN" dirty="0"/>
              <a:t>quotaon</a:t>
            </a:r>
            <a:r>
              <a:rPr lang="zh-CN" altLang="en-US" dirty="0"/>
              <a:t>命令使用的选项与</a:t>
            </a:r>
            <a:r>
              <a:rPr lang="en-US" altLang="zh-CN" dirty="0"/>
              <a:t>quotacheck</a:t>
            </a:r>
            <a:r>
              <a:rPr lang="zh-CN" altLang="en-US" dirty="0"/>
              <a:t>的选项类似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也可以执行”</a:t>
            </a:r>
            <a:r>
              <a:rPr lang="en-US" altLang="zh-CN" dirty="0"/>
              <a:t>quotaon -augv“</a:t>
            </a:r>
            <a:r>
              <a:rPr lang="zh-CN" altLang="en-US" dirty="0"/>
              <a:t>启用所有可用分区的配额功能、 ”</a:t>
            </a:r>
            <a:r>
              <a:rPr lang="en-US" altLang="zh-CN" dirty="0"/>
              <a:t>quotaoff -augv“</a:t>
            </a:r>
            <a:r>
              <a:rPr lang="zh-CN" altLang="en-US" dirty="0"/>
              <a:t>关闭所有可用分区的配额功能，”</a:t>
            </a:r>
            <a:r>
              <a:rPr lang="en-US" altLang="zh-CN" dirty="0"/>
              <a:t>-a“</a:t>
            </a:r>
            <a:r>
              <a:rPr lang="zh-CN" altLang="en-US" dirty="0"/>
              <a:t>选项表示检查所有分区</a:t>
            </a: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修改权限</a:t>
            </a:r>
            <a:r>
              <a:rPr lang="en-US" altLang="zh-CN" dirty="0"/>
              <a:t>#chmod 777 /mailbox</a:t>
            </a:r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讲解完本页</a:t>
            </a:r>
            <a:r>
              <a:rPr lang="en-US" altLang="zh-CN" dirty="0"/>
              <a:t>PPT</a:t>
            </a:r>
            <a:r>
              <a:rPr lang="zh-CN" altLang="en-US" dirty="0"/>
              <a:t>以后，切换到虚拟机环境，演示实现磁盘配额的完整实现过程</a:t>
            </a:r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marL="228600" lvl="0" indent="-228600">
              <a:buChar char="•"/>
            </a:pPr>
            <a:r>
              <a:rPr lang="zh-CN" altLang="en-US" dirty="0"/>
              <a:t>通过提问的方式回顾上次课的内容，根据学员的回答情况进行点评和总结</a:t>
            </a:r>
            <a:endParaRPr lang="zh-CN" altLang="en-US" dirty="0"/>
          </a:p>
          <a:p>
            <a:pPr marL="228600" lvl="0" indent="-228600">
              <a:buChar char="•"/>
            </a:pPr>
            <a:r>
              <a:rPr lang="zh-CN" altLang="en-US" dirty="0"/>
              <a:t>部分答案提示：</a:t>
            </a:r>
            <a:endParaRPr lang="zh-CN" altLang="en-US" dirty="0"/>
          </a:p>
          <a:p>
            <a:pPr marL="685800" lvl="1" indent="-228600">
              <a:buChar char="•"/>
            </a:pPr>
            <a:r>
              <a:rPr lang="en-US" altLang="zh-CN" dirty="0"/>
              <a:t>【1】fdisk</a:t>
            </a:r>
            <a:r>
              <a:rPr lang="zh-CN" altLang="en-US" dirty="0"/>
              <a:t>分区，</a:t>
            </a:r>
            <a:r>
              <a:rPr lang="en-US" altLang="zh-CN" dirty="0"/>
              <a:t>mkfs</a:t>
            </a:r>
            <a:r>
              <a:rPr lang="zh-CN" altLang="en-US" dirty="0"/>
              <a:t>格式化，</a:t>
            </a:r>
            <a:r>
              <a:rPr lang="en-US" altLang="zh-CN" dirty="0"/>
              <a:t>mount</a:t>
            </a:r>
            <a:r>
              <a:rPr lang="zh-CN" altLang="en-US" dirty="0"/>
              <a:t>挂载</a:t>
            </a:r>
            <a:endParaRPr lang="zh-CN" altLang="en-US" dirty="0"/>
          </a:p>
          <a:p>
            <a:pPr marL="685800" lvl="1" indent="-228600">
              <a:buChar char="•"/>
            </a:pPr>
            <a:r>
              <a:rPr lang="en-US" altLang="zh-CN" dirty="0"/>
              <a:t>【2】mount  </a:t>
            </a:r>
            <a:r>
              <a:rPr lang="zh-CN" altLang="en-US" dirty="0"/>
              <a:t>设备 挂载点目录</a:t>
            </a:r>
            <a:endParaRPr lang="zh-CN" altLang="en-US" dirty="0"/>
          </a:p>
          <a:p>
            <a:pPr marL="685800" lvl="1" indent="-228600">
              <a:buChar char="•"/>
            </a:pPr>
            <a:r>
              <a:rPr lang="en-US" altLang="zh-CN" dirty="0"/>
              <a:t>【3】df</a:t>
            </a:r>
            <a:r>
              <a:rPr lang="zh-CN" altLang="en-US" dirty="0"/>
              <a:t>命令，配合命令选项</a:t>
            </a:r>
            <a:r>
              <a:rPr lang="en-US" altLang="zh-CN" dirty="0"/>
              <a:t>-h</a:t>
            </a:r>
            <a:r>
              <a:rPr lang="zh-CN" altLang="en-US" dirty="0"/>
              <a:t>和</a:t>
            </a:r>
            <a:r>
              <a:rPr lang="en-US" altLang="zh-CN" dirty="0"/>
              <a:t>T</a:t>
            </a:r>
            <a:r>
              <a:rPr lang="zh-CN" altLang="en-US" dirty="0"/>
              <a:t>查询效果更好</a:t>
            </a: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可以通过对比现有分区方案的局限性，突出</a:t>
            </a:r>
            <a:r>
              <a:rPr lang="en-US" altLang="zh-CN" dirty="0"/>
              <a:t>LVM</a:t>
            </a:r>
            <a:r>
              <a:rPr lang="zh-CN" altLang="en-US" dirty="0"/>
              <a:t>动态磁盘管理机制的优势，使学员理解为什么要学习</a:t>
            </a:r>
            <a:r>
              <a:rPr lang="en-US" altLang="zh-CN" dirty="0"/>
              <a:t>LVM</a:t>
            </a:r>
            <a:r>
              <a:rPr lang="zh-CN" altLang="en-US" dirty="0"/>
              <a:t>分区管理机制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LVM</a:t>
            </a:r>
            <a:r>
              <a:rPr lang="zh-CN" altLang="en-US" dirty="0"/>
              <a:t>逻辑卷管理部分重点在于向学员讲清楚概念，掌握创建一个逻辑卷的基本步骤，并通过实例演示相关命令的使用</a:t>
            </a: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介绍</a:t>
            </a:r>
            <a:r>
              <a:rPr lang="en-US" altLang="zh-CN" dirty="0"/>
              <a:t>PV</a:t>
            </a:r>
            <a:r>
              <a:rPr lang="zh-CN" altLang="en-US" dirty="0"/>
              <a:t>、</a:t>
            </a:r>
            <a:r>
              <a:rPr lang="en-US" altLang="zh-CN" dirty="0"/>
              <a:t>VG</a:t>
            </a:r>
            <a:r>
              <a:rPr lang="zh-CN" altLang="en-US" dirty="0"/>
              <a:t>、</a:t>
            </a:r>
            <a:r>
              <a:rPr lang="en-US" altLang="zh-CN" dirty="0"/>
              <a:t>LV</a:t>
            </a:r>
            <a:r>
              <a:rPr lang="zh-CN" altLang="en-US" dirty="0"/>
              <a:t>的含义时，可以结合上页的图片进行讲解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可以在白板上板书进行示意：</a:t>
            </a:r>
            <a:endParaRPr lang="zh-CN" altLang="en-US" dirty="0"/>
          </a:p>
          <a:p>
            <a:pPr lvl="1">
              <a:buFont typeface="Wingdings" panose="05000000000000000000" pitchFamily="2" charset="2"/>
              <a:buChar char="•"/>
            </a:pPr>
            <a:r>
              <a:rPr lang="en-US" altLang="zh-CN" dirty="0"/>
              <a:t>1</a:t>
            </a:r>
            <a:r>
              <a:rPr lang="zh-CN" altLang="en-US" dirty="0"/>
              <a:t>）物理卷，以</a:t>
            </a:r>
            <a:r>
              <a:rPr lang="en-US" altLang="zh-CN" dirty="0"/>
              <a:t>/dev/sdb1</a:t>
            </a:r>
            <a:r>
              <a:rPr lang="zh-CN" altLang="en-US" dirty="0"/>
              <a:t>、</a:t>
            </a:r>
            <a:r>
              <a:rPr lang="en-US" altLang="zh-CN" dirty="0"/>
              <a:t>/dev/sdc1</a:t>
            </a:r>
            <a:r>
              <a:rPr lang="zh-CN" altLang="en-US" dirty="0"/>
              <a:t>、</a:t>
            </a:r>
            <a:r>
              <a:rPr lang="en-US" altLang="zh-CN" dirty="0"/>
              <a:t>/dev/sdd1</a:t>
            </a:r>
            <a:r>
              <a:rPr lang="zh-CN" altLang="en-US" dirty="0"/>
              <a:t>、</a:t>
            </a:r>
            <a:r>
              <a:rPr lang="en-US" altLang="zh-CN" dirty="0"/>
              <a:t>/dev/sde1 </a:t>
            </a:r>
            <a:r>
              <a:rPr lang="zh-CN" altLang="en-US" dirty="0"/>
              <a:t>为例</a:t>
            </a:r>
            <a:endParaRPr lang="zh-CN" altLang="en-US" dirty="0"/>
          </a:p>
          <a:p>
            <a:pPr lvl="1">
              <a:buFont typeface="Wingdings" panose="05000000000000000000" pitchFamily="2" charset="2"/>
              <a:buChar char="•"/>
            </a:pPr>
            <a:r>
              <a:rPr lang="en-US" altLang="zh-CN" dirty="0"/>
              <a:t>2</a:t>
            </a:r>
            <a:r>
              <a:rPr lang="zh-CN" altLang="en-US" dirty="0"/>
              <a:t>）卷组，画一个矩形框圈住 </a:t>
            </a:r>
            <a:r>
              <a:rPr lang="en-US" altLang="zh-CN" dirty="0"/>
              <a:t>/dev/sdb1</a:t>
            </a:r>
            <a:r>
              <a:rPr lang="zh-CN" altLang="en-US" dirty="0"/>
              <a:t>、</a:t>
            </a:r>
            <a:r>
              <a:rPr lang="en-US" altLang="zh-CN" dirty="0"/>
              <a:t>/dev/sdc1</a:t>
            </a:r>
            <a:r>
              <a:rPr lang="zh-CN" altLang="en-US" dirty="0"/>
              <a:t>、</a:t>
            </a:r>
            <a:r>
              <a:rPr lang="en-US" altLang="zh-CN" dirty="0"/>
              <a:t>/dev/sdd1 </a:t>
            </a:r>
            <a:r>
              <a:rPr lang="zh-CN" altLang="en-US" dirty="0"/>
              <a:t>这</a:t>
            </a:r>
            <a:r>
              <a:rPr lang="en-US" altLang="zh-CN" dirty="0"/>
              <a:t>3</a:t>
            </a:r>
            <a:r>
              <a:rPr lang="zh-CN" altLang="en-US" dirty="0"/>
              <a:t>个物理卷作为一个整体，即示意卷组</a:t>
            </a:r>
            <a:endParaRPr lang="zh-CN" altLang="en-US" dirty="0"/>
          </a:p>
          <a:p>
            <a:pPr lvl="1">
              <a:buFont typeface="Wingdings" panose="05000000000000000000" pitchFamily="2" charset="2"/>
              <a:buChar char="•"/>
            </a:pPr>
            <a:r>
              <a:rPr lang="en-US" altLang="zh-CN" dirty="0"/>
              <a:t>3</a:t>
            </a:r>
            <a:r>
              <a:rPr lang="zh-CN" altLang="en-US" dirty="0"/>
              <a:t>）逻辑卷，擦去矩形框内的</a:t>
            </a:r>
            <a:r>
              <a:rPr lang="en-US" altLang="zh-CN" dirty="0"/>
              <a:t>3</a:t>
            </a:r>
            <a:r>
              <a:rPr lang="zh-CN" altLang="en-US" dirty="0"/>
              <a:t>个物理卷名（表示磁盘底层布局是透明的，划分逻辑卷时无需知道具体由哪些物理卷组成），从卷组矩形框划出</a:t>
            </a:r>
            <a:r>
              <a:rPr lang="en-US" altLang="zh-CN" dirty="0"/>
              <a:t>2</a:t>
            </a:r>
            <a:r>
              <a:rPr lang="zh-CN" altLang="en-US" dirty="0"/>
              <a:t>块小空间，作为</a:t>
            </a:r>
            <a:r>
              <a:rPr lang="en-US" altLang="zh-CN" dirty="0"/>
              <a:t>2</a:t>
            </a:r>
            <a:r>
              <a:rPr lang="zh-CN" altLang="en-US" dirty="0"/>
              <a:t>个独立的逻辑卷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结合案例场景讲解案例的需求</a:t>
            </a: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通过图示重点说明创建</a:t>
            </a:r>
            <a:r>
              <a:rPr lang="en-US" altLang="zh-CN" dirty="0"/>
              <a:t>LVM</a:t>
            </a:r>
            <a:r>
              <a:rPr lang="zh-CN" altLang="en-US" dirty="0"/>
              <a:t>文件系统的基本过程（</a:t>
            </a:r>
            <a:r>
              <a:rPr lang="en-US" altLang="zh-CN" dirty="0"/>
              <a:t>3</a:t>
            </a:r>
            <a:r>
              <a:rPr lang="zh-CN" altLang="en-US" dirty="0"/>
              <a:t>个步骤）：先</a:t>
            </a:r>
            <a:r>
              <a:rPr lang="en-US" altLang="zh-CN" dirty="0"/>
              <a:t>PV</a:t>
            </a:r>
            <a:r>
              <a:rPr lang="zh-CN" altLang="en-US" dirty="0"/>
              <a:t>，再</a:t>
            </a:r>
            <a:r>
              <a:rPr lang="en-US" altLang="zh-CN" dirty="0"/>
              <a:t>VG</a:t>
            </a:r>
            <a:r>
              <a:rPr lang="zh-CN" altLang="en-US" dirty="0"/>
              <a:t>，最后</a:t>
            </a:r>
            <a:r>
              <a:rPr lang="en-US" altLang="zh-CN" dirty="0"/>
              <a:t>LV</a:t>
            </a:r>
            <a:r>
              <a:rPr lang="zh-CN" altLang="en-US" dirty="0"/>
              <a:t>：</a:t>
            </a:r>
            <a:endParaRPr lang="zh-CN" altLang="en-US" dirty="0"/>
          </a:p>
          <a:p>
            <a:pPr lvl="1"/>
            <a:r>
              <a:rPr lang="en-US" altLang="zh-CN" dirty="0"/>
              <a:t>1. </a:t>
            </a:r>
            <a:r>
              <a:rPr lang="zh-CN" altLang="en-US" dirty="0"/>
              <a:t>每块硬盘均规划为</a:t>
            </a:r>
            <a:r>
              <a:rPr lang="en-US" altLang="zh-CN" dirty="0"/>
              <a:t>1</a:t>
            </a:r>
            <a:r>
              <a:rPr lang="zh-CN" altLang="en-US" dirty="0"/>
              <a:t>个主分区，并转换为物理卷</a:t>
            </a:r>
            <a:endParaRPr lang="zh-CN" altLang="en-US" dirty="0"/>
          </a:p>
          <a:p>
            <a:pPr lvl="1"/>
            <a:r>
              <a:rPr lang="en-US" altLang="zh-CN" dirty="0"/>
              <a:t>2. </a:t>
            </a:r>
            <a:r>
              <a:rPr lang="zh-CN" altLang="en-US" dirty="0"/>
              <a:t>组合这两个物理卷，创建名为</a:t>
            </a:r>
            <a:r>
              <a:rPr lang="en-US" altLang="zh-CN" dirty="0">
                <a:solidFill>
                  <a:srgbClr val="FF0000"/>
                </a:solidFill>
              </a:rPr>
              <a:t>mail_store</a:t>
            </a:r>
            <a:r>
              <a:rPr lang="zh-CN" altLang="en-US" dirty="0"/>
              <a:t>的卷组</a:t>
            </a:r>
            <a:endParaRPr lang="zh-CN" altLang="en-US" dirty="0"/>
          </a:p>
          <a:p>
            <a:pPr lvl="1"/>
            <a:r>
              <a:rPr lang="en-US" altLang="zh-CN" dirty="0"/>
              <a:t>3. </a:t>
            </a:r>
            <a:r>
              <a:rPr lang="zh-CN" altLang="en-US" dirty="0"/>
              <a:t>在该卷组中创建名为</a:t>
            </a:r>
            <a:r>
              <a:rPr lang="en-US" altLang="zh-CN" dirty="0">
                <a:solidFill>
                  <a:srgbClr val="FF0000"/>
                </a:solidFill>
              </a:rPr>
              <a:t>mail</a:t>
            </a:r>
            <a:r>
              <a:rPr lang="zh-CN" altLang="en-US" dirty="0"/>
              <a:t>的逻辑卷</a:t>
            </a:r>
            <a:endParaRPr lang="zh-CN" altLang="en-US" dirty="0"/>
          </a:p>
          <a:p>
            <a:pPr lvl="1"/>
            <a:r>
              <a:rPr lang="en-US" altLang="zh-CN" dirty="0"/>
              <a:t>4. </a:t>
            </a:r>
            <a:r>
              <a:rPr lang="zh-CN" altLang="en-US" dirty="0"/>
              <a:t>创建</a:t>
            </a:r>
            <a:r>
              <a:rPr lang="en-US" altLang="zh-CN" dirty="0"/>
              <a:t>ext3</a:t>
            </a:r>
            <a:r>
              <a:rPr lang="zh-CN" altLang="en-US" dirty="0"/>
              <a:t>文件系统，并挂载到</a:t>
            </a:r>
            <a:r>
              <a:rPr lang="en-US" altLang="zh-CN" dirty="0">
                <a:solidFill>
                  <a:srgbClr val="FF0000"/>
                </a:solidFill>
              </a:rPr>
              <a:t>/mail</a:t>
            </a:r>
            <a:r>
              <a:rPr lang="zh-CN" altLang="en-US" dirty="0"/>
              <a:t>目录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</a:t>
            </a:r>
            <a:r>
              <a:rPr lang="en-US" altLang="zh-CN" dirty="0"/>
              <a:t>fdisk</a:t>
            </a:r>
            <a:r>
              <a:rPr lang="zh-CN" altLang="en-US" dirty="0"/>
              <a:t>命令分区以后，应执行“</a:t>
            </a:r>
            <a:r>
              <a:rPr lang="en-US" altLang="zh-CN" dirty="0"/>
              <a:t>partprobe”</a:t>
            </a:r>
            <a:r>
              <a:rPr lang="zh-CN" altLang="en-US" dirty="0"/>
              <a:t>命令重新检测分区表，或者重新启动系统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文件系统类型标识”</a:t>
            </a:r>
            <a:r>
              <a:rPr lang="en-US" altLang="zh-CN" dirty="0"/>
              <a:t>8e“</a:t>
            </a:r>
            <a:r>
              <a:rPr lang="zh-CN" altLang="en-US" dirty="0"/>
              <a:t>表示该分区用于” </a:t>
            </a:r>
            <a:r>
              <a:rPr lang="en-US" altLang="zh-CN" dirty="0"/>
              <a:t>Linux LVM “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也可以执行“</a:t>
            </a:r>
            <a:r>
              <a:rPr lang="en-US" altLang="zh-CN" dirty="0"/>
              <a:t>pvcreate /dev/sdb1 /dev/sdc1”</a:t>
            </a:r>
            <a:r>
              <a:rPr lang="zh-CN" altLang="en-US" dirty="0"/>
              <a:t>命令一次性转换</a:t>
            </a:r>
            <a:r>
              <a:rPr lang="en-US" altLang="zh-CN" dirty="0"/>
              <a:t>2</a:t>
            </a:r>
            <a:r>
              <a:rPr lang="zh-CN" altLang="en-US" dirty="0"/>
              <a:t>个物理卷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新建一个名为“</a:t>
            </a:r>
            <a:r>
              <a:rPr lang="en-US" altLang="zh-CN" dirty="0"/>
              <a:t>mail_store”</a:t>
            </a:r>
            <a:r>
              <a:rPr lang="zh-CN" altLang="en-US" dirty="0"/>
              <a:t>的卷组，包括两个物理卷：</a:t>
            </a:r>
            <a:r>
              <a:rPr lang="en-US" altLang="zh-CN" dirty="0"/>
              <a:t>sdb1</a:t>
            </a:r>
            <a:r>
              <a:rPr lang="zh-CN" altLang="en-US" dirty="0"/>
              <a:t>、</a:t>
            </a:r>
            <a:r>
              <a:rPr lang="en-US" altLang="zh-CN" dirty="0"/>
              <a:t>sdc1</a:t>
            </a:r>
            <a:endParaRPr lang="en-US" altLang="zh-CN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ea typeface="宋体" panose="02010600030101010101" pitchFamily="2" charset="-122"/>
              </a:rPr>
            </a:fld>
            <a:endParaRPr lang="zh-CN" altLang="en-US" sz="12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2051" name="Rectangle 5"/>
          <p:cNvSpPr/>
          <p:nvPr userDrawn="1"/>
        </p:nvSpPr>
        <p:spPr>
          <a:xfrm>
            <a:off x="0" y="0"/>
            <a:ext cx="9144000" cy="2781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en-US" altLang="zh-CN" sz="2400" b="1" i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/27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0" Type="http://schemas.openxmlformats.org/officeDocument/2006/relationships/notesSlide" Target="../notesSlides/notesSlide20.xml"/><Relationship Id="rId2" Type="http://schemas.openxmlformats.org/officeDocument/2006/relationships/tags" Target="../tags/tag309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325.xml"/><Relationship Id="rId17" Type="http://schemas.openxmlformats.org/officeDocument/2006/relationships/tags" Target="../tags/tag324.xml"/><Relationship Id="rId16" Type="http://schemas.openxmlformats.org/officeDocument/2006/relationships/tags" Target="../tags/tag323.xml"/><Relationship Id="rId15" Type="http://schemas.openxmlformats.org/officeDocument/2006/relationships/tags" Target="../tags/tag322.xml"/><Relationship Id="rId14" Type="http://schemas.openxmlformats.org/officeDocument/2006/relationships/tags" Target="../tags/tag321.xml"/><Relationship Id="rId13" Type="http://schemas.openxmlformats.org/officeDocument/2006/relationships/tags" Target="../tags/tag320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08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40.xml"/><Relationship Id="rId5" Type="http://schemas.openxmlformats.org/officeDocument/2006/relationships/image" Target="../media/image5.png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45.xml"/><Relationship Id="rId5" Type="http://schemas.openxmlformats.org/officeDocument/2006/relationships/image" Target="../media/image5.png"/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0" Type="http://schemas.openxmlformats.org/officeDocument/2006/relationships/notesSlide" Target="../notesSlides/notesSlide3.xml"/><Relationship Id="rId2" Type="http://schemas.openxmlformats.org/officeDocument/2006/relationships/tags" Target="../tags/tag175.xml"/><Relationship Id="rId19" Type="http://schemas.openxmlformats.org/officeDocument/2006/relationships/slideLayout" Target="../slideLayouts/slideLayout11.xml"/><Relationship Id="rId18" Type="http://schemas.openxmlformats.org/officeDocument/2006/relationships/tags" Target="../tags/tag191.xml"/><Relationship Id="rId17" Type="http://schemas.openxmlformats.org/officeDocument/2006/relationships/tags" Target="../tags/tag190.xml"/><Relationship Id="rId16" Type="http://schemas.openxmlformats.org/officeDocument/2006/relationships/tags" Target="../tags/tag18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7" Type="http://schemas.openxmlformats.org/officeDocument/2006/relationships/notesSlide" Target="../notesSlides/notesSlide5.xml"/><Relationship Id="rId26" Type="http://schemas.openxmlformats.org/officeDocument/2006/relationships/slideLayout" Target="../slideLayouts/slideLayout11.xml"/><Relationship Id="rId25" Type="http://schemas.openxmlformats.org/officeDocument/2006/relationships/tags" Target="../tags/tag220.xml"/><Relationship Id="rId24" Type="http://schemas.openxmlformats.org/officeDocument/2006/relationships/tags" Target="../tags/tag219.xml"/><Relationship Id="rId23" Type="http://schemas.openxmlformats.org/officeDocument/2006/relationships/tags" Target="../tags/tag218.xml"/><Relationship Id="rId22" Type="http://schemas.openxmlformats.org/officeDocument/2006/relationships/tags" Target="../tags/tag217.xml"/><Relationship Id="rId21" Type="http://schemas.openxmlformats.org/officeDocument/2006/relationships/tags" Target="../tags/tag216.xml"/><Relationship Id="rId20" Type="http://schemas.openxmlformats.org/officeDocument/2006/relationships/tags" Target="../tags/tag215.xml"/><Relationship Id="rId2" Type="http://schemas.openxmlformats.org/officeDocument/2006/relationships/tags" Target="../tags/tag197.xml"/><Relationship Id="rId19" Type="http://schemas.openxmlformats.org/officeDocument/2006/relationships/tags" Target="../tags/tag214.xml"/><Relationship Id="rId18" Type="http://schemas.openxmlformats.org/officeDocument/2006/relationships/tags" Target="../tags/tag213.xml"/><Relationship Id="rId17" Type="http://schemas.openxmlformats.org/officeDocument/2006/relationships/tags" Target="../tags/tag212.xml"/><Relationship Id="rId16" Type="http://schemas.openxmlformats.org/officeDocument/2006/relationships/tags" Target="../tags/tag211.xml"/><Relationship Id="rId15" Type="http://schemas.openxmlformats.org/officeDocument/2006/relationships/tags" Target="../tags/tag210.xml"/><Relationship Id="rId14" Type="http://schemas.openxmlformats.org/officeDocument/2006/relationships/tags" Target="../tags/tag209.xml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tags" Target="../tags/tag19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image" Target="../media/image4.png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8" Type="http://schemas.openxmlformats.org/officeDocument/2006/relationships/notesSlide" Target="../notesSlides/notesSlide7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45.xml"/><Relationship Id="rId15" Type="http://schemas.openxmlformats.org/officeDocument/2006/relationships/tags" Target="../tags/tag244.xml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59460" y="2842895"/>
            <a:ext cx="8193405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第八章 磁盘和文件系统管理（LVM）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转化物理卷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使用fdisk命令规划两个分区，将类型设置为“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/dev/sdb1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/dev/sdc1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pvcreate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命令转换上述分区为物理卷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创建物理卷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——pvcreate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" name="AutoShape 9"/>
          <p:cNvSpPr/>
          <p:nvPr>
            <p:custDataLst>
              <p:tags r:id="rId5"/>
            </p:custDataLst>
          </p:nvPr>
        </p:nvSpPr>
        <p:spPr>
          <a:xfrm>
            <a:off x="514350" y="3275013"/>
            <a:ext cx="8101013" cy="1368425"/>
          </a:xfrm>
          <a:prstGeom prst="roundRect">
            <a:avLst>
              <a:gd name="adj" fmla="val 1217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fdisk -l /dev/sdb /dev/sdc | grep "LVM"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              1        9660    77593918+  8e  Linux LVM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/dev/sdc1               1        9660    77593918+  8e  Linux LVM 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9"/>
          <p:cNvSpPr/>
          <p:nvPr/>
        </p:nvSpPr>
        <p:spPr>
          <a:xfrm>
            <a:off x="514350" y="4772025"/>
            <a:ext cx="8101013" cy="1728788"/>
          </a:xfrm>
          <a:prstGeom prst="roundRect">
            <a:avLst>
              <a:gd name="adj" fmla="val 1046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pvcreate /dev/sdb1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Physical volume "/dev/sdb1" successfully created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pvcreate /dev/sdc1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Physical volume "/dev/sdc1" successfully created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7092950" y="4318000"/>
            <a:ext cx="1800225" cy="428625"/>
          </a:xfrm>
          <a:prstGeom prst="wedgeRoundRectCallout">
            <a:avLst>
              <a:gd name="adj1" fmla="val -44532"/>
              <a:gd name="adj2" fmla="val -96102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正确分区结果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创建卷组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vgcreate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命令创建卷组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mail_store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包括物理卷：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/dec/sdb1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/dev/sdc1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创建卷组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——vgcreate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7412" name="AutoShape 9"/>
          <p:cNvSpPr/>
          <p:nvPr/>
        </p:nvSpPr>
        <p:spPr>
          <a:xfrm>
            <a:off x="514350" y="2565400"/>
            <a:ext cx="8101013" cy="1008063"/>
          </a:xfrm>
          <a:prstGeom prst="roundRect">
            <a:avLst>
              <a:gd name="adj" fmla="val 1779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vgcreate mail_store /dev/sdb1 /dev/sdc1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Volume group "mail_store" successfully created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775970"/>
            <a:ext cx="8500745" cy="551053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创建逻辑卷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lvcreate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命令创建逻辑卷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mail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从卷组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mail_store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上划出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60GB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空间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mkfs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命令创建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ext3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创建逻辑卷</a:t>
            </a: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——</a:t>
            </a: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lvcreate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9"/>
          <p:cNvSpPr/>
          <p:nvPr/>
        </p:nvSpPr>
        <p:spPr>
          <a:xfrm>
            <a:off x="467360" y="2781300"/>
            <a:ext cx="8278495" cy="2160905"/>
          </a:xfrm>
          <a:prstGeom prst="roundRect">
            <a:avLst>
              <a:gd name="adj" fmla="val 719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lvcreate  -L  60G  -n  mail  mail_store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/dev/cdrom: open failed: Read-only file system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Logical volume "mail" created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mkfs -t ext3 /dev/mail_store/mail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9"/>
          <p:cNvSpPr/>
          <p:nvPr>
            <p:custDataLst>
              <p:tags r:id="rId5"/>
            </p:custDataLst>
          </p:nvPr>
        </p:nvSpPr>
        <p:spPr>
          <a:xfrm>
            <a:off x="521335" y="5013325"/>
            <a:ext cx="8275320" cy="1352550"/>
          </a:xfrm>
          <a:prstGeom prst="roundRect">
            <a:avLst>
              <a:gd name="adj" fmla="val 719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桌面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mkdir /mailbox   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创建文件夹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桌面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mount /dev/mail_store/mail /mailbox/   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挂载逻辑卷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[root@RHEL6 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桌面</a:t>
            </a: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]# df –h            //</a:t>
            </a:r>
            <a:r>
              <a:rPr lang="zh-CN" altLang="en-US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验证挂载是否成功</a:t>
            </a:r>
            <a:endParaRPr lang="zh-CN" altLang="en-US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为逻辑卷扩容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lvextend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命令为逻辑卷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mail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扩充容量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从卷组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mail_store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上再划出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10GB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给逻辑卷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mail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resize2fs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命令更新系统识别的文件系统大小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逻辑卷扩容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" name="AutoShape 9"/>
          <p:cNvSpPr/>
          <p:nvPr/>
        </p:nvSpPr>
        <p:spPr>
          <a:xfrm>
            <a:off x="514350" y="3351213"/>
            <a:ext cx="8101013" cy="1006475"/>
          </a:xfrm>
          <a:prstGeom prst="roundRect">
            <a:avLst>
              <a:gd name="adj" fmla="val 20528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lvextend -L +10G  /dev/mail_store/mail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resize2fs /dev/mail_store/mail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1143000"/>
            <a:ext cx="8827135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pv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的详细信息用什么命令？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的文件系统类型是什么？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myvg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卷组上创建逻辑卷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mylv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，空间大小为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，执行什么命令？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实现磁盘限额的条件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内核支持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安装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quota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软件包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Linux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磁盘限额的特点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作用范围：针对指定的文件系统（分区）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限制对象：用户帐号、组帐号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限制类型：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磁盘容量（默认单位为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KB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文件数量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限制方法：软限制、硬限制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磁盘配额概述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启用文件系统的配额支持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usrquota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grpquota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挂载参数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启用磁盘配额支持环境搭建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9"/>
          <p:cNvSpPr/>
          <p:nvPr/>
        </p:nvSpPr>
        <p:spPr>
          <a:xfrm>
            <a:off x="539750" y="2204403"/>
            <a:ext cx="8101013" cy="2087562"/>
          </a:xfrm>
          <a:prstGeom prst="roundRect">
            <a:avLst>
              <a:gd name="adj" fmla="val 558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/etc/fstab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     /mailbox        ext3   defaults,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usrquota,grpquota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0  0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/mailbox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 | tail -1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on /mailbox type ext3 (rw,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usrquota,grpquota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071563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检测磁盘配额并创建配额文件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sz="2000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quotacheck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命令创建配额文件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quotacheck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-ugcv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quotacheck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-augcv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磁盘配额管理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514350" y="2852738"/>
            <a:ext cx="8101013" cy="2879725"/>
          </a:xfrm>
          <a:prstGeom prst="roundRect">
            <a:avLst>
              <a:gd name="adj" fmla="val 421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quotacheck  -ugcv  /dev/sdb1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quotacheck: Scanning /dev/sdb1 [/mailbox] 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-l /mailbox/aquota.*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-rw------- 1 root root 6144 09-14 12:04 /mailbox/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aquota.group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-rw------- 1 root root 6144 09-14 12:04 /mailbox/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aquota.user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851593" y="2781300"/>
            <a:ext cx="3240087" cy="1223963"/>
          </a:xfrm>
          <a:prstGeom prst="wedgeRoundRectCallout">
            <a:avLst>
              <a:gd name="adj1" fmla="val -42699"/>
              <a:gd name="adj2" fmla="val -7632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-u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-g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：检测用户、组配额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-c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：创建配额数据文件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-v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：显示执行过程信息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-a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：检测所有可用的分区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6215063" y="4268788"/>
            <a:ext cx="1800225" cy="428625"/>
          </a:xfrm>
          <a:prstGeom prst="wedgeRoundRectCallout">
            <a:avLst>
              <a:gd name="adj1" fmla="val -44167"/>
              <a:gd name="adj2" fmla="val 9525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组配额文件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0"/>
          <p:cNvSpPr/>
          <p:nvPr/>
        </p:nvSpPr>
        <p:spPr>
          <a:xfrm>
            <a:off x="6659563" y="5697538"/>
            <a:ext cx="1800225" cy="428625"/>
          </a:xfrm>
          <a:prstGeom prst="wedgeRoundRectCallout">
            <a:avLst>
              <a:gd name="adj1" fmla="val -47491"/>
              <a:gd name="adj2" fmla="val -9775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用户配额文件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768985"/>
            <a:ext cx="8500745" cy="551751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编辑用户和组帐号的配额设置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edquota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命令编辑配额设置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edquota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edquota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-g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磁盘配额管理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5" name="AutoShape 9"/>
          <p:cNvSpPr/>
          <p:nvPr/>
        </p:nvSpPr>
        <p:spPr>
          <a:xfrm>
            <a:off x="514350" y="2830513"/>
            <a:ext cx="8101013" cy="1727200"/>
          </a:xfrm>
          <a:prstGeom prst="roundRect">
            <a:avLst>
              <a:gd name="adj" fmla="val 577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edquota -u zhangsan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quotas for user zhangsan (uid 501):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Filesystem         blocks       soft        hard           inodes      soft       hard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/dev/sdb1            0       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80000    100000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0        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2         3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9"/>
          <p:cNvSpPr/>
          <p:nvPr/>
        </p:nvSpPr>
        <p:spPr>
          <a:xfrm>
            <a:off x="514350" y="4702175"/>
            <a:ext cx="8101013" cy="1727200"/>
          </a:xfrm>
          <a:prstGeom prst="roundRect">
            <a:avLst>
              <a:gd name="adj" fmla="val 577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edquota -g users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quotas for group users (gid 100):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Filesystem         blocks       soft        hard       inodes      soft       hard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/dev/sdb1           252             0        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1024000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39             0           0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AutoShape 10"/>
          <p:cNvSpPr/>
          <p:nvPr/>
        </p:nvSpPr>
        <p:spPr>
          <a:xfrm>
            <a:off x="1571625" y="4641215"/>
            <a:ext cx="2880995" cy="716280"/>
          </a:xfrm>
          <a:prstGeom prst="wedgeRoundRectCallout">
            <a:avLst>
              <a:gd name="adj1" fmla="val 41824"/>
              <a:gd name="adj2" fmla="val -8535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列：磁盘容量软限制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列：磁盘容量硬限制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63" name="Line 9"/>
          <p:cNvSpPr/>
          <p:nvPr/>
        </p:nvSpPr>
        <p:spPr>
          <a:xfrm>
            <a:off x="3443605" y="4358005"/>
            <a:ext cx="1584325" cy="0"/>
          </a:xfrm>
          <a:prstGeom prst="line">
            <a:avLst/>
          </a:prstGeom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60" name="AutoShape 10"/>
          <p:cNvSpPr/>
          <p:nvPr/>
        </p:nvSpPr>
        <p:spPr>
          <a:xfrm>
            <a:off x="4643755" y="4641215"/>
            <a:ext cx="2880995" cy="716280"/>
          </a:xfrm>
          <a:prstGeom prst="wedgeRoundRectCallout">
            <a:avLst>
              <a:gd name="adj1" fmla="val 40083"/>
              <a:gd name="adj2" fmla="val -85356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列：文件个数软限制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列：文件个数硬限制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561" name="Line 13"/>
          <p:cNvSpPr/>
          <p:nvPr/>
        </p:nvSpPr>
        <p:spPr>
          <a:xfrm>
            <a:off x="6648450" y="4358005"/>
            <a:ext cx="1079500" cy="0"/>
          </a:xfrm>
          <a:prstGeom prst="line">
            <a:avLst/>
          </a:prstGeom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启用、关闭文件系统的配额功能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quotaon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quotaoff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磁盘配额管理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6" name="AutoShape 9"/>
          <p:cNvSpPr/>
          <p:nvPr/>
        </p:nvSpPr>
        <p:spPr>
          <a:xfrm>
            <a:off x="514350" y="2205038"/>
            <a:ext cx="8101013" cy="2519362"/>
          </a:xfrm>
          <a:prstGeom prst="roundRect">
            <a:avLst>
              <a:gd name="adj" fmla="val 6681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quotaon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-ugv /mailbox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dev/sdb1 [/mailbox]: group quotas turned on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[/mailbox]: user quotas turned on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</a:t>
            </a:r>
            <a:r>
              <a:rPr lang="fr-FR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quotaoff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-ugv /mailbox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[/mailbox]: group quotas turned off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[/mailbox]: user quotas turned off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7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在新硬盘中创建一个文件系统并挂载使用，需要涉及到哪些操作？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如何挂载、卸载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盘和光驱等设备？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如何查看各分区的磁盘空间使用情况？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17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课程回顾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验证磁盘配额功能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必须切换到设置配额的分区（挂载目录）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创建指定数量的文件：使用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touch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命令，或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磁盘配额管理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5-4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9"/>
          <p:cNvSpPr/>
          <p:nvPr/>
        </p:nvSpPr>
        <p:spPr>
          <a:xfrm>
            <a:off x="514350" y="3265488"/>
            <a:ext cx="8101013" cy="2520950"/>
          </a:xfrm>
          <a:prstGeom prst="roundRect">
            <a:avLst>
              <a:gd name="adj" fmla="val 710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[zhangsan@mail ~]$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 /mailbox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[zhangsan@mail mailbox]$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touch 1 2 3 4</a:t>
            </a:r>
            <a:endParaRPr lang="fr-FR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sdb1: warning, user file quota exceeded.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963295"/>
            <a:ext cx="8500745" cy="532320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查看配额使用情况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侧重用户、组帐号角度：使用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quota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quota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-u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用户名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quota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-g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组名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侧重文件系统角度：使用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repquota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repquota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repquota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-a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磁盘配额管理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5-5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9"/>
          <p:cNvSpPr/>
          <p:nvPr/>
        </p:nvSpPr>
        <p:spPr>
          <a:xfrm>
            <a:off x="514350" y="3343275"/>
            <a:ext cx="8101013" cy="2520950"/>
          </a:xfrm>
          <a:prstGeom prst="roundRect">
            <a:avLst>
              <a:gd name="adj" fmla="val 710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quota -u zhangsan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quotas for user zhangsan (uid 515):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Filesystem  blocks   quota   limit   grace   files   quota   limit   grace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/dev/sdb1  100000*  80000  100000               1      40      50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quota -g users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quotas for group users (gid 10): none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9"/>
          <p:cNvSpPr/>
          <p:nvPr/>
        </p:nvSpPr>
        <p:spPr>
          <a:xfrm>
            <a:off x="514350" y="3259138"/>
            <a:ext cx="8101013" cy="3241675"/>
          </a:xfrm>
          <a:prstGeom prst="roundRect">
            <a:avLst>
              <a:gd name="adj" fmla="val 4787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repquota /mailbox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 Report for user quotas on device /dev/sdb1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Block grace time: 3days; Inode grace time: 3days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Block limits                File limits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            used    soft    hard  grace    used  soft  hard  grace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----------------------------------------------------------------------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     --  176200       0       0              4     0     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zhangsan  +-  100000   80000  100000  2days       1    2    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651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本章总结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353658"/>
            <a:ext cx="2357454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磁盘和文件系统管理（二）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908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32388" y="185737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43500" y="185737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971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64173" y="1626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75293" y="2421101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逻辑卷管理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719638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/>
        </p:nvSpPr>
        <p:spPr bwMode="auto">
          <a:xfrm>
            <a:off x="2961198" y="4572456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设置磁盘配额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143500" y="342900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5157788" y="4354513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46675" y="521493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464798" y="3269191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应用实例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0" y="4197885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磁盘配额概述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72288" y="5001082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磁盘配额管理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146675" y="434975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143500" y="264318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AutoShap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64798" y="2483371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的管理命令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标题 6"/>
          <p:cNvSpPr>
            <a:spLocks noGrp="1"/>
          </p:cNvSpPr>
          <p:nvPr>
            <p:ph type="title" idx="4294967295"/>
          </p:nvPr>
        </p:nvSpPr>
        <p:spPr>
          <a:xfrm>
            <a:off x="2071688" y="2074863"/>
            <a:ext cx="6919912" cy="6397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第八章 磁盘和文件系统管理（二）</a:t>
            </a:r>
            <a:endParaRPr sz="280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8675" name="副标题 7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3514746" y="2890838"/>
            <a:ext cx="5629286" cy="609600"/>
          </a:xfrm>
        </p:spPr>
        <p:txBody>
          <a:bodyPr vert="horz" wrap="square" lIns="91440" tIns="45720" rIns="91440" bIns="45720" anchor="t" anchorCtr="0">
            <a:normAutofit fontScale="90000" lnSpcReduction="20000"/>
          </a:bodyPr>
          <a:p>
            <a:pPr>
              <a:buSzTx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—— </a:t>
            </a: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上机部分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buSzTx/>
            </a:pP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采用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磁盘管理方案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设置启用磁盘配额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添加磁盘并建立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磁盘管理方案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添加配额支持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设备并启用磁盘配额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验证磁盘配额功能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LVM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卷管理及配额设置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72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添加一块新磁盘设备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管理方案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LVM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卷管理及配额设置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0725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卷添加磁盘配额支持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限制用户使用的磁盘空间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LVM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卷管理及配额设置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31749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学会创建及管理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342900" lvl="1" indent="-342900" algn="l" defTabSz="914400">
              <a:lnSpc>
                <a:spcPct val="100000"/>
              </a:lnSpc>
              <a:spcBef>
                <a:spcPts val="675"/>
              </a:spcBef>
              <a:buSzTx/>
              <a:buChar char="v"/>
            </a:pPr>
            <a:r>
              <a:rPr lang="zh-CN" altLang="en-US" sz="28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学会为文件系统设置磁盘配额</a:t>
            </a:r>
            <a:endParaRPr lang="zh-CN" altLang="en-US" sz="28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1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技能展示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643313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19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353658"/>
            <a:ext cx="2357454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磁盘和文件系统管理（二）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908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32388" y="1857375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43500" y="1857375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971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64173" y="1626117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概述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2429356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逻辑卷管理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719638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/>
        </p:nvSpPr>
        <p:spPr bwMode="auto">
          <a:xfrm>
            <a:off x="2961198" y="4572456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设置磁盘配额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143500" y="342900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5157788" y="4354513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46675" y="521493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464798" y="3269191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应用实例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0" y="4197885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磁盘配额概述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72288" y="5001082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磁盘配额管理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146675" y="434975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Line 1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143500" y="2643188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AutoShap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64798" y="2483371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kumimoji="0" lang="zh-CN" altLang="en-US" sz="1600" b="1" i="0" u="none" strike="noStrike" kern="1200" cap="none" spc="0" normalizeH="0" baseline="0" noProof="1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的管理命令</a:t>
            </a:r>
            <a:endParaRPr kumimoji="0" lang="zh-CN" altLang="en-US" sz="1600" b="1" i="0" u="none" strike="noStrike" kern="1200" cap="none" spc="0" normalizeH="0" baseline="0" noProof="1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1"/>
          <p:cNvSpPr>
            <a:spLocks noGrp="1"/>
          </p:cNvSpPr>
          <p:nvPr>
            <p:ph idx="4294967295"/>
          </p:nvPr>
        </p:nvSpPr>
        <p:spPr>
          <a:xfrm>
            <a:off x="214313" y="1143000"/>
            <a:ext cx="8501062" cy="500063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Logical Volume Manager</a:t>
            </a:r>
            <a:r>
              <a:rPr lang="en-US" altLang="zh-CN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，逻辑卷管理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作用：动态调整磁盘容量，从而提高磁盘管理的灵活性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需要注意：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/boot分区用于存放引导文件，不能基于LVM创建</a:t>
            </a: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图形界面管理工具</a:t>
            </a:r>
            <a:endParaRPr lang="zh-CN" altLang="en-US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system-config-lvm</a:t>
            </a:r>
            <a:endParaRPr lang="en-US" altLang="zh-CN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spcBef>
                <a:spcPts val="475"/>
              </a:spcBef>
              <a:buSzTx/>
              <a:buFont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243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LVM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概述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LVM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概述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67" name="内容占位符 4"/>
          <p:cNvSpPr>
            <a:spLocks noGrp="1"/>
          </p:cNvSpPr>
          <p:nvPr>
            <p:ph idx="4294967295"/>
          </p:nvPr>
        </p:nvSpPr>
        <p:spPr>
          <a:xfrm>
            <a:off x="179388" y="72517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机制的基本概念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PV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Physical Volume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，物理卷） 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整个硬盘，或使用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fdisk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等工具建立的普通分区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包括许多默认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4MB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大小的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PE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Physical Extent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，基本单元）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VG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Volume Group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，卷组） 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一个或多个物理卷组合而成的整体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LV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Logical Volume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，逻辑卷）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从卷组中分割出的一块空间，用于建立文件系统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  <a:buFont typeface="Wingdings" panose="05000000000000000000" pitchFamily="2" charset="2"/>
              <a:buNone/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305" name="AutoShape 5"/>
          <p:cNvSpPr/>
          <p:nvPr>
            <p:custDataLst>
              <p:tags r:id="rId4"/>
            </p:custDataLst>
          </p:nvPr>
        </p:nvSpPr>
        <p:spPr>
          <a:xfrm>
            <a:off x="901700" y="4864100"/>
            <a:ext cx="7416800" cy="13081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zh-CN" sz="18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6" name="Rectangle 14"/>
          <p:cNvSpPr/>
          <p:nvPr>
            <p:custDataLst>
              <p:tags r:id="rId5"/>
            </p:custDataLst>
          </p:nvPr>
        </p:nvSpPr>
        <p:spPr>
          <a:xfrm>
            <a:off x="3844925" y="4725035"/>
            <a:ext cx="1454150" cy="215900"/>
          </a:xfrm>
          <a:prstGeom prst="rect">
            <a:avLst/>
          </a:prstGeom>
          <a:solidFill>
            <a:schemeClr val="accent3">
              <a:alpha val="85097"/>
            </a:schemeClr>
          </a:soli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VG</a:t>
            </a:r>
            <a:r>
              <a:rPr lang="zh-CN" altLang="en-US" sz="1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（卷组）</a:t>
            </a:r>
            <a:endParaRPr lang="zh-CN" altLang="en-US" sz="18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88" name="AutoShape 6"/>
          <p:cNvSpPr/>
          <p:nvPr>
            <p:custDataLst>
              <p:tags r:id="rId6"/>
            </p:custDataLst>
          </p:nvPr>
        </p:nvSpPr>
        <p:spPr>
          <a:xfrm rot="5400000">
            <a:off x="6196330" y="3703955"/>
            <a:ext cx="763905" cy="3333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9" name="AutoShape 7"/>
          <p:cNvSpPr/>
          <p:nvPr>
            <p:custDataLst>
              <p:tags r:id="rId7"/>
            </p:custDataLst>
          </p:nvPr>
        </p:nvSpPr>
        <p:spPr>
          <a:xfrm rot="5400000">
            <a:off x="4965700" y="5346700"/>
            <a:ext cx="43688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0" name="Rectangle 8"/>
          <p:cNvSpPr/>
          <p:nvPr>
            <p:custDataLst>
              <p:tags r:id="rId8"/>
            </p:custDataLst>
          </p:nvPr>
        </p:nvSpPr>
        <p:spPr>
          <a:xfrm>
            <a:off x="5807075" y="4883150"/>
            <a:ext cx="1572895" cy="249555"/>
          </a:xfrm>
          <a:prstGeom prst="rect">
            <a:avLst/>
          </a:prstGeom>
          <a:solidFill>
            <a:schemeClr val="accent3">
              <a:alpha val="85097"/>
            </a:schemeClr>
          </a:soli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PV</a:t>
            </a:r>
            <a:r>
              <a:rPr lang="zh-CN" altLang="en-US" sz="1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（物理卷）</a:t>
            </a:r>
            <a:endParaRPr lang="zh-CN" altLang="en-US" sz="18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91" name="AutoShape 9"/>
          <p:cNvSpPr/>
          <p:nvPr>
            <p:custDataLst>
              <p:tags r:id="rId9"/>
            </p:custDataLst>
          </p:nvPr>
        </p:nvSpPr>
        <p:spPr>
          <a:xfrm rot="5400000">
            <a:off x="5374005" y="5346700"/>
            <a:ext cx="43688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2" name="AutoShape 10"/>
          <p:cNvSpPr/>
          <p:nvPr>
            <p:custDataLst>
              <p:tags r:id="rId10"/>
            </p:custDataLst>
          </p:nvPr>
        </p:nvSpPr>
        <p:spPr>
          <a:xfrm rot="5400000">
            <a:off x="5783580" y="5346700"/>
            <a:ext cx="43688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3" name="AutoShape 11"/>
          <p:cNvSpPr/>
          <p:nvPr>
            <p:custDataLst>
              <p:tags r:id="rId11"/>
            </p:custDataLst>
          </p:nvPr>
        </p:nvSpPr>
        <p:spPr>
          <a:xfrm rot="5400000">
            <a:off x="6867525" y="5343525"/>
            <a:ext cx="43815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4" name="AutoShape 12"/>
          <p:cNvSpPr/>
          <p:nvPr>
            <p:custDataLst>
              <p:tags r:id="rId12"/>
            </p:custDataLst>
          </p:nvPr>
        </p:nvSpPr>
        <p:spPr>
          <a:xfrm rot="5400000">
            <a:off x="7277100" y="5343525"/>
            <a:ext cx="43815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5" name="AutoShape 13"/>
          <p:cNvSpPr/>
          <p:nvPr>
            <p:custDataLst>
              <p:tags r:id="rId13"/>
            </p:custDataLst>
          </p:nvPr>
        </p:nvSpPr>
        <p:spPr>
          <a:xfrm rot="5400000">
            <a:off x="7685405" y="5343525"/>
            <a:ext cx="43815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6" name="AutoShape 15"/>
          <p:cNvSpPr/>
          <p:nvPr>
            <p:custDataLst>
              <p:tags r:id="rId14"/>
            </p:custDataLst>
          </p:nvPr>
        </p:nvSpPr>
        <p:spPr>
          <a:xfrm rot="5400000">
            <a:off x="2317750" y="3703955"/>
            <a:ext cx="763905" cy="3333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7" name="AutoShape 16"/>
          <p:cNvSpPr/>
          <p:nvPr>
            <p:custDataLst>
              <p:tags r:id="rId15"/>
            </p:custDataLst>
          </p:nvPr>
        </p:nvSpPr>
        <p:spPr>
          <a:xfrm rot="5400000">
            <a:off x="1087755" y="5346700"/>
            <a:ext cx="43688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8" name="Rectangle 17"/>
          <p:cNvSpPr/>
          <p:nvPr>
            <p:custDataLst>
              <p:tags r:id="rId16"/>
            </p:custDataLst>
          </p:nvPr>
        </p:nvSpPr>
        <p:spPr>
          <a:xfrm>
            <a:off x="1930400" y="4883150"/>
            <a:ext cx="1562100" cy="249555"/>
          </a:xfrm>
          <a:prstGeom prst="rect">
            <a:avLst/>
          </a:prstGeom>
          <a:solidFill>
            <a:schemeClr val="accent3">
              <a:alpha val="85097"/>
            </a:schemeClr>
          </a:soli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PV</a:t>
            </a:r>
            <a:r>
              <a:rPr lang="zh-CN" altLang="en-US" sz="18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（物理卷）</a:t>
            </a:r>
            <a:endParaRPr lang="zh-CN" altLang="en-US" sz="18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99" name="AutoShape 18"/>
          <p:cNvSpPr/>
          <p:nvPr>
            <p:custDataLst>
              <p:tags r:id="rId17"/>
            </p:custDataLst>
          </p:nvPr>
        </p:nvSpPr>
        <p:spPr>
          <a:xfrm rot="5400000">
            <a:off x="1495425" y="5346700"/>
            <a:ext cx="43688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0" name="AutoShape 19"/>
          <p:cNvSpPr/>
          <p:nvPr>
            <p:custDataLst>
              <p:tags r:id="rId18"/>
            </p:custDataLst>
          </p:nvPr>
        </p:nvSpPr>
        <p:spPr>
          <a:xfrm rot="5400000">
            <a:off x="1905000" y="5346700"/>
            <a:ext cx="43688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1" name="AutoShape 20"/>
          <p:cNvSpPr/>
          <p:nvPr>
            <p:custDataLst>
              <p:tags r:id="rId19"/>
            </p:custDataLst>
          </p:nvPr>
        </p:nvSpPr>
        <p:spPr>
          <a:xfrm rot="5400000">
            <a:off x="2989580" y="5343525"/>
            <a:ext cx="43815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2" name="AutoShape 21"/>
          <p:cNvSpPr/>
          <p:nvPr>
            <p:custDataLst>
              <p:tags r:id="rId20"/>
            </p:custDataLst>
          </p:nvPr>
        </p:nvSpPr>
        <p:spPr>
          <a:xfrm rot="5400000">
            <a:off x="3399155" y="5343525"/>
            <a:ext cx="43815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3" name="AutoShape 22"/>
          <p:cNvSpPr/>
          <p:nvPr>
            <p:custDataLst>
              <p:tags r:id="rId21"/>
            </p:custDataLst>
          </p:nvPr>
        </p:nvSpPr>
        <p:spPr>
          <a:xfrm rot="5400000">
            <a:off x="3806825" y="5343525"/>
            <a:ext cx="438150" cy="271145"/>
          </a:xfrm>
          <a:prstGeom prst="flowChartAlternateProcess">
            <a:avLst/>
          </a:prstGeom>
          <a:solidFill>
            <a:schemeClr val="hlink"/>
          </a:solidFill>
          <a:ln w="9525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</a:t>
            </a:r>
            <a:endParaRPr lang="en-US" altLang="zh-CN" sz="1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04" name="Rectangle 41"/>
          <p:cNvSpPr/>
          <p:nvPr>
            <p:custDataLst>
              <p:tags r:id="rId22"/>
            </p:custDataLst>
          </p:nvPr>
        </p:nvSpPr>
        <p:spPr>
          <a:xfrm>
            <a:off x="4327525" y="5197475"/>
            <a:ext cx="5549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AutoShape 23"/>
          <p:cNvSpPr/>
          <p:nvPr>
            <p:custDataLst>
              <p:tags r:id="rId23"/>
            </p:custDataLst>
          </p:nvPr>
        </p:nvSpPr>
        <p:spPr>
          <a:xfrm rot="5400000">
            <a:off x="3037205" y="5648325"/>
            <a:ext cx="273050" cy="1566545"/>
          </a:xfrm>
          <a:prstGeom prst="roundRect">
            <a:avLst>
              <a:gd name="adj" fmla="val 16667"/>
            </a:avLst>
          </a:prstGeom>
          <a:solidFill>
            <a:schemeClr val="accent3">
              <a:alpha val="85097"/>
            </a:schemeClr>
          </a:soli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</a:t>
            </a: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（逻辑卷）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272" name="Line 24"/>
          <p:cNvSpPr/>
          <p:nvPr/>
        </p:nvSpPr>
        <p:spPr>
          <a:xfrm>
            <a:off x="1306830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Line 25"/>
          <p:cNvSpPr/>
          <p:nvPr/>
        </p:nvSpPr>
        <p:spPr>
          <a:xfrm flipV="1">
            <a:off x="1308100" y="6082030"/>
            <a:ext cx="4287520" cy="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4" name="Line 26"/>
          <p:cNvSpPr/>
          <p:nvPr/>
        </p:nvSpPr>
        <p:spPr>
          <a:xfrm>
            <a:off x="5594350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5" name="Line 27"/>
          <p:cNvSpPr/>
          <p:nvPr/>
        </p:nvSpPr>
        <p:spPr>
          <a:xfrm>
            <a:off x="5186680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6" name="Line 28"/>
          <p:cNvSpPr/>
          <p:nvPr/>
        </p:nvSpPr>
        <p:spPr>
          <a:xfrm>
            <a:off x="1716405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7" name="Line 29"/>
          <p:cNvSpPr/>
          <p:nvPr/>
        </p:nvSpPr>
        <p:spPr>
          <a:xfrm>
            <a:off x="2124075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8" name="Line 30"/>
          <p:cNvSpPr/>
          <p:nvPr/>
        </p:nvSpPr>
        <p:spPr>
          <a:xfrm>
            <a:off x="3211830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9" name="Line 31"/>
          <p:cNvSpPr/>
          <p:nvPr/>
        </p:nvSpPr>
        <p:spPr>
          <a:xfrm>
            <a:off x="3621405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0" name="Line 32"/>
          <p:cNvSpPr/>
          <p:nvPr/>
        </p:nvSpPr>
        <p:spPr>
          <a:xfrm>
            <a:off x="4029075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1" name="Line 33"/>
          <p:cNvSpPr/>
          <p:nvPr/>
        </p:nvSpPr>
        <p:spPr>
          <a:xfrm>
            <a:off x="3211830" y="6082030"/>
            <a:ext cx="0" cy="21717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2" name="Line 34"/>
          <p:cNvSpPr/>
          <p:nvPr/>
        </p:nvSpPr>
        <p:spPr>
          <a:xfrm>
            <a:off x="6002655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3" name="Line 35"/>
          <p:cNvSpPr/>
          <p:nvPr/>
        </p:nvSpPr>
        <p:spPr>
          <a:xfrm>
            <a:off x="7499350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4" name="Line 36"/>
          <p:cNvSpPr/>
          <p:nvPr/>
        </p:nvSpPr>
        <p:spPr>
          <a:xfrm>
            <a:off x="7091680" y="5701030"/>
            <a:ext cx="0" cy="38100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5" name="Line 37"/>
          <p:cNvSpPr/>
          <p:nvPr/>
        </p:nvSpPr>
        <p:spPr>
          <a:xfrm>
            <a:off x="6002655" y="6082030"/>
            <a:ext cx="1496695" cy="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6" name="Line 38"/>
          <p:cNvSpPr/>
          <p:nvPr/>
        </p:nvSpPr>
        <p:spPr>
          <a:xfrm>
            <a:off x="6613525" y="6082030"/>
            <a:ext cx="0" cy="217170"/>
          </a:xfrm>
          <a:prstGeom prst="line">
            <a:avLst/>
          </a:prstGeom>
          <a:ln w="222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87" name="AutoShape 39"/>
          <p:cNvSpPr/>
          <p:nvPr>
            <p:custDataLst>
              <p:tags r:id="rId24"/>
            </p:custDataLst>
          </p:nvPr>
        </p:nvSpPr>
        <p:spPr>
          <a:xfrm rot="5400000">
            <a:off x="6511925" y="5653405"/>
            <a:ext cx="273050" cy="1565275"/>
          </a:xfrm>
          <a:prstGeom prst="roundRect">
            <a:avLst>
              <a:gd name="adj" fmla="val 16667"/>
            </a:avLst>
          </a:prstGeom>
          <a:solidFill>
            <a:schemeClr val="accent3">
              <a:alpha val="85097"/>
            </a:schemeClr>
          </a:soli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LV</a:t>
            </a: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（逻辑卷）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主要命令的语法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ct val="20000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pvcreate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设备名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ct val="20000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vgcreate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卷组名  物理卷名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物理卷名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ct val="20000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lvcreate   -L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大小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-n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逻辑卷名  卷组名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ct val="20000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lvextend  -L  +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大小  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卷组名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逻辑卷名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ct val="20000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29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LVM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的管理命令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graphicFrame>
        <p:nvGraphicFramePr>
          <p:cNvPr id="13316" name="表格 13315"/>
          <p:cNvGraphicFramePr/>
          <p:nvPr/>
        </p:nvGraphicFramePr>
        <p:xfrm>
          <a:off x="831850" y="3624263"/>
          <a:ext cx="7089775" cy="2654300"/>
        </p:xfrm>
        <a:graphic>
          <a:graphicData uri="http://schemas.openxmlformats.org/drawingml/2006/table">
            <a:tbl>
              <a:tblPr/>
              <a:tblGrid>
                <a:gridCol w="1658938"/>
                <a:gridCol w="1798637"/>
                <a:gridCol w="1758950"/>
                <a:gridCol w="1873250"/>
              </a:tblGrid>
              <a:tr h="457336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物理卷管理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卷组管理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4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逻辑卷管理</a:t>
                      </a:r>
                      <a:endParaRPr lang="zh-CN" altLang="en-US" sz="24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/>
                    </a:solidFill>
                  </a:tcPr>
                </a:tc>
              </a:tr>
              <a:tr h="36583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Scan 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扫描</a:t>
                      </a:r>
                      <a:endParaRPr lang="zh-CN" altLang="en-US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432" marR="91432" marT="45715" marB="45715" anchor="b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pvscan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vgscan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lvscan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22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Create 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建立</a:t>
                      </a:r>
                      <a:endParaRPr lang="zh-CN" altLang="en-US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432" marR="91432" marT="45715" marB="45715" anchor="b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rgbClr val="FF33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pvcreate</a:t>
                      </a:r>
                      <a:endParaRPr lang="en-US" altLang="zh-CN" sz="1800" b="1" dirty="0">
                        <a:solidFill>
                          <a:srgbClr val="FF33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rgbClr val="FF33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vgcreate</a:t>
                      </a:r>
                      <a:endParaRPr lang="en-US" altLang="zh-CN" sz="1800" b="1" dirty="0">
                        <a:solidFill>
                          <a:srgbClr val="FF33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rgbClr val="FF33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lvcreate</a:t>
                      </a:r>
                      <a:endParaRPr lang="en-US" altLang="zh-CN" sz="1800" b="1" dirty="0">
                        <a:solidFill>
                          <a:srgbClr val="FF33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3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Display 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显示</a:t>
                      </a:r>
                      <a:endParaRPr lang="zh-CN" altLang="en-US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432" marR="91432" marT="45715" marB="45715" anchor="b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pvdisplay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vgdisplay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lvdisplay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3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Remove 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删除</a:t>
                      </a:r>
                      <a:endParaRPr lang="zh-CN" altLang="en-US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432" marR="91432" marT="45715" marB="45715" anchor="b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pvremove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vgremove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lvremove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21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Extend 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扩展</a:t>
                      </a:r>
                      <a:endParaRPr lang="zh-CN" altLang="en-US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432" marR="91432" marT="45715" marB="45715" anchor="b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vgextend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rgbClr val="FF33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lvextend</a:t>
                      </a:r>
                      <a:endParaRPr lang="en-US" altLang="zh-CN" sz="1800" b="1" dirty="0">
                        <a:solidFill>
                          <a:srgbClr val="FF33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3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Reduce 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减少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91432" marR="91432" marT="45715" marB="45715" anchor="b">
                    <a:lnL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buNone/>
                      </a:pPr>
                      <a:endParaRPr lang="zh-CN" altLang="zh-CN" sz="1800" b="1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dirty="0">
                          <a:solidFill>
                            <a:schemeClr val="tx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vgreduce</a:t>
                      </a:r>
                      <a:endParaRPr lang="en-US" altLang="zh-CN" sz="1800" dirty="0">
                        <a:solidFill>
                          <a:schemeClr val="tx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1800" b="1" dirty="0">
                          <a:solidFill>
                            <a:srgbClr val="FF33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lvreduce</a:t>
                      </a:r>
                      <a:endParaRPr lang="en-US" altLang="zh-CN" sz="1800" b="1" dirty="0">
                        <a:solidFill>
                          <a:srgbClr val="FF33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2" marR="91432" marT="45715" marB="45715">
                    <a:lnL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96969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BACC6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charRg st="8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charRg st="22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4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charRg st="49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82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14">
                                            <p:txEl>
                                              <p:charRg st="82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需求描述</a:t>
            </a:r>
            <a:endParaRPr lang="en-US" altLang="zh-CN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675"/>
              </a:spcBef>
            </a:pP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公司准备在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Internet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中搭建邮件服务器（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RHEL6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系统平台），面向全国各地的员工及部分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VIP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客户提供电子邮箱空间。由于用户数量众多，邮件存储需要大量的空间，考虑到动态扩容的需要，计划增加两块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SCSI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硬盘并构建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LVM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逻辑卷（挂载到“</a:t>
            </a:r>
            <a:r>
              <a:rPr lang="en-US" altLang="zh-CN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/mailbox</a:t>
            </a:r>
            <a:r>
              <a:rPr lang="zh-CN" altLang="en-US" sz="24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”目录下）专门用于存放邮件数据</a:t>
            </a:r>
            <a:endParaRPr lang="zh-CN" altLang="en-US" sz="24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LVM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应用示例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Rectangle 27"/>
          <p:cNvSpPr/>
          <p:nvPr>
            <p:custDataLst>
              <p:tags r:id="rId1"/>
            </p:custDataLst>
          </p:nvPr>
        </p:nvSpPr>
        <p:spPr>
          <a:xfrm>
            <a:off x="2143125" y="3111500"/>
            <a:ext cx="841375" cy="26543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/dev/sdb1</a:t>
            </a:r>
            <a:endParaRPr lang="en-US" altLang="zh-CN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sp>
        <p:nvSpPr>
          <p:cNvPr id="12" name="Rectangle 28"/>
          <p:cNvSpPr/>
          <p:nvPr>
            <p:custDataLst>
              <p:tags r:id="rId2"/>
            </p:custDataLst>
          </p:nvPr>
        </p:nvSpPr>
        <p:spPr>
          <a:xfrm>
            <a:off x="2143125" y="3435350"/>
            <a:ext cx="841375" cy="26543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/dev/sdc1</a:t>
            </a:r>
            <a:endParaRPr lang="en-US" altLang="zh-CN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Picture 2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7700" y="2526030"/>
            <a:ext cx="97472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3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7700" y="3453130"/>
            <a:ext cx="974725" cy="105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31"/>
          <p:cNvSpPr/>
          <p:nvPr>
            <p:custDataLst>
              <p:tags r:id="rId6"/>
            </p:custDataLst>
          </p:nvPr>
        </p:nvSpPr>
        <p:spPr>
          <a:xfrm>
            <a:off x="684530" y="2260600"/>
            <a:ext cx="841375" cy="26543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/dev/sdb</a:t>
            </a:r>
            <a:endParaRPr lang="en-US" altLang="zh-CN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sp>
        <p:nvSpPr>
          <p:cNvPr id="16" name="Rectangle 32"/>
          <p:cNvSpPr/>
          <p:nvPr>
            <p:custDataLst>
              <p:tags r:id="rId7"/>
            </p:custDataLst>
          </p:nvPr>
        </p:nvSpPr>
        <p:spPr>
          <a:xfrm>
            <a:off x="684530" y="4443730"/>
            <a:ext cx="841375" cy="26543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/dev/sdc</a:t>
            </a:r>
            <a:endParaRPr lang="en-US" altLang="zh-CN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tangle 35"/>
          <p:cNvSpPr/>
          <p:nvPr>
            <p:custDataLst>
              <p:tags r:id="rId8"/>
            </p:custDataLst>
          </p:nvPr>
        </p:nvSpPr>
        <p:spPr>
          <a:xfrm>
            <a:off x="2018030" y="4132580"/>
            <a:ext cx="1368425" cy="250825"/>
          </a:xfrm>
          <a:prstGeom prst="rect">
            <a:avLst/>
          </a:prstGeom>
          <a:solidFill>
            <a:schemeClr val="accent3">
              <a:alpha val="85097"/>
            </a:schemeClr>
          </a:soli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800" b="1" dirty="0">
                <a:solidFill>
                  <a:schemeClr val="lt1"/>
                </a:solidFill>
                <a:latin typeface="Arial" panose="020B0604020202020204" pitchFamily="34" charset="0"/>
              </a:rPr>
              <a:t>转换物理卷</a:t>
            </a:r>
            <a:endParaRPr lang="zh-CN" altLang="en-US" sz="1800" b="1" dirty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18" name="AutoShape 37"/>
          <p:cNvSpPr/>
          <p:nvPr>
            <p:custDataLst>
              <p:tags r:id="rId9"/>
            </p:custDataLst>
          </p:nvPr>
        </p:nvSpPr>
        <p:spPr>
          <a:xfrm rot="5400000">
            <a:off x="7209155" y="2247900"/>
            <a:ext cx="443230" cy="240855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/dev/mail_store/mail </a:t>
            </a:r>
            <a:endParaRPr lang="en-US" altLang="zh-CN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sp>
        <p:nvSpPr>
          <p:cNvPr id="19" name="Rectangle 40"/>
          <p:cNvSpPr/>
          <p:nvPr>
            <p:custDataLst>
              <p:tags r:id="rId10"/>
            </p:custDataLst>
          </p:nvPr>
        </p:nvSpPr>
        <p:spPr>
          <a:xfrm>
            <a:off x="6764655" y="4130675"/>
            <a:ext cx="1265555" cy="287655"/>
          </a:xfrm>
          <a:prstGeom prst="rect">
            <a:avLst/>
          </a:prstGeom>
          <a:solidFill>
            <a:schemeClr val="accent3">
              <a:alpha val="85097"/>
            </a:schemeClr>
          </a:soli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800" b="1" dirty="0">
                <a:solidFill>
                  <a:schemeClr val="lt1"/>
                </a:solidFill>
                <a:latin typeface="Arial" panose="020B0604020202020204" pitchFamily="34" charset="0"/>
              </a:rPr>
              <a:t>创建逻辑卷</a:t>
            </a:r>
            <a:endParaRPr lang="zh-CN" altLang="en-US" sz="1800" b="1" dirty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AutoShape 42"/>
          <p:cNvSpPr/>
          <p:nvPr>
            <p:custDataLst>
              <p:tags r:id="rId11"/>
            </p:custDataLst>
          </p:nvPr>
        </p:nvSpPr>
        <p:spPr>
          <a:xfrm rot="5400000">
            <a:off x="4518025" y="2711450"/>
            <a:ext cx="423545" cy="14763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3399FF">
                  <a:alpha val="0"/>
                </a:srgbClr>
              </a:gs>
            </a:gsLst>
            <a:lin ang="5400000" scaled="1"/>
            <a:tileRect/>
          </a:gradFill>
          <a:ln w="9525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rot="10800000" vert="eaVert" wrap="none" anchor="ctr" anchorCtr="0"/>
          <a:p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mail_store </a:t>
            </a:r>
            <a:endParaRPr lang="en-US" altLang="zh-CN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sp>
        <p:nvSpPr>
          <p:cNvPr id="21" name="Rectangle 44"/>
          <p:cNvSpPr/>
          <p:nvPr>
            <p:custDataLst>
              <p:tags r:id="rId12"/>
            </p:custDataLst>
          </p:nvPr>
        </p:nvSpPr>
        <p:spPr>
          <a:xfrm>
            <a:off x="4284980" y="4130675"/>
            <a:ext cx="760730" cy="250825"/>
          </a:xfrm>
          <a:prstGeom prst="rect">
            <a:avLst/>
          </a:prstGeom>
          <a:solidFill>
            <a:schemeClr val="accent3">
              <a:alpha val="85097"/>
            </a:schemeClr>
          </a:solidFill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800" b="1" dirty="0">
                <a:solidFill>
                  <a:schemeClr val="lt1"/>
                </a:solidFill>
                <a:latin typeface="Arial" panose="020B0604020202020204" pitchFamily="34" charset="0"/>
              </a:rPr>
              <a:t>创建卷组</a:t>
            </a:r>
            <a:endParaRPr lang="zh-CN" altLang="en-US" sz="1800" b="1" dirty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49"/>
          <p:cNvSpPr txBox="1"/>
          <p:nvPr>
            <p:custDataLst>
              <p:tags r:id="rId13"/>
            </p:custDataLst>
          </p:nvPr>
        </p:nvSpPr>
        <p:spPr>
          <a:xfrm>
            <a:off x="3494405" y="4835525"/>
            <a:ext cx="2663825" cy="576580"/>
          </a:xfrm>
          <a:prstGeom prst="rect">
            <a:avLst/>
          </a:prstGeom>
          <a:noFill/>
          <a:ln w="9525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800" b="1" dirty="0">
                <a:solidFill>
                  <a:schemeClr val="dk2"/>
                </a:solidFill>
                <a:latin typeface="Arial" panose="020B0604020202020204" pitchFamily="34" charset="0"/>
              </a:rPr>
              <a:t>格式化为</a:t>
            </a:r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ext3</a:t>
            </a:r>
            <a:r>
              <a:rPr lang="zh-CN" altLang="en-US" sz="1800" b="1" dirty="0">
                <a:solidFill>
                  <a:schemeClr val="dk2"/>
                </a:solidFill>
                <a:latin typeface="Arial" panose="020B0604020202020204" pitchFamily="34" charset="0"/>
              </a:rPr>
              <a:t>文件系统，</a:t>
            </a:r>
            <a:br>
              <a:rPr lang="zh-CN" altLang="en-US" sz="1800" b="1" dirty="0">
                <a:solidFill>
                  <a:schemeClr val="dk2"/>
                </a:solidFill>
                <a:latin typeface="Arial" panose="020B0604020202020204" pitchFamily="34" charset="0"/>
              </a:rPr>
            </a:br>
            <a:r>
              <a:rPr lang="zh-CN" altLang="en-US" sz="1800" b="1" dirty="0">
                <a:solidFill>
                  <a:schemeClr val="dk2"/>
                </a:solidFill>
                <a:latin typeface="Arial" panose="020B0604020202020204" pitchFamily="34" charset="0"/>
              </a:rPr>
              <a:t>并挂载到 </a:t>
            </a:r>
            <a:r>
              <a:rPr lang="en-US" altLang="zh-CN" sz="1800" b="1" dirty="0">
                <a:solidFill>
                  <a:schemeClr val="dk2"/>
                </a:solidFill>
                <a:latin typeface="Arial" panose="020B0604020202020204" pitchFamily="34" charset="0"/>
              </a:rPr>
              <a:t>/mailbox </a:t>
            </a:r>
            <a:r>
              <a:rPr lang="zh-CN" altLang="en-US" sz="1800" b="1" dirty="0">
                <a:solidFill>
                  <a:schemeClr val="dk2"/>
                </a:solidFill>
                <a:latin typeface="Arial" panose="020B0604020202020204" pitchFamily="34" charset="0"/>
              </a:rPr>
              <a:t>目录</a:t>
            </a:r>
            <a:endParaRPr lang="zh-CN" altLang="en-US" sz="1800" b="1" dirty="0">
              <a:solidFill>
                <a:schemeClr val="dk2"/>
              </a:solidFill>
              <a:latin typeface="Arial" panose="020B0604020202020204" pitchFamily="34" charset="0"/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219655" y="188610"/>
            <a:ext cx="3892639" cy="555545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000" dirty="0">
                <a:solidFill>
                  <a:schemeClr val="accent1"/>
                </a:solidFill>
              </a:rPr>
              <a:t>LVM应用示例 2-2</a:t>
            </a:r>
            <a:endParaRPr lang="en-US" altLang="zh-CN" sz="3000" dirty="0">
              <a:solidFill>
                <a:schemeClr val="accent1"/>
              </a:solidFill>
            </a:endParaRPr>
          </a:p>
        </p:txBody>
      </p:sp>
      <p:sp>
        <p:nvSpPr>
          <p:cNvPr id="25" name="文本占位符 24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11505" y="908685"/>
            <a:ext cx="6386195" cy="1108075"/>
          </a:xfrm>
        </p:spPr>
        <p:txBody>
          <a:bodyPr>
            <a:noAutofit/>
          </a:bodyPr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推荐步骤：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</a:rPr>
              <a:t>PV  VG  LV  格式化，挂载使用文件系统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1331595" y="1659255"/>
            <a:ext cx="447040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2939415" y="1665605"/>
            <a:ext cx="447040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2143125" y="1659255"/>
            <a:ext cx="447040" cy="63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肘形连接符 5"/>
          <p:cNvCxnSpPr/>
          <p:nvPr/>
        </p:nvCxnSpPr>
        <p:spPr>
          <a:xfrm rot="10800000" flipV="1">
            <a:off x="6228080" y="3632200"/>
            <a:ext cx="2012950" cy="1524635"/>
          </a:xfrm>
          <a:prstGeom prst="bentConnector3">
            <a:avLst>
              <a:gd name="adj1" fmla="val -630"/>
            </a:avLst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1547495" y="3453130"/>
            <a:ext cx="645160" cy="31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3203575" y="3424555"/>
            <a:ext cx="645160" cy="31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V="1">
            <a:off x="5467985" y="3439160"/>
            <a:ext cx="645160" cy="31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01.xml><?xml version="1.0" encoding="utf-8"?>
<p:tagLst xmlns:p="http://schemas.openxmlformats.org/presentationml/2006/main">
  <p:tag name="KSO_WM_UNIT_LINE_FORE_SCHEMECOLOR_INDEX_BRIGHTNESS" val="0"/>
  <p:tag name="KSO_WM_UNIT_LINE_FORE_SCHEMECOLOR_INDEX" val="11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04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5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6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7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8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09.xml><?xml version="1.0" encoding="utf-8"?>
<p:tagLst xmlns:p="http://schemas.openxmlformats.org/presentationml/2006/main">
  <p:tag name="KSO_WM_UNIT_LINE_FORE_SCHEMECOLOR_INDEX_BRIGHTNESS" val="0"/>
  <p:tag name="KSO_WM_UNIT_LINE_FORE_SCHEMECOLOR_INDEX" val="11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1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12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13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14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15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16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21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2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3.xml><?xml version="1.0" encoding="utf-8"?>
<p:tagLst xmlns:p="http://schemas.openxmlformats.org/presentationml/2006/main">
  <p:tag name="KSO_WM_UNIT_PLACING_PICTURE_USER_VIEWPORT" val="{&quot;height&quot;:1665,&quot;width&quot;:1535.0002802693139}"/>
</p:tagLst>
</file>

<file path=ppt/tags/tag234.xml><?xml version="1.0" encoding="utf-8"?>
<p:tagLst xmlns:p="http://schemas.openxmlformats.org/presentationml/2006/main">
  <p:tag name="KSO_WM_UNIT_PLACING_PICTURE_USER_VIEWPORT" val="{&quot;height&quot;:1665,&quot;width&quot;:1535.0002802693139}"/>
</p:tagLst>
</file>

<file path=ppt/tags/tag235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6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42.xml><?xml version="1.0" encoding="utf-8"?>
<p:tagLst xmlns:p="http://schemas.openxmlformats.org/presentationml/2006/main">
  <p:tag name="KSO_WM_UNIT_LINE_FORE_SCHEMECOLOR_INDEX_BRIGHTNESS" val="0"/>
  <p:tag name="KSO_WM_UNIT_LINE_FORE_SCHEMECOLOR_INDEX" val="7"/>
  <p:tag name="KSO_WM_UNIT_LINE_FILL_TYPE" val="2"/>
  <p:tag name="KSO_WM_UNIT_TEXT_FILL_FORE_SCHEMECOLOR_INDEX_BRIGHTNESS" val="0"/>
  <p:tag name="KSO_WM_UNIT_TEXT_FILL_FORE_SCHEMECOLOR_INDEX" val="15"/>
  <p:tag name="KSO_WM_UNIT_TEXT_FILL_TYPE" val="1"/>
</p:tagLst>
</file>

<file path=ppt/tags/tag24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7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文本具体内容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7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2545"/>
  <p:tag name="KSO_WM_SLIDE_LAYOUT" val="a_b_e"/>
  <p:tag name="KSO_WM_SLIDE_LAYOUT_CNT" val="1_1_1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  <p:tag name="KSO_WM_UNIT_TYPE" val="i"/>
</p:tagLst>
</file>

<file path=ppt/tags/tag3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4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4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6.xml><?xml version="1.0" encoding="utf-8"?>
<p:tagLst xmlns:p="http://schemas.openxmlformats.org/presentationml/2006/main">
  <p:tag name="KSO_WPP_MARK_KEY" val="17dbe8be-cc99-453f-9ef9-b3ec98fe53d4"/>
  <p:tag name="COMMONDATA" val="eyJoZGlkIjoiYzIwODc0ZjEzYjI3NGUzMDkzNzE5MDQ5MmNjMzcyNmQifQ==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6f98fbc2-cdf8-4620-b913-b4e8190f2e03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5541</Words>
  <Application>WPS 演示</Application>
  <PresentationFormat>全屏显示(4:3)</PresentationFormat>
  <Paragraphs>433</Paragraphs>
  <Slides>26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微软雅黑</vt:lpstr>
      <vt:lpstr>Verdana</vt:lpstr>
      <vt:lpstr>楷体_GB2312</vt:lpstr>
      <vt:lpstr>新宋体</vt:lpstr>
      <vt:lpstr>仿宋_GB2312</vt:lpstr>
      <vt:lpstr>仿宋</vt:lpstr>
      <vt:lpstr>Arial Unicode MS</vt:lpstr>
      <vt:lpstr>汉仪旗黑-85S</vt:lpstr>
      <vt:lpstr>Viner Hand ITC</vt:lpstr>
      <vt:lpstr>汉仪旗黑-85S</vt:lpstr>
      <vt:lpstr>Wingdings</vt:lpstr>
      <vt:lpstr>1_c026TGp_business_diagram_v2</vt:lpstr>
      <vt:lpstr>2_Office 主题​​</vt:lpstr>
      <vt:lpstr>第八章 磁盘和文件系统管理（LVM）</vt:lpstr>
      <vt:lpstr>课程回顾</vt:lpstr>
      <vt:lpstr>技能展示</vt:lpstr>
      <vt:lpstr>本章结构</vt:lpstr>
      <vt:lpstr>LVM概述 2-1</vt:lpstr>
      <vt:lpstr>LVM概述 2-2</vt:lpstr>
      <vt:lpstr>LVM的管理命令</vt:lpstr>
      <vt:lpstr>LVM应用示例 2-1</vt:lpstr>
      <vt:lpstr>LVM应用示例 2-2</vt:lpstr>
      <vt:lpstr>创建物理卷——pvcreate</vt:lpstr>
      <vt:lpstr>创建卷组——vgcreate</vt:lpstr>
      <vt:lpstr>创建逻辑卷——lvcreate</vt:lpstr>
      <vt:lpstr>逻辑卷扩容</vt:lpstr>
      <vt:lpstr>小结</vt:lpstr>
      <vt:lpstr>磁盘配额概述</vt:lpstr>
      <vt:lpstr>启用磁盘配额支持环境搭建</vt:lpstr>
      <vt:lpstr>磁盘配额管理 5-1</vt:lpstr>
      <vt:lpstr>磁盘配额管理 5-2</vt:lpstr>
      <vt:lpstr>磁盘配额管理 5-3</vt:lpstr>
      <vt:lpstr>磁盘配额管理 5-4</vt:lpstr>
      <vt:lpstr>磁盘配额管理 5-5</vt:lpstr>
      <vt:lpstr>本章总结</vt:lpstr>
      <vt:lpstr>第八章 磁盘和文件系统管理（二）</vt:lpstr>
      <vt:lpstr>实验案例：LVM卷管理及配额设置3-1</vt:lpstr>
      <vt:lpstr>实验案例：LVM卷管理及配额设置3-2</vt:lpstr>
      <vt:lpstr>实验案例：LVM卷管理及配额设置3-3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anna.ning</dc:creator>
  <cp:lastModifiedBy>Lynch【殤∏煜】</cp:lastModifiedBy>
  <cp:revision>636</cp:revision>
  <dcterms:created xsi:type="dcterms:W3CDTF">2009-04-02T02:14:16Z</dcterms:created>
  <dcterms:modified xsi:type="dcterms:W3CDTF">2022-06-25T02:32:28Z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CA997A886527476BA8598CE888A6D5CF</vt:lpwstr>
  </property>
</Properties>
</file>