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323" r:id="rId4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815"/>
    <p:restoredTop sz="83281"/>
  </p:normalViewPr>
  <p:slideViewPr>
    <p:cSldViewPr showGuides="1">
      <p:cViewPr varScale="1">
        <p:scale>
          <a:sx n="116" d="100"/>
          <a:sy n="116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8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32E1CE-B21E-42ED-980C-60F7CB6003B8}" type="doc">
      <dgm:prSet loTypeId="urn:microsoft.com/office/officeart/2005/8/layout/process2" loCatId="process" qsTypeId="urn:microsoft.com/office/officeart/2005/8/quickstyle/simple5" qsCatId="simple" csTypeId="urn:microsoft.com/office/officeart/2005/8/colors/accent2_5" csCatId="accent2" phldr="1"/>
      <dgm:spPr/>
    </dgm:pt>
    <dgm:pt modelId="{74973B0D-7A3A-4674-874B-0AF1559C0B12}">
      <dgm:prSet phldrT="[文本]"/>
      <dgm:spPr/>
      <dgm:t>
        <a:bodyPr/>
        <a:lstStyle/>
        <a:p>
          <a:r>
            <a:rPr lang="zh-CN" b="1" dirty="0" smtClean="0"/>
            <a:t>开机自检</a:t>
          </a:r>
          <a:r>
            <a:rPr lang="zh-CN" altLang="en-US" b="1" dirty="0" smtClean="0"/>
            <a:t>（</a:t>
          </a:r>
          <a:r>
            <a:rPr lang="en-US" altLang="zh-CN" b="1" dirty="0" smtClean="0"/>
            <a:t>BIOS</a:t>
          </a:r>
          <a:r>
            <a:rPr lang="zh-CN" altLang="en-US" b="1" dirty="0" smtClean="0"/>
            <a:t>）</a:t>
          </a:r>
          <a:endParaRPr lang="zh-CN" altLang="en-US" b="1" dirty="0"/>
        </a:p>
      </dgm:t>
    </dgm:pt>
    <dgm:pt modelId="{F0EDFAA7-5648-4EF8-8B8B-E9F3E15C0206}" cxnId="{427CC1A5-4AEE-456F-A9B2-6B11EE8BCD52}" type="parTrans">
      <dgm:prSet/>
      <dgm:spPr/>
      <dgm:t>
        <a:bodyPr/>
        <a:lstStyle/>
        <a:p>
          <a:endParaRPr lang="zh-CN" altLang="en-US" b="1"/>
        </a:p>
      </dgm:t>
    </dgm:pt>
    <dgm:pt modelId="{77B8D815-822C-4A3E-A746-8094226AA226}" cxnId="{427CC1A5-4AEE-456F-A9B2-6B11EE8BCD52}" type="sibTrans">
      <dgm:prSet/>
      <dgm:spPr/>
      <dgm:t>
        <a:bodyPr/>
        <a:lstStyle/>
        <a:p>
          <a:endParaRPr lang="zh-CN" altLang="en-US" b="1"/>
        </a:p>
      </dgm:t>
    </dgm:pt>
    <dgm:pt modelId="{32143BDB-450E-4EE9-997C-BF261F819E00}">
      <dgm:prSet phldrT="[文本]"/>
      <dgm:spPr/>
      <dgm:t>
        <a:bodyPr/>
        <a:lstStyle/>
        <a:p>
          <a:r>
            <a:rPr lang="en-US" b="1" dirty="0" smtClean="0"/>
            <a:t>MBR</a:t>
          </a:r>
          <a:r>
            <a:rPr lang="zh-CN" b="1" dirty="0" smtClean="0"/>
            <a:t>引导</a:t>
          </a:r>
          <a:endParaRPr lang="zh-CN" altLang="en-US" b="1" dirty="0"/>
        </a:p>
      </dgm:t>
    </dgm:pt>
    <dgm:pt modelId="{005A5247-FBEB-4FC6-9177-AFB7B0C3F02A}" cxnId="{A1313ED9-89EA-44BB-B8BF-A80E0453E0E6}" type="parTrans">
      <dgm:prSet/>
      <dgm:spPr/>
      <dgm:t>
        <a:bodyPr/>
        <a:lstStyle/>
        <a:p>
          <a:endParaRPr lang="zh-CN" altLang="en-US" b="1"/>
        </a:p>
      </dgm:t>
    </dgm:pt>
    <dgm:pt modelId="{8BBE33EE-7E55-418C-A7C4-225C9DC59C84}" cxnId="{A1313ED9-89EA-44BB-B8BF-A80E0453E0E6}" type="sibTrans">
      <dgm:prSet/>
      <dgm:spPr/>
      <dgm:t>
        <a:bodyPr/>
        <a:lstStyle/>
        <a:p>
          <a:endParaRPr lang="zh-CN" altLang="en-US" b="1"/>
        </a:p>
      </dgm:t>
    </dgm:pt>
    <dgm:pt modelId="{72014BD1-415C-483B-B74C-E92F281D24EB}">
      <dgm:prSet phldrT="[文本]"/>
      <dgm:spPr/>
      <dgm:t>
        <a:bodyPr/>
        <a:lstStyle/>
        <a:p>
          <a:r>
            <a:rPr lang="en-US" b="1" dirty="0" smtClean="0"/>
            <a:t>GRUB</a:t>
          </a:r>
          <a:r>
            <a:rPr lang="zh-CN" b="1" dirty="0" smtClean="0"/>
            <a:t>菜单</a:t>
          </a:r>
          <a:endParaRPr lang="zh-CN" altLang="en-US" b="1" dirty="0"/>
        </a:p>
      </dgm:t>
    </dgm:pt>
    <dgm:pt modelId="{538FEC83-F545-45A6-931A-E1A141E13C7B}" cxnId="{6843AB2F-B2FD-4BA2-9231-AF92492C177F}" type="parTrans">
      <dgm:prSet/>
      <dgm:spPr/>
      <dgm:t>
        <a:bodyPr/>
        <a:lstStyle/>
        <a:p>
          <a:endParaRPr lang="zh-CN" altLang="en-US" b="1"/>
        </a:p>
      </dgm:t>
    </dgm:pt>
    <dgm:pt modelId="{60E0B2B6-C672-4240-B02C-4987F25DCBDC}" cxnId="{6843AB2F-B2FD-4BA2-9231-AF92492C177F}" type="sibTrans">
      <dgm:prSet/>
      <dgm:spPr/>
      <dgm:t>
        <a:bodyPr/>
        <a:lstStyle/>
        <a:p>
          <a:endParaRPr lang="zh-CN" altLang="en-US" b="1"/>
        </a:p>
      </dgm:t>
    </dgm:pt>
    <dgm:pt modelId="{59B8E073-23B9-4B83-B994-F6C87130C3E0}">
      <dgm:prSet phldrT="[文本]"/>
      <dgm:spPr/>
      <dgm:t>
        <a:bodyPr/>
        <a:lstStyle/>
        <a:p>
          <a:r>
            <a:rPr lang="zh-CN" b="1" dirty="0" smtClean="0"/>
            <a:t>加载内核</a:t>
          </a:r>
          <a:r>
            <a:rPr lang="zh-CN" altLang="en-US" b="1" dirty="0" smtClean="0"/>
            <a:t>（</a:t>
          </a:r>
          <a:r>
            <a:rPr lang="en-US" altLang="zh-CN" b="1" dirty="0" smtClean="0"/>
            <a:t>kernel</a:t>
          </a:r>
          <a:r>
            <a:rPr lang="zh-CN" altLang="en-US" b="1" dirty="0" smtClean="0"/>
            <a:t>）</a:t>
          </a:r>
          <a:endParaRPr lang="zh-CN" altLang="en-US" b="1" dirty="0"/>
        </a:p>
      </dgm:t>
    </dgm:pt>
    <dgm:pt modelId="{94709CEC-D20E-4691-B5B3-34E3E065590A}" cxnId="{B442FD7A-F71A-49D5-A441-A85698713B1E}" type="parTrans">
      <dgm:prSet/>
      <dgm:spPr/>
      <dgm:t>
        <a:bodyPr/>
        <a:lstStyle/>
        <a:p>
          <a:endParaRPr lang="zh-CN" altLang="en-US" b="1"/>
        </a:p>
      </dgm:t>
    </dgm:pt>
    <dgm:pt modelId="{3735B391-FE9A-4633-8FDC-759DE3DDECFE}" cxnId="{B442FD7A-F71A-49D5-A441-A85698713B1E}" type="sibTrans">
      <dgm:prSet/>
      <dgm:spPr/>
      <dgm:t>
        <a:bodyPr/>
        <a:lstStyle/>
        <a:p>
          <a:endParaRPr lang="zh-CN" altLang="en-US" b="1"/>
        </a:p>
      </dgm:t>
    </dgm:pt>
    <dgm:pt modelId="{E9826F3F-F26F-41ED-A714-7F3E20465784}">
      <dgm:prSet phldrT="[文本]"/>
      <dgm:spPr/>
      <dgm:t>
        <a:bodyPr/>
        <a:lstStyle/>
        <a:p>
          <a:r>
            <a:rPr lang="en-US" altLang="zh-CN" b="1" dirty="0" smtClean="0"/>
            <a:t>init </a:t>
          </a:r>
          <a:r>
            <a:rPr lang="zh-CN" b="1" dirty="0" smtClean="0"/>
            <a:t>进程初始化</a:t>
          </a:r>
          <a:endParaRPr lang="zh-CN" altLang="en-US" b="1" dirty="0"/>
        </a:p>
      </dgm:t>
    </dgm:pt>
    <dgm:pt modelId="{FE186803-DC2B-49B6-A8D4-ADD07D3BE68F}" cxnId="{F716900F-E4A3-4CD1-BAC6-0B0DA29E5FBD}" type="parTrans">
      <dgm:prSet/>
      <dgm:spPr/>
      <dgm:t>
        <a:bodyPr/>
        <a:lstStyle/>
        <a:p>
          <a:endParaRPr lang="zh-CN" altLang="en-US" b="1"/>
        </a:p>
      </dgm:t>
    </dgm:pt>
    <dgm:pt modelId="{68B097C3-F1FB-4C50-A871-0859E5776D28}" cxnId="{F716900F-E4A3-4CD1-BAC6-0B0DA29E5FBD}" type="sibTrans">
      <dgm:prSet/>
      <dgm:spPr/>
      <dgm:t>
        <a:bodyPr/>
        <a:lstStyle/>
        <a:p>
          <a:endParaRPr lang="zh-CN" altLang="en-US" b="1"/>
        </a:p>
      </dgm:t>
    </dgm:pt>
    <dgm:pt modelId="{A9DDE9FC-E03C-4202-8A5D-5320C9F2519B}" type="pres">
      <dgm:prSet presAssocID="{B832E1CE-B21E-42ED-980C-60F7CB6003B8}" presName="linearFlow" presStyleCnt="0">
        <dgm:presLayoutVars>
          <dgm:resizeHandles val="exact"/>
        </dgm:presLayoutVars>
      </dgm:prSet>
      <dgm:spPr/>
    </dgm:pt>
    <dgm:pt modelId="{500D2B51-9DAF-4CE1-A7E8-2096947D22D6}" type="pres">
      <dgm:prSet presAssocID="{74973B0D-7A3A-4674-874B-0AF1559C0B1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804AE-1F20-40E4-A7AD-8D979A461213}" type="pres">
      <dgm:prSet presAssocID="{77B8D815-822C-4A3E-A746-8094226AA226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A702B514-0C0F-4EAA-9A01-6998424BD0CF}" type="pres">
      <dgm:prSet presAssocID="{77B8D815-822C-4A3E-A746-8094226AA226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C975DE37-F1B7-458E-B31D-0A4C2435663A}" type="pres">
      <dgm:prSet presAssocID="{32143BDB-450E-4EE9-997C-BF261F819E0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487B84-185A-4A70-B00E-90764E15F139}" type="pres">
      <dgm:prSet presAssocID="{8BBE33EE-7E55-418C-A7C4-225C9DC59C84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52D91CDF-D15D-4ED8-9EB4-E9040E5B4948}" type="pres">
      <dgm:prSet presAssocID="{8BBE33EE-7E55-418C-A7C4-225C9DC59C84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6D0062A7-A2C9-4923-B79A-535F5197872E}" type="pres">
      <dgm:prSet presAssocID="{72014BD1-415C-483B-B74C-E92F281D24EB}" presName="node" presStyleLbl="node1" presStyleIdx="2" presStyleCnt="5" custLinFactNeighborX="-1320" custLinFactNeighborY="203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2BBC53-1FEA-4BC5-A262-8971F0FB31C9}" type="pres">
      <dgm:prSet presAssocID="{60E0B2B6-C672-4240-B02C-4987F25DCBDC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FB8595AA-160F-4A9E-9D41-1F145ADF0075}" type="pres">
      <dgm:prSet presAssocID="{60E0B2B6-C672-4240-B02C-4987F25DCBDC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B41B6570-000E-44DB-B4A7-A2D990E3974B}" type="pres">
      <dgm:prSet presAssocID="{59B8E073-23B9-4B83-B994-F6C87130C3E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F33D2E-A9FA-4A4A-819F-EECD4A5C8B62}" type="pres">
      <dgm:prSet presAssocID="{3735B391-FE9A-4633-8FDC-759DE3DDECFE}" presName="sibTrans" presStyleLbl="sibTrans2D1" presStyleIdx="3" presStyleCnt="4"/>
      <dgm:spPr/>
      <dgm:t>
        <a:bodyPr/>
        <a:lstStyle/>
        <a:p>
          <a:endParaRPr lang="zh-CN" altLang="en-US"/>
        </a:p>
      </dgm:t>
    </dgm:pt>
    <dgm:pt modelId="{58B8AB1E-E6CE-4AC6-8B7C-1FE3C29F267C}" type="pres">
      <dgm:prSet presAssocID="{3735B391-FE9A-4633-8FDC-759DE3DDECFE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C9E906CA-2B22-4051-830E-24371804233E}" type="pres">
      <dgm:prSet presAssocID="{E9826F3F-F26F-41ED-A714-7F3E2046578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843AB2F-B2FD-4BA2-9231-AF92492C177F}" srcId="{B832E1CE-B21E-42ED-980C-60F7CB6003B8}" destId="{72014BD1-415C-483B-B74C-E92F281D24EB}" srcOrd="2" destOrd="0" parTransId="{538FEC83-F545-45A6-931A-E1A141E13C7B}" sibTransId="{60E0B2B6-C672-4240-B02C-4987F25DCBDC}"/>
    <dgm:cxn modelId="{B86A3984-6A0A-45E3-AFBB-FD87FD7E9516}" type="presOf" srcId="{32143BDB-450E-4EE9-997C-BF261F819E00}" destId="{C975DE37-F1B7-458E-B31D-0A4C2435663A}" srcOrd="0" destOrd="0" presId="urn:microsoft.com/office/officeart/2005/8/layout/process2"/>
    <dgm:cxn modelId="{06B731E9-F71E-41E9-BECF-38C9B120DB86}" type="presOf" srcId="{59B8E073-23B9-4B83-B994-F6C87130C3E0}" destId="{B41B6570-000E-44DB-B4A7-A2D990E3974B}" srcOrd="0" destOrd="0" presId="urn:microsoft.com/office/officeart/2005/8/layout/process2"/>
    <dgm:cxn modelId="{427CC1A5-4AEE-456F-A9B2-6B11EE8BCD52}" srcId="{B832E1CE-B21E-42ED-980C-60F7CB6003B8}" destId="{74973B0D-7A3A-4674-874B-0AF1559C0B12}" srcOrd="0" destOrd="0" parTransId="{F0EDFAA7-5648-4EF8-8B8B-E9F3E15C0206}" sibTransId="{77B8D815-822C-4A3E-A746-8094226AA226}"/>
    <dgm:cxn modelId="{12107798-BC09-4778-9C39-E1D1CFCC6AD9}" type="presOf" srcId="{72014BD1-415C-483B-B74C-E92F281D24EB}" destId="{6D0062A7-A2C9-4923-B79A-535F5197872E}" srcOrd="0" destOrd="0" presId="urn:microsoft.com/office/officeart/2005/8/layout/process2"/>
    <dgm:cxn modelId="{71F1BFCC-0D16-47E2-B031-B1E63CB6F9CE}" type="presOf" srcId="{3735B391-FE9A-4633-8FDC-759DE3DDECFE}" destId="{8EF33D2E-A9FA-4A4A-819F-EECD4A5C8B62}" srcOrd="0" destOrd="0" presId="urn:microsoft.com/office/officeart/2005/8/layout/process2"/>
    <dgm:cxn modelId="{8A82BB6E-1EB3-4D15-82A0-680C713EEFCF}" type="presOf" srcId="{60E0B2B6-C672-4240-B02C-4987F25DCBDC}" destId="{FB8595AA-160F-4A9E-9D41-1F145ADF0075}" srcOrd="1" destOrd="0" presId="urn:microsoft.com/office/officeart/2005/8/layout/process2"/>
    <dgm:cxn modelId="{3B21DF4E-1F29-45EC-9403-2A8C16C363DD}" type="presOf" srcId="{E9826F3F-F26F-41ED-A714-7F3E20465784}" destId="{C9E906CA-2B22-4051-830E-24371804233E}" srcOrd="0" destOrd="0" presId="urn:microsoft.com/office/officeart/2005/8/layout/process2"/>
    <dgm:cxn modelId="{602B6F45-3967-473D-AD33-9C941C9088B3}" type="presOf" srcId="{B832E1CE-B21E-42ED-980C-60F7CB6003B8}" destId="{A9DDE9FC-E03C-4202-8A5D-5320C9F2519B}" srcOrd="0" destOrd="0" presId="urn:microsoft.com/office/officeart/2005/8/layout/process2"/>
    <dgm:cxn modelId="{90316C52-CECE-4ABD-85C9-4B64B8197857}" type="presOf" srcId="{60E0B2B6-C672-4240-B02C-4987F25DCBDC}" destId="{F62BBC53-1FEA-4BC5-A262-8971F0FB31C9}" srcOrd="0" destOrd="0" presId="urn:microsoft.com/office/officeart/2005/8/layout/process2"/>
    <dgm:cxn modelId="{3D5A0424-EA40-4B0A-8EB9-464246BD5A21}" type="presOf" srcId="{77B8D815-822C-4A3E-A746-8094226AA226}" destId="{FB6804AE-1F20-40E4-A7AD-8D979A461213}" srcOrd="0" destOrd="0" presId="urn:microsoft.com/office/officeart/2005/8/layout/process2"/>
    <dgm:cxn modelId="{D8767917-A481-4E10-BB4D-5C9A91E39704}" type="presOf" srcId="{8BBE33EE-7E55-418C-A7C4-225C9DC59C84}" destId="{E4487B84-185A-4A70-B00E-90764E15F139}" srcOrd="0" destOrd="0" presId="urn:microsoft.com/office/officeart/2005/8/layout/process2"/>
    <dgm:cxn modelId="{8FC5F4E6-3095-4A05-95EC-A8DED782FE62}" type="presOf" srcId="{74973B0D-7A3A-4674-874B-0AF1559C0B12}" destId="{500D2B51-9DAF-4CE1-A7E8-2096947D22D6}" srcOrd="0" destOrd="0" presId="urn:microsoft.com/office/officeart/2005/8/layout/process2"/>
    <dgm:cxn modelId="{B442FD7A-F71A-49D5-A441-A85698713B1E}" srcId="{B832E1CE-B21E-42ED-980C-60F7CB6003B8}" destId="{59B8E073-23B9-4B83-B994-F6C87130C3E0}" srcOrd="3" destOrd="0" parTransId="{94709CEC-D20E-4691-B5B3-34E3E065590A}" sibTransId="{3735B391-FE9A-4633-8FDC-759DE3DDECFE}"/>
    <dgm:cxn modelId="{F716900F-E4A3-4CD1-BAC6-0B0DA29E5FBD}" srcId="{B832E1CE-B21E-42ED-980C-60F7CB6003B8}" destId="{E9826F3F-F26F-41ED-A714-7F3E20465784}" srcOrd="4" destOrd="0" parTransId="{FE186803-DC2B-49B6-A8D4-ADD07D3BE68F}" sibTransId="{68B097C3-F1FB-4C50-A871-0859E5776D28}"/>
    <dgm:cxn modelId="{986DA543-567F-45BF-892C-867188F82333}" type="presOf" srcId="{8BBE33EE-7E55-418C-A7C4-225C9DC59C84}" destId="{52D91CDF-D15D-4ED8-9EB4-E9040E5B4948}" srcOrd="1" destOrd="0" presId="urn:microsoft.com/office/officeart/2005/8/layout/process2"/>
    <dgm:cxn modelId="{A1313ED9-89EA-44BB-B8BF-A80E0453E0E6}" srcId="{B832E1CE-B21E-42ED-980C-60F7CB6003B8}" destId="{32143BDB-450E-4EE9-997C-BF261F819E00}" srcOrd="1" destOrd="0" parTransId="{005A5247-FBEB-4FC6-9177-AFB7B0C3F02A}" sibTransId="{8BBE33EE-7E55-418C-A7C4-225C9DC59C84}"/>
    <dgm:cxn modelId="{A6599611-21EF-4570-8B84-582CDDD2BEB3}" type="presOf" srcId="{3735B391-FE9A-4633-8FDC-759DE3DDECFE}" destId="{58B8AB1E-E6CE-4AC6-8B7C-1FE3C29F267C}" srcOrd="1" destOrd="0" presId="urn:microsoft.com/office/officeart/2005/8/layout/process2"/>
    <dgm:cxn modelId="{AD8B145A-DFF6-49B2-B4E6-C0436FB3F3FD}" type="presOf" srcId="{77B8D815-822C-4A3E-A746-8094226AA226}" destId="{A702B514-0C0F-4EAA-9A01-6998424BD0CF}" srcOrd="1" destOrd="0" presId="urn:microsoft.com/office/officeart/2005/8/layout/process2"/>
    <dgm:cxn modelId="{5ECF6245-F9D4-40B5-8968-31525617509E}" type="presParOf" srcId="{A9DDE9FC-E03C-4202-8A5D-5320C9F2519B}" destId="{500D2B51-9DAF-4CE1-A7E8-2096947D22D6}" srcOrd="0" destOrd="0" presId="urn:microsoft.com/office/officeart/2005/8/layout/process2"/>
    <dgm:cxn modelId="{7C1F46F4-2178-452C-A967-27C60D73247F}" type="presParOf" srcId="{A9DDE9FC-E03C-4202-8A5D-5320C9F2519B}" destId="{FB6804AE-1F20-40E4-A7AD-8D979A461213}" srcOrd="1" destOrd="0" presId="urn:microsoft.com/office/officeart/2005/8/layout/process2"/>
    <dgm:cxn modelId="{14A76FFB-63EF-4D8D-8677-057CC9073CFD}" type="presParOf" srcId="{FB6804AE-1F20-40E4-A7AD-8D979A461213}" destId="{A702B514-0C0F-4EAA-9A01-6998424BD0CF}" srcOrd="0" destOrd="0" presId="urn:microsoft.com/office/officeart/2005/8/layout/process2"/>
    <dgm:cxn modelId="{D2BEF0FE-576E-445C-9F8B-1040876C1D7D}" type="presParOf" srcId="{A9DDE9FC-E03C-4202-8A5D-5320C9F2519B}" destId="{C975DE37-F1B7-458E-B31D-0A4C2435663A}" srcOrd="2" destOrd="0" presId="urn:microsoft.com/office/officeart/2005/8/layout/process2"/>
    <dgm:cxn modelId="{608AB89B-83A6-47C9-B28B-8F9FA8E7C87B}" type="presParOf" srcId="{A9DDE9FC-E03C-4202-8A5D-5320C9F2519B}" destId="{E4487B84-185A-4A70-B00E-90764E15F139}" srcOrd="3" destOrd="0" presId="urn:microsoft.com/office/officeart/2005/8/layout/process2"/>
    <dgm:cxn modelId="{CC049F12-A5A4-4B21-96E7-1C62B22D90A8}" type="presParOf" srcId="{E4487B84-185A-4A70-B00E-90764E15F139}" destId="{52D91CDF-D15D-4ED8-9EB4-E9040E5B4948}" srcOrd="0" destOrd="0" presId="urn:microsoft.com/office/officeart/2005/8/layout/process2"/>
    <dgm:cxn modelId="{EECBCBAE-13EF-4D0F-BA66-8AFCFAF6DCFE}" type="presParOf" srcId="{A9DDE9FC-E03C-4202-8A5D-5320C9F2519B}" destId="{6D0062A7-A2C9-4923-B79A-535F5197872E}" srcOrd="4" destOrd="0" presId="urn:microsoft.com/office/officeart/2005/8/layout/process2"/>
    <dgm:cxn modelId="{C780374D-4100-4073-8D4B-FCF7BCBA507A}" type="presParOf" srcId="{A9DDE9FC-E03C-4202-8A5D-5320C9F2519B}" destId="{F62BBC53-1FEA-4BC5-A262-8971F0FB31C9}" srcOrd="5" destOrd="0" presId="urn:microsoft.com/office/officeart/2005/8/layout/process2"/>
    <dgm:cxn modelId="{9DDCC789-1A46-4C38-899C-B7C08226C59A}" type="presParOf" srcId="{F62BBC53-1FEA-4BC5-A262-8971F0FB31C9}" destId="{FB8595AA-160F-4A9E-9D41-1F145ADF0075}" srcOrd="0" destOrd="0" presId="urn:microsoft.com/office/officeart/2005/8/layout/process2"/>
    <dgm:cxn modelId="{E31CB1FB-DF0C-4D85-ADAF-69D716211694}" type="presParOf" srcId="{A9DDE9FC-E03C-4202-8A5D-5320C9F2519B}" destId="{B41B6570-000E-44DB-B4A7-A2D990E3974B}" srcOrd="6" destOrd="0" presId="urn:microsoft.com/office/officeart/2005/8/layout/process2"/>
    <dgm:cxn modelId="{191A6BBF-B091-4C33-88E4-CD3303EE67BE}" type="presParOf" srcId="{A9DDE9FC-E03C-4202-8A5D-5320C9F2519B}" destId="{8EF33D2E-A9FA-4A4A-819F-EECD4A5C8B62}" srcOrd="7" destOrd="0" presId="urn:microsoft.com/office/officeart/2005/8/layout/process2"/>
    <dgm:cxn modelId="{CB4A864B-D8F6-4C4F-8B5F-4393063A57AE}" type="presParOf" srcId="{8EF33D2E-A9FA-4A4A-819F-EECD4A5C8B62}" destId="{58B8AB1E-E6CE-4AC6-8B7C-1FE3C29F267C}" srcOrd="0" destOrd="0" presId="urn:microsoft.com/office/officeart/2005/8/layout/process2"/>
    <dgm:cxn modelId="{F7F540E9-8C00-4953-B80B-3BB2786B4E75}" type="presParOf" srcId="{A9DDE9FC-E03C-4202-8A5D-5320C9F2519B}" destId="{C9E906CA-2B22-4051-830E-24371804233E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500858" cy="4746644"/>
        <a:chOff x="0" y="0"/>
        <a:chExt cx="6500858" cy="4746644"/>
      </a:xfrm>
    </dsp:grpSpPr>
    <dsp:sp modelId="{500D2B51-9DAF-4CE1-A7E8-2096947D22D6}">
      <dsp:nvSpPr>
        <dsp:cNvPr id="3" name="圆角矩形 2"/>
        <dsp:cNvSpPr/>
      </dsp:nvSpPr>
      <dsp:spPr bwMode="white">
        <a:xfrm>
          <a:off x="2253479" y="0"/>
          <a:ext cx="1993900" cy="67809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>
            <a:alpha val="90000"/>
            <a:hueOff val="0"/>
            <a:satOff val="0"/>
            <a:lumOff val="0"/>
            <a:alpha val="90196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开机自检</a:t>
          </a:r>
          <a:r>
            <a:rPr lang="zh-CN" altLang="en-US" b="1" dirty="0" smtClean="0"/>
            <a:t>（</a:t>
          </a:r>
          <a:r>
            <a:rPr lang="en-US" altLang="zh-CN" b="1" dirty="0" smtClean="0"/>
            <a:t>BIOS</a:t>
          </a:r>
          <a:r>
            <a:rPr lang="zh-CN" altLang="en-US" b="1" dirty="0" smtClean="0"/>
            <a:t>）</a:t>
          </a:r>
          <a:endParaRPr lang="zh-CN" altLang="en-US" b="1" dirty="0"/>
        </a:p>
      </dsp:txBody>
      <dsp:txXfrm>
        <a:off x="2253479" y="0"/>
        <a:ext cx="1993900" cy="678092"/>
      </dsp:txXfrm>
    </dsp:sp>
    <dsp:sp modelId="{FB6804AE-1F20-40E4-A7AD-8D979A461213}">
      <dsp:nvSpPr>
        <dsp:cNvPr id="4" name="右箭头 3"/>
        <dsp:cNvSpPr/>
      </dsp:nvSpPr>
      <dsp:spPr bwMode="white">
        <a:xfrm rot="5399999">
          <a:off x="3123287" y="695044"/>
          <a:ext cx="254285" cy="30514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2">
            <a:shade val="90000"/>
            <a:hueOff val="0"/>
            <a:satOff val="0"/>
            <a:lumOff val="0"/>
            <a:alpha val="100000"/>
          </a:schemeClr>
        </a:lnRef>
        <a:fillRef idx="3">
          <a:schemeClr val="accent2">
            <a:shade val="90000"/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5399999">
        <a:off x="3123287" y="695044"/>
        <a:ext cx="254285" cy="305141"/>
      </dsp:txXfrm>
    </dsp:sp>
    <dsp:sp modelId="{C975DE37-F1B7-458E-B31D-0A4C2435663A}">
      <dsp:nvSpPr>
        <dsp:cNvPr id="5" name="圆角矩形 4"/>
        <dsp:cNvSpPr/>
      </dsp:nvSpPr>
      <dsp:spPr bwMode="white">
        <a:xfrm>
          <a:off x="2253479" y="1017138"/>
          <a:ext cx="1993900" cy="67809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>
            <a:alpha val="90000"/>
            <a:hueOff val="0"/>
            <a:satOff val="0"/>
            <a:lumOff val="0"/>
            <a:alpha val="80196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 smtClean="0"/>
            <a:t>MBR</a:t>
          </a:r>
          <a:r>
            <a:rPr lang="zh-CN" b="1" dirty="0" smtClean="0"/>
            <a:t>引导</a:t>
          </a:r>
          <a:endParaRPr lang="zh-CN" altLang="en-US" b="1" dirty="0"/>
        </a:p>
      </dsp:txBody>
      <dsp:txXfrm>
        <a:off x="2253479" y="1017138"/>
        <a:ext cx="1993900" cy="678092"/>
      </dsp:txXfrm>
    </dsp:sp>
    <dsp:sp modelId="{E4487B84-185A-4A70-B00E-90764E15F139}">
      <dsp:nvSpPr>
        <dsp:cNvPr id="6" name="右箭头 5"/>
        <dsp:cNvSpPr/>
      </dsp:nvSpPr>
      <dsp:spPr bwMode="white">
        <a:xfrm rot="5450986">
          <a:off x="3084170" y="1746731"/>
          <a:ext cx="306198" cy="30514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2">
            <a:shade val="90000"/>
            <a:hueOff val="60000"/>
            <a:satOff val="-1175"/>
            <a:lumOff val="9281"/>
            <a:alpha val="100000"/>
          </a:schemeClr>
        </a:lnRef>
        <a:fillRef idx="3">
          <a:schemeClr val="accent2">
            <a:shade val="90000"/>
            <a:hueOff val="60000"/>
            <a:satOff val="-1175"/>
            <a:lumOff val="928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lIns="0" tIns="0" rIns="0" bIns="0" anchor="ctr"/>
        <a:lstStyle>
          <a:lvl1pPr algn="ctr">
            <a:defRPr sz="1400"/>
          </a:lvl1pPr>
          <a:lvl2pPr marL="57150" indent="-57150" algn="ctr">
            <a:defRPr sz="1100"/>
          </a:lvl2pPr>
          <a:lvl3pPr marL="114300" indent="-57150" algn="ctr">
            <a:defRPr sz="1100"/>
          </a:lvl3pPr>
          <a:lvl4pPr marL="171450" indent="-57150" algn="ctr">
            <a:defRPr sz="1100"/>
          </a:lvl4pPr>
          <a:lvl5pPr marL="228600" indent="-57150" algn="ctr">
            <a:defRPr sz="1100"/>
          </a:lvl5pPr>
          <a:lvl6pPr marL="285750" indent="-57150" algn="ctr">
            <a:defRPr sz="1100"/>
          </a:lvl6pPr>
          <a:lvl7pPr marL="342900" indent="-57150" algn="ctr">
            <a:defRPr sz="1100"/>
          </a:lvl7pPr>
          <a:lvl8pPr marL="400050" indent="-57150" algn="ctr">
            <a:defRPr sz="1100"/>
          </a:lvl8pPr>
          <a:lvl9pPr marL="457200" indent="-57150" algn="ctr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5450986">
        <a:off x="3084170" y="1746731"/>
        <a:ext cx="306198" cy="305141"/>
      </dsp:txXfrm>
    </dsp:sp>
    <dsp:sp modelId="{6D0062A7-A2C9-4923-B79A-535F5197872E}">
      <dsp:nvSpPr>
        <dsp:cNvPr id="7" name="圆角矩形 6"/>
        <dsp:cNvSpPr/>
      </dsp:nvSpPr>
      <dsp:spPr bwMode="white">
        <a:xfrm>
          <a:off x="2227160" y="2103374"/>
          <a:ext cx="1993900" cy="67809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>
            <a:alpha val="90000"/>
            <a:hueOff val="0"/>
            <a:satOff val="0"/>
            <a:lumOff val="0"/>
            <a:alpha val="70196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 smtClean="0"/>
            <a:t>GRUB</a:t>
          </a:r>
          <a:r>
            <a:rPr lang="zh-CN" b="1" dirty="0" smtClean="0"/>
            <a:t>菜单</a:t>
          </a:r>
          <a:endParaRPr lang="zh-CN" altLang="en-US" b="1" dirty="0"/>
        </a:p>
      </dsp:txBody>
      <dsp:txXfrm>
        <a:off x="2227160" y="2103374"/>
        <a:ext cx="1993900" cy="678092"/>
      </dsp:txXfrm>
    </dsp:sp>
    <dsp:sp modelId="{F62BBC53-1FEA-4BC5-A262-8971F0FB31C9}">
      <dsp:nvSpPr>
        <dsp:cNvPr id="8" name="右箭头 7"/>
        <dsp:cNvSpPr/>
      </dsp:nvSpPr>
      <dsp:spPr bwMode="white">
        <a:xfrm rot="5341582">
          <a:off x="3136000" y="2763869"/>
          <a:ext cx="202539" cy="30514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2">
            <a:shade val="90000"/>
            <a:hueOff val="120000"/>
            <a:satOff val="-2352"/>
            <a:lumOff val="18562"/>
            <a:alpha val="100000"/>
          </a:schemeClr>
        </a:lnRef>
        <a:fillRef idx="3">
          <a:schemeClr val="accent2">
            <a:shade val="90000"/>
            <a:hueOff val="120000"/>
            <a:satOff val="-2352"/>
            <a:lumOff val="1856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lIns="0" tIns="0" rIns="0" bIns="0" anchor="ctr"/>
        <a:lstStyle>
          <a:lvl1pPr algn="ctr">
            <a:defRPr sz="900"/>
          </a:lvl1pPr>
          <a:lvl2pPr marL="57150" indent="-57150" algn="ctr">
            <a:defRPr sz="700"/>
          </a:lvl2pPr>
          <a:lvl3pPr marL="114300" indent="-57150" algn="ctr">
            <a:defRPr sz="700"/>
          </a:lvl3pPr>
          <a:lvl4pPr marL="171450" indent="-57150" algn="ctr">
            <a:defRPr sz="700"/>
          </a:lvl4pPr>
          <a:lvl5pPr marL="228600" indent="-57150" algn="ctr">
            <a:defRPr sz="700"/>
          </a:lvl5pPr>
          <a:lvl6pPr marL="285750" indent="-57150" algn="ctr">
            <a:defRPr sz="700"/>
          </a:lvl6pPr>
          <a:lvl7pPr marL="342900" indent="-57150" algn="ctr">
            <a:defRPr sz="700"/>
          </a:lvl7pPr>
          <a:lvl8pPr marL="400050" indent="-57150" algn="ctr">
            <a:defRPr sz="700"/>
          </a:lvl8pPr>
          <a:lvl9pPr marL="457200" indent="-57150" algn="ctr">
            <a:defRPr sz="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5341582">
        <a:off x="3136000" y="2763869"/>
        <a:ext cx="202539" cy="305141"/>
      </dsp:txXfrm>
    </dsp:sp>
    <dsp:sp modelId="{B41B6570-000E-44DB-B4A7-A2D990E3974B}">
      <dsp:nvSpPr>
        <dsp:cNvPr id="9" name="圆角矩形 8"/>
        <dsp:cNvSpPr/>
      </dsp:nvSpPr>
      <dsp:spPr bwMode="white">
        <a:xfrm>
          <a:off x="2253479" y="3051414"/>
          <a:ext cx="1993900" cy="67809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>
            <a:alpha val="90000"/>
            <a:hueOff val="0"/>
            <a:satOff val="0"/>
            <a:lumOff val="0"/>
            <a:alpha val="60196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加载内核</a:t>
          </a:r>
          <a:r>
            <a:rPr lang="zh-CN" altLang="en-US" b="1" dirty="0" smtClean="0"/>
            <a:t>（</a:t>
          </a:r>
          <a:r>
            <a:rPr lang="en-US" altLang="zh-CN" b="1" dirty="0" smtClean="0"/>
            <a:t>kernel</a:t>
          </a:r>
          <a:r>
            <a:rPr lang="zh-CN" altLang="en-US" b="1" dirty="0" smtClean="0"/>
            <a:t>）</a:t>
          </a:r>
          <a:endParaRPr lang="zh-CN" altLang="en-US" b="1" dirty="0"/>
        </a:p>
      </dsp:txBody>
      <dsp:txXfrm>
        <a:off x="2253479" y="3051414"/>
        <a:ext cx="1993900" cy="678092"/>
      </dsp:txXfrm>
    </dsp:sp>
    <dsp:sp modelId="{8EF33D2E-A9FA-4A4A-819F-EECD4A5C8B62}">
      <dsp:nvSpPr>
        <dsp:cNvPr id="10" name="右箭头 9"/>
        <dsp:cNvSpPr/>
      </dsp:nvSpPr>
      <dsp:spPr bwMode="white">
        <a:xfrm rot="5399999">
          <a:off x="3123287" y="3746458"/>
          <a:ext cx="254284" cy="305141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2">
            <a:shade val="90000"/>
            <a:hueOff val="180000"/>
            <a:satOff val="-3528"/>
            <a:lumOff val="27843"/>
            <a:alpha val="100000"/>
          </a:schemeClr>
        </a:lnRef>
        <a:fillRef idx="3">
          <a:schemeClr val="accent2">
            <a:shade val="90000"/>
            <a:hueOff val="180000"/>
            <a:satOff val="-3528"/>
            <a:lumOff val="2784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lIns="0" tIns="0" rIns="0" bIns="0" anchor="ctr"/>
        <a:lstStyle>
          <a:lvl1pPr algn="ctr">
            <a:defRPr sz="1100"/>
          </a:lvl1pPr>
          <a:lvl2pPr marL="57150" indent="-57150" algn="ctr">
            <a:defRPr sz="900"/>
          </a:lvl2pPr>
          <a:lvl3pPr marL="114300" indent="-57150" algn="ctr">
            <a:defRPr sz="900"/>
          </a:lvl3pPr>
          <a:lvl4pPr marL="171450" indent="-57150" algn="ctr">
            <a:defRPr sz="900"/>
          </a:lvl4pPr>
          <a:lvl5pPr marL="228600" indent="-57150" algn="ctr">
            <a:defRPr sz="900"/>
          </a:lvl5pPr>
          <a:lvl6pPr marL="285750" indent="-57150" algn="ctr">
            <a:defRPr sz="900"/>
          </a:lvl6pPr>
          <a:lvl7pPr marL="342900" indent="-57150" algn="ctr">
            <a:defRPr sz="900"/>
          </a:lvl7pPr>
          <a:lvl8pPr marL="400050" indent="-57150" algn="ctr">
            <a:defRPr sz="900"/>
          </a:lvl8pPr>
          <a:lvl9pPr marL="457200" indent="-57150" algn="ctr">
            <a:defRPr sz="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sp:txBody>
      <dsp:txXfrm rot="5399999">
        <a:off x="3123287" y="3746458"/>
        <a:ext cx="254284" cy="305141"/>
      </dsp:txXfrm>
    </dsp:sp>
    <dsp:sp modelId="{C9E906CA-2B22-4051-830E-24371804233E}">
      <dsp:nvSpPr>
        <dsp:cNvPr id="11" name="圆角矩形 10"/>
        <dsp:cNvSpPr/>
      </dsp:nvSpPr>
      <dsp:spPr bwMode="white">
        <a:xfrm>
          <a:off x="2253479" y="4068552"/>
          <a:ext cx="1993900" cy="678092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2">
            <a:alpha val="90000"/>
            <a:hueOff val="0"/>
            <a:satOff val="0"/>
            <a:lumOff val="0"/>
            <a:alpha val="50196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lIns="68580" tIns="68580" rIns="68580" bIns="68580" anchor="ctr"/>
        <a:lstStyle>
          <a:lvl1pPr algn="ctr">
            <a:defRPr sz="1800"/>
          </a:lvl1pPr>
          <a:lvl2pPr marL="114300" indent="-114300" algn="ctr">
            <a:defRPr sz="1400"/>
          </a:lvl2pPr>
          <a:lvl3pPr marL="228600" indent="-114300" algn="ctr">
            <a:defRPr sz="1400"/>
          </a:lvl3pPr>
          <a:lvl4pPr marL="342900" indent="-114300" algn="ctr">
            <a:defRPr sz="1400"/>
          </a:lvl4pPr>
          <a:lvl5pPr marL="457200" indent="-114300" algn="ctr">
            <a:defRPr sz="1400"/>
          </a:lvl5pPr>
          <a:lvl6pPr marL="571500" indent="-114300" algn="ctr">
            <a:defRPr sz="1400"/>
          </a:lvl6pPr>
          <a:lvl7pPr marL="685800" indent="-114300" algn="ctr">
            <a:defRPr sz="1400"/>
          </a:lvl7pPr>
          <a:lvl8pPr marL="800100" indent="-114300" algn="ctr">
            <a:defRPr sz="1400"/>
          </a:lvl8pPr>
          <a:lvl9pPr marL="914400" indent="-114300" algn="ctr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smtClean="0"/>
            <a:t>init </a:t>
          </a:r>
          <a:r>
            <a:rPr lang="zh-CN" b="1" dirty="0" smtClean="0"/>
            <a:t>进程初始化</a:t>
          </a:r>
          <a:endParaRPr lang="zh-CN" altLang="en-US" b="1" dirty="0"/>
        </a:p>
      </dsp:txBody>
      <dsp:txXfrm>
        <a:off x="2253479" y="4068552"/>
        <a:ext cx="1993900" cy="678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60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Linux</a:t>
            </a:r>
            <a:r>
              <a:rPr lang="zh-CN" altLang="en-US" dirty="0"/>
              <a:t>系统中包含了大量的服务程序，其中有不少系统服务可能并不是用户所需要的；关闭用户不需要的服务，以优化系统启动过程</a:t>
            </a:r>
            <a:endParaRPr lang="en-US" altLang="zh-CN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ntsysv</a:t>
            </a:r>
            <a:r>
              <a:rPr lang="zh-CN" altLang="en-US" dirty="0"/>
              <a:t>工具可以集中对所有系统服务进行设置，因此更加便捷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ntstsv</a:t>
            </a:r>
            <a:r>
              <a:rPr lang="zh-CN" altLang="en-US" dirty="0"/>
              <a:t>操作</a:t>
            </a:r>
            <a:r>
              <a:rPr lang="en-US" altLang="zh-CN" dirty="0"/>
              <a:t>:</a:t>
            </a:r>
            <a:r>
              <a:rPr lang="zh-CN" altLang="en-US" dirty="0"/>
              <a:t>操作时按上下箭头键来选择不同的系统服务，按空格键来设置服务的默认启动状态（“</a:t>
            </a:r>
            <a:r>
              <a:rPr lang="en-US" altLang="zh-CN" dirty="0"/>
              <a:t>[*]</a:t>
            </a:r>
            <a:r>
              <a:rPr lang="zh-CN" altLang="en-US" dirty="0"/>
              <a:t>”表示启动，“</a:t>
            </a:r>
            <a:r>
              <a:rPr lang="en-US" altLang="zh-CN" dirty="0"/>
              <a:t>[ ]</a:t>
            </a:r>
            <a:r>
              <a:rPr lang="zh-CN" altLang="en-US" dirty="0"/>
              <a:t>”表示关闭）。如果想知道所选定服务的说明信息，按</a:t>
            </a:r>
            <a:r>
              <a:rPr lang="en-US" altLang="zh-CN" dirty="0"/>
              <a:t>F1</a:t>
            </a:r>
            <a:r>
              <a:rPr lang="zh-CN" altLang="en-US" dirty="0"/>
              <a:t>键可以获取帮助。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讲完此页后，集中演示使用</a:t>
            </a:r>
            <a:r>
              <a:rPr lang="en-US" altLang="zh-CN" dirty="0"/>
              <a:t>chkconfig</a:t>
            </a:r>
            <a:r>
              <a:rPr lang="zh-CN" altLang="en-US" dirty="0"/>
              <a:t>命令、</a:t>
            </a:r>
            <a:r>
              <a:rPr lang="en-US" altLang="zh-CN" dirty="0"/>
              <a:t>ntsysv</a:t>
            </a:r>
            <a:r>
              <a:rPr lang="zh-CN" altLang="en-US" dirty="0"/>
              <a:t>命令调整服务启动状态的操作，并作对比说明：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1</a:t>
            </a:r>
            <a:r>
              <a:rPr lang="zh-CN" altLang="en-US" dirty="0"/>
              <a:t>）当需要设置个别服务在不同运行级别的启动状态时，选择使用</a:t>
            </a:r>
            <a:r>
              <a:rPr lang="en-US" altLang="zh-CN" dirty="0"/>
              <a:t>chkconfig</a:t>
            </a:r>
            <a:r>
              <a:rPr lang="zh-CN" altLang="en-US" dirty="0"/>
              <a:t>命令要更有效率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</a:t>
            </a:r>
            <a:r>
              <a:rPr lang="en-US" altLang="zh-CN" dirty="0"/>
              <a:t>2</a:t>
            </a:r>
            <a:r>
              <a:rPr lang="zh-CN" altLang="en-US" dirty="0"/>
              <a:t>）当需要同时设置大量服务的启动状态时，选择使用</a:t>
            </a:r>
            <a:r>
              <a:rPr lang="en-US" altLang="zh-CN" dirty="0"/>
              <a:t>ntsysv</a:t>
            </a:r>
            <a:r>
              <a:rPr lang="zh-CN" altLang="en-US" dirty="0"/>
              <a:t>配置工具要更加适合</a:t>
            </a: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可以适当介绍系统服务的含义、</a:t>
            </a:r>
            <a:r>
              <a:rPr lang="en-US" altLang="zh-CN" dirty="0"/>
              <a:t>/etc/init.d/</a:t>
            </a:r>
            <a:r>
              <a:rPr lang="zh-CN" altLang="en-US" dirty="0"/>
              <a:t>目录中各种服务脚本，以及系统服务名称的特点（以字母“</a:t>
            </a:r>
            <a:r>
              <a:rPr lang="en-US" altLang="zh-CN" dirty="0"/>
              <a:t>d”</a:t>
            </a:r>
            <a:r>
              <a:rPr lang="zh-CN" altLang="en-US" dirty="0"/>
              <a:t>结尾，表示</a:t>
            </a:r>
            <a:r>
              <a:rPr lang="en-US" altLang="zh-CN" dirty="0"/>
              <a:t>Daemon</a:t>
            </a:r>
            <a:r>
              <a:rPr lang="zh-CN" altLang="en-US" dirty="0"/>
              <a:t>，守护进程）</a:t>
            </a:r>
            <a:endParaRPr lang="zh-CN" altLang="en-US" dirty="0"/>
          </a:p>
          <a:p>
            <a:pPr lvl="0">
              <a:buChar char="•"/>
            </a:pPr>
            <a:r>
              <a:rPr lang="en-US" altLang="en-US" dirty="0"/>
              <a:t>/etc/init.d</a:t>
            </a:r>
            <a:r>
              <a:rPr lang="en-US" altLang="zh-CN" dirty="0"/>
              <a:t> </a:t>
            </a:r>
            <a:r>
              <a:rPr lang="zh-CN" altLang="en-US" dirty="0"/>
              <a:t>是一个符号链接，目标为 </a:t>
            </a:r>
            <a:r>
              <a:rPr lang="en-US" altLang="zh-CN" dirty="0"/>
              <a:t>/etc/</a:t>
            </a:r>
            <a:r>
              <a:rPr lang="en-US" altLang="en-US" dirty="0"/>
              <a:t>rc.d/init.d</a:t>
            </a:r>
            <a:r>
              <a:rPr lang="en-US" altLang="zh-CN" dirty="0"/>
              <a:t> </a:t>
            </a:r>
            <a:r>
              <a:rPr lang="zh-CN" altLang="en-US" dirty="0"/>
              <a:t>，通过这两个目录都可以找到系统服务对应的脚本文件</a:t>
            </a: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chkconfig</a:t>
            </a:r>
            <a:r>
              <a:rPr lang="zh-CN" altLang="en-US" dirty="0"/>
              <a:t>命令与“</a:t>
            </a:r>
            <a:r>
              <a:rPr lang="en-US" altLang="zh-CN" dirty="0"/>
              <a:t>--level ”</a:t>
            </a:r>
            <a:r>
              <a:rPr lang="zh-CN" altLang="en-US" dirty="0"/>
              <a:t>选项配合使用时，可以设置指定服务在指定的运行级别中的启动状态 ：</a:t>
            </a:r>
            <a:endParaRPr lang="zh-CN" altLang="en-US" dirty="0"/>
          </a:p>
          <a:p>
            <a:pPr lvl="3">
              <a:buFont typeface="Wingdings" panose="05000000000000000000" pitchFamily="2" charset="2"/>
              <a:buChar char="l"/>
            </a:pPr>
            <a:r>
              <a:rPr lang="zh-CN" altLang="en-US" b="1" dirty="0"/>
              <a:t>运行级别列表：</a:t>
            </a:r>
            <a:r>
              <a:rPr lang="zh-CN" altLang="en-US" dirty="0"/>
              <a:t>可以是</a:t>
            </a:r>
            <a:r>
              <a:rPr lang="en-US" altLang="zh-CN" dirty="0"/>
              <a:t>235</a:t>
            </a:r>
            <a:r>
              <a:rPr lang="zh-CN" altLang="en-US" dirty="0"/>
              <a:t>、 </a:t>
            </a:r>
            <a:r>
              <a:rPr lang="en-US" altLang="zh-CN" dirty="0"/>
              <a:t>35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等等形式</a:t>
            </a:r>
            <a:r>
              <a:rPr lang="zh-CN" altLang="en-US" b="1" dirty="0"/>
              <a:t> </a:t>
            </a:r>
            <a:endParaRPr lang="zh-CN" altLang="en-US" b="1" dirty="0"/>
          </a:p>
          <a:p>
            <a:pPr lvl="3">
              <a:buFont typeface="Wingdings" panose="05000000000000000000" pitchFamily="2" charset="2"/>
              <a:buChar char="l"/>
            </a:pPr>
            <a:r>
              <a:rPr lang="zh-CN" altLang="en-US" b="1" dirty="0"/>
              <a:t>服务名称：       </a:t>
            </a:r>
            <a:r>
              <a:rPr lang="zh-CN" altLang="en-US" dirty="0"/>
              <a:t>注意名称要正确，如果忘记了可查看</a:t>
            </a:r>
            <a:r>
              <a:rPr lang="en-US" altLang="zh-CN" dirty="0"/>
              <a:t>/etc/init.d/</a:t>
            </a:r>
            <a:r>
              <a:rPr lang="zh-CN" altLang="en-US" dirty="0"/>
              <a:t>目录下的脚本名</a:t>
            </a:r>
            <a:endParaRPr lang="zh-CN" altLang="en-US" dirty="0"/>
          </a:p>
          <a:p>
            <a:pPr lvl="3">
              <a:buFont typeface="Wingdings" panose="05000000000000000000" pitchFamily="2" charset="2"/>
              <a:buChar char="l"/>
            </a:pPr>
            <a:r>
              <a:rPr lang="en-US" altLang="zh-CN" b="1" dirty="0"/>
              <a:t>On|off</a:t>
            </a:r>
            <a:r>
              <a:rPr lang="zh-CN" altLang="en-US" b="1" dirty="0"/>
              <a:t>：            </a:t>
            </a:r>
            <a:r>
              <a:rPr lang="zh-CN" altLang="en-US" dirty="0"/>
              <a:t>启动或关闭启动状态</a:t>
            </a: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marL="228600" lvl="0" indent="-22860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在引导</a:t>
            </a:r>
            <a:r>
              <a:rPr lang="en-US" altLang="zh-CN" dirty="0"/>
              <a:t>Linux</a:t>
            </a:r>
            <a:r>
              <a:rPr lang="zh-CN" altLang="en-US" dirty="0"/>
              <a:t>系统的过程中，“</a:t>
            </a:r>
            <a:r>
              <a:rPr lang="en-US" altLang="zh-CN" dirty="0"/>
              <a:t>/sbin/init”</a:t>
            </a:r>
            <a:r>
              <a:rPr lang="zh-CN" altLang="en-US" dirty="0"/>
              <a:t>是内核第一个加载的程序，因此</a:t>
            </a:r>
            <a:r>
              <a:rPr lang="en-US" altLang="zh-CN" dirty="0"/>
              <a:t>init</a:t>
            </a:r>
            <a:r>
              <a:rPr lang="zh-CN" altLang="en-US" dirty="0"/>
              <a:t>进程对应的</a:t>
            </a:r>
            <a:r>
              <a:rPr lang="en-US" altLang="zh-CN" dirty="0"/>
              <a:t>PID</a:t>
            </a:r>
            <a:r>
              <a:rPr lang="zh-CN" altLang="en-US" dirty="0"/>
              <a:t>号永远为“</a:t>
            </a:r>
            <a:r>
              <a:rPr lang="en-US" altLang="zh-CN" dirty="0"/>
              <a:t>1”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init</a:t>
            </a:r>
            <a:r>
              <a:rPr lang="zh-CN" altLang="en-US" dirty="0"/>
              <a:t>进程启动后会启动其它程序，生成新的进程，这些由</a:t>
            </a:r>
            <a:r>
              <a:rPr lang="en-US" altLang="zh-CN" dirty="0"/>
              <a:t>init</a:t>
            </a:r>
            <a:r>
              <a:rPr lang="zh-CN" altLang="en-US" dirty="0"/>
              <a:t>启动的进程称之为</a:t>
            </a:r>
            <a:r>
              <a:rPr lang="en-US" altLang="zh-CN" dirty="0"/>
              <a:t>init</a:t>
            </a:r>
            <a:r>
              <a:rPr lang="zh-CN" altLang="en-US" dirty="0"/>
              <a:t>进程的子进程，而</a:t>
            </a:r>
            <a:r>
              <a:rPr lang="en-US" altLang="zh-CN" dirty="0"/>
              <a:t>init</a:t>
            </a:r>
            <a:r>
              <a:rPr lang="zh-CN" altLang="en-US" dirty="0"/>
              <a:t>进程是这些进程的父进程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同样的这些子进程有可能启动其它程序生成新的进程，这些子进程与新进程之间也互为父子进程关系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接下来看一下</a:t>
            </a:r>
            <a:r>
              <a:rPr lang="en-US" altLang="zh-CN" dirty="0"/>
              <a:t>inittab</a:t>
            </a:r>
            <a:r>
              <a:rPr lang="zh-CN" altLang="en-US" dirty="0"/>
              <a:t>配置文件的格式</a:t>
            </a: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					</a:t>
            </a:r>
            <a:endParaRPr lang="zh-CN" altLang="en-US" dirty="0"/>
          </a:p>
          <a:p>
            <a:pPr lvl="0"/>
            <a:r>
              <a:rPr lang="en-US" altLang="zh-CN" dirty="0"/>
              <a:t>				</a:t>
            </a:r>
            <a:endParaRPr lang="zh-CN" altLang="en-US" dirty="0"/>
          </a:p>
          <a:p>
            <a:pPr lvl="0"/>
            <a:r>
              <a:rPr lang="en-US" altLang="zh-CN" dirty="0"/>
              <a:t>				</a:t>
            </a:r>
            <a:endParaRPr lang="zh-CN" altLang="en-US" dirty="0"/>
          </a:p>
          <a:p>
            <a:pPr lvl="0"/>
            <a:r>
              <a:rPr lang="en-US" altLang="zh-CN" dirty="0"/>
              <a:t>			</a:t>
            </a:r>
            <a:endParaRPr lang="zh-CN" altLang="en-US" dirty="0"/>
          </a:p>
          <a:p>
            <a:pPr lvl="0"/>
            <a:r>
              <a:rPr lang="en-US" altLang="zh-CN" dirty="0"/>
              <a:t>	</a:t>
            </a:r>
            <a:endParaRPr lang="zh-CN" altLang="en-US" dirty="0"/>
          </a:p>
          <a:p>
            <a:pPr lvl="0"/>
            <a:r>
              <a:rPr lang="en-US" altLang="zh-CN" dirty="0"/>
              <a:t>			</a:t>
            </a:r>
            <a:endParaRPr lang="zh-CN" altLang="en-US" dirty="0"/>
          </a:p>
          <a:p>
            <a:pPr lvl="0"/>
            <a:r>
              <a:rPr lang="en-US" altLang="zh-CN" dirty="0"/>
              <a:t>				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输出结果中分别包含切换前的级别和目前的级别，如果之前未切换过运行级别，第一列将显示“</a:t>
            </a:r>
            <a:r>
              <a:rPr lang="en-US" altLang="zh-CN" dirty="0"/>
              <a:t>N” 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使用</a:t>
            </a:r>
            <a:r>
              <a:rPr lang="en-US" altLang="zh-CN" dirty="0"/>
              <a:t>init</a:t>
            </a:r>
            <a:r>
              <a:rPr lang="zh-CN" altLang="en-US" dirty="0"/>
              <a:t>程序命令切换运行级别，只要使用与运行级别相对应的数字（</a:t>
            </a:r>
            <a:r>
              <a:rPr lang="en-US" altLang="zh-CN" dirty="0"/>
              <a:t>0~6</a:t>
            </a:r>
            <a:r>
              <a:rPr lang="zh-CN" altLang="en-US" dirty="0"/>
              <a:t>）作为命令参数即可 </a:t>
            </a: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35.xml"/><Relationship Id="rId5" Type="http://schemas.openxmlformats.org/officeDocument/2006/relationships/image" Target="../media/image4.png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54.xml"/><Relationship Id="rId8" Type="http://schemas.openxmlformats.org/officeDocument/2006/relationships/tags" Target="../tags/tag253.xml"/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0" Type="http://schemas.openxmlformats.org/officeDocument/2006/relationships/notesSlide" Target="../notesSlides/notesSlide14.xml"/><Relationship Id="rId2" Type="http://schemas.openxmlformats.org/officeDocument/2006/relationships/tags" Target="../tags/tag247.xml"/><Relationship Id="rId19" Type="http://schemas.openxmlformats.org/officeDocument/2006/relationships/slideLayout" Target="../slideLayouts/slideLayout11.xml"/><Relationship Id="rId18" Type="http://schemas.openxmlformats.org/officeDocument/2006/relationships/tags" Target="../tags/tag263.xml"/><Relationship Id="rId17" Type="http://schemas.openxmlformats.org/officeDocument/2006/relationships/tags" Target="../tags/tag262.xml"/><Relationship Id="rId16" Type="http://schemas.openxmlformats.org/officeDocument/2006/relationships/tags" Target="../tags/tag261.xml"/><Relationship Id="rId15" Type="http://schemas.openxmlformats.org/officeDocument/2006/relationships/tags" Target="../tags/tag260.xml"/><Relationship Id="rId14" Type="http://schemas.openxmlformats.org/officeDocument/2006/relationships/tags" Target="../tags/tag259.xml"/><Relationship Id="rId13" Type="http://schemas.openxmlformats.org/officeDocument/2006/relationships/tags" Target="../tags/tag258.xml"/><Relationship Id="rId12" Type="http://schemas.openxmlformats.org/officeDocument/2006/relationships/tags" Target="../tags/tag257.xml"/><Relationship Id="rId11" Type="http://schemas.openxmlformats.org/officeDocument/2006/relationships/tags" Target="../tags/tag256.xml"/><Relationship Id="rId10" Type="http://schemas.openxmlformats.org/officeDocument/2006/relationships/tags" Target="../tags/tag255.xml"/><Relationship Id="rId1" Type="http://schemas.openxmlformats.org/officeDocument/2006/relationships/tags" Target="../tags/tag24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77.xml"/><Relationship Id="rId5" Type="http://schemas.openxmlformats.org/officeDocument/2006/relationships/image" Target="../media/image5.png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82.xml"/><Relationship Id="rId5" Type="http://schemas.openxmlformats.org/officeDocument/2006/relationships/image" Target="../media/image5.png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0" Type="http://schemas.openxmlformats.org/officeDocument/2006/relationships/notesSlide" Target="../notesSlides/notesSlide3.xml"/><Relationship Id="rId2" Type="http://schemas.openxmlformats.org/officeDocument/2006/relationships/tags" Target="../tags/tag170.xml"/><Relationship Id="rId19" Type="http://schemas.openxmlformats.org/officeDocument/2006/relationships/slideLayout" Target="../slideLayouts/slideLayout11.xml"/><Relationship Id="rId18" Type="http://schemas.openxmlformats.org/officeDocument/2006/relationships/tags" Target="../tags/tag186.xml"/><Relationship Id="rId17" Type="http://schemas.openxmlformats.org/officeDocument/2006/relationships/tags" Target="../tags/tag185.xml"/><Relationship Id="rId16" Type="http://schemas.openxmlformats.org/officeDocument/2006/relationships/tags" Target="../tags/tag184.xml"/><Relationship Id="rId15" Type="http://schemas.openxmlformats.org/officeDocument/2006/relationships/tags" Target="../tags/tag183.xml"/><Relationship Id="rId14" Type="http://schemas.openxmlformats.org/officeDocument/2006/relationships/tags" Target="../tags/tag182.xml"/><Relationship Id="rId13" Type="http://schemas.openxmlformats.org/officeDocument/2006/relationships/tags" Target="../tags/tag181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microsoft.com/office/2007/relationships/diagramDrawing" Target="../diagrams/drawing1.xml"/><Relationship Id="rId7" Type="http://schemas.openxmlformats.org/officeDocument/2006/relationships/diagramColors" Target="../diagrams/colors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11.xml"/><Relationship Id="rId10" Type="http://schemas.openxmlformats.org/officeDocument/2006/relationships/tags" Target="../tags/tag191.xml"/><Relationship Id="rId1" Type="http://schemas.openxmlformats.org/officeDocument/2006/relationships/tags" Target="../tags/tag18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0" Type="http://schemas.openxmlformats.org/officeDocument/2006/relationships/notesSlide" Target="../notesSlides/notesSlide7.xml"/><Relationship Id="rId1" Type="http://schemas.openxmlformats.org/officeDocument/2006/relationships/tags" Target="../tags/tag20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739" y="2842611"/>
            <a:ext cx="5338159" cy="838901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dirty="0">
                <a:solidFill>
                  <a:schemeClr val="accent1"/>
                </a:solidFill>
              </a:rPr>
              <a:t>引导过程和服务控制</a:t>
            </a:r>
            <a:endParaRPr lang="zh-CN" altLang="en-US" sz="37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AutoShape 17"/>
          <p:cNvSpPr/>
          <p:nvPr/>
        </p:nvSpPr>
        <p:spPr>
          <a:xfrm>
            <a:off x="514350" y="5572125"/>
            <a:ext cx="8101013" cy="879475"/>
          </a:xfrm>
          <a:prstGeom prst="roundRect">
            <a:avLst>
              <a:gd name="adj" fmla="val 1402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service crond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Usage: nfs {start|stop|status|restart|reload|condrestart}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内容占位符 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系统服务控制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常用方式：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service  服务名称  控制类型</a:t>
            </a:r>
            <a:endParaRPr lang="en-US" altLang="zh-CN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/etc/rc.d/init.d/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服务名称  控制类型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控制类型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start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：启动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stop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：停止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restart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：重新启动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reload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：重新加载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status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：查看服务状态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AutoShape 17"/>
          <p:cNvSpPr/>
          <p:nvPr>
            <p:custDataLst>
              <p:tags r:id="rId4"/>
            </p:custDataLst>
          </p:nvPr>
        </p:nvSpPr>
        <p:spPr>
          <a:xfrm>
            <a:off x="514350" y="5572125"/>
            <a:ext cx="8101013" cy="879475"/>
          </a:xfrm>
          <a:prstGeom prst="roundRect">
            <a:avLst>
              <a:gd name="adj" fmla="val 1683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 crond status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crond (pid  3069) is running...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系统服务控制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4214813" y="4857750"/>
            <a:ext cx="2286000" cy="715963"/>
          </a:xfrm>
          <a:prstGeom prst="wedgeRoundRectCallout">
            <a:avLst>
              <a:gd name="adj1" fmla="val -46713"/>
              <a:gd name="adj2" fmla="val 10119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显示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nfs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服务可用的控制类型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AutoShape 10"/>
          <p:cNvSpPr/>
          <p:nvPr/>
        </p:nvSpPr>
        <p:spPr>
          <a:xfrm>
            <a:off x="5363528" y="5517198"/>
            <a:ext cx="2286000" cy="428625"/>
          </a:xfrm>
          <a:prstGeom prst="wedgeRoundRectCallout">
            <a:avLst>
              <a:gd name="adj1" fmla="val -42713"/>
              <a:gd name="adj2" fmla="val 9368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crond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服务正在运行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5" grpId="0" bldLvl="0" animBg="1"/>
      <p:bldP spid="5" grpId="1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优化启动过程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6387" name="内容占位符 1"/>
          <p:cNvSpPr>
            <a:spLocks noGrp="1"/>
          </p:cNvSpPr>
          <p:nvPr>
            <p:ph idx="4294967295"/>
          </p:nvPr>
        </p:nvSpPr>
        <p:spPr>
          <a:xfrm>
            <a:off x="214630" y="899795"/>
            <a:ext cx="8500745" cy="5886450"/>
          </a:xfrm>
        </p:spPr>
        <p:txBody>
          <a:bodyPr vert="horz" wrap="square" lIns="91440" tIns="45720" rIns="91440" bIns="45720" anchor="t" anchorCtr="0">
            <a:noAutofit/>
          </a:bodyPr>
          <a:p>
            <a:pPr>
              <a:spcBef>
                <a:spcPts val="675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系统服务管理工具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ntsysv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工具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提供一个交互式、可视化窗口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可以在字符终端运行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便于集中管理多个服务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chkconfig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工具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不提供交互式、可视化窗口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管理单个服务效率更高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系统中包含了大量的服务程序，其中有不少系统服务可能并不是用户所需要的；关闭用户不需要的服务，以优化系统启动过程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ts val="475"/>
              </a:spcBef>
            </a:pP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ntsysv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系统服务管理工具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ntsysv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ntsysv  --level  级别列表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系统服务的启动和控制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4" name="Picture 6" descr="LMM-SG-图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305" y="2637155"/>
            <a:ext cx="6335713" cy="4095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查看系统服务的启动状态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chkconfig --list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chkconfig --list 服务名称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服务脚本位置：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/etc/init.d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rc.d/init.d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系统服务的启动和控制</a:t>
            </a: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514350" y="3068638"/>
            <a:ext cx="8101013" cy="2879725"/>
          </a:xfrm>
          <a:prstGeom prst="roundRect">
            <a:avLst>
              <a:gd name="adj" fmla="val 4861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chkconfig --list network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network         0: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chkconfig --list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acpid           0: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anacron         0: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apmd            0: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设置系统服务的启动状态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chkconfig  --level  级别列表 服务名 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on|off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系统服务的启动和控制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514350" y="2168525"/>
            <a:ext cx="8101013" cy="1404938"/>
          </a:xfrm>
          <a:prstGeom prst="roundRect">
            <a:avLst>
              <a:gd name="adj" fmla="val 14690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chkconfig --level 2345 network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on 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chkconfig --list network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network         0: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启用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6: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关闭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82825" y="3643313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483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本章总结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214282" y="3483505"/>
            <a:ext cx="2357454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引导过程和服务控制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714625" y="25908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143500" y="394652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54613" y="394652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6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14625" y="2597150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7" name="AutoShape 11"/>
          <p:cNvSpPr>
            <a:spLocks noChangeArrowheads="1"/>
          </p:cNvSpPr>
          <p:nvPr/>
        </p:nvSpPr>
        <p:spPr bwMode="auto">
          <a:xfrm>
            <a:off x="5475290" y="3715200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系统服务控制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2957513" y="2429356"/>
            <a:ext cx="1971675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的引导过程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9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03513" y="4691063"/>
            <a:ext cx="2439988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9" name="AutoShape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61199" y="4429273"/>
            <a:ext cx="2000263" cy="64670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服务控制及启动过程优化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0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154613" y="5518150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5157788" y="2193925"/>
            <a:ext cx="34925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Line 25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5146675" y="3054350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AutoShape 18"/>
          <p:cNvSpPr>
            <a:spLocks noChangeArrowheads="1"/>
          </p:cNvSpPr>
          <p:nvPr/>
        </p:nvSpPr>
        <p:spPr bwMode="auto">
          <a:xfrm>
            <a:off x="5475915" y="5358274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优化启动过程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5" name="AutoShape 28"/>
          <p:cNvSpPr>
            <a:spLocks noChangeArrowheads="1"/>
          </p:cNvSpPr>
          <p:nvPr/>
        </p:nvSpPr>
        <p:spPr bwMode="auto">
          <a:xfrm>
            <a:off x="5468041" y="2037364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引导过程总览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AutoShape 2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72288" y="2840563"/>
            <a:ext cx="2675480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系统初始化进程及文件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7" name="Line 3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146675" y="2189163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154613" y="4714875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AutoShap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475915" y="4572456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切换运行级别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625680" y="3182635"/>
            <a:ext cx="3892639" cy="55554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dirty="0">
                <a:solidFill>
                  <a:schemeClr val="accent1"/>
                </a:solidFill>
              </a:rPr>
              <a:t>引导过程和服务控制</a:t>
            </a:r>
            <a:endParaRPr lang="zh-CN" altLang="en-US" sz="3000" dirty="0">
              <a:solidFill>
                <a:schemeClr val="accent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625680" y="4067741"/>
            <a:ext cx="3892639" cy="1107770"/>
          </a:xfrm>
        </p:spPr>
        <p:txBody>
          <a:bodyPr/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上机部分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183025" y="1996487"/>
            <a:ext cx="1070722" cy="230029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algn="ctr"/>
            <a:endParaRPr lang="en-US" altLang="zh-CN" sz="1050" kern="2600" spc="20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系统每次开机后自动进入字符模式界面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ntsysv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调整多项服务的运行级别状态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chkconfig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调整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cups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等服务的运行级别状态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对比图形界面与字符界面对内存的占用情况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修改系统默认运行级别为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通过工具设置服务的默认启动状态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优化启动过程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实验案例：优化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系统中的服务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修改默认启动级别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关闭不必要的服务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实验案例：优化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系统中的服务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23557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chkconfig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调整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cups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gpm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等服务的运行级别状态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实验案例：优化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系统中的服务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24581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7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学会控制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系统的引导过程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学会控制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中的系统服务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学会优化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的启动任务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17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技能展示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82825" y="3643313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95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214282" y="3412067"/>
            <a:ext cx="2357454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引导过程和服务控制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714625" y="25908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143500" y="394652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54613" y="394652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6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14625" y="2597150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7" name="AutoShape 11"/>
          <p:cNvSpPr>
            <a:spLocks noChangeArrowheads="1"/>
          </p:cNvSpPr>
          <p:nvPr/>
        </p:nvSpPr>
        <p:spPr bwMode="auto">
          <a:xfrm>
            <a:off x="5475290" y="3715200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系统服务控制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2957513" y="2429356"/>
            <a:ext cx="1971675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的引导过程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9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03513" y="4691063"/>
            <a:ext cx="2439988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9" name="AutoShape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961199" y="4429273"/>
            <a:ext cx="2000263" cy="64670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服务控制及启动过程优化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0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154613" y="5518150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5157788" y="2193925"/>
            <a:ext cx="34925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Line 25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5146675" y="3054350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AutoShape 18"/>
          <p:cNvSpPr>
            <a:spLocks noChangeArrowheads="1"/>
          </p:cNvSpPr>
          <p:nvPr/>
        </p:nvSpPr>
        <p:spPr bwMode="auto">
          <a:xfrm>
            <a:off x="5475915" y="5358274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优化启动过程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5" name="AutoShape 28"/>
          <p:cNvSpPr>
            <a:spLocks noChangeArrowheads="1"/>
          </p:cNvSpPr>
          <p:nvPr/>
        </p:nvSpPr>
        <p:spPr bwMode="auto">
          <a:xfrm>
            <a:off x="5468041" y="2037364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引导过程总览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AutoShape 2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72288" y="2840563"/>
            <a:ext cx="2675480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系统初始化进程及文件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7" name="Line 3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146675" y="2189163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154613" y="4714875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AutoShap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475915" y="4572456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切换运行级别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引导过程总览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1357290" y="1111248"/>
          <a:ext cx="6500858" cy="4746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220" name="灯片编号占位符 9"/>
          <p:cNvSpPr txBox="1"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>
              <a:buClrTx/>
              <a:buSzTx/>
              <a:buFontTx/>
            </a:pPr>
            <a:fld id="{9A0DB2DC-4C9A-4742-B13C-FB6460FD3503}" type="slidenum">
              <a:rPr lang="en-US" altLang="zh-CN" sz="1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z="1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/43</a:t>
            </a:r>
            <a:endParaRPr lang="en-US" altLang="zh-CN" sz="12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INIT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进程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0243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INIT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进程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由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内核加载运行 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/sbin/init 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程序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是系统中第一个进程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PID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（进程标记）号永远为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  <a:buFont typeface="Wingdings" panose="05000000000000000000" pitchFamily="2" charset="2"/>
              <a:buNone/>
            </a:pPr>
            <a:endParaRPr lang="en-US" altLang="zh-CN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Upstart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启动方式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1267" name="内容占位符 4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3643313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相关的配置文件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将各种初始化配置分散存放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相应相关的启动事件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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42938" y="2643188"/>
          <a:ext cx="8215370" cy="3786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6"/>
                <a:gridCol w="4857784"/>
              </a:tblGrid>
              <a:tr h="4393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参数</a:t>
                      </a:r>
                      <a:endParaRPr lang="zh-CN" altLang="en-US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132105">
                <a:tc>
                  <a:txBody>
                    <a:bodyPr/>
                    <a:lstStyle/>
                    <a:p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/etc/</a:t>
                      </a: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inittab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配置默认运行级别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535">
                <a:tc>
                  <a:txBody>
                    <a:bodyPr/>
                    <a:lstStyle/>
                    <a:p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/etc/</a:t>
                      </a: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sysconfig</a:t>
                      </a:r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/init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控制</a:t>
                      </a:r>
                      <a:r>
                        <a:rPr lang="en-US" altLang="en-US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tty</a:t>
                      </a: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终端的开启数量、终端颜色方案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0717">
                <a:tc>
                  <a:txBody>
                    <a:bodyPr/>
                    <a:lstStyle/>
                    <a:p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/etc/init/</a:t>
                      </a: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rcS.conf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加载</a:t>
                      </a:r>
                      <a:r>
                        <a:rPr lang="en-US" altLang="en-US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rc.sysinit</a:t>
                      </a: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脚本，完成系统初始化任务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lvl="0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/etc/init/</a:t>
                      </a: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rc.conf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兼容脚本，负责各运行级别的调用处理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744">
                <a:tc>
                  <a:txBody>
                    <a:bodyPr/>
                    <a:lstStyle/>
                    <a:p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/etc/init/</a:t>
                      </a: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rcS-sulogin.conf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为单用户模式启动</a:t>
                      </a:r>
                      <a:r>
                        <a:rPr lang="en-US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</a:t>
                      </a:r>
                      <a:r>
                        <a:rPr lang="en-US" altLang="en-US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sbin</a:t>
                      </a:r>
                      <a:r>
                        <a:rPr lang="en-US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</a:t>
                      </a:r>
                      <a:r>
                        <a:rPr lang="en-US" altLang="en-US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sushell</a:t>
                      </a: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环境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174">
                <a:tc>
                  <a:txBody>
                    <a:bodyPr/>
                    <a:lstStyle/>
                    <a:p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/etc/init/control-alt-</a:t>
                      </a: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delete.conf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控制终端下的</a:t>
                      </a:r>
                      <a:r>
                        <a:rPr lang="en-US" altLang="en-US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Ctrl+Alt+Del</a:t>
                      </a: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热键操作</a:t>
                      </a:r>
                      <a:endParaRPr lang="zh-CN" altLang="en-US" sz="1800" b="1" kern="12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0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/etc/init/start-</a:t>
                      </a: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ttys.conf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配置</a:t>
                      </a:r>
                      <a:r>
                        <a:rPr lang="en-US" altLang="en-US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tty</a:t>
                      </a: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终端的开启数量、设备文件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72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/etc/init/</a:t>
                      </a: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tty.conf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控制</a:t>
                      </a:r>
                      <a:r>
                        <a:rPr lang="en-US" altLang="en-US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tty</a:t>
                      </a: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终端的开启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300" name="灯片编号占位符 5"/>
          <p:cNvSpPr txBox="1"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>
              <a:buClrTx/>
              <a:buSzTx/>
              <a:buFontTx/>
            </a:pPr>
            <a:fld id="{9A0DB2DC-4C9A-4742-B13C-FB6460FD3503}" type="slidenum">
              <a:rPr lang="en-US" altLang="zh-CN" sz="1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z="1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/43</a:t>
            </a:r>
            <a:endParaRPr lang="en-US" altLang="zh-CN" sz="12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inittab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文件的结构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Rectangle 2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38250" y="1787525"/>
            <a:ext cx="7221538" cy="61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 eaLnBrk="0" hangingPunct="0">
              <a:spcBef>
                <a:spcPts val="67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800" b="1" kern="0" cap="none" spc="0" normalizeH="0" baseline="0" noProof="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7" name="Group 30"/>
          <p:cNvGraphicFramePr>
            <a:graphicFrameLocks noGrp="1"/>
          </p:cNvGraphicFramePr>
          <p:nvPr/>
        </p:nvGraphicFramePr>
        <p:xfrm>
          <a:off x="612775" y="3336925"/>
          <a:ext cx="7650480" cy="2520951"/>
        </p:xfrm>
        <a:graphic>
          <a:graphicData uri="http://schemas.openxmlformats.org/drawingml/2006/table">
            <a:tbl>
              <a:tblPr/>
              <a:tblGrid>
                <a:gridCol w="1744647"/>
                <a:gridCol w="5905833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字段</a:t>
                      </a:r>
                      <a:endParaRPr lang="zh-CN" altLang="en-US" sz="1800" b="1" kern="1200" dirty="0" smtClean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说明</a:t>
                      </a:r>
                      <a:endParaRPr lang="zh-CN" altLang="en-US" sz="1800" b="1" kern="1200" dirty="0" smtClean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id 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用于在</a:t>
                      </a: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inittab</a:t>
                      </a: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文件中唯一标识一个配置记录 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kern="1200" dirty="0" err="1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runlevels</a:t>
                      </a:r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用于指定该记录在哪些运行级别中运行 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kern="120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action </a:t>
                      </a:r>
                      <a:endParaRPr lang="en-US" altLang="zh-CN" sz="1800" b="1" kern="120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用于描述记录将执行哪种类型的动作 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process 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用于设置启动进程所执行的命令 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2" name="AutoShape 16"/>
          <p:cNvSpPr/>
          <p:nvPr>
            <p:custDataLst>
              <p:tags r:id="rId5"/>
            </p:custDataLst>
          </p:nvPr>
        </p:nvSpPr>
        <p:spPr>
          <a:xfrm>
            <a:off x="539750" y="2636838"/>
            <a:ext cx="7643813" cy="57845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42900" indent="-342900" algn="ctr" eaLnBrk="0" hangingPunct="0">
              <a:spcBef>
                <a:spcPts val="675"/>
              </a:spcBef>
              <a:buClr>
                <a:schemeClr val="hlink"/>
              </a:buClr>
            </a:pPr>
            <a:r>
              <a:rPr lang="en-US" altLang="zh-CN" sz="28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id:runlevels: action : process</a:t>
            </a:r>
            <a:endParaRPr lang="en-US" altLang="zh-CN" sz="28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13" name="灯片编号占位符 8"/>
          <p:cNvSpPr txBox="1"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>
              <a:buClrTx/>
              <a:buSzTx/>
              <a:buFontTx/>
            </a:pPr>
            <a:fld id="{9A0DB2DC-4C9A-4742-B13C-FB6460FD3503}" type="slidenum">
              <a:rPr lang="en-US" altLang="zh-CN" sz="1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z="1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/43</a:t>
            </a:r>
            <a:endParaRPr lang="en-US" altLang="zh-CN" sz="12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AutoShape 17"/>
          <p:cNvSpPr/>
          <p:nvPr>
            <p:custDataLst>
              <p:tags r:id="rId7"/>
            </p:custDataLst>
          </p:nvPr>
        </p:nvSpPr>
        <p:spPr>
          <a:xfrm>
            <a:off x="566738" y="1508125"/>
            <a:ext cx="8101012" cy="892175"/>
          </a:xfrm>
          <a:prstGeom prst="roundRect">
            <a:avLst>
              <a:gd name="adj" fmla="val 559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/etc/inittab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grep -v "^#" /etc/inittab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385762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runlevels——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运行级别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inittab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文件的结构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42938" y="2000250"/>
          <a:ext cx="7929618" cy="3929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6572296"/>
              </a:tblGrid>
              <a:tr h="43939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运行级别</a:t>
                      </a:r>
                      <a:endParaRPr lang="zh-CN" altLang="en-US" sz="1800" b="1" kern="1200" dirty="0" smtClean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说明</a:t>
                      </a:r>
                      <a:endParaRPr lang="zh-CN" altLang="en-US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48929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关机状态，使用该级别时将会关闭主机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单用户模式，不需要密码验证即可登录系统，多用于系统维护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字符界面的多用户模式（不支持访问网络）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lvl="0" algn="ctr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字符界面的完整多用户模式，大多数服务器主机运行在此级别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未分配使用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图形界面的多用户模式，提供了图形桌面操作环境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en-US" altLang="zh-CN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重新启动，使用该级别时将会重启主机</a:t>
                      </a:r>
                      <a:endParaRPr lang="zh-CN" altLang="en-US" sz="1800" b="1" kern="1200" dirty="0" smtClean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345" name="灯片编号占位符 6"/>
          <p:cNvSpPr txBox="1"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>
              <a:buClrTx/>
              <a:buSzTx/>
              <a:buFontTx/>
            </a:pPr>
            <a:fld id="{9A0DB2DC-4C9A-4742-B13C-FB6460FD3503}" type="slidenum">
              <a:rPr lang="en-US" altLang="zh-CN" sz="1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r>
              <a:rPr lang="en-US" altLang="zh-CN" sz="12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/43</a:t>
            </a:r>
            <a:endParaRPr lang="en-US" altLang="zh-CN" sz="12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852805"/>
            <a:ext cx="8500745" cy="543369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查看运行级别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runlevel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命令，分别显示：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切换前的运行级别、当前运行级别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临时切换运行级别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init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命令结合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0-6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运行级别参数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Linux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系统的运行级别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9" name="AutoShape 17"/>
          <p:cNvSpPr/>
          <p:nvPr/>
        </p:nvSpPr>
        <p:spPr>
          <a:xfrm>
            <a:off x="514350" y="3441700"/>
            <a:ext cx="8101013" cy="2987675"/>
          </a:xfrm>
          <a:prstGeom prst="roundRect">
            <a:avLst>
              <a:gd name="adj" fmla="val 584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runlevel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 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runlevel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4143375" y="4400550"/>
            <a:ext cx="3021013" cy="715963"/>
          </a:xfrm>
          <a:prstGeom prst="wedgeRoundRectCallout">
            <a:avLst>
              <a:gd name="adj1" fmla="val -44269"/>
              <a:gd name="adj2" fmla="val -8967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第一个字符为“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”表示之前未切换过运行级别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AutoShape 10"/>
          <p:cNvSpPr/>
          <p:nvPr/>
        </p:nvSpPr>
        <p:spPr>
          <a:xfrm>
            <a:off x="3563303" y="5877243"/>
            <a:ext cx="1368425" cy="428625"/>
          </a:xfrm>
          <a:prstGeom prst="wedgeRoundRectCallout">
            <a:avLst>
              <a:gd name="adj1" fmla="val -46625"/>
              <a:gd name="adj2" fmla="val -9409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重启系统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0"/>
          <p:cNvSpPr/>
          <p:nvPr/>
        </p:nvSpPr>
        <p:spPr>
          <a:xfrm>
            <a:off x="1835150" y="6384925"/>
            <a:ext cx="1357313" cy="428625"/>
          </a:xfrm>
          <a:prstGeom prst="wedgeRoundRectCallout">
            <a:avLst>
              <a:gd name="adj1" fmla="val 45815"/>
              <a:gd name="adj2" fmla="val -10290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关闭系统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1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545_7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-0.25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  <p:tag name="KSO_WM_UNIT_TYPE" val="i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3.xml><?xml version="1.0" encoding="utf-8"?>
<p:tagLst xmlns:p="http://schemas.openxmlformats.org/presentationml/2006/main">
  <p:tag name="KSO_WPP_MARK_KEY" val="b4d54dbe-648f-4b36-9420-ab368cf13a40"/>
  <p:tag name="COMMONDATA" val="eyJoZGlkIjoiYzIwODc0ZjEzYjI3NGUzMDkzNzE5MDQ5MmNjMzcyNmQifQ==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e6ad3d-d282-47df-9436-f616f69ff0ad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2732</Words>
  <Application>WPS 演示</Application>
  <PresentationFormat>全屏显示(4:3)</PresentationFormat>
  <Paragraphs>300</Paragraphs>
  <Slides>19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黑体</vt:lpstr>
      <vt:lpstr>Verdana</vt:lpstr>
      <vt:lpstr>楷体_GB2312</vt:lpstr>
      <vt:lpstr>新宋体</vt:lpstr>
      <vt:lpstr>仿宋_GB2312</vt:lpstr>
      <vt:lpstr>仿宋</vt:lpstr>
      <vt:lpstr>Arial Unicode MS</vt:lpstr>
      <vt:lpstr>汉仪旗黑-85S</vt:lpstr>
      <vt:lpstr>Viner Hand ITC</vt:lpstr>
      <vt:lpstr>汉仪旗黑-85S</vt:lpstr>
      <vt:lpstr>1_c026TGp_business_diagram_v2</vt:lpstr>
      <vt:lpstr>3_Office 主题​​</vt:lpstr>
      <vt:lpstr>引导过程和服务控制</vt:lpstr>
      <vt:lpstr>技能展示</vt:lpstr>
      <vt:lpstr>本章结构</vt:lpstr>
      <vt:lpstr>引导过程总览</vt:lpstr>
      <vt:lpstr>INIT进程</vt:lpstr>
      <vt:lpstr>Upstart启动方式</vt:lpstr>
      <vt:lpstr>inittab文件的结构3-1</vt:lpstr>
      <vt:lpstr>inittab文件的结构3-2</vt:lpstr>
      <vt:lpstr>Linux系统的运行级别</vt:lpstr>
      <vt:lpstr>系统服务控制</vt:lpstr>
      <vt:lpstr>优化启动过程</vt:lpstr>
      <vt:lpstr>系统服务的启动和控制3-1</vt:lpstr>
      <vt:lpstr>系统服务的启动和控制3-2</vt:lpstr>
      <vt:lpstr>系统服务的启动和控制3-3</vt:lpstr>
      <vt:lpstr>本章总结</vt:lpstr>
      <vt:lpstr>引导过程和服务控制</vt:lpstr>
      <vt:lpstr>实验案例：优化Linux系统中的服务3-1</vt:lpstr>
      <vt:lpstr>实验案例：优化Linux系统中的服务3-2</vt:lpstr>
      <vt:lpstr>实验案例：优化Linux系统中的服务3-3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697</cp:revision>
  <dcterms:created xsi:type="dcterms:W3CDTF">2009-04-02T02:14:16Z</dcterms:created>
  <dcterms:modified xsi:type="dcterms:W3CDTF">2022-06-25T02:40:37Z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6F82211EAB024294B597CB0841B2E35F</vt:lpwstr>
  </property>
</Properties>
</file>