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8"/>
  </p:notesMasterIdLst>
  <p:sldIdLst>
    <p:sldId id="318" r:id="rId4"/>
    <p:sldId id="319" r:id="rId5"/>
    <p:sldId id="320" r:id="rId6"/>
    <p:sldId id="321" r:id="rId7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6" r:id="rId33"/>
  </p:sldIdLst>
  <p:sldSz cx="9144000" cy="6858000" type="screen4x3"/>
  <p:notesSz cx="6858000" cy="9144000"/>
  <p:custDataLst>
    <p:tags r:id="rId37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15"/>
    <p:restoredTop sz="83281"/>
  </p:normalViewPr>
  <p:slideViewPr>
    <p:cSldViewPr showGuides="1">
      <p:cViewPr varScale="1">
        <p:scale>
          <a:sx n="116" d="100"/>
          <a:sy n="116" d="100"/>
        </p:scale>
        <p:origin x="-1500" y="-102"/>
      </p:cViewPr>
      <p:guideLst>
        <p:guide orient="horz" pos="2153"/>
        <p:guide pos="2853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45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328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686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 四个方面进行比较，讲解应用程序与命令的关系，只需简单介绍即可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 在</a:t>
            </a:r>
            <a:r>
              <a:rPr lang="en-US" altLang="zh-CN" dirty="0"/>
              <a:t>Linux</a:t>
            </a:r>
            <a:r>
              <a:rPr lang="zh-CN" altLang="en-US" dirty="0"/>
              <a:t>中严格区分命令和程序也并无太大意义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 同理，对于“安装软件包”与“安装应用程序”这两种说法，也并不做严格的区分 </a:t>
            </a: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--force </a:t>
            </a:r>
            <a:r>
              <a:rPr lang="zh-CN" altLang="en-US" dirty="0"/>
              <a:t>辅助选项主要应用于以下两种情况：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1</a:t>
            </a:r>
            <a:r>
              <a:rPr lang="zh-CN" altLang="en-US" dirty="0"/>
              <a:t>）缺失某个软件包的文件时，需要进行覆盖安装以找回丢失文件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2</a:t>
            </a:r>
            <a:r>
              <a:rPr lang="zh-CN" altLang="en-US" dirty="0"/>
              <a:t>）安装一个比现有软件版本陈旧的软件包（多为测试用途）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当安装、卸载软件包时，提示缺少依赖包无法进行时，如果仍要继续执行，应结合 </a:t>
            </a:r>
            <a:r>
              <a:rPr lang="en-US" altLang="zh-CN" dirty="0"/>
              <a:t>--nodeps </a:t>
            </a:r>
            <a:r>
              <a:rPr lang="zh-CN" altLang="en-US" dirty="0"/>
              <a:t>选项而不是 </a:t>
            </a:r>
            <a:r>
              <a:rPr lang="en-US" altLang="zh-CN" dirty="0"/>
              <a:t>--force </a:t>
            </a:r>
            <a:r>
              <a:rPr lang="zh-CN" altLang="en-US" dirty="0"/>
              <a:t>选项；但执行完后不保证软件能够正常使用</a:t>
            </a:r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演示</a:t>
            </a:r>
            <a:r>
              <a:rPr lang="en-US" altLang="zh-CN" dirty="0"/>
              <a:t>vim-common</a:t>
            </a:r>
            <a:r>
              <a:rPr lang="zh-CN" altLang="en-US" dirty="0"/>
              <a:t>和</a:t>
            </a:r>
            <a:r>
              <a:rPr lang="en-US" altLang="zh-CN" dirty="0"/>
              <a:t>vim-enhanced</a:t>
            </a:r>
            <a:r>
              <a:rPr lang="zh-CN" altLang="en-US" dirty="0"/>
              <a:t>软件包的卸载、安装过程，参考步骤如下：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1</a:t>
            </a:r>
            <a:r>
              <a:rPr lang="zh-CN" altLang="en-US" dirty="0"/>
              <a:t>）首先正常卸载</a:t>
            </a:r>
            <a:r>
              <a:rPr lang="en-US" altLang="zh-CN" dirty="0"/>
              <a:t>vim-common</a:t>
            </a:r>
            <a:r>
              <a:rPr lang="zh-CN" altLang="en-US" dirty="0"/>
              <a:t>，应提示被</a:t>
            </a:r>
            <a:r>
              <a:rPr lang="en-US" altLang="zh-CN" dirty="0"/>
              <a:t>vim-enhanced</a:t>
            </a:r>
            <a:r>
              <a:rPr lang="zh-CN" altLang="en-US" dirty="0"/>
              <a:t>所依赖而失败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2</a:t>
            </a:r>
            <a:r>
              <a:rPr lang="zh-CN" altLang="en-US" dirty="0"/>
              <a:t>）因此正常卸载顺序：先卸载</a:t>
            </a:r>
            <a:r>
              <a:rPr lang="en-US" altLang="zh-CN" dirty="0"/>
              <a:t>vim-enhanced</a:t>
            </a:r>
            <a:r>
              <a:rPr lang="zh-CN" altLang="en-US" dirty="0"/>
              <a:t>，然后再卸载</a:t>
            </a:r>
            <a:r>
              <a:rPr lang="en-US" altLang="zh-CN" dirty="0"/>
              <a:t>vim-common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en-US" altLang="zh-CN" dirty="0"/>
              <a:t>    3</a:t>
            </a:r>
            <a:r>
              <a:rPr lang="zh-CN" altLang="en-US" dirty="0"/>
              <a:t>）然后从光盘中重新安装这两个软件包，首先安装</a:t>
            </a:r>
            <a:r>
              <a:rPr lang="en-US" altLang="zh-CN" dirty="0"/>
              <a:t>vim-enhanced</a:t>
            </a:r>
            <a:r>
              <a:rPr lang="zh-CN" altLang="en-US" dirty="0"/>
              <a:t>，应提示需要先安装</a:t>
            </a:r>
            <a:r>
              <a:rPr lang="en-US" altLang="zh-CN" dirty="0"/>
              <a:t>vim-common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en-US" altLang="zh-CN" dirty="0"/>
              <a:t>    4</a:t>
            </a:r>
            <a:r>
              <a:rPr lang="zh-CN" altLang="en-US" dirty="0"/>
              <a:t>）因此正常安装顺序：先安装</a:t>
            </a:r>
            <a:r>
              <a:rPr lang="en-US" altLang="zh-CN" dirty="0"/>
              <a:t>vim-common</a:t>
            </a:r>
            <a:r>
              <a:rPr lang="zh-CN" altLang="en-US" dirty="0"/>
              <a:t>，然后再安装</a:t>
            </a:r>
            <a:r>
              <a:rPr lang="en-US" altLang="zh-CN" dirty="0"/>
              <a:t>vim-enhanced</a:t>
            </a:r>
            <a:r>
              <a:rPr lang="zh-CN" altLang="en-US" dirty="0"/>
              <a:t>，演示时也可以在一条</a:t>
            </a:r>
            <a:r>
              <a:rPr lang="en-US" altLang="zh-CN" dirty="0"/>
              <a:t>rpm</a:t>
            </a:r>
            <a:r>
              <a:rPr lang="zh-CN" altLang="en-US" dirty="0"/>
              <a:t>命令中同时指定这两个文件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en-US" altLang="zh-CN" dirty="0"/>
              <a:t>—— </a:t>
            </a:r>
            <a:r>
              <a:rPr lang="zh-CN" altLang="en-US" dirty="0"/>
              <a:t>提醒注意：如果需要同时安装相互依赖的数十个</a:t>
            </a:r>
            <a:r>
              <a:rPr lang="en-US" altLang="zh-CN" dirty="0"/>
              <a:t>.rpm</a:t>
            </a:r>
            <a:r>
              <a:rPr lang="zh-CN" altLang="en-US" dirty="0"/>
              <a:t>软件包，可以结合</a:t>
            </a:r>
            <a:r>
              <a:rPr lang="en-US" altLang="zh-CN" dirty="0"/>
              <a:t>Shell</a:t>
            </a:r>
            <a:r>
              <a:rPr lang="zh-CN" altLang="en-US" dirty="0"/>
              <a:t>通配符“*”同时指定这些文件作为参数</a:t>
            </a:r>
            <a:endParaRPr lang="zh-CN" altLang="en-US" dirty="0"/>
          </a:p>
          <a:p>
            <a:pPr lvl="0">
              <a:buChar char="•"/>
            </a:pPr>
            <a:endParaRPr lang="en-US" altLang="zh-CN" dirty="0"/>
          </a:p>
        </p:txBody>
      </p:sp>
      <p:sp>
        <p:nvSpPr>
          <p:cNvPr id="481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49155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50179" name="备注占位符 2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对比讲解</a:t>
            </a:r>
            <a:r>
              <a:rPr lang="en-US" altLang="zh-CN" dirty="0"/>
              <a:t>gzip</a:t>
            </a:r>
            <a:r>
              <a:rPr lang="zh-CN" altLang="en-US" dirty="0"/>
              <a:t>和</a:t>
            </a:r>
            <a:r>
              <a:rPr lang="en-US" altLang="zh-CN" dirty="0"/>
              <a:t>bzip2</a:t>
            </a:r>
            <a:r>
              <a:rPr lang="zh-CN" altLang="en-US" dirty="0"/>
              <a:t>命令的用法，注意说明生成文件的后缀名称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gzip</a:t>
            </a:r>
            <a:r>
              <a:rPr lang="zh-CN" altLang="en-US" dirty="0"/>
              <a:t>和</a:t>
            </a:r>
            <a:r>
              <a:rPr lang="en-US" altLang="zh-CN" dirty="0"/>
              <a:t>bzip2</a:t>
            </a:r>
            <a:r>
              <a:rPr lang="zh-CN" altLang="en-US" dirty="0"/>
              <a:t>命令使用的压缩算法有一定区别，但命令使用格式基本类似，通常认为</a:t>
            </a:r>
            <a:r>
              <a:rPr lang="en-US" altLang="zh-CN" dirty="0"/>
              <a:t>bzip2</a:t>
            </a:r>
            <a:r>
              <a:rPr lang="zh-CN" altLang="en-US" dirty="0"/>
              <a:t>的压缩效率要更好一些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这两个命令工具通常并不单独使用，而是与</a:t>
            </a:r>
            <a:r>
              <a:rPr lang="en-US" altLang="zh-CN" dirty="0"/>
              <a:t>tar</a:t>
            </a:r>
            <a:r>
              <a:rPr lang="zh-CN" altLang="en-US" dirty="0"/>
              <a:t>命令结合起来使用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制作归档文件的意思是将许多零散的文件做成一个包（可以压缩，也可以不压缩）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小写字母</a:t>
            </a:r>
            <a:r>
              <a:rPr lang="zh-CN" altLang="en-US" b="1" dirty="0"/>
              <a:t>“</a:t>
            </a:r>
            <a:r>
              <a:rPr lang="en-US" altLang="zh-CN" b="1" dirty="0"/>
              <a:t>-p”</a:t>
            </a:r>
            <a:r>
              <a:rPr lang="zh-CN" altLang="en-US" dirty="0"/>
              <a:t>选项用于保持原始文件权限等信息，大写字母</a:t>
            </a:r>
            <a:r>
              <a:rPr lang="zh-CN" altLang="en-US" b="1" dirty="0"/>
              <a:t>“</a:t>
            </a:r>
            <a:r>
              <a:rPr lang="en-US" altLang="zh-CN" b="1" dirty="0"/>
              <a:t>-P”</a:t>
            </a:r>
            <a:r>
              <a:rPr lang="zh-CN" altLang="en-US" dirty="0"/>
              <a:t>选项用于保持原始文件的绝对路径，参考“</a:t>
            </a:r>
            <a:r>
              <a:rPr lang="en-US" altLang="zh-CN" dirty="0"/>
              <a:t>man tar”</a:t>
            </a:r>
            <a:r>
              <a:rPr lang="zh-CN" altLang="en-US" dirty="0"/>
              <a:t>帮助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使用</a:t>
            </a:r>
            <a:r>
              <a:rPr lang="en-US" altLang="zh-CN" dirty="0"/>
              <a:t>tar</a:t>
            </a:r>
            <a:r>
              <a:rPr lang="zh-CN" altLang="en-US" dirty="0"/>
              <a:t>命令时，选项前的“</a:t>
            </a:r>
            <a:r>
              <a:rPr lang="en-US" altLang="zh-CN" dirty="0"/>
              <a:t>-”</a:t>
            </a:r>
            <a:r>
              <a:rPr lang="zh-CN" altLang="en-US" dirty="0"/>
              <a:t>号引导字符可以省略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在实际的备份工作中，通常在归档的同时也会将包文件进行压缩（见下页），以便节省磁盘空间，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52227" name="备注占位符 2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演示</a:t>
            </a:r>
            <a:r>
              <a:rPr lang="en-US" altLang="zh-CN" dirty="0"/>
              <a:t>tar</a:t>
            </a:r>
            <a:r>
              <a:rPr lang="zh-CN" altLang="en-US" dirty="0"/>
              <a:t>命令相关选项的使用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分别演示制作 </a:t>
            </a:r>
            <a:r>
              <a:rPr lang="en-US" altLang="zh-CN" dirty="0"/>
              <a:t>.tar.gz</a:t>
            </a:r>
            <a:r>
              <a:rPr lang="zh-CN" altLang="en-US" dirty="0"/>
              <a:t>、</a:t>
            </a:r>
            <a:r>
              <a:rPr lang="en-US" altLang="zh-CN" dirty="0"/>
              <a:t>.tar.bz2</a:t>
            </a:r>
            <a:r>
              <a:rPr lang="zh-CN" altLang="en-US" dirty="0"/>
              <a:t>格式压缩包文件的操作，及对应的解压、解包操作</a:t>
            </a:r>
            <a:endParaRPr lang="en-US" altLang="zh-CN" dirty="0"/>
          </a:p>
          <a:p>
            <a:pPr lvl="0">
              <a:buChar char="•"/>
            </a:pPr>
            <a:r>
              <a:rPr lang="en-US" altLang="zh-CN" dirty="0"/>
              <a:t>Linux</a:t>
            </a:r>
            <a:r>
              <a:rPr lang="zh-CN" altLang="en-US" dirty="0"/>
              <a:t>系统中，使用</a:t>
            </a:r>
            <a:r>
              <a:rPr lang="en-US" altLang="zh-CN" dirty="0"/>
              <a:t>tar</a:t>
            </a:r>
            <a:r>
              <a:rPr lang="zh-CN" altLang="en-US" dirty="0"/>
              <a:t>对文件打包时，一般不建议使用绝对路径，因为使用绝对路径打包时如果不指定相应的参数，</a:t>
            </a:r>
            <a:r>
              <a:rPr lang="en-US" altLang="zh-CN" dirty="0"/>
              <a:t>tar</a:t>
            </a:r>
            <a:r>
              <a:rPr lang="zh-CN" altLang="en-US" dirty="0"/>
              <a:t>会产生一句警告信息：“</a:t>
            </a:r>
            <a:r>
              <a:rPr lang="en-US" altLang="zh-CN" dirty="0"/>
              <a:t>tar: Removing leading `/‘ from member names</a:t>
            </a:r>
            <a:r>
              <a:rPr lang="zh-CN" altLang="en-US" dirty="0"/>
              <a:t>”，并且时间产生的压缩包会将绝对路径转化为相对路径；更为可行的方法是在打包和解包的时候使用参数</a:t>
            </a:r>
            <a:r>
              <a:rPr lang="en-US" altLang="zh-CN" dirty="0"/>
              <a:t>-P</a:t>
            </a:r>
            <a:r>
              <a:rPr lang="zh-CN" altLang="en-US" dirty="0"/>
              <a:t>（大写）</a:t>
            </a: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介绍通过“源代码编译”方式安装应用程序的好处、应用场合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endParaRPr lang="en-US" altLang="zh-CN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强调源代码编译环境的重要性，“工欲善其事，必先利其器”，没有一个好工具是不行的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在实际编译安装软件的操作中，大多数情况是通过 </a:t>
            </a:r>
            <a:r>
              <a:rPr lang="en-US" altLang="zh-CN" b="1" dirty="0"/>
              <a:t>make </a:t>
            </a:r>
            <a:r>
              <a:rPr lang="zh-CN" altLang="en-US" dirty="0"/>
              <a:t>来自动调用</a:t>
            </a:r>
            <a:r>
              <a:rPr lang="en-US" altLang="zh-CN" dirty="0"/>
              <a:t>gcc</a:t>
            </a:r>
            <a:r>
              <a:rPr lang="zh-CN" altLang="en-US" dirty="0"/>
              <a:t>或</a:t>
            </a:r>
            <a:r>
              <a:rPr lang="en-US" altLang="zh-CN" dirty="0"/>
              <a:t>g++</a:t>
            </a:r>
            <a:r>
              <a:rPr lang="zh-CN" altLang="en-US" dirty="0"/>
              <a:t>进行工作，无需用户手动执行</a:t>
            </a:r>
            <a:r>
              <a:rPr lang="en-US" altLang="zh-CN" dirty="0"/>
              <a:t>gcc</a:t>
            </a:r>
            <a:r>
              <a:rPr lang="zh-CN" altLang="en-US" dirty="0"/>
              <a:t>等命令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numCol="1" anchor="t" anchorCtr="0" compatLnSpc="1"/>
          <a:lstStyle/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概括讲解源代码编译安装应用程序的基本步骤，使学员能够有一个整体的认识，了解每个步骤的作用，为下面介绍详细的步骤进行铺垫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configure 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一般是位于软件包目录中的可执行脚本文件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/>
              <a:t>2.</a:t>
            </a:r>
            <a:r>
              <a:rPr lang="zh-CN" altLang="en-US" dirty="0"/>
              <a:t>检查编译安装环境（</a:t>
            </a:r>
            <a:r>
              <a:rPr lang="en-US" altLang="zh-CN" dirty="0"/>
              <a:t>gcc</a:t>
            </a:r>
            <a:r>
              <a:rPr lang="zh-CN" altLang="en-US" dirty="0"/>
              <a:t>，</a:t>
            </a:r>
            <a:r>
              <a:rPr lang="en-US" altLang="zh-CN" dirty="0"/>
              <a:t>g++</a:t>
            </a:r>
            <a:r>
              <a:rPr lang="zh-CN" altLang="en-US" dirty="0"/>
              <a:t>是否安装）</a:t>
            </a:r>
            <a:endParaRPr lang="en-US" altLang="zh-CN" dirty="0"/>
          </a:p>
          <a:p>
            <a:pPr lvl="0"/>
            <a:r>
              <a:rPr lang="en-US" altLang="zh-CN" dirty="0"/>
              <a:t>gcc</a:t>
            </a:r>
            <a:r>
              <a:rPr lang="zh-CN" altLang="en-US" dirty="0"/>
              <a:t>安装</a:t>
            </a:r>
            <a:endParaRPr lang="zh-CN" altLang="en-US" dirty="0"/>
          </a:p>
          <a:p>
            <a:pPr lvl="0"/>
            <a:r>
              <a:rPr lang="en-US" altLang="zh-CN" dirty="0"/>
              <a:t>64</a:t>
            </a:r>
            <a:r>
              <a:rPr lang="zh-CN" altLang="en-US" dirty="0"/>
              <a:t>位</a:t>
            </a:r>
            <a:endParaRPr lang="zh-CN" altLang="en-US" dirty="0"/>
          </a:p>
          <a:p>
            <a:pPr lvl="0"/>
            <a:r>
              <a:rPr lang="en-US" altLang="zh-CN" dirty="0"/>
              <a:t>rpm -ivh mpfr-2.4.1-6.el6.x86_64.rpm </a:t>
            </a:r>
            <a:endParaRPr lang="en-US" altLang="zh-CN" dirty="0"/>
          </a:p>
          <a:p>
            <a:pPr lvl="0"/>
            <a:r>
              <a:rPr lang="en-US" altLang="zh-CN" dirty="0"/>
              <a:t>rpm -ivh ppl-0.10.2-11.el6.x86_64.rpm </a:t>
            </a:r>
            <a:endParaRPr lang="en-US" altLang="zh-CN" dirty="0"/>
          </a:p>
          <a:p>
            <a:pPr lvl="0"/>
            <a:r>
              <a:rPr lang="en-US" altLang="zh-CN" dirty="0"/>
              <a:t>rpm -ivh cpp-4.4.7-4.el6.x86_64.rpm </a:t>
            </a:r>
            <a:endParaRPr lang="en-US" altLang="zh-CN" dirty="0"/>
          </a:p>
          <a:p>
            <a:pPr lvl="0"/>
            <a:r>
              <a:rPr lang="en-US" altLang="zh-CN" dirty="0"/>
              <a:t>rpm -ivh cloog-ppl-0.15.7-1.2.el6.x86_64.rpm </a:t>
            </a:r>
            <a:endParaRPr lang="en-US" altLang="zh-CN" dirty="0"/>
          </a:p>
          <a:p>
            <a:pPr lvl="0"/>
            <a:r>
              <a:rPr lang="en-US" altLang="zh-CN" dirty="0"/>
              <a:t>rpm -ivh gcc-4.4.7-4.el6.x86_64.rpm 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g++</a:t>
            </a:r>
            <a:r>
              <a:rPr lang="zh-CN" altLang="en-US" dirty="0"/>
              <a:t>安装</a:t>
            </a:r>
            <a:endParaRPr lang="zh-CN" altLang="en-US" dirty="0"/>
          </a:p>
          <a:p>
            <a:pPr lvl="0"/>
            <a:r>
              <a:rPr lang="en-US" altLang="zh-CN" dirty="0"/>
              <a:t>rpm -ivh libstdc++-devel-4.4.7-4.el6.x86_64.rpm</a:t>
            </a:r>
            <a:endParaRPr lang="en-US" altLang="zh-CN" dirty="0"/>
          </a:p>
          <a:p>
            <a:pPr lvl="0"/>
            <a:r>
              <a:rPr lang="en-US" altLang="zh-CN" dirty="0"/>
              <a:t>rpm -ivh gcc-c++-4.4.7-4.el6.x86_64.rpm 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3.</a:t>
            </a:r>
            <a:r>
              <a:rPr lang="zh-CN" altLang="en-US" dirty="0"/>
              <a:t>将安装包解压到指定文件夹 </a:t>
            </a:r>
            <a:r>
              <a:rPr lang="en-US" altLang="zh-CN" dirty="0">
                <a:ea typeface="黑体" panose="02010609060101010101" pitchFamily="49" charset="-122"/>
              </a:rPr>
              <a:t>/usr/src</a:t>
            </a:r>
            <a:endParaRPr lang="en-US" altLang="zh-CN" dirty="0"/>
          </a:p>
          <a:p>
            <a:pPr lvl="0"/>
            <a:r>
              <a:rPr lang="en-US" altLang="zh-CN" dirty="0">
                <a:solidFill>
                  <a:schemeClr val="tx2"/>
                </a:solidFill>
                <a:ea typeface="黑体" panose="02010609060101010101" pitchFamily="49" charset="-122"/>
              </a:rPr>
              <a:t>[root@localhost ~]# </a:t>
            </a:r>
            <a:r>
              <a:rPr lang="en-US" altLang="zh-CN" b="1" dirty="0">
                <a:solidFill>
                  <a:schemeClr val="tx2"/>
                </a:solidFill>
                <a:ea typeface="黑体" panose="02010609060101010101" pitchFamily="49" charset="-122"/>
              </a:rPr>
              <a:t>tar jxvf vim-8.0.tar.bz2 -C /usr/src</a:t>
            </a:r>
            <a:endParaRPr lang="en-US" altLang="zh-CN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lvl="0"/>
            <a:endParaRPr lang="en-US" altLang="zh-CN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lvl="0"/>
            <a:r>
              <a:rPr lang="en-US" altLang="zh-CN" dirty="0">
                <a:solidFill>
                  <a:schemeClr val="tx2"/>
                </a:solidFill>
                <a:ea typeface="黑体" panose="02010609060101010101" pitchFamily="49" charset="-122"/>
              </a:rPr>
              <a:t>[root@localhost ~]# cd</a:t>
            </a:r>
            <a:r>
              <a:rPr lang="zh-CN" altLang="en-US" dirty="0">
                <a:solidFill>
                  <a:schemeClr val="tx2"/>
                </a:solidFill>
                <a:ea typeface="黑体" panose="02010609060101010101" pitchFamily="49" charset="-122"/>
              </a:rPr>
              <a:t> </a:t>
            </a:r>
            <a:r>
              <a:rPr lang="en-US" altLang="zh-CN" dirty="0">
                <a:solidFill>
                  <a:schemeClr val="tx2"/>
                </a:solidFill>
                <a:ea typeface="黑体" panose="02010609060101010101" pitchFamily="49" charset="-122"/>
              </a:rPr>
              <a:t>/usr/src/vim80</a:t>
            </a:r>
            <a:endParaRPr lang="en-US" altLang="zh-CN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lvl="0"/>
            <a:endParaRPr lang="en-US" altLang="zh-CN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lvl="0"/>
            <a:r>
              <a:rPr lang="en-US" altLang="zh-CN" dirty="0"/>
              <a:t>4.</a:t>
            </a:r>
            <a:r>
              <a:rPr lang="zh-CN" altLang="en-US" dirty="0"/>
              <a:t>软件基本配置</a:t>
            </a:r>
            <a:endParaRPr lang="en-US" altLang="zh-CN" dirty="0"/>
          </a:p>
          <a:p>
            <a:pPr lvl="0"/>
            <a:r>
              <a:rPr lang="en-US" altLang="zh-CN" dirty="0"/>
              <a:t>[root@RHEL6 vim80]# ./configure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[root@RHEL6 Packages]# rpm -ivh ncurses-devel-5.7-3.20090208.el6.x86_64.rpm 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5.</a:t>
            </a:r>
            <a:r>
              <a:rPr lang="zh-CN" altLang="en-US" dirty="0"/>
              <a:t>编译</a:t>
            </a:r>
            <a:endParaRPr lang="en-US" altLang="zh-CN" dirty="0"/>
          </a:p>
          <a:p>
            <a:pPr lvl="0"/>
            <a:r>
              <a:rPr lang="en-US" altLang="zh-CN" dirty="0"/>
              <a:t>[root@RHEL6 vim80]# make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6.</a:t>
            </a:r>
            <a:r>
              <a:rPr lang="zh-CN" altLang="en-US" dirty="0"/>
              <a:t>安装</a:t>
            </a:r>
            <a:endParaRPr lang="en-US" altLang="zh-CN" dirty="0"/>
          </a:p>
          <a:p>
            <a:pPr lvl="0"/>
            <a:r>
              <a:rPr lang="en-US" altLang="zh-CN" dirty="0"/>
              <a:t>[root@RHEL6 vim80]# make install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7.</a:t>
            </a:r>
            <a:r>
              <a:rPr lang="zh-CN" altLang="en-US" dirty="0"/>
              <a:t>测试</a:t>
            </a:r>
            <a:endParaRPr lang="en-US" altLang="zh-CN" dirty="0"/>
          </a:p>
          <a:p>
            <a:pPr lvl="0"/>
            <a:r>
              <a:rPr lang="en-US" altLang="zh-CN" dirty="0"/>
              <a:t>[root@RHEL6 vim80]# which vim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8.</a:t>
            </a:r>
            <a:r>
              <a:rPr lang="zh-CN" altLang="en-US" dirty="0"/>
              <a:t>修改默认路径</a:t>
            </a:r>
            <a:endParaRPr lang="en-US" altLang="zh-CN" dirty="0"/>
          </a:p>
          <a:p>
            <a:pPr lvl="0"/>
            <a:r>
              <a:rPr lang="en-US" altLang="zh-CN" dirty="0"/>
              <a:t>[root@RHEL6 vim80]# export PATH=/usr/local/bin/:$PATH:.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[root@RHEL6 vim80]# vim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在讲解此部分时可以回顾</a:t>
            </a:r>
            <a:r>
              <a:rPr lang="en-US" altLang="zh-CN" dirty="0"/>
              <a:t>Linux</a:t>
            </a:r>
            <a:r>
              <a:rPr lang="zh-CN" altLang="en-US" dirty="0"/>
              <a:t>的目录层次结构，重点说明应用程序文件放置的几个目录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如果应用程序的配置文件较多，通常会以软件名建立专门的子文件夹用来保存，例如“</a:t>
            </a:r>
            <a:r>
              <a:rPr lang="en-US" altLang="zh-CN" dirty="0"/>
              <a:t>/etc/httpd/”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操作演示时可以以</a:t>
            </a:r>
            <a:r>
              <a:rPr lang="en-US" altLang="zh-CN" dirty="0"/>
              <a:t>sendmail</a:t>
            </a:r>
            <a:r>
              <a:rPr lang="zh-CN" altLang="en-US" dirty="0"/>
              <a:t>软件包为例，执行“</a:t>
            </a:r>
            <a:r>
              <a:rPr lang="en-US" altLang="zh-CN" b="1" dirty="0"/>
              <a:t>rpm -ql sendmail | less</a:t>
            </a:r>
            <a:r>
              <a:rPr lang="en-US" altLang="zh-CN" dirty="0"/>
              <a:t>”</a:t>
            </a:r>
            <a:r>
              <a:rPr lang="zh-CN" altLang="en-US" dirty="0"/>
              <a:t>命令后，简单展示并讲解输出结果即可（</a:t>
            </a:r>
            <a:r>
              <a:rPr lang="en-US" altLang="zh-CN" dirty="0"/>
              <a:t>rpm</a:t>
            </a:r>
            <a:r>
              <a:rPr lang="zh-CN" altLang="en-US" dirty="0"/>
              <a:t>命令具体用法在后面讲解）</a:t>
            </a: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/>
              <a:t>Adobe Reader</a:t>
            </a:r>
            <a:r>
              <a:rPr lang="zh-CN" altLang="en-US" dirty="0"/>
              <a:t>阅读器</a:t>
            </a:r>
            <a:endParaRPr lang="en-US" altLang="zh-CN" dirty="0"/>
          </a:p>
          <a:p>
            <a:pPr lvl="0"/>
            <a:r>
              <a:rPr lang="en-US" altLang="zh-CN" dirty="0"/>
              <a:t>Tar</a:t>
            </a:r>
            <a:r>
              <a:rPr lang="zh-CN" altLang="en-US" dirty="0"/>
              <a:t>解压后</a:t>
            </a:r>
            <a:endParaRPr lang="en-US" altLang="zh-CN" dirty="0"/>
          </a:p>
          <a:p>
            <a:pPr lvl="0"/>
            <a:r>
              <a:rPr lang="zh-CN" altLang="en-US" dirty="0"/>
              <a:t>运行安装命令</a:t>
            </a:r>
            <a:endParaRPr lang="zh-CN" altLang="en-US" dirty="0"/>
          </a:p>
          <a:p>
            <a:pPr lvl="0"/>
            <a:r>
              <a:rPr lang="en-US" altLang="zh-CN" dirty="0"/>
              <a:t>./INSTALL</a:t>
            </a:r>
            <a:endParaRPr lang="en-US" altLang="zh-CN" dirty="0"/>
          </a:p>
        </p:txBody>
      </p:sp>
      <p:sp>
        <p:nvSpPr>
          <p:cNvPr id="5734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RPM</a:t>
            </a:r>
            <a:r>
              <a:rPr lang="zh-CN" altLang="en-US" dirty="0"/>
              <a:t>软件包格式是</a:t>
            </a:r>
            <a:r>
              <a:rPr lang="en-US" altLang="zh-CN" dirty="0"/>
              <a:t>Red Hat</a:t>
            </a:r>
            <a:r>
              <a:rPr lang="zh-CN" altLang="en-US" dirty="0"/>
              <a:t>公司首先提出并使用的，目前广泛应用在各类</a:t>
            </a:r>
            <a:r>
              <a:rPr lang="en-US" altLang="zh-CN" dirty="0"/>
              <a:t>Linux</a:t>
            </a:r>
            <a:r>
              <a:rPr lang="zh-CN" altLang="en-US" dirty="0"/>
              <a:t>发行版本中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其中硬件平台通常为“</a:t>
            </a:r>
            <a:r>
              <a:rPr lang="en-US" altLang="zh-CN" dirty="0"/>
              <a:t>i386”</a:t>
            </a:r>
            <a:r>
              <a:rPr lang="zh-CN" altLang="en-US" dirty="0"/>
              <a:t>、“</a:t>
            </a:r>
            <a:r>
              <a:rPr lang="en-US" altLang="zh-CN" dirty="0"/>
              <a:t>i586”</a:t>
            </a:r>
            <a:r>
              <a:rPr lang="zh-CN" altLang="en-US" dirty="0"/>
              <a:t>、“</a:t>
            </a:r>
            <a:r>
              <a:rPr lang="en-US" altLang="zh-CN" dirty="0"/>
              <a:t>i686”</a:t>
            </a:r>
            <a:r>
              <a:rPr lang="zh-CN" altLang="en-US" dirty="0"/>
              <a:t>或“</a:t>
            </a:r>
            <a:r>
              <a:rPr lang="en-US" altLang="zh-CN" dirty="0"/>
              <a:t>noarch”</a:t>
            </a:r>
            <a:r>
              <a:rPr lang="zh-CN" altLang="en-US" dirty="0"/>
              <a:t>（不区分硬件架构）等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有些软件包的文件名中还会增加所适用的操作系统信息，例如“</a:t>
            </a:r>
            <a:r>
              <a:rPr lang="en-US" altLang="zh-CN" dirty="0"/>
              <a:t>wget-1.10.2-7.el5.i386.rpm”</a:t>
            </a:r>
            <a:endParaRPr lang="en-US" altLang="zh-CN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概括讲解</a:t>
            </a:r>
            <a:r>
              <a:rPr lang="en-US" altLang="zh-CN" dirty="0"/>
              <a:t>rpm</a:t>
            </a:r>
            <a:r>
              <a:rPr lang="zh-CN" altLang="en-US" dirty="0"/>
              <a:t>命令所具有三类主要功能，从下一页开始将分别讲解这三类功能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其他相关功能视情况补充，或不做讲解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rpm</a:t>
            </a:r>
            <a:r>
              <a:rPr lang="zh-CN" altLang="en-US" dirty="0"/>
              <a:t>命令还可以对</a:t>
            </a:r>
            <a:r>
              <a:rPr lang="en-US" altLang="zh-CN" dirty="0"/>
              <a:t>RPM</a:t>
            </a:r>
            <a:r>
              <a:rPr lang="zh-CN" altLang="en-US" dirty="0"/>
              <a:t>软件包的文件信息进行验证，需要用到“</a:t>
            </a:r>
            <a:r>
              <a:rPr lang="en-US" altLang="zh-CN" dirty="0"/>
              <a:t>-V”</a:t>
            </a:r>
            <a:r>
              <a:rPr lang="zh-CN" altLang="en-US" dirty="0"/>
              <a:t>选项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rpm</a:t>
            </a:r>
            <a:r>
              <a:rPr lang="zh-CN" altLang="en-US" dirty="0"/>
              <a:t>命令还可以导入软件包的公钥文件以便验证包文件的完整性，需要用到“</a:t>
            </a:r>
            <a:r>
              <a:rPr lang="en-US" altLang="zh-CN" dirty="0"/>
              <a:t>--import”</a:t>
            </a:r>
            <a:r>
              <a:rPr lang="zh-CN" altLang="en-US" dirty="0"/>
              <a:t>选项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使用“</a:t>
            </a:r>
            <a:r>
              <a:rPr lang="en-US" altLang="zh-CN" dirty="0"/>
              <a:t>-q”</a:t>
            </a:r>
            <a:r>
              <a:rPr lang="zh-CN" altLang="en-US" dirty="0"/>
              <a:t>选项时实际上调用了“</a:t>
            </a:r>
            <a:r>
              <a:rPr lang="en-US" altLang="zh-CN" dirty="0"/>
              <a:t>/usr/bin/</a:t>
            </a:r>
            <a:r>
              <a:rPr lang="en-US" altLang="zh-CN" b="1" dirty="0"/>
              <a:t>rpmquery</a:t>
            </a:r>
            <a:r>
              <a:rPr lang="en-US" altLang="zh-CN" dirty="0"/>
              <a:t>”</a:t>
            </a:r>
            <a:r>
              <a:rPr lang="zh-CN" altLang="en-US" dirty="0"/>
              <a:t>程序完成查询工作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软件包查询主要包括两种情况：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1</a:t>
            </a:r>
            <a:r>
              <a:rPr lang="zh-CN" altLang="en-US" dirty="0"/>
              <a:t>）查询系统中已经安装的软件包信息；    </a:t>
            </a:r>
            <a:r>
              <a:rPr lang="en-US" altLang="zh-CN" dirty="0"/>
              <a:t>2</a:t>
            </a:r>
            <a:r>
              <a:rPr lang="zh-CN" altLang="en-US" dirty="0"/>
              <a:t>）查询尚未安装的</a:t>
            </a:r>
            <a:r>
              <a:rPr lang="en-US" altLang="zh-CN" dirty="0"/>
              <a:t>RPM</a:t>
            </a:r>
            <a:r>
              <a:rPr lang="zh-CN" altLang="en-US" dirty="0"/>
              <a:t>包文件的信息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对于“</a:t>
            </a:r>
            <a:r>
              <a:rPr lang="en-US" altLang="zh-CN" dirty="0"/>
              <a:t>-qa”</a:t>
            </a:r>
            <a:r>
              <a:rPr lang="zh-CN" altLang="en-US" dirty="0"/>
              <a:t>查询选项，命令参数（即软件包名）是非必须的；一般查询时，软件名不需要指定版本号</a:t>
            </a: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讲解</a:t>
            </a:r>
            <a:r>
              <a:rPr lang="en-US" altLang="zh-CN" dirty="0"/>
              <a:t>rpm</a:t>
            </a:r>
            <a:r>
              <a:rPr lang="zh-CN" altLang="en-US" dirty="0"/>
              <a:t>查询命令用法的几个示例，然后切换到虚拟机进行演示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主要示范 </a:t>
            </a:r>
            <a:r>
              <a:rPr lang="en-US" altLang="zh-CN" dirty="0"/>
              <a:t>-qa</a:t>
            </a:r>
            <a:r>
              <a:rPr lang="zh-CN" altLang="en-US" dirty="0"/>
              <a:t>、</a:t>
            </a:r>
            <a:r>
              <a:rPr lang="en-US" altLang="zh-CN" dirty="0"/>
              <a:t>-qi</a:t>
            </a:r>
            <a:r>
              <a:rPr lang="zh-CN" altLang="en-US" dirty="0"/>
              <a:t>、</a:t>
            </a:r>
            <a:r>
              <a:rPr lang="en-US" altLang="zh-CN" dirty="0"/>
              <a:t>-ql</a:t>
            </a:r>
            <a:r>
              <a:rPr lang="zh-CN" altLang="en-US" dirty="0"/>
              <a:t>、</a:t>
            </a:r>
            <a:r>
              <a:rPr lang="en-US" altLang="zh-CN" dirty="0"/>
              <a:t>-qc</a:t>
            </a:r>
            <a:r>
              <a:rPr lang="zh-CN" altLang="en-US" dirty="0"/>
              <a:t>、</a:t>
            </a:r>
            <a:r>
              <a:rPr lang="en-US" altLang="zh-CN" dirty="0"/>
              <a:t>-qd</a:t>
            </a:r>
            <a:r>
              <a:rPr lang="zh-CN" altLang="en-US" dirty="0"/>
              <a:t>、</a:t>
            </a:r>
            <a:r>
              <a:rPr lang="en-US" altLang="zh-CN" dirty="0"/>
              <a:t>-qf </a:t>
            </a:r>
            <a:r>
              <a:rPr lang="zh-CN" altLang="en-US" dirty="0"/>
              <a:t>等查询方法，例如针对</a:t>
            </a:r>
            <a:r>
              <a:rPr lang="en-US" altLang="zh-CN" dirty="0"/>
              <a:t>httpd</a:t>
            </a:r>
            <a:r>
              <a:rPr lang="zh-CN" altLang="en-US" dirty="0"/>
              <a:t>、</a:t>
            </a:r>
            <a:r>
              <a:rPr lang="en-US" altLang="zh-CN" dirty="0"/>
              <a:t>sendmail</a:t>
            </a:r>
            <a:r>
              <a:rPr lang="zh-CN" altLang="en-US" dirty="0"/>
              <a:t>、</a:t>
            </a:r>
            <a:r>
              <a:rPr lang="en-US" altLang="zh-CN" dirty="0"/>
              <a:t>cron</a:t>
            </a:r>
            <a:r>
              <a:rPr lang="zh-CN" altLang="en-US" dirty="0"/>
              <a:t>软件包和</a:t>
            </a:r>
            <a:r>
              <a:rPr lang="en-US" altLang="zh-CN" dirty="0"/>
              <a:t>/etc/inittab</a:t>
            </a:r>
            <a:r>
              <a:rPr lang="zh-CN" altLang="en-US" dirty="0"/>
              <a:t>文件等进行不同查询</a:t>
            </a: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>
                <a:ea typeface="黑体" panose="02010609060101010101" pitchFamily="49" charset="-122"/>
              </a:rPr>
            </a:fld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讲解</a:t>
            </a:r>
            <a:r>
              <a:rPr lang="en-US" altLang="zh-CN" dirty="0"/>
              <a:t>rpm</a:t>
            </a:r>
            <a:r>
              <a:rPr lang="zh-CN" altLang="en-US" dirty="0"/>
              <a:t>查询命令用法的几个示例，然后切换到虚拟机进行演示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b="1" dirty="0">
                <a:solidFill>
                  <a:schemeClr val="tx2"/>
                </a:solidFill>
              </a:rPr>
              <a:t>ethtool-6-4.el5.i386.rpm</a:t>
            </a:r>
            <a:r>
              <a:rPr lang="en-US" altLang="zh-CN" b="1" dirty="0">
                <a:solidFill>
                  <a:srgbClr val="000000"/>
                </a:solidFill>
              </a:rPr>
              <a:t> </a:t>
            </a:r>
            <a:r>
              <a:rPr lang="zh-CN" altLang="en-US" dirty="0">
                <a:solidFill>
                  <a:srgbClr val="000000"/>
                </a:solidFill>
              </a:rPr>
              <a:t>软件包可以从</a:t>
            </a:r>
            <a:r>
              <a:rPr lang="en-US" altLang="zh-CN" dirty="0">
                <a:solidFill>
                  <a:srgbClr val="000000"/>
                </a:solidFill>
              </a:rPr>
              <a:t>RHEL6</a:t>
            </a:r>
            <a:r>
              <a:rPr lang="zh-CN" altLang="en-US" dirty="0">
                <a:solidFill>
                  <a:srgbClr val="000000"/>
                </a:solidFill>
              </a:rPr>
              <a:t>安装光盘中获得</a:t>
            </a:r>
            <a:endParaRPr lang="zh-CN" altLang="en-US" b="1" dirty="0">
              <a:solidFill>
                <a:srgbClr val="000000"/>
              </a:solidFill>
            </a:endParaRPr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>
                <a:ea typeface="黑体" panose="02010609060101010101" pitchFamily="49" charset="-122"/>
              </a:rPr>
            </a:fld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注意对比讲解 </a:t>
            </a:r>
            <a:r>
              <a:rPr lang="en-US" altLang="zh-CN" dirty="0"/>
              <a:t>-i</a:t>
            </a:r>
            <a:r>
              <a:rPr lang="zh-CN" altLang="en-US" dirty="0"/>
              <a:t>、</a:t>
            </a:r>
            <a:r>
              <a:rPr lang="en-US" altLang="zh-CN" dirty="0"/>
              <a:t>-U</a:t>
            </a:r>
            <a:r>
              <a:rPr lang="zh-CN" altLang="en-US" dirty="0"/>
              <a:t>、</a:t>
            </a:r>
            <a:r>
              <a:rPr lang="en-US" altLang="zh-CN" dirty="0"/>
              <a:t>-F </a:t>
            </a:r>
            <a:r>
              <a:rPr lang="zh-CN" altLang="en-US" dirty="0"/>
              <a:t>这三个安装选项的区别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卸载软件时只需要指定软件名即可，无需指定版本号</a:t>
            </a:r>
            <a:endParaRPr lang="zh-CN" altLang="en-US" dirty="0"/>
          </a:p>
          <a:p>
            <a:pPr lvl="0">
              <a:buChar char="•"/>
            </a:pPr>
            <a:endParaRPr lang="en-US" altLang="zh-CN" dirty="0"/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/19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教育改变生活"/>
          <p:cNvPicPr>
            <a:picLocks noChangeAspect="1"/>
          </p:cNvPicPr>
          <p:nvPr userDrawn="1"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2000250" y="2000250"/>
            <a:ext cx="5472113" cy="12350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03300"/>
            </a:outerShdw>
          </a:effectLst>
        </p:spPr>
      </p:pic>
      <p:pic>
        <p:nvPicPr>
          <p:cNvPr id="6147" name="图片 17" descr="图片1.png"/>
          <p:cNvPicPr>
            <a:picLocks noChangeAspect="1"/>
          </p:cNvPicPr>
          <p:nvPr userDrawn="1"/>
        </p:nvPicPr>
        <p:blipFill>
          <a:blip r:embed="rId3"/>
          <a:srcRect r="1220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2" descr="斜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989138"/>
            <a:ext cx="9144000" cy="790575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rgbClr val="0099CC">
                <a:alpha val="49802"/>
              </a:srgbClr>
            </a:prstShdw>
          </a:effectLst>
        </p:spPr>
      </p:pic>
      <p:sp>
        <p:nvSpPr>
          <p:cNvPr id="6149" name="Rectangle 5"/>
          <p:cNvSpPr/>
          <p:nvPr userDrawn="1"/>
        </p:nvSpPr>
        <p:spPr>
          <a:xfrm>
            <a:off x="0" y="0"/>
            <a:ext cx="9144000" cy="27813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en-US" altLang="zh-CN" sz="24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7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34.xml"/><Relationship Id="rId5" Type="http://schemas.openxmlformats.org/officeDocument/2006/relationships/image" Target="../media/image8.png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38.xml"/><Relationship Id="rId4" Type="http://schemas.openxmlformats.org/officeDocument/2006/relationships/image" Target="../media/image9.png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0" Type="http://schemas.openxmlformats.org/officeDocument/2006/relationships/notesSlide" Target="../notesSlides/notesSlide11.xml"/><Relationship Id="rId1" Type="http://schemas.openxmlformats.org/officeDocument/2006/relationships/tags" Target="../tags/tag254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tags" Target="../tags/tag267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tags" Target="../tags/tag277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" Type="http://schemas.openxmlformats.org/officeDocument/2006/relationships/tags" Target="../tags/tag287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" Type="http://schemas.openxmlformats.org/officeDocument/2006/relationships/tags" Target="../tags/tag297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" Type="http://schemas.openxmlformats.org/officeDocument/2006/relationships/tags" Target="../tags/tag30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8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22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327.xml"/><Relationship Id="rId5" Type="http://schemas.openxmlformats.org/officeDocument/2006/relationships/image" Target="../media/image10.png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7" Type="http://schemas.openxmlformats.org/officeDocument/2006/relationships/slideLayout" Target="../slideLayouts/slideLayout11.xml"/><Relationship Id="rId26" Type="http://schemas.openxmlformats.org/officeDocument/2006/relationships/tags" Target="../tags/tag194.xml"/><Relationship Id="rId25" Type="http://schemas.openxmlformats.org/officeDocument/2006/relationships/tags" Target="../tags/tag193.xml"/><Relationship Id="rId24" Type="http://schemas.openxmlformats.org/officeDocument/2006/relationships/tags" Target="../tags/tag192.xml"/><Relationship Id="rId23" Type="http://schemas.openxmlformats.org/officeDocument/2006/relationships/tags" Target="../tags/tag191.xml"/><Relationship Id="rId22" Type="http://schemas.openxmlformats.org/officeDocument/2006/relationships/tags" Target="../tags/tag190.xml"/><Relationship Id="rId21" Type="http://schemas.openxmlformats.org/officeDocument/2006/relationships/tags" Target="../tags/tag189.xml"/><Relationship Id="rId20" Type="http://schemas.openxmlformats.org/officeDocument/2006/relationships/tags" Target="../tags/tag188.xml"/><Relationship Id="rId2" Type="http://schemas.openxmlformats.org/officeDocument/2006/relationships/tags" Target="../tags/tag170.xml"/><Relationship Id="rId19" Type="http://schemas.openxmlformats.org/officeDocument/2006/relationships/tags" Target="../tags/tag187.xml"/><Relationship Id="rId18" Type="http://schemas.openxmlformats.org/officeDocument/2006/relationships/tags" Target="../tags/tag186.xml"/><Relationship Id="rId17" Type="http://schemas.openxmlformats.org/officeDocument/2006/relationships/tags" Target="../tags/tag185.xml"/><Relationship Id="rId16" Type="http://schemas.openxmlformats.org/officeDocument/2006/relationships/tags" Target="../tags/tag184.xml"/><Relationship Id="rId15" Type="http://schemas.openxmlformats.org/officeDocument/2006/relationships/tags" Target="../tags/tag183.xml"/><Relationship Id="rId14" Type="http://schemas.openxmlformats.org/officeDocument/2006/relationships/tags" Target="../tags/tag182.xml"/><Relationship Id="rId13" Type="http://schemas.openxmlformats.org/officeDocument/2006/relationships/tags" Target="../tags/tag181.xml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214.xml"/><Relationship Id="rId6" Type="http://schemas.openxmlformats.org/officeDocument/2006/relationships/image" Target="../media/image7.png"/><Relationship Id="rId5" Type="http://schemas.openxmlformats.org/officeDocument/2006/relationships/hyperlink" Target="http://rpmfind.net/" TargetMode="External"/><Relationship Id="rId4" Type="http://schemas.openxmlformats.org/officeDocument/2006/relationships/image" Target="../media/image6.png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875" y="2842895"/>
            <a:ext cx="5858510" cy="83883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dirty="0">
                <a:solidFill>
                  <a:schemeClr val="accent1"/>
                </a:solidFill>
              </a:rPr>
              <a:t>第五章 程序安装及管理</a:t>
            </a:r>
            <a:endParaRPr lang="zh-CN" altLang="en-US" sz="370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查询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RPM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已安装软件包信息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9459" name="AutoShape 17"/>
          <p:cNvSpPr/>
          <p:nvPr/>
        </p:nvSpPr>
        <p:spPr>
          <a:xfrm>
            <a:off x="514350" y="1314450"/>
            <a:ext cx="8101013" cy="1658938"/>
          </a:xfrm>
          <a:prstGeom prst="roundRect">
            <a:avLst>
              <a:gd name="adj" fmla="val 889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rpm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-qa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| grep vim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vim-common-7.2.411-1.8.el6.x86_64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vim-minimal-7.2.411-1.8.el6.x86_64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vim-enhanced-7.2.411-1.8.el6.x86_64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AutoShape 17"/>
          <p:cNvSpPr/>
          <p:nvPr/>
        </p:nvSpPr>
        <p:spPr>
          <a:xfrm>
            <a:off x="514350" y="3333750"/>
            <a:ext cx="8101013" cy="936625"/>
          </a:xfrm>
          <a:prstGeom prst="roundRect">
            <a:avLst>
              <a:gd name="adj" fmla="val 2000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rpm -qf /usr/bin/vim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vim-enhanced-7.2.411-1.8.el6.x86_64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AutoShape 17"/>
          <p:cNvSpPr/>
          <p:nvPr>
            <p:custDataLst>
              <p:tags r:id="rId4"/>
            </p:custDataLst>
          </p:nvPr>
        </p:nvSpPr>
        <p:spPr>
          <a:xfrm>
            <a:off x="514350" y="4630738"/>
            <a:ext cx="8101013" cy="1655762"/>
          </a:xfrm>
          <a:prstGeom prst="roundRect">
            <a:avLst>
              <a:gd name="adj" fmla="val 1102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rpm -ql httpd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/etc/httpd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/etc/httpd/conf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…………….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2" name="AutoShape 10"/>
          <p:cNvSpPr/>
          <p:nvPr/>
        </p:nvSpPr>
        <p:spPr>
          <a:xfrm>
            <a:off x="4929188" y="598488"/>
            <a:ext cx="2159000" cy="715962"/>
          </a:xfrm>
          <a:prstGeom prst="wedgeRoundRectCallout">
            <a:avLst>
              <a:gd name="adj1" fmla="val -38736"/>
              <a:gd name="adj2" fmla="val 7366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查询是否已安装有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vim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软件包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463" name="AutoShape 10"/>
          <p:cNvSpPr/>
          <p:nvPr/>
        </p:nvSpPr>
        <p:spPr>
          <a:xfrm>
            <a:off x="4929188" y="2857500"/>
            <a:ext cx="2160587" cy="715963"/>
          </a:xfrm>
          <a:prstGeom prst="wedgeRoundRectCallout">
            <a:avLst>
              <a:gd name="adj1" fmla="val -40667"/>
              <a:gd name="adj2" fmla="val 7598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查询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vim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是由哪个软件包安装的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464" name="AutoShape 10"/>
          <p:cNvSpPr/>
          <p:nvPr/>
        </p:nvSpPr>
        <p:spPr>
          <a:xfrm>
            <a:off x="4283393" y="4077018"/>
            <a:ext cx="2159000" cy="715962"/>
          </a:xfrm>
          <a:prstGeom prst="wedgeRoundRectCallout">
            <a:avLst>
              <a:gd name="adj1" fmla="val -39514"/>
              <a:gd name="adj2" fmla="val 7366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查询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httpd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软件包安装的文件列表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0" grpId="0" bldLvl="0" animBg="1"/>
      <p:bldP spid="1946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查询未安装的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用法：结合不同的子选项 完成不同查询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：通过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包文件查看该软件的详细信息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安装包内所包含的目录、文件列表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-qpc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安装包内包含的配置文件列表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-qpd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安装包内包含的文档文件列表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查询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RPM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软件包信息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17412" name="Picture 11" descr="语法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78013"/>
            <a:ext cx="1081088" cy="979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AutoShape 17"/>
          <p:cNvSpPr/>
          <p:nvPr/>
        </p:nvSpPr>
        <p:spPr>
          <a:xfrm>
            <a:off x="928688" y="2286000"/>
            <a:ext cx="7715250" cy="428625"/>
          </a:xfrm>
          <a:prstGeom prst="roundRect">
            <a:avLst>
              <a:gd name="adj" fmla="val 1433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1" eaLnBrk="1" hangingPunct="1"/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  - qp[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子选项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  RPM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包文件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查询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RPM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软件包信息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4-4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690563" y="1412875"/>
            <a:ext cx="8101012" cy="2087563"/>
          </a:xfrm>
          <a:prstGeom prst="roundRect">
            <a:avLst>
              <a:gd name="adj" fmla="val 568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.rpm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包文件查看该软件的详细信息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[root@RHEL6 Packages]#</a:t>
            </a: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 -qpi</a:t>
            </a:r>
            <a:r>
              <a:rPr lang="en-US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vim-common-7.2.411-1.8.el6.x86_64.rpm </a:t>
            </a:r>
            <a:endParaRPr lang="en-US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warning: vim-common-7.2.411-1.8.el6.x86_64.rpm: Header V3 RSA/SHA256 Signature, key ID fd431d51: NOKEY</a:t>
            </a:r>
            <a:endParaRPr lang="en-US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Name        : vim-common                   Relocations: (not relocatable)</a:t>
            </a:r>
            <a:endParaRPr lang="en-US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Version     : 7.2.411                           Vendor: Red Hat, Inc.</a:t>
            </a:r>
            <a:endParaRPr lang="en-US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Release     : 1.8.el6                       Build Date: 2012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 星期五 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AutoShape 17"/>
          <p:cNvSpPr/>
          <p:nvPr/>
        </p:nvSpPr>
        <p:spPr>
          <a:xfrm>
            <a:off x="714375" y="3857625"/>
            <a:ext cx="8101013" cy="2357438"/>
          </a:xfrm>
          <a:prstGeom prst="roundRect">
            <a:avLst>
              <a:gd name="adj" fmla="val 568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.rpm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安装包内所包含的目录、文件列表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[root@RHEL6 Packages]# </a:t>
            </a: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 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-qpl</a:t>
            </a:r>
            <a:r>
              <a:rPr lang="en-US" altLang="zh-CN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vim-common-7.2.411-1.8.el6.x86_64.rpm </a:t>
            </a:r>
            <a:endParaRPr lang="en-US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/usr/share/vim/vimfiles/spell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/usr/share/vim/vimfiles/syntax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/usr/share/vim/vimfiles/template.spec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/usr/share/vim/vimfiles/tutor 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8437" name="Picture 8" descr="示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25" y="733425"/>
            <a:ext cx="1081088" cy="9810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安装或升级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  [选项]  RPM包文件...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用法：不同选项适用于不同情况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：安装一个新的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：升级某个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软件，若原本未装，则进行安装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-F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：更新某个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软件，若原本未装，则放弃安装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卸载指定的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sz="2000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  -e  软件名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安装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、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升级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、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卸载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RPM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软件包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标题 1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案例：添加卸载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vim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0483" name="内容占位符 2"/>
          <p:cNvSpPr>
            <a:spLocks noGrp="1" noChangeArrowheads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卸载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[root@RHEL6 Packages]#rpm </a:t>
            </a:r>
            <a:r>
              <a:rPr lang="en-US" altLang="zh-CN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-e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vim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-enhanced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查询是否卸载成功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[root@RHEL6 Packages]#rpm </a:t>
            </a:r>
            <a:r>
              <a:rPr lang="en-US" altLang="zh-CN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-qa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|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grep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重新安装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[root@RHEL6 Packages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]# rpm -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ivh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vim-enhanced-7.2.411-1.8.el6.x86_64.rpm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询是否安装成功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[root@RHEL6 Packages]#rpm </a:t>
            </a:r>
            <a:r>
              <a:rPr lang="en-US" altLang="zh-CN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-qa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|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grep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</a:t>
            </a: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defRPr/>
            </a:pPr>
            <a:endParaRPr lang="en-US" altLang="zh-CN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defRPr/>
            </a:pP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defRPr/>
            </a:pP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安装、升级、卸载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RPM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软件包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1507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1143000"/>
            <a:ext cx="8837930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辅助选项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--force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：强制安装所指定的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--nodeps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：安装、升级或卸载软件时，忽略依赖关系 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-h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：以“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#”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号显示安装的进度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-v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：显示安装过程中的详细信息 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安装有依赖关系的多个软件时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被依赖的软件包需要先安装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同时指定多个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包文件进行安装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卸载有依赖关系的多个软件时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依赖其他程序的软件包需要先卸载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同时指定多个软件名进行卸载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忽略依赖关系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结合“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--nodeps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选项，但可能导致软件异常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解决软件包依赖关系</a:t>
            </a:r>
            <a:endParaRPr lang="zh-CN" altLang="en-US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  <p:sp>
        <p:nvSpPr>
          <p:cNvPr id="22532" name="AutoShape 3"/>
          <p:cNvSpPr/>
          <p:nvPr>
            <p:custDataLst>
              <p:tags r:id="rId5"/>
            </p:custDataLst>
          </p:nvPr>
        </p:nvSpPr>
        <p:spPr>
          <a:xfrm>
            <a:off x="5149850" y="5211763"/>
            <a:ext cx="2016125" cy="503237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dk2"/>
            </a:solidFill>
            <a:prstDash val="solid"/>
            <a:headEnd type="none" w="med" len="med"/>
            <a:tailEnd type="none" w="med" len="med"/>
          </a:ln>
        </p:spPr>
        <p:txBody>
          <a:bodyPr anchor="ctr" anchorCtr="1"/>
          <a:p>
            <a:pPr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vim-common</a:t>
            </a:r>
            <a:endParaRPr lang="en-US" altLang="zh-CN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AutoShape 4"/>
          <p:cNvSpPr/>
          <p:nvPr>
            <p:custDataLst>
              <p:tags r:id="rId6"/>
            </p:custDataLst>
          </p:nvPr>
        </p:nvSpPr>
        <p:spPr>
          <a:xfrm>
            <a:off x="1547813" y="5211763"/>
            <a:ext cx="2016125" cy="503237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dk2"/>
            </a:solidFill>
            <a:prstDash val="solid"/>
            <a:headEnd type="none" w="med" len="med"/>
            <a:tailEnd type="none" w="med" len="med"/>
          </a:ln>
        </p:spPr>
        <p:txBody>
          <a:bodyPr anchor="ctr" anchorCtr="1"/>
          <a:p>
            <a:pPr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vim-enhanced</a:t>
            </a:r>
            <a:endParaRPr lang="en-US" altLang="zh-CN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Text Box 6"/>
          <p:cNvSpPr txBox="1"/>
          <p:nvPr>
            <p:custDataLst>
              <p:tags r:id="rId7"/>
            </p:custDataLst>
          </p:nvPr>
        </p:nvSpPr>
        <p:spPr>
          <a:xfrm>
            <a:off x="3900488" y="5162550"/>
            <a:ext cx="863600" cy="3667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依赖于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5" name="Line 12"/>
          <p:cNvSpPr/>
          <p:nvPr/>
        </p:nvSpPr>
        <p:spPr>
          <a:xfrm>
            <a:off x="3781425" y="5522913"/>
            <a:ext cx="1150938" cy="0"/>
          </a:xfrm>
          <a:prstGeom prst="line">
            <a:avLst/>
          </a:prstGeom>
          <a:ln w="60325" cap="flat" cmpd="dbl">
            <a:solidFill>
              <a:srgbClr val="4BACC6"/>
            </a:solidFill>
            <a:prstDash val="solid"/>
            <a:headEnd type="none" w="med" len="med"/>
            <a:tailEnd type="triangle" w="med" len="med"/>
          </a:ln>
        </p:spPr>
      </p:sp>
    </p:spTree>
    <p:custDataLst>
      <p:tags r:id="rId8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buChar char="l"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 –linux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自带文本编辑器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Char char="l"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vim-common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vim-enhanced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软件包的卸载、安装过程，参考步骤如下：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Char char="l"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）首先正常卸载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vim-common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Char char="l"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提示被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vim-enhanced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所依赖而失败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Char char="l"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）因此正常卸载顺序：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Char char="l"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先卸载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vim-enhanced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Char char="l"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然后再卸载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vim-common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软件卸载顺序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buNone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3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）然后从光盘中重新安装这两个软件包，首先安装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vim-enhanced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，应提示需要先安装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vim-common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4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）因此正常安装顺序：先安装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vim-common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，然后再安装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vim-enhanced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也可以在一条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命令中同时指定这两个文件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  <p:custDataLst>
              <p:tags r:id="rId5"/>
            </p:custDataLst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endParaRPr lang="zh-CN" altLang="zh-CN" dirty="0">
              <a:solidFill>
                <a:schemeClr val="dk1">
                  <a:lumMod val="85000"/>
                  <a:lumOff val="15000"/>
                </a:schemeClr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标题 2"/>
          <p:cNvSpPr>
            <a:spLocks noGrp="1"/>
          </p:cNvSpPr>
          <p:nvPr/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r" eaLnBrk="0" hangingPunct="0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gcc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编译器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212725" y="1457325"/>
            <a:ext cx="8918575" cy="2185988"/>
          </a:xfrm>
          <a:prstGeom prst="roundRect">
            <a:avLst>
              <a:gd name="adj" fmla="val 568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[root@RHEL6 Packages]#</a:t>
            </a:r>
            <a:r>
              <a:rPr lang="en-US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rpm -ivh mpfr-2.4.1-6.el6.x86_64.rpm</a:t>
            </a:r>
            <a:endParaRPr lang="en-US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warning: mpfr-2.4.1-6.el6.x86_64.rpm: Header V3 RSA/SHA256 Signature, key ID fd431d51: NOKEY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Preparing...                ########################################### [100%]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1:mpfr                   ########################################### [100%]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7"/>
          <p:cNvSpPr/>
          <p:nvPr/>
        </p:nvSpPr>
        <p:spPr>
          <a:xfrm>
            <a:off x="228600" y="3857625"/>
            <a:ext cx="8918575" cy="2843213"/>
          </a:xfrm>
          <a:prstGeom prst="roundRect">
            <a:avLst>
              <a:gd name="adj" fmla="val 568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安装其他相关包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 -ivh ppl-0.10.2-11.el6.x86_64.rpm 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 -ivh cpp-4.4.7-4.el6.x86_64.rpm 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 -ivh cloog-ppl-0.15.7-1.2.el6.x86_64.rpm 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 -ivh gcc-4.4.7-4.el6.x86_64.rpm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验证安装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[root@RHEL6 Packages]#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 -qa | grep gcc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libgcc-4.4.7-4.el6.x86_64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gcc-4.4.7-4.el6.x86_64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熟悉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中的软件封装类型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学会使用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包管理器工具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技能展示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26" name="标题 2"/>
          <p:cNvSpPr>
            <a:spLocks noGrp="1"/>
          </p:cNvSpPr>
          <p:nvPr/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r" eaLnBrk="0" hangingPunct="0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卸载</a:t>
            </a:r>
            <a:r>
              <a:rPr lang="en-US" altLang="zh-CN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软件包 </a:t>
            </a:r>
            <a:endParaRPr lang="zh-CN" altLang="en-US" sz="3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AutoShape 17"/>
          <p:cNvSpPr/>
          <p:nvPr>
            <p:custDataLst>
              <p:tags r:id="rId4"/>
            </p:custDataLst>
          </p:nvPr>
        </p:nvSpPr>
        <p:spPr>
          <a:xfrm>
            <a:off x="714375" y="1457325"/>
            <a:ext cx="8101013" cy="1577975"/>
          </a:xfrm>
          <a:prstGeom prst="roundRect">
            <a:avLst>
              <a:gd name="adj" fmla="val 568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1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查找软件包</a:t>
            </a: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[root@RHEL6 Packages]# rpm -qa | grep gcc</a:t>
            </a:r>
            <a:endParaRPr lang="en-US" altLang="zh-CN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libgcc-4.4.7-4.el6.x86_64</a:t>
            </a:r>
            <a:endParaRPr lang="en-US" altLang="zh-CN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gcc-4.4.7-4.el6.x86_64</a:t>
            </a:r>
            <a:endParaRPr lang="en-US" altLang="zh-CN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AutoShape 17"/>
          <p:cNvSpPr/>
          <p:nvPr/>
        </p:nvSpPr>
        <p:spPr>
          <a:xfrm>
            <a:off x="714375" y="3249613"/>
            <a:ext cx="8101013" cy="2965450"/>
          </a:xfrm>
          <a:prstGeom prst="roundRect">
            <a:avLst>
              <a:gd name="adj" fmla="val 568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卸载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root@RHEL6 Packages]# rpm -e gcc-4.4.7-4.el6.x86_64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验证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[root@RHEL6 Packages]# rpm -qa | grep gcc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[root@RHEL6 Packages]# </a:t>
            </a:r>
            <a:endParaRPr lang="en-US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683260"/>
            <a:ext cx="8500745" cy="605917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gzip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命令、bzip2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用途：制作压缩文件、解开压缩文件</a:t>
            </a:r>
            <a:endParaRPr lang="zh-CN" altLang="en-US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命令格式：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gzip  [-9]  文件名...</a:t>
            </a:r>
            <a:endParaRPr lang="zh-CN" altLang="en-US" sz="2400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sz="2400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bzip2  [-9]  文件名...</a:t>
            </a:r>
            <a:endParaRPr lang="en-US" altLang="zh-CN" sz="2400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sz="2400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gzip  -d  .gz格式的压缩文件</a:t>
            </a:r>
            <a:endParaRPr lang="en-US" altLang="zh-CN" sz="2400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sz="2400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bzip2  -d  *.bz2格式的压缩文件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-9</a:t>
            </a: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：表示高压缩比，多在创建压缩包时用</a:t>
            </a:r>
            <a:endParaRPr lang="zh-CN" altLang="en-US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-d</a:t>
            </a: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：用于解开已经压缩过的文件</a:t>
            </a:r>
            <a:endParaRPr lang="zh-CN" altLang="en-US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备注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这两个命令工具通常并不单独使用，而是与tar</a:t>
            </a:r>
            <a:r>
              <a:rPr lang="zh-CN" altLang="en-US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命令结合起来使用（后缀）</a:t>
            </a:r>
            <a:endParaRPr lang="zh-CN" altLang="en-US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归档和压缩命令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——gzip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、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bzip2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1748" name="AutoShape 10"/>
          <p:cNvSpPr/>
          <p:nvPr/>
        </p:nvSpPr>
        <p:spPr>
          <a:xfrm>
            <a:off x="5486400" y="1852613"/>
            <a:ext cx="1871663" cy="428625"/>
          </a:xfrm>
          <a:prstGeom prst="wedgeRoundRectCallout">
            <a:avLst>
              <a:gd name="adj1" fmla="val -42523"/>
              <a:gd name="adj2" fmla="val 8781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制作压缩文件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9" name="AutoShape 10"/>
          <p:cNvSpPr/>
          <p:nvPr/>
        </p:nvSpPr>
        <p:spPr>
          <a:xfrm>
            <a:off x="6772275" y="2643188"/>
            <a:ext cx="1871663" cy="428625"/>
          </a:xfrm>
          <a:prstGeom prst="wedgeRoundRectCallout">
            <a:avLst>
              <a:gd name="adj1" fmla="val -43046"/>
              <a:gd name="adj2" fmla="val 9830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解开压缩文件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tar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用途：制作归档文件、释放归档文件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tar  [选项]...  归档文件名  源文件或目录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tar  [选项]...  归档文件名  [-C 目标目录]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-c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：创建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.tar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格式的包文件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：解开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.tar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格式的包文件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-v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：输出详细信息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-f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：表示使用归档文件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：打包时保留原始文件及目录的权限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：列表查看包内的文件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67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归档和压缩命令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——tar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常用命令选项（续）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-C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：解包时指定释放的目标文件夹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-z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：调用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gzip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程序进行压缩或解压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-j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：调用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bzip2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程序进行压缩或解压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69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归档和压缩命令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——tar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5844" name="AutoShape 17"/>
          <p:cNvSpPr/>
          <p:nvPr/>
        </p:nvSpPr>
        <p:spPr>
          <a:xfrm>
            <a:off x="521335" y="3212783"/>
            <a:ext cx="8101013" cy="3240087"/>
          </a:xfrm>
          <a:prstGeom prst="roundRect">
            <a:avLst>
              <a:gd name="adj" fmla="val 508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tar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jcf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test.tar.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bz2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/etc/httpd/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tar: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从成员名中删除开头的“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/”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ls -lh test.tar.bz2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-rw-r--r-- 1 root root 21K 09-09 01:19 test.tar.bz2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tar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jxf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test.tar.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bz2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-C /tmp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ls -ld /tmp/etc/httpd/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drwxr-xr-x 4 root root 4096 09-08 16:37 /tmp/etc/httpd/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rm -rf /tmp/etc/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2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使用源代码安装软件的优点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获得最新的软件版本，及时修复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bug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根据用户需要，灵活定制软件功能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应用场合举例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安装较新版本的应用程序时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自由软件的最新版本大都以源码的形式最先发布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当前安装的程序无法满足需要时 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编译安装可由用户自行修改、定制功能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需要为应用程序添加新的功能时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用户可以重新配置、自由修改源代码，加入新的功能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72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源代码编译概述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确认源代码编译环境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需安装支持 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C/C++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程序语言的 编译器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gcc-4.1.1-52.el5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gcc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c++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-4.1.1-52.el5 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make-3.81-1.1.i386 ……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74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编译安装源代码包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AutoShape 17"/>
          <p:cNvSpPr/>
          <p:nvPr/>
        </p:nvSpPr>
        <p:spPr>
          <a:xfrm>
            <a:off x="514350" y="2973388"/>
            <a:ext cx="8101013" cy="3241675"/>
          </a:xfrm>
          <a:prstGeom prst="roundRect">
            <a:avLst>
              <a:gd name="adj" fmla="val 519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gcc --version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gcc (GCC) 4.1.1 20070105 (Red Hat 4.1.1-52)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Copyright (C) 2006 Free Software Foundation, Inc.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本程序是自由软件；请参看源代码的版权声明。本软件没有任何担保；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包括没有适销性和某一专用目的下的适用性担保。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g++ --version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g++ (GCC) 4.1.1 20070105 (Red Hat 4.1.1-52)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AutoShape 17"/>
          <p:cNvSpPr/>
          <p:nvPr>
            <p:custDataLst>
              <p:tags r:id="rId1"/>
            </p:custDataLst>
          </p:nvPr>
        </p:nvSpPr>
        <p:spPr>
          <a:xfrm>
            <a:off x="3643313" y="1316038"/>
            <a:ext cx="4857750" cy="755650"/>
          </a:xfrm>
          <a:prstGeom prst="roundRect">
            <a:avLst>
              <a:gd name="adj" fmla="val 1638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chemeClr val="dk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步骤</a:t>
            </a:r>
            <a:r>
              <a:rPr lang="en-US" altLang="zh-CN" sz="1800" dirty="0">
                <a:solidFill>
                  <a:schemeClr val="dk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1800" dirty="0">
                <a:solidFill>
                  <a:schemeClr val="dk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</a:t>
            </a:r>
            <a:r>
              <a:rPr lang="en-US" altLang="zh-CN" sz="1800" dirty="0">
                <a:solidFill>
                  <a:schemeClr val="dk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tar</a:t>
            </a:r>
            <a:r>
              <a:rPr lang="zh-CN" altLang="en-US" sz="1800" dirty="0">
                <a:solidFill>
                  <a:schemeClr val="dk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解包</a:t>
            </a:r>
            <a:endParaRPr lang="en-US" altLang="zh-CN" sz="1800" dirty="0">
              <a:solidFill>
                <a:schemeClr val="dk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chemeClr val="dk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用途：解压并释放源代码包到指定的目录</a:t>
            </a:r>
            <a:endParaRPr lang="zh-CN" altLang="en-US" sz="1800" dirty="0">
              <a:solidFill>
                <a:schemeClr val="dk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AutoShape 17"/>
          <p:cNvSpPr/>
          <p:nvPr/>
        </p:nvSpPr>
        <p:spPr>
          <a:xfrm>
            <a:off x="2714625" y="2601913"/>
            <a:ext cx="4857750" cy="755650"/>
          </a:xfrm>
          <a:prstGeom prst="roundRect">
            <a:avLst>
              <a:gd name="adj" fmla="val 1638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步骤</a:t>
            </a:r>
            <a:r>
              <a:rPr lang="en-US" altLang="zh-CN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</a:t>
            </a:r>
            <a:r>
              <a:rPr lang="en-US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./configure 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配置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用途：设置安装目录、安装模块等选项</a:t>
            </a:r>
            <a:endParaRPr lang="zh-CN" altLang="en-US" sz="1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1785938" y="3887788"/>
            <a:ext cx="4857750" cy="785812"/>
          </a:xfrm>
          <a:prstGeom prst="roundRect">
            <a:avLst>
              <a:gd name="adj" fmla="val 1638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步骤</a:t>
            </a:r>
            <a:r>
              <a:rPr lang="en-US" altLang="zh-CN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</a:t>
            </a:r>
            <a:r>
              <a:rPr lang="en-US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make</a:t>
            </a:r>
            <a:r>
              <a:rPr lang="en-US" altLang="zh-CN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编译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用途：生成可执行的二进制文件</a:t>
            </a:r>
            <a:endParaRPr lang="zh-CN" altLang="en-US" sz="1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AutoShape 17"/>
          <p:cNvSpPr/>
          <p:nvPr/>
        </p:nvSpPr>
        <p:spPr>
          <a:xfrm>
            <a:off x="857250" y="5262563"/>
            <a:ext cx="5000625" cy="785812"/>
          </a:xfrm>
          <a:prstGeom prst="roundRect">
            <a:avLst>
              <a:gd name="adj" fmla="val 1638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步骤</a:t>
            </a:r>
            <a:r>
              <a:rPr lang="en-US" altLang="zh-CN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</a:t>
            </a:r>
            <a:r>
              <a:rPr lang="en-US" altLang="zh-CN" sz="1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make install </a:t>
            </a: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安装</a:t>
            </a:r>
            <a:endParaRPr lang="en-US" altLang="zh-CN" sz="1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zh-CN" altLang="en-US" sz="1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用途：复制二进制文件到系统，配置应用环境</a:t>
            </a:r>
            <a:endParaRPr lang="zh-CN" altLang="en-US" sz="1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TextBox 11"/>
          <p:cNvSpPr txBox="1"/>
          <p:nvPr>
            <p:custDataLst>
              <p:tags r:id="rId2"/>
            </p:custDataLst>
          </p:nvPr>
        </p:nvSpPr>
        <p:spPr>
          <a:xfrm>
            <a:off x="6156008" y="5444808"/>
            <a:ext cx="25638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8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测试及应用、维护软件</a:t>
            </a:r>
            <a:endParaRPr lang="zh-CN" altLang="en-US" sz="18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219655" y="116855"/>
            <a:ext cx="3892639" cy="555545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accent1"/>
                </a:solidFill>
              </a:rPr>
              <a:t>编译安装过程</a:t>
            </a:r>
            <a:endParaRPr lang="zh-CN" altLang="en-US" sz="3000" dirty="0">
              <a:solidFill>
                <a:schemeClr val="accent1"/>
              </a:solidFill>
            </a:endParaRPr>
          </a:p>
        </p:txBody>
      </p:sp>
      <p:sp>
        <p:nvSpPr>
          <p:cNvPr id="17" name="文本占位符 1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625680" y="4067741"/>
            <a:ext cx="3892639" cy="1107770"/>
          </a:xfrm>
        </p:spPr>
        <p:txBody>
          <a:bodyPr/>
          <a:p>
            <a:pPr marL="0" lv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15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下载源代码安装包文件</a:t>
            </a:r>
            <a:endParaRPr lang="zh-CN" altLang="en-US" sz="15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183025" y="1996487"/>
            <a:ext cx="1070722" cy="23002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algn="ctr"/>
            <a:r>
              <a:rPr lang="en-US" altLang="zh-CN" sz="1050" kern="2600" spc="20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ONE</a:t>
            </a:r>
            <a:endParaRPr lang="en-US" altLang="zh-CN" sz="1050" kern="2600" spc="20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7" grpId="0" bldLvl="0" animBg="1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7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1.卸载本机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检查编译安装环境（gcc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，g++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是否安装）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3.将安装包解压到指定文件夹 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/usr/src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软件基本配置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编译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6.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测试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None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8.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修改默认路径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37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案例：编译安装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VIM8.0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81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包方式安装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RealPlayer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QQ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等软件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(RHEL 5.4)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使用向导程序安装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Adobe Reader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阅读器、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OpenOffice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办公套件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(RHEL 5.4)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命令安装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RealPlayer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QQ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Webmin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(RHEL 5.4)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向导安装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Adobe Reader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阅览器、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OpenOffice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办公套件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(RHEL 5.4)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481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实验案例：安装应用程序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84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RealPlayer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Webmin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、腾讯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QQ(RHEL 5.4)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584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实验案例：安装应用程序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5845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6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4701143" y="1444943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任意多边形: 形状 33"/>
          <p:cNvSpPr/>
          <p:nvPr>
            <p:custDataLst>
              <p:tags r:id="rId5"/>
            </p:custDataLst>
          </p:nvPr>
        </p:nvSpPr>
        <p:spPr>
          <a:xfrm rot="697528">
            <a:off x="4320540" y="1599565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5" name="等腰三角形 34"/>
          <p:cNvSpPr/>
          <p:nvPr>
            <p:custDataLst>
              <p:tags r:id="rId6"/>
            </p:custDataLst>
          </p:nvPr>
        </p:nvSpPr>
        <p:spPr>
          <a:xfrm>
            <a:off x="4367530" y="1620520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7"/>
            </p:custDataLst>
          </p:nvPr>
        </p:nvSpPr>
        <p:spPr>
          <a:xfrm>
            <a:off x="4701143" y="2330768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8"/>
            </p:custDataLst>
          </p:nvPr>
        </p:nvSpPr>
        <p:spPr>
          <a:xfrm rot="697528">
            <a:off x="4320540" y="2512060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9"/>
            </p:custDataLst>
          </p:nvPr>
        </p:nvSpPr>
        <p:spPr>
          <a:xfrm>
            <a:off x="4367530" y="2533015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4701143" y="3216116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任意多边形: 形状 39"/>
          <p:cNvSpPr/>
          <p:nvPr>
            <p:custDataLst>
              <p:tags r:id="rId11"/>
            </p:custDataLst>
          </p:nvPr>
        </p:nvSpPr>
        <p:spPr>
          <a:xfrm rot="697528">
            <a:off x="4320540" y="3397885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41" name="等腰三角形 40"/>
          <p:cNvSpPr/>
          <p:nvPr>
            <p:custDataLst>
              <p:tags r:id="rId12"/>
            </p:custDataLst>
          </p:nvPr>
        </p:nvSpPr>
        <p:spPr>
          <a:xfrm>
            <a:off x="4367530" y="3418205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1" name="文本框 30"/>
          <p:cNvSpPr txBox="1"/>
          <p:nvPr>
            <p:custDataLst>
              <p:tags r:id="rId13"/>
            </p:custDataLst>
          </p:nvPr>
        </p:nvSpPr>
        <p:spPr>
          <a:xfrm>
            <a:off x="4701143" y="4101465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任意多边形: 形状 42"/>
          <p:cNvSpPr/>
          <p:nvPr>
            <p:custDataLst>
              <p:tags r:id="rId14"/>
            </p:custDataLst>
          </p:nvPr>
        </p:nvSpPr>
        <p:spPr>
          <a:xfrm rot="697528">
            <a:off x="4320540" y="4283075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44" name="等腰三角形 43"/>
          <p:cNvSpPr/>
          <p:nvPr>
            <p:custDataLst>
              <p:tags r:id="rId15"/>
            </p:custDataLst>
          </p:nvPr>
        </p:nvSpPr>
        <p:spPr>
          <a:xfrm>
            <a:off x="4367530" y="4303395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58" name="文本框 57"/>
          <p:cNvSpPr txBox="1"/>
          <p:nvPr>
            <p:custDataLst>
              <p:tags r:id="rId16"/>
            </p:custDataLst>
          </p:nvPr>
        </p:nvSpPr>
        <p:spPr>
          <a:xfrm>
            <a:off x="4700191" y="4986814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任意多边形: 形状 62"/>
          <p:cNvSpPr/>
          <p:nvPr>
            <p:custDataLst>
              <p:tags r:id="rId17"/>
            </p:custDataLst>
          </p:nvPr>
        </p:nvSpPr>
        <p:spPr>
          <a:xfrm rot="697528">
            <a:off x="4319905" y="5168265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64" name="等腰三角形 63"/>
          <p:cNvSpPr/>
          <p:nvPr>
            <p:custDataLst>
              <p:tags r:id="rId18"/>
            </p:custDataLst>
          </p:nvPr>
        </p:nvSpPr>
        <p:spPr>
          <a:xfrm>
            <a:off x="4366260" y="5188585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5277882" y="1467326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放入光盘</a:t>
            </a:r>
            <a:endParaRPr lang="en-US" altLang="zh-CN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0"/>
            </p:custDataLst>
          </p:nvPr>
        </p:nvSpPr>
        <p:spPr>
          <a:xfrm>
            <a:off x="5277882" y="2353151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</a:pPr>
            <a:r>
              <a:rPr lang="en-US" altLang="zh-CN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创建挂载目录 </a:t>
            </a:r>
            <a:endParaRPr lang="en-US" altLang="zh-CN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</a:pPr>
            <a:r>
              <a:rPr lang="en-US" altLang="zh-CN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mkdir /mnt/cdrom</a:t>
            </a:r>
            <a:endParaRPr lang="en-US" altLang="zh-CN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1"/>
            </p:custDataLst>
          </p:nvPr>
        </p:nvSpPr>
        <p:spPr>
          <a:xfrm>
            <a:off x="5278120" y="3239135"/>
            <a:ext cx="2905760" cy="62357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</a:pPr>
            <a:r>
              <a:rPr lang="en-US" altLang="zh-CN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将光盘挂载到创建的目录里面</a:t>
            </a:r>
            <a:endParaRPr lang="en-US" altLang="zh-CN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</a:pPr>
            <a:r>
              <a:rPr lang="en-US" altLang="zh-CN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mount /dev/cdrom /mnt/cdrom</a:t>
            </a:r>
            <a:endParaRPr lang="en-US" altLang="zh-CN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2"/>
            </p:custDataLst>
          </p:nvPr>
        </p:nvSpPr>
        <p:spPr>
          <a:xfrm>
            <a:off x="5277882" y="4124801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</a:pPr>
            <a:r>
              <a:rPr lang="en-US" altLang="zh-CN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查看是否挂载</a:t>
            </a:r>
            <a:endParaRPr lang="en-US" altLang="zh-CN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</a:pPr>
            <a:r>
              <a:rPr lang="en-US" altLang="zh-CN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ls /mnt/cdrom</a:t>
            </a:r>
            <a:endParaRPr lang="en-US" altLang="zh-CN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23"/>
            </p:custDataLst>
          </p:nvPr>
        </p:nvSpPr>
        <p:spPr>
          <a:xfrm>
            <a:off x="5278120" y="5010785"/>
            <a:ext cx="2516505" cy="623570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</a:pPr>
            <a:r>
              <a:rPr lang="en-US" altLang="zh-CN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取消挂载</a:t>
            </a:r>
            <a:endParaRPr lang="en-US" altLang="zh-CN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n-ea"/>
            </a:pPr>
            <a:r>
              <a:rPr lang="en-US" altLang="zh-CN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umount /mnt/cdrom</a:t>
            </a:r>
            <a:endParaRPr lang="en-US" altLang="zh-CN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4"/>
            </p:custDataLst>
          </p:nvPr>
        </p:nvSpPr>
        <p:spPr>
          <a:xfrm>
            <a:off x="436880" y="560705"/>
            <a:ext cx="1607185" cy="622300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Linux光盘挂载</a:t>
            </a:r>
            <a:endParaRPr lang="en-US" altLang="zh-CN" sz="36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5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5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5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2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lnSpc>
                <a:spcPct val="90000"/>
              </a:lnSpc>
              <a:spcBef>
                <a:spcPts val="675"/>
              </a:spcBef>
            </a:pP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应用程序与系统命令的关系</a:t>
            </a:r>
            <a:endParaRPr lang="zh-CN" altLang="en-US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lnSpc>
                <a:spcPct val="90000"/>
              </a:lnSpc>
            </a:pP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文件位置</a:t>
            </a:r>
            <a:endParaRPr lang="zh-CN" altLang="en-US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lnSpc>
                <a:spcPct val="90000"/>
              </a:lnSpc>
            </a:pP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系统命令：一般在</a:t>
            </a:r>
            <a:r>
              <a:rPr lang="en-US" altLang="zh-CN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/bin</a:t>
            </a: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/sbin</a:t>
            </a: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目录中，或为</a:t>
            </a:r>
            <a:r>
              <a:rPr lang="en-US" altLang="zh-CN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Shell</a:t>
            </a: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内部指令</a:t>
            </a:r>
            <a:endParaRPr lang="zh-CN" altLang="en-US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lnSpc>
                <a:spcPct val="90000"/>
              </a:lnSpc>
            </a:pP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应用程序：通常在</a:t>
            </a:r>
            <a:r>
              <a:rPr lang="en-US" altLang="zh-CN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/usr/bin</a:t>
            </a: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/usr/sbin</a:t>
            </a: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目录中</a:t>
            </a:r>
            <a:endParaRPr lang="zh-CN" altLang="en-US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lnSpc>
                <a:spcPct val="90000"/>
              </a:lnSpc>
            </a:pP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主要用途</a:t>
            </a:r>
            <a:endParaRPr lang="zh-CN" altLang="en-US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lnSpc>
                <a:spcPct val="90000"/>
              </a:lnSpc>
            </a:pP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系统命令：完成对系统的基本管理工作，例如</a:t>
            </a:r>
            <a:r>
              <a:rPr lang="en-US" altLang="zh-CN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配置工具</a:t>
            </a:r>
            <a:endParaRPr lang="zh-CN" altLang="en-US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lnSpc>
                <a:spcPct val="90000"/>
              </a:lnSpc>
            </a:pPr>
            <a:r>
              <a:rPr lang="zh-CN" altLang="en-US" sz="16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应用程序：完成相对独立的其他辅助任务，例如网页浏览器</a:t>
            </a:r>
            <a:endParaRPr lang="zh-CN" altLang="en-US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/>
            <a:endParaRPr lang="zh-CN" altLang="en-US" sz="16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4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Linux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应用程序基础 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10244" name="内容占位符 1"/>
          <p:cNvSpPr txBox="1"/>
          <p:nvPr>
            <p:custDataLst>
              <p:tags r:id="rId5"/>
            </p:custDataLst>
          </p:nvPr>
        </p:nvSpPr>
        <p:spPr>
          <a:xfrm>
            <a:off x="214313" y="3644900"/>
            <a:ext cx="8501062" cy="2781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742950" lvl="1" indent="-285750" eaLnBrk="0" hangingPunct="0">
              <a:lnSpc>
                <a:spcPct val="90000"/>
              </a:lnSpc>
              <a:spcBef>
                <a:spcPts val="47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适用环境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lvl="2" indent="-228600" eaLnBrk="0" hangingPunct="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系统命令：一般只在字符操作界面中运行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lvl="2" indent="-228600" eaLnBrk="0" hangingPunct="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应用程序：根据实际需要，有些程序可在图形界面中运行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ts val="475"/>
              </a:spcBef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运行格式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lvl="2" indent="-228600" eaLnBrk="0" hangingPunct="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系统命令：一般包括命令字、命令选项和命令参数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lvl="2" indent="-228600" eaLnBrk="0" hangingPunct="0">
              <a:lnSpc>
                <a:spcPct val="9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应用程序：通常没有固定的执行格式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应用程序基础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1267" name="内容占位符 4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典型应用程序的目录结构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8196" name="表格 8195"/>
          <p:cNvGraphicFramePr/>
          <p:nvPr/>
        </p:nvGraphicFramePr>
        <p:xfrm>
          <a:off x="979488" y="1995488"/>
          <a:ext cx="6832600" cy="3648075"/>
        </p:xfrm>
        <a:graphic>
          <a:graphicData uri="http://schemas.openxmlformats.org/drawingml/2006/table">
            <a:tbl>
              <a:tblPr/>
              <a:tblGrid>
                <a:gridCol w="4343400"/>
                <a:gridCol w="2489200"/>
              </a:tblGrid>
              <a:tr h="503238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文件类型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保存目录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普通执行程序文件 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/usr/bin 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服务器执行程序文件和管理程序文件 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/usr/sbin 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应用程序配置文件 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/etc 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2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日志文件 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/var/log 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应用程序文档文件 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/usr/share/doc 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2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应用程序手册页文件 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/usr/share/man 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常见的软件包封装类型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软件包封装类型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graphicFrame>
        <p:nvGraphicFramePr>
          <p:cNvPr id="9220" name="表格 9219"/>
          <p:cNvGraphicFramePr/>
          <p:nvPr/>
        </p:nvGraphicFramePr>
        <p:xfrm>
          <a:off x="500063" y="2000250"/>
          <a:ext cx="8143875" cy="3606800"/>
        </p:xfrm>
        <a:graphic>
          <a:graphicData uri="http://schemas.openxmlformats.org/drawingml/2006/table">
            <a:tbl>
              <a:tblPr/>
              <a:tblGrid>
                <a:gridCol w="2728913"/>
                <a:gridCol w="5414962"/>
              </a:tblGrid>
              <a:tr h="504825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封装类型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rpm</a:t>
                      </a: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软件包  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扩展名为“</a:t>
                      </a: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.rpm” 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deb</a:t>
                      </a: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软件包 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扩展名为“</a:t>
                      </a: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.deb” </a:t>
                      </a:r>
                      <a:endParaRPr lang="en-US" altLang="zh-CN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源代码软件包 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一般为“</a:t>
                      </a: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.tar.gz”</a:t>
                      </a: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、“</a:t>
                      </a: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.tar.bz2”</a:t>
                      </a: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等格式的压缩包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包含程序的原始代码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附带安装程序的软件包  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在压缩包内提供</a:t>
                      </a: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install.sh</a:t>
                      </a: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、</a:t>
                      </a: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setup</a:t>
                      </a: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等安装程序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或以“</a:t>
                      </a: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.bin”</a:t>
                      </a: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格式的单个执行文件提供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绿色免安装的软件包 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在压缩包内提供已编译好的执行程序文件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解开压缩包后的文件即可直接使用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RPM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包管理工具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3315" name="内容占位符 1"/>
          <p:cNvSpPr>
            <a:spLocks noGrp="1"/>
          </p:cNvSpPr>
          <p:nvPr/>
        </p:nvSpPr>
        <p:spPr>
          <a:xfrm>
            <a:off x="214313" y="1143000"/>
            <a:ext cx="8501062" cy="5143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spcBef>
                <a:spcPts val="675"/>
              </a:spcBef>
              <a:buClr>
                <a:schemeClr val="hlink"/>
              </a:buClr>
              <a:buBlip>
                <a:blip r:embed="rId4"/>
              </a:buBlip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 Package Manager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ts val="3000"/>
              </a:lnSpc>
              <a:spcBef>
                <a:spcPts val="475"/>
              </a:spcBef>
              <a:buClr>
                <a:srgbClr val="0099CC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Red Hat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公司提出，被众多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发行版所采用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ts val="3000"/>
              </a:lnSpc>
              <a:spcBef>
                <a:spcPts val="475"/>
              </a:spcBef>
              <a:buClr>
                <a:srgbClr val="0099CC"/>
              </a:buClr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建立统一的数据库文件，详细记录软件包安装、卸载等变化信息，能够自动分析软件包依赖关系 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 eaLnBrk="0" hangingPunct="0">
              <a:spcBef>
                <a:spcPts val="675"/>
              </a:spcBef>
              <a:buClr>
                <a:schemeClr val="hlink"/>
              </a:buClr>
              <a:buBlip>
                <a:blip r:embed="rId4"/>
              </a:buBlip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RPM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软件包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ts val="3000"/>
              </a:lnSpc>
              <a:spcBef>
                <a:spcPct val="20000"/>
              </a:spcBef>
              <a:buClr>
                <a:srgbClr val="0099CC"/>
              </a:buClr>
              <a:buFont typeface="Wingdings" panose="05000000000000000000" pitchFamily="2" charset="2"/>
              <a:buChar char="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软件素材参考：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/>
              </a:rPr>
              <a:t>http://rpmfind.net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ts val="3000"/>
              </a:lnSpc>
              <a:spcBef>
                <a:spcPct val="20000"/>
              </a:spcBef>
              <a:buClr>
                <a:srgbClr val="0099CC"/>
              </a:buClr>
              <a:buFont typeface="Wingdings" panose="05000000000000000000" pitchFamily="2" charset="2"/>
              <a:buChar char=""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一般命名格式：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ts val="3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Blip>
                <a:blip r:embed="rId6"/>
              </a:buBlip>
            </a:pP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lvl="1" indent="-285750" eaLnBrk="0" hangingPunct="0">
              <a:lnSpc>
                <a:spcPts val="3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bash-4.1.2-15.el6_4.x86_64.rpm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2036763" y="5319713"/>
            <a:ext cx="1257300" cy="428625"/>
          </a:xfrm>
          <a:prstGeom prst="wedgeRoundRectCallout">
            <a:avLst>
              <a:gd name="adj1" fmla="val 35606"/>
              <a:gd name="adj2" fmla="val -8413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软件名称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10"/>
          <p:cNvSpPr/>
          <p:nvPr/>
        </p:nvSpPr>
        <p:spPr>
          <a:xfrm>
            <a:off x="3584575" y="5319713"/>
            <a:ext cx="971550" cy="428625"/>
          </a:xfrm>
          <a:prstGeom prst="wedgeRoundRectCallout">
            <a:avLst>
              <a:gd name="adj1" fmla="val -31537"/>
              <a:gd name="adj2" fmla="val -8052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版本号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0"/>
          <p:cNvSpPr/>
          <p:nvPr/>
        </p:nvSpPr>
        <p:spPr>
          <a:xfrm>
            <a:off x="5715000" y="4286250"/>
            <a:ext cx="1223963" cy="428625"/>
          </a:xfrm>
          <a:prstGeom prst="wedgeRoundRectCallout">
            <a:avLst>
              <a:gd name="adj1" fmla="val -38718"/>
              <a:gd name="adj2" fmla="val 8895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硬件平台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0"/>
          <p:cNvSpPr/>
          <p:nvPr/>
        </p:nvSpPr>
        <p:spPr>
          <a:xfrm>
            <a:off x="6215063" y="5357813"/>
            <a:ext cx="1928812" cy="571500"/>
          </a:xfrm>
          <a:prstGeom prst="wedgeRoundRectCallout">
            <a:avLst>
              <a:gd name="adj1" fmla="val -35671"/>
              <a:gd name="adj2" fmla="val -7851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扩展名，表示适用于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64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位系统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3332163" y="4292600"/>
            <a:ext cx="1223962" cy="428625"/>
          </a:xfrm>
          <a:prstGeom prst="wedgeRoundRectCallout">
            <a:avLst>
              <a:gd name="adj1" fmla="val 38588"/>
              <a:gd name="adj2" fmla="val 8895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发布次数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主要功能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软件、包文件的相关信息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安装、升级、卸载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维护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数据库信息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RPM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包管理命令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——rpm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查询已安装的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  -q[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子选项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  [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软件名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用法：结合不同的子选项 完成不同查询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：查看系统中已安装的所有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软件包列表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：查看指定软件的详细信息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：查询指定软件包所安装的目录、文件列表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：仅显示指定软件包安装的配置文件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-q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：仅显示指定软件包安装的文档文件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查询文件或目录属于哪个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rpm  -qf 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文件或目录名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查询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RPM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软件包信息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02545_5*i*6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custom20202545_5*i*7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02545_5*i*8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5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5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5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5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5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5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5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5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5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545_5*l_h_i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2545_5*l_h_i*1_4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2545_5*l_h_i*1_4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2545_5*l_h_i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2545_5*l_h_i*1_5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2545_5*l_h_i*1_5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5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5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5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545_5*l_h_f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custom20202545_5*l_h_f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5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5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SLIDE_ID" val="custom20202545_5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5"/>
  <p:tag name="KSO_WM_SLIDE_INDEX" val="5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5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2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545_7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-0.25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3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3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  <p:tag name="KSO_WM_UNIT_TYPE" val="i"/>
</p:tagLst>
</file>

<file path=ppt/tags/tag3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8.xml><?xml version="1.0" encoding="utf-8"?>
<p:tagLst xmlns:p="http://schemas.openxmlformats.org/presentationml/2006/main">
  <p:tag name="KSO_WPP_MARK_KEY" val="5b12252f-0e52-45f5-ae65-22fb6424afb1"/>
  <p:tag name="COMMONDATA" val="eyJoZGlkIjoiYzIwODc0ZjEzYjI3NGUzMDkzNzE5MDQ5MmNjMzcyNmQifQ==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5e352ec5-f7d9-403a-8e7f-5b1b7dbe7971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6107</Words>
  <Application>WPS 演示</Application>
  <PresentationFormat>全屏显示(4:3)</PresentationFormat>
  <Paragraphs>460</Paragraphs>
  <Slides>29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黑体</vt:lpstr>
      <vt:lpstr>Verdana</vt:lpstr>
      <vt:lpstr>仿宋_GB2312</vt:lpstr>
      <vt:lpstr>仿宋</vt:lpstr>
      <vt:lpstr>楷体_GB2312</vt:lpstr>
      <vt:lpstr>新宋体</vt:lpstr>
      <vt:lpstr>仿宋_GB2312</vt:lpstr>
      <vt:lpstr>Arial Unicode MS</vt:lpstr>
      <vt:lpstr>汉仪旗黑-85S</vt:lpstr>
      <vt:lpstr>Viner Hand ITC</vt:lpstr>
      <vt:lpstr>汉仪旗黑-85S</vt:lpstr>
      <vt:lpstr>1_c026TGp_business_diagram_v2</vt:lpstr>
      <vt:lpstr>2_Office 主题​​</vt:lpstr>
      <vt:lpstr>第五章 程序安装及管理</vt:lpstr>
      <vt:lpstr>技能展示</vt:lpstr>
      <vt:lpstr>PowerPoint 演示文稿</vt:lpstr>
      <vt:lpstr>Linux应用程序基础 2-1</vt:lpstr>
      <vt:lpstr>Linux应用程序基础 2-2</vt:lpstr>
      <vt:lpstr>软件包封装类型</vt:lpstr>
      <vt:lpstr>RPM包管理工具</vt:lpstr>
      <vt:lpstr>RPM包管理命令——rpm</vt:lpstr>
      <vt:lpstr>查询RPM软件包信息 4-1</vt:lpstr>
      <vt:lpstr>查询RPM已安装软件包信息 4-2</vt:lpstr>
      <vt:lpstr>查询 RPM 软件包信息 4-3</vt:lpstr>
      <vt:lpstr>查询 RPM 软件包信息 4-4</vt:lpstr>
      <vt:lpstr>安装、升级、卸载RPM软件包 2-1</vt:lpstr>
      <vt:lpstr>案例：添加卸载vim</vt:lpstr>
      <vt:lpstr>安装、升级、卸载RPM软件包 2-1</vt:lpstr>
      <vt:lpstr>解决软件包依赖关系</vt:lpstr>
      <vt:lpstr>Linux软件卸载顺序</vt:lpstr>
      <vt:lpstr>PowerPoint 演示文稿</vt:lpstr>
      <vt:lpstr>PowerPoint 演示文稿</vt:lpstr>
      <vt:lpstr>PowerPoint 演示文稿</vt:lpstr>
      <vt:lpstr>归档和压缩命令——gzip、bzip2</vt:lpstr>
      <vt:lpstr>归档和压缩命令——tar</vt:lpstr>
      <vt:lpstr>归档和压缩命令——tar</vt:lpstr>
      <vt:lpstr>源代码编译概述</vt:lpstr>
      <vt:lpstr>编译安装源代码包 2-2</vt:lpstr>
      <vt:lpstr>编译安装过程</vt:lpstr>
      <vt:lpstr>案例：编译安装VIM8.0</vt:lpstr>
      <vt:lpstr>实验案例：安装应用程序3-1</vt:lpstr>
      <vt:lpstr>实验案例：安装应用程序3-2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699</cp:revision>
  <dcterms:created xsi:type="dcterms:W3CDTF">2009-04-02T02:14:16Z</dcterms:created>
  <dcterms:modified xsi:type="dcterms:W3CDTF">2022-06-24T16:39:47Z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C03AB451A58A48F694C11A3BFD1BC46B</vt:lpwstr>
  </property>
</Properties>
</file>