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427" r:id="rId3"/>
    <p:sldId id="428" r:id="rId5"/>
    <p:sldId id="429" r:id="rId6"/>
    <p:sldId id="430" r:id="rId7"/>
    <p:sldId id="431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8" r:id="rId25"/>
    <p:sldId id="449" r:id="rId26"/>
    <p:sldId id="450" r:id="rId27"/>
    <p:sldId id="451" r:id="rId28"/>
    <p:sldId id="452" r:id="rId29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00CC"/>
    <a:srgbClr val="66CCFF"/>
    <a:srgbClr val="99CCFF"/>
    <a:srgbClr val="0099CC"/>
    <a:srgbClr val="33CCCC"/>
    <a:srgbClr val="CCFF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153"/>
    <p:restoredTop sz="74222"/>
  </p:normalViewPr>
  <p:slideViewPr>
    <p:cSldViewPr showGuides="1">
      <p:cViewPr>
        <p:scale>
          <a:sx n="80" d="100"/>
          <a:sy n="80" d="100"/>
        </p:scale>
        <p:origin x="-78" y="-72"/>
      </p:cViewPr>
      <p:guideLst>
        <p:guide orient="horz" pos="2182"/>
        <p:guide pos="2875"/>
      </p:guideLst>
    </p:cSldViewPr>
  </p:slideViewPr>
  <p:outlineViewPr>
    <p:cViewPr>
      <p:scale>
        <a:sx n="33" d="100"/>
        <a:sy n="33" d="100"/>
      </p:scale>
      <p:origin x="0" y="45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340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类似</a:t>
            </a:r>
            <a:r>
              <a:rPr lang="en-US" altLang="zh-CN" dirty="0"/>
              <a:t>windows</a:t>
            </a:r>
            <a:r>
              <a:rPr lang="zh-CN" altLang="en-US" dirty="0"/>
              <a:t>下的记事本</a:t>
            </a:r>
            <a:endParaRPr lang="zh-CN" altLang="en-US" dirty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各个目录功能不同，可以先简单介绍几个常用的</a:t>
            </a:r>
            <a:r>
              <a:rPr lang="en-US" altLang="zh-CN" dirty="0"/>
              <a:t>,</a:t>
            </a:r>
            <a:r>
              <a:rPr lang="zh-CN" altLang="en-US" dirty="0"/>
              <a:t>比如：</a:t>
            </a:r>
            <a:endParaRPr lang="en-US" altLang="zh-CN" dirty="0"/>
          </a:p>
          <a:p>
            <a:pPr lvl="0"/>
            <a:r>
              <a:rPr lang="en-US" altLang="zh-CN" dirty="0"/>
              <a:t>/root  </a:t>
            </a:r>
            <a:r>
              <a:rPr lang="zh-CN" altLang="en-US" dirty="0"/>
              <a:t>管理员的用户主目录，管理员的家</a:t>
            </a:r>
            <a:endParaRPr lang="en-US" altLang="zh-CN" dirty="0"/>
          </a:p>
          <a:p>
            <a:pPr lvl="0"/>
            <a:r>
              <a:rPr lang="en-US" altLang="zh-CN" dirty="0"/>
              <a:t>/home  </a:t>
            </a:r>
            <a:r>
              <a:rPr lang="zh-CN" altLang="en-US" dirty="0"/>
              <a:t>普通账号的用户主目录，普通用户的家</a:t>
            </a:r>
            <a:endParaRPr lang="en-US" altLang="zh-CN" dirty="0"/>
          </a:p>
          <a:p>
            <a:pPr lvl="0"/>
            <a:r>
              <a:rPr lang="en-US" altLang="zh-CN" dirty="0"/>
              <a:t>/usr   </a:t>
            </a:r>
            <a:r>
              <a:rPr lang="zh-CN" altLang="en-US" dirty="0"/>
              <a:t>默认应用程序安装目录（可以对应</a:t>
            </a:r>
            <a:r>
              <a:rPr lang="en-US" altLang="zh-CN" dirty="0"/>
              <a:t>windows</a:t>
            </a:r>
            <a:r>
              <a:rPr lang="zh-CN" altLang="en-US" dirty="0"/>
              <a:t>环境中的</a:t>
            </a:r>
            <a:r>
              <a:rPr lang="en-US" altLang="zh-CN" dirty="0"/>
              <a:t>c:/Program Files)</a:t>
            </a:r>
            <a:endParaRPr lang="en-US" altLang="zh-CN" dirty="0"/>
          </a:p>
          <a:p>
            <a:pPr lvl="0"/>
            <a:r>
              <a:rPr lang="en-US" altLang="zh-CN" dirty="0"/>
              <a:t>/var   </a:t>
            </a:r>
            <a:r>
              <a:rPr lang="zh-CN" altLang="en-US" dirty="0"/>
              <a:t>存放系统中经常需要变化的一些文件，如系统日志文件、用户邮箱目录等</a:t>
            </a:r>
            <a:endParaRPr lang="zh-CN" altLang="en-US" dirty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分别介绍根目录下常见的各一级子目录的用途，需要注意的是：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1. </a:t>
            </a:r>
            <a:r>
              <a:rPr lang="zh-CN" altLang="en-US" dirty="0"/>
              <a:t>整个树型目录结构中，使用独立的一个“</a:t>
            </a:r>
            <a:r>
              <a:rPr lang="en-US" altLang="zh-CN" dirty="0"/>
              <a:t>/”</a:t>
            </a:r>
            <a:r>
              <a:rPr lang="zh-CN" altLang="en-US" dirty="0"/>
              <a:t>表示根目录，根目录是</a:t>
            </a:r>
            <a:r>
              <a:rPr lang="en-US" altLang="zh-CN" dirty="0"/>
              <a:t>Linux</a:t>
            </a:r>
            <a:r>
              <a:rPr lang="zh-CN" altLang="en-US" dirty="0"/>
              <a:t>文件系统的起点，其所在的分区称为根分区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2. Linux</a:t>
            </a:r>
            <a:r>
              <a:rPr lang="zh-CN" altLang="en-US" dirty="0"/>
              <a:t>系统中只能有一个根目录，而不象在</a:t>
            </a:r>
            <a:r>
              <a:rPr lang="en-US" altLang="zh-CN" dirty="0"/>
              <a:t>Windows</a:t>
            </a:r>
            <a:r>
              <a:rPr lang="zh-CN" altLang="en-US" dirty="0"/>
              <a:t>系统中每个分区都有一个根目录 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3. </a:t>
            </a:r>
            <a:r>
              <a:rPr lang="zh-CN" altLang="en-US" dirty="0"/>
              <a:t>在</a:t>
            </a:r>
            <a:r>
              <a:rPr lang="en-US" altLang="zh-CN" dirty="0"/>
              <a:t>Linux</a:t>
            </a:r>
            <a:r>
              <a:rPr lang="zh-CN" altLang="en-US" dirty="0"/>
              <a:t>系统中定位文件或目录位置时，使用撇号“</a:t>
            </a:r>
            <a:r>
              <a:rPr lang="en-US" altLang="zh-CN" dirty="0"/>
              <a:t>/”</a:t>
            </a:r>
            <a:r>
              <a:rPr lang="zh-CN" altLang="en-US" dirty="0"/>
              <a:t>进行分隔（区别于</a:t>
            </a:r>
            <a:r>
              <a:rPr lang="en-US" altLang="zh-CN" dirty="0"/>
              <a:t>Windows</a:t>
            </a:r>
            <a:r>
              <a:rPr lang="zh-CN" altLang="en-US" dirty="0"/>
              <a:t>中的反撇号“</a:t>
            </a:r>
            <a:r>
              <a:rPr lang="en-US" altLang="zh-CN" dirty="0"/>
              <a:t>\”</a:t>
            </a:r>
            <a:r>
              <a:rPr lang="zh-CN" altLang="en-US" dirty="0"/>
              <a:t>）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Linux</a:t>
            </a:r>
            <a:r>
              <a:rPr lang="zh-CN" altLang="en-US" dirty="0"/>
              <a:t>系统中，以太网卡使用</a:t>
            </a:r>
            <a:r>
              <a:rPr lang="en-US" altLang="zh-CN" dirty="0"/>
              <a:t>ethX</a:t>
            </a:r>
            <a:r>
              <a:rPr lang="zh-CN" altLang="en-US" dirty="0"/>
              <a:t>的名称表示，其中</a:t>
            </a:r>
            <a:r>
              <a:rPr lang="en-US" altLang="zh-CN" dirty="0"/>
              <a:t>X</a:t>
            </a:r>
            <a:r>
              <a:rPr lang="zh-CN" altLang="en-US" dirty="0"/>
              <a:t>为</a:t>
            </a:r>
            <a:r>
              <a:rPr lang="en-US" altLang="zh-CN" dirty="0"/>
              <a:t>0</a:t>
            </a:r>
            <a:r>
              <a:rPr lang="zh-CN" altLang="en-US" dirty="0"/>
              <a:t>、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……</a:t>
            </a:r>
            <a:r>
              <a:rPr lang="zh-CN" altLang="en-US" dirty="0"/>
              <a:t>等数字序号，分别表示第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……</a:t>
            </a:r>
            <a:r>
              <a:rPr lang="zh-CN" altLang="en-US" dirty="0"/>
              <a:t>块网卡</a:t>
            </a:r>
            <a:endParaRPr lang="zh-CN" altLang="en-US" dirty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•"/>
            </a:pPr>
            <a:endParaRPr lang="zh-CN" altLang="en-US" dirty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•"/>
            </a:pPr>
            <a:endParaRPr lang="zh-CN" altLang="en-US" dirty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本章实验比较简单，这里就不再推荐实验步骤</a:t>
            </a:r>
            <a:endParaRPr lang="zh-CN" altLang="en-US" dirty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zh-CN" altLang="en-US" b="1" dirty="0">
                <a:solidFill>
                  <a:srgbClr val="000000"/>
                </a:solidFill>
              </a:rPr>
              <a:t>）开发版本最初是稳定版本的拷贝，随后不断修正错误、继续增加新的功能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0"/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zh-CN" altLang="en-US" b="1" dirty="0">
                <a:solidFill>
                  <a:srgbClr val="000000"/>
                </a:solidFill>
              </a:rPr>
              <a:t>）开发版本趋于稳定后将升级为稳定版本</a:t>
            </a:r>
            <a:endParaRPr lang="en-US" altLang="zh-CN" b="1" dirty="0">
              <a:solidFill>
                <a:srgbClr val="000000"/>
              </a:solidFill>
            </a:endParaRPr>
          </a:p>
          <a:p>
            <a:pPr lvl="1" indent="0"/>
            <a:endParaRPr lang="en-US" altLang="zh-CN" b="1" dirty="0">
              <a:solidFill>
                <a:srgbClr val="000000"/>
              </a:solidFill>
            </a:endParaRPr>
          </a:p>
          <a:p>
            <a:pPr lvl="1" indent="0"/>
            <a:r>
              <a:rPr lang="en-US" altLang="zh-CN" dirty="0"/>
              <a:t>EXT3</a:t>
            </a:r>
            <a:r>
              <a:rPr lang="zh-CN" altLang="en-US" dirty="0"/>
              <a:t>， 第</a:t>
            </a:r>
            <a:r>
              <a:rPr lang="en-US" altLang="zh-CN" dirty="0"/>
              <a:t>3</a:t>
            </a:r>
            <a:r>
              <a:rPr lang="zh-CN" altLang="en-US" dirty="0"/>
              <a:t>代扩展（</a:t>
            </a:r>
            <a:r>
              <a:rPr lang="en-US" altLang="zh-CN" dirty="0"/>
              <a:t>Extended</a:t>
            </a:r>
            <a:r>
              <a:rPr lang="zh-CN" altLang="en-US" dirty="0"/>
              <a:t>）文件系统</a:t>
            </a:r>
            <a:endParaRPr lang="zh-CN" altLang="en-US" dirty="0"/>
          </a:p>
          <a:p>
            <a:pPr lvl="1" indent="0"/>
            <a:r>
              <a:rPr lang="en-US" altLang="zh-CN" dirty="0"/>
              <a:t>SWAP</a:t>
            </a:r>
            <a:r>
              <a:rPr lang="zh-CN" altLang="en-US" dirty="0"/>
              <a:t>，交换文件系统</a:t>
            </a:r>
            <a:endParaRPr lang="zh-CN" altLang="en-US" dirty="0"/>
          </a:p>
          <a:p>
            <a:pPr lvl="0"/>
            <a:endParaRPr lang="zh-CN" altLang="en-US" b="1" dirty="0">
              <a:solidFill>
                <a:srgbClr val="000000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·</a:t>
            </a:r>
            <a:r>
              <a:rPr lang="zh-CN" altLang="en-US" dirty="0"/>
              <a:t>登录名可以用</a:t>
            </a:r>
            <a:r>
              <a:rPr lang="en-US" altLang="zh-CN" dirty="0"/>
              <a:t>root</a:t>
            </a:r>
            <a:r>
              <a:rPr lang="zh-CN" altLang="en-US" dirty="0"/>
              <a:t>账户，也可以用预先创建的普通账户；在生产环境下，为了安全，建议用普通账户登录。</a:t>
            </a:r>
            <a:endParaRPr lang="en-US" altLang="zh-CN" dirty="0"/>
          </a:p>
          <a:p>
            <a:pPr lvl="0"/>
            <a:r>
              <a:rPr lang="en-US" altLang="zh-CN" dirty="0"/>
              <a:t>·</a:t>
            </a:r>
            <a:r>
              <a:rPr lang="zh-CN" altLang="en-US" dirty="0"/>
              <a:t>在登录窗口中，可以选择“语言”、“重新启动”或“关机”任务，如果同时安装有</a:t>
            </a:r>
            <a:r>
              <a:rPr lang="en-US" altLang="zh-CN" dirty="0"/>
              <a:t>GNOME</a:t>
            </a:r>
            <a:r>
              <a:rPr lang="zh-CN" altLang="en-US" dirty="0"/>
              <a:t>、</a:t>
            </a:r>
            <a:r>
              <a:rPr lang="en-US" altLang="zh-CN" dirty="0"/>
              <a:t>KDE</a:t>
            </a:r>
            <a:r>
              <a:rPr lang="zh-CN" altLang="en-US" dirty="0"/>
              <a:t>桌面套件，可以通过“会话”菜单选择切换。</a:t>
            </a:r>
            <a:endParaRPr lang="zh-CN" altLang="en-US" dirty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第一行：</a:t>
            </a:r>
            <a:r>
              <a:rPr lang="en-US" altLang="zh-CN" dirty="0"/>
              <a:t>Red Hat</a:t>
            </a:r>
            <a:r>
              <a:rPr lang="zh-CN" altLang="en-US" dirty="0"/>
              <a:t>发布的</a:t>
            </a:r>
            <a:r>
              <a:rPr lang="en-US" altLang="zh-CN" dirty="0"/>
              <a:t>RHEL</a:t>
            </a:r>
            <a:r>
              <a:rPr lang="zh-CN" altLang="en-US" dirty="0"/>
              <a:t>的版本为</a:t>
            </a:r>
            <a:r>
              <a:rPr lang="en-US" altLang="zh-CN" dirty="0"/>
              <a:t>5.5</a:t>
            </a:r>
            <a:r>
              <a:rPr lang="zh-CN" altLang="en-US" dirty="0"/>
              <a:t>，名为</a:t>
            </a:r>
            <a:r>
              <a:rPr lang="en-US" altLang="zh-CN" dirty="0"/>
              <a:t>Tikanga</a:t>
            </a:r>
            <a:endParaRPr lang="en-US" altLang="zh-CN" dirty="0"/>
          </a:p>
          <a:p>
            <a:pPr lvl="0"/>
            <a:r>
              <a:rPr lang="zh-CN" altLang="en-US" dirty="0"/>
              <a:t>第二行：</a:t>
            </a:r>
            <a:r>
              <a:rPr lang="en-US" altLang="zh-CN" dirty="0"/>
              <a:t>Linux</a:t>
            </a:r>
            <a:r>
              <a:rPr lang="zh-CN" altLang="en-US" dirty="0"/>
              <a:t>内核版本及硬件平台</a:t>
            </a:r>
            <a:endParaRPr lang="en-US" altLang="zh-CN" dirty="0"/>
          </a:p>
          <a:p>
            <a:pPr lvl="0"/>
            <a:r>
              <a:rPr lang="zh-CN" altLang="en-US" dirty="0"/>
              <a:t>第三行：空</a:t>
            </a:r>
            <a:endParaRPr lang="en-US" altLang="zh-CN" dirty="0"/>
          </a:p>
          <a:p>
            <a:pPr lvl="0"/>
            <a:r>
              <a:rPr lang="zh-CN" altLang="en-US" dirty="0"/>
              <a:t>第四行：用户名输入</a:t>
            </a:r>
            <a:endParaRPr lang="en-US" altLang="zh-CN" dirty="0"/>
          </a:p>
          <a:p>
            <a:pPr lvl="0"/>
            <a:r>
              <a:rPr lang="zh-CN" altLang="en-US" dirty="0"/>
              <a:t>第五行：密码输入  （注：当输入密码时，不显示任何字符）</a:t>
            </a:r>
            <a:endParaRPr lang="en-US" altLang="zh-CN" dirty="0"/>
          </a:p>
          <a:p>
            <a:pPr lvl="0"/>
            <a:r>
              <a:rPr lang="zh-CN" altLang="en-US" dirty="0"/>
              <a:t>第六行：上一次登录时间及登录的终端</a:t>
            </a:r>
            <a:endParaRPr lang="en-US" altLang="zh-CN" dirty="0"/>
          </a:p>
          <a:p>
            <a:pPr lvl="0"/>
            <a:r>
              <a:rPr lang="zh-CN" altLang="en-US" dirty="0"/>
              <a:t>第七行：命令提示符；“</a:t>
            </a:r>
            <a:r>
              <a:rPr lang="en-US" altLang="zh-CN" dirty="0"/>
              <a:t>#</a:t>
            </a:r>
            <a:r>
              <a:rPr lang="zh-CN" altLang="en-US" dirty="0"/>
              <a:t>”表示当前登录的用户是系统管理员，“</a:t>
            </a:r>
            <a:r>
              <a:rPr lang="en-US" altLang="zh-CN" dirty="0"/>
              <a:t>$”</a:t>
            </a:r>
            <a:r>
              <a:rPr lang="zh-CN" altLang="en-US" dirty="0"/>
              <a:t>表示当前登录的用户是普通用户</a:t>
            </a:r>
            <a:endParaRPr lang="zh-CN" altLang="en-US" dirty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顶部面板：左侧为“应用程序”、“位置”、“系统”三个菜单组，作用类似于</a:t>
            </a:r>
            <a:r>
              <a:rPr lang="en-US" altLang="zh-CN" dirty="0"/>
              <a:t>Windows</a:t>
            </a:r>
            <a:r>
              <a:rPr lang="zh-CN" altLang="en-US" dirty="0"/>
              <a:t>系统中的“开始”菜单。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桌面区域：包括几个默认的访问入口，其中“计算机”用于访问光盘、本地文件系统及网络资源，相当于</a:t>
            </a:r>
            <a:r>
              <a:rPr lang="en-US" altLang="zh-CN" dirty="0"/>
              <a:t>Windows XP</a:t>
            </a:r>
            <a:r>
              <a:rPr lang="zh-CN" altLang="en-US" dirty="0"/>
              <a:t>桌面中的“我的电脑”。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底部面板：最左侧为“显示桌面”按钮；中间为显示运行中窗口程序的任务栏；靠右侧的四个方框标签分别对应四个工作区，用户可以在每个工作区中打开不同的窗口程序；最右侧为“回收站”按钮</a:t>
            </a:r>
            <a:endParaRPr lang="en-US" altLang="zh-CN" dirty="0"/>
          </a:p>
          <a:p>
            <a:pPr lvl="0">
              <a:buChar char="•"/>
            </a:pP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教员演示常用工具操作过程</a:t>
            </a:r>
            <a:endParaRPr lang="zh-CN" altLang="en-US" dirty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3.xml"/><Relationship Id="rId5" Type="http://schemas.openxmlformats.org/officeDocument/2006/relationships/image" Target="../media/image6.png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8.xml"/><Relationship Id="rId5" Type="http://schemas.openxmlformats.org/officeDocument/2006/relationships/image" Target="../media/image7.png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image" Target="../media/image8.png"/><Relationship Id="rId1" Type="http://schemas.openxmlformats.org/officeDocument/2006/relationships/tags" Target="../tags/tag23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48.xml"/><Relationship Id="rId5" Type="http://schemas.openxmlformats.org/officeDocument/2006/relationships/image" Target="../media/image9.png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2" Type="http://schemas.openxmlformats.org/officeDocument/2006/relationships/notesSlide" Target="../notesSlides/notesSlide17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319.xml"/><Relationship Id="rId3" Type="http://schemas.openxmlformats.org/officeDocument/2006/relationships/tags" Target="../tags/tag292.xml"/><Relationship Id="rId29" Type="http://schemas.openxmlformats.org/officeDocument/2006/relationships/tags" Target="../tags/tag318.xml"/><Relationship Id="rId28" Type="http://schemas.openxmlformats.org/officeDocument/2006/relationships/tags" Target="../tags/tag317.xml"/><Relationship Id="rId27" Type="http://schemas.openxmlformats.org/officeDocument/2006/relationships/tags" Target="../tags/tag316.xml"/><Relationship Id="rId26" Type="http://schemas.openxmlformats.org/officeDocument/2006/relationships/tags" Target="../tags/tag315.xml"/><Relationship Id="rId25" Type="http://schemas.openxmlformats.org/officeDocument/2006/relationships/tags" Target="../tags/tag314.xml"/><Relationship Id="rId24" Type="http://schemas.openxmlformats.org/officeDocument/2006/relationships/tags" Target="../tags/tag313.xml"/><Relationship Id="rId23" Type="http://schemas.openxmlformats.org/officeDocument/2006/relationships/tags" Target="../tags/tag312.xml"/><Relationship Id="rId22" Type="http://schemas.openxmlformats.org/officeDocument/2006/relationships/tags" Target="../tags/tag311.xml"/><Relationship Id="rId21" Type="http://schemas.openxmlformats.org/officeDocument/2006/relationships/tags" Target="../tags/tag310.xml"/><Relationship Id="rId20" Type="http://schemas.openxmlformats.org/officeDocument/2006/relationships/tags" Target="../tags/tag309.xml"/><Relationship Id="rId2" Type="http://schemas.openxmlformats.org/officeDocument/2006/relationships/tags" Target="../tags/tag291.xml"/><Relationship Id="rId19" Type="http://schemas.openxmlformats.org/officeDocument/2006/relationships/tags" Target="../tags/tag308.xml"/><Relationship Id="rId18" Type="http://schemas.openxmlformats.org/officeDocument/2006/relationships/tags" Target="../tags/tag307.xml"/><Relationship Id="rId17" Type="http://schemas.openxmlformats.org/officeDocument/2006/relationships/tags" Target="../tags/tag306.xml"/><Relationship Id="rId16" Type="http://schemas.openxmlformats.org/officeDocument/2006/relationships/tags" Target="../tags/tag305.xml"/><Relationship Id="rId15" Type="http://schemas.openxmlformats.org/officeDocument/2006/relationships/tags" Target="../tags/tag304.xml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tags" Target="../tags/tag290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4.xml"/><Relationship Id="rId5" Type="http://schemas.openxmlformats.org/officeDocument/2006/relationships/image" Target="../media/image10.png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9.xml"/><Relationship Id="rId5" Type="http://schemas.openxmlformats.org/officeDocument/2006/relationships/image" Target="../media/image10.png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2" Type="http://schemas.openxmlformats.org/officeDocument/2006/relationships/notesSlide" Target="../notesSlides/notesSlide3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203.xml"/><Relationship Id="rId3" Type="http://schemas.openxmlformats.org/officeDocument/2006/relationships/tags" Target="../tags/tag176.xml"/><Relationship Id="rId29" Type="http://schemas.openxmlformats.org/officeDocument/2006/relationships/tags" Target="../tags/tag202.xml"/><Relationship Id="rId28" Type="http://schemas.openxmlformats.org/officeDocument/2006/relationships/tags" Target="../tags/tag201.xml"/><Relationship Id="rId27" Type="http://schemas.openxmlformats.org/officeDocument/2006/relationships/tags" Target="../tags/tag200.xml"/><Relationship Id="rId26" Type="http://schemas.openxmlformats.org/officeDocument/2006/relationships/tags" Target="../tags/tag199.xml"/><Relationship Id="rId25" Type="http://schemas.openxmlformats.org/officeDocument/2006/relationships/tags" Target="../tags/tag198.xml"/><Relationship Id="rId24" Type="http://schemas.openxmlformats.org/officeDocument/2006/relationships/tags" Target="../tags/tag197.xml"/><Relationship Id="rId23" Type="http://schemas.openxmlformats.org/officeDocument/2006/relationships/tags" Target="../tags/tag196.xml"/><Relationship Id="rId22" Type="http://schemas.openxmlformats.org/officeDocument/2006/relationships/tags" Target="../tags/tag195.xml"/><Relationship Id="rId21" Type="http://schemas.openxmlformats.org/officeDocument/2006/relationships/tags" Target="../tags/tag194.xml"/><Relationship Id="rId20" Type="http://schemas.openxmlformats.org/officeDocument/2006/relationships/tags" Target="../tags/tag193.xml"/><Relationship Id="rId2" Type="http://schemas.openxmlformats.org/officeDocument/2006/relationships/tags" Target="../tags/tag175.xml"/><Relationship Id="rId19" Type="http://schemas.openxmlformats.org/officeDocument/2006/relationships/tags" Target="../tags/tag192.xml"/><Relationship Id="rId18" Type="http://schemas.openxmlformats.org/officeDocument/2006/relationships/tags" Target="../tags/tag191.xml"/><Relationship Id="rId17" Type="http://schemas.openxmlformats.org/officeDocument/2006/relationships/tags" Target="../tags/tag190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08.xml"/><Relationship Id="rId5" Type="http://schemas.openxmlformats.org/officeDocument/2006/relationships/image" Target="../media/image1.png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3.xml"/><Relationship Id="rId5" Type="http://schemas.openxmlformats.org/officeDocument/2006/relationships/image" Target="../media/image2.png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8.xml"/><Relationship Id="rId5" Type="http://schemas.openxmlformats.org/officeDocument/2006/relationships/image" Target="../media/image3.png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image" Target="../media/image4.png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8.xml"/><Relationship Id="rId5" Type="http://schemas.openxmlformats.org/officeDocument/2006/relationships/image" Target="../media/image5.png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97660" y="2842895"/>
            <a:ext cx="6752590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baseline="0" dirty="0">
                <a:solidFill>
                  <a:schemeClr val="accent1"/>
                </a:solidFill>
              </a:rPr>
              <a:t>第二章 系统设置及基本操作</a:t>
            </a:r>
            <a:endParaRPr lang="zh-CN" altLang="en-US" sz="3700" baseline="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u="none" strike="noStrike" baseline="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u="none" strike="noStrike" baseline="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基本的系统管理工具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“用户和组群工具”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“网络”工具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GNOME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桌面环境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4-3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6627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138" y="2349500"/>
            <a:ext cx="5249862" cy="3937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6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3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gedit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文本编辑工具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桌面套件中默认安装的文本编辑器程序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打开“应用程序”→“附件”→“文本编辑器”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GNOME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桌面环境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4-4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8675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613" y="2708275"/>
            <a:ext cx="4679950" cy="377348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9613" y="2538413"/>
            <a:ext cx="5102225" cy="3505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76145" y="116220"/>
            <a:ext cx="3892639" cy="55554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目录结构 2-1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5560" y="908685"/>
            <a:ext cx="7101205" cy="1108075"/>
          </a:xfrm>
        </p:spPr>
        <p:txBody>
          <a:bodyPr>
            <a:noAutofit/>
          </a:bodyPr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Linux根文件系统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1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双击桌面区域中的“计算机”→“文件系统”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algn="ctr"/>
            <a:r>
              <a:rPr lang="en-US" altLang="zh-CN" sz="105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76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树型目录结构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最顶层：根目录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277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目录结构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2771" name="Picture 2" descr="Linux系统管理-SG-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" y="2214563"/>
            <a:ext cx="7786688" cy="33385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根目录下包括哪些常见子目录？作用是什么？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命令行提示符中“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”表示什么意思？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中默认安装的桌面环境是什么？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如何从字符界面切换到图形界面？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1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uname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666750" lvl="2" indent="-266700" algn="l" defTabSz="914400">
              <a:spcBef>
                <a:spcPts val="675"/>
              </a:spcBef>
              <a:buSzTx/>
              <a:buFont typeface="Wingdings" panose="05000000000000000000" pitchFamily="2" charset="2"/>
              <a:buChar char="§"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查看系统相关信息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666750" lvl="2" indent="-266700" algn="l" defTabSz="914400">
              <a:spcBef>
                <a:spcPts val="675"/>
              </a:spcBef>
              <a:buSzTx/>
              <a:buFont typeface="Wingdings" panose="05000000000000000000" pitchFamily="2" charset="2"/>
              <a:buChar char="§"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123950" lvl="3" indent="-266700" algn="l" defTabSz="914400">
              <a:spcBef>
                <a:spcPts val="675"/>
              </a:spcBef>
              <a:buClr>
                <a:schemeClr val="tx1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：显示主机名、内核版本、硬件平台等详细信息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123950" lvl="3" indent="-266700" algn="l" defTabSz="914400">
              <a:spcBef>
                <a:spcPts val="675"/>
              </a:spcBef>
              <a:buClr>
                <a:schemeClr val="tx1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-r：显示内核版本</a:t>
            </a:r>
            <a:endParaRPr lang="en-US" altLang="zh-CN" kern="1200" dirty="0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84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查看系统内核信息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——uname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7" name="AutoShape 17"/>
          <p:cNvSpPr/>
          <p:nvPr/>
        </p:nvSpPr>
        <p:spPr>
          <a:xfrm>
            <a:off x="514350" y="3643313"/>
            <a:ext cx="8101013" cy="1000125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uname -r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2.6.18-194.el5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5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hostname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查看主机的完整名称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包括主机名称、所在域的名称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查看系统主机名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——hostname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857500"/>
            <a:ext cx="8101013" cy="1404938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localhost.localdomain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323850" y="3857625"/>
            <a:ext cx="1033463" cy="428625"/>
          </a:xfrm>
          <a:prstGeom prst="wedgeRoundRectCallout">
            <a:avLst>
              <a:gd name="adj1" fmla="val 47579"/>
              <a:gd name="adj2" fmla="val -9950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主机名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2000250" y="3857625"/>
            <a:ext cx="1785938" cy="428625"/>
          </a:xfrm>
          <a:prstGeom prst="wedgeRoundRectCallout">
            <a:avLst>
              <a:gd name="adj1" fmla="val -38940"/>
              <a:gd name="adj2" fmla="val -10021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所在域的名称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88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789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IP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信息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——ifconfig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514350" y="2286000"/>
            <a:ext cx="8101013" cy="3357563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ifconfig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eth0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endParaRPr kumimoji="0" lang="en-US" altLang="zh-CN" sz="9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eth0      Link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encap:Ethernet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HWaddr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00:0C:29:8D:CD:80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inet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addr:192.168.125.128  Bcast:192.168.125.255  Mask:255.255.255.0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inet6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fe80::20c:29ff:fe8d:cd80/64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Scope:Link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UP BROADCAST RUNNING MULTICAST  MTU:1500  Metric:1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RX packets:169 errors:0 dropped:0 overruns:0 frame:0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3375025" y="3937000"/>
            <a:ext cx="1125538" cy="428625"/>
          </a:xfrm>
          <a:prstGeom prst="wedgeRoundRectCallout">
            <a:avLst>
              <a:gd name="adj1" fmla="val -43819"/>
              <a:gd name="adj2" fmla="val -9612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982663" y="4295775"/>
            <a:ext cx="1285875" cy="428625"/>
          </a:xfrm>
          <a:prstGeom prst="wedgeRoundRectCallout">
            <a:avLst>
              <a:gd name="adj1" fmla="val 46148"/>
              <a:gd name="adj2" fmla="val -9776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子网掩码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5229225" y="2428875"/>
            <a:ext cx="1372235" cy="428625"/>
          </a:xfrm>
          <a:prstGeom prst="wedgeRoundRectCallout">
            <a:avLst>
              <a:gd name="adj1" fmla="val -44347"/>
              <a:gd name="adj2" fmla="val 9263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MAC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5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35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91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70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170" end="2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31" end="2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231" end="2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2" end="3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charRg st="292" end="3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55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charRg st="355" end="3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68" end="3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charRg st="368" end="3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93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/proc/cpuinfo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993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CPU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信息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9940" name="AutoShape 17"/>
          <p:cNvSpPr/>
          <p:nvPr/>
        </p:nvSpPr>
        <p:spPr>
          <a:xfrm>
            <a:off x="514985" y="2214880"/>
            <a:ext cx="8100695" cy="3600450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/proc/cpuinfo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4630" y="2715260"/>
            <a:ext cx="7397750" cy="286131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lIns="745890" rIns="66654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processor       : 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vendor_id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: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GenuineIntel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cpu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family      : 6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model           : 23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model name      : Intel(R) Celeron(R) CPU  E3200  @ 2.40GHz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stepping        : 10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cpu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MHz         : 2394.029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cache size      : 1024 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3779838" y="4797425"/>
            <a:ext cx="1143000" cy="428625"/>
          </a:xfrm>
          <a:prstGeom prst="wedgeRoundRectCallout">
            <a:avLst>
              <a:gd name="adj1" fmla="val -50352"/>
              <a:gd name="adj2" fmla="val -9108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主频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AutoShape 10"/>
          <p:cNvSpPr/>
          <p:nvPr/>
        </p:nvSpPr>
        <p:spPr>
          <a:xfrm>
            <a:off x="5592763" y="4429125"/>
            <a:ext cx="1500187" cy="428625"/>
          </a:xfrm>
          <a:prstGeom prst="wedgeRoundRectCallout">
            <a:avLst>
              <a:gd name="adj1" fmla="val -41625"/>
              <a:gd name="adj2" fmla="val -10730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型号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AutoShape 10"/>
          <p:cNvSpPr/>
          <p:nvPr/>
        </p:nvSpPr>
        <p:spPr>
          <a:xfrm>
            <a:off x="1416050" y="5214938"/>
            <a:ext cx="1500188" cy="428625"/>
          </a:xfrm>
          <a:prstGeom prst="wedgeRoundRectCallout">
            <a:avLst>
              <a:gd name="adj1" fmla="val 45773"/>
              <a:gd name="adj2" fmla="val -10178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缓存大小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985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查看内存信息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/proc/meminfo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198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查看系统内存信息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>
            <a:off x="514350" y="2214563"/>
            <a:ext cx="8101013" cy="3600450"/>
          </a:xfrm>
          <a:prstGeom prst="roundRect">
            <a:avLst>
              <a:gd name="adj" fmla="val 355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cat /proc/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meminfo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MemTotal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    255412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MemFree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     102256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Buffers:          7016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Cached:         104152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SwapCached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       0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Active:          75228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Inactive:        62156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AutoShape 10"/>
          <p:cNvSpPr/>
          <p:nvPr/>
        </p:nvSpPr>
        <p:spPr>
          <a:xfrm>
            <a:off x="3779838" y="3068638"/>
            <a:ext cx="2087562" cy="428625"/>
          </a:xfrm>
          <a:prstGeom prst="wedgeRoundRectCallout">
            <a:avLst>
              <a:gd name="adj1" fmla="val -45824"/>
              <a:gd name="adj2" fmla="val -9822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物理内存总大小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10"/>
          <p:cNvSpPr/>
          <p:nvPr/>
        </p:nvSpPr>
        <p:spPr>
          <a:xfrm>
            <a:off x="3148013" y="3644900"/>
            <a:ext cx="2287587" cy="428625"/>
          </a:xfrm>
          <a:prstGeom prst="wedgeRoundRectCallout">
            <a:avLst>
              <a:gd name="adj1" fmla="val -44667"/>
              <a:gd name="adj2" fmla="val -10148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空闲物理内存大小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的内核版本号有什么特点？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中默认使用的文件系统包括哪两种类型？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如何使用文本模式安装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系统？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033" name="AutoShape 17"/>
          <p:cNvSpPr/>
          <p:nvPr/>
        </p:nvSpPr>
        <p:spPr>
          <a:xfrm>
            <a:off x="514350" y="2071688"/>
            <a:ext cx="8101013" cy="928687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4" name="AutoShape 17"/>
          <p:cNvSpPr/>
          <p:nvPr/>
        </p:nvSpPr>
        <p:spPr>
          <a:xfrm>
            <a:off x="514350" y="4214813"/>
            <a:ext cx="8101013" cy="928687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关机及重启操作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403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939800"/>
            <a:ext cx="8500745" cy="558863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关机操作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shutdown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poweroff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shutdown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-h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poweroff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重启操作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shutdown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reboot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shutdown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-r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reboot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延迟关机或重启操作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系统将在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分钟后重启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05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关机及重启操作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357438"/>
            <a:ext cx="8101013" cy="2214562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1" indent="0" eaLnBrk="1" hangingPunct="1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shutdown  -r  +15  ‘The system will be rebooted !!’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0" eaLnBrk="1" hangingPunct="1"/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0" eaLnBrk="1" hangingPunct="1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Broadcast message from root (pts/1) (Fri Jul  1 16:58:59 2011):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0" eaLnBrk="1" hangingPunct="1"/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0" eaLnBrk="1" hangingPunct="1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system will be rebooted!!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indent="0" eaLnBrk="1" hangingPunct="1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system is going DOWN for system halt in 15 minutes!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云形 4"/>
          <p:cNvSpPr/>
          <p:nvPr/>
        </p:nvSpPr>
        <p:spPr bwMode="auto">
          <a:xfrm>
            <a:off x="4857750" y="4353284"/>
            <a:ext cx="3143250" cy="1413747"/>
          </a:xfrm>
          <a:prstGeom prst="cloud">
            <a:avLst/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anchor="ctr">
            <a:spAutoFit/>
          </a:bodyPr>
          <a:lstStyle/>
          <a:p>
            <a:pPr marL="9525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组合键或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shutdown –c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命令取消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3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73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138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68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168" end="2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本章总结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9" name="等腰三角形 8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2" name="等腰三角形 11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4" name="等腰三角形 13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4" name="等腰三角形 43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使用命令行界面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Linux系统的用户界面</a:t>
            </a:r>
            <a:endParaRPr lang="en-US" altLang="zh-CN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使用GNOME图形桌面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系统设置及基本操作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图形界面与命令行界面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9" name="等腰三角形 38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登录及切换用户界面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3" name="标题 6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第二章 系统设置及基本操作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9699" name="副标题 7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6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ctr" defTabSz="914400">
              <a:buSzTx/>
            </a:pPr>
            <a:r>
              <a:rPr lang="en-US" altLang="zh-CN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en-US" altLang="zh-CN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上机部分</a:t>
            </a:r>
            <a:endParaRPr lang="en-US" altLang="zh-CN" sz="24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ctr" defTabSz="914400">
              <a:buSzTx/>
            </a:pPr>
            <a:endParaRPr lang="en-US" altLang="zh-CN" sz="24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17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桌面套件中的首选项设置及系统管理工具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tty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字符终端完成简单管理任务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熟悉其他常用操作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实验思路：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登录图形界面，修改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密码并设置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创建普通用户并设置普通用户密码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设置启动项，使系统启动时不启动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atd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等服务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进入命令行，切换字符终端并关机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017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Linux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系统基本操作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225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登录图形界面，修改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通过管理工具设置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222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系统基本操作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52228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24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切换字符终端，查看系统相关信息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延迟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分钟关机，同时发送提醒通知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325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Linux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系统基本操作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pic>
        <p:nvPicPr>
          <p:cNvPr id="53252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3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的操作界面及切换方法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学会使用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图形界面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系统的目录结构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学会查看系统信息、关机和重启等命令操作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技能展示</a:t>
            </a:r>
            <a:endParaRPr lang="zh-CN" altLang="en-US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015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7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本章结构</a:t>
            </a:r>
            <a:endParaRPr lang="zh-CN" altLang="en-US" sz="27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11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1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27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27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27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27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 dirty="0">
              <a:solidFill>
                <a:schemeClr val="dk1"/>
              </a:solidFill>
            </a:endParaRPr>
          </a:p>
        </p:txBody>
      </p:sp>
      <p:sp>
        <p:nvSpPr>
          <p:cNvPr id="9" name="等腰三角形 8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27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使用命令行界面</a:t>
            </a:r>
            <a:endParaRPr lang="zh-CN" altLang="en-US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Linux系统的用户界面</a:t>
            </a:r>
            <a:endParaRPr lang="en-US" altLang="zh-CN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使用GNOME图形桌面</a:t>
            </a:r>
            <a:endParaRPr lang="zh-CN" altLang="en-US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系统设置及基本操作</a:t>
            </a:r>
            <a:endParaRPr lang="zh-CN" altLang="en-US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图形界面与命令行界面</a:t>
            </a:r>
            <a:endParaRPr lang="zh-CN" altLang="en-US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en-US" altLang="zh-CN" sz="27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27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10" name="等腰三角形 9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015">
              <a:solidFill>
                <a:schemeClr val="dk1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登录及切换用户界面</a:t>
            </a:r>
            <a:endParaRPr lang="zh-CN" altLang="en-US" sz="16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5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0006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图形界面用户登录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用户（超级管理员）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预先创建的普通用户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默认使用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桌面环境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6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图形界面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16387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613" y="3141663"/>
            <a:ext cx="4492625" cy="33432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字符界面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控制台切换快捷键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字符终端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Wingdings" panose="05000000000000000000"/>
              </a:rPr>
              <a:t>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字符终端：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Alt+Fn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字符终端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Wingdings" panose="05000000000000000000"/>
              </a:rPr>
              <a:t>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图形界面：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Alt+F7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输入命令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startx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435" name="Picture 2" descr="Linux系统管理-SG-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563" y="3228975"/>
            <a:ext cx="6999287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10"/>
          <p:cNvSpPr/>
          <p:nvPr/>
        </p:nvSpPr>
        <p:spPr>
          <a:xfrm>
            <a:off x="2339975" y="3663950"/>
            <a:ext cx="2951163" cy="428625"/>
          </a:xfrm>
          <a:prstGeom prst="wedgeRoundRectCallout">
            <a:avLst>
              <a:gd name="adj1" fmla="val -46343"/>
              <a:gd name="adj2" fmla="val 10438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输入密码，但不显示出来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2643188" y="5157788"/>
            <a:ext cx="1500187" cy="428625"/>
          </a:xfrm>
          <a:prstGeom prst="wedgeRoundRectCallout">
            <a:avLst>
              <a:gd name="adj1" fmla="val -45278"/>
              <a:gd name="adj2" fmla="val -9710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命令提示符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43000" y="4872038"/>
            <a:ext cx="2428875" cy="15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1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图形桌面环境中的伪字符终端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对应程序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 gnome-terminal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打开方式：右击桌面空白处，选择“打开终端”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伪字符终端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20483" name="Picture 2" descr="Linux系统管理-SG-图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188" y="3500438"/>
            <a:ext cx="5286375" cy="17573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52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888" y="1701800"/>
            <a:ext cx="6096000" cy="4572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249555" y="929005"/>
            <a:ext cx="8500745" cy="534479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图形桌面环境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GNOME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桌面环境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2286000" y="1947863"/>
            <a:ext cx="1214438" cy="428625"/>
          </a:xfrm>
          <a:prstGeom prst="wedgeRoundRectCallout">
            <a:avLst>
              <a:gd name="adj1" fmla="val -35708"/>
              <a:gd name="adj2" fmla="val -8785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顶部面板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3714750" y="3286125"/>
            <a:ext cx="1571625" cy="428625"/>
          </a:xfrm>
          <a:prstGeom prst="wedgeRoundRectCallout">
            <a:avLst>
              <a:gd name="adj1" fmla="val -35958"/>
              <a:gd name="adj2" fmla="val 10778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桌面区域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2928938" y="5516563"/>
            <a:ext cx="1214437" cy="428625"/>
          </a:xfrm>
          <a:prstGeom prst="wedgeRoundRectCallout">
            <a:avLst>
              <a:gd name="adj1" fmla="val -36208"/>
              <a:gd name="adj2" fmla="val 9688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底部面板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注销及退出系统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选择“系统”→“注销”，以便切换用户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选择“系统” →“关机”，可以关闭、重启、休眠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桌面首选项设置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桌面主题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系统字体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屏幕保护程序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屏幕分辨率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桌面背景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GNOME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桌面环境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4579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3938" y="2673350"/>
            <a:ext cx="4818062" cy="36131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UNIT_PLACING_PICTURE_USER_VIEWPORT" val="{&quot;height&quot;:5520,&quot;width&quot;:8035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243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3.xml><?xml version="1.0" encoding="utf-8"?>
<p:tagLst xmlns:p="http://schemas.openxmlformats.org/presentationml/2006/main"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15"/>
  <p:tag name="KSO_WM_UNIT_TEXT_FILL_TYPE" val="1"/>
</p:tagLst>
</file>

<file path=ppt/tags/tag2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94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1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  <p:tag name="KSO_WM_UNIT_TYPE" val="i"/>
</p:tagLst>
</file>

<file path=ppt/tags/tag3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PP_MARK_KEY" val="4af9efdd-5475-493b-b01e-15fca27888e6"/>
  <p:tag name="COMMONDATA" val="eyJoZGlkIjoiYzIwODc0ZjEzYjI3NGUzMDkzNzE5MDQ5MmNjMzcyNmQifQ==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8db846-1d8f-43ee-8723-44f6c1b1d966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2790</Words>
  <Application>WPS 演示</Application>
  <PresentationFormat>全屏显示(4:3)</PresentationFormat>
  <Paragraphs>319</Paragraphs>
  <Slides>26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黑体</vt:lpstr>
      <vt:lpstr>微软雅黑</vt:lpstr>
      <vt:lpstr>Verdana</vt:lpstr>
      <vt:lpstr>楷体_GB2312</vt:lpstr>
      <vt:lpstr>新宋体</vt:lpstr>
      <vt:lpstr>Courier New</vt:lpstr>
      <vt:lpstr>Wingdings</vt:lpstr>
      <vt:lpstr>Arial Unicode MS</vt:lpstr>
      <vt:lpstr>Calibri</vt:lpstr>
      <vt:lpstr>Arial Unicode MS</vt:lpstr>
      <vt:lpstr>汉仪旗黑-85S</vt:lpstr>
      <vt:lpstr>Viner Hand ITC</vt:lpstr>
      <vt:lpstr>汉仪旗黑-85S</vt:lpstr>
      <vt:lpstr>Wingdings</vt:lpstr>
      <vt:lpstr>2_Office 主题​​</vt:lpstr>
      <vt:lpstr>第二章 系统设置及基本操作</vt:lpstr>
      <vt:lpstr>课程回顾</vt:lpstr>
      <vt:lpstr>技能展示</vt:lpstr>
      <vt:lpstr>PowerPoint 演示文稿</vt:lpstr>
      <vt:lpstr>图形界面</vt:lpstr>
      <vt:lpstr>字符界面</vt:lpstr>
      <vt:lpstr>伪字符终端</vt:lpstr>
      <vt:lpstr>GNOME桌面环境 4-1</vt:lpstr>
      <vt:lpstr>GNOME桌面环境 4-2</vt:lpstr>
      <vt:lpstr>GNOME桌面环境 4-3</vt:lpstr>
      <vt:lpstr>GNOME桌面环境 4-4</vt:lpstr>
      <vt:lpstr>目录结构 2-1</vt:lpstr>
      <vt:lpstr>目录结构 2-2</vt:lpstr>
      <vt:lpstr>小结</vt:lpstr>
      <vt:lpstr>查看系统内核信息——uname</vt:lpstr>
      <vt:lpstr>查看系统主机名——hostname</vt:lpstr>
      <vt:lpstr>查看系统IP信息——ifconfig</vt:lpstr>
      <vt:lpstr>查看系统CPU信息</vt:lpstr>
      <vt:lpstr>查看系统内存信息</vt:lpstr>
      <vt:lpstr>关机及重启操作2-1</vt:lpstr>
      <vt:lpstr>关机及重启操作2-2</vt:lpstr>
      <vt:lpstr>PowerPoint 演示文稿</vt:lpstr>
      <vt:lpstr>第二章 系统设置及基本操作</vt:lpstr>
      <vt:lpstr>实验案例：Linux系统基本操作3-1</vt:lpstr>
      <vt:lpstr>实验案例：Linux系统基本操作3-2</vt:lpstr>
      <vt:lpstr>实验案例：Linux系统基本操作3-3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anna.ning</dc:creator>
  <cp:lastModifiedBy>Lynch【殤∏煜】</cp:lastModifiedBy>
  <cp:revision>513</cp:revision>
  <dcterms:created xsi:type="dcterms:W3CDTF">2009-04-02T02:14:16Z</dcterms:created>
  <dcterms:modified xsi:type="dcterms:W3CDTF">2022-06-24T15:42:21Z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45715F8ED8E94A459FB14B2BEEDEB545</vt:lpwstr>
  </property>
  <property fmtid="{D5CDD505-2E9C-101B-9397-08002B2CF9AE}" pid="3" name="KSOProductBuildVer">
    <vt:lpwstr>2052-11.1.0.11744</vt:lpwstr>
  </property>
</Properties>
</file>