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1"/>
  </p:notesMasterIdLst>
  <p:sldIdLst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5"/>
    <p:restoredTop sz="83282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388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简单介绍各个软件包的功能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fld id="{5794FD0A-AC16-4B2C-8BA7-452FFEE42660}" type="slidenum">
              <a:rPr lang="zh-CN" altLang="en-US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重点强调服务名称、主配置文件、数据文件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zh-CN" altLang="en-US" smtClean="0">
                <a:ea typeface="宋体" panose="02010600030101010101" pitchFamily="2" charset="-122"/>
              </a:rPr>
              <a:t>模板文件位置：</a:t>
            </a:r>
            <a:r>
              <a:rPr lang="en-US" altLang="zh-CN" smtClean="0">
                <a:ea typeface="宋体" panose="02010600030101010101" pitchFamily="2" charset="-122"/>
              </a:rPr>
              <a:t>/usr/share/doc/bind-9.8.2/sample/etc/named.conf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fld id="{B6017009-AF87-46A1-94D4-1D0C099D874B}" type="slidenum">
              <a:rPr lang="zh-CN" altLang="en-US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</a:t>
            </a:r>
            <a:r>
              <a:rPr lang="en-US" altLang="zh-CN" smtClean="0">
                <a:ea typeface="宋体" panose="02010600030101010101" pitchFamily="2" charset="-122"/>
              </a:rPr>
              <a:t>named-checkconf</a:t>
            </a:r>
            <a:r>
              <a:rPr lang="zh-CN" altLang="en-US" smtClean="0">
                <a:ea typeface="宋体" panose="02010600030101010101" pitchFamily="2" charset="-122"/>
              </a:rPr>
              <a:t>命令工具检查配置文件是否存在问题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AB274C57-4833-4763-AF99-BB6388A29908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4E2900D0-2CE1-456E-80B7-B6E07AF41EAE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40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ED568377-C042-4114-B460-A70BDDC77E65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 descr="教育改变生活"/>
          <p:cNvPicPr>
            <a:picLocks noChangeAspect="1"/>
          </p:cNvPicPr>
          <p:nvPr userDrawn="1"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2000250" y="2000250"/>
            <a:ext cx="5472113" cy="12350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3300"/>
            </a:outerShdw>
          </a:effectLst>
        </p:spPr>
      </p:pic>
      <p:pic>
        <p:nvPicPr>
          <p:cNvPr id="6146" name="图片 17" descr="图片1.png"/>
          <p:cNvPicPr/>
          <p:nvPr userDrawn="1"/>
        </p:nvPicPr>
        <p:blipFill>
          <a:blip r:embed="rId3"/>
          <a:srcRect r="122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2" descr="斜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9138"/>
            <a:ext cx="9144000" cy="790575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rgbClr val="0099CC">
                <a:alpha val="49802"/>
              </a:srgbClr>
            </a:prstShdw>
          </a:effectLst>
        </p:spPr>
      </p:pic>
      <p:sp>
        <p:nvSpPr>
          <p:cNvPr id="6148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image" Target="../media/image16.png"/><Relationship Id="rId6" Type="http://schemas.openxmlformats.org/officeDocument/2006/relationships/tags" Target="../tags/tag269.xml"/><Relationship Id="rId5" Type="http://schemas.openxmlformats.org/officeDocument/2006/relationships/image" Target="../media/image15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272.xml"/><Relationship Id="rId1" Type="http://schemas.openxmlformats.org/officeDocument/2006/relationships/tags" Target="../tags/tag26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3" Type="http://schemas.openxmlformats.org/officeDocument/2006/relationships/slideLayout" Target="../slideLayouts/slideLayout12.xml"/><Relationship Id="rId22" Type="http://schemas.openxmlformats.org/officeDocument/2006/relationships/tags" Target="../tags/tag300.xml"/><Relationship Id="rId21" Type="http://schemas.openxmlformats.org/officeDocument/2006/relationships/image" Target="../media/image21.png"/><Relationship Id="rId20" Type="http://schemas.openxmlformats.org/officeDocument/2006/relationships/tags" Target="../tags/tag299.xml"/><Relationship Id="rId2" Type="http://schemas.openxmlformats.org/officeDocument/2006/relationships/tags" Target="../tags/tag285.xml"/><Relationship Id="rId19" Type="http://schemas.openxmlformats.org/officeDocument/2006/relationships/tags" Target="../tags/tag298.xml"/><Relationship Id="rId18" Type="http://schemas.openxmlformats.org/officeDocument/2006/relationships/tags" Target="../tags/tag297.xml"/><Relationship Id="rId17" Type="http://schemas.openxmlformats.org/officeDocument/2006/relationships/tags" Target="../tags/tag296.xml"/><Relationship Id="rId16" Type="http://schemas.openxmlformats.org/officeDocument/2006/relationships/tags" Target="../tags/tag295.xml"/><Relationship Id="rId15" Type="http://schemas.openxmlformats.org/officeDocument/2006/relationships/tags" Target="../tags/tag294.xml"/><Relationship Id="rId14" Type="http://schemas.openxmlformats.org/officeDocument/2006/relationships/tags" Target="../tags/tag293.xml"/><Relationship Id="rId13" Type="http://schemas.openxmlformats.org/officeDocument/2006/relationships/tags" Target="../tags/tag292.xml"/><Relationship Id="rId12" Type="http://schemas.openxmlformats.org/officeDocument/2006/relationships/tags" Target="../tags/tag291.xml"/><Relationship Id="rId11" Type="http://schemas.openxmlformats.org/officeDocument/2006/relationships/tags" Target="../tags/tag290.xml"/><Relationship Id="rId10" Type="http://schemas.openxmlformats.org/officeDocument/2006/relationships/tags" Target="../tags/tag289.xml"/><Relationship Id="rId1" Type="http://schemas.openxmlformats.org/officeDocument/2006/relationships/tags" Target="../tags/tag28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27.xml"/><Relationship Id="rId5" Type="http://schemas.openxmlformats.org/officeDocument/2006/relationships/image" Target="../media/image22.png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tags" Target="../tags/tag328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tags" Target="../tags/tag359.xml"/><Relationship Id="rId6" Type="http://schemas.openxmlformats.org/officeDocument/2006/relationships/tags" Target="../tags/tag358.xml"/><Relationship Id="rId5" Type="http://schemas.openxmlformats.org/officeDocument/2006/relationships/image" Target="../media/image6.png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9" Type="http://schemas.openxmlformats.org/officeDocument/2006/relationships/slideLayout" Target="../slideLayouts/slideLayout12.xml"/><Relationship Id="rId28" Type="http://schemas.openxmlformats.org/officeDocument/2006/relationships/tags" Target="../tags/tag372.xml"/><Relationship Id="rId27" Type="http://schemas.openxmlformats.org/officeDocument/2006/relationships/image" Target="../media/image14.png"/><Relationship Id="rId26" Type="http://schemas.openxmlformats.org/officeDocument/2006/relationships/tags" Target="../tags/tag371.xml"/><Relationship Id="rId25" Type="http://schemas.openxmlformats.org/officeDocument/2006/relationships/image" Target="../media/image13.png"/><Relationship Id="rId24" Type="http://schemas.openxmlformats.org/officeDocument/2006/relationships/tags" Target="../tags/tag370.xml"/><Relationship Id="rId23" Type="http://schemas.openxmlformats.org/officeDocument/2006/relationships/image" Target="../media/image12.png"/><Relationship Id="rId22" Type="http://schemas.openxmlformats.org/officeDocument/2006/relationships/tags" Target="../tags/tag369.xml"/><Relationship Id="rId21" Type="http://schemas.openxmlformats.org/officeDocument/2006/relationships/image" Target="../media/image11.png"/><Relationship Id="rId20" Type="http://schemas.openxmlformats.org/officeDocument/2006/relationships/tags" Target="../tags/tag368.xml"/><Relationship Id="rId2" Type="http://schemas.openxmlformats.org/officeDocument/2006/relationships/tags" Target="../tags/tag355.xml"/><Relationship Id="rId19" Type="http://schemas.openxmlformats.org/officeDocument/2006/relationships/tags" Target="../tags/tag367.xml"/><Relationship Id="rId18" Type="http://schemas.openxmlformats.org/officeDocument/2006/relationships/tags" Target="../tags/tag366.xml"/><Relationship Id="rId17" Type="http://schemas.openxmlformats.org/officeDocument/2006/relationships/image" Target="../media/image10.png"/><Relationship Id="rId16" Type="http://schemas.openxmlformats.org/officeDocument/2006/relationships/tags" Target="../tags/tag365.xml"/><Relationship Id="rId15" Type="http://schemas.openxmlformats.org/officeDocument/2006/relationships/image" Target="../media/image9.png"/><Relationship Id="rId14" Type="http://schemas.openxmlformats.org/officeDocument/2006/relationships/tags" Target="../tags/tag364.xml"/><Relationship Id="rId13" Type="http://schemas.openxmlformats.org/officeDocument/2006/relationships/tags" Target="../tags/tag363.xml"/><Relationship Id="rId12" Type="http://schemas.openxmlformats.org/officeDocument/2006/relationships/image" Target="../media/image8.png"/><Relationship Id="rId11" Type="http://schemas.openxmlformats.org/officeDocument/2006/relationships/tags" Target="../tags/tag362.xml"/><Relationship Id="rId10" Type="http://schemas.openxmlformats.org/officeDocument/2006/relationships/image" Target="../media/image7.png"/><Relationship Id="rId1" Type="http://schemas.openxmlformats.org/officeDocument/2006/relationships/tags" Target="../tags/tag354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77.xml"/><Relationship Id="rId5" Type="http://schemas.openxmlformats.org/officeDocument/2006/relationships/image" Target="../media/image22.png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87.xml"/><Relationship Id="rId5" Type="http://schemas.openxmlformats.org/officeDocument/2006/relationships/image" Target="../media/image23.png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image" Target="../media/image6.png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9" Type="http://schemas.openxmlformats.org/officeDocument/2006/relationships/slideLayout" Target="../slideLayouts/slideLayout12.xml"/><Relationship Id="rId28" Type="http://schemas.openxmlformats.org/officeDocument/2006/relationships/tags" Target="../tags/tag192.xml"/><Relationship Id="rId27" Type="http://schemas.openxmlformats.org/officeDocument/2006/relationships/image" Target="../media/image14.png"/><Relationship Id="rId26" Type="http://schemas.openxmlformats.org/officeDocument/2006/relationships/tags" Target="../tags/tag191.xml"/><Relationship Id="rId25" Type="http://schemas.openxmlformats.org/officeDocument/2006/relationships/image" Target="../media/image13.png"/><Relationship Id="rId24" Type="http://schemas.openxmlformats.org/officeDocument/2006/relationships/tags" Target="../tags/tag190.xml"/><Relationship Id="rId23" Type="http://schemas.openxmlformats.org/officeDocument/2006/relationships/image" Target="../media/image12.png"/><Relationship Id="rId22" Type="http://schemas.openxmlformats.org/officeDocument/2006/relationships/tags" Target="../tags/tag189.xml"/><Relationship Id="rId21" Type="http://schemas.openxmlformats.org/officeDocument/2006/relationships/image" Target="../media/image11.png"/><Relationship Id="rId20" Type="http://schemas.openxmlformats.org/officeDocument/2006/relationships/tags" Target="../tags/tag188.xml"/><Relationship Id="rId2" Type="http://schemas.openxmlformats.org/officeDocument/2006/relationships/tags" Target="../tags/tag175.xml"/><Relationship Id="rId19" Type="http://schemas.openxmlformats.org/officeDocument/2006/relationships/tags" Target="../tags/tag187.xml"/><Relationship Id="rId18" Type="http://schemas.openxmlformats.org/officeDocument/2006/relationships/tags" Target="../tags/tag186.xml"/><Relationship Id="rId17" Type="http://schemas.openxmlformats.org/officeDocument/2006/relationships/image" Target="../media/image10.png"/><Relationship Id="rId16" Type="http://schemas.openxmlformats.org/officeDocument/2006/relationships/tags" Target="../tags/tag185.xml"/><Relationship Id="rId15" Type="http://schemas.openxmlformats.org/officeDocument/2006/relationships/image" Target="../media/image9.png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image" Target="../media/image8.png"/><Relationship Id="rId11" Type="http://schemas.openxmlformats.org/officeDocument/2006/relationships/tags" Target="../tags/tag182.xml"/><Relationship Id="rId10" Type="http://schemas.openxmlformats.org/officeDocument/2006/relationships/image" Target="../media/image7.png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2" Type="http://schemas.openxmlformats.org/officeDocument/2006/relationships/slideLayout" Target="../slideLayouts/slideLayout12.xml"/><Relationship Id="rId41" Type="http://schemas.openxmlformats.org/officeDocument/2006/relationships/tags" Target="../tags/tag233.xml"/><Relationship Id="rId40" Type="http://schemas.openxmlformats.org/officeDocument/2006/relationships/tags" Target="../tags/tag232.xml"/><Relationship Id="rId4" Type="http://schemas.openxmlformats.org/officeDocument/2006/relationships/tags" Target="../tags/tag196.xml"/><Relationship Id="rId39" Type="http://schemas.openxmlformats.org/officeDocument/2006/relationships/tags" Target="../tags/tag231.xml"/><Relationship Id="rId38" Type="http://schemas.openxmlformats.org/officeDocument/2006/relationships/tags" Target="../tags/tag230.xml"/><Relationship Id="rId37" Type="http://schemas.openxmlformats.org/officeDocument/2006/relationships/tags" Target="../tags/tag229.xml"/><Relationship Id="rId36" Type="http://schemas.openxmlformats.org/officeDocument/2006/relationships/tags" Target="../tags/tag228.xml"/><Relationship Id="rId35" Type="http://schemas.openxmlformats.org/officeDocument/2006/relationships/tags" Target="../tags/tag227.xml"/><Relationship Id="rId34" Type="http://schemas.openxmlformats.org/officeDocument/2006/relationships/tags" Target="../tags/tag226.xml"/><Relationship Id="rId33" Type="http://schemas.openxmlformats.org/officeDocument/2006/relationships/tags" Target="../tags/tag225.xml"/><Relationship Id="rId32" Type="http://schemas.openxmlformats.org/officeDocument/2006/relationships/tags" Target="../tags/tag224.xml"/><Relationship Id="rId31" Type="http://schemas.openxmlformats.org/officeDocument/2006/relationships/tags" Target="../tags/tag223.xml"/><Relationship Id="rId30" Type="http://schemas.openxmlformats.org/officeDocument/2006/relationships/tags" Target="../tags/tag222.xml"/><Relationship Id="rId3" Type="http://schemas.openxmlformats.org/officeDocument/2006/relationships/tags" Target="../tags/tag195.xml"/><Relationship Id="rId29" Type="http://schemas.openxmlformats.org/officeDocument/2006/relationships/tags" Target="../tags/tag221.xml"/><Relationship Id="rId28" Type="http://schemas.openxmlformats.org/officeDocument/2006/relationships/tags" Target="../tags/tag220.xml"/><Relationship Id="rId27" Type="http://schemas.openxmlformats.org/officeDocument/2006/relationships/tags" Target="../tags/tag219.xml"/><Relationship Id="rId26" Type="http://schemas.openxmlformats.org/officeDocument/2006/relationships/tags" Target="../tags/tag218.xml"/><Relationship Id="rId25" Type="http://schemas.openxmlformats.org/officeDocument/2006/relationships/tags" Target="../tags/tag217.xml"/><Relationship Id="rId24" Type="http://schemas.openxmlformats.org/officeDocument/2006/relationships/tags" Target="../tags/tag216.xml"/><Relationship Id="rId23" Type="http://schemas.openxmlformats.org/officeDocument/2006/relationships/tags" Target="../tags/tag215.xml"/><Relationship Id="rId22" Type="http://schemas.openxmlformats.org/officeDocument/2006/relationships/tags" Target="../tags/tag214.xml"/><Relationship Id="rId21" Type="http://schemas.openxmlformats.org/officeDocument/2006/relationships/tags" Target="../tags/tag213.xml"/><Relationship Id="rId20" Type="http://schemas.openxmlformats.org/officeDocument/2006/relationships/tags" Target="../tags/tag212.xml"/><Relationship Id="rId2" Type="http://schemas.openxmlformats.org/officeDocument/2006/relationships/tags" Target="../tags/tag194.xml"/><Relationship Id="rId19" Type="http://schemas.openxmlformats.org/officeDocument/2006/relationships/tags" Target="../tags/tag211.xml"/><Relationship Id="rId18" Type="http://schemas.openxmlformats.org/officeDocument/2006/relationships/tags" Target="../tags/tag210.xml"/><Relationship Id="rId17" Type="http://schemas.openxmlformats.org/officeDocument/2006/relationships/tags" Target="../tags/tag209.xml"/><Relationship Id="rId16" Type="http://schemas.openxmlformats.org/officeDocument/2006/relationships/tags" Target="../tags/tag20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875" y="2842895"/>
            <a:ext cx="6210935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>
                <a:solidFill>
                  <a:schemeClr val="accent1"/>
                </a:solidFill>
              </a:rPr>
              <a:t>第四章 DNS域名解析服务</a:t>
            </a:r>
            <a:endParaRPr lang="zh-CN" altLang="en-US" sz="370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51549" y="3954079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全局配置部分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设置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服务器的全局参数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包括监听地址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端口、数据文件的默认位置等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options { …… }; 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的配置段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主配置文件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named.conf 2-1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6388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750" y="3356293"/>
            <a:ext cx="8101013" cy="15471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{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listen-on port 53 { 173.16.16.1; };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directory   "/var/named";       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allow-query  { 192.168.1.0/24; 173.16.16.0/24; };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AutoShape 19"/>
          <p:cNvSpPr>
            <a:spLocks noChangeArrowheads="1"/>
          </p:cNvSpPr>
          <p:nvPr/>
        </p:nvSpPr>
        <p:spPr bwMode="auto">
          <a:xfrm>
            <a:off x="4000500" y="2857500"/>
            <a:ext cx="2071688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监听地址和端口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AutoShape 19"/>
          <p:cNvSpPr>
            <a:spLocks noChangeArrowheads="1"/>
          </p:cNvSpPr>
          <p:nvPr/>
        </p:nvSpPr>
        <p:spPr bwMode="auto">
          <a:xfrm>
            <a:off x="4714875" y="3357563"/>
            <a:ext cx="3286125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区域数据文件的默认存放位置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3" name="AutoShape 19"/>
          <p:cNvSpPr>
            <a:spLocks noChangeArrowheads="1"/>
          </p:cNvSpPr>
          <p:nvPr/>
        </p:nvSpPr>
        <p:spPr bwMode="auto">
          <a:xfrm>
            <a:off x="4284345" y="4796790"/>
            <a:ext cx="2928938" cy="428625"/>
          </a:xfrm>
          <a:prstGeom prst="wedgeRoundRectCallout">
            <a:avLst>
              <a:gd name="adj1" fmla="val -40403"/>
              <a:gd name="adj2" fmla="val -9491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允许使用本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服务的网段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 autoUpdateAnimBg="0"/>
      <p:bldP spid="19462" grpId="0" bldLvl="0" animBg="1" autoUpdateAnimBg="0"/>
      <p:bldP spid="19463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区域配置部分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设置本服务器提供域名解析的特定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包括域名、服务器角色、数据文件名等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zone “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区域名”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 { …… };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的配置段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named.conf 2-2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7412" name="AutoShape 16"/>
          <p:cNvSpPr>
            <a:spLocks noChangeArrowheads="1"/>
          </p:cNvSpPr>
          <p:nvPr/>
        </p:nvSpPr>
        <p:spPr bwMode="auto">
          <a:xfrm>
            <a:off x="514350" y="3170238"/>
            <a:ext cx="8101013" cy="2967434"/>
          </a:xfrm>
          <a:prstGeom prst="roundRect">
            <a:avLst>
              <a:gd name="adj" fmla="val 6093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IN {  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master;       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test.com.zone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allow-transfer  { 173.16.16.2; };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"16.16.173.in-addr.arpa" IN {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master;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"173.16.16.arpa";                              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AutoShape 19"/>
          <p:cNvSpPr>
            <a:spLocks noChangeArrowheads="1"/>
          </p:cNvSpPr>
          <p:nvPr/>
        </p:nvSpPr>
        <p:spPr bwMode="auto">
          <a:xfrm>
            <a:off x="3204210" y="3115945"/>
            <a:ext cx="2428875" cy="715963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type: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区域类型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file: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区域数据文件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基于域名解析的负载均衡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同一域名对应到多个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泛域名解析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找不到精确对应的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记录时，使用“*”进行匹配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区域数据配置文件的特殊应用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521335" y="3463608"/>
            <a:ext cx="8101013" cy="1256480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          IN     A          173.16.16.173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          IN     A          173.16.16.174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          IN     A          173.16.16.175	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4787900" y="3259773"/>
            <a:ext cx="1714500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轮询负载均衡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514350" y="4899660"/>
            <a:ext cx="8101013" cy="966592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         	   IN     A          173.16.16.173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4644390" y="4471035"/>
            <a:ext cx="1714500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泛域名解析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8" descr="示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10810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AutoShape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81655" y="6072505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</a:gradFill>
          <a:ln w="31750" algn="ctr">
            <a:solidFill>
              <a:srgbClr val="008080"/>
            </a:solidFill>
            <a:miter lim="800000"/>
          </a:ln>
          <a:effectLst>
            <a:prstShdw prst="shdw13" dist="53882" dir="13500000">
              <a:srgbClr val="1C99C6">
                <a:alpha val="50000"/>
              </a:srgbClr>
            </a:prstShdw>
          </a:effectLst>
        </p:spPr>
        <p:txBody>
          <a:bodyPr wrap="none" anchor="ctr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44" name="Picture 18" descr="说话气泡ne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365" y="6072505"/>
            <a:ext cx="671195" cy="463550"/>
          </a:xfrm>
          <a:prstGeom prst="rect">
            <a:avLst/>
          </a:prstGeom>
          <a:noFill/>
          <a:ln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3796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2" name="灯片编号占位符 1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 bwMode="auto"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fld id="{9A0DB2DC-4C9A-4742-B13C-FB6460FD3503}" type="slidenum"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/40</a:t>
            </a: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named-checkconf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工具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named-checkconf [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named-checkzone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工具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named-checkzone &lt;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域名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 &lt;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区域数据文件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&gt;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对配置文件进行语法检查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9460" name="AutoShape 16"/>
          <p:cNvSpPr>
            <a:spLocks noChangeArrowheads="1"/>
          </p:cNvSpPr>
          <p:nvPr/>
        </p:nvSpPr>
        <p:spPr bwMode="auto">
          <a:xfrm>
            <a:off x="514350" y="2276475"/>
            <a:ext cx="8101013" cy="1256392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named-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checkconf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-z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chroot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test.com/IN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loading master file </a:t>
            </a:r>
            <a:r>
              <a:rPr lang="en-US" altLang="zh-CN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test.com.zone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file not found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default/test.com/IN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file not found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4611688"/>
            <a:ext cx="8101013" cy="1256392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chroot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named-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checkzone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 </a:t>
            </a:r>
            <a:r>
              <a:rPr lang="en-US" altLang="zh-CN" sz="1800" b="1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test.com.zone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test.com/IN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loaded serial 2011030501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OK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4" name="AutoShape 19"/>
          <p:cNvSpPr>
            <a:spLocks noChangeArrowheads="1"/>
          </p:cNvSpPr>
          <p:nvPr/>
        </p:nvSpPr>
        <p:spPr bwMode="auto">
          <a:xfrm>
            <a:off x="5220335" y="2780348"/>
            <a:ext cx="2928938" cy="715962"/>
          </a:xfrm>
          <a:prstGeom prst="wedgeRoundRectCallout">
            <a:avLst>
              <a:gd name="adj1" fmla="val -43102"/>
              <a:gd name="adj2" fmla="val -7625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尝试加载主配置文件中对应的区域数据库文件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bind-chroot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软件包的作用是什么？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named.conf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主配置文件中的配置包括哪些部分？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zone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区域设置中，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type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对应的主要类型包括哪些？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在区域数据文件中，“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@”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符号的含义是什么？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案例环境：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缓存域名服务器的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地址为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192.168.1.5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局域网内的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机将首选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服务器设为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192.168.1.5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缓存域名服务器能够访问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Internet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中的其他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负责处理局域网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机的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解析请求，并缓存查询结果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构建缓存域名服务器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21509" name="Picture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4873625"/>
            <a:ext cx="711200" cy="70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5475605"/>
            <a:ext cx="709930" cy="70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firewall_ser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855" y="2268855"/>
            <a:ext cx="85280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3707130"/>
            <a:ext cx="854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Picture 15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1714500"/>
            <a:ext cx="121539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9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94630" y="1900555"/>
            <a:ext cx="111252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</a:t>
            </a:r>
            <a:endParaRPr lang="en-US" altLang="zh-CN" sz="16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4" name="Line 27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4197350" y="4034155"/>
            <a:ext cx="652780" cy="238125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5" name="Line 28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 flipV="1">
            <a:off x="3897630" y="3006725"/>
            <a:ext cx="1139825" cy="714375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6" name="Picture 4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5" y="4272280"/>
            <a:ext cx="8509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7" name="Line 4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996055" y="4622800"/>
            <a:ext cx="352425" cy="301625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8" name="Line 49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2155825" y="4622800"/>
            <a:ext cx="1840230" cy="889000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9" name="Text Box 4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538605" y="4523105"/>
            <a:ext cx="16922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局域网</a:t>
            </a: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PC</a:t>
            </a:r>
            <a:r>
              <a:rPr lang="zh-CN" altLang="en-US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</a:t>
            </a:r>
            <a:endParaRPr lang="zh-CN" altLang="en-US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192.168.1.0/24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20" name="Text Box 4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956050" y="2548255"/>
            <a:ext cx="2370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eth0: 173.16.16.1/24</a:t>
            </a:r>
            <a:b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eth1: 192.168.1.1/24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21" name="Picture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575" y="5173980"/>
            <a:ext cx="70993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2" name="Line 20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3383280" y="4648200"/>
            <a:ext cx="601980" cy="538480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3" name="Text Box 3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757805" y="1946275"/>
            <a:ext cx="170370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网关服务器</a:t>
            </a:r>
            <a:endParaRPr lang="zh-CN" altLang="en-US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4" name="Line 22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275580" y="3933825"/>
            <a:ext cx="1065530" cy="563880"/>
          </a:xfrm>
          <a:prstGeom prst="line">
            <a:avLst/>
          </a:prstGeom>
          <a:noFill/>
          <a:ln w="15875">
            <a:solidFill>
              <a:schemeClr val="dk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5" name="Freeform 52"/>
          <p:cNvSpPr/>
          <p:nvPr>
            <p:custDataLst>
              <p:tags r:id="rId19"/>
            </p:custDataLst>
          </p:nvPr>
        </p:nvSpPr>
        <p:spPr bwMode="auto">
          <a:xfrm rot="19919084">
            <a:off x="3908425" y="2332355"/>
            <a:ext cx="1379855" cy="119380"/>
          </a:xfrm>
          <a:custGeom>
            <a:avLst/>
            <a:gdLst>
              <a:gd name="T0" fmla="*/ 0 w 2017"/>
              <a:gd name="T1" fmla="*/ 0 h 97"/>
              <a:gd name="T2" fmla="*/ 434 w 2017"/>
              <a:gd name="T3" fmla="*/ 0 h 97"/>
              <a:gd name="T4" fmla="*/ 393 w 2017"/>
              <a:gd name="T5" fmla="*/ 74 h 97"/>
              <a:gd name="T6" fmla="*/ 869 w 2017"/>
              <a:gd name="T7" fmla="*/ 74 h 97"/>
              <a:gd name="T8" fmla="*/ 0 60000 65536"/>
              <a:gd name="T9" fmla="*/ 0 60000 65536"/>
              <a:gd name="T10" fmla="*/ 0 60000 65536"/>
              <a:gd name="T11" fmla="*/ 0 60000 65536"/>
              <a:gd name="T12" fmla="*/ 0 w 2017"/>
              <a:gd name="T13" fmla="*/ 0 h 97"/>
              <a:gd name="T14" fmla="*/ 2017 w 2017"/>
              <a:gd name="T15" fmla="*/ 97 h 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15875" cmpd="sng">
            <a:solidFill>
              <a:schemeClr val="dk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6" name="Text Box 4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564505" y="5275580"/>
            <a:ext cx="19367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缓存域名服务器</a:t>
            </a:r>
            <a:endParaRPr lang="zh-CN" altLang="en-US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192.168.1.5/24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1527" name="Picture 25" descr="search_ser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50" y="4472305"/>
            <a:ext cx="852805" cy="85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基本配置步骤：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named.conf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通过根域或者转发机制指定解析源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确认建立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named.ca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根区域数据文件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若使用转发机制则无需此步骤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验证缓存域名服务器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构建缓存域名服务器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建立主配置文件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named.conf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构建缓存域名服务器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1748" name="AutoShape 16"/>
          <p:cNvSpPr>
            <a:spLocks noChangeArrowheads="1"/>
          </p:cNvSpPr>
          <p:nvPr/>
        </p:nvSpPr>
        <p:spPr bwMode="auto">
          <a:xfrm>
            <a:off x="514350" y="1921685"/>
            <a:ext cx="8162925" cy="4346563"/>
          </a:xfrm>
          <a:prstGeom prst="roundRect">
            <a:avLst>
              <a:gd name="adj" fmla="val 3972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{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listen-on port 53 { 192.168.1.5; };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directory  "/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/named";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dump-file  "/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/named/data/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cache_dump.db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statistics-file  "/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/named/data/named_stats.txt";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memstatistics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-file  "/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/named/data/named_mem_stats.txt";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allow-query  { 192.168.1.0/24; };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recursion  yes;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"." IN {            	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 hint;                                           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 "named.ca";                                     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确认根域的区域数据文件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named.ca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构建缓存域名服务器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24580" name="AutoShape 16"/>
          <p:cNvSpPr>
            <a:spLocks noChangeArrowheads="1"/>
          </p:cNvSpPr>
          <p:nvPr/>
        </p:nvSpPr>
        <p:spPr bwMode="auto">
          <a:xfrm>
            <a:off x="514350" y="1714500"/>
            <a:ext cx="8101013" cy="5189352"/>
          </a:xfrm>
          <a:prstGeom prst="roundRect">
            <a:avLst>
              <a:gd name="adj" fmla="val 3690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-v "^;" named.ca |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-v ^$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                      518400  IN      NS      D.ROOT-SERVERS.NET.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A.ROOT-SERVERS.NET.     3600000 IN      A       198.41.0.4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B.ROOT-SERVERS.NET.     3600000 IN      A       192.228.79.201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C.ROOT-SERVERS.NET.     3600000 IN      A       192.33.4.12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D.ROOT-SERVERS.NET.     3600000 IN      A       128.8.10.90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E.ROOT-SERVERS.NET.     3600000 IN      A       192.203.230.10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F.ROOT-SERVERS.NET.     3600000 IN      A       192.5.5.241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G.ROOT-SERVERS.NET.     3600000 IN      A       192.112.36.4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H.ROOT-SERVERS.NET.     3600000 IN      A       128.63.2.53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I.ROOT-SERVERS.NET.     3600000 IN      A       192.36.148.17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J.ROOT-SERVERS.NET.     3600000 IN      A       192.58.128.30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K.ROOT-SERVERS.NET.     3600000 IN      A       193.0.14.129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验证缓存域名服务器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在客户机中将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服务器设为该缓存域名服务器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www.google.com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构建缓存域名服务器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4820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2997200"/>
            <a:ext cx="8101013" cy="125636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named start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named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      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netstat -anpu | grep named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        0      0 0.0.0.0:53         0.0.0.0:*         11687/named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821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4350" y="2997200"/>
            <a:ext cx="8101013" cy="2663954"/>
          </a:xfrm>
          <a:prstGeom prst="roundRect">
            <a:avLst>
              <a:gd name="adj" fmla="val 5662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C:\Documents and Settings\Administrator&gt; </a:t>
            </a:r>
            <a:r>
              <a:rPr lang="en-US" altLang="zh-CN" sz="1800" b="1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www.google.com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Server:  192.168.1.5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 192.168.1.5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Non-authoritative answer: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   www-g-com-chn.1.google.com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Addresses:  74.125.71.104, 74.125.71.99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Aliases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en-US" altLang="zh-CN" sz="18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www.google.com</a:t>
            </a:r>
            <a:endParaRPr lang="en-US" altLang="zh-CN" sz="18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 autoUpdateAnimBg="0"/>
      <p:bldP spid="34821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有哪几种传输模式？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如何设置允许匿名用户上传？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如何限制客户端并发连接数？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案例环境：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ns1.test.com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173.16.16.5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主域名服务器能够提供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test.com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区域的域名解析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主要解析记录包括：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网站服务器“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www.test.com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地址为“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173.16.16.2”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主域名服务器“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ns1.test.com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地址为“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173.16.16.5”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构建主域名服务器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962275"/>
            <a:ext cx="416560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基本配置步骤：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确认本机网络地址、主机映射、默认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建立主配置文件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named.conf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建立正、反向区域数据文件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服务，或重载配置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验证主域名服务器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构建主域名服务器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确认本机网络地址、主机映射、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构建主域名服务器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8916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1714500"/>
            <a:ext cx="8101013" cy="2402331"/>
          </a:xfrm>
          <a:prstGeom prst="roundRect">
            <a:avLst>
              <a:gd name="adj" fmla="val 6824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/hosts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127.0.0.1              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localhost.localdomain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173.16.16.5          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ns1.test.com  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ns1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resolv.conf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search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nameserver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173.16.16.5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建立主配置文件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named.conf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构建主域名服务器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5-3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9940" name="AutoShape 16"/>
          <p:cNvSpPr>
            <a:spLocks noChangeArrowheads="1"/>
          </p:cNvSpPr>
          <p:nvPr/>
        </p:nvSpPr>
        <p:spPr bwMode="auto">
          <a:xfrm>
            <a:off x="514350" y="1714500"/>
            <a:ext cx="8101013" cy="3494984"/>
          </a:xfrm>
          <a:prstGeom prst="roundRect">
            <a:avLst>
              <a:gd name="adj" fmla="val 392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chroot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named.conf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options {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  "/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/named";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IN {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 master;     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test.com.zone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";       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zone "16.16.173.in-addr.arpa" IN {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 master;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 "173.16.16.arpa";                                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};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建立正、反向区域数据文件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可由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/var/named/chroot/var/named/localdomain.zone文件模板修改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构建主域名服务器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5-4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0964" name="AutoShape 16"/>
          <p:cNvSpPr>
            <a:spLocks noChangeArrowheads="1"/>
          </p:cNvSpPr>
          <p:nvPr/>
        </p:nvSpPr>
        <p:spPr bwMode="auto">
          <a:xfrm>
            <a:off x="251460" y="3140710"/>
            <a:ext cx="8101013" cy="4739885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test.com.zone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$TTL 86400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SOA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admin.test.com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(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2011030301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4H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30M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12H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       IN      NS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ns1.test.com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IN      NS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ns2.test.com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IN      MX  10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ns1      IN      A       173.16.16.5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5" name="AutoShape 16"/>
          <p:cNvSpPr>
            <a:spLocks noChangeArrowheads="1"/>
          </p:cNvSpPr>
          <p:nvPr/>
        </p:nvSpPr>
        <p:spPr bwMode="auto">
          <a:xfrm>
            <a:off x="323850" y="2996565"/>
            <a:ext cx="8101013" cy="4368119"/>
          </a:xfrm>
          <a:prstGeom prst="roundRect">
            <a:avLst>
              <a:gd name="adj" fmla="val 48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named]#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173.16.16.arpa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$TTL 86400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 SOA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admin.test.com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(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2011030301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4H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30M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12H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1D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IN      NS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ns1.test.com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   IN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www.test.com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 autoUpdateAnimBg="0"/>
      <p:bldP spid="40965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启动或者重新加载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服务程序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 named reload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验证主域名服务器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验证正向解析：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www.test.com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验证泛域名解析：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other.test.com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验证反向解析：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173.16.16.5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构建主域名服务器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5-5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77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ffectLst>
            <a:outerShdw sy="23000" kx="1199993" algn="br" rotWithShape="0">
              <a:srgbClr val="000000">
                <a:alpha val="17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32808" name="AutoShape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" y="3535680"/>
            <a:ext cx="2407920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9" name="Text Box 6"/>
          <p:cNvSpPr txBox="1">
            <a:spLocks noChangeArrowheads="1"/>
          </p:cNvSpPr>
          <p:nvPr/>
        </p:nvSpPr>
        <p:spPr bwMode="auto">
          <a:xfrm>
            <a:off x="327025" y="3573463"/>
            <a:ext cx="209550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域名解析服务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73" name="Line 3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725738" y="2471738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Line 1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35600" y="2500313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Line 1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435600" y="1714500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Line 1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446713" y="1714500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806" name="AutoShape 1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1554480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7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30875" y="159035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系统的作用及类型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2804" name="AutoShape 28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2341880"/>
            <a:ext cx="2980055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5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30875" y="237648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的安装和控制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79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735263" y="2500313"/>
            <a:ext cx="2700337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802" name="AutoShape 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2322830"/>
            <a:ext cx="2457450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3" name="Text Box 20"/>
          <p:cNvSpPr txBox="1">
            <a:spLocks noChangeArrowheads="1"/>
          </p:cNvSpPr>
          <p:nvPr/>
        </p:nvSpPr>
        <p:spPr bwMode="auto">
          <a:xfrm>
            <a:off x="3034030" y="2358708"/>
            <a:ext cx="21431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域名服务基础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81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429250" y="328612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800" name="AutoShape 28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108325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01" name="Text Box 24"/>
          <p:cNvSpPr txBox="1">
            <a:spLocks noChangeArrowheads="1"/>
          </p:cNvSpPr>
          <p:nvPr/>
        </p:nvSpPr>
        <p:spPr bwMode="auto">
          <a:xfrm>
            <a:off x="5730875" y="312705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服务的配置文件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83" name="Line 1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414963" y="4929188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4" name="Line 1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414963" y="414337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5" name="Line 1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5426075" y="4143375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98" name="AutoShape 18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3981450"/>
            <a:ext cx="2981325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9" name="Text Box 3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10555" y="401923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构建缓存域名服务器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96" name="AutoShape 28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4767580"/>
            <a:ext cx="2981325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7" name="Text Box 33"/>
          <p:cNvSpPr txBox="1">
            <a:spLocks noChangeArrowheads="1"/>
          </p:cNvSpPr>
          <p:nvPr/>
        </p:nvSpPr>
        <p:spPr bwMode="auto">
          <a:xfrm>
            <a:off x="5710555" y="480536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构建主域名服务器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88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714625" y="4929188"/>
            <a:ext cx="2700338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94" name="AutoShape 5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05" y="4627880"/>
            <a:ext cx="25368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5" name="Text Box 37"/>
          <p:cNvSpPr txBox="1">
            <a:spLocks noChangeArrowheads="1"/>
          </p:cNvSpPr>
          <p:nvPr/>
        </p:nvSpPr>
        <p:spPr bwMode="auto">
          <a:xfrm>
            <a:off x="3027680" y="4675823"/>
            <a:ext cx="2116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构建域名服务器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90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5408613" y="5715000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92" name="AutoShape 28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5535930"/>
            <a:ext cx="2981325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3" name="Text Box 41"/>
          <p:cNvSpPr txBox="1">
            <a:spLocks noChangeArrowheads="1"/>
          </p:cNvSpPr>
          <p:nvPr/>
        </p:nvSpPr>
        <p:spPr bwMode="auto">
          <a:xfrm>
            <a:off x="5724525" y="558133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构建从域名服务器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实验环境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公司要求使用两台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RHEL6.5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服务器构建域名系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实验案例：构建主、从域名服务器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962275"/>
            <a:ext cx="416560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主域名服务器地址：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ns1.test.com(173.16.16.5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test.com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abc.com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区域提供正、反向解析记录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设置主、从服务器的主机名、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地址、地址映射等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构建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ns1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客户机测试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名服务器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实验案例：构建主、从域名服务器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286125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设置主、从服务器的主机名、地址映射等参数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构建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ns1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主域名服务器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Samba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文件共享服务器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4-3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6869" name="Picture 4" descr="练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05" y="4657725"/>
            <a:ext cx="100838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3837305" y="4854575"/>
            <a:ext cx="2734945" cy="50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熟悉域名服务器的各种角色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学会构建缓存域名服务器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学会构建主、从域名服务器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ffectLst>
            <a:outerShdw sy="23000" kx="1199993" algn="br" rotWithShape="0">
              <a:srgbClr val="000000">
                <a:alpha val="17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pic>
        <p:nvPicPr>
          <p:cNvPr id="10280" name="AutoShape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" y="3535680"/>
            <a:ext cx="2407920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1" name="Text Box 6"/>
          <p:cNvSpPr txBox="1">
            <a:spLocks noChangeArrowheads="1"/>
          </p:cNvSpPr>
          <p:nvPr/>
        </p:nvSpPr>
        <p:spPr bwMode="auto">
          <a:xfrm>
            <a:off x="327025" y="3573463"/>
            <a:ext cx="209550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域名解析服务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45" name="Line 3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725738" y="2471738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Line 1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35600" y="2500313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7" name="Line 1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435600" y="1714500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Line 1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446713" y="1714500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8" name="AutoShape 18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1554480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9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30875" y="159035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系统的作用及类型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76" name="AutoShape 28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2341880"/>
            <a:ext cx="2980055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7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30875" y="237648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的安装和控制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51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735263" y="2500313"/>
            <a:ext cx="2700337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4" name="AutoShape 5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2322830"/>
            <a:ext cx="2457450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5" name="Text Box 20"/>
          <p:cNvSpPr txBox="1">
            <a:spLocks noChangeArrowheads="1"/>
          </p:cNvSpPr>
          <p:nvPr/>
        </p:nvSpPr>
        <p:spPr bwMode="auto">
          <a:xfrm>
            <a:off x="3034030" y="2358708"/>
            <a:ext cx="21431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域名服务基础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53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429250" y="328612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2" name="AutoShape 28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108325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3" name="Text Box 24"/>
          <p:cNvSpPr txBox="1">
            <a:spLocks noChangeArrowheads="1"/>
          </p:cNvSpPr>
          <p:nvPr/>
        </p:nvSpPr>
        <p:spPr bwMode="auto">
          <a:xfrm>
            <a:off x="5730875" y="314483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服务的配置文件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55" name="Line 1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414963" y="4929188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6" name="Line 1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414963" y="414337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7" name="Line 1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5426075" y="4143375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0" name="AutoShape 18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3981450"/>
            <a:ext cx="2981325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1" name="Text Box 3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10555" y="401923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构建缓存域名服务器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8" name="AutoShape 28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4767580"/>
            <a:ext cx="2981325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9" name="Text Box 33"/>
          <p:cNvSpPr txBox="1">
            <a:spLocks noChangeArrowheads="1"/>
          </p:cNvSpPr>
          <p:nvPr/>
        </p:nvSpPr>
        <p:spPr bwMode="auto">
          <a:xfrm>
            <a:off x="5710555" y="480536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构建主域名服务器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0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714625" y="4929188"/>
            <a:ext cx="2700338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6" name="AutoShape 5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05" y="4627880"/>
            <a:ext cx="25368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7" name="Text Box 37"/>
          <p:cNvSpPr txBox="1">
            <a:spLocks noChangeArrowheads="1"/>
          </p:cNvSpPr>
          <p:nvPr/>
        </p:nvSpPr>
        <p:spPr bwMode="auto">
          <a:xfrm>
            <a:off x="3027680" y="4675823"/>
            <a:ext cx="2116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BIND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构建域名服务器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62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5408613" y="5715000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4" name="AutoShape 28"/>
          <p:cNvPicPr>
            <a:picLocks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5535930"/>
            <a:ext cx="2981325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5" name="Text Box 41"/>
          <p:cNvSpPr txBox="1">
            <a:spLocks noChangeArrowheads="1"/>
          </p:cNvSpPr>
          <p:nvPr/>
        </p:nvSpPr>
        <p:spPr bwMode="auto">
          <a:xfrm>
            <a:off x="5710555" y="557371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构建从域名服务器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系统的作用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正向解析：根据主机名称（域名）查找对应的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反向解析：根据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地址查找对应的主机域名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系统的分布式数据结构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DNS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系统的作用及类型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70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43630" y="3000375"/>
            <a:ext cx="195580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 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endParaRPr lang="en-US" altLang="zh-CN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71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03350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.com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54250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.net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03880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.org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4" name="Text Box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54780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.edu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5" name="Text Box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03775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.cn</a:t>
            </a:r>
            <a:endParaRPr lang="en-US" altLang="zh-CN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6" name="Text Box 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68950" y="3902075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.uk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Text Box 1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34125" y="3859530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……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8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19475" y="4775200"/>
            <a:ext cx="10445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.com.cn</a:t>
            </a:r>
            <a:endParaRPr lang="en-US" altLang="zh-CN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9" name="Text 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34230" y="4775200"/>
            <a:ext cx="93535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.net.cn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0" name="Text Box 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654675" y="4775200"/>
            <a:ext cx="9353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.edu.cn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1" name="Text Box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90030" y="4718050"/>
            <a:ext cx="93535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……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2" name="Text Box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082800" y="5532755"/>
            <a:ext cx="136080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.zol.com.cn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3" name="Text Box 1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384550" y="5532755"/>
            <a:ext cx="150495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.sina.com.cn</a:t>
            </a:r>
            <a:endParaRPr lang="en-US" altLang="zh-CN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4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719955" y="5489575"/>
            <a:ext cx="136080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……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5" name="Text Box 2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933700" y="6291580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endParaRPr lang="en-US" altLang="zh-CN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6" name="Text Box 2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869055" y="6291580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7" name="Text Box 22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803775" y="6291580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news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8" name="Text Box 2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39130" y="6248400"/>
            <a:ext cx="7651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Line 2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1828800" y="3400425"/>
            <a:ext cx="2209800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0" name="Line 25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H="1">
            <a:off x="2764155" y="3400425"/>
            <a:ext cx="1275080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1" name="Line 2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 flipH="1">
            <a:off x="3529330" y="3400425"/>
            <a:ext cx="50990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2" name="Line 27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>
            <a:off x="4038600" y="3400425"/>
            <a:ext cx="33972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3" name="Line 28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4038600" y="3400425"/>
            <a:ext cx="1104900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4" name="Line 29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>
            <a:off x="4038600" y="3400425"/>
            <a:ext cx="187007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5" name="Line 30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4038600" y="3400425"/>
            <a:ext cx="272097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6" name="Line 31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 flipH="1">
            <a:off x="4038600" y="4259580"/>
            <a:ext cx="119062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7" name="Line 32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 flipH="1">
            <a:off x="5143500" y="4259580"/>
            <a:ext cx="85725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8" name="Line 33"/>
          <p:cNvSpPr>
            <a:spLocks noChangeShapeType="1"/>
          </p:cNvSpPr>
          <p:nvPr>
            <p:custDataLst>
              <p:tags r:id="rId33"/>
            </p:custDataLst>
          </p:nvPr>
        </p:nvSpPr>
        <p:spPr bwMode="auto">
          <a:xfrm>
            <a:off x="5229225" y="4259580"/>
            <a:ext cx="850900" cy="5734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9" name="Line 34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 flipH="1">
            <a:off x="2847975" y="5146675"/>
            <a:ext cx="1190625" cy="4591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0" name="Line 35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>
            <a:off x="4038600" y="5146675"/>
            <a:ext cx="170180" cy="4591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1" name="Line 36"/>
          <p:cNvSpPr>
            <a:spLocks noChangeShapeType="1"/>
          </p:cNvSpPr>
          <p:nvPr>
            <p:custDataLst>
              <p:tags r:id="rId36"/>
            </p:custDataLst>
          </p:nvPr>
        </p:nvSpPr>
        <p:spPr bwMode="auto">
          <a:xfrm>
            <a:off x="4038600" y="5146675"/>
            <a:ext cx="1360805" cy="459105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2" name="Line 37"/>
          <p:cNvSpPr>
            <a:spLocks noChangeShapeType="1"/>
          </p:cNvSpPr>
          <p:nvPr>
            <p:custDataLst>
              <p:tags r:id="rId37"/>
            </p:custDataLst>
          </p:nvPr>
        </p:nvSpPr>
        <p:spPr bwMode="auto">
          <a:xfrm flipH="1">
            <a:off x="3359150" y="5905500"/>
            <a:ext cx="849630" cy="457200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3" name="Line 38"/>
          <p:cNvSpPr>
            <a:spLocks noChangeShapeType="1"/>
          </p:cNvSpPr>
          <p:nvPr>
            <p:custDataLst>
              <p:tags r:id="rId38"/>
            </p:custDataLst>
          </p:nvPr>
        </p:nvSpPr>
        <p:spPr bwMode="auto">
          <a:xfrm>
            <a:off x="4208780" y="5905500"/>
            <a:ext cx="0" cy="457200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4" name="Line 39"/>
          <p:cNvSpPr>
            <a:spLocks noChangeShapeType="1"/>
          </p:cNvSpPr>
          <p:nvPr>
            <p:custDataLst>
              <p:tags r:id="rId39"/>
            </p:custDataLst>
          </p:nvPr>
        </p:nvSpPr>
        <p:spPr bwMode="auto">
          <a:xfrm>
            <a:off x="4208780" y="5905500"/>
            <a:ext cx="935355" cy="457200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5" name="Line 40"/>
          <p:cNvSpPr>
            <a:spLocks noChangeShapeType="1"/>
          </p:cNvSpPr>
          <p:nvPr>
            <p:custDataLst>
              <p:tags r:id="rId40"/>
            </p:custDataLst>
          </p:nvPr>
        </p:nvSpPr>
        <p:spPr bwMode="auto">
          <a:xfrm>
            <a:off x="4208780" y="5905500"/>
            <a:ext cx="1871980" cy="457200"/>
          </a:xfrm>
          <a:prstGeom prst="line">
            <a:avLst/>
          </a:prstGeom>
          <a:noFill/>
          <a:ln w="15875">
            <a:solidFill>
              <a:srgbClr val="3399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9" name="AutoShape 19"/>
          <p:cNvSpPr>
            <a:spLocks noChangeArrowheads="1"/>
          </p:cNvSpPr>
          <p:nvPr/>
        </p:nvSpPr>
        <p:spPr bwMode="auto">
          <a:xfrm>
            <a:off x="571500" y="5805488"/>
            <a:ext cx="2344738" cy="428625"/>
          </a:xfrm>
          <a:prstGeom prst="wedgeRoundRectCallout">
            <a:avLst>
              <a:gd name="adj1" fmla="val 45912"/>
              <a:gd name="adj2" fmla="val 9630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www.sina.com.cn.</a:t>
            </a:r>
            <a:endParaRPr lang="en-US" altLang="zh-CN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9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缓存域名服务器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也称为 唯高速缓存服务器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通过向其他域名服务器查询获得域名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-&gt;IP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地址记录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将域名查询结果缓存到本地，提高重复查询时的速度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主域名服务器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特定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区域的官方服务器，具有唯一性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负责维护该区域内所有域名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-&gt;IP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地址的映射记录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从域名服务器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也称为 辅助域名服务器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其维护的 域名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-&gt;IP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地址记录 来源于主域名服务器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DNS</a:t>
            </a:r>
            <a:r>
              <a:rPr lang="zh-CN" altLang="en-US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系统的作用及类型</a:t>
            </a:r>
            <a:r>
              <a:rPr lang="en-US" altLang="zh-CN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Berkeley Internet Name Daemon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伯克利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Internet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域名服务 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官方站点：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https://www.isc.org/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相关软件包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bind-9.8.2-0.17.rc1.el6_4.6.x86_64.rpm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bind-utils-9.8.2-0.17.rc1.el6_4.6.x86_64.rpm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bind-libs-9.8.2-0.17.rc1.el6_4.6.x86_64.rpm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bind-chroot-9.8.2-0.17.rc1.el6_4.6.x86_64.rpm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BIND 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域名服务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DNS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服务安装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  <p:custDataLst>
              <p:tags r:id="rId4"/>
            </p:custDataLst>
          </p:nvPr>
        </p:nvSpPr>
        <p:spPr>
          <a:xfrm>
            <a:off x="214313" y="1143000"/>
            <a:ext cx="8462962" cy="5383213"/>
          </a:xfrm>
          <a:ln>
            <a:noFill/>
          </a:ln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altLang="zh-CN" sz="1400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）查看是否安装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#rpm -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qa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| 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grep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"^bind"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）如未安装则执行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#rpm -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ivh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bind-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）检测是否安装成功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#rpm -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qa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| </a:t>
            </a: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grep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"^bind"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BIND 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服务器端程序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主要执行程序：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/usr/sbin/named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服务脚本：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/etc/init.d/named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默认监听端口：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53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主配置文件：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/var/named/chroot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/etc/named.conf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保存 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 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解析记录的数据文件位于：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/var/named/chroot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/var/named/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BIND 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域名服务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5364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fld id="{9A0DB2DC-4C9A-4742-B13C-FB6460FD3503}" type="slidenum"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/40</a:t>
            </a: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9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9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5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7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  <p:tag name="KSO_WM_UNIT_TYPE" val="i"/>
</p:tagLst>
</file>

<file path=ppt/tags/tag3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8.xml><?xml version="1.0" encoding="utf-8"?>
<p:tagLst xmlns:p="http://schemas.openxmlformats.org/presentationml/2006/main">
  <p:tag name="COMMONDATA" val="eyJoZGlkIjoiYzIwODc0ZjEzYjI3NGUzMDkzNzE5MDQ5MmNjMzcyNmQifQ=="/>
  <p:tag name="KSO_WPP_MARK_KEY" val="52dbaa41-abe1-4489-884e-24f9f3c8838f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0306c84-733d-4286-979b-0ed185f62a43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6957</Words>
  <Application>WPS 演示</Application>
  <PresentationFormat>全屏显示(4:3)</PresentationFormat>
  <Paragraphs>481</Paragraphs>
  <Slides>29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黑体</vt:lpstr>
      <vt:lpstr>Verdana</vt:lpstr>
      <vt:lpstr>微软雅黑</vt:lpstr>
      <vt:lpstr>汉仪旗黑-85S</vt:lpstr>
      <vt:lpstr>Viner Hand ITC</vt:lpstr>
      <vt:lpstr>汉仪旗黑-85S</vt:lpstr>
      <vt:lpstr>Arial Unicode MS</vt:lpstr>
      <vt:lpstr>1_c026TGp_business_diagram_v2</vt:lpstr>
      <vt:lpstr>2_Office 主题​​</vt:lpstr>
      <vt:lpstr>第四章 DNS域名解析服务</vt:lpstr>
      <vt:lpstr>课程回顾</vt:lpstr>
      <vt:lpstr>技能展示</vt:lpstr>
      <vt:lpstr>本章结构</vt:lpstr>
      <vt:lpstr>DNS系统的作用及类型2-1</vt:lpstr>
      <vt:lpstr>DNS系统的作用及类型2-2</vt:lpstr>
      <vt:lpstr>BIND 域名服务2-1</vt:lpstr>
      <vt:lpstr>DNS服务安装</vt:lpstr>
      <vt:lpstr>BIND 域名服务2-2</vt:lpstr>
      <vt:lpstr>主配置文件named.conf 2-1</vt:lpstr>
      <vt:lpstr>主配置文件named.conf 2-2</vt:lpstr>
      <vt:lpstr>区域数据配置文件的特殊应用</vt:lpstr>
      <vt:lpstr>对配置文件进行语法检查</vt:lpstr>
      <vt:lpstr>小结</vt:lpstr>
      <vt:lpstr>构建缓存域名服务器</vt:lpstr>
      <vt:lpstr>构建缓存域名服务器</vt:lpstr>
      <vt:lpstr>构建缓存域名服务器</vt:lpstr>
      <vt:lpstr>构建缓存域名服务器</vt:lpstr>
      <vt:lpstr>构建缓存域名服务器</vt:lpstr>
      <vt:lpstr>构建主域名服务器</vt:lpstr>
      <vt:lpstr>构建主域名服务器5-1</vt:lpstr>
      <vt:lpstr>构建主域名服务器5-2</vt:lpstr>
      <vt:lpstr>构建主域名服务器5-3</vt:lpstr>
      <vt:lpstr>构建主域名服务器5-4</vt:lpstr>
      <vt:lpstr>构建主域名服务器5-5</vt:lpstr>
      <vt:lpstr>本章结构</vt:lpstr>
      <vt:lpstr>实验案例：构建主、从域名服务器4-1</vt:lpstr>
      <vt:lpstr>实验案例：构建主、从域名服务器4-2</vt:lpstr>
      <vt:lpstr>实验案例：构建Samba文件共享服务器4-3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703</cp:revision>
  <dcterms:created xsi:type="dcterms:W3CDTF">2009-04-02T02:14:00Z</dcterms:created>
  <dcterms:modified xsi:type="dcterms:W3CDTF">2022-06-24T06:11:43Z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F118B539EAEA42FD83469E1BCBCA79D2</vt:lpwstr>
  </property>
</Properties>
</file>