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sldIdLst>
    <p:sldId id="313" r:id="rId4"/>
    <p:sldId id="314" r:id="rId6"/>
    <p:sldId id="315" r:id="rId7"/>
    <p:sldId id="316" r:id="rId8"/>
    <p:sldId id="317" r:id="rId9"/>
    <p:sldId id="318" r:id="rId10"/>
    <p:sldId id="319" r:id="rId11"/>
    <p:sldId id="320" r:id="rId12"/>
    <p:sldId id="321" r:id="rId13"/>
    <p:sldId id="322" r:id="rId14"/>
    <p:sldId id="323" r:id="rId15"/>
    <p:sldId id="324" r:id="rId16"/>
    <p:sldId id="325" r:id="rId17"/>
    <p:sldId id="326" r:id="rId18"/>
    <p:sldId id="327" r:id="rId19"/>
    <p:sldId id="328" r:id="rId20"/>
    <p:sldId id="329" r:id="rId21"/>
    <p:sldId id="330" r:id="rId22"/>
    <p:sldId id="331" r:id="rId23"/>
    <p:sldId id="332" r:id="rId24"/>
    <p:sldId id="333" r:id="rId25"/>
    <p:sldId id="334" r:id="rId26"/>
    <p:sldId id="335" r:id="rId27"/>
    <p:sldId id="336" r:id="rId28"/>
  </p:sldIdLst>
  <p:sldSz cx="9144000" cy="6858000" type="screen4x3"/>
  <p:notesSz cx="6858000" cy="9144000"/>
  <p:custDataLst>
    <p:tags r:id="rId32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00CC"/>
    <a:srgbClr val="99CCFF"/>
    <a:srgbClr val="0099CC"/>
    <a:srgbClr val="33CCCC"/>
    <a:srgbClr val="CCFFFF"/>
    <a:srgbClr val="336699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815"/>
    <p:restoredTop sz="83281"/>
  </p:normalViewPr>
  <p:slideViewPr>
    <p:cSldViewPr showGuides="1">
      <p:cViewPr varScale="1">
        <p:scale>
          <a:sx n="116" d="100"/>
          <a:sy n="116" d="100"/>
        </p:scale>
        <p:origin x="-1500" y="-102"/>
      </p:cViewPr>
      <p:guideLst>
        <p:guide orient="horz" pos="2160"/>
        <p:guide pos="2904"/>
      </p:guideLst>
    </p:cSldViewPr>
  </p:slideViewPr>
  <p:outlineViewPr>
    <p:cViewPr>
      <p:scale>
        <a:sx n="33" d="100"/>
        <a:sy n="33" d="100"/>
      </p:scale>
      <p:origin x="0" y="114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300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6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748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6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>
              <a:buNone/>
            </a:pPr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“.”:</a:t>
            </a:r>
            <a:r>
              <a:rPr lang="zh-CN" altLang="en-US" dirty="0"/>
              <a:t>表示当前目录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“</a:t>
            </a:r>
            <a:r>
              <a:rPr lang="en-US" altLang="zh-CN" dirty="0"/>
              <a:t>..”:</a:t>
            </a:r>
            <a:r>
              <a:rPr lang="zh-CN" altLang="en-US" dirty="0"/>
              <a:t>表示上一级目录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“</a:t>
            </a:r>
            <a:r>
              <a:rPr lang="en-US" altLang="zh-CN" dirty="0"/>
              <a:t>~</a:t>
            </a:r>
            <a:r>
              <a:rPr lang="zh-CN" altLang="en-US" dirty="0"/>
              <a:t>”：用户主目录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深蓝色表示目录、白色表示一般文件、绿色表示可执行的文件、黄色表示设备文件、红色表示压缩文件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问号“</a:t>
            </a:r>
            <a:r>
              <a:rPr lang="en-US" altLang="zh-CN" dirty="0"/>
              <a:t>?</a:t>
            </a:r>
            <a:r>
              <a:rPr lang="zh-CN" altLang="en-US" dirty="0"/>
              <a:t>”可以匹配文件名中的一个未知字符，而星号“*”可以匹配文件名中的任意多个字符</a:t>
            </a:r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du</a:t>
            </a:r>
            <a:r>
              <a:rPr lang="zh-CN" altLang="en-US" dirty="0"/>
              <a:t>命令的“</a:t>
            </a:r>
            <a:r>
              <a:rPr lang="en-US" altLang="zh-CN" dirty="0"/>
              <a:t>-s”</a:t>
            </a:r>
            <a:r>
              <a:rPr lang="zh-CN" altLang="en-US" dirty="0"/>
              <a:t>、“</a:t>
            </a:r>
            <a:r>
              <a:rPr lang="en-US" altLang="zh-CN" dirty="0"/>
              <a:t>-h”</a:t>
            </a:r>
            <a:r>
              <a:rPr lang="zh-CN" altLang="en-US" dirty="0"/>
              <a:t>选项通常结合在一起使用，以统计指定文件夹总占用空间的大小</a:t>
            </a:r>
            <a:endParaRPr lang="zh-CN" altLang="en-US" dirty="0"/>
          </a:p>
          <a:p>
            <a:pPr lvl="0">
              <a:buChar char="•"/>
            </a:pPr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mkdir</a:t>
            </a:r>
            <a:r>
              <a:rPr lang="zh-CN" altLang="en-US" dirty="0"/>
              <a:t>命令用于创建新的空目录，可以同时创建多个目录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较常用到的选项为“</a:t>
            </a:r>
            <a:r>
              <a:rPr lang="en-US" altLang="zh-CN" dirty="0"/>
              <a:t>-p”</a:t>
            </a:r>
            <a:r>
              <a:rPr lang="zh-CN" altLang="en-US" dirty="0"/>
              <a:t>，该命令用于创建嵌套的多层目录结构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若不使用“</a:t>
            </a:r>
            <a:r>
              <a:rPr lang="en-US" altLang="zh-CN" dirty="0"/>
              <a:t>-p”</a:t>
            </a:r>
            <a:r>
              <a:rPr lang="zh-CN" altLang="en-US" dirty="0"/>
              <a:t>选项，则只能在已经存在的目录中创建其他子目录</a:t>
            </a:r>
            <a:endParaRPr lang="zh-CN" altLang="en-US" dirty="0"/>
          </a:p>
          <a:p>
            <a:pPr lvl="0">
              <a:buChar char="•"/>
            </a:pPr>
            <a:endParaRPr lang="en-US" altLang="zh-CN" dirty="0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简单介绍即可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创建空文件的操作主要用于系统管理过程中的调试、测试目的</a:t>
            </a:r>
            <a:endParaRPr lang="zh-CN" altLang="en-US" dirty="0"/>
          </a:p>
          <a:p>
            <a:pPr lvl="0">
              <a:buChar char="•"/>
            </a:pPr>
            <a:endParaRPr lang="zh-CN" altLang="en-US" dirty="0"/>
          </a:p>
        </p:txBody>
      </p:sp>
      <p:sp>
        <p:nvSpPr>
          <p:cNvPr id="450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zh-CN" altLang="en-US" dirty="0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en-US" altLang="zh-CN" dirty="0"/>
          </a:p>
          <a:p>
            <a:pPr lvl="0">
              <a:buChar char="•"/>
            </a:pPr>
            <a:r>
              <a:rPr lang="zh-CN" altLang="en-US" dirty="0"/>
              <a:t>如果目标位置与源位置相同，则效果相当于</a:t>
            </a:r>
            <a:r>
              <a:rPr lang="zh-CN" altLang="en-US" b="1" dirty="0"/>
              <a:t>为文件或目录改名</a:t>
            </a:r>
            <a:endParaRPr lang="zh-CN" altLang="en-US" b="1" dirty="0"/>
          </a:p>
          <a:p>
            <a:pPr lvl="0">
              <a:buChar char="•"/>
            </a:pPr>
            <a:r>
              <a:rPr lang="zh-CN" altLang="en-US" dirty="0"/>
              <a:t>若需要移动的是多个文件或目录时，则目标必须是目录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演示</a:t>
            </a:r>
            <a:r>
              <a:rPr lang="en-US" altLang="zh-CN" dirty="0"/>
              <a:t>mv</a:t>
            </a:r>
            <a:r>
              <a:rPr lang="zh-CN" altLang="en-US" dirty="0"/>
              <a:t>命令操作方法（包括前面的</a:t>
            </a:r>
            <a:r>
              <a:rPr lang="en-US" altLang="zh-CN" dirty="0"/>
              <a:t>cp</a:t>
            </a:r>
            <a:r>
              <a:rPr lang="zh-CN" altLang="en-US" dirty="0"/>
              <a:t>、</a:t>
            </a:r>
            <a:r>
              <a:rPr lang="en-US" altLang="zh-CN" dirty="0"/>
              <a:t>rm</a:t>
            </a:r>
            <a:r>
              <a:rPr lang="zh-CN" altLang="en-US" dirty="0"/>
              <a:t>命令）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可以结合</a:t>
            </a:r>
            <a:r>
              <a:rPr lang="en-US" altLang="zh-CN" dirty="0"/>
              <a:t>windows</a:t>
            </a:r>
            <a:r>
              <a:rPr lang="zh-CN" altLang="en-US" dirty="0"/>
              <a:t>的</a:t>
            </a:r>
            <a:r>
              <a:rPr lang="en-US" altLang="zh-CN" dirty="0"/>
              <a:t>path</a:t>
            </a:r>
            <a:r>
              <a:rPr lang="zh-CN" altLang="en-US" dirty="0"/>
              <a:t>环境变量介绍</a:t>
            </a:r>
            <a:endParaRPr lang="zh-CN" altLang="en-US" dirty="0"/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p>
            <a:pPr lvl="0" algn="r">
              <a:buNone/>
            </a:pPr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本章实验比较简单，这里就不再推荐实验步骤</a:t>
            </a:r>
            <a:endParaRPr lang="zh-CN" altLang="en-US" dirty="0"/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Shell</a:t>
            </a:r>
            <a:r>
              <a:rPr lang="zh-CN" altLang="en-US" dirty="0"/>
              <a:t>解释器在用户和内核之间相当于一个“翻译官”的角色，负责解释用户输入的命令字符串（命令行）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内部命令属于</a:t>
            </a:r>
            <a:r>
              <a:rPr lang="en-US" altLang="zh-CN" dirty="0"/>
              <a:t>Shell</a:t>
            </a:r>
            <a:r>
              <a:rPr lang="zh-CN" altLang="en-US" dirty="0"/>
              <a:t>解释器的一部分，每个内部命令并没有独立的程序文件，只要</a:t>
            </a:r>
            <a:r>
              <a:rPr lang="en-US" altLang="zh-CN" dirty="0"/>
              <a:t>Shell</a:t>
            </a:r>
            <a:r>
              <a:rPr lang="zh-CN" altLang="en-US" dirty="0"/>
              <a:t>解释器程序运行，内部命令即可直接使用，因此执行效率更高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外部命令指</a:t>
            </a:r>
            <a:r>
              <a:rPr lang="en-US" altLang="zh-CN" dirty="0"/>
              <a:t>Linux</a:t>
            </a:r>
            <a:r>
              <a:rPr lang="zh-CN" altLang="en-US" dirty="0"/>
              <a:t>系统中能够完成特定功能的脚本文件或二进制程序，是属于</a:t>
            </a:r>
            <a:r>
              <a:rPr lang="en-US" altLang="zh-CN" dirty="0"/>
              <a:t>Shell</a:t>
            </a:r>
            <a:r>
              <a:rPr lang="zh-CN" altLang="en-US" dirty="0"/>
              <a:t>解释器程序之外的命令文件</a:t>
            </a:r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在</a:t>
            </a:r>
            <a:r>
              <a:rPr lang="en-US" altLang="zh-CN" dirty="0"/>
              <a:t>Linux</a:t>
            </a:r>
            <a:r>
              <a:rPr lang="zh-CN" altLang="en-US" dirty="0"/>
              <a:t>的命令环境中，无论是命令名还是文件名，对英文字符的处理是</a:t>
            </a:r>
            <a:r>
              <a:rPr lang="zh-CN" altLang="en-US" b="1" dirty="0"/>
              <a:t>区分大小写</a:t>
            </a:r>
            <a:r>
              <a:rPr lang="zh-CN" altLang="en-US" dirty="0"/>
              <a:t>的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命令的各组成部分之间用空格分隔（可以是多个空格），命令行的输入以回车键结束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b="1" dirty="0"/>
              <a:t>在“</a:t>
            </a:r>
            <a:r>
              <a:rPr lang="en-US" altLang="zh-CN" b="1" dirty="0"/>
              <a:t>ls -l /home”</a:t>
            </a:r>
            <a:r>
              <a:rPr lang="zh-CN" altLang="en-US" b="1" dirty="0"/>
              <a:t>命令行中，“</a:t>
            </a:r>
            <a:r>
              <a:rPr lang="en-US" altLang="zh-CN" b="1" dirty="0"/>
              <a:t>ls”</a:t>
            </a:r>
            <a:r>
              <a:rPr lang="zh-CN" altLang="en-US" b="1" dirty="0"/>
              <a:t>是命令字，“</a:t>
            </a:r>
            <a:r>
              <a:rPr lang="en-US" altLang="zh-CN" b="1" dirty="0"/>
              <a:t>-l”</a:t>
            </a:r>
            <a:r>
              <a:rPr lang="zh-CN" altLang="en-US" b="1" dirty="0"/>
              <a:t>是选项，“</a:t>
            </a:r>
            <a:r>
              <a:rPr lang="en-US" altLang="zh-CN" b="1" dirty="0"/>
              <a:t>/home”</a:t>
            </a:r>
            <a:r>
              <a:rPr lang="zh-CN" altLang="en-US" b="1" dirty="0"/>
              <a:t>是参数</a:t>
            </a:r>
            <a:endParaRPr lang="zh-CN" altLang="en-US" b="1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对于有些命令来说，选项和参数并不是必须有的（通用命令格式中的方括号</a:t>
            </a:r>
            <a:r>
              <a:rPr lang="en-US" altLang="zh-CN" b="1" dirty="0"/>
              <a:t>[ …… ]</a:t>
            </a:r>
            <a:r>
              <a:rPr lang="zh-CN" altLang="en-US" dirty="0"/>
              <a:t>表示可选的意思）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在实际使用</a:t>
            </a:r>
            <a:r>
              <a:rPr lang="en-US" altLang="zh-CN" dirty="0"/>
              <a:t>Linux</a:t>
            </a:r>
            <a:r>
              <a:rPr lang="zh-CN" altLang="en-US" dirty="0"/>
              <a:t>命令行的过程中，“选项”和“参数”的称谓经常容易混淆，甚至前后顺序也可以颠倒，但一般不会影响到命令的执行效果，所以很多时候并不做严格区分 </a:t>
            </a:r>
            <a:endParaRPr lang="zh-CN" altLang="en-US" dirty="0"/>
          </a:p>
          <a:p>
            <a:pPr lvl="0">
              <a:buChar char="•"/>
            </a:pPr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en-US" altLang="zh-CN" dirty="0"/>
          </a:p>
          <a:p>
            <a:pPr lvl="0">
              <a:buChar char="•"/>
            </a:pPr>
            <a:r>
              <a:rPr lang="zh-CN" altLang="en-US" dirty="0"/>
              <a:t>上述快捷键操作中一般使用小写字母（大小字母效果也相同）</a:t>
            </a:r>
            <a:endParaRPr lang="zh-CN" altLang="en-US" dirty="0"/>
          </a:p>
          <a:p>
            <a:pPr lvl="0">
              <a:buChar char="•"/>
            </a:pPr>
            <a:r>
              <a:rPr lang="en-US" altLang="zh-CN" dirty="0"/>
              <a:t>Ctrl+L</a:t>
            </a:r>
            <a:r>
              <a:rPr lang="zh-CN" altLang="en-US" dirty="0"/>
              <a:t>快捷键操作相当于内部命令“</a:t>
            </a:r>
            <a:r>
              <a:rPr lang="en-US" altLang="zh-CN" dirty="0"/>
              <a:t>clear”</a:t>
            </a:r>
            <a:r>
              <a:rPr lang="zh-CN" altLang="en-US" dirty="0"/>
              <a:t>的功能</a:t>
            </a:r>
            <a:endParaRPr lang="zh-CN" altLang="en-US" dirty="0"/>
          </a:p>
          <a:p>
            <a:pPr lvl="0">
              <a:buChar char="•"/>
            </a:pPr>
            <a:r>
              <a:rPr lang="en-US" altLang="zh-CN" dirty="0"/>
              <a:t>Ctrl+C</a:t>
            </a:r>
            <a:r>
              <a:rPr lang="zh-CN" altLang="en-US" dirty="0"/>
              <a:t>快捷键实际起中断的作用，还可以用于中止前台程序的运行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对比讲解获得命令帮助的三个方法，使学员能够有效的获得命令的用法信息，为提高自学能力打下基础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man</a:t>
            </a:r>
            <a:r>
              <a:rPr lang="zh-CN" altLang="en-US" dirty="0"/>
              <a:t>命令不仅能够查看命令帮助，还能够查看配置文件帮助，例如“</a:t>
            </a:r>
            <a:r>
              <a:rPr lang="en-US" altLang="zh-CN" dirty="0"/>
              <a:t>man resolv.conf”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本页重点演示</a:t>
            </a:r>
            <a:r>
              <a:rPr lang="en-US" altLang="zh-CN" dirty="0"/>
              <a:t>help</a:t>
            </a:r>
            <a:r>
              <a:rPr lang="zh-CN" altLang="en-US" dirty="0"/>
              <a:t>、</a:t>
            </a:r>
            <a:r>
              <a:rPr lang="en-US" altLang="zh-CN" dirty="0"/>
              <a:t>man</a:t>
            </a:r>
            <a:r>
              <a:rPr lang="zh-CN" altLang="en-US" dirty="0"/>
              <a:t>的用法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Bash-3.1 </a:t>
            </a:r>
            <a:r>
              <a:rPr lang="zh-CN" altLang="en-US" dirty="0"/>
              <a:t>中已默认包括</a:t>
            </a:r>
            <a:r>
              <a:rPr lang="en-US" altLang="zh-CN" dirty="0"/>
              <a:t>56</a:t>
            </a:r>
            <a:r>
              <a:rPr lang="zh-CN" altLang="en-US" dirty="0"/>
              <a:t>条内部指令：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       </a:t>
            </a:r>
            <a:r>
              <a:rPr lang="en-US" altLang="zh-CN" dirty="0"/>
              <a:t>bash,  :,  ., [, alias, bg, bind, break, builtin, cd, command, compgen,</a:t>
            </a:r>
            <a:endParaRPr lang="en-US" altLang="zh-CN" dirty="0"/>
          </a:p>
          <a:p>
            <a:pPr lvl="0">
              <a:buChar char="•"/>
            </a:pPr>
            <a:r>
              <a:rPr lang="en-US" altLang="zh-CN" dirty="0"/>
              <a:t>       complete, continue, declare, dirs, disown, echo,  enable,  eval,  exec,</a:t>
            </a:r>
            <a:endParaRPr lang="en-US" altLang="zh-CN" dirty="0"/>
          </a:p>
          <a:p>
            <a:pPr lvl="0">
              <a:buChar char="•"/>
            </a:pPr>
            <a:r>
              <a:rPr lang="en-US" altLang="zh-CN" dirty="0"/>
              <a:t>       exit,  export,  fc,  fg, getopts, hash, help, history, jobs, kill, let,</a:t>
            </a:r>
            <a:endParaRPr lang="en-US" altLang="zh-CN" dirty="0"/>
          </a:p>
          <a:p>
            <a:pPr lvl="0">
              <a:buChar char="•"/>
            </a:pPr>
            <a:r>
              <a:rPr lang="en-US" altLang="zh-CN" dirty="0"/>
              <a:t>       local, logout, popd, printf, pushd, pwd, read, readonly,  return,  set,</a:t>
            </a:r>
            <a:endParaRPr lang="en-US" altLang="zh-CN" dirty="0"/>
          </a:p>
          <a:p>
            <a:pPr lvl="0">
              <a:buChar char="•"/>
            </a:pPr>
            <a:r>
              <a:rPr lang="en-US" altLang="zh-CN" dirty="0"/>
              <a:t>       shift,  shopt,  source,  suspend,  test,  times,  trap,  type, typeset,</a:t>
            </a:r>
            <a:endParaRPr lang="en-US" altLang="zh-CN" dirty="0"/>
          </a:p>
          <a:p>
            <a:pPr lvl="0">
              <a:buChar char="•"/>
            </a:pPr>
            <a:r>
              <a:rPr lang="en-US" altLang="zh-CN" dirty="0"/>
              <a:t>       ulimit, umask, unalias, unset,  wait</a:t>
            </a:r>
            <a:endParaRPr lang="en-US" altLang="zh-CN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pwd</a:t>
            </a:r>
            <a:r>
              <a:rPr lang="zh-CN" altLang="en-US" dirty="0"/>
              <a:t>命令一般单独使用，无需特别注意命令格式；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目录位置（包括文件位置）可以使用绝对路径，也可以使用相对路径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b="1" dirty="0"/>
              <a:t>绝对路径</a:t>
            </a:r>
            <a:r>
              <a:rPr lang="zh-CN" altLang="en-US" dirty="0"/>
              <a:t>：以“</a:t>
            </a:r>
            <a:r>
              <a:rPr lang="en-US" altLang="zh-CN" dirty="0"/>
              <a:t>/”</a:t>
            </a:r>
            <a:r>
              <a:rPr lang="zh-CN" altLang="en-US" dirty="0"/>
              <a:t>开始的路径，表示从</a:t>
            </a:r>
            <a:r>
              <a:rPr lang="en-US" altLang="zh-CN" dirty="0"/>
              <a:t>Linux</a:t>
            </a:r>
            <a:r>
              <a:rPr lang="zh-CN" altLang="en-US" dirty="0"/>
              <a:t>目录结构的最顶点算起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b="1" dirty="0"/>
              <a:t>相对路径</a:t>
            </a:r>
            <a:r>
              <a:rPr lang="zh-CN" altLang="en-US" dirty="0"/>
              <a:t>：不以“</a:t>
            </a:r>
            <a:r>
              <a:rPr lang="en-US" altLang="zh-CN" dirty="0"/>
              <a:t>/”</a:t>
            </a:r>
            <a:r>
              <a:rPr lang="zh-CN" altLang="en-US" dirty="0"/>
              <a:t>开始的路径，可以相对于当前目录、父目录、其他用户的目录等作为起始点，使用形式如下：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    </a:t>
            </a:r>
            <a:r>
              <a:rPr lang="en-US" altLang="zh-CN" dirty="0"/>
              <a:t>1</a:t>
            </a:r>
            <a:r>
              <a:rPr lang="zh-CN" altLang="en-US" dirty="0"/>
              <a:t>）直接使用文件名</a:t>
            </a:r>
            <a:r>
              <a:rPr lang="en-US" altLang="zh-CN" dirty="0"/>
              <a:t>/</a:t>
            </a:r>
            <a:r>
              <a:rPr lang="zh-CN" altLang="en-US" dirty="0"/>
              <a:t>目录名；</a:t>
            </a:r>
            <a:endParaRPr lang="en-US" altLang="zh-CN" dirty="0"/>
          </a:p>
          <a:p>
            <a:pPr lvl="0">
              <a:buChar char="•"/>
            </a:pPr>
            <a:r>
              <a:rPr lang="en-US" altLang="zh-CN" dirty="0"/>
              <a:t>    2</a:t>
            </a:r>
            <a:r>
              <a:rPr lang="zh-CN" altLang="en-US" dirty="0"/>
              <a:t>）以 “</a:t>
            </a:r>
            <a:r>
              <a:rPr lang="en-US" altLang="zh-CN" dirty="0"/>
              <a:t>.” </a:t>
            </a:r>
            <a:r>
              <a:rPr lang="zh-CN" altLang="en-US" dirty="0"/>
              <a:t>或 “</a:t>
            </a:r>
            <a:r>
              <a:rPr lang="en-US" altLang="zh-CN" dirty="0"/>
              <a:t>..” </a:t>
            </a:r>
            <a:r>
              <a:rPr lang="zh-CN" altLang="en-US" dirty="0"/>
              <a:t>开始的路径；</a:t>
            </a:r>
            <a:endParaRPr lang="en-US" altLang="zh-CN" dirty="0"/>
          </a:p>
          <a:p>
            <a:pPr lvl="0">
              <a:buChar char="•"/>
            </a:pPr>
            <a:r>
              <a:rPr lang="en-US" altLang="zh-CN" dirty="0"/>
              <a:t>    3</a:t>
            </a:r>
            <a:r>
              <a:rPr lang="zh-CN" altLang="en-US" dirty="0"/>
              <a:t>）以 “</a:t>
            </a:r>
            <a:r>
              <a:rPr lang="en-US" altLang="zh-CN" dirty="0"/>
              <a:t>~</a:t>
            </a:r>
            <a:r>
              <a:rPr lang="zh-CN" altLang="en-US" dirty="0"/>
              <a:t>用户名” 的形式开始的路径（这种方式在红帽的教材中被归为绝对路径）</a:t>
            </a:r>
            <a:endParaRPr lang="zh-CN" altLang="en-US" dirty="0"/>
          </a:p>
          <a:p>
            <a:pPr lvl="0">
              <a:buChar char="•"/>
            </a:pPr>
            <a:r>
              <a:rPr lang="en-US" altLang="zh-CN" dirty="0"/>
              <a:t>cd</a:t>
            </a:r>
            <a:r>
              <a:rPr lang="zh-CN" altLang="en-US" dirty="0"/>
              <a:t>命令指定短横线“</a:t>
            </a:r>
            <a:r>
              <a:rPr lang="en-US" altLang="zh-CN" dirty="0"/>
              <a:t>-”</a:t>
            </a:r>
            <a:r>
              <a:rPr lang="zh-CN" altLang="en-US" dirty="0"/>
              <a:t>作为参数时，表示切换到前一次（执行</a:t>
            </a:r>
            <a:r>
              <a:rPr lang="en-US" altLang="zh-CN" dirty="0"/>
              <a:t>cd</a:t>
            </a:r>
            <a:r>
              <a:rPr lang="zh-CN" altLang="en-US" dirty="0"/>
              <a:t>命令前）所在的工作目录</a:t>
            </a:r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重点讲解</a:t>
            </a:r>
            <a:r>
              <a:rPr lang="en-US" altLang="zh-CN" dirty="0"/>
              <a:t>-l</a:t>
            </a:r>
            <a:r>
              <a:rPr lang="zh-CN" altLang="en-US" dirty="0"/>
              <a:t>、</a:t>
            </a:r>
            <a:r>
              <a:rPr lang="en-US" altLang="zh-CN" dirty="0"/>
              <a:t>-a</a:t>
            </a:r>
            <a:r>
              <a:rPr lang="zh-CN" altLang="en-US" dirty="0"/>
              <a:t>、</a:t>
            </a:r>
            <a:r>
              <a:rPr lang="en-US" altLang="zh-CN" dirty="0"/>
              <a:t>-d</a:t>
            </a:r>
            <a:r>
              <a:rPr lang="zh-CN" altLang="en-US" dirty="0"/>
              <a:t>、</a:t>
            </a:r>
            <a:r>
              <a:rPr lang="en-US" altLang="zh-CN" dirty="0"/>
              <a:t>-R</a:t>
            </a:r>
            <a:r>
              <a:rPr lang="zh-CN" altLang="en-US" dirty="0"/>
              <a:t>选项的含义，其余选项简单介绍即可</a:t>
            </a:r>
            <a:endParaRPr lang="zh-CN" altLang="en-US" dirty="0"/>
          </a:p>
          <a:p>
            <a:pPr lvl="0">
              <a:buChar char="•"/>
            </a:pPr>
            <a:endParaRPr lang="en-US" altLang="zh-CN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 bwMode="ltGray">
      <p:bgPr>
        <a:blipFill dpi="0" rotWithShape="0">
          <a:blip r:embed="rId2" cstate="print"/>
          <a:srcRect/>
          <a:stretch>
            <a:fillRect r="-13868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斜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9138"/>
            <a:ext cx="9144000" cy="792162"/>
          </a:xfrm>
          <a:prstGeom prst="rect">
            <a:avLst/>
          </a:prstGeom>
          <a:noFill/>
          <a:ln w="9525">
            <a:noFill/>
          </a:ln>
          <a:effectLst>
            <a:prstShdw prst="shdw13" dist="50800" dir="5400000">
              <a:schemeClr val="accent2">
                <a:alpha val="50000"/>
              </a:schemeClr>
            </a:prstShdw>
          </a:effectLst>
        </p:spPr>
      </p:pic>
      <p:sp>
        <p:nvSpPr>
          <p:cNvPr id="18" name="标题 17"/>
          <p:cNvSpPr>
            <a:spLocks noGrp="1"/>
          </p:cNvSpPr>
          <p:nvPr>
            <p:ph type="title"/>
          </p:nvPr>
        </p:nvSpPr>
        <p:spPr>
          <a:xfrm>
            <a:off x="2071670" y="2074857"/>
            <a:ext cx="6919930" cy="639763"/>
          </a:xfrm>
        </p:spPr>
        <p:txBody>
          <a:bodyPr/>
          <a:lstStyle>
            <a:lvl1pPr algn="l"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j-cs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24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514746" y="2890838"/>
            <a:ext cx="5629286" cy="609600"/>
          </a:xfrm>
        </p:spPr>
        <p:txBody>
          <a:bodyPr>
            <a:normAutofit/>
          </a:bodyPr>
          <a:lstStyle>
            <a:lvl1pPr marL="0" indent="0" algn="ctr">
              <a:buFont typeface="Wingdings" panose="05000000000000000000" pitchFamily="2" charset="2"/>
              <a:buNone/>
              <a:defRPr sz="2600"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7956257" y="5053054"/>
            <a:ext cx="1187744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691281" y="2778617"/>
            <a:ext cx="3761438" cy="113978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6452719" y="3180660"/>
            <a:ext cx="327554" cy="406670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350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 fontScale="85000" lnSpcReduction="20000"/>
            </a:bodyPr>
            <a:lstStyle/>
            <a:p>
              <a:pPr algn="ctr"/>
              <a:endParaRPr lang="zh-CN" altLang="en-US" sz="1350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2363726" y="3187277"/>
            <a:ext cx="327554" cy="406670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 fontScale="85000" lnSpcReduction="20000"/>
            </a:bodyPr>
            <a:lstStyle/>
            <a:p>
              <a:pPr algn="ctr"/>
              <a:endParaRPr lang="zh-CN" altLang="en-US" sz="1350" dirty="0"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628650" y="861887"/>
            <a:ext cx="7886700" cy="405363"/>
          </a:xfrm>
        </p:spPr>
        <p:txBody>
          <a:bodyPr>
            <a:normAutofit/>
          </a:bodyPr>
          <a:lstStyle>
            <a:lvl1pPr>
              <a:defRPr sz="165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8190309" y="533241"/>
            <a:ext cx="553403" cy="687229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265986" y="5766276"/>
            <a:ext cx="553403" cy="687229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24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 marL="0" indent="0"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24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685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685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3617595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ctr">
              <a:buNone/>
            </a:pPr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/19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142984"/>
            <a:ext cx="8501122" cy="5143536"/>
          </a:xfrm>
          <a:prstGeom prst="rect">
            <a:avLst/>
          </a:prstGeom>
        </p:spPr>
        <p:txBody>
          <a:bodyPr/>
          <a:lstStyle>
            <a:lvl1pPr>
              <a:spcBef>
                <a:spcPts val="670"/>
              </a:spcBef>
              <a:defRPr/>
            </a:lvl1pPr>
            <a:lvl2pPr>
              <a:lnSpc>
                <a:spcPts val="3000"/>
              </a:lnSpc>
              <a:spcBef>
                <a:spcPts val="470"/>
              </a:spcBef>
              <a:defRPr>
                <a:solidFill>
                  <a:schemeClr val="tx2"/>
                </a:solidFill>
              </a:defRPr>
            </a:lvl2pPr>
            <a:lvl3pPr>
              <a:lnSpc>
                <a:spcPts val="3000"/>
              </a:lnSpc>
              <a:spcBef>
                <a:spcPts val="0"/>
              </a:spcBef>
              <a:defRPr/>
            </a:lvl3pPr>
            <a:lvl4pPr>
              <a:lnSpc>
                <a:spcPts val="3000"/>
              </a:lnSpc>
              <a:spcBef>
                <a:spcPts val="0"/>
              </a:spcBef>
              <a:defRPr/>
            </a:lvl4pPr>
            <a:lvl5pPr>
              <a:lnSpc>
                <a:spcPts val="3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7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6858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0287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3716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453390" y="739934"/>
            <a:ext cx="8232458" cy="423863"/>
          </a:xfrm>
        </p:spPr>
        <p:txBody>
          <a:bodyPr anchor="ctr"/>
          <a:lstStyle>
            <a:lvl1pPr algn="ctr">
              <a:lnSpc>
                <a:spcPct val="100000"/>
              </a:lnSpc>
              <a:defRPr sz="24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685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sz="1350">
              <a:solidFill>
                <a:schemeClr val="bg1"/>
              </a:solidFill>
              <a:latin typeface="Viner Hand ITC" panose="03070502030502020203" charset="0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292846"/>
            <a:ext cx="8278200" cy="33147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8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6858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0287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3716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6858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0287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371600" indent="0">
              <a:lnSpc>
                <a:spcPct val="130000"/>
              </a:lnSpc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4093369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5050631" y="5323840"/>
            <a:ext cx="4093369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45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ctr">
              <a:buNone/>
            </a:pPr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5"/>
          <p:cNvSpPr txBox="1"/>
          <p:nvPr/>
        </p:nvSpPr>
        <p:spPr>
          <a:xfrm>
            <a:off x="7694613" y="6473825"/>
            <a:ext cx="1235075" cy="3206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ctr">
              <a:buNone/>
            </a:pPr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教育改变生活"/>
          <p:cNvPicPr>
            <a:picLocks noChangeAspect="1"/>
          </p:cNvPicPr>
          <p:nvPr userDrawn="1"/>
        </p:nvPicPr>
        <p:blipFill>
          <a:blip r:embed="rId2">
            <a:biLevel thresh="50000"/>
            <a:grayscl/>
          </a:blip>
          <a:stretch>
            <a:fillRect/>
          </a:stretch>
        </p:blipFill>
        <p:spPr>
          <a:xfrm>
            <a:off x="2000250" y="2000250"/>
            <a:ext cx="5472113" cy="12350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003300"/>
            </a:outerShdw>
          </a:effectLst>
        </p:spPr>
      </p:pic>
      <p:pic>
        <p:nvPicPr>
          <p:cNvPr id="6147" name="图片 17" descr="图片1.png"/>
          <p:cNvPicPr>
            <a:picLocks noChangeAspect="1"/>
          </p:cNvPicPr>
          <p:nvPr userDrawn="1"/>
        </p:nvPicPr>
        <p:blipFill>
          <a:blip r:embed="rId3"/>
          <a:srcRect r="1220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2" descr="斜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989138"/>
            <a:ext cx="9144000" cy="790575"/>
          </a:xfrm>
          <a:prstGeom prst="rect">
            <a:avLst/>
          </a:prstGeom>
          <a:noFill/>
          <a:ln w="9525">
            <a:noFill/>
          </a:ln>
          <a:effectLst>
            <a:prstShdw prst="shdw13" dist="50800" dir="5400000">
              <a:srgbClr val="0099CC">
                <a:alpha val="49802"/>
              </a:srgbClr>
            </a:prstShdw>
          </a:effectLst>
        </p:spPr>
      </p:pic>
      <p:sp>
        <p:nvSpPr>
          <p:cNvPr id="6149" name="Rectangle 5"/>
          <p:cNvSpPr/>
          <p:nvPr userDrawn="1"/>
        </p:nvSpPr>
        <p:spPr>
          <a:xfrm>
            <a:off x="0" y="0"/>
            <a:ext cx="9144000" cy="27813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lvl="0" algn="ctr">
              <a:buNone/>
            </a:pPr>
            <a:endParaRPr lang="en-US" altLang="zh-CN" sz="2400" b="1" i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95483" y="5"/>
            <a:ext cx="9322027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3343278" y="5860568"/>
            <a:ext cx="997432" cy="5800725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047739" y="2842611"/>
            <a:ext cx="5338159" cy="83890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95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047739" y="3971224"/>
            <a:ext cx="5338159" cy="50723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1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2722907" y="4733589"/>
            <a:ext cx="1892347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3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4801641" y="4733589"/>
            <a:ext cx="1892345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3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3001198" y="5613400"/>
            <a:ext cx="6142802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3890252" y="2465874"/>
            <a:ext cx="427628" cy="530915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9144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2625680" y="3182635"/>
            <a:ext cx="3892639" cy="555545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30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2625680" y="4067741"/>
            <a:ext cx="3892639" cy="1107770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5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62612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7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内页标题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b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6"/>
          <p:cNvSpPr/>
          <p:nvPr/>
        </p:nvSpPr>
        <p:spPr>
          <a:xfrm>
            <a:off x="0" y="0"/>
            <a:ext cx="9144000" cy="9810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37999"/>
                </a:schemeClr>
              </a:gs>
            </a:gsLst>
            <a:path path="rect">
              <a:fillToRect l="100000" t="10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lvl="0" algn="ctr">
              <a:buNone/>
            </a:pPr>
            <a:endParaRPr lang="zh-CN" altLang="en-US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29" name="Rectangle 7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0" name="Rectangle 8"/>
          <p:cNvSpPr/>
          <p:nvPr/>
        </p:nvSpPr>
        <p:spPr>
          <a:xfrm>
            <a:off x="0" y="765175"/>
            <a:ext cx="9144000" cy="142875"/>
          </a:xfrm>
          <a:prstGeom prst="rect">
            <a:avLst/>
          </a:prstGeom>
          <a:gradFill rotWithShape="1">
            <a:gsLst>
              <a:gs pos="0">
                <a:srgbClr val="182F47"/>
              </a:gs>
              <a:gs pos="100000">
                <a:srgbClr val="336699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>
              <a:buNone/>
            </a:pPr>
            <a:endParaRPr lang="zh-CN" altLang="en-US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31" name="Rectangle 11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>
              <a:buNone/>
            </a:pPr>
            <a:endParaRPr lang="zh-CN" altLang="en-US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32" name="文本占位符 18"/>
          <p:cNvSpPr>
            <a:spLocks noGrp="1"/>
          </p:cNvSpPr>
          <p:nvPr>
            <p:ph type="body"/>
          </p:nvPr>
        </p:nvSpPr>
        <p:spPr>
          <a:xfrm>
            <a:off x="214313" y="1143000"/>
            <a:ext cx="8501062" cy="50720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ts val="3000"/>
        </a:lnSpc>
        <a:spcBef>
          <a:spcPts val="475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b="1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chemeClr val="tx1"/>
        </a:buClr>
        <a:buChar char="•"/>
        <a:defRPr sz="2000" b="1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34.xml"/><Relationship Id="rId4" Type="http://schemas.openxmlformats.org/officeDocument/2006/relationships/tags" Target="../tags/tag233.xml"/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" Type="http://schemas.openxmlformats.org/officeDocument/2006/relationships/tags" Target="../tags/tag230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39.xml"/><Relationship Id="rId4" Type="http://schemas.openxmlformats.org/officeDocument/2006/relationships/tags" Target="../tags/tag238.xml"/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" Type="http://schemas.openxmlformats.org/officeDocument/2006/relationships/tags" Target="../tags/tag240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47.xml"/><Relationship Id="rId3" Type="http://schemas.openxmlformats.org/officeDocument/2006/relationships/tags" Target="../tags/tag246.xml"/><Relationship Id="rId2" Type="http://schemas.openxmlformats.org/officeDocument/2006/relationships/tags" Target="../tags/tag245.xml"/><Relationship Id="rId1" Type="http://schemas.openxmlformats.org/officeDocument/2006/relationships/tags" Target="../tags/tag244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52.xml"/><Relationship Id="rId4" Type="http://schemas.openxmlformats.org/officeDocument/2006/relationships/tags" Target="../tags/tag251.xml"/><Relationship Id="rId3" Type="http://schemas.openxmlformats.org/officeDocument/2006/relationships/tags" Target="../tags/tag250.xml"/><Relationship Id="rId2" Type="http://schemas.openxmlformats.org/officeDocument/2006/relationships/tags" Target="../tags/tag249.xml"/><Relationship Id="rId1" Type="http://schemas.openxmlformats.org/officeDocument/2006/relationships/tags" Target="../tags/tag248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57.xml"/><Relationship Id="rId4" Type="http://schemas.openxmlformats.org/officeDocument/2006/relationships/tags" Target="../tags/tag256.xml"/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" Type="http://schemas.openxmlformats.org/officeDocument/2006/relationships/tags" Target="../tags/tag253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62.xml"/><Relationship Id="rId4" Type="http://schemas.openxmlformats.org/officeDocument/2006/relationships/tags" Target="../tags/tag261.xml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tags" Target="../tags/tag258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67.xml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" Type="http://schemas.openxmlformats.org/officeDocument/2006/relationships/tags" Target="../tags/tag263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72.xml"/><Relationship Id="rId4" Type="http://schemas.openxmlformats.org/officeDocument/2006/relationships/tags" Target="../tags/tag271.xml"/><Relationship Id="rId3" Type="http://schemas.openxmlformats.org/officeDocument/2006/relationships/tags" Target="../tags/tag270.xml"/><Relationship Id="rId2" Type="http://schemas.openxmlformats.org/officeDocument/2006/relationships/tags" Target="../tags/tag269.xml"/><Relationship Id="rId1" Type="http://schemas.openxmlformats.org/officeDocument/2006/relationships/tags" Target="../tags/tag268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8.xml"/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80.xml"/><Relationship Id="rId4" Type="http://schemas.openxmlformats.org/officeDocument/2006/relationships/tags" Target="../tags/tag279.xml"/><Relationship Id="rId3" Type="http://schemas.openxmlformats.org/officeDocument/2006/relationships/tags" Target="../tags/tag278.xml"/><Relationship Id="rId2" Type="http://schemas.openxmlformats.org/officeDocument/2006/relationships/tags" Target="../tags/tag277.xml"/><Relationship Id="rId1" Type="http://schemas.openxmlformats.org/officeDocument/2006/relationships/tags" Target="../tags/tag276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85.xml"/><Relationship Id="rId4" Type="http://schemas.openxmlformats.org/officeDocument/2006/relationships/tags" Target="../tags/tag284.xml"/><Relationship Id="rId3" Type="http://schemas.openxmlformats.org/officeDocument/2006/relationships/tags" Target="../tags/tag283.xml"/><Relationship Id="rId2" Type="http://schemas.openxmlformats.org/officeDocument/2006/relationships/tags" Target="../tags/tag282.xml"/><Relationship Id="rId1" Type="http://schemas.openxmlformats.org/officeDocument/2006/relationships/tags" Target="../tags/tag28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289.xml"/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" Type="http://schemas.openxmlformats.org/officeDocument/2006/relationships/tags" Target="../tags/tag286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tags" Target="../tags/tag290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299.xml"/><Relationship Id="rId5" Type="http://schemas.openxmlformats.org/officeDocument/2006/relationships/image" Target="../media/image7.png"/><Relationship Id="rId4" Type="http://schemas.openxmlformats.org/officeDocument/2006/relationships/tags" Target="../tags/tag298.xml"/><Relationship Id="rId3" Type="http://schemas.openxmlformats.org/officeDocument/2006/relationships/tags" Target="../tags/tag297.xml"/><Relationship Id="rId2" Type="http://schemas.openxmlformats.org/officeDocument/2006/relationships/tags" Target="../tags/tag296.xml"/><Relationship Id="rId1" Type="http://schemas.openxmlformats.org/officeDocument/2006/relationships/tags" Target="../tags/tag29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tags" Target="../tags/tag183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3" Type="http://schemas.openxmlformats.org/officeDocument/2006/relationships/notesSlide" Target="../notesSlides/notesSlide2.xml"/><Relationship Id="rId32" Type="http://schemas.openxmlformats.org/officeDocument/2006/relationships/slideLayout" Target="../slideLayouts/slideLayout11.xml"/><Relationship Id="rId31" Type="http://schemas.openxmlformats.org/officeDocument/2006/relationships/tags" Target="../tags/tag206.xml"/><Relationship Id="rId30" Type="http://schemas.openxmlformats.org/officeDocument/2006/relationships/image" Target="../media/image6.png"/><Relationship Id="rId3" Type="http://schemas.openxmlformats.org/officeDocument/2006/relationships/tags" Target="../tags/tag179.xml"/><Relationship Id="rId29" Type="http://schemas.openxmlformats.org/officeDocument/2006/relationships/tags" Target="../tags/tag205.xml"/><Relationship Id="rId28" Type="http://schemas.openxmlformats.org/officeDocument/2006/relationships/tags" Target="../tags/tag204.xml"/><Relationship Id="rId27" Type="http://schemas.openxmlformats.org/officeDocument/2006/relationships/tags" Target="../tags/tag203.xml"/><Relationship Id="rId26" Type="http://schemas.openxmlformats.org/officeDocument/2006/relationships/tags" Target="../tags/tag202.xml"/><Relationship Id="rId25" Type="http://schemas.openxmlformats.org/officeDocument/2006/relationships/tags" Target="../tags/tag201.xml"/><Relationship Id="rId24" Type="http://schemas.openxmlformats.org/officeDocument/2006/relationships/tags" Target="../tags/tag200.xml"/><Relationship Id="rId23" Type="http://schemas.openxmlformats.org/officeDocument/2006/relationships/tags" Target="../tags/tag199.xml"/><Relationship Id="rId22" Type="http://schemas.openxmlformats.org/officeDocument/2006/relationships/tags" Target="../tags/tag198.xml"/><Relationship Id="rId21" Type="http://schemas.openxmlformats.org/officeDocument/2006/relationships/tags" Target="../tags/tag197.xml"/><Relationship Id="rId20" Type="http://schemas.openxmlformats.org/officeDocument/2006/relationships/tags" Target="../tags/tag196.xml"/><Relationship Id="rId2" Type="http://schemas.openxmlformats.org/officeDocument/2006/relationships/tags" Target="../tags/tag178.xml"/><Relationship Id="rId19" Type="http://schemas.openxmlformats.org/officeDocument/2006/relationships/tags" Target="../tags/tag195.xml"/><Relationship Id="rId18" Type="http://schemas.openxmlformats.org/officeDocument/2006/relationships/tags" Target="../tags/tag194.xml"/><Relationship Id="rId17" Type="http://schemas.openxmlformats.org/officeDocument/2006/relationships/tags" Target="../tags/tag193.xml"/><Relationship Id="rId16" Type="http://schemas.openxmlformats.org/officeDocument/2006/relationships/tags" Target="../tags/tag192.xml"/><Relationship Id="rId15" Type="http://schemas.openxmlformats.org/officeDocument/2006/relationships/tags" Target="../tags/tag191.xml"/><Relationship Id="rId14" Type="http://schemas.openxmlformats.org/officeDocument/2006/relationships/tags" Target="../tags/tag190.xml"/><Relationship Id="rId13" Type="http://schemas.openxmlformats.org/officeDocument/2006/relationships/tags" Target="../tags/tag189.xml"/><Relationship Id="rId12" Type="http://schemas.openxmlformats.org/officeDocument/2006/relationships/tags" Target="../tags/tag188.xml"/><Relationship Id="rId11" Type="http://schemas.openxmlformats.org/officeDocument/2006/relationships/tags" Target="../tags/tag187.xml"/><Relationship Id="rId10" Type="http://schemas.openxmlformats.org/officeDocument/2006/relationships/tags" Target="../tags/tag186.xml"/><Relationship Id="rId1" Type="http://schemas.openxmlformats.org/officeDocument/2006/relationships/tags" Target="../tags/tag177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tags" Target="../tags/tag20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15.xml"/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tags" Target="../tags/tag212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20.xml"/><Relationship Id="rId4" Type="http://schemas.openxmlformats.org/officeDocument/2006/relationships/tags" Target="../tags/tag219.xml"/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" Type="http://schemas.openxmlformats.org/officeDocument/2006/relationships/tags" Target="../tags/tag216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24.xml"/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" Type="http://schemas.openxmlformats.org/officeDocument/2006/relationships/tags" Target="../tags/tag22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29.xml"/><Relationship Id="rId4" Type="http://schemas.openxmlformats.org/officeDocument/2006/relationships/tags" Target="../tags/tag228.xml"/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任意多边形: 形状 5"/>
          <p:cNvSpPr/>
          <p:nvPr userDrawn="1">
            <p:custDataLst>
              <p:tags r:id="rId1"/>
            </p:custDataLst>
          </p:nvPr>
        </p:nvSpPr>
        <p:spPr>
          <a:xfrm rot="10800000" flipH="1">
            <a:off x="-1" y="-1"/>
            <a:ext cx="2481943" cy="6858001"/>
          </a:xfrm>
          <a:custGeom>
            <a:avLst/>
            <a:gdLst>
              <a:gd name="connsiteX0" fmla="*/ 0 w 3309257"/>
              <a:gd name="connsiteY0" fmla="*/ 6858001 h 6858001"/>
              <a:gd name="connsiteX1" fmla="*/ 3309257 w 3309257"/>
              <a:gd name="connsiteY1" fmla="*/ 6858001 h 6858001"/>
              <a:gd name="connsiteX2" fmla="*/ 1718889 w 3309257"/>
              <a:gd name="connsiteY2" fmla="*/ 0 h 6858001"/>
              <a:gd name="connsiteX3" fmla="*/ 0 w 3309257"/>
              <a:gd name="connsiteY3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9257" h="6858001">
                <a:moveTo>
                  <a:pt x="0" y="6858001"/>
                </a:moveTo>
                <a:lnTo>
                  <a:pt x="3309257" y="6858001"/>
                </a:lnTo>
                <a:lnTo>
                  <a:pt x="17188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 dirty="0">
              <a:solidFill>
                <a:schemeClr val="lt1"/>
              </a:solidFill>
            </a:endParaRPr>
          </a:p>
        </p:txBody>
      </p:sp>
      <p:sp>
        <p:nvSpPr>
          <p:cNvPr id="7" name="任意多边形: 形状 6"/>
          <p:cNvSpPr/>
          <p:nvPr userDrawn="1">
            <p:custDataLst>
              <p:tags r:id="rId2"/>
            </p:custDataLst>
          </p:nvPr>
        </p:nvSpPr>
        <p:spPr>
          <a:xfrm rot="11574254">
            <a:off x="1882214" y="707144"/>
            <a:ext cx="728651" cy="5443707"/>
          </a:xfrm>
          <a:custGeom>
            <a:avLst/>
            <a:gdLst>
              <a:gd name="connsiteX0" fmla="*/ 0 w 971535"/>
              <a:gd name="connsiteY0" fmla="*/ 7258276 h 7258276"/>
              <a:gd name="connsiteX1" fmla="*/ 932891 w 971535"/>
              <a:gd name="connsiteY1" fmla="*/ 8853 h 7258276"/>
              <a:gd name="connsiteX2" fmla="*/ 971535 w 971535"/>
              <a:gd name="connsiteY2" fmla="*/ 0 h 7258276"/>
              <a:gd name="connsiteX3" fmla="*/ 971535 w 971535"/>
              <a:gd name="connsiteY3" fmla="*/ 7035689 h 725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535" h="7258276">
                <a:moveTo>
                  <a:pt x="0" y="7258276"/>
                </a:moveTo>
                <a:lnTo>
                  <a:pt x="932891" y="8853"/>
                </a:lnTo>
                <a:lnTo>
                  <a:pt x="971535" y="0"/>
                </a:lnTo>
                <a:lnTo>
                  <a:pt x="971535" y="70356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1307488" y="3937000"/>
            <a:ext cx="1044752" cy="2921000"/>
          </a:xfrm>
          <a:custGeom>
            <a:avLst/>
            <a:gdLst>
              <a:gd name="connsiteX0" fmla="*/ 1089482 w 1393003"/>
              <a:gd name="connsiteY0" fmla="*/ 0 h 2921000"/>
              <a:gd name="connsiteX1" fmla="*/ 1393003 w 1393003"/>
              <a:gd name="connsiteY1" fmla="*/ 2921000 h 2921000"/>
              <a:gd name="connsiteX2" fmla="*/ 0 w 1393003"/>
              <a:gd name="connsiteY2" fmla="*/ 2921000 h 292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3003" h="2921000">
                <a:moveTo>
                  <a:pt x="1089482" y="0"/>
                </a:moveTo>
                <a:lnTo>
                  <a:pt x="1393003" y="2921000"/>
                </a:lnTo>
                <a:lnTo>
                  <a:pt x="0" y="2921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2844165" y="2420620"/>
            <a:ext cx="5941060" cy="1031240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rPr>
              <a:t>第三章 目录和文件管理（一）</a:t>
            </a:r>
            <a:endParaRPr lang="zh-CN" altLang="en-US" sz="3600" b="1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汉仪旗黑-85S" panose="00020600040101010101" pitchFamily="18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5364480" y="3284855"/>
            <a:ext cx="2658745" cy="482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4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—— 理论部分</a:t>
            </a:r>
            <a:endParaRPr lang="en-US" altLang="zh-CN" sz="240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查看及切换目录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pwd</a:t>
            </a: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cd</a:t>
            </a: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ls</a:t>
            </a: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du</a:t>
            </a:r>
            <a:endParaRPr lang="en-US" noProof="0" dirty="0" err="1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创建目录和文件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mkdir</a:t>
            </a: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touch</a:t>
            </a: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ln</a:t>
            </a:r>
            <a:endParaRPr lang="en-US" noProof="0" dirty="0" err="1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复制、删除、移动目录和文件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cp</a:t>
            </a: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rm</a:t>
            </a: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mv</a:t>
            </a:r>
            <a:endParaRPr lang="en-US" noProof="0" dirty="0" err="1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查找目录和文件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which</a:t>
            </a: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noProof="0" dirty="0" err="1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find</a:t>
            </a:r>
            <a:endParaRPr lang="en-US" noProof="0" dirty="0" err="1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388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ln>
            <a:noFill/>
          </a:ln>
        </p:spPr>
        <p:txBody>
          <a:bodyPr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旗黑-85S" charset="0"/>
                <a:ea typeface="汉仪旗黑-85S" charset="0"/>
                <a:cs typeface="+mj-cs"/>
              </a:rPr>
              <a:t>目录和文件管理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旗黑-85S" charset="0"/>
              <a:ea typeface="汉仪旗黑-85S" charset="0"/>
              <a:cs typeface="+mj-cs"/>
            </a:endParaRPr>
          </a:p>
        </p:txBody>
      </p:sp>
    </p:spTree>
    <p:custDataLst>
      <p:tags r:id="rId5"/>
    </p:custDataLst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pwd命令</a:t>
            </a:r>
            <a:endParaRPr lang="en-US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用途：查看工作目录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（Print Working Directory）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cd</a:t>
            </a:r>
            <a:r>
              <a:rPr lang="en-US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用途：切换工作目录（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Change Directory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格式：cd  [目录位置]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741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查看及切换目录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5" name="AutoShape 17"/>
          <p:cNvSpPr/>
          <p:nvPr/>
        </p:nvSpPr>
        <p:spPr>
          <a:xfrm>
            <a:off x="683895" y="4220528"/>
            <a:ext cx="8101013" cy="2881312"/>
          </a:xfrm>
          <a:prstGeom prst="roundRect">
            <a:avLst>
              <a:gd name="adj" fmla="val 6889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 /etc/httpd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httpd]#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34" name="内容占位符 1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3" cy="5143500"/>
          </a:xfrm>
          <a:ln>
            <a:noFill/>
          </a:ln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ls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命令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用途：列表（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List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）显示目录内容 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格式：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ls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  [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选项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]...  [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目录或文件名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常用命令选项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-l 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：以长格式显示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-a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：显示所有子目录和文件的信息，包括隐藏文件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-A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：类似于“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-a”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，但不显示“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.”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和“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..”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目录的信息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-d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：显示目录本身的属性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-h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：以更易读的字节单位（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K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M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等）显示信息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-R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：递归显示内容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--color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：以颜色区分不同类型文件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43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目录操作命令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——ls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AutoShape 17"/>
          <p:cNvSpPr/>
          <p:nvPr/>
        </p:nvSpPr>
        <p:spPr>
          <a:xfrm>
            <a:off x="514350" y="1357313"/>
            <a:ext cx="8101013" cy="2881312"/>
          </a:xfrm>
          <a:prstGeom prst="roundRect">
            <a:avLst>
              <a:gd name="adj" fmla="val 6394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install.log*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install.log  install.log.syslog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-lh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install.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???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-rw-r--r-- 1 root root 37K 09-08 16:46 install.log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-a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5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目录操作命令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——ls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8" name="AutoShape 10"/>
          <p:cNvSpPr/>
          <p:nvPr/>
        </p:nvSpPr>
        <p:spPr>
          <a:xfrm>
            <a:off x="4487863" y="1785938"/>
            <a:ext cx="1584325" cy="428625"/>
          </a:xfrm>
          <a:prstGeom prst="wedgeRoundRectCallout">
            <a:avLst>
              <a:gd name="adj1" fmla="val -42486"/>
              <a:gd name="adj2" fmla="val -8494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>
              <a:buNone/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星号通配符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0"/>
          <p:cNvSpPr/>
          <p:nvPr/>
        </p:nvSpPr>
        <p:spPr>
          <a:xfrm>
            <a:off x="5489575" y="2571750"/>
            <a:ext cx="1582738" cy="428625"/>
          </a:xfrm>
          <a:prstGeom prst="wedgeRoundRectCallout">
            <a:avLst>
              <a:gd name="adj1" fmla="val -40296"/>
              <a:gd name="adj2" fmla="val -89176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>
              <a:buNone/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问号通配符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48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du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用途：统计目录及文件的空间占用情况（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estimate file space usage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格式：</a:t>
            </a: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du  [选项]...  [目录或文件名]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常用命令选项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-a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：统计时包括所有的文件，而不仅仅只统计目录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-h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：以更易读的字节单位（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等）显示信息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-s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：只统计每个参数所占用空间总的大小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048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目录操作命令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——du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514350" y="5135563"/>
            <a:ext cx="8101013" cy="936625"/>
          </a:xfrm>
          <a:prstGeom prst="roundRect">
            <a:avLst>
              <a:gd name="adj" fmla="val 15630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fr-FR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du </a:t>
            </a:r>
            <a:r>
              <a:rPr lang="fr-FR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-sh</a:t>
            </a:r>
            <a:r>
              <a:rPr lang="fr-FR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home</a:t>
            </a:r>
            <a:endParaRPr lang="fr-FR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72K    /home</a:t>
            </a:r>
            <a:endParaRPr lang="fr-FR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50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mkdir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用途：创建新的目录（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Make Directory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mkdir  [-p]  [/路径/]目录名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150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创建目录命令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——mkdir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514350" y="2763838"/>
            <a:ext cx="8101013" cy="2879725"/>
          </a:xfrm>
          <a:prstGeom prst="roundRect">
            <a:avLst>
              <a:gd name="adj" fmla="val 4949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mkdir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aaa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53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touch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用途：新建空文件，或更新文件时间标记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touch  文件名…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253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创建文件命令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——touch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514350" y="2857500"/>
            <a:ext cx="8101013" cy="2071688"/>
          </a:xfrm>
          <a:prstGeom prst="roundRect">
            <a:avLst>
              <a:gd name="adj" fmla="val 7083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touch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aaa.rmvb bbb.mp4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ls -lh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buNone/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总计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-rw-r--r-- 1 root root 0 02-11 21:44 aaa.rmvb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-rw-r--r-- 1 root root 0 02-11 21:44 bbb.mp4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5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cp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用途：复制（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Copy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）文件或目录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cp  [选项]...  源文件或目录…  目标文件或目录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常用命令选项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-r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：递归复制整个目录树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355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复制文件或目录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——cp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514350" y="4929188"/>
            <a:ext cx="8101013" cy="1000125"/>
          </a:xfrm>
          <a:prstGeom prst="roundRect">
            <a:avLst>
              <a:gd name="adj" fmla="val 7083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-r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/boot/grub /home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/home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57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rm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用途：删除（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Remove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）文件或目录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rm  [选项]...  文件或目录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常用命令选项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-f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：强行删除文件或目录，不进行提醒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-i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：删除文件或目录时提醒用户确认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-r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：递归删除整个目录树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AutoShape 17"/>
          <p:cNvSpPr/>
          <p:nvPr/>
        </p:nvSpPr>
        <p:spPr>
          <a:xfrm>
            <a:off x="514350" y="4714875"/>
            <a:ext cx="8101013" cy="1000125"/>
          </a:xfrm>
          <a:prstGeom prst="roundRect">
            <a:avLst>
              <a:gd name="adj" fmla="val 7083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rm -i public_html/host.conf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rm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：是否删除 一般文件 “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public_html/host.conf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 y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buNone/>
            </a:pP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buNone/>
            </a:pP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514350" y="4714875"/>
            <a:ext cx="8101013" cy="1000125"/>
          </a:xfrm>
          <a:prstGeom prst="roundRect">
            <a:avLst>
              <a:gd name="adj" fmla="val 7083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rm -rf aaa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aaa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删除文件或目录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——rm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443095" y="332105"/>
            <a:ext cx="4669790" cy="555625"/>
          </a:xfrm>
        </p:spPr>
        <p:txBody>
          <a:bodyPr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dirty="0">
                <a:solidFill>
                  <a:schemeClr val="accent1"/>
                </a:solidFill>
              </a:rPr>
              <a:t>移动文件或目录——mv</a:t>
            </a:r>
            <a:endParaRPr lang="zh-CN" altLang="en-US" sz="3000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0" y="1268730"/>
            <a:ext cx="8711565" cy="2919730"/>
          </a:xfrm>
        </p:spPr>
        <p:txBody>
          <a:bodyPr>
            <a:noAutofit/>
          </a:bodyPr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</a:rPr>
              <a:t>mv命令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</a:rPr>
              <a:t>用途：移动（Move）文件或目录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</a:endParaRPr>
          </a:p>
          <a:p>
            <a:pPr marL="730250" lvl="2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●"/>
            </a:pP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</a:rPr>
              <a:t>—— 若如果目标位置与 源位置相同，则相当于改名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</a:rPr>
              <a:t>格式：mv  [选项]...  源文件或目录…  目标文件或目录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如何从图形界面切换到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tty3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字符终端？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/home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目录的作用是什么？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如何从命令行重启或关机？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19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课程回顾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62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which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用途：查找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命令文件并显示所在的位置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搜索范围由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PATH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环境变量指定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which 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命令或程序名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662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anchor="ctr" anchorCtr="0"/>
          <a:p>
            <a:r>
              <a:rPr lang="zh-CN" altLang="en-US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查找文件所在位置</a:t>
            </a:r>
            <a:r>
              <a:rPr lang="en-US" altLang="zh-CN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——which</a:t>
            </a:r>
            <a:endParaRPr lang="en-US" altLang="zh-CN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467995" y="3212465"/>
            <a:ext cx="8101013" cy="3457575"/>
          </a:xfrm>
          <a:prstGeom prst="roundRect">
            <a:avLst>
              <a:gd name="adj" fmla="val 3421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which  mkdir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/bin/mkdir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which 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/usr/bin/which: no cd in (/usr/kerberos/sbin:/usr/kerberos/bin:/usr/local/sbin:/usr/local/bin:/sbin:/bin:/usr/sbin:/usr/bin:/root/bin)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0"/>
          <p:cNvSpPr/>
          <p:nvPr/>
        </p:nvSpPr>
        <p:spPr>
          <a:xfrm>
            <a:off x="4211955" y="4004945"/>
            <a:ext cx="2881313" cy="715963"/>
          </a:xfrm>
          <a:prstGeom prst="wedgeRoundRectCallout">
            <a:avLst>
              <a:gd name="adj1" fmla="val -45560"/>
              <a:gd name="adj2" fmla="val 85472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>
              <a:lnSpc>
                <a:spcPct val="80000"/>
              </a:lnSpc>
              <a:buNone/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cd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Shell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内部命令，因此查不到对应文件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65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find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用途：用于查找文件或目录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find  [查找范围]  [查找条件]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常用查找条件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-name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：按文件名称查找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-size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：按文件大小查找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-user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：按文件属主查找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-type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：按文件类型查找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765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查找文件或目录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——find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17"/>
          <p:cNvSpPr/>
          <p:nvPr/>
        </p:nvSpPr>
        <p:spPr>
          <a:xfrm>
            <a:off x="467995" y="5156835"/>
            <a:ext cx="8101013" cy="1000125"/>
          </a:xfrm>
          <a:prstGeom prst="roundRect">
            <a:avLst>
              <a:gd name="adj" fmla="val 7083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find /etc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-name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"resol*.conf"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/etc/resolv.conf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/etc/sysconfig/networking/profiles/default/resolv.conf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625725" y="3182620"/>
            <a:ext cx="4860925" cy="555625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65" dirty="0">
                <a:solidFill>
                  <a:schemeClr val="accent1"/>
                </a:solidFill>
              </a:rPr>
              <a:t>第三章 目录和文件管理（一）</a:t>
            </a:r>
            <a:endParaRPr lang="zh-CN" altLang="en-US" sz="2665" dirty="0">
              <a:solidFill>
                <a:schemeClr val="accent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2625680" y="4067741"/>
            <a:ext cx="3892639" cy="1107770"/>
          </a:xfrm>
        </p:spPr>
        <p:txBody>
          <a:bodyPr/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—— 上机部分</a:t>
            </a:r>
            <a:endParaRPr lang="en-US" altLang="zh-CN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183025" y="1996487"/>
            <a:ext cx="1070722" cy="230029"/>
          </a:xfrm>
          <a:prstGeom prst="rect">
            <a:avLst/>
          </a:prstGeom>
          <a:noFill/>
        </p:spPr>
        <p:txBody>
          <a:bodyPr wrap="square" rtlCol="0">
            <a:normAutofit fontScale="50000"/>
          </a:bodyPr>
          <a:p>
            <a:pPr algn="ctr"/>
            <a:r>
              <a:rPr lang="en-US" altLang="zh-CN" sz="790" kern="2600" spc="20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ONE</a:t>
            </a:r>
            <a:endParaRPr lang="en-US" altLang="zh-CN" sz="790" kern="2600" spc="20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16070" y="257683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69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需求描述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练习目录和文件管理的基本命令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练习命令帮助信息的获取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实验思路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ls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mv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等目录和文件管理命令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man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help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--help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帮助命令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969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基本命令操作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72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练习目录和文件管理的基本命令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72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基本命令操作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30725" name="Picture 4" descr="练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925" y="3105150"/>
            <a:ext cx="100838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Rectangle 5"/>
          <p:cNvSpPr/>
          <p:nvPr/>
        </p:nvSpPr>
        <p:spPr>
          <a:xfrm>
            <a:off x="3565525" y="3321050"/>
            <a:ext cx="2735580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1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marL="342900" lvl="1" indent="-342900" algn="l" defTabSz="914400">
              <a:lnSpc>
                <a:spcPct val="100000"/>
              </a:lnSpc>
              <a:spcBef>
                <a:spcPts val="675"/>
              </a:spcBef>
              <a:buSzTx/>
              <a:buChar char="v"/>
            </a:pP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熟悉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命令的基本格式</a:t>
            </a:r>
            <a:endParaRPr lang="zh-CN" altLang="en-US" sz="28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lvl="1" indent="-342900" algn="l" defTabSz="914400">
              <a:lnSpc>
                <a:spcPct val="100000"/>
              </a:lnSpc>
              <a:spcBef>
                <a:spcPts val="675"/>
              </a:spcBef>
              <a:buSzTx/>
              <a:buChar char="v"/>
            </a:pP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学会使用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的命令帮助</a:t>
            </a:r>
            <a:endParaRPr lang="zh-CN" altLang="en-US" sz="28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lvl="1" indent="-342900" algn="l" defTabSz="914400">
              <a:lnSpc>
                <a:spcPct val="100000"/>
              </a:lnSpc>
              <a:spcBef>
                <a:spcPts val="675"/>
              </a:spcBef>
              <a:buSzTx/>
              <a:buChar char="v"/>
            </a:pP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学会使用命令管理文件和目录</a:t>
            </a:r>
            <a:endParaRPr lang="zh-CN" altLang="en-US" sz="28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21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anchor="ctr" anchorCtr="0"/>
          <a:p>
            <a:r>
              <a:rPr lang="zh-CN" altLang="en-US" dirty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技能展示</a:t>
            </a:r>
            <a:endParaRPr lang="zh-CN" altLang="en-US" dirty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: 形状 5"/>
          <p:cNvSpPr/>
          <p:nvPr userDrawn="1">
            <p:custDataLst>
              <p:tags r:id="rId1"/>
            </p:custDataLst>
          </p:nvPr>
        </p:nvSpPr>
        <p:spPr>
          <a:xfrm rot="10800000" flipH="1">
            <a:off x="-1" y="-1"/>
            <a:ext cx="2481943" cy="6858001"/>
          </a:xfrm>
          <a:custGeom>
            <a:avLst/>
            <a:gdLst>
              <a:gd name="connsiteX0" fmla="*/ 0 w 3309257"/>
              <a:gd name="connsiteY0" fmla="*/ 6858001 h 6858001"/>
              <a:gd name="connsiteX1" fmla="*/ 3309257 w 3309257"/>
              <a:gd name="connsiteY1" fmla="*/ 6858001 h 6858001"/>
              <a:gd name="connsiteX2" fmla="*/ 1718889 w 3309257"/>
              <a:gd name="connsiteY2" fmla="*/ 0 h 6858001"/>
              <a:gd name="connsiteX3" fmla="*/ 0 w 3309257"/>
              <a:gd name="connsiteY3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9257" h="6858001">
                <a:moveTo>
                  <a:pt x="0" y="6858001"/>
                </a:moveTo>
                <a:lnTo>
                  <a:pt x="3309257" y="6858001"/>
                </a:lnTo>
                <a:lnTo>
                  <a:pt x="17188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 dirty="0">
              <a:solidFill>
                <a:schemeClr val="lt1"/>
              </a:solidFill>
            </a:endParaRPr>
          </a:p>
        </p:txBody>
      </p:sp>
      <p:sp>
        <p:nvSpPr>
          <p:cNvPr id="7" name="任意多边形: 形状 6"/>
          <p:cNvSpPr/>
          <p:nvPr userDrawn="1">
            <p:custDataLst>
              <p:tags r:id="rId2"/>
            </p:custDataLst>
          </p:nvPr>
        </p:nvSpPr>
        <p:spPr>
          <a:xfrm rot="11574254">
            <a:off x="1882214" y="707144"/>
            <a:ext cx="728651" cy="5443707"/>
          </a:xfrm>
          <a:custGeom>
            <a:avLst/>
            <a:gdLst>
              <a:gd name="connsiteX0" fmla="*/ 0 w 971535"/>
              <a:gd name="connsiteY0" fmla="*/ 7258276 h 7258276"/>
              <a:gd name="connsiteX1" fmla="*/ 932891 w 971535"/>
              <a:gd name="connsiteY1" fmla="*/ 8853 h 7258276"/>
              <a:gd name="connsiteX2" fmla="*/ 971535 w 971535"/>
              <a:gd name="connsiteY2" fmla="*/ 0 h 7258276"/>
              <a:gd name="connsiteX3" fmla="*/ 971535 w 971535"/>
              <a:gd name="connsiteY3" fmla="*/ 7035689 h 725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535" h="7258276">
                <a:moveTo>
                  <a:pt x="0" y="7258276"/>
                </a:moveTo>
                <a:lnTo>
                  <a:pt x="932891" y="8853"/>
                </a:lnTo>
                <a:lnTo>
                  <a:pt x="971535" y="0"/>
                </a:lnTo>
                <a:lnTo>
                  <a:pt x="971535" y="70356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1307488" y="3937000"/>
            <a:ext cx="1044752" cy="2921000"/>
          </a:xfrm>
          <a:custGeom>
            <a:avLst/>
            <a:gdLst>
              <a:gd name="connsiteX0" fmla="*/ 1089482 w 1393003"/>
              <a:gd name="connsiteY0" fmla="*/ 0 h 2921000"/>
              <a:gd name="connsiteX1" fmla="*/ 1393003 w 1393003"/>
              <a:gd name="connsiteY1" fmla="*/ 2921000 h 2921000"/>
              <a:gd name="connsiteX2" fmla="*/ 0 w 1393003"/>
              <a:gd name="connsiteY2" fmla="*/ 2921000 h 292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3003" h="2921000">
                <a:moveTo>
                  <a:pt x="1089482" y="0"/>
                </a:moveTo>
                <a:lnTo>
                  <a:pt x="1393003" y="2921000"/>
                </a:lnTo>
                <a:lnTo>
                  <a:pt x="0" y="2921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95605" y="548640"/>
            <a:ext cx="1595755" cy="62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000" dirty="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</a:rPr>
              <a:t>本章结构</a:t>
            </a:r>
            <a:endParaRPr lang="zh-CN" altLang="en-US" sz="2000" dirty="0">
              <a:solidFill>
                <a:schemeClr val="lt1"/>
              </a:solidFill>
              <a:latin typeface="Arial" panose="020B0604020202020204" pitchFamily="34" charset="0"/>
              <a:ea typeface="汉仪旗黑-85S" panose="00020600040101010101" pitchFamily="18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84346" y="1274921"/>
            <a:ext cx="1198721" cy="300038"/>
          </a:xfrm>
          <a:prstGeom prst="rect">
            <a:avLst/>
          </a:prstGeom>
          <a:noFill/>
        </p:spPr>
        <p:txBody>
          <a:bodyPr wrap="square" rtlCol="0">
            <a:normAutofit fontScale="90000" lnSpcReduction="10000"/>
          </a:bodyPr>
          <a:p>
            <a:r>
              <a:rPr lang="en-US" altLang="zh-CN" sz="15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en-US" altLang="zh-CN" sz="15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6"/>
            </p:custDataLst>
          </p:nvPr>
        </p:nvSpPr>
        <p:spPr>
          <a:xfrm>
            <a:off x="4701418" y="892335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任意多边形: 形状 33"/>
          <p:cNvSpPr/>
          <p:nvPr>
            <p:custDataLst>
              <p:tags r:id="rId7"/>
            </p:custDataLst>
          </p:nvPr>
        </p:nvSpPr>
        <p:spPr>
          <a:xfrm rot="697528">
            <a:off x="4320906" y="1047349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5" name="等腰三角形 34"/>
          <p:cNvSpPr/>
          <p:nvPr>
            <p:custDataLst>
              <p:tags r:id="rId8"/>
            </p:custDataLst>
          </p:nvPr>
        </p:nvSpPr>
        <p:spPr>
          <a:xfrm>
            <a:off x="4367577" y="1067827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29" name="文本框 28"/>
          <p:cNvSpPr txBox="1"/>
          <p:nvPr>
            <p:custDataLst>
              <p:tags r:id="rId9"/>
            </p:custDataLst>
          </p:nvPr>
        </p:nvSpPr>
        <p:spPr>
          <a:xfrm>
            <a:off x="4701418" y="1778132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en-US" altLang="zh-CN" sz="360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任意多边形: 形状 36"/>
          <p:cNvSpPr/>
          <p:nvPr>
            <p:custDataLst>
              <p:tags r:id="rId10"/>
            </p:custDataLst>
          </p:nvPr>
        </p:nvSpPr>
        <p:spPr>
          <a:xfrm rot="697528">
            <a:off x="4320906" y="1959815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38" name="等腰三角形 37"/>
          <p:cNvSpPr/>
          <p:nvPr>
            <p:custDataLst>
              <p:tags r:id="rId11"/>
            </p:custDataLst>
          </p:nvPr>
        </p:nvSpPr>
        <p:spPr>
          <a:xfrm>
            <a:off x="4367577" y="1980293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0" name="文本框 29"/>
          <p:cNvSpPr txBox="1"/>
          <p:nvPr>
            <p:custDataLst>
              <p:tags r:id="rId12"/>
            </p:custDataLst>
          </p:nvPr>
        </p:nvSpPr>
        <p:spPr>
          <a:xfrm>
            <a:off x="4701418" y="2663453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任意多边形: 形状 39"/>
          <p:cNvSpPr/>
          <p:nvPr>
            <p:custDataLst>
              <p:tags r:id="rId13"/>
            </p:custDataLst>
          </p:nvPr>
        </p:nvSpPr>
        <p:spPr>
          <a:xfrm rot="697528">
            <a:off x="4320906" y="2845136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6" name="等腰三角形 5"/>
          <p:cNvSpPr/>
          <p:nvPr>
            <p:custDataLst>
              <p:tags r:id="rId14"/>
            </p:custDataLst>
          </p:nvPr>
        </p:nvSpPr>
        <p:spPr>
          <a:xfrm>
            <a:off x="4367577" y="2865614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1" name="文本框 30"/>
          <p:cNvSpPr txBox="1"/>
          <p:nvPr>
            <p:custDataLst>
              <p:tags r:id="rId15"/>
            </p:custDataLst>
          </p:nvPr>
        </p:nvSpPr>
        <p:spPr>
          <a:xfrm>
            <a:off x="4701418" y="3548774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任意多边形: 形状 42"/>
          <p:cNvSpPr/>
          <p:nvPr>
            <p:custDataLst>
              <p:tags r:id="rId16"/>
            </p:custDataLst>
          </p:nvPr>
        </p:nvSpPr>
        <p:spPr>
          <a:xfrm rot="697528">
            <a:off x="4320906" y="3730457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10" name="等腰三角形 9"/>
          <p:cNvSpPr/>
          <p:nvPr>
            <p:custDataLst>
              <p:tags r:id="rId17"/>
            </p:custDataLst>
          </p:nvPr>
        </p:nvSpPr>
        <p:spPr>
          <a:xfrm>
            <a:off x="4367577" y="3750935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58" name="文本框 57"/>
          <p:cNvSpPr txBox="1"/>
          <p:nvPr>
            <p:custDataLst>
              <p:tags r:id="rId18"/>
            </p:custDataLst>
          </p:nvPr>
        </p:nvSpPr>
        <p:spPr>
          <a:xfrm>
            <a:off x="4700465" y="4434095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 dirty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  <a:endParaRPr lang="en-US" altLang="zh-CN" sz="3600" dirty="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任意多边形: 形状 62"/>
          <p:cNvSpPr/>
          <p:nvPr>
            <p:custDataLst>
              <p:tags r:id="rId19"/>
            </p:custDataLst>
          </p:nvPr>
        </p:nvSpPr>
        <p:spPr>
          <a:xfrm rot="697528">
            <a:off x="4319953" y="4615778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64" name="等腰三角形 63"/>
          <p:cNvSpPr/>
          <p:nvPr>
            <p:custDataLst>
              <p:tags r:id="rId20"/>
            </p:custDataLst>
          </p:nvPr>
        </p:nvSpPr>
        <p:spPr>
          <a:xfrm>
            <a:off x="4366624" y="4636256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21"/>
            </p:custDataLst>
          </p:nvPr>
        </p:nvSpPr>
        <p:spPr>
          <a:xfrm>
            <a:off x="5278138" y="914718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目录和文件基本操作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22"/>
            </p:custDataLst>
          </p:nvPr>
        </p:nvSpPr>
        <p:spPr>
          <a:xfrm>
            <a:off x="5278138" y="1800515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Linux命令概述</a:t>
            </a:r>
            <a:endParaRPr lang="en-US" altLang="zh-CN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23"/>
            </p:custDataLst>
          </p:nvPr>
        </p:nvSpPr>
        <p:spPr>
          <a:xfrm>
            <a:off x="5278138" y="2686312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目录和文件管理（一）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24"/>
            </p:custDataLst>
          </p:nvPr>
        </p:nvSpPr>
        <p:spPr>
          <a:xfrm>
            <a:off x="5278138" y="3572110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Linux命令的分类</a:t>
            </a:r>
            <a:endParaRPr lang="en-US" altLang="zh-CN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>
            <p:custDataLst>
              <p:tags r:id="rId25"/>
            </p:custDataLst>
          </p:nvPr>
        </p:nvSpPr>
        <p:spPr>
          <a:xfrm>
            <a:off x="5278138" y="4457907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Linux命令行的格式</a:t>
            </a:r>
            <a:endParaRPr lang="en-US" altLang="zh-CN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26"/>
            </p:custDataLst>
          </p:nvPr>
        </p:nvSpPr>
        <p:spPr>
          <a:xfrm>
            <a:off x="4676074" y="5318464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endParaRPr lang="en-US" altLang="zh-CN" sz="3600" dirty="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任意多边形: 形状 35"/>
          <p:cNvSpPr/>
          <p:nvPr>
            <p:custDataLst>
              <p:tags r:id="rId27"/>
            </p:custDataLst>
          </p:nvPr>
        </p:nvSpPr>
        <p:spPr>
          <a:xfrm rot="697528">
            <a:off x="4295665" y="5500147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1" name="等腰三角形 10"/>
          <p:cNvSpPr/>
          <p:nvPr>
            <p:custDataLst>
              <p:tags r:id="rId28"/>
            </p:custDataLst>
          </p:nvPr>
        </p:nvSpPr>
        <p:spPr>
          <a:xfrm>
            <a:off x="4342336" y="5520625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29"/>
            </p:custDataLst>
          </p:nvPr>
        </p:nvSpPr>
        <p:spPr>
          <a:xfrm>
            <a:off x="5253748" y="5342275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获得命令帮助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91690" y="692150"/>
            <a:ext cx="7018020" cy="5637530"/>
          </a:xfrm>
          <a:prstGeom prst="rect">
            <a:avLst/>
          </a:prstGeom>
        </p:spPr>
      </p:pic>
    </p:spTree>
    <p:custDataLst>
      <p:tags r:id="rId3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6" name="内容占位符 1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00063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buSz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用于实现某一类功能的指令或程序 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命令的执行依赖于解释器程序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Shell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（例如：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/bin/bash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命令的分类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内部命令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：属于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Shell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解释器的一部分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外部命令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：独立于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Shell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解释器之外的程序文件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267" name="标题 1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命令的分类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0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命令行格式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3" cy="5143500"/>
          </a:xfrm>
          <a:ln>
            <a:noFill/>
          </a:ln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命令的通用命令格式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命令字 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选项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]  [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参数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选项及参数含义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选项：用于调节命令的具体功能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以 “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-”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引导短格式选项（单个字符），例如“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-l”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以“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--”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引导长格式选项（多个字符），例如“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--color”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43000" marR="0" lvl="2" indent="-228600" algn="l" defTabSz="914400" rtl="0" eaLnBrk="0" fontAlgn="base" latinLnBrk="0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多个短格式选项可以写在一起，只用一个“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-”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引导，例如“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-al”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参数：命令操作的对象，如文件、目录名等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AutoShape 17"/>
          <p:cNvSpPr/>
          <p:nvPr/>
        </p:nvSpPr>
        <p:spPr>
          <a:xfrm>
            <a:off x="521335" y="4990783"/>
            <a:ext cx="8101013" cy="1295400"/>
          </a:xfrm>
          <a:prstGeom prst="roundRect">
            <a:avLst>
              <a:gd name="adj" fmla="val 14338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 -l   /home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命令行编辑的几个辅助操作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Tab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键：自动补齐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反斜杠“</a:t>
            </a:r>
            <a:r>
              <a:rPr lang="en-US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\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：强制换行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快捷键 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Ctrl+U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：清空至行首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快捷键 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Ctrl+K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：清空至行尾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快捷键 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Ctrl+L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：清屏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快捷键 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Ctrl+C</a:t>
            </a:r>
            <a:r>
              <a:rPr 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：取消本次命令编辑</a:t>
            </a:r>
            <a:endParaRPr 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SzTx/>
              <a:defRPr/>
            </a:pPr>
            <a:endParaRPr lang="en-US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31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命令行格式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2-2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38" name="内容占位符 1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3" cy="5143500"/>
          </a:xfrm>
          <a:ln>
            <a:noFill/>
          </a:ln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内部命令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help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查看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Bash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内部命令的帮助信息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命令的“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--help”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选项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适用于大多数外部命令 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使用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m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an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命令阅读手册页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使用“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Wingdings" panose="05000000000000000000"/>
              </a:rPr>
              <a:t>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”、“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Wingdings" panose="05000000000000000000"/>
              </a:rPr>
              <a:t>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”方向键滚动文本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使用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Page Up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Page Down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键翻页 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按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Q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q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键退出阅读环境、按“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/”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键后查找内容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75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33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anchor="ctr" anchorCtr="0"/>
          <a:p>
            <a:r>
              <a:rPr lang="zh-CN" altLang="en-US" dirty="0">
                <a:solidFill>
                  <a:schemeClr val="accent1"/>
                </a:solidFill>
                <a:latin typeface="汉仪旗黑-85S" charset="0"/>
                <a:ea typeface="汉仪旗黑-85S" charset="0"/>
              </a:rPr>
              <a:t>获得命令帮助</a:t>
            </a:r>
            <a:endParaRPr lang="zh-CN" altLang="en-US" dirty="0">
              <a:solidFill>
                <a:schemeClr val="accent1"/>
              </a:solidFill>
              <a:latin typeface="汉仪旗黑-85S" charset="0"/>
              <a:ea typeface="汉仪旗黑-85S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3" cy="5143500"/>
          </a:xfr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请思考：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内部命令、外部命令有什么区别？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命令行的通用格式是什么？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获取命令帮助信息有哪些方式，各自的特点是什么？</a:t>
            </a: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buSzTx/>
              <a:defRPr/>
            </a:pPr>
            <a:endParaRPr lang="zh-CN" altLang="en-US" noProof="0" dirty="0" smtClean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36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小结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2545_2*i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02545_2*i*2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custom20202545_2*i*3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2545_2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65.xml><?xml version="1.0" encoding="utf-8"?>
<p:tagLst xmlns:p="http://schemas.openxmlformats.org/presentationml/2006/main">
  <p:tag name="KSO_WM_UNIT_ISCONTENTSTITLE" val="0"/>
  <p:tag name="KSO_WM_UNIT_ISNUMDGMTITLE" val="0"/>
  <p:tag name="KSO_WM_UNIT_PRESET_TEXT" val="CONTENTS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202545_2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66.xml><?xml version="1.0" encoding="utf-8"?>
<p:tagLst xmlns:p="http://schemas.openxmlformats.org/presentationml/2006/main">
  <p:tag name="KSO_WM_SLIDE_ID" val="custom20202545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545"/>
  <p:tag name="KSO_WM_SLIDE_LAYOUT" val="a_b_l"/>
  <p:tag name="KSO_WM_SLIDE_LAYOUT_CNT" val="1_1_1"/>
</p:tagLst>
</file>

<file path=ppt/tags/tag1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383e3124-8192-41e1-8415-507218aadc27}"/>
  <p:tag name="KSO_WM_UNIT_TYPE" val="i"/>
</p:tagLst>
</file>

<file path=ppt/tags/tag1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7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7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383e3124-8192-41e1-8415-507218aadc27}"/>
  <p:tag name="KSO_WM_UNIT_TYPE" val="i"/>
</p:tagLst>
</file>

<file path=ppt/tags/tag1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7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2545_6*i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02545_6*i*2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custom20202545_6*i*3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2545_6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UNIT_ISCONTENTSTITLE" val="0"/>
  <p:tag name="KSO_WM_UNIT_ISNUMDGMTITLE" val="0"/>
  <p:tag name="KSO_WM_UNIT_PRESET_TEXT" val="CONTENTS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202545_6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2545_6*l_h_i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2545_6*l_h_i*1_1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custom20202545_6*l_h_i*1_1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2545_6*l_h_i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2545_6*l_h_i*1_2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custom20202545_6*l_h_i*1_2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202545_6*l_h_i*1_3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2545_6*l_h_i*1_3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202545_6*l_h_i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custom20202545_6*l_h_i*1_4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custom20202545_6*l_h_i*1_4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custom20202545_6*l_h_i*1_4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custom20202545_6*l_h_i*1_5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custom20202545_6*l_h_i*1_5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custom20202545_6*l_h_i*1_5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7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2545_6*l_h_f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8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2545_6*l_h_f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9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202545_6*l_h_f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202545_6*l_h_f*1_4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01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custom20202545_6*l_h_f*1_5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custom20202545_6*l_h_i*1_6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custom20202545_6*l_h_i*1_6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custom20202545_6*l_h_i*1_6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5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custom20202545_6*l_h_f*1_6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06.xml><?xml version="1.0" encoding="utf-8"?>
<p:tagLst xmlns:p="http://schemas.openxmlformats.org/presentationml/2006/main">
  <p:tag name="KSO_WM_SLIDE_ID" val="custom20202545_6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6"/>
  <p:tag name="KSO_WM_SLIDE_INDEX" val="6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545"/>
  <p:tag name="KSO_WM_SLIDE_LAYOUT" val="a_b_l"/>
  <p:tag name="KSO_WM_SLIDE_LAYOUT_CNT" val="1_1_1"/>
</p:tagLst>
</file>

<file path=ppt/tags/tag2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383e3124-8192-41e1-8415-507218aadc27}"/>
  <p:tag name="KSO_WM_UNIT_TYPE" val="i"/>
</p:tagLst>
</file>

<file path=ppt/tags/tag2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383e3124-8192-41e1-8415-507218aadc27}"/>
  <p:tag name="KSO_WM_UNIT_TYPE" val="i"/>
</p:tagLst>
</file>

<file path=ppt/tags/tag2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383e3124-8192-41e1-8415-507218aadc27}"/>
  <p:tag name="KSO_WM_UNIT_TYPE" val="i"/>
</p:tagLst>
</file>

<file path=ppt/tags/tag2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383e3124-8192-41e1-8415-507218aadc27}"/>
  <p:tag name="KSO_WM_UNIT_TYPE" val="i"/>
</p:tagLst>
</file>

<file path=ppt/tags/tag2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383e3124-8192-41e1-8415-507218aadc27}"/>
  <p:tag name="KSO_WM_UNIT_TYPE" val="i"/>
</p:tagLst>
</file>

<file path=ppt/tags/tag2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383e3124-8192-41e1-8415-507218aadc27}"/>
  <p:tag name="KSO_WM_UNIT_TYPE" val="i"/>
</p:tagLst>
</file>

<file path=ppt/tags/tag2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383e3124-8192-41e1-8415-507218aadc27}"/>
  <p:tag name="KSO_WM_UNIT_TYPE" val="i"/>
</p:tagLst>
</file>

<file path=ppt/tags/tag2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383e3124-8192-41e1-8415-507218aadc27}"/>
  <p:tag name="KSO_WM_UNIT_TYPE" val="i"/>
</p:tagLst>
</file>

<file path=ppt/tags/tag2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383e3124-8192-41e1-8415-507218aadc27}"/>
  <p:tag name="KSO_WM_UNIT_TYPE" val="i"/>
</p:tagLst>
</file>

<file path=ppt/tags/tag2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383e3124-8192-41e1-8415-507218aadc27}"/>
  <p:tag name="KSO_WM_UNIT_TYPE" val="i"/>
</p:tagLst>
</file>

<file path=ppt/tags/tag2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383e3124-8192-41e1-8415-507218aadc27}"/>
  <p:tag name="KSO_WM_UNIT_TYPE" val="i"/>
</p:tagLst>
</file>

<file path=ppt/tags/tag2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383e3124-8192-41e1-8415-507218aadc27}"/>
  <p:tag name="KSO_WM_UNIT_TYPE" val="i"/>
</p:tagLst>
</file>

<file path=ppt/tags/tag25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383e3124-8192-41e1-8415-507218aadc27}"/>
  <p:tag name="KSO_WM_UNIT_TYPE" val="i"/>
</p:tagLst>
</file>

<file path=ppt/tags/tag2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383e3124-8192-41e1-8415-507218aadc27}"/>
  <p:tag name="KSO_WM_UNIT_TYPE" val="i"/>
</p:tagLst>
</file>

<file path=ppt/tags/tag2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7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文本具体内容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7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275.xml><?xml version="1.0" encoding="utf-8"?>
<p:tagLst xmlns:p="http://schemas.openxmlformats.org/presentationml/2006/main"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545"/>
  <p:tag name="KSO_WM_SLIDE_LAYOUT" val="a_b_e"/>
  <p:tag name="KSO_WM_SLIDE_LAYOUT_CNT" val="1_1_1"/>
</p:tagLst>
</file>

<file path=ppt/tags/tag2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383e3124-8192-41e1-8415-507218aadc27}"/>
  <p:tag name="KSO_WM_UNIT_TYPE" val="i"/>
</p:tagLst>
</file>

<file path=ppt/tags/tag2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383e3124-8192-41e1-8415-507218aadc27}"/>
  <p:tag name="KSO_WM_UNIT_TYPE" val="i"/>
</p:tagLst>
</file>

<file path=ppt/tags/tag2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7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文本具体内容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7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545_7*i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-0.25"/>
  <p:tag name="KSO_WM_UNIT_TEXT_FILL_FORE_SCHEMECOLOR_INDEX" val="13"/>
  <p:tag name="KSO_WM_UNIT_TEXT_FILL_TYPE" val="1"/>
</p:tagLst>
</file>

<file path=ppt/tags/tag289.xml><?xml version="1.0" encoding="utf-8"?>
<p:tagLst xmlns:p="http://schemas.openxmlformats.org/presentationml/2006/main"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545"/>
  <p:tag name="KSO_WM_SLIDE_LAYOUT" val="a_b_e"/>
  <p:tag name="KSO_WM_SLIDE_LAYOUT_CNT" val="1_1_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383e3124-8192-41e1-8415-507218aadc27}"/>
  <p:tag name="KSO_WM_UNIT_TYPE" val="i"/>
</p:tagLst>
</file>

<file path=ppt/tags/tag2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383e3124-8192-41e1-8415-507218aadc27}"/>
  <p:tag name="KSO_WM_UNIT_TYPE" val="i"/>
</p:tagLst>
</file>

<file path=ppt/tags/tag2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PP_MARK_KEY" val="76a2ed0b-0f57-4d75-8a85-fb2e086aadb6"/>
  <p:tag name="COMMONDATA" val="eyJoZGlkIjoiYzIwODc0ZjEzYjI3NGUzMDkzNzE5MDQ5MmNjMzcyNmQifQ==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c026TGp_business_diagram_v2">
  <a:themeElements>
    <a:clrScheme name="1_c026TGp_business_diagram_v2 3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72B143"/>
      </a:accent1>
      <a:accent2>
        <a:srgbClr val="0099CC"/>
      </a:accent2>
      <a:accent3>
        <a:srgbClr val="FFFFFF"/>
      </a:accent3>
      <a:accent4>
        <a:srgbClr val="174578"/>
      </a:accent4>
      <a:accent5>
        <a:srgbClr val="BCD5B0"/>
      </a:accent5>
      <a:accent6>
        <a:srgbClr val="008AB9"/>
      </a:accent6>
      <a:hlink>
        <a:srgbClr val="6699FF"/>
      </a:hlink>
      <a:folHlink>
        <a:srgbClr val="AC7AD2"/>
      </a:folHlink>
    </a:clrScheme>
    <a:fontScheme name="1_c026TGp_business_diagram_v2">
      <a:majorFont>
        <a:latin typeface="微软雅黑"/>
        <a:ea typeface="微软雅黑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CCFFFF"/>
            </a:gs>
            <a:gs pos="100000">
              <a:srgbClr val="FFFFFF"/>
            </a:gs>
          </a:gsLst>
          <a:lin ang="5400000" scaled="1"/>
        </a:gradFill>
        <a:ln w="9525" algn="ctr">
          <a:solidFill>
            <a:srgbClr val="008080"/>
          </a:solidFill>
          <a:round/>
        </a:ln>
      </a:spPr>
      <a:bodyPr wrap="square">
        <a:spAutoFit/>
      </a:bodyPr>
      <a:lstStyle>
        <a:defPPr marL="95250">
          <a:defRPr b="1" dirty="0" smtClean="0">
            <a:solidFill>
              <a:schemeClr val="tx2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026TGp_business_diagram_v2 1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3F97D3"/>
        </a:accent1>
        <a:accent2>
          <a:srgbClr val="75AD94"/>
        </a:accent2>
        <a:accent3>
          <a:srgbClr val="FFFFFF"/>
        </a:accent3>
        <a:accent4>
          <a:srgbClr val="565682"/>
        </a:accent4>
        <a:accent5>
          <a:srgbClr val="AFC9E6"/>
        </a:accent5>
        <a:accent6>
          <a:srgbClr val="699C86"/>
        </a:accent6>
        <a:hlink>
          <a:srgbClr val="BAA2C8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2">
        <a:dk1>
          <a:srgbClr val="3E2787"/>
        </a:dk1>
        <a:lt1>
          <a:srgbClr val="FFFFFF"/>
        </a:lt1>
        <a:dk2>
          <a:srgbClr val="000000"/>
        </a:dk2>
        <a:lt2>
          <a:srgbClr val="C0C0C0"/>
        </a:lt2>
        <a:accent1>
          <a:srgbClr val="445DC6"/>
        </a:accent1>
        <a:accent2>
          <a:srgbClr val="6699FF"/>
        </a:accent2>
        <a:accent3>
          <a:srgbClr val="FFFFFF"/>
        </a:accent3>
        <a:accent4>
          <a:srgbClr val="342072"/>
        </a:accent4>
        <a:accent5>
          <a:srgbClr val="B0B6DF"/>
        </a:accent5>
        <a:accent6>
          <a:srgbClr val="5C8AE7"/>
        </a:accent6>
        <a:hlink>
          <a:srgbClr val="69BD97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72B143"/>
        </a:accent1>
        <a:accent2>
          <a:srgbClr val="0099CC"/>
        </a:accent2>
        <a:accent3>
          <a:srgbClr val="FFFFFF"/>
        </a:accent3>
        <a:accent4>
          <a:srgbClr val="174578"/>
        </a:accent4>
        <a:accent5>
          <a:srgbClr val="BCD5B0"/>
        </a:accent5>
        <a:accent6>
          <a:srgbClr val="008AB9"/>
        </a:accent6>
        <a:hlink>
          <a:srgbClr val="6699FF"/>
        </a:hlink>
        <a:folHlink>
          <a:srgbClr val="AC7AD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Office 主题​​">
  <a:themeElements>
    <a:clrScheme name="自定义 44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Benent_S1</Template>
  <TotalTime>0</TotalTime>
  <Words>3149</Words>
  <Application>WPS 演示</Application>
  <PresentationFormat>全屏显示(4:3)</PresentationFormat>
  <Paragraphs>285</Paragraphs>
  <Slides>24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Arial</vt:lpstr>
      <vt:lpstr>宋体</vt:lpstr>
      <vt:lpstr>Wingdings</vt:lpstr>
      <vt:lpstr>黑体</vt:lpstr>
      <vt:lpstr>微软雅黑</vt:lpstr>
      <vt:lpstr>Verdana</vt:lpstr>
      <vt:lpstr>楷体_GB2312</vt:lpstr>
      <vt:lpstr>新宋体</vt:lpstr>
      <vt:lpstr>楷体_GB2312</vt:lpstr>
      <vt:lpstr>Wingdings</vt:lpstr>
      <vt:lpstr>Arial Unicode MS</vt:lpstr>
      <vt:lpstr>汉仪旗黑-85S</vt:lpstr>
      <vt:lpstr>Viner Hand ITC</vt:lpstr>
      <vt:lpstr>汉仪旗黑-85S</vt:lpstr>
      <vt:lpstr>1_c026TGp_business_diagram_v2</vt:lpstr>
      <vt:lpstr>5_Office 主题​​</vt:lpstr>
      <vt:lpstr>PowerPoint 演示文稿</vt:lpstr>
      <vt:lpstr>课程回顾</vt:lpstr>
      <vt:lpstr>技能展示</vt:lpstr>
      <vt:lpstr>PowerPoint 演示文稿</vt:lpstr>
      <vt:lpstr>Linux命令的分类</vt:lpstr>
      <vt:lpstr>Linux命令行格式2-1</vt:lpstr>
      <vt:lpstr>Linux命令行格式2-2</vt:lpstr>
      <vt:lpstr>获得命令帮助</vt:lpstr>
      <vt:lpstr>小结</vt:lpstr>
      <vt:lpstr>目录和文件管理</vt:lpstr>
      <vt:lpstr>查看及切换目录</vt:lpstr>
      <vt:lpstr>目录操作命令——ls</vt:lpstr>
      <vt:lpstr>目录操作命令——ls</vt:lpstr>
      <vt:lpstr>目录操作命令——du</vt:lpstr>
      <vt:lpstr>创建目录命令——mkdir</vt:lpstr>
      <vt:lpstr>创建文件命令——touch</vt:lpstr>
      <vt:lpstr>复制文件或目录——cp</vt:lpstr>
      <vt:lpstr>删除文件或目录——rm</vt:lpstr>
      <vt:lpstr>移动文件或目录——mv</vt:lpstr>
      <vt:lpstr>查找文件所在位置——which</vt:lpstr>
      <vt:lpstr>查找文件或目录——find</vt:lpstr>
      <vt:lpstr>第三章 目录和文件管理（一）</vt:lpstr>
      <vt:lpstr>实验案例：Linux基本命令操作3-1</vt:lpstr>
      <vt:lpstr>实验案例：Linux基本命令操作3-2</vt:lpstr>
    </vt:vector>
  </TitlesOfParts>
  <Company>MS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ye.zeng</dc:creator>
  <cp:lastModifiedBy>Lynch【殤∏煜】</cp:lastModifiedBy>
  <cp:revision>696</cp:revision>
  <dcterms:created xsi:type="dcterms:W3CDTF">2009-04-02T02:14:16Z</dcterms:created>
  <dcterms:modified xsi:type="dcterms:W3CDTF">2022-06-24T16:15:13Z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EB67E13F608642DAA037CF922EFCA942</vt:lpwstr>
  </property>
</Properties>
</file>