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sldIdLst>
    <p:sldId id="343" r:id="rId4"/>
    <p:sldId id="344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76" r:id="rId38"/>
    <p:sldId id="377" r:id="rId39"/>
    <p:sldId id="378" r:id="rId40"/>
    <p:sldId id="379" r:id="rId41"/>
    <p:sldId id="380" r:id="rId42"/>
    <p:sldId id="381" r:id="rId43"/>
    <p:sldId id="382" r:id="rId44"/>
  </p:sldIdLst>
  <p:sldSz cx="9144000" cy="6858000" type="screen4x3"/>
  <p:notesSz cx="6858000" cy="9144000"/>
  <p:custDataLst>
    <p:tags r:id="rId48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15"/>
    <p:restoredTop sz="90526"/>
  </p:normalViewPr>
  <p:slideViewPr>
    <p:cSldViewPr showGuides="1">
      <p:cViewPr>
        <p:scale>
          <a:sx n="90" d="100"/>
          <a:sy n="90" d="100"/>
        </p:scale>
        <p:origin x="-168" y="-546"/>
      </p:cViewPr>
      <p:guideLst>
        <p:guide orient="horz" pos="2137"/>
        <p:guide pos="2904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8" Type="http://schemas.openxmlformats.org/officeDocument/2006/relationships/tags" Target="tags/tag434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967B5D-EC0C-4C44-817D-F485E4A3F44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B8693AE-8549-45FF-90DF-BC2E24B26F7A}">
      <dgm:prSet phldrT="[文本]" custT="1"/>
      <dgm:spPr/>
      <dgm:t>
        <a:bodyPr/>
        <a:lstStyle/>
        <a:p>
          <a:r>
            <a:rPr lang="zh-CN" altLang="en-US" sz="1600" b="1" dirty="0" smtClean="0"/>
            <a:t>内核及公共消息日志：</a:t>
          </a:r>
          <a:endParaRPr lang="zh-CN" altLang="en-US" sz="1600" b="1" dirty="0"/>
        </a:p>
      </dgm:t>
    </dgm:pt>
    <dgm:pt modelId="{34DF632C-7127-4569-BCBE-0262B6F294DD}" cxnId="{DE230F5B-6C74-47B1-A593-88A3CF99BB4A}" type="parTrans">
      <dgm:prSet/>
      <dgm:spPr/>
      <dgm:t>
        <a:bodyPr/>
        <a:lstStyle/>
        <a:p>
          <a:endParaRPr lang="zh-CN" altLang="en-US" sz="1600" b="1"/>
        </a:p>
      </dgm:t>
    </dgm:pt>
    <dgm:pt modelId="{46AC807D-28EE-45C9-A053-143AEA3A3B3D}" cxnId="{DE230F5B-6C74-47B1-A593-88A3CF99BB4A}" type="sibTrans">
      <dgm:prSet/>
      <dgm:spPr/>
      <dgm:t>
        <a:bodyPr/>
        <a:lstStyle/>
        <a:p>
          <a:endParaRPr lang="zh-CN" altLang="en-US" sz="1600" b="1"/>
        </a:p>
      </dgm:t>
    </dgm:pt>
    <dgm:pt modelId="{96893AA9-1CA8-418F-93F8-FEFFCB3A8589}">
      <dgm:prSet custT="1"/>
      <dgm:spPr/>
      <dgm:t>
        <a:bodyPr/>
        <a:lstStyle/>
        <a:p>
          <a:r>
            <a:rPr lang="zh-CN" altLang="en-US" sz="1600" b="1" dirty="0" smtClean="0"/>
            <a:t>计划任务日志：</a:t>
          </a:r>
          <a:endParaRPr lang="en-US" altLang="zh-CN" sz="1600" b="1" dirty="0" smtClean="0"/>
        </a:p>
      </dgm:t>
    </dgm:pt>
    <dgm:pt modelId="{CA84DFC2-C32E-414A-BDD4-50E8AA0F6632}" cxnId="{9E7CF677-DDD3-4563-B72E-BA8E48B306B6}" type="parTrans">
      <dgm:prSet/>
      <dgm:spPr/>
      <dgm:t>
        <a:bodyPr/>
        <a:lstStyle/>
        <a:p>
          <a:endParaRPr lang="zh-CN" altLang="en-US" sz="1600" b="1"/>
        </a:p>
      </dgm:t>
    </dgm:pt>
    <dgm:pt modelId="{12CA37AF-82E8-4A75-9E5D-3BB1B774EFFD}" cxnId="{9E7CF677-DDD3-4563-B72E-BA8E48B306B6}" type="sibTrans">
      <dgm:prSet/>
      <dgm:spPr/>
      <dgm:t>
        <a:bodyPr/>
        <a:lstStyle/>
        <a:p>
          <a:endParaRPr lang="zh-CN" altLang="en-US" sz="1600" b="1"/>
        </a:p>
      </dgm:t>
    </dgm:pt>
    <dgm:pt modelId="{8965DE7E-8CC9-4748-BE03-ACF6F9B9FA6C}">
      <dgm:prSet custT="1"/>
      <dgm:spPr/>
      <dgm:t>
        <a:bodyPr/>
        <a:lstStyle/>
        <a:p>
          <a:r>
            <a:rPr lang="zh-CN" altLang="en-US" sz="1600" b="1" dirty="0" smtClean="0"/>
            <a:t>系统引导日志：</a:t>
          </a:r>
          <a:endParaRPr lang="en-US" altLang="zh-CN" sz="1600" b="1" dirty="0" smtClean="0"/>
        </a:p>
      </dgm:t>
    </dgm:pt>
    <dgm:pt modelId="{90658819-C4A9-4448-8005-3E3371FA7086}" cxnId="{CCF348E1-54C5-4F0C-9983-EA45E22C3EA1}" type="parTrans">
      <dgm:prSet/>
      <dgm:spPr/>
      <dgm:t>
        <a:bodyPr/>
        <a:lstStyle/>
        <a:p>
          <a:endParaRPr lang="zh-CN" altLang="en-US" sz="1600" b="1"/>
        </a:p>
      </dgm:t>
    </dgm:pt>
    <dgm:pt modelId="{DFAC424D-8EF5-4735-84B5-F489C25D5684}" cxnId="{CCF348E1-54C5-4F0C-9983-EA45E22C3EA1}" type="sibTrans">
      <dgm:prSet/>
      <dgm:spPr/>
      <dgm:t>
        <a:bodyPr/>
        <a:lstStyle/>
        <a:p>
          <a:endParaRPr lang="zh-CN" altLang="en-US" sz="1600" b="1"/>
        </a:p>
      </dgm:t>
    </dgm:pt>
    <dgm:pt modelId="{A4DC92E3-858F-49E4-A9E1-74FEAEC4901A}">
      <dgm:prSet custT="1"/>
      <dgm:spPr/>
      <dgm:t>
        <a:bodyPr/>
        <a:lstStyle/>
        <a:p>
          <a:r>
            <a:rPr lang="zh-CN" altLang="en-US" sz="1600" b="1" dirty="0" smtClean="0"/>
            <a:t>邮件系统日志：</a:t>
          </a:r>
          <a:endParaRPr lang="en-US" altLang="zh-CN" sz="1600" b="1" dirty="0" smtClean="0"/>
        </a:p>
      </dgm:t>
    </dgm:pt>
    <dgm:pt modelId="{AD5245FD-5943-406D-82B6-C44F0572234F}" cxnId="{C4DE46D1-0905-4B10-81D3-21EE8BB55C98}" type="parTrans">
      <dgm:prSet/>
      <dgm:spPr/>
      <dgm:t>
        <a:bodyPr/>
        <a:lstStyle/>
        <a:p>
          <a:endParaRPr lang="zh-CN" altLang="en-US" sz="1600" b="1"/>
        </a:p>
      </dgm:t>
    </dgm:pt>
    <dgm:pt modelId="{B6689632-C80C-4318-93D9-F77BB3B04297}" cxnId="{C4DE46D1-0905-4B10-81D3-21EE8BB55C98}" type="sibTrans">
      <dgm:prSet/>
      <dgm:spPr/>
      <dgm:t>
        <a:bodyPr/>
        <a:lstStyle/>
        <a:p>
          <a:endParaRPr lang="zh-CN" altLang="en-US" sz="1600" b="1"/>
        </a:p>
      </dgm:t>
    </dgm:pt>
    <dgm:pt modelId="{3BF68F2E-391B-4104-92DB-361C4F2CA2E3}">
      <dgm:prSet custT="1"/>
      <dgm:spPr/>
      <dgm:t>
        <a:bodyPr/>
        <a:lstStyle/>
        <a:p>
          <a:r>
            <a:rPr lang="zh-CN" altLang="en-US" sz="1600" b="1" dirty="0" smtClean="0"/>
            <a:t>用户登录日志：</a:t>
          </a:r>
          <a:endParaRPr lang="en-US" altLang="zh-CN" sz="1600" b="1" dirty="0" smtClean="0"/>
        </a:p>
      </dgm:t>
    </dgm:pt>
    <dgm:pt modelId="{AABC938F-A99E-4599-9AF8-0F4E8127D28B}" cxnId="{B7FD98E1-CA03-4CC8-8E2B-4C785A3E07B6}" type="parTrans">
      <dgm:prSet/>
      <dgm:spPr/>
      <dgm:t>
        <a:bodyPr/>
        <a:lstStyle/>
        <a:p>
          <a:endParaRPr lang="zh-CN" altLang="en-US" sz="1600" b="1"/>
        </a:p>
      </dgm:t>
    </dgm:pt>
    <dgm:pt modelId="{FE988014-D979-4B0A-B70A-26BFED57D0AF}" cxnId="{B7FD98E1-CA03-4CC8-8E2B-4C785A3E07B6}" type="sibTrans">
      <dgm:prSet/>
      <dgm:spPr/>
      <dgm:t>
        <a:bodyPr/>
        <a:lstStyle/>
        <a:p>
          <a:endParaRPr lang="zh-CN" altLang="en-US" sz="1600" b="1"/>
        </a:p>
      </dgm:t>
    </dgm:pt>
    <dgm:pt modelId="{83B600F5-1B9A-4993-B1F4-55455C4706B7}">
      <dgm:prSet phldrT="[文本]" custT="1"/>
      <dgm:spPr/>
      <dgm:t>
        <a:bodyPr/>
        <a:lstStyle/>
        <a:p>
          <a:r>
            <a:rPr lang="en-US" altLang="zh-CN" sz="1600" b="1" dirty="0" smtClean="0">
              <a:solidFill>
                <a:srgbClr val="FF0000"/>
              </a:solidFill>
            </a:rPr>
            <a:t>/</a:t>
          </a:r>
          <a:r>
            <a:rPr lang="en-US" altLang="zh-CN" sz="1600" b="1" dirty="0" err="1" smtClean="0">
              <a:solidFill>
                <a:srgbClr val="FF0000"/>
              </a:solidFill>
            </a:rPr>
            <a:t>var</a:t>
          </a:r>
          <a:r>
            <a:rPr lang="en-US" altLang="zh-CN" sz="1600" b="1" dirty="0" smtClean="0">
              <a:solidFill>
                <a:srgbClr val="FF0000"/>
              </a:solidFill>
            </a:rPr>
            <a:t>/log/messages</a:t>
          </a:r>
          <a:endParaRPr lang="zh-CN" altLang="en-US" sz="1600" b="1" dirty="0"/>
        </a:p>
      </dgm:t>
    </dgm:pt>
    <dgm:pt modelId="{D29D65FA-A34A-458D-8AD5-EF2B53D78E05}" cxnId="{4A61B83F-9F8F-4504-8148-8FA387F1BB15}" type="parTrans">
      <dgm:prSet/>
      <dgm:spPr/>
      <dgm:t>
        <a:bodyPr/>
        <a:lstStyle/>
        <a:p>
          <a:endParaRPr lang="zh-CN" altLang="en-US" sz="1600" b="1"/>
        </a:p>
      </dgm:t>
    </dgm:pt>
    <dgm:pt modelId="{F029F46D-DC59-4023-B71C-45C534EE40C6}" cxnId="{4A61B83F-9F8F-4504-8148-8FA387F1BB15}" type="sibTrans">
      <dgm:prSet/>
      <dgm:spPr/>
      <dgm:t>
        <a:bodyPr/>
        <a:lstStyle/>
        <a:p>
          <a:endParaRPr lang="zh-CN" altLang="en-US" sz="1600" b="1"/>
        </a:p>
      </dgm:t>
    </dgm:pt>
    <dgm:pt modelId="{A442EC0A-9B25-42D0-8409-61B9B78BF032}">
      <dgm:prSet custT="1"/>
      <dgm:spPr/>
      <dgm:t>
        <a:bodyPr/>
        <a:lstStyle/>
        <a:p>
          <a:r>
            <a:rPr lang="en-US" altLang="zh-CN" sz="1600" b="1" smtClean="0"/>
            <a:t>/</a:t>
          </a:r>
          <a:r>
            <a:rPr lang="en-US" altLang="zh-CN" sz="1600" b="1" dirty="0" err="1" smtClean="0"/>
            <a:t>var</a:t>
          </a:r>
          <a:r>
            <a:rPr lang="en-US" altLang="zh-CN" sz="1600" b="1" dirty="0" smtClean="0"/>
            <a:t>/log/</a:t>
          </a:r>
          <a:r>
            <a:rPr lang="en-US" altLang="zh-CN" sz="1600" b="1" dirty="0" err="1" smtClean="0"/>
            <a:t>cron</a:t>
          </a:r>
          <a:endParaRPr lang="en-US" altLang="zh-CN" sz="1600" b="1" dirty="0" smtClean="0"/>
        </a:p>
      </dgm:t>
    </dgm:pt>
    <dgm:pt modelId="{AA7F9EBA-2F7F-444F-9E42-41C842A71FF3}" cxnId="{3A03583C-4DA3-4980-8AA4-B335D68874D0}" type="parTrans">
      <dgm:prSet/>
      <dgm:spPr/>
      <dgm:t>
        <a:bodyPr/>
        <a:lstStyle/>
        <a:p>
          <a:endParaRPr lang="zh-CN" altLang="en-US" sz="1600" b="1"/>
        </a:p>
      </dgm:t>
    </dgm:pt>
    <dgm:pt modelId="{6334761F-29E5-4436-934D-EB681E0BF7DE}" cxnId="{3A03583C-4DA3-4980-8AA4-B335D68874D0}" type="sibTrans">
      <dgm:prSet/>
      <dgm:spPr/>
      <dgm:t>
        <a:bodyPr/>
        <a:lstStyle/>
        <a:p>
          <a:endParaRPr lang="zh-CN" altLang="en-US" sz="1600" b="1"/>
        </a:p>
      </dgm:t>
    </dgm:pt>
    <dgm:pt modelId="{F78F4F86-35B5-4F54-AECA-5341E4909B26}">
      <dgm:prSet custT="1"/>
      <dgm:spPr/>
      <dgm:t>
        <a:bodyPr/>
        <a:lstStyle/>
        <a:p>
          <a:r>
            <a:rPr lang="en-US" altLang="zh-CN" sz="1600" b="1" dirty="0" smtClean="0"/>
            <a:t>/</a:t>
          </a:r>
          <a:r>
            <a:rPr lang="en-US" altLang="zh-CN" sz="1600" b="1" dirty="0" err="1" smtClean="0"/>
            <a:t>var</a:t>
          </a:r>
          <a:r>
            <a:rPr lang="en-US" altLang="zh-CN" sz="1600" b="1" dirty="0" smtClean="0"/>
            <a:t>/log/</a:t>
          </a:r>
          <a:r>
            <a:rPr lang="en-US" altLang="zh-CN" sz="1600" b="1" dirty="0" err="1" smtClean="0"/>
            <a:t>dmesg</a:t>
          </a:r>
          <a:endParaRPr lang="en-US" altLang="zh-CN" sz="1600" b="1" dirty="0" smtClean="0"/>
        </a:p>
      </dgm:t>
    </dgm:pt>
    <dgm:pt modelId="{374A86D6-C090-491A-B7CF-2ABE9C4801C9}" cxnId="{2DD1EA60-BA1E-48E8-AF34-5B401DB339A5}" type="parTrans">
      <dgm:prSet/>
      <dgm:spPr/>
      <dgm:t>
        <a:bodyPr/>
        <a:lstStyle/>
        <a:p>
          <a:endParaRPr lang="zh-CN" altLang="en-US" sz="1600" b="1"/>
        </a:p>
      </dgm:t>
    </dgm:pt>
    <dgm:pt modelId="{E9AD1247-5524-433C-BBE8-C9A7C8442FA0}" cxnId="{2DD1EA60-BA1E-48E8-AF34-5B401DB339A5}" type="sibTrans">
      <dgm:prSet/>
      <dgm:spPr/>
      <dgm:t>
        <a:bodyPr/>
        <a:lstStyle/>
        <a:p>
          <a:endParaRPr lang="zh-CN" altLang="en-US" sz="1600" b="1"/>
        </a:p>
      </dgm:t>
    </dgm:pt>
    <dgm:pt modelId="{B4173247-64C6-4CF1-AA86-3C9FEE775779}">
      <dgm:prSet custT="1"/>
      <dgm:spPr/>
      <dgm:t>
        <a:bodyPr/>
        <a:lstStyle/>
        <a:p>
          <a:r>
            <a:rPr lang="en-US" altLang="zh-CN" sz="1600" b="1" smtClean="0"/>
            <a:t>/</a:t>
          </a:r>
          <a:r>
            <a:rPr lang="en-US" altLang="zh-CN" sz="1600" b="1" dirty="0" err="1" smtClean="0"/>
            <a:t>var</a:t>
          </a:r>
          <a:r>
            <a:rPr lang="en-US" altLang="zh-CN" sz="1600" b="1" dirty="0" smtClean="0"/>
            <a:t>/log/</a:t>
          </a:r>
          <a:r>
            <a:rPr lang="en-US" altLang="zh-CN" sz="1600" b="1" dirty="0" err="1" smtClean="0"/>
            <a:t>maillog</a:t>
          </a:r>
          <a:endParaRPr lang="en-US" altLang="zh-CN" sz="1600" b="1" dirty="0" smtClean="0"/>
        </a:p>
      </dgm:t>
    </dgm:pt>
    <dgm:pt modelId="{BEBF976A-39B9-4BDE-A0E3-20B331B3C153}" cxnId="{E0934FBD-4787-4924-B175-5FC6071E5C1A}" type="parTrans">
      <dgm:prSet/>
      <dgm:spPr/>
      <dgm:t>
        <a:bodyPr/>
        <a:lstStyle/>
        <a:p>
          <a:endParaRPr lang="zh-CN" altLang="en-US" sz="1600" b="1"/>
        </a:p>
      </dgm:t>
    </dgm:pt>
    <dgm:pt modelId="{F49ECCAD-C079-42C1-ABD7-BB4B7281A809}" cxnId="{E0934FBD-4787-4924-B175-5FC6071E5C1A}" type="sibTrans">
      <dgm:prSet/>
      <dgm:spPr/>
      <dgm:t>
        <a:bodyPr/>
        <a:lstStyle/>
        <a:p>
          <a:endParaRPr lang="zh-CN" altLang="en-US" sz="1600" b="1"/>
        </a:p>
      </dgm:t>
    </dgm:pt>
    <dgm:pt modelId="{E4677E97-4DCA-4D5A-A242-CD06C2C266C7}">
      <dgm:prSet custT="1"/>
      <dgm:spPr/>
      <dgm:t>
        <a:bodyPr/>
        <a:lstStyle/>
        <a:p>
          <a:r>
            <a:rPr lang="en-US" altLang="zh-CN" sz="1600" b="1" dirty="0" smtClean="0"/>
            <a:t>/</a:t>
          </a:r>
          <a:r>
            <a:rPr lang="en-US" altLang="zh-CN" sz="1600" b="1" dirty="0" err="1" smtClean="0"/>
            <a:t>var</a:t>
          </a:r>
          <a:r>
            <a:rPr lang="en-US" altLang="zh-CN" sz="1600" b="1" dirty="0" smtClean="0"/>
            <a:t>/log/</a:t>
          </a:r>
          <a:r>
            <a:rPr lang="en-US" altLang="zh-CN" sz="1600" b="1" dirty="0" err="1" smtClean="0"/>
            <a:t>lastlog</a:t>
          </a:r>
          <a:endParaRPr lang="en-US" altLang="zh-CN" sz="1600" b="1" dirty="0" smtClean="0"/>
        </a:p>
      </dgm:t>
    </dgm:pt>
    <dgm:pt modelId="{D5934BCB-4F6C-406C-9601-FFA68FBFC5F6}" cxnId="{58A129CF-F1FD-418A-9EB8-08444A787744}" type="parTrans">
      <dgm:prSet/>
      <dgm:spPr/>
      <dgm:t>
        <a:bodyPr/>
        <a:lstStyle/>
        <a:p>
          <a:endParaRPr lang="zh-CN" altLang="en-US" sz="1600" b="1"/>
        </a:p>
      </dgm:t>
    </dgm:pt>
    <dgm:pt modelId="{2CAE70D7-3900-4325-A162-4421EFE7F35B}" cxnId="{58A129CF-F1FD-418A-9EB8-08444A787744}" type="sibTrans">
      <dgm:prSet/>
      <dgm:spPr/>
      <dgm:t>
        <a:bodyPr/>
        <a:lstStyle/>
        <a:p>
          <a:endParaRPr lang="zh-CN" altLang="en-US" sz="1600" b="1"/>
        </a:p>
      </dgm:t>
    </dgm:pt>
    <dgm:pt modelId="{A1BAA13B-745D-4C40-95D7-B54B18E79DD7}">
      <dgm:prSet custT="1"/>
      <dgm:spPr/>
      <dgm:t>
        <a:bodyPr/>
        <a:lstStyle/>
        <a:p>
          <a:r>
            <a:rPr lang="en-US" altLang="zh-CN" sz="1600" b="1" dirty="0" smtClean="0"/>
            <a:t>/</a:t>
          </a:r>
          <a:r>
            <a:rPr lang="en-US" altLang="zh-CN" sz="1600" b="1" dirty="0" err="1" smtClean="0"/>
            <a:t>var</a:t>
          </a:r>
          <a:r>
            <a:rPr lang="en-US" altLang="zh-CN" sz="1600" b="1" dirty="0" smtClean="0"/>
            <a:t>/log/secure</a:t>
          </a:r>
        </a:p>
      </dgm:t>
    </dgm:pt>
    <dgm:pt modelId="{721E0821-F639-475F-89FD-BC265A7824B5}" cxnId="{BAC71E67-3DB5-4301-9022-E51FFA0F3A1B}" type="parTrans">
      <dgm:prSet/>
      <dgm:spPr/>
      <dgm:t>
        <a:bodyPr/>
        <a:lstStyle/>
        <a:p>
          <a:endParaRPr lang="zh-CN" altLang="en-US"/>
        </a:p>
      </dgm:t>
    </dgm:pt>
    <dgm:pt modelId="{E3697CDB-B7E2-4438-9CD4-0E95BAA333B1}" cxnId="{BAC71E67-3DB5-4301-9022-E51FFA0F3A1B}" type="sibTrans">
      <dgm:prSet/>
      <dgm:spPr/>
      <dgm:t>
        <a:bodyPr/>
        <a:lstStyle/>
        <a:p>
          <a:endParaRPr lang="zh-CN" altLang="en-US"/>
        </a:p>
      </dgm:t>
    </dgm:pt>
    <dgm:pt modelId="{8A7BD89F-ED10-4D7D-8B4E-183059F77301}">
      <dgm:prSet custT="1"/>
      <dgm:spPr/>
      <dgm:t>
        <a:bodyPr/>
        <a:lstStyle/>
        <a:p>
          <a:r>
            <a:rPr lang="en-US" altLang="zh-CN" sz="1600" b="1" dirty="0" smtClean="0"/>
            <a:t>/</a:t>
          </a:r>
          <a:r>
            <a:rPr lang="en-US" altLang="zh-CN" sz="1600" b="1" dirty="0" err="1" smtClean="0"/>
            <a:t>var</a:t>
          </a:r>
          <a:r>
            <a:rPr lang="en-US" altLang="zh-CN" sz="1600" b="1" dirty="0" smtClean="0"/>
            <a:t>/log/</a:t>
          </a:r>
          <a:r>
            <a:rPr lang="en-US" altLang="zh-CN" sz="1600" b="1" dirty="0" err="1" smtClean="0"/>
            <a:t>wtmp</a:t>
          </a:r>
          <a:endParaRPr lang="en-US" altLang="zh-CN" sz="1600" b="1" dirty="0" smtClean="0"/>
        </a:p>
      </dgm:t>
    </dgm:pt>
    <dgm:pt modelId="{D705F38C-670C-468D-AA03-A0CBE1D5574F}" cxnId="{3EFF3F87-B068-4C27-B66E-623F29AD5626}" type="parTrans">
      <dgm:prSet/>
      <dgm:spPr/>
      <dgm:t>
        <a:bodyPr/>
        <a:lstStyle/>
        <a:p>
          <a:endParaRPr lang="zh-CN" altLang="en-US"/>
        </a:p>
      </dgm:t>
    </dgm:pt>
    <dgm:pt modelId="{256FC16D-EEDB-46F4-9ACC-C34FE63BBF88}" cxnId="{3EFF3F87-B068-4C27-B66E-623F29AD5626}" type="sibTrans">
      <dgm:prSet/>
      <dgm:spPr/>
      <dgm:t>
        <a:bodyPr/>
        <a:lstStyle/>
        <a:p>
          <a:endParaRPr lang="zh-CN" altLang="en-US"/>
        </a:p>
      </dgm:t>
    </dgm:pt>
    <dgm:pt modelId="{747127A6-BEC6-4374-BAD6-DD76DEDAE50A}">
      <dgm:prSet custT="1"/>
      <dgm:spPr/>
      <dgm:t>
        <a:bodyPr/>
        <a:lstStyle/>
        <a:p>
          <a:r>
            <a:rPr lang="en-US" altLang="zh-CN" sz="1600" b="1" dirty="0" smtClean="0"/>
            <a:t>/</a:t>
          </a:r>
          <a:r>
            <a:rPr lang="en-US" altLang="zh-CN" sz="1600" b="1" dirty="0" err="1" smtClean="0"/>
            <a:t>var</a:t>
          </a:r>
          <a:r>
            <a:rPr lang="en-US" altLang="zh-CN" sz="1600" b="1" dirty="0" smtClean="0"/>
            <a:t>/run/</a:t>
          </a:r>
          <a:r>
            <a:rPr lang="en-US" altLang="zh-CN" sz="1600" b="1" dirty="0" err="1" smtClean="0"/>
            <a:t>btmp</a:t>
          </a:r>
          <a:endParaRPr lang="en-US" altLang="zh-CN" sz="1600" b="1" dirty="0" smtClean="0"/>
        </a:p>
      </dgm:t>
    </dgm:pt>
    <dgm:pt modelId="{0F83C7C6-9127-4851-A8BE-D42F6E17DB24}" cxnId="{B6545002-5262-40D8-86CF-B3FC763CBC8B}" type="parTrans">
      <dgm:prSet/>
      <dgm:spPr/>
      <dgm:t>
        <a:bodyPr/>
        <a:lstStyle/>
        <a:p>
          <a:endParaRPr lang="zh-CN" altLang="en-US"/>
        </a:p>
      </dgm:t>
    </dgm:pt>
    <dgm:pt modelId="{2034DBE5-0639-4BD8-9D51-301085FBA766}" cxnId="{B6545002-5262-40D8-86CF-B3FC763CBC8B}" type="sibTrans">
      <dgm:prSet/>
      <dgm:spPr/>
      <dgm:t>
        <a:bodyPr/>
        <a:lstStyle/>
        <a:p>
          <a:endParaRPr lang="zh-CN" altLang="en-US"/>
        </a:p>
      </dgm:t>
    </dgm:pt>
    <dgm:pt modelId="{999E99E3-F074-4E46-9DF8-A55A1F2B9679}">
      <dgm:prSet custT="1"/>
      <dgm:spPr/>
      <dgm:t>
        <a:bodyPr/>
        <a:lstStyle/>
        <a:p>
          <a:r>
            <a:rPr lang="en-US" altLang="zh-CN" sz="1600" b="1" dirty="0" smtClean="0"/>
            <a:t>… …</a:t>
          </a:r>
        </a:p>
      </dgm:t>
    </dgm:pt>
    <dgm:pt modelId="{894B0E9E-DEA8-491A-B599-5F5DADE58F25}" cxnId="{B0678570-393F-4794-90F1-9071DA1A619D}" type="parTrans">
      <dgm:prSet/>
      <dgm:spPr/>
      <dgm:t>
        <a:bodyPr/>
        <a:lstStyle/>
        <a:p>
          <a:endParaRPr lang="zh-CN" altLang="en-US"/>
        </a:p>
      </dgm:t>
    </dgm:pt>
    <dgm:pt modelId="{7F2E5D90-67EA-4405-862D-A918338A2F6B}" cxnId="{B0678570-393F-4794-90F1-9071DA1A619D}" type="sibTrans">
      <dgm:prSet/>
      <dgm:spPr/>
      <dgm:t>
        <a:bodyPr/>
        <a:lstStyle/>
        <a:p>
          <a:endParaRPr lang="zh-CN" altLang="en-US"/>
        </a:p>
      </dgm:t>
    </dgm:pt>
    <dgm:pt modelId="{7F85A359-12D8-4686-AFD0-C5ECD59D67EE}">
      <dgm:prSet custT="1"/>
      <dgm:spPr/>
      <dgm:t>
        <a:bodyPr/>
        <a:lstStyle/>
        <a:p>
          <a:r>
            <a:rPr lang="en-US" altLang="zh-CN" sz="1600" b="1" dirty="0" smtClean="0"/>
            <a:t>… …</a:t>
          </a:r>
        </a:p>
      </dgm:t>
    </dgm:pt>
    <dgm:pt modelId="{E6D3D9C9-2398-471D-A7BF-423A235A239A}" cxnId="{7142321C-5508-4701-A0A9-815804377792}" type="parTrans">
      <dgm:prSet/>
      <dgm:spPr/>
      <dgm:t>
        <a:bodyPr/>
        <a:lstStyle/>
        <a:p>
          <a:endParaRPr lang="zh-CN" altLang="en-US"/>
        </a:p>
      </dgm:t>
    </dgm:pt>
    <dgm:pt modelId="{3EDF3E85-6886-4121-8E14-2AF437C3824A}" cxnId="{7142321C-5508-4701-A0A9-815804377792}" type="sibTrans">
      <dgm:prSet/>
      <dgm:spPr/>
      <dgm:t>
        <a:bodyPr/>
        <a:lstStyle/>
        <a:p>
          <a:endParaRPr lang="zh-CN" altLang="en-US"/>
        </a:p>
      </dgm:t>
    </dgm:pt>
    <dgm:pt modelId="{A23C3167-CBF0-4BF2-B5C4-9485A910D5C2}" type="pres">
      <dgm:prSet presAssocID="{04967B5D-EC0C-4C44-817D-F485E4A3F44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A491CBC-5D9B-4A13-87F4-36FEB216418B}" type="pres">
      <dgm:prSet presAssocID="{0B8693AE-8549-45FF-90DF-BC2E24B26F7A}" presName="linNode" presStyleCnt="0"/>
      <dgm:spPr/>
    </dgm:pt>
    <dgm:pt modelId="{33EBCAE5-C2C0-425E-B1EB-E85E6A6581C7}" type="pres">
      <dgm:prSet presAssocID="{0B8693AE-8549-45FF-90DF-BC2E24B26F7A}" presName="parentText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E07B49-1014-4C50-A20F-1BA5262A0F49}" type="pres">
      <dgm:prSet presAssocID="{0B8693AE-8549-45FF-90DF-BC2E24B26F7A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C90395-4D35-40F0-A94E-45B1389C493B}" type="pres">
      <dgm:prSet presAssocID="{46AC807D-28EE-45C9-A053-143AEA3A3B3D}" presName="sp" presStyleCnt="0"/>
      <dgm:spPr/>
    </dgm:pt>
    <dgm:pt modelId="{896E0A1C-C00D-4EC4-AF7C-14EC0C06BF2F}" type="pres">
      <dgm:prSet presAssocID="{96893AA9-1CA8-418F-93F8-FEFFCB3A8589}" presName="linNode" presStyleCnt="0"/>
      <dgm:spPr/>
    </dgm:pt>
    <dgm:pt modelId="{6B4935EA-F555-497F-B1EF-7DD81C3EAB33}" type="pres">
      <dgm:prSet presAssocID="{96893AA9-1CA8-418F-93F8-FEFFCB3A8589}" presName="parentText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8465CD-48B0-40B0-AF3F-D524E7D1C84A}" type="pres">
      <dgm:prSet presAssocID="{96893AA9-1CA8-418F-93F8-FEFFCB3A8589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E24FA4-3532-4ACF-BE87-7602F13A82F8}" type="pres">
      <dgm:prSet presAssocID="{12CA37AF-82E8-4A75-9E5D-3BB1B774EFFD}" presName="sp" presStyleCnt="0"/>
      <dgm:spPr/>
    </dgm:pt>
    <dgm:pt modelId="{795684A9-8369-475A-B6F8-019F0D1045BD}" type="pres">
      <dgm:prSet presAssocID="{8965DE7E-8CC9-4748-BE03-ACF6F9B9FA6C}" presName="linNode" presStyleCnt="0"/>
      <dgm:spPr/>
    </dgm:pt>
    <dgm:pt modelId="{FF59F3BB-A231-4DCD-8929-0F831C533AFE}" type="pres">
      <dgm:prSet presAssocID="{8965DE7E-8CC9-4748-BE03-ACF6F9B9FA6C}" presName="parentText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D94B9-46B4-439A-974B-4DC32A574A55}" type="pres">
      <dgm:prSet presAssocID="{8965DE7E-8CC9-4748-BE03-ACF6F9B9FA6C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D5E354-1944-49F5-B8C1-48643BA9F672}" type="pres">
      <dgm:prSet presAssocID="{DFAC424D-8EF5-4735-84B5-F489C25D5684}" presName="sp" presStyleCnt="0"/>
      <dgm:spPr/>
    </dgm:pt>
    <dgm:pt modelId="{71C863DF-621C-4F69-8E15-F50109B3355A}" type="pres">
      <dgm:prSet presAssocID="{A4DC92E3-858F-49E4-A9E1-74FEAEC4901A}" presName="linNode" presStyleCnt="0"/>
      <dgm:spPr/>
    </dgm:pt>
    <dgm:pt modelId="{E662765A-743D-417F-9E08-81022CFC0737}" type="pres">
      <dgm:prSet presAssocID="{A4DC92E3-858F-49E4-A9E1-74FEAEC4901A}" presName="parentText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7DC15E-B307-427E-AC23-9321319845A9}" type="pres">
      <dgm:prSet presAssocID="{A4DC92E3-858F-49E4-A9E1-74FEAEC4901A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9ECD51-F633-4390-94F8-FADBDF51D2C4}" type="pres">
      <dgm:prSet presAssocID="{B6689632-C80C-4318-93D9-F77BB3B04297}" presName="sp" presStyleCnt="0"/>
      <dgm:spPr/>
    </dgm:pt>
    <dgm:pt modelId="{32F77057-47DB-4378-A973-141A8C5D902A}" type="pres">
      <dgm:prSet presAssocID="{3BF68F2E-391B-4104-92DB-361C4F2CA2E3}" presName="linNode" presStyleCnt="0"/>
      <dgm:spPr/>
    </dgm:pt>
    <dgm:pt modelId="{AD5DBDBB-7207-46F0-AE32-469C81487AD2}" type="pres">
      <dgm:prSet presAssocID="{3BF68F2E-391B-4104-92DB-361C4F2CA2E3}" presName="parentText" presStyleLbl="node1" presStyleIdx="4" presStyleCnt="6" custScaleY="24728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5219D4-5F1F-47E6-8453-C8F2CEE1FFC7}" type="pres">
      <dgm:prSet presAssocID="{3BF68F2E-391B-4104-92DB-361C4F2CA2E3}" presName="descendantText" presStyleLbl="alignAccFollowNode1" presStyleIdx="4" presStyleCnt="6" custScaleY="30887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D2E250-5338-4D10-BB6A-13E1467FE16A}" type="pres">
      <dgm:prSet presAssocID="{FE988014-D979-4B0A-B70A-26BFED57D0AF}" presName="sp" presStyleCnt="0"/>
      <dgm:spPr/>
    </dgm:pt>
    <dgm:pt modelId="{61627097-D6CB-4D09-A991-973FEC3E99E3}" type="pres">
      <dgm:prSet presAssocID="{999E99E3-F074-4E46-9DF8-A55A1F2B9679}" presName="linNode" presStyleCnt="0"/>
      <dgm:spPr/>
    </dgm:pt>
    <dgm:pt modelId="{3C1B9453-46EE-4435-B1B1-8F265605C9E8}" type="pres">
      <dgm:prSet presAssocID="{999E99E3-F074-4E46-9DF8-A55A1F2B9679}" presName="parentText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835F4B-3A49-415B-B66A-1C1AA6DF639A}" type="pres">
      <dgm:prSet presAssocID="{999E99E3-F074-4E46-9DF8-A55A1F2B967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2C9137B-D202-412E-BAE6-639B73F2F1CA}" type="presOf" srcId="{A1BAA13B-745D-4C40-95D7-B54B18E79DD7}" destId="{B55219D4-5F1F-47E6-8453-C8F2CEE1FFC7}" srcOrd="0" destOrd="1" presId="urn:microsoft.com/office/officeart/2005/8/layout/vList5"/>
    <dgm:cxn modelId="{4235EC44-C3FC-4051-98BB-2F6182A2B07F}" type="presOf" srcId="{B4173247-64C6-4CF1-AA86-3C9FEE775779}" destId="{427DC15E-B307-427E-AC23-9321319845A9}" srcOrd="0" destOrd="0" presId="urn:microsoft.com/office/officeart/2005/8/layout/vList5"/>
    <dgm:cxn modelId="{81337BDD-6C33-4397-9958-922F0C2FB9A4}" type="presOf" srcId="{E4677E97-4DCA-4D5A-A242-CD06C2C266C7}" destId="{B55219D4-5F1F-47E6-8453-C8F2CEE1FFC7}" srcOrd="0" destOrd="0" presId="urn:microsoft.com/office/officeart/2005/8/layout/vList5"/>
    <dgm:cxn modelId="{07B04510-715B-4CE2-915A-2A93093466A4}" type="presOf" srcId="{999E99E3-F074-4E46-9DF8-A55A1F2B9679}" destId="{3C1B9453-46EE-4435-B1B1-8F265605C9E8}" srcOrd="0" destOrd="0" presId="urn:microsoft.com/office/officeart/2005/8/layout/vList5"/>
    <dgm:cxn modelId="{DE230F5B-6C74-47B1-A593-88A3CF99BB4A}" srcId="{04967B5D-EC0C-4C44-817D-F485E4A3F44D}" destId="{0B8693AE-8549-45FF-90DF-BC2E24B26F7A}" srcOrd="0" destOrd="0" parTransId="{34DF632C-7127-4569-BCBE-0262B6F294DD}" sibTransId="{46AC807D-28EE-45C9-A053-143AEA3A3B3D}"/>
    <dgm:cxn modelId="{B0678570-393F-4794-90F1-9071DA1A619D}" srcId="{04967B5D-EC0C-4C44-817D-F485E4A3F44D}" destId="{999E99E3-F074-4E46-9DF8-A55A1F2B9679}" srcOrd="5" destOrd="0" parTransId="{894B0E9E-DEA8-491A-B599-5F5DADE58F25}" sibTransId="{7F2E5D90-67EA-4405-862D-A918338A2F6B}"/>
    <dgm:cxn modelId="{B7FD98E1-CA03-4CC8-8E2B-4C785A3E07B6}" srcId="{04967B5D-EC0C-4C44-817D-F485E4A3F44D}" destId="{3BF68F2E-391B-4104-92DB-361C4F2CA2E3}" srcOrd="4" destOrd="0" parTransId="{AABC938F-A99E-4599-9AF8-0F4E8127D28B}" sibTransId="{FE988014-D979-4B0A-B70A-26BFED57D0AF}"/>
    <dgm:cxn modelId="{5BA5B06C-EDEE-40B0-AB69-2CEDBF37C678}" type="presOf" srcId="{8965DE7E-8CC9-4748-BE03-ACF6F9B9FA6C}" destId="{FF59F3BB-A231-4DCD-8929-0F831C533AFE}" srcOrd="0" destOrd="0" presId="urn:microsoft.com/office/officeart/2005/8/layout/vList5"/>
    <dgm:cxn modelId="{FF1FFA64-86AC-407F-9943-C1192B04E7E6}" type="presOf" srcId="{3BF68F2E-391B-4104-92DB-361C4F2CA2E3}" destId="{AD5DBDBB-7207-46F0-AE32-469C81487AD2}" srcOrd="0" destOrd="0" presId="urn:microsoft.com/office/officeart/2005/8/layout/vList5"/>
    <dgm:cxn modelId="{58A129CF-F1FD-418A-9EB8-08444A787744}" srcId="{3BF68F2E-391B-4104-92DB-361C4F2CA2E3}" destId="{E4677E97-4DCA-4D5A-A242-CD06C2C266C7}" srcOrd="0" destOrd="0" parTransId="{D5934BCB-4F6C-406C-9601-FFA68FBFC5F6}" sibTransId="{2CAE70D7-3900-4325-A162-4421EFE7F35B}"/>
    <dgm:cxn modelId="{3EFF3F87-B068-4C27-B66E-623F29AD5626}" srcId="{3BF68F2E-391B-4104-92DB-361C4F2CA2E3}" destId="{8A7BD89F-ED10-4D7D-8B4E-183059F77301}" srcOrd="2" destOrd="0" parTransId="{D705F38C-670C-468D-AA03-A0CBE1D5574F}" sibTransId="{256FC16D-EEDB-46F4-9ACC-C34FE63BBF88}"/>
    <dgm:cxn modelId="{851D757F-406F-491C-9C52-08203A14FE28}" type="presOf" srcId="{F78F4F86-35B5-4F54-AECA-5341E4909B26}" destId="{5AED94B9-46B4-439A-974B-4DC32A574A55}" srcOrd="0" destOrd="0" presId="urn:microsoft.com/office/officeart/2005/8/layout/vList5"/>
    <dgm:cxn modelId="{EDF16EE0-3CBE-4040-90B1-8516A1616AA5}" type="presOf" srcId="{8A7BD89F-ED10-4D7D-8B4E-183059F77301}" destId="{B55219D4-5F1F-47E6-8453-C8F2CEE1FFC7}" srcOrd="0" destOrd="2" presId="urn:microsoft.com/office/officeart/2005/8/layout/vList5"/>
    <dgm:cxn modelId="{73847BB7-0591-4E5F-9BC1-459451463AB5}" type="presOf" srcId="{747127A6-BEC6-4374-BAD6-DD76DEDAE50A}" destId="{B55219D4-5F1F-47E6-8453-C8F2CEE1FFC7}" srcOrd="0" destOrd="3" presId="urn:microsoft.com/office/officeart/2005/8/layout/vList5"/>
    <dgm:cxn modelId="{500EC5EF-52F2-46E7-A7CD-3D2DBB409257}" type="presOf" srcId="{0B8693AE-8549-45FF-90DF-BC2E24B26F7A}" destId="{33EBCAE5-C2C0-425E-B1EB-E85E6A6581C7}" srcOrd="0" destOrd="0" presId="urn:microsoft.com/office/officeart/2005/8/layout/vList5"/>
    <dgm:cxn modelId="{3932976C-4FB6-4E68-B105-B4AAF0A5240A}" type="presOf" srcId="{A442EC0A-9B25-42D0-8409-61B9B78BF032}" destId="{0B8465CD-48B0-40B0-AF3F-D524E7D1C84A}" srcOrd="0" destOrd="0" presId="urn:microsoft.com/office/officeart/2005/8/layout/vList5"/>
    <dgm:cxn modelId="{3A03583C-4DA3-4980-8AA4-B335D68874D0}" srcId="{96893AA9-1CA8-418F-93F8-FEFFCB3A8589}" destId="{A442EC0A-9B25-42D0-8409-61B9B78BF032}" srcOrd="0" destOrd="0" parTransId="{AA7F9EBA-2F7F-444F-9E42-41C842A71FF3}" sibTransId="{6334761F-29E5-4436-934D-EB681E0BF7DE}"/>
    <dgm:cxn modelId="{2DD1EA60-BA1E-48E8-AF34-5B401DB339A5}" srcId="{8965DE7E-8CC9-4748-BE03-ACF6F9B9FA6C}" destId="{F78F4F86-35B5-4F54-AECA-5341E4909B26}" srcOrd="0" destOrd="0" parTransId="{374A86D6-C090-491A-B7CF-2ABE9C4801C9}" sibTransId="{E9AD1247-5524-433C-BBE8-C9A7C8442FA0}"/>
    <dgm:cxn modelId="{0C9DCCBE-EBEB-4861-AFCD-FA0F3933D333}" type="presOf" srcId="{7F85A359-12D8-4686-AFD0-C5ECD59D67EE}" destId="{78835F4B-3A49-415B-B66A-1C1AA6DF639A}" srcOrd="0" destOrd="0" presId="urn:microsoft.com/office/officeart/2005/8/layout/vList5"/>
    <dgm:cxn modelId="{06CA864D-F3BB-48E6-BAE4-BA6F0269B358}" type="presOf" srcId="{A4DC92E3-858F-49E4-A9E1-74FEAEC4901A}" destId="{E662765A-743D-417F-9E08-81022CFC0737}" srcOrd="0" destOrd="0" presId="urn:microsoft.com/office/officeart/2005/8/layout/vList5"/>
    <dgm:cxn modelId="{CCF348E1-54C5-4F0C-9983-EA45E22C3EA1}" srcId="{04967B5D-EC0C-4C44-817D-F485E4A3F44D}" destId="{8965DE7E-8CC9-4748-BE03-ACF6F9B9FA6C}" srcOrd="2" destOrd="0" parTransId="{90658819-C4A9-4448-8005-3E3371FA7086}" sibTransId="{DFAC424D-8EF5-4735-84B5-F489C25D5684}"/>
    <dgm:cxn modelId="{E0934FBD-4787-4924-B175-5FC6071E5C1A}" srcId="{A4DC92E3-858F-49E4-A9E1-74FEAEC4901A}" destId="{B4173247-64C6-4CF1-AA86-3C9FEE775779}" srcOrd="0" destOrd="0" parTransId="{BEBF976A-39B9-4BDE-A0E3-20B331B3C153}" sibTransId="{F49ECCAD-C079-42C1-ABD7-BB4B7281A809}"/>
    <dgm:cxn modelId="{B6545002-5262-40D8-86CF-B3FC763CBC8B}" srcId="{3BF68F2E-391B-4104-92DB-361C4F2CA2E3}" destId="{747127A6-BEC6-4374-BAD6-DD76DEDAE50A}" srcOrd="3" destOrd="0" parTransId="{0F83C7C6-9127-4851-A8BE-D42F6E17DB24}" sibTransId="{2034DBE5-0639-4BD8-9D51-301085FBA766}"/>
    <dgm:cxn modelId="{7166B715-23F3-46E8-BBF7-1D1AEA3F33B1}" type="presOf" srcId="{83B600F5-1B9A-4993-B1F4-55455C4706B7}" destId="{80E07B49-1014-4C50-A20F-1BA5262A0F49}" srcOrd="0" destOrd="0" presId="urn:microsoft.com/office/officeart/2005/8/layout/vList5"/>
    <dgm:cxn modelId="{7142321C-5508-4701-A0A9-815804377792}" srcId="{999E99E3-F074-4E46-9DF8-A55A1F2B9679}" destId="{7F85A359-12D8-4686-AFD0-C5ECD59D67EE}" srcOrd="0" destOrd="0" parTransId="{E6D3D9C9-2398-471D-A7BF-423A235A239A}" sibTransId="{3EDF3E85-6886-4121-8E14-2AF437C3824A}"/>
    <dgm:cxn modelId="{CE058154-1A00-4912-9FB7-238F858450C6}" type="presOf" srcId="{04967B5D-EC0C-4C44-817D-F485E4A3F44D}" destId="{A23C3167-CBF0-4BF2-B5C4-9485A910D5C2}" srcOrd="0" destOrd="0" presId="urn:microsoft.com/office/officeart/2005/8/layout/vList5"/>
    <dgm:cxn modelId="{C4DE46D1-0905-4B10-81D3-21EE8BB55C98}" srcId="{04967B5D-EC0C-4C44-817D-F485E4A3F44D}" destId="{A4DC92E3-858F-49E4-A9E1-74FEAEC4901A}" srcOrd="3" destOrd="0" parTransId="{AD5245FD-5943-406D-82B6-C44F0572234F}" sibTransId="{B6689632-C80C-4318-93D9-F77BB3B04297}"/>
    <dgm:cxn modelId="{4A61B83F-9F8F-4504-8148-8FA387F1BB15}" srcId="{0B8693AE-8549-45FF-90DF-BC2E24B26F7A}" destId="{83B600F5-1B9A-4993-B1F4-55455C4706B7}" srcOrd="0" destOrd="0" parTransId="{D29D65FA-A34A-458D-8AD5-EF2B53D78E05}" sibTransId="{F029F46D-DC59-4023-B71C-45C534EE40C6}"/>
    <dgm:cxn modelId="{4221E65B-DA76-40E5-B09C-E719ACBCBCA5}" type="presOf" srcId="{96893AA9-1CA8-418F-93F8-FEFFCB3A8589}" destId="{6B4935EA-F555-497F-B1EF-7DD81C3EAB33}" srcOrd="0" destOrd="0" presId="urn:microsoft.com/office/officeart/2005/8/layout/vList5"/>
    <dgm:cxn modelId="{9E7CF677-DDD3-4563-B72E-BA8E48B306B6}" srcId="{04967B5D-EC0C-4C44-817D-F485E4A3F44D}" destId="{96893AA9-1CA8-418F-93F8-FEFFCB3A8589}" srcOrd="1" destOrd="0" parTransId="{CA84DFC2-C32E-414A-BDD4-50E8AA0F6632}" sibTransId="{12CA37AF-82E8-4A75-9E5D-3BB1B774EFFD}"/>
    <dgm:cxn modelId="{BAC71E67-3DB5-4301-9022-E51FFA0F3A1B}" srcId="{3BF68F2E-391B-4104-92DB-361C4F2CA2E3}" destId="{A1BAA13B-745D-4C40-95D7-B54B18E79DD7}" srcOrd="1" destOrd="0" parTransId="{721E0821-F639-475F-89FD-BC265A7824B5}" sibTransId="{E3697CDB-B7E2-4438-9CD4-0E95BAA333B1}"/>
    <dgm:cxn modelId="{7149DD35-DDA9-4C9A-9437-442342B085E5}" type="presParOf" srcId="{A23C3167-CBF0-4BF2-B5C4-9485A910D5C2}" destId="{9A491CBC-5D9B-4A13-87F4-36FEB216418B}" srcOrd="0" destOrd="0" presId="urn:microsoft.com/office/officeart/2005/8/layout/vList5"/>
    <dgm:cxn modelId="{B321D13B-D79C-404D-BFFE-EB40302C2A56}" type="presParOf" srcId="{9A491CBC-5D9B-4A13-87F4-36FEB216418B}" destId="{33EBCAE5-C2C0-425E-B1EB-E85E6A6581C7}" srcOrd="0" destOrd="0" presId="urn:microsoft.com/office/officeart/2005/8/layout/vList5"/>
    <dgm:cxn modelId="{2E2EF110-402B-4B3D-BCFA-33B9611C86CF}" type="presParOf" srcId="{9A491CBC-5D9B-4A13-87F4-36FEB216418B}" destId="{80E07B49-1014-4C50-A20F-1BA5262A0F49}" srcOrd="1" destOrd="0" presId="urn:microsoft.com/office/officeart/2005/8/layout/vList5"/>
    <dgm:cxn modelId="{65662DDA-35B3-42B1-89DF-537076B03D3A}" type="presParOf" srcId="{A23C3167-CBF0-4BF2-B5C4-9485A910D5C2}" destId="{C8C90395-4D35-40F0-A94E-45B1389C493B}" srcOrd="1" destOrd="0" presId="urn:microsoft.com/office/officeart/2005/8/layout/vList5"/>
    <dgm:cxn modelId="{C16DFC32-5C83-4DDF-AE98-85C0E6C74253}" type="presParOf" srcId="{A23C3167-CBF0-4BF2-B5C4-9485A910D5C2}" destId="{896E0A1C-C00D-4EC4-AF7C-14EC0C06BF2F}" srcOrd="2" destOrd="0" presId="urn:microsoft.com/office/officeart/2005/8/layout/vList5"/>
    <dgm:cxn modelId="{7F1B2E51-E453-4ACF-8CE2-181A0CD754B9}" type="presParOf" srcId="{896E0A1C-C00D-4EC4-AF7C-14EC0C06BF2F}" destId="{6B4935EA-F555-497F-B1EF-7DD81C3EAB33}" srcOrd="0" destOrd="0" presId="urn:microsoft.com/office/officeart/2005/8/layout/vList5"/>
    <dgm:cxn modelId="{8C72D555-5898-4E20-8F1E-9A7DD5668B1D}" type="presParOf" srcId="{896E0A1C-C00D-4EC4-AF7C-14EC0C06BF2F}" destId="{0B8465CD-48B0-40B0-AF3F-D524E7D1C84A}" srcOrd="1" destOrd="0" presId="urn:microsoft.com/office/officeart/2005/8/layout/vList5"/>
    <dgm:cxn modelId="{D6572905-D975-469D-9EEA-55A457F8A8F6}" type="presParOf" srcId="{A23C3167-CBF0-4BF2-B5C4-9485A910D5C2}" destId="{52E24FA4-3532-4ACF-BE87-7602F13A82F8}" srcOrd="3" destOrd="0" presId="urn:microsoft.com/office/officeart/2005/8/layout/vList5"/>
    <dgm:cxn modelId="{E3577CB7-C37D-40C5-A4EC-3987AD176283}" type="presParOf" srcId="{A23C3167-CBF0-4BF2-B5C4-9485A910D5C2}" destId="{795684A9-8369-475A-B6F8-019F0D1045BD}" srcOrd="4" destOrd="0" presId="urn:microsoft.com/office/officeart/2005/8/layout/vList5"/>
    <dgm:cxn modelId="{3F2A0CCF-311C-4ACB-8B53-CA6F60870285}" type="presParOf" srcId="{795684A9-8369-475A-B6F8-019F0D1045BD}" destId="{FF59F3BB-A231-4DCD-8929-0F831C533AFE}" srcOrd="0" destOrd="0" presId="urn:microsoft.com/office/officeart/2005/8/layout/vList5"/>
    <dgm:cxn modelId="{998F6F70-3FA7-4092-BF97-F1D1DD93C3DF}" type="presParOf" srcId="{795684A9-8369-475A-B6F8-019F0D1045BD}" destId="{5AED94B9-46B4-439A-974B-4DC32A574A55}" srcOrd="1" destOrd="0" presId="urn:microsoft.com/office/officeart/2005/8/layout/vList5"/>
    <dgm:cxn modelId="{688C2402-E4AF-44A8-915C-0F8304DA63F3}" type="presParOf" srcId="{A23C3167-CBF0-4BF2-B5C4-9485A910D5C2}" destId="{EAD5E354-1944-49F5-B8C1-48643BA9F672}" srcOrd="5" destOrd="0" presId="urn:microsoft.com/office/officeart/2005/8/layout/vList5"/>
    <dgm:cxn modelId="{9C7F01CB-4ABE-455F-85E1-FCAB9C1829C4}" type="presParOf" srcId="{A23C3167-CBF0-4BF2-B5C4-9485A910D5C2}" destId="{71C863DF-621C-4F69-8E15-F50109B3355A}" srcOrd="6" destOrd="0" presId="urn:microsoft.com/office/officeart/2005/8/layout/vList5"/>
    <dgm:cxn modelId="{1B53F5CE-F65A-40B5-9AE0-11219344677B}" type="presParOf" srcId="{71C863DF-621C-4F69-8E15-F50109B3355A}" destId="{E662765A-743D-417F-9E08-81022CFC0737}" srcOrd="0" destOrd="0" presId="urn:microsoft.com/office/officeart/2005/8/layout/vList5"/>
    <dgm:cxn modelId="{21098CDF-B6BC-4DEF-99BB-2584DE442B48}" type="presParOf" srcId="{71C863DF-621C-4F69-8E15-F50109B3355A}" destId="{427DC15E-B307-427E-AC23-9321319845A9}" srcOrd="1" destOrd="0" presId="urn:microsoft.com/office/officeart/2005/8/layout/vList5"/>
    <dgm:cxn modelId="{7B4F4236-034D-43BE-B487-776C53152B5D}" type="presParOf" srcId="{A23C3167-CBF0-4BF2-B5C4-9485A910D5C2}" destId="{739ECD51-F633-4390-94F8-FADBDF51D2C4}" srcOrd="7" destOrd="0" presId="urn:microsoft.com/office/officeart/2005/8/layout/vList5"/>
    <dgm:cxn modelId="{5558E06F-0474-4B75-8004-D02FAA8E9682}" type="presParOf" srcId="{A23C3167-CBF0-4BF2-B5C4-9485A910D5C2}" destId="{32F77057-47DB-4378-A973-141A8C5D902A}" srcOrd="8" destOrd="0" presId="urn:microsoft.com/office/officeart/2005/8/layout/vList5"/>
    <dgm:cxn modelId="{561EB977-9B7B-49F4-860A-9D13FFC15DE2}" type="presParOf" srcId="{32F77057-47DB-4378-A973-141A8C5D902A}" destId="{AD5DBDBB-7207-46F0-AE32-469C81487AD2}" srcOrd="0" destOrd="0" presId="urn:microsoft.com/office/officeart/2005/8/layout/vList5"/>
    <dgm:cxn modelId="{50DBD9F3-9812-4188-9B40-C04566601C9C}" type="presParOf" srcId="{32F77057-47DB-4378-A973-141A8C5D902A}" destId="{B55219D4-5F1F-47E6-8453-C8F2CEE1FFC7}" srcOrd="1" destOrd="0" presId="urn:microsoft.com/office/officeart/2005/8/layout/vList5"/>
    <dgm:cxn modelId="{5A039004-5BB6-4BC5-BDF9-931B61BA1B95}" type="presParOf" srcId="{A23C3167-CBF0-4BF2-B5C4-9485A910D5C2}" destId="{0ED2E250-5338-4D10-BB6A-13E1467FE16A}" srcOrd="9" destOrd="0" presId="urn:microsoft.com/office/officeart/2005/8/layout/vList5"/>
    <dgm:cxn modelId="{2520BF48-ADB5-464D-BD42-D1BC2B57EA19}" type="presParOf" srcId="{A23C3167-CBF0-4BF2-B5C4-9485A910D5C2}" destId="{61627097-D6CB-4D09-A991-973FEC3E99E3}" srcOrd="10" destOrd="0" presId="urn:microsoft.com/office/officeart/2005/8/layout/vList5"/>
    <dgm:cxn modelId="{3AB46752-C364-47E9-99C0-2A55E27AE547}" type="presParOf" srcId="{61627097-D6CB-4D09-A991-973FEC3E99E3}" destId="{3C1B9453-46EE-4435-B1B1-8F265605C9E8}" srcOrd="0" destOrd="0" presId="urn:microsoft.com/office/officeart/2005/8/layout/vList5"/>
    <dgm:cxn modelId="{5D9F3846-5EFA-4467-AFA8-FDC4FF289FB3}" type="presParOf" srcId="{61627097-D6CB-4D09-A991-973FEC3E99E3}" destId="{78835F4B-3A49-415B-B66A-1C1AA6DF639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786478" cy="3746512"/>
        <a:chOff x="0" y="0"/>
        <a:chExt cx="5786478" cy="3746512"/>
      </a:xfrm>
    </dsp:grpSpPr>
    <dsp:sp modelId="{80E07B49-1014-4C50-A20F-1BA5262A0F49}">
      <dsp:nvSpPr>
        <dsp:cNvPr id="4" name="同侧圆角矩形 3"/>
        <dsp:cNvSpPr/>
      </dsp:nvSpPr>
      <dsp:spPr bwMode="white">
        <a:xfrm rot="5400000">
          <a:off x="3740757" y="-1609113"/>
          <a:ext cx="388096" cy="3703346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600" b="1" dirty="0" smtClean="0">
              <a:solidFill>
                <a:srgbClr val="FF0000"/>
              </a:solidFill>
            </a:rPr>
            <a:t>/</a:t>
          </a:r>
          <a:r>
            <a:rPr lang="en-US" altLang="zh-CN" sz="1600" b="1" dirty="0" err="1" smtClean="0">
              <a:solidFill>
                <a:srgbClr val="FF0000"/>
              </a:solidFill>
            </a:rPr>
            <a:t>var</a:t>
          </a:r>
          <a:r>
            <a:rPr lang="en-US" altLang="zh-CN" sz="1600" b="1" dirty="0" smtClean="0">
              <a:solidFill>
                <a:srgbClr val="FF0000"/>
              </a:solidFill>
            </a:rPr>
            <a:t>/log/messages</a:t>
          </a:r>
          <a:endParaRPr lang="zh-CN" altLang="en-US" sz="1600" b="1" dirty="0">
            <a:solidFill>
              <a:schemeClr val="dk1"/>
            </a:solidFill>
          </a:endParaRPr>
        </a:p>
      </dsp:txBody>
      <dsp:txXfrm rot="5400000">
        <a:off x="3740757" y="-1609113"/>
        <a:ext cx="388096" cy="3703346"/>
      </dsp:txXfrm>
    </dsp:sp>
    <dsp:sp modelId="{33EBCAE5-C2C0-425E-B1EB-E85E6A6581C7}">
      <dsp:nvSpPr>
        <dsp:cNvPr id="3" name="圆角矩形 2"/>
        <dsp:cNvSpPr/>
      </dsp:nvSpPr>
      <dsp:spPr bwMode="white">
        <a:xfrm>
          <a:off x="0" y="0"/>
          <a:ext cx="2083132" cy="48512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30480" rIns="6096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 smtClean="0"/>
            <a:t>内核及公共消息日志：</a:t>
          </a:r>
          <a:endParaRPr lang="zh-CN" altLang="en-US" sz="1600" b="1" dirty="0"/>
        </a:p>
      </dsp:txBody>
      <dsp:txXfrm>
        <a:off x="0" y="0"/>
        <a:ext cx="2083132" cy="485120"/>
      </dsp:txXfrm>
    </dsp:sp>
    <dsp:sp modelId="{0B8465CD-48B0-40B0-AF3F-D524E7D1C84A}">
      <dsp:nvSpPr>
        <dsp:cNvPr id="6" name="同侧圆角矩形 5"/>
        <dsp:cNvSpPr/>
      </dsp:nvSpPr>
      <dsp:spPr bwMode="white">
        <a:xfrm rot="5400000">
          <a:off x="3740757" y="-1099736"/>
          <a:ext cx="388096" cy="3703346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600" b="1" smtClean="0">
              <a:solidFill>
                <a:schemeClr val="dk1"/>
              </a:solidFill>
            </a:rPr>
            <a:t>/</a:t>
          </a:r>
          <a:r>
            <a:rPr lang="en-US" altLang="zh-CN" sz="1600" b="1" dirty="0" err="1" smtClean="0">
              <a:solidFill>
                <a:schemeClr val="dk1"/>
              </a:solidFill>
            </a:rPr>
            <a:t>var</a:t>
          </a:r>
          <a:r>
            <a:rPr lang="en-US" altLang="zh-CN" sz="1600" b="1" dirty="0" smtClean="0">
              <a:solidFill>
                <a:schemeClr val="dk1"/>
              </a:solidFill>
            </a:rPr>
            <a:t>/log/</a:t>
          </a:r>
          <a:r>
            <a:rPr lang="en-US" altLang="zh-CN" sz="1600" b="1" dirty="0" err="1" smtClean="0">
              <a:solidFill>
                <a:schemeClr val="dk1"/>
              </a:solidFill>
            </a:rPr>
            <a:t>cron</a:t>
          </a:r>
          <a:endParaRPr lang="en-US" altLang="zh-CN" sz="1600" b="1" dirty="0" smtClean="0">
            <a:solidFill>
              <a:schemeClr val="dk1"/>
            </a:solidFill>
          </a:endParaRPr>
        </a:p>
      </dsp:txBody>
      <dsp:txXfrm rot="5400000">
        <a:off x="3740757" y="-1099736"/>
        <a:ext cx="388096" cy="3703346"/>
      </dsp:txXfrm>
    </dsp:sp>
    <dsp:sp modelId="{6B4935EA-F555-497F-B1EF-7DD81C3EAB33}">
      <dsp:nvSpPr>
        <dsp:cNvPr id="5" name="圆角矩形 4"/>
        <dsp:cNvSpPr/>
      </dsp:nvSpPr>
      <dsp:spPr bwMode="white">
        <a:xfrm>
          <a:off x="0" y="509376"/>
          <a:ext cx="2083132" cy="48512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30480" rIns="6096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 smtClean="0"/>
            <a:t>计划任务日志：</a:t>
          </a:r>
          <a:endParaRPr lang="en-US" altLang="zh-CN" sz="1600" b="1" dirty="0" smtClean="0"/>
        </a:p>
      </dsp:txBody>
      <dsp:txXfrm>
        <a:off x="0" y="509376"/>
        <a:ext cx="2083132" cy="485120"/>
      </dsp:txXfrm>
    </dsp:sp>
    <dsp:sp modelId="{5AED94B9-46B4-439A-974B-4DC32A574A55}">
      <dsp:nvSpPr>
        <dsp:cNvPr id="8" name="同侧圆角矩形 7"/>
        <dsp:cNvSpPr/>
      </dsp:nvSpPr>
      <dsp:spPr bwMode="white">
        <a:xfrm rot="5400000">
          <a:off x="3740757" y="-590360"/>
          <a:ext cx="388096" cy="3703346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600" b="1" dirty="0" smtClean="0">
              <a:solidFill>
                <a:schemeClr val="dk1"/>
              </a:solidFill>
            </a:rPr>
            <a:t>/</a:t>
          </a:r>
          <a:r>
            <a:rPr lang="en-US" altLang="zh-CN" sz="1600" b="1" dirty="0" err="1" smtClean="0">
              <a:solidFill>
                <a:schemeClr val="dk1"/>
              </a:solidFill>
            </a:rPr>
            <a:t>var</a:t>
          </a:r>
          <a:r>
            <a:rPr lang="en-US" altLang="zh-CN" sz="1600" b="1" dirty="0" smtClean="0">
              <a:solidFill>
                <a:schemeClr val="dk1"/>
              </a:solidFill>
            </a:rPr>
            <a:t>/log/</a:t>
          </a:r>
          <a:r>
            <a:rPr lang="en-US" altLang="zh-CN" sz="1600" b="1" dirty="0" err="1" smtClean="0">
              <a:solidFill>
                <a:schemeClr val="dk1"/>
              </a:solidFill>
            </a:rPr>
            <a:t>dmesg</a:t>
          </a:r>
          <a:endParaRPr lang="en-US" altLang="zh-CN" sz="1600" b="1" dirty="0" smtClean="0">
            <a:solidFill>
              <a:schemeClr val="dk1"/>
            </a:solidFill>
          </a:endParaRPr>
        </a:p>
      </dsp:txBody>
      <dsp:txXfrm rot="5400000">
        <a:off x="3740757" y="-590360"/>
        <a:ext cx="388096" cy="3703346"/>
      </dsp:txXfrm>
    </dsp:sp>
    <dsp:sp modelId="{FF59F3BB-A231-4DCD-8929-0F831C533AFE}">
      <dsp:nvSpPr>
        <dsp:cNvPr id="7" name="圆角矩形 6"/>
        <dsp:cNvSpPr/>
      </dsp:nvSpPr>
      <dsp:spPr bwMode="white">
        <a:xfrm>
          <a:off x="0" y="1018753"/>
          <a:ext cx="2083132" cy="48512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30480" rIns="6096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 smtClean="0"/>
            <a:t>系统引导日志：</a:t>
          </a:r>
          <a:endParaRPr lang="en-US" altLang="zh-CN" sz="1600" b="1" dirty="0" smtClean="0"/>
        </a:p>
      </dsp:txBody>
      <dsp:txXfrm>
        <a:off x="0" y="1018753"/>
        <a:ext cx="2083132" cy="485120"/>
      </dsp:txXfrm>
    </dsp:sp>
    <dsp:sp modelId="{427DC15E-B307-427E-AC23-9321319845A9}">
      <dsp:nvSpPr>
        <dsp:cNvPr id="10" name="同侧圆角矩形 9"/>
        <dsp:cNvSpPr/>
      </dsp:nvSpPr>
      <dsp:spPr bwMode="white">
        <a:xfrm rot="5400000">
          <a:off x="3740757" y="-80984"/>
          <a:ext cx="388096" cy="3703346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600" b="1" smtClean="0">
              <a:solidFill>
                <a:schemeClr val="dk1"/>
              </a:solidFill>
            </a:rPr>
            <a:t>/</a:t>
          </a:r>
          <a:r>
            <a:rPr lang="en-US" altLang="zh-CN" sz="1600" b="1" dirty="0" err="1" smtClean="0">
              <a:solidFill>
                <a:schemeClr val="dk1"/>
              </a:solidFill>
            </a:rPr>
            <a:t>var</a:t>
          </a:r>
          <a:r>
            <a:rPr lang="en-US" altLang="zh-CN" sz="1600" b="1" dirty="0" smtClean="0">
              <a:solidFill>
                <a:schemeClr val="dk1"/>
              </a:solidFill>
            </a:rPr>
            <a:t>/log/</a:t>
          </a:r>
          <a:r>
            <a:rPr lang="en-US" altLang="zh-CN" sz="1600" b="1" dirty="0" err="1" smtClean="0">
              <a:solidFill>
                <a:schemeClr val="dk1"/>
              </a:solidFill>
            </a:rPr>
            <a:t>maillog</a:t>
          </a:r>
          <a:endParaRPr lang="en-US" altLang="zh-CN" sz="1600" b="1" dirty="0" smtClean="0">
            <a:solidFill>
              <a:schemeClr val="dk1"/>
            </a:solidFill>
          </a:endParaRPr>
        </a:p>
      </dsp:txBody>
      <dsp:txXfrm rot="5400000">
        <a:off x="3740757" y="-80984"/>
        <a:ext cx="388096" cy="3703346"/>
      </dsp:txXfrm>
    </dsp:sp>
    <dsp:sp modelId="{E662765A-743D-417F-9E08-81022CFC0737}">
      <dsp:nvSpPr>
        <dsp:cNvPr id="9" name="圆角矩形 8"/>
        <dsp:cNvSpPr/>
      </dsp:nvSpPr>
      <dsp:spPr bwMode="white">
        <a:xfrm>
          <a:off x="0" y="1528129"/>
          <a:ext cx="2083132" cy="48512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30480" rIns="6096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 smtClean="0"/>
            <a:t>邮件系统日志：</a:t>
          </a:r>
          <a:endParaRPr lang="en-US" altLang="zh-CN" sz="1600" b="1" dirty="0" smtClean="0"/>
        </a:p>
      </dsp:txBody>
      <dsp:txXfrm>
        <a:off x="0" y="1528129"/>
        <a:ext cx="2083132" cy="485120"/>
      </dsp:txXfrm>
    </dsp:sp>
    <dsp:sp modelId="{B55219D4-5F1F-47E6-8453-C8F2CEE1FFC7}">
      <dsp:nvSpPr>
        <dsp:cNvPr id="12" name="同侧圆角矩形 11"/>
        <dsp:cNvSpPr/>
      </dsp:nvSpPr>
      <dsp:spPr bwMode="white">
        <a:xfrm rot="5400000">
          <a:off x="3335435" y="785648"/>
          <a:ext cx="1198740" cy="3703346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600" b="1" dirty="0" smtClean="0">
              <a:solidFill>
                <a:schemeClr val="dk1"/>
              </a:solidFill>
            </a:rPr>
            <a:t>/</a:t>
          </a:r>
          <a:r>
            <a:rPr lang="en-US" altLang="zh-CN" sz="1600" b="1" dirty="0" err="1" smtClean="0">
              <a:solidFill>
                <a:schemeClr val="dk1"/>
              </a:solidFill>
            </a:rPr>
            <a:t>var</a:t>
          </a:r>
          <a:r>
            <a:rPr lang="en-US" altLang="zh-CN" sz="1600" b="1" dirty="0" smtClean="0">
              <a:solidFill>
                <a:schemeClr val="dk1"/>
              </a:solidFill>
            </a:rPr>
            <a:t>/log/</a:t>
          </a:r>
          <a:r>
            <a:rPr lang="en-US" altLang="zh-CN" sz="1600" b="1" dirty="0" err="1" smtClean="0">
              <a:solidFill>
                <a:schemeClr val="dk1"/>
              </a:solidFill>
            </a:rPr>
            <a:t>lastlog</a:t>
          </a:r>
          <a:endParaRPr lang="en-US" altLang="zh-CN" sz="1600" b="1" dirty="0" smtClean="0">
            <a:solidFill>
              <a:schemeClr val="dk1"/>
            </a:solidFill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600" b="1" dirty="0" smtClean="0">
              <a:solidFill>
                <a:schemeClr val="dk1"/>
              </a:solidFill>
            </a:rPr>
            <a:t>/</a:t>
          </a:r>
          <a:r>
            <a:rPr lang="en-US" altLang="zh-CN" sz="1600" b="1" dirty="0" err="1" smtClean="0">
              <a:solidFill>
                <a:schemeClr val="dk1"/>
              </a:solidFill>
            </a:rPr>
            <a:t>var</a:t>
          </a:r>
          <a:r>
            <a:rPr lang="en-US" altLang="zh-CN" sz="1600" b="1" dirty="0" smtClean="0">
              <a:solidFill>
                <a:schemeClr val="dk1"/>
              </a:solidFill>
            </a:rPr>
            <a:t>/log/secure</a:t>
          </a:r>
          <a:endParaRPr lang="en-US" altLang="zh-CN" sz="1600" b="1" dirty="0" smtClean="0">
            <a:solidFill>
              <a:schemeClr val="dk1"/>
            </a:solidFill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600" b="1" dirty="0" smtClean="0">
              <a:solidFill>
                <a:schemeClr val="dk1"/>
              </a:solidFill>
            </a:rPr>
            <a:t>/</a:t>
          </a:r>
          <a:r>
            <a:rPr lang="en-US" altLang="zh-CN" sz="1600" b="1" dirty="0" err="1" smtClean="0">
              <a:solidFill>
                <a:schemeClr val="dk1"/>
              </a:solidFill>
            </a:rPr>
            <a:t>var</a:t>
          </a:r>
          <a:r>
            <a:rPr lang="en-US" altLang="zh-CN" sz="1600" b="1" dirty="0" smtClean="0">
              <a:solidFill>
                <a:schemeClr val="dk1"/>
              </a:solidFill>
            </a:rPr>
            <a:t>/log/</a:t>
          </a:r>
          <a:r>
            <a:rPr lang="en-US" altLang="zh-CN" sz="1600" b="1" dirty="0" err="1" smtClean="0">
              <a:solidFill>
                <a:schemeClr val="dk1"/>
              </a:solidFill>
            </a:rPr>
            <a:t>wtmp</a:t>
          </a:r>
          <a:endParaRPr lang="en-US" altLang="zh-CN" sz="1600" b="1" dirty="0" smtClean="0">
            <a:solidFill>
              <a:schemeClr val="dk1"/>
            </a:solidFill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600" b="1" dirty="0" smtClean="0">
              <a:solidFill>
                <a:schemeClr val="dk1"/>
              </a:solidFill>
            </a:rPr>
            <a:t>/</a:t>
          </a:r>
          <a:r>
            <a:rPr lang="en-US" altLang="zh-CN" sz="1600" b="1" dirty="0" err="1" smtClean="0">
              <a:solidFill>
                <a:schemeClr val="dk1"/>
              </a:solidFill>
            </a:rPr>
            <a:t>var</a:t>
          </a:r>
          <a:r>
            <a:rPr lang="en-US" altLang="zh-CN" sz="1600" b="1" dirty="0" smtClean="0">
              <a:solidFill>
                <a:schemeClr val="dk1"/>
              </a:solidFill>
            </a:rPr>
            <a:t>/run/</a:t>
          </a:r>
          <a:r>
            <a:rPr lang="en-US" altLang="zh-CN" sz="1600" b="1" dirty="0" err="1" smtClean="0">
              <a:solidFill>
                <a:schemeClr val="dk1"/>
              </a:solidFill>
            </a:rPr>
            <a:t>btmp</a:t>
          </a:r>
          <a:endParaRPr lang="en-US" altLang="zh-CN" sz="1600" b="1" dirty="0" smtClean="0">
            <a:solidFill>
              <a:schemeClr val="dk1"/>
            </a:solidFill>
          </a:endParaRPr>
        </a:p>
      </dsp:txBody>
      <dsp:txXfrm rot="5400000">
        <a:off x="3335435" y="785648"/>
        <a:ext cx="1198740" cy="3703346"/>
      </dsp:txXfrm>
    </dsp:sp>
    <dsp:sp modelId="{AD5DBDBB-7207-46F0-AE32-469C81487AD2}">
      <dsp:nvSpPr>
        <dsp:cNvPr id="11" name="圆角矩形 10"/>
        <dsp:cNvSpPr/>
      </dsp:nvSpPr>
      <dsp:spPr bwMode="white">
        <a:xfrm>
          <a:off x="0" y="2037506"/>
          <a:ext cx="2083132" cy="119963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30480" rIns="6096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 smtClean="0"/>
            <a:t>用户登录日志：</a:t>
          </a:r>
          <a:endParaRPr lang="en-US" altLang="zh-CN" sz="1600" b="1" dirty="0" smtClean="0"/>
        </a:p>
      </dsp:txBody>
      <dsp:txXfrm>
        <a:off x="0" y="2037506"/>
        <a:ext cx="2083132" cy="1199630"/>
      </dsp:txXfrm>
    </dsp:sp>
    <dsp:sp modelId="{78835F4B-3A49-415B-B66A-1C1AA6DF639A}">
      <dsp:nvSpPr>
        <dsp:cNvPr id="14" name="同侧圆角矩形 13"/>
        <dsp:cNvSpPr/>
      </dsp:nvSpPr>
      <dsp:spPr bwMode="white">
        <a:xfrm rot="5400000">
          <a:off x="3740757" y="1652279"/>
          <a:ext cx="388096" cy="3703346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600" b="1" dirty="0" smtClean="0">
              <a:solidFill>
                <a:schemeClr val="dk1"/>
              </a:solidFill>
            </a:rPr>
            <a:t>… …</a:t>
          </a:r>
          <a:endParaRPr>
            <a:solidFill>
              <a:schemeClr val="dk1"/>
            </a:solidFill>
          </a:endParaRPr>
        </a:p>
      </dsp:txBody>
      <dsp:txXfrm rot="5400000">
        <a:off x="3740757" y="1652279"/>
        <a:ext cx="388096" cy="3703346"/>
      </dsp:txXfrm>
    </dsp:sp>
    <dsp:sp modelId="{3C1B9453-46EE-4435-B1B1-8F265605C9E8}">
      <dsp:nvSpPr>
        <dsp:cNvPr id="13" name="圆角矩形 12"/>
        <dsp:cNvSpPr/>
      </dsp:nvSpPr>
      <dsp:spPr bwMode="white">
        <a:xfrm>
          <a:off x="0" y="3261392"/>
          <a:ext cx="2083132" cy="48512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0960" tIns="30480" rIns="6096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dirty="0" smtClean="0"/>
            <a:t>… …</a:t>
          </a:r>
        </a:p>
      </dsp:txBody>
      <dsp:txXfrm>
        <a:off x="0" y="3261392"/>
        <a:ext cx="2083132" cy="485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7108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Char char="•"/>
            </a:pPr>
            <a:r>
              <a:rPr lang="zh-CN" altLang="en-US" dirty="0"/>
              <a:t>除了 </a:t>
            </a:r>
            <a:r>
              <a:rPr lang="en-US" altLang="zh-CN" dirty="0"/>
              <a:t>/var/log/secure </a:t>
            </a:r>
            <a:r>
              <a:rPr lang="zh-CN" altLang="en-US" dirty="0"/>
              <a:t>文件以外，其他三个用户日志文件都是二进制的数据文件，无法直接使用</a:t>
            </a:r>
            <a:r>
              <a:rPr lang="en-US" altLang="zh-CN" dirty="0"/>
              <a:t>tail</a:t>
            </a:r>
            <a:r>
              <a:rPr lang="zh-CN" altLang="en-US" dirty="0"/>
              <a:t>、</a:t>
            </a:r>
            <a:r>
              <a:rPr lang="en-US" altLang="zh-CN" dirty="0"/>
              <a:t>less</a:t>
            </a:r>
            <a:r>
              <a:rPr lang="zh-CN" altLang="en-US" dirty="0"/>
              <a:t>等文本查看工具浏览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因此，分析用户登录相关信息通常需要借助专门的命令工具</a:t>
            </a:r>
            <a:endParaRPr lang="zh-CN" altLang="en-US" dirty="0"/>
          </a:p>
          <a:p>
            <a:pPr marL="0" lvl="1" indent="0">
              <a:buChar char="•"/>
            </a:pPr>
            <a:r>
              <a:rPr lang="zh-CN" altLang="en-US" dirty="0"/>
              <a:t>分别演示</a:t>
            </a:r>
            <a:r>
              <a:rPr lang="en-US" altLang="zh-CN" dirty="0"/>
              <a:t>users </a:t>
            </a:r>
            <a:r>
              <a:rPr lang="zh-CN" altLang="en-US" dirty="0"/>
              <a:t>、</a:t>
            </a:r>
            <a:r>
              <a:rPr lang="en-US" altLang="zh-CN" dirty="0"/>
              <a:t>who</a:t>
            </a:r>
            <a:r>
              <a:rPr lang="zh-CN" altLang="en-US" dirty="0"/>
              <a:t>、</a:t>
            </a:r>
            <a:r>
              <a:rPr lang="en-US" altLang="zh-CN" dirty="0"/>
              <a:t>w</a:t>
            </a:r>
            <a:r>
              <a:rPr lang="zh-CN" altLang="en-US" dirty="0"/>
              <a:t>、</a:t>
            </a:r>
            <a:r>
              <a:rPr lang="en-US" altLang="zh-CN" dirty="0">
                <a:solidFill>
                  <a:srgbClr val="FF0000"/>
                </a:solidFill>
              </a:rPr>
              <a:t>last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lastb</a:t>
            </a:r>
            <a:r>
              <a:rPr lang="zh-CN" altLang="en-US" dirty="0"/>
              <a:t>命令工具的使用，并进行比较讲解，侧重于较为陌生的</a:t>
            </a:r>
            <a:r>
              <a:rPr lang="en-US" altLang="zh-CN" dirty="0"/>
              <a:t>last</a:t>
            </a:r>
            <a:r>
              <a:rPr lang="zh-CN" altLang="en-US" dirty="0"/>
              <a:t>命令的使用</a:t>
            </a:r>
            <a:endParaRPr lang="zh-CN" altLang="en-US" dirty="0"/>
          </a:p>
          <a:p>
            <a:pPr lvl="0">
              <a:buFont typeface="Wingdings" panose="05000000000000000000" pitchFamily="2" charset="2"/>
            </a:pPr>
            <a:endParaRPr lang="zh-CN" altLang="en-US" dirty="0"/>
          </a:p>
        </p:txBody>
      </p:sp>
      <p:sp>
        <p:nvSpPr>
          <p:cNvPr id="573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讲解日志管理的一般策略，重点讲解集中管理的益处，为下页的案例作铺垫</a:t>
            </a:r>
            <a:endParaRPr lang="zh-CN" altLang="en-US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593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常见的系统启动类故障包括：</a:t>
            </a:r>
            <a:r>
              <a:rPr lang="en-US" altLang="zh-CN" dirty="0"/>
              <a:t>MBR</a:t>
            </a:r>
            <a:r>
              <a:rPr lang="zh-CN" altLang="en-US" dirty="0"/>
              <a:t>扇区故障、</a:t>
            </a:r>
            <a:r>
              <a:rPr lang="en-US" altLang="zh-CN" dirty="0"/>
              <a:t>GRUB</a:t>
            </a:r>
            <a:r>
              <a:rPr lang="zh-CN" altLang="en-US" dirty="0"/>
              <a:t>引导故障、丢失系统文件、遗忘</a:t>
            </a:r>
            <a:r>
              <a:rPr lang="en-US" altLang="zh-CN" dirty="0"/>
              <a:t>root</a:t>
            </a:r>
            <a:r>
              <a:rPr lang="zh-CN" altLang="en-US" dirty="0"/>
              <a:t>密码</a:t>
            </a:r>
            <a:r>
              <a:rPr lang="en-US" altLang="zh-CN" dirty="0"/>
              <a:t>……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MBR</a:t>
            </a:r>
            <a:r>
              <a:rPr lang="zh-CN" altLang="en-US" dirty="0"/>
              <a:t>即</a:t>
            </a:r>
            <a:r>
              <a:rPr lang="en-US" altLang="zh-CN" dirty="0"/>
              <a:t>Master Boot Record</a:t>
            </a:r>
            <a:r>
              <a:rPr lang="zh-CN" altLang="en-US" dirty="0"/>
              <a:t>，主引导记录，位于硬盘的第一个扇区（</a:t>
            </a:r>
            <a:r>
              <a:rPr lang="en-US" altLang="zh-CN" b="1" dirty="0"/>
              <a:t>512</a:t>
            </a:r>
            <a:r>
              <a:rPr lang="zh-CN" altLang="en-US" b="1" dirty="0"/>
              <a:t>字节</a:t>
            </a:r>
            <a:r>
              <a:rPr lang="zh-CN" altLang="en-US" dirty="0"/>
              <a:t>），其中包含了系统引导程序、硬盘分区表信息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如果没有</a:t>
            </a:r>
            <a:r>
              <a:rPr lang="en-US" altLang="zh-CN" dirty="0"/>
              <a:t>MBR</a:t>
            </a:r>
            <a:r>
              <a:rPr lang="zh-CN" altLang="en-US" dirty="0"/>
              <a:t>的备份文件，恢复难度会比较大，可能需要使用“诺顿磁盘医生（</a:t>
            </a:r>
            <a:r>
              <a:rPr lang="en-US" altLang="zh-CN" dirty="0"/>
              <a:t>Norton Disk Doctor</a:t>
            </a:r>
            <a:r>
              <a:rPr lang="zh-CN" altLang="en-US" dirty="0"/>
              <a:t>）”之类能够按分区位置查找修复的磁盘工具</a:t>
            </a:r>
            <a:endParaRPr lang="zh-CN" altLang="en-US" dirty="0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dd - </a:t>
            </a:r>
            <a:r>
              <a:rPr lang="zh-CN" altLang="en-US" dirty="0"/>
              <a:t>转换和拷贝文件命令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MBR</a:t>
            </a:r>
            <a:r>
              <a:rPr lang="zh-CN" altLang="en-US" dirty="0"/>
              <a:t>扇区的备份文件应保存在不同的磁盘中，否则在恢复时将无法读取备份文件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在恢复之前，需要将包含备份文件的分区挂载到一个临时目录，以便能够读取到备份文件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在说明</a:t>
            </a:r>
            <a:r>
              <a:rPr lang="en-US" altLang="zh-CN" dirty="0"/>
              <a:t>dd</a:t>
            </a:r>
            <a:r>
              <a:rPr lang="zh-CN" altLang="en-US" dirty="0"/>
              <a:t>命令工具的强大功能的同时，注意强调</a:t>
            </a:r>
            <a:r>
              <a:rPr lang="zh-CN" altLang="en-US" b="1" dirty="0"/>
              <a:t>要慎重使用</a:t>
            </a:r>
            <a:r>
              <a:rPr lang="zh-CN" altLang="en-US" dirty="0"/>
              <a:t>，稍有操作失误则可能导致对硬盘数据的灾难性破坏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由于后面好几种修复途径都需要使用到</a:t>
            </a:r>
            <a:r>
              <a:rPr lang="en-US" altLang="zh-CN" dirty="0"/>
              <a:t>RHEL5</a:t>
            </a:r>
            <a:r>
              <a:rPr lang="zh-CN" altLang="en-US" dirty="0"/>
              <a:t>光盘的“急救模式”，因此在这部分的演示过程中应着重演示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案例：</a:t>
            </a:r>
            <a:r>
              <a:rPr lang="en-US" altLang="zh-CN" b="1" dirty="0"/>
              <a:t>MBR</a:t>
            </a:r>
            <a:r>
              <a:rPr lang="zh-CN" altLang="zh-CN" b="1" dirty="0"/>
              <a:t>扇区故障及修复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endParaRPr lang="zh-CN" altLang="en-US" dirty="0"/>
          </a:p>
        </p:txBody>
      </p:sp>
      <p:sp>
        <p:nvSpPr>
          <p:cNvPr id="614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GRand Unified Bootloader </a:t>
            </a:r>
            <a:r>
              <a:rPr lang="zh-CN" altLang="en-US" dirty="0"/>
              <a:t>中文意思为“极好的统一引导器”，是大多数</a:t>
            </a:r>
            <a:r>
              <a:rPr lang="en-US" altLang="zh-CN" dirty="0"/>
              <a:t>Linux</a:t>
            </a:r>
            <a:r>
              <a:rPr lang="zh-CN" altLang="en-US" dirty="0"/>
              <a:t>系统默认使用的引导程序</a:t>
            </a:r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此例子适用于丢失 </a:t>
            </a:r>
            <a:r>
              <a:rPr lang="en-US" altLang="zh-CN" dirty="0"/>
              <a:t>grub.conf </a:t>
            </a:r>
            <a:r>
              <a:rPr lang="zh-CN" altLang="en-US" dirty="0"/>
              <a:t>配置文件的情况，可以在正常系统中将 </a:t>
            </a:r>
            <a:r>
              <a:rPr lang="en-US" altLang="zh-CN" dirty="0"/>
              <a:t>grub.conf </a:t>
            </a:r>
            <a:r>
              <a:rPr lang="zh-CN" altLang="en-US" dirty="0"/>
              <a:t>文件改名，然后重启主机后进行演示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上述手动引导系统的</a:t>
            </a:r>
            <a:r>
              <a:rPr lang="en-US" altLang="zh-CN" dirty="0"/>
              <a:t>grub</a:t>
            </a:r>
            <a:r>
              <a:rPr lang="zh-CN" altLang="en-US" dirty="0"/>
              <a:t>命令，可以参考正常系统中的 </a:t>
            </a:r>
            <a:r>
              <a:rPr lang="en-US" altLang="zh-CN" dirty="0"/>
              <a:t>grub.conf </a:t>
            </a:r>
            <a:r>
              <a:rPr lang="zh-CN" altLang="en-US" dirty="0"/>
              <a:t>配置文件，其中：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b="1" dirty="0"/>
              <a:t>root (hd0,0)</a:t>
            </a:r>
            <a:r>
              <a:rPr lang="en-US" altLang="zh-CN" dirty="0"/>
              <a:t>		</a:t>
            </a:r>
            <a:r>
              <a:rPr lang="zh-CN" altLang="en-US" dirty="0"/>
              <a:t>指定包含内核等引导文件的分区（即</a:t>
            </a:r>
            <a:r>
              <a:rPr lang="en-US" altLang="zh-CN" dirty="0"/>
              <a:t>/boot</a:t>
            </a:r>
            <a:r>
              <a:rPr lang="zh-CN" altLang="en-US" dirty="0"/>
              <a:t>分区），</a:t>
            </a:r>
            <a:r>
              <a:rPr lang="en-US" altLang="zh-CN" dirty="0"/>
              <a:t>(hd0,0) </a:t>
            </a:r>
            <a:r>
              <a:rPr lang="zh-CN" altLang="en-US" dirty="0"/>
              <a:t>对应为 </a:t>
            </a:r>
            <a:r>
              <a:rPr lang="en-US" altLang="zh-CN" dirty="0"/>
              <a:t>/dev/sda1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en-US" altLang="zh-CN" dirty="0"/>
              <a:t>    </a:t>
            </a:r>
            <a:r>
              <a:rPr lang="en-US" altLang="zh-CN" b="1" dirty="0"/>
              <a:t>kernel ……</a:t>
            </a:r>
            <a:r>
              <a:rPr lang="en-US" altLang="zh-CN" dirty="0"/>
              <a:t>		</a:t>
            </a:r>
            <a:r>
              <a:rPr lang="zh-CN" altLang="en-US" dirty="0"/>
              <a:t>指定内核文件所在的路径、根分区所在的设备位置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b="1" dirty="0"/>
              <a:t>initrd ……</a:t>
            </a:r>
            <a:r>
              <a:rPr lang="en-US" altLang="zh-CN" dirty="0"/>
              <a:t>		</a:t>
            </a:r>
            <a:r>
              <a:rPr lang="zh-CN" altLang="en-US" dirty="0"/>
              <a:t>指定引导过程中使用的缓存盘镜像文件位置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b="1" dirty="0"/>
              <a:t>boot</a:t>
            </a:r>
            <a:r>
              <a:rPr lang="en-US" altLang="zh-CN" dirty="0"/>
              <a:t>			</a:t>
            </a:r>
            <a:r>
              <a:rPr lang="zh-CN" altLang="en-US" dirty="0"/>
              <a:t>用于启动进入系统</a:t>
            </a:r>
            <a:endParaRPr lang="zh-CN" altLang="en-US" dirty="0"/>
          </a:p>
        </p:txBody>
      </p:sp>
      <p:sp>
        <p:nvSpPr>
          <p:cNvPr id="634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此例子适用于丢失 </a:t>
            </a:r>
            <a:r>
              <a:rPr lang="en-US" altLang="zh-CN" dirty="0"/>
              <a:t>grub.conf </a:t>
            </a:r>
            <a:r>
              <a:rPr lang="zh-CN" altLang="en-US" dirty="0"/>
              <a:t>配置文件的情况，可以在正常系统中将 </a:t>
            </a:r>
            <a:r>
              <a:rPr lang="en-US" altLang="zh-CN" dirty="0"/>
              <a:t>grub.conf </a:t>
            </a:r>
            <a:r>
              <a:rPr lang="zh-CN" altLang="en-US" dirty="0"/>
              <a:t>文件改名，然后重启主机后进行演示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上述手动引导系统的</a:t>
            </a:r>
            <a:r>
              <a:rPr lang="en-US" altLang="zh-CN" dirty="0"/>
              <a:t>grub</a:t>
            </a:r>
            <a:r>
              <a:rPr lang="zh-CN" altLang="en-US" dirty="0"/>
              <a:t>命令，可以参考正常系统中的 </a:t>
            </a:r>
            <a:r>
              <a:rPr lang="en-US" altLang="zh-CN" dirty="0"/>
              <a:t>grub.conf </a:t>
            </a:r>
            <a:r>
              <a:rPr lang="zh-CN" altLang="en-US" dirty="0"/>
              <a:t>配置文件，其中：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b="1" dirty="0"/>
              <a:t>root (hd0,0)</a:t>
            </a:r>
            <a:r>
              <a:rPr lang="en-US" altLang="zh-CN" dirty="0"/>
              <a:t>		</a:t>
            </a:r>
            <a:r>
              <a:rPr lang="zh-CN" altLang="en-US" dirty="0"/>
              <a:t>指定包含内核等引导文件的分区（即</a:t>
            </a:r>
            <a:r>
              <a:rPr lang="en-US" altLang="zh-CN" dirty="0"/>
              <a:t>/boot</a:t>
            </a:r>
            <a:r>
              <a:rPr lang="zh-CN" altLang="en-US" dirty="0"/>
              <a:t>分区），</a:t>
            </a:r>
            <a:r>
              <a:rPr lang="en-US" altLang="zh-CN" dirty="0"/>
              <a:t>(hd0,0) </a:t>
            </a:r>
            <a:r>
              <a:rPr lang="zh-CN" altLang="en-US" dirty="0"/>
              <a:t>对应为 </a:t>
            </a:r>
            <a:r>
              <a:rPr lang="en-US" altLang="zh-CN" dirty="0"/>
              <a:t>/dev/sda1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en-US" altLang="zh-CN" dirty="0"/>
              <a:t>    </a:t>
            </a:r>
            <a:r>
              <a:rPr lang="en-US" altLang="zh-CN" b="1" dirty="0"/>
              <a:t>kernel ……</a:t>
            </a:r>
            <a:r>
              <a:rPr lang="en-US" altLang="zh-CN" dirty="0"/>
              <a:t>		</a:t>
            </a:r>
            <a:r>
              <a:rPr lang="zh-CN" altLang="en-US" dirty="0"/>
              <a:t>指定内核文件所在的路径、根分区所在的设备位置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b="1" dirty="0"/>
              <a:t>initrd ……</a:t>
            </a:r>
            <a:r>
              <a:rPr lang="en-US" altLang="zh-CN" dirty="0"/>
              <a:t>		</a:t>
            </a:r>
            <a:r>
              <a:rPr lang="zh-CN" altLang="en-US" dirty="0"/>
              <a:t>指定引导过程中使用的缓存盘镜像文件位置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b="1" dirty="0"/>
              <a:t>boot</a:t>
            </a:r>
            <a:r>
              <a:rPr lang="en-US" altLang="zh-CN" dirty="0"/>
              <a:t>			</a:t>
            </a:r>
            <a:r>
              <a:rPr lang="zh-CN" altLang="en-US" dirty="0"/>
              <a:t>用于启动进入系统</a:t>
            </a:r>
            <a:endParaRPr lang="zh-CN" altLang="en-US" dirty="0"/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/mnt/sysimage </a:t>
            </a:r>
            <a:r>
              <a:rPr lang="zh-CN" altLang="en-US" dirty="0"/>
              <a:t>为临时挂载的待修复的</a:t>
            </a:r>
            <a:r>
              <a:rPr lang="en-US" altLang="zh-CN" dirty="0"/>
              <a:t>Linux</a:t>
            </a:r>
            <a:r>
              <a:rPr lang="zh-CN" altLang="en-US" dirty="0"/>
              <a:t>系统根目录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“</a:t>
            </a:r>
            <a:r>
              <a:rPr lang="en-US" altLang="zh-CN" dirty="0"/>
              <a:t>grub-install /dev/sda”</a:t>
            </a:r>
            <a:r>
              <a:rPr lang="zh-CN" altLang="en-US" dirty="0"/>
              <a:t>操作适用于</a:t>
            </a:r>
            <a:r>
              <a:rPr lang="en-US" altLang="zh-CN" dirty="0"/>
              <a:t>GRUB</a:t>
            </a:r>
            <a:r>
              <a:rPr lang="zh-CN" altLang="en-US" dirty="0"/>
              <a:t>程序已被破坏的情况（例如重装</a:t>
            </a:r>
            <a:r>
              <a:rPr lang="en-US" altLang="zh-CN" dirty="0"/>
              <a:t>Windows</a:t>
            </a:r>
            <a:r>
              <a:rPr lang="zh-CN" altLang="en-US" dirty="0"/>
              <a:t>系统后），如果正常则不用修复</a:t>
            </a:r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教员演示</a:t>
            </a:r>
            <a:endParaRPr lang="en-US" altLang="zh-CN" dirty="0"/>
          </a:p>
        </p:txBody>
      </p:sp>
      <p:sp>
        <p:nvSpPr>
          <p:cNvPr id="665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228600" lvl="0" indent="-228600"/>
            <a:r>
              <a:rPr lang="en-US" altLang="zh-CN" dirty="0"/>
              <a:t>2</a:t>
            </a:r>
            <a:r>
              <a:rPr lang="zh-CN" altLang="en-US" dirty="0"/>
              <a:t>、主要包括时间、命令</a:t>
            </a:r>
            <a:r>
              <a:rPr lang="en-US" altLang="zh-CN" dirty="0"/>
              <a:t>2</a:t>
            </a:r>
            <a:r>
              <a:rPr lang="zh-CN" altLang="en-US" dirty="0"/>
              <a:t>个大部分，时间部分又分为</a:t>
            </a:r>
            <a:r>
              <a:rPr lang="en-US" altLang="zh-CN" dirty="0"/>
              <a:t>5</a:t>
            </a:r>
            <a:r>
              <a:rPr lang="zh-CN" altLang="en-US" dirty="0"/>
              <a:t>段，每行记录包括：分、时、日、月、周、命令行</a:t>
            </a:r>
            <a:endParaRPr lang="en-US" altLang="zh-CN" dirty="0"/>
          </a:p>
          <a:p>
            <a:pPr marL="228600" lvl="0" indent="-228600"/>
            <a:r>
              <a:rPr lang="en-US" altLang="zh-CN" dirty="0"/>
              <a:t>3</a:t>
            </a:r>
            <a:r>
              <a:rPr lang="zh-CN" altLang="en-US" dirty="0"/>
              <a:t>、系统用户配置文件：</a:t>
            </a:r>
            <a:r>
              <a:rPr lang="en-US" altLang="zh-CN" dirty="0"/>
              <a:t>/etc/cron.d/</a:t>
            </a:r>
            <a:r>
              <a:rPr lang="zh-CN" altLang="en-US" dirty="0"/>
              <a:t>；普通用户配置文件：</a:t>
            </a:r>
            <a:r>
              <a:rPr lang="en-US" altLang="zh-CN" dirty="0"/>
              <a:t>/var/spool/cron/</a:t>
            </a:r>
            <a:r>
              <a:rPr lang="zh-CN" altLang="en-US" dirty="0"/>
              <a:t>用户名</a:t>
            </a:r>
            <a:endParaRPr lang="en-US" altLang="zh-CN" dirty="0"/>
          </a:p>
          <a:p>
            <a:pPr marL="228600" lvl="0" indent="-228600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通过提问的方式小结前面讲解的主要知识点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部分答案提示：</a:t>
            </a:r>
            <a:endParaRPr lang="zh-CN" altLang="en-US" dirty="0"/>
          </a:p>
          <a:p>
            <a:pPr lvl="1">
              <a:buChar char="•"/>
            </a:pPr>
            <a:r>
              <a:rPr lang="en-US" altLang="zh-CN" dirty="0"/>
              <a:t>【1】/var/log/messages</a:t>
            </a:r>
            <a:endParaRPr lang="en-US" altLang="zh-CN" dirty="0"/>
          </a:p>
          <a:p>
            <a:pPr lvl="1">
              <a:buChar char="•"/>
            </a:pPr>
            <a:r>
              <a:rPr lang="en-US" altLang="zh-CN" dirty="0"/>
              <a:t>【2】</a:t>
            </a:r>
            <a:r>
              <a:rPr lang="zh-CN" altLang="en-US" dirty="0"/>
              <a:t>开机进入</a:t>
            </a:r>
            <a:r>
              <a:rPr lang="en-US" altLang="zh-CN" dirty="0"/>
              <a:t>GRUB</a:t>
            </a:r>
            <a:r>
              <a:rPr lang="zh-CN" altLang="en-US" dirty="0"/>
              <a:t>菜单界面时，按</a:t>
            </a:r>
            <a:r>
              <a:rPr lang="en-US" altLang="zh-CN" dirty="0"/>
              <a:t>e</a:t>
            </a:r>
            <a:r>
              <a:rPr lang="zh-CN" altLang="en-US" dirty="0"/>
              <a:t>键编辑，修改</a:t>
            </a:r>
            <a:r>
              <a:rPr lang="en-US" altLang="zh-CN" dirty="0"/>
              <a:t>kernel</a:t>
            </a:r>
            <a:r>
              <a:rPr lang="zh-CN" altLang="en-US" dirty="0"/>
              <a:t>行，添加 参数</a:t>
            </a:r>
            <a:r>
              <a:rPr lang="en-US" altLang="zh-CN" dirty="0"/>
              <a:t>single</a:t>
            </a:r>
            <a:r>
              <a:rPr lang="zh-CN" altLang="en-US" dirty="0"/>
              <a:t>或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s</a:t>
            </a:r>
            <a:r>
              <a:rPr lang="zh-CN" altLang="en-US" dirty="0"/>
              <a:t>，然后回车确认后按</a:t>
            </a:r>
            <a:r>
              <a:rPr lang="en-US" altLang="zh-CN" dirty="0"/>
              <a:t>b</a:t>
            </a:r>
            <a:r>
              <a:rPr lang="zh-CN" altLang="en-US" dirty="0"/>
              <a:t>键启动</a:t>
            </a:r>
            <a:endParaRPr lang="zh-CN" altLang="en-US" dirty="0"/>
          </a:p>
          <a:p>
            <a:pPr lvl="1">
              <a:buChar char="•"/>
            </a:pPr>
            <a:r>
              <a:rPr lang="en-US" altLang="zh-CN" dirty="0"/>
              <a:t>【3】boot:linux rescue</a:t>
            </a:r>
            <a:endParaRPr lang="en-US" altLang="zh-CN" dirty="0"/>
          </a:p>
          <a:p>
            <a:pPr lvl="1">
              <a:buChar char="•"/>
            </a:pPr>
            <a:r>
              <a:rPr lang="en-US" altLang="zh-CN" dirty="0"/>
              <a:t>【4】sh-3.1# chroot /mnt/sysimage</a:t>
            </a:r>
            <a:endParaRPr lang="en-US" altLang="zh-CN" dirty="0"/>
          </a:p>
          <a:p>
            <a:pPr lvl="1"/>
            <a:r>
              <a:rPr lang="en-US" altLang="zh-CN" dirty="0"/>
              <a:t>           sh-3.1# grub-install /dev/sda</a:t>
            </a:r>
            <a:endParaRPr lang="en-US" altLang="zh-CN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接下来介绍文件系统、磁盘类的故障修复及相关应用，首先看一下如何修复损坏的文件系统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Linux</a:t>
            </a:r>
            <a:r>
              <a:rPr lang="zh-CN" altLang="en-US" dirty="0"/>
              <a:t>系统开机后，当提示“</a:t>
            </a:r>
            <a:r>
              <a:rPr lang="en-US" altLang="zh-CN" dirty="0"/>
              <a:t>Give root password for maintenance”</a:t>
            </a:r>
            <a:r>
              <a:rPr lang="zh-CN" altLang="en-US" dirty="0"/>
              <a:t>时，只需输入</a:t>
            </a:r>
            <a:r>
              <a:rPr lang="en-US" altLang="zh-CN" dirty="0"/>
              <a:t>root</a:t>
            </a:r>
            <a:r>
              <a:rPr lang="zh-CN" altLang="en-US" dirty="0"/>
              <a:t>用户的密码，即可进入到一个临时的</a:t>
            </a:r>
            <a:r>
              <a:rPr lang="en-US" altLang="zh-CN" dirty="0"/>
              <a:t>Shell</a:t>
            </a:r>
            <a:r>
              <a:rPr lang="zh-CN" altLang="en-US" dirty="0"/>
              <a:t>环境，用户可以对出现错误的文件系统进行修复 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必要时可以执行“</a:t>
            </a:r>
            <a:r>
              <a:rPr lang="en-US" altLang="zh-CN" dirty="0"/>
              <a:t>dd if=/dev/zero of=/dev/</a:t>
            </a:r>
            <a:r>
              <a:rPr lang="en-US" altLang="zh-CN" b="1" dirty="0"/>
              <a:t>sdb7</a:t>
            </a:r>
            <a:r>
              <a:rPr lang="en-US" altLang="zh-CN" dirty="0"/>
              <a:t> bs=512 count=4”</a:t>
            </a:r>
            <a:r>
              <a:rPr lang="zh-CN" altLang="en-US" dirty="0"/>
              <a:t>命令模拟文件系统故障，然后演示修复过程</a:t>
            </a:r>
            <a:endParaRPr lang="zh-CN" altLang="en-US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686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Char char="•"/>
            </a:pPr>
            <a:r>
              <a:rPr lang="zh-CN" altLang="en-US" dirty="0"/>
              <a:t>接下来介绍文件系统、磁盘类的故障修复及相关应用，首先看一下如何修复损坏的文件系统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Linux</a:t>
            </a:r>
            <a:r>
              <a:rPr lang="zh-CN" altLang="en-US" dirty="0"/>
              <a:t>系统开机后，当提示“</a:t>
            </a:r>
            <a:r>
              <a:rPr lang="en-US" altLang="zh-CN" dirty="0"/>
              <a:t>Give root password for maintenance”</a:t>
            </a:r>
            <a:r>
              <a:rPr lang="zh-CN" altLang="en-US" dirty="0"/>
              <a:t>时，只需输入</a:t>
            </a:r>
            <a:r>
              <a:rPr lang="en-US" altLang="zh-CN" dirty="0"/>
              <a:t>root</a:t>
            </a:r>
            <a:r>
              <a:rPr lang="zh-CN" altLang="en-US" dirty="0"/>
              <a:t>用户的密码，即可进入到一个临时的</a:t>
            </a:r>
            <a:r>
              <a:rPr lang="en-US" altLang="zh-CN" dirty="0"/>
              <a:t>Shell</a:t>
            </a:r>
            <a:r>
              <a:rPr lang="zh-CN" altLang="en-US" dirty="0"/>
              <a:t>环境，用户可以对出现错误的文件系统进行修复 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必要时可以执行“</a:t>
            </a:r>
            <a:r>
              <a:rPr lang="en-US" altLang="zh-CN" dirty="0"/>
              <a:t>dd if=/dev/zero of=/dev/</a:t>
            </a:r>
            <a:r>
              <a:rPr lang="en-US" altLang="zh-CN" b="1" dirty="0"/>
              <a:t>sdb7</a:t>
            </a:r>
            <a:r>
              <a:rPr lang="en-US" altLang="zh-CN" dirty="0"/>
              <a:t> bs=512 count=4”</a:t>
            </a:r>
            <a:r>
              <a:rPr lang="zh-CN" altLang="en-US" dirty="0"/>
              <a:t>命令模拟文件系统故障，然后演示修复过程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fsck</a:t>
            </a:r>
            <a:r>
              <a:rPr lang="zh-CN" altLang="en-US" dirty="0"/>
              <a:t>命令的 “</a:t>
            </a:r>
            <a:r>
              <a:rPr lang="en-US" altLang="zh-CN" dirty="0"/>
              <a:t>-y”</a:t>
            </a:r>
            <a:r>
              <a:rPr lang="zh-CN" altLang="en-US" dirty="0"/>
              <a:t>选项可以在出现交互提问时，自动按“</a:t>
            </a:r>
            <a:r>
              <a:rPr lang="en-US" altLang="zh-CN" dirty="0"/>
              <a:t>yes”</a:t>
            </a:r>
            <a:r>
              <a:rPr lang="zh-CN" altLang="en-US" dirty="0"/>
              <a:t>处理</a:t>
            </a:r>
            <a:endParaRPr lang="zh-CN" altLang="en-US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696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据此，注意强调“磁盘配额”的好处和必要性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教员视情况而决定是否作演示（参考教材中的脚本模拟</a:t>
            </a:r>
            <a:r>
              <a:rPr lang="en-US" altLang="zh-CN" dirty="0"/>
              <a:t>i</a:t>
            </a:r>
            <a:r>
              <a:rPr lang="zh-CN" altLang="en-US" dirty="0"/>
              <a:t>节点耗尽故障），如果未演示则应提醒学员课后自行练习</a:t>
            </a:r>
            <a:endParaRPr lang="zh-CN" altLang="en-US" dirty="0"/>
          </a:p>
          <a:p>
            <a:pPr lvl="0">
              <a:buChar char="•"/>
            </a:pP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706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Char char="•"/>
            </a:pPr>
            <a:r>
              <a:rPr lang="zh-CN" altLang="en-US" dirty="0"/>
              <a:t>逻辑坏道主要由于软件操作不当造成，可以使用软件修复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物理坏道是物理性损坏，只能通过更改磁盘分区或扇区的占用位置来进行改善，排除掉包含有坏块的磁盘空间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注意是</a:t>
            </a:r>
            <a:r>
              <a:rPr lang="en-US" altLang="zh-CN" dirty="0"/>
              <a:t>mkfs</a:t>
            </a:r>
            <a:r>
              <a:rPr lang="zh-CN" altLang="en-US" dirty="0"/>
              <a:t>命令而不是</a:t>
            </a:r>
            <a:r>
              <a:rPr lang="en-US" altLang="zh-CN" dirty="0"/>
              <a:t>fsck</a:t>
            </a:r>
            <a:r>
              <a:rPr lang="zh-CN" altLang="en-US" dirty="0"/>
              <a:t>命令，检查坏道之前，应尽量先卸载该分区，退出正在访问设备的其他程序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716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badblocks</a:t>
            </a:r>
            <a:r>
              <a:rPr lang="zh-CN" altLang="en-US" dirty="0"/>
              <a:t>命令执行时间较长，建议创建一个小的分区演示检测过程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727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介绍本章课程的主要内容，明确需要重点关注（红色部分）的内容</a:t>
            </a:r>
            <a:endParaRPr lang="zh-CN" altLang="en-US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737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教学指导：</a:t>
            </a:r>
            <a:endParaRPr lang="en-US" altLang="zh-CN" dirty="0"/>
          </a:p>
          <a:p>
            <a:pPr lvl="0"/>
            <a:r>
              <a:rPr lang="en-US" altLang="zh-CN" dirty="0"/>
              <a:t>xxxxxxx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747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教学指导：</a:t>
            </a:r>
            <a:endParaRPr lang="en-US" altLang="zh-CN" dirty="0"/>
          </a:p>
          <a:p>
            <a:pPr lvl="0"/>
            <a:r>
              <a:rPr lang="zh-CN" altLang="en-US" dirty="0">
                <a:solidFill>
                  <a:srgbClr val="FF0000"/>
                </a:solidFill>
              </a:rPr>
              <a:t>教员备课时根据班级情况在此添加内容，应区分必做、选做内容，以满足不同层次学员的需求</a:t>
            </a:r>
            <a:endParaRPr lang="en-US" altLang="zh-CN" dirty="0">
              <a:solidFill>
                <a:srgbClr val="FF0000"/>
              </a:solidFill>
            </a:endParaRPr>
          </a:p>
          <a:p>
            <a:pPr lvl="0"/>
            <a:endParaRPr lang="zh-CN" altLang="en-US" dirty="0"/>
          </a:p>
        </p:txBody>
      </p:sp>
      <p:sp>
        <p:nvSpPr>
          <p:cNvPr id="757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教学指导：</a:t>
            </a:r>
            <a:endParaRPr lang="en-US" altLang="zh-CN" dirty="0"/>
          </a:p>
          <a:p>
            <a:pPr lvl="0"/>
            <a:r>
              <a:rPr lang="zh-CN" altLang="en-US" dirty="0"/>
              <a:t>下次上课前的“课前小考”即为本页</a:t>
            </a:r>
            <a:r>
              <a:rPr lang="en-US" altLang="zh-CN" dirty="0"/>
              <a:t>PPT</a:t>
            </a:r>
            <a:r>
              <a:rPr lang="zh-CN" altLang="en-US" dirty="0"/>
              <a:t>的考题，需要学员课下准备。</a:t>
            </a:r>
            <a:endParaRPr lang="zh-CN" altLang="en-US" dirty="0"/>
          </a:p>
        </p:txBody>
      </p:sp>
      <p:sp>
        <p:nvSpPr>
          <p:cNvPr id="768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228600" lvl="0" indent="-228600"/>
            <a:r>
              <a:rPr lang="en-US" altLang="zh-CN" dirty="0"/>
              <a:t>2</a:t>
            </a:r>
            <a:r>
              <a:rPr lang="zh-CN" altLang="en-US" dirty="0"/>
              <a:t>、主要包括时间、命令</a:t>
            </a:r>
            <a:r>
              <a:rPr lang="en-US" altLang="zh-CN" dirty="0"/>
              <a:t>2</a:t>
            </a:r>
            <a:r>
              <a:rPr lang="zh-CN" altLang="en-US" dirty="0"/>
              <a:t>个大部分，时间部分又分为</a:t>
            </a:r>
            <a:r>
              <a:rPr lang="en-US" altLang="zh-CN" dirty="0"/>
              <a:t>5</a:t>
            </a:r>
            <a:r>
              <a:rPr lang="zh-CN" altLang="en-US" dirty="0"/>
              <a:t>段，每行记录包括：分、时、日、月、周、命令行</a:t>
            </a:r>
            <a:endParaRPr lang="en-US" altLang="zh-CN" dirty="0"/>
          </a:p>
          <a:p>
            <a:pPr marL="228600" lvl="0" indent="-228600"/>
            <a:r>
              <a:rPr lang="en-US" altLang="zh-CN" dirty="0"/>
              <a:t>3</a:t>
            </a:r>
            <a:r>
              <a:rPr lang="zh-CN" altLang="en-US" dirty="0"/>
              <a:t>、系统用户配置文件：</a:t>
            </a:r>
            <a:r>
              <a:rPr lang="en-US" altLang="zh-CN" dirty="0"/>
              <a:t>/etc/cron.d/</a:t>
            </a:r>
            <a:r>
              <a:rPr lang="zh-CN" altLang="en-US" dirty="0"/>
              <a:t>；普通用户配置文件：</a:t>
            </a:r>
            <a:r>
              <a:rPr lang="en-US" altLang="zh-CN" dirty="0"/>
              <a:t>/var/spool/cron/</a:t>
            </a:r>
            <a:r>
              <a:rPr lang="zh-CN" altLang="en-US" dirty="0"/>
              <a:t>用户名</a:t>
            </a:r>
            <a:endParaRPr lang="en-US" altLang="zh-CN" dirty="0"/>
          </a:p>
          <a:p>
            <a:pPr marL="228600" lvl="0" indent="-228600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zh-CN" b="1" dirty="0"/>
          </a:p>
        </p:txBody>
      </p:sp>
      <p:sp>
        <p:nvSpPr>
          <p:cNvPr id="778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教学指导：</a:t>
            </a:r>
            <a:endParaRPr lang="en-US" altLang="zh-CN" dirty="0"/>
          </a:p>
          <a:p>
            <a:pPr lvl="0"/>
            <a:r>
              <a:rPr lang="en-US" altLang="zh-CN" dirty="0"/>
              <a:t>xxxxxxx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788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教学指导：</a:t>
            </a:r>
            <a:endParaRPr lang="en-US" altLang="zh-CN" dirty="0"/>
          </a:p>
          <a:p>
            <a:pPr lvl="0"/>
            <a:r>
              <a:rPr lang="en-US" altLang="zh-CN" dirty="0"/>
              <a:t>xxxxxxx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798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介绍本章课程的主要内容，明确需要重点关注（红色部分）的内容</a:t>
            </a:r>
            <a:endParaRPr lang="zh-CN" altLang="en-US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日志文件是用于记录</a:t>
            </a:r>
            <a:r>
              <a:rPr lang="en-US" altLang="zh-CN" dirty="0"/>
              <a:t>Linux</a:t>
            </a:r>
            <a:r>
              <a:rPr lang="zh-CN" altLang="en-US" dirty="0"/>
              <a:t>系统中各种运行消息的文件，相当于</a:t>
            </a:r>
            <a:r>
              <a:rPr lang="en-US" altLang="zh-CN" dirty="0"/>
              <a:t>Linux</a:t>
            </a:r>
            <a:r>
              <a:rPr lang="zh-CN" altLang="en-US" dirty="0"/>
              <a:t>主机的“日记”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日志文件对于诊断和解决系统中的问题很有帮助，系统一旦出现问题时及时分析日志就会“有据可查”。此外，当主机遭受攻击时，日志文件还可以帮助寻找攻击者留下的痕迹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不同的日志文件记载了不同类型的信息，例如</a:t>
            </a:r>
            <a:r>
              <a:rPr lang="en-US" altLang="zh-CN" dirty="0"/>
              <a:t>Linux</a:t>
            </a:r>
            <a:r>
              <a:rPr lang="zh-CN" altLang="en-US" dirty="0"/>
              <a:t>内核消息、用户登录记录、程序错误等等 ，后面将会分别进行介绍</a:t>
            </a:r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b="1" dirty="0"/>
              <a:t>/var/log/messages</a:t>
            </a:r>
            <a:r>
              <a:rPr lang="zh-CN" altLang="en-US" dirty="0"/>
              <a:t>：记录</a:t>
            </a:r>
            <a:r>
              <a:rPr lang="en-US" altLang="zh-CN" dirty="0"/>
              <a:t>Linux</a:t>
            </a:r>
            <a:r>
              <a:rPr lang="zh-CN" altLang="en-US" dirty="0"/>
              <a:t>内核消息及各种应用程序的公共日志信息，包括启动、</a:t>
            </a:r>
            <a:r>
              <a:rPr lang="en-US" altLang="zh-CN" dirty="0"/>
              <a:t>IO</a:t>
            </a:r>
            <a:r>
              <a:rPr lang="zh-CN" altLang="en-US" dirty="0"/>
              <a:t>错误、网络错误、程序故障等。对于未使用独立日志文件的应用程序或服务，一般都可以从该日志文件中获得相关的事件记录信息。</a:t>
            </a:r>
            <a:endParaRPr lang="zh-CN" altLang="en-US" dirty="0"/>
          </a:p>
          <a:p>
            <a:pPr lvl="0"/>
            <a:r>
              <a:rPr lang="en-US" altLang="zh-CN" b="1" dirty="0"/>
              <a:t>/var/log/cron</a:t>
            </a:r>
            <a:r>
              <a:rPr lang="zh-CN" altLang="en-US" dirty="0"/>
              <a:t>：记录</a:t>
            </a:r>
            <a:r>
              <a:rPr lang="en-US" altLang="zh-CN" dirty="0"/>
              <a:t>crond</a:t>
            </a:r>
            <a:r>
              <a:rPr lang="zh-CN" altLang="en-US" dirty="0"/>
              <a:t>计划任务产生的事件信息。</a:t>
            </a:r>
            <a:endParaRPr lang="zh-CN" altLang="en-US" dirty="0"/>
          </a:p>
          <a:p>
            <a:pPr lvl="0"/>
            <a:r>
              <a:rPr lang="en-US" altLang="zh-CN" b="1" dirty="0"/>
              <a:t>/var/log/dmesg</a:t>
            </a:r>
            <a:r>
              <a:rPr lang="zh-CN" altLang="en-US" dirty="0"/>
              <a:t>：记录</a:t>
            </a:r>
            <a:r>
              <a:rPr lang="en-US" altLang="zh-CN" dirty="0"/>
              <a:t>Linux</a:t>
            </a:r>
            <a:r>
              <a:rPr lang="zh-CN" altLang="en-US" dirty="0"/>
              <a:t>系统在引导过程中的各种事件信息。</a:t>
            </a:r>
            <a:endParaRPr lang="zh-CN" altLang="en-US" dirty="0"/>
          </a:p>
          <a:p>
            <a:pPr lvl="0"/>
            <a:r>
              <a:rPr lang="en-US" altLang="zh-CN" b="1" dirty="0"/>
              <a:t>/var/log/maillog</a:t>
            </a:r>
            <a:r>
              <a:rPr lang="zh-CN" altLang="en-US" dirty="0"/>
              <a:t>：记录进入或发出系统的电子邮件活动。</a:t>
            </a:r>
            <a:endParaRPr lang="zh-CN" altLang="en-US" dirty="0"/>
          </a:p>
          <a:p>
            <a:pPr lvl="0"/>
            <a:r>
              <a:rPr lang="en-US" altLang="zh-CN" b="1" dirty="0"/>
              <a:t>/var/log/lastlog</a:t>
            </a:r>
            <a:r>
              <a:rPr lang="zh-CN" altLang="en-US" dirty="0"/>
              <a:t>：记录每个用户最近的登录事件。</a:t>
            </a:r>
            <a:endParaRPr lang="zh-CN" altLang="en-US" dirty="0"/>
          </a:p>
          <a:p>
            <a:pPr lvl="0"/>
            <a:r>
              <a:rPr lang="en-US" altLang="zh-CN" b="1" dirty="0"/>
              <a:t>/var/log/rpmpkgs</a:t>
            </a:r>
            <a:r>
              <a:rPr lang="zh-CN" altLang="en-US" dirty="0"/>
              <a:t>：记录系统中安装的各</a:t>
            </a:r>
            <a:r>
              <a:rPr lang="en-US" altLang="zh-CN" dirty="0"/>
              <a:t>rpm</a:t>
            </a:r>
            <a:r>
              <a:rPr lang="zh-CN" altLang="en-US" dirty="0"/>
              <a:t>包列表信息。</a:t>
            </a:r>
            <a:endParaRPr lang="zh-CN" altLang="en-US" dirty="0"/>
          </a:p>
          <a:p>
            <a:pPr lvl="0"/>
            <a:r>
              <a:rPr lang="en-US" altLang="zh-CN" b="1" dirty="0"/>
              <a:t>/var/log/secure</a:t>
            </a:r>
            <a:r>
              <a:rPr lang="zh-CN" altLang="en-US" dirty="0"/>
              <a:t>：记录用户认证相关的安全事件信息。</a:t>
            </a:r>
            <a:endParaRPr lang="zh-CN" altLang="en-US" dirty="0"/>
          </a:p>
          <a:p>
            <a:pPr lvl="0"/>
            <a:r>
              <a:rPr lang="en-US" altLang="zh-CN" b="1" dirty="0"/>
              <a:t>/var/log/wtmp</a:t>
            </a:r>
            <a:r>
              <a:rPr lang="zh-CN" altLang="en-US" dirty="0"/>
              <a:t>：记录每个用户登录、注销及系统启动和停机事件。</a:t>
            </a:r>
            <a:endParaRPr lang="zh-CN" altLang="en-US" dirty="0"/>
          </a:p>
          <a:p>
            <a:pPr lvl="0"/>
            <a:r>
              <a:rPr lang="en-US" altLang="zh-CN" b="1" dirty="0"/>
              <a:t>/var/run/btmp</a:t>
            </a:r>
            <a:r>
              <a:rPr lang="zh-CN" altLang="en-US" dirty="0"/>
              <a:t>：记录失败的、错误的登录尝试及验证事件。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由</a:t>
            </a:r>
            <a:r>
              <a:rPr lang="en-US" altLang="zh-CN" dirty="0"/>
              <a:t>sysklogd</a:t>
            </a:r>
            <a:r>
              <a:rPr lang="zh-CN" altLang="en-US" dirty="0"/>
              <a:t>软件包提供了</a:t>
            </a:r>
            <a:r>
              <a:rPr lang="en-US" altLang="zh-CN" dirty="0"/>
              <a:t>klogd</a:t>
            </a:r>
            <a:r>
              <a:rPr lang="zh-CN" altLang="en-US" dirty="0"/>
              <a:t>、</a:t>
            </a:r>
            <a:r>
              <a:rPr lang="en-US" altLang="zh-CN" dirty="0"/>
              <a:t>syslogd</a:t>
            </a:r>
            <a:r>
              <a:rPr lang="zh-CN" altLang="en-US" dirty="0"/>
              <a:t>两个程序，分别用于记录系统内核的消息和各种应用程序的消息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在 </a:t>
            </a:r>
            <a:r>
              <a:rPr lang="en-US" altLang="zh-CN" dirty="0"/>
              <a:t>/etc/syslog.conf </a:t>
            </a:r>
            <a:r>
              <a:rPr lang="zh-CN" altLang="en-US" dirty="0"/>
              <a:t>配置文件中，配置记录的格式如下（具体参考 </a:t>
            </a:r>
            <a:r>
              <a:rPr lang="en-US" altLang="zh-CN" dirty="0"/>
              <a:t>man syslog.conf</a:t>
            </a:r>
            <a:r>
              <a:rPr lang="zh-CN" altLang="en-US" dirty="0"/>
              <a:t>）：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	</a:t>
            </a:r>
            <a:r>
              <a:rPr lang="zh-CN" altLang="en-US" b="1" dirty="0"/>
              <a:t>设备类别</a:t>
            </a:r>
            <a:r>
              <a:rPr lang="en-US" altLang="zh-CN" b="1" dirty="0"/>
              <a:t>.</a:t>
            </a:r>
            <a:r>
              <a:rPr lang="zh-CN" altLang="en-US" b="1" dirty="0"/>
              <a:t>日志级别                       日志消息发送位置 </a:t>
            </a:r>
            <a:endParaRPr lang="zh-CN" altLang="en-US" b="1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—— </a:t>
            </a:r>
            <a:r>
              <a:rPr lang="zh-CN" altLang="en-US" dirty="0"/>
              <a:t>如果需要在同一行中设置多个“设备</a:t>
            </a:r>
            <a:r>
              <a:rPr lang="en-US" altLang="zh-CN" dirty="0"/>
              <a:t>.</a:t>
            </a:r>
            <a:r>
              <a:rPr lang="zh-CN" altLang="en-US" dirty="0"/>
              <a:t>级别”组合，每组之间用分号隔开。日志级别的含义在下一页讲解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—— </a:t>
            </a:r>
            <a:r>
              <a:rPr lang="zh-CN" altLang="en-US" dirty="0"/>
              <a:t>发送位置可以是本机的用户名； “</a:t>
            </a:r>
            <a:r>
              <a:rPr lang="en-US" altLang="zh-CN" b="1" dirty="0">
                <a:solidFill>
                  <a:schemeClr val="tx2"/>
                </a:solidFill>
              </a:rPr>
              <a:t>-/var/log/maillog</a:t>
            </a:r>
            <a:r>
              <a:rPr lang="en-US" altLang="zh-CN" dirty="0"/>
              <a:t>” </a:t>
            </a:r>
            <a:r>
              <a:rPr lang="zh-CN" altLang="en-US" dirty="0"/>
              <a:t>中前面的”</a:t>
            </a:r>
            <a:r>
              <a:rPr lang="en-US" altLang="zh-CN" dirty="0"/>
              <a:t>-“</a:t>
            </a:r>
            <a:r>
              <a:rPr lang="zh-CN" altLang="en-US" dirty="0"/>
              <a:t>号表示每次记录日志时并不马上进行数据同步</a:t>
            </a: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主要是让学员理解日志消息的级别，级别数字越小的日志消息反映的问题越严重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必要时可以展示配置文件 </a:t>
            </a:r>
            <a:r>
              <a:rPr lang="en-US" altLang="zh-CN" b="1" dirty="0"/>
              <a:t>/etc/syslog.conf </a:t>
            </a:r>
            <a:r>
              <a:rPr lang="zh-CN" altLang="en-US" dirty="0"/>
              <a:t>中的内容，并就其中的日志级别配置做简要说明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执行以下命令可以查看帮助信息中的日志级别部分：</a:t>
            </a:r>
            <a:endParaRPr lang="zh-CN" altLang="en-US" dirty="0"/>
          </a:p>
          <a:p>
            <a:pPr lvl="0"/>
            <a:r>
              <a:rPr lang="en-US" altLang="zh-CN" dirty="0"/>
              <a:t>[root@localhost ~]# </a:t>
            </a:r>
            <a:r>
              <a:rPr lang="en-US" altLang="zh-CN" b="1" dirty="0"/>
              <a:t>man 2 syslog | grep "KERN_"</a:t>
            </a:r>
            <a:endParaRPr lang="en-US" altLang="zh-CN" b="1" dirty="0"/>
          </a:p>
          <a:p>
            <a:pPr lvl="0"/>
            <a:r>
              <a:rPr lang="en-US" altLang="zh-CN" dirty="0"/>
              <a:t>       #define KERN_EMERG    "&lt;0&gt;"  /* system is unusable               */</a:t>
            </a:r>
            <a:endParaRPr lang="en-US" altLang="zh-CN" dirty="0"/>
          </a:p>
          <a:p>
            <a:pPr lvl="0"/>
            <a:r>
              <a:rPr lang="en-US" altLang="zh-CN" dirty="0"/>
              <a:t>       #define KERN_ALERT    "&lt;1&gt;"  /* action must be taken immediately */</a:t>
            </a:r>
            <a:endParaRPr lang="en-US" altLang="zh-CN" dirty="0"/>
          </a:p>
          <a:p>
            <a:pPr lvl="0"/>
            <a:r>
              <a:rPr lang="en-US" altLang="zh-CN" dirty="0"/>
              <a:t>       #define KERN_CRIT     "&lt;2&gt;"  /* critical conditions              */</a:t>
            </a:r>
            <a:endParaRPr lang="en-US" altLang="zh-CN" dirty="0"/>
          </a:p>
          <a:p>
            <a:pPr lvl="0"/>
            <a:r>
              <a:rPr lang="en-US" altLang="zh-CN" dirty="0"/>
              <a:t>       #define KERN_ERR      "&lt;3&gt;"  /* error conditions                 */</a:t>
            </a:r>
            <a:endParaRPr lang="en-US" altLang="zh-CN" dirty="0"/>
          </a:p>
          <a:p>
            <a:pPr lvl="0"/>
            <a:r>
              <a:rPr lang="en-US" altLang="zh-CN" dirty="0"/>
              <a:t>       #define KERN_WARNING  "&lt;4&gt;"  /* warning conditions               */</a:t>
            </a:r>
            <a:endParaRPr lang="en-US" altLang="zh-CN" dirty="0"/>
          </a:p>
          <a:p>
            <a:pPr lvl="0"/>
            <a:r>
              <a:rPr lang="en-US" altLang="zh-CN" dirty="0"/>
              <a:t>       #define KERN_NOTICE   "&lt;5&gt;"  /* normal but significant condition */</a:t>
            </a:r>
            <a:endParaRPr lang="en-US" altLang="zh-CN" dirty="0"/>
          </a:p>
          <a:p>
            <a:pPr lvl="0"/>
            <a:r>
              <a:rPr lang="en-US" altLang="zh-CN" dirty="0"/>
              <a:t>       #define KERN_INFO     "&lt;6&gt;"  /* informational                    */</a:t>
            </a:r>
            <a:endParaRPr lang="en-US" altLang="zh-CN" dirty="0"/>
          </a:p>
          <a:p>
            <a:pPr lvl="0"/>
            <a:r>
              <a:rPr lang="en-US" altLang="zh-CN" dirty="0"/>
              <a:t>       #define KERN_DEBUG    "&lt;7&gt;"  /* debug-level messages             */</a:t>
            </a:r>
            <a:endParaRPr lang="en-US" altLang="zh-CN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内核及系统日志文件中的每一行表示一条消息，每个消息由</a:t>
            </a:r>
            <a:r>
              <a:rPr lang="en-US" altLang="zh-CN" dirty="0"/>
              <a:t>4</a:t>
            </a:r>
            <a:r>
              <a:rPr lang="zh-CN" altLang="en-US" dirty="0"/>
              <a:t>个字段的固定格式组成：</a:t>
            </a:r>
            <a:endParaRPr lang="zh-CN" altLang="en-US" b="1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b="1" dirty="0"/>
              <a:t>时间标签</a:t>
            </a:r>
            <a:r>
              <a:rPr lang="zh-CN" altLang="en-US" dirty="0"/>
              <a:t>：消息发出的日期和时间</a:t>
            </a:r>
            <a:endParaRPr lang="zh-CN" altLang="en-US" b="1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b="1" dirty="0"/>
              <a:t>主机名</a:t>
            </a:r>
            <a:r>
              <a:rPr lang="zh-CN" altLang="en-US" dirty="0"/>
              <a:t>：生成消息的计算机的名字</a:t>
            </a:r>
            <a:endParaRPr lang="zh-CN" altLang="en-US" b="1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b="1" dirty="0"/>
              <a:t>子系统名称</a:t>
            </a:r>
            <a:r>
              <a:rPr lang="zh-CN" altLang="en-US" dirty="0"/>
              <a:t>：发出消息的应用程序名称</a:t>
            </a:r>
            <a:endParaRPr lang="zh-CN" altLang="en-US" b="1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b="1" dirty="0"/>
              <a:t>消息</a:t>
            </a:r>
            <a:r>
              <a:rPr lang="zh-CN" altLang="en-US" dirty="0"/>
              <a:t>：消息的具体内容</a:t>
            </a:r>
            <a:endParaRPr lang="zh-CN" altLang="en-US" b="1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r>
              <a:rPr lang="en-US" altLang="zh-CN" sz="1400" dirty="0">
                <a:latin typeface="Arial" panose="020B0604020202020204" pitchFamily="34" charset="0"/>
              </a:rPr>
              <a:t>/19</a:t>
            </a:r>
            <a:endParaRPr lang="en-US" altLang="zh-CN" sz="1400" dirty="0">
              <a:latin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r>
              <a:rPr lang="en-US" altLang="zh-CN" sz="1400" dirty="0">
                <a:latin typeface="Arial" panose="020B0604020202020204" pitchFamily="34" charset="0"/>
              </a:rPr>
              <a:t>/35</a:t>
            </a:r>
            <a:endParaRPr lang="en-US" altLang="zh-CN" sz="1400" dirty="0">
              <a:latin typeface="Arial" panose="020B0604020202020204" pitchFamily="34" charset="0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r>
              <a:rPr lang="en-US" altLang="zh-CN" sz="1400" dirty="0">
                <a:latin typeface="Arial" panose="020B0604020202020204" pitchFamily="34" charset="0"/>
              </a:rPr>
              <a:t>/35</a:t>
            </a:r>
            <a:endParaRPr lang="en-US" altLang="zh-CN" sz="1400" dirty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image" Target="../media/image6.png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image" Target="../media/image6.png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1" Type="http://schemas.openxmlformats.org/officeDocument/2006/relationships/notesSlide" Target="../notesSlides/notesSlide18.xml"/><Relationship Id="rId10" Type="http://schemas.openxmlformats.org/officeDocument/2006/relationships/slideLayout" Target="../slideLayouts/slideLayout11.xml"/><Relationship Id="rId1" Type="http://schemas.openxmlformats.org/officeDocument/2006/relationships/tags" Target="../tags/tag28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tags" Target="../tags/tag299.xml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" Type="http://schemas.openxmlformats.org/officeDocument/2006/relationships/tags" Target="../tags/tag293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04.xml"/><Relationship Id="rId4" Type="http://schemas.openxmlformats.org/officeDocument/2006/relationships/tags" Target="../tags/tag303.xml"/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09.xml"/><Relationship Id="rId4" Type="http://schemas.openxmlformats.org/officeDocument/2006/relationships/tags" Target="../tags/tag308.xml"/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" Type="http://schemas.openxmlformats.org/officeDocument/2006/relationships/tags" Target="../tags/tag305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" Type="http://schemas.openxmlformats.org/officeDocument/2006/relationships/tags" Target="../tags/tag310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321.xml"/><Relationship Id="rId7" Type="http://schemas.openxmlformats.org/officeDocument/2006/relationships/tags" Target="../tags/tag320.xml"/><Relationship Id="rId6" Type="http://schemas.openxmlformats.org/officeDocument/2006/relationships/tags" Target="../tags/tag319.xml"/><Relationship Id="rId5" Type="http://schemas.openxmlformats.org/officeDocument/2006/relationships/image" Target="../media/image6.png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0" Type="http://schemas.openxmlformats.org/officeDocument/2006/relationships/notesSlide" Target="../notesSlides/notesSlide22.xml"/><Relationship Id="rId1" Type="http://schemas.openxmlformats.org/officeDocument/2006/relationships/tags" Target="../tags/tag315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26.xml"/><Relationship Id="rId4" Type="http://schemas.openxmlformats.org/officeDocument/2006/relationships/tags" Target="../tags/tag325.xml"/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34.xml"/><Relationship Id="rId7" Type="http://schemas.openxmlformats.org/officeDocument/2006/relationships/tags" Target="../tags/tag333.xml"/><Relationship Id="rId6" Type="http://schemas.openxmlformats.org/officeDocument/2006/relationships/tags" Target="../tags/tag332.xml"/><Relationship Id="rId5" Type="http://schemas.openxmlformats.org/officeDocument/2006/relationships/tags" Target="../tags/tag331.xml"/><Relationship Id="rId4" Type="http://schemas.openxmlformats.org/officeDocument/2006/relationships/tags" Target="../tags/tag330.xml"/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337.xml"/><Relationship Id="rId11" Type="http://schemas.openxmlformats.org/officeDocument/2006/relationships/tags" Target="../tags/tag336.xml"/><Relationship Id="rId10" Type="http://schemas.openxmlformats.org/officeDocument/2006/relationships/tags" Target="../tags/tag335.xml"/><Relationship Id="rId1" Type="http://schemas.openxmlformats.org/officeDocument/2006/relationships/tags" Target="../tags/tag327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42.xml"/><Relationship Id="rId4" Type="http://schemas.openxmlformats.org/officeDocument/2006/relationships/tags" Target="../tags/tag341.xml"/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tags" Target="../tags/tag338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349.xml"/><Relationship Id="rId7" Type="http://schemas.openxmlformats.org/officeDocument/2006/relationships/tags" Target="../tags/tag348.xml"/><Relationship Id="rId6" Type="http://schemas.openxmlformats.org/officeDocument/2006/relationships/image" Target="../media/image6.png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0" Type="http://schemas.openxmlformats.org/officeDocument/2006/relationships/notesSlide" Target="../notesSlides/notesSlide25.xml"/><Relationship Id="rId1" Type="http://schemas.openxmlformats.org/officeDocument/2006/relationships/tags" Target="../tags/tag34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358.xml"/><Relationship Id="rId8" Type="http://schemas.openxmlformats.org/officeDocument/2006/relationships/tags" Target="../tags/tag357.xml"/><Relationship Id="rId7" Type="http://schemas.openxmlformats.org/officeDocument/2006/relationships/tags" Target="../tags/tag356.xml"/><Relationship Id="rId6" Type="http://schemas.openxmlformats.org/officeDocument/2006/relationships/tags" Target="../tags/tag355.xml"/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6" Type="http://schemas.openxmlformats.org/officeDocument/2006/relationships/notesSlide" Target="../notesSlides/notesSlide26.xml"/><Relationship Id="rId35" Type="http://schemas.openxmlformats.org/officeDocument/2006/relationships/slideLayout" Target="../slideLayouts/slideLayout11.xml"/><Relationship Id="rId34" Type="http://schemas.openxmlformats.org/officeDocument/2006/relationships/tags" Target="../tags/tag383.xml"/><Relationship Id="rId33" Type="http://schemas.openxmlformats.org/officeDocument/2006/relationships/tags" Target="../tags/tag382.xml"/><Relationship Id="rId32" Type="http://schemas.openxmlformats.org/officeDocument/2006/relationships/tags" Target="../tags/tag381.xml"/><Relationship Id="rId31" Type="http://schemas.openxmlformats.org/officeDocument/2006/relationships/tags" Target="../tags/tag380.xml"/><Relationship Id="rId30" Type="http://schemas.openxmlformats.org/officeDocument/2006/relationships/tags" Target="../tags/tag379.xml"/><Relationship Id="rId3" Type="http://schemas.openxmlformats.org/officeDocument/2006/relationships/tags" Target="../tags/tag352.xml"/><Relationship Id="rId29" Type="http://schemas.openxmlformats.org/officeDocument/2006/relationships/tags" Target="../tags/tag378.xml"/><Relationship Id="rId28" Type="http://schemas.openxmlformats.org/officeDocument/2006/relationships/tags" Target="../tags/tag377.xml"/><Relationship Id="rId27" Type="http://schemas.openxmlformats.org/officeDocument/2006/relationships/tags" Target="../tags/tag376.xml"/><Relationship Id="rId26" Type="http://schemas.openxmlformats.org/officeDocument/2006/relationships/tags" Target="../tags/tag375.xml"/><Relationship Id="rId25" Type="http://schemas.openxmlformats.org/officeDocument/2006/relationships/tags" Target="../tags/tag374.xml"/><Relationship Id="rId24" Type="http://schemas.openxmlformats.org/officeDocument/2006/relationships/tags" Target="../tags/tag373.xml"/><Relationship Id="rId23" Type="http://schemas.openxmlformats.org/officeDocument/2006/relationships/tags" Target="../tags/tag372.xml"/><Relationship Id="rId22" Type="http://schemas.openxmlformats.org/officeDocument/2006/relationships/tags" Target="../tags/tag371.xml"/><Relationship Id="rId21" Type="http://schemas.openxmlformats.org/officeDocument/2006/relationships/tags" Target="../tags/tag370.xml"/><Relationship Id="rId20" Type="http://schemas.openxmlformats.org/officeDocument/2006/relationships/tags" Target="../tags/tag369.xml"/><Relationship Id="rId2" Type="http://schemas.openxmlformats.org/officeDocument/2006/relationships/tags" Target="../tags/tag351.xml"/><Relationship Id="rId19" Type="http://schemas.openxmlformats.org/officeDocument/2006/relationships/tags" Target="../tags/tag368.xml"/><Relationship Id="rId18" Type="http://schemas.openxmlformats.org/officeDocument/2006/relationships/tags" Target="../tags/tag367.xml"/><Relationship Id="rId17" Type="http://schemas.openxmlformats.org/officeDocument/2006/relationships/tags" Target="../tags/tag366.xml"/><Relationship Id="rId16" Type="http://schemas.openxmlformats.org/officeDocument/2006/relationships/tags" Target="../tags/tag365.xml"/><Relationship Id="rId15" Type="http://schemas.openxmlformats.org/officeDocument/2006/relationships/tags" Target="../tags/tag364.xml"/><Relationship Id="rId14" Type="http://schemas.openxmlformats.org/officeDocument/2006/relationships/tags" Target="../tags/tag363.xml"/><Relationship Id="rId13" Type="http://schemas.openxmlformats.org/officeDocument/2006/relationships/tags" Target="../tags/tag362.xml"/><Relationship Id="rId12" Type="http://schemas.openxmlformats.org/officeDocument/2006/relationships/tags" Target="../tags/tag361.xml"/><Relationship Id="rId11" Type="http://schemas.openxmlformats.org/officeDocument/2006/relationships/tags" Target="../tags/tag360.xml"/><Relationship Id="rId10" Type="http://schemas.openxmlformats.org/officeDocument/2006/relationships/tags" Target="../tags/tag359.xml"/><Relationship Id="rId1" Type="http://schemas.openxmlformats.org/officeDocument/2006/relationships/tags" Target="../tags/tag350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" Type="http://schemas.openxmlformats.org/officeDocument/2006/relationships/tags" Target="../tags/tag384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392.xml"/><Relationship Id="rId3" Type="http://schemas.openxmlformats.org/officeDocument/2006/relationships/tags" Target="../tags/tag391.xml"/><Relationship Id="rId2" Type="http://schemas.openxmlformats.org/officeDocument/2006/relationships/tags" Target="../tags/tag390.xml"/><Relationship Id="rId1" Type="http://schemas.openxmlformats.org/officeDocument/2006/relationships/tags" Target="../tags/tag389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3" Type="http://schemas.openxmlformats.org/officeDocument/2006/relationships/tags" Target="../tags/tag395.xml"/><Relationship Id="rId2" Type="http://schemas.openxmlformats.org/officeDocument/2006/relationships/tags" Target="../tags/tag394.xml"/><Relationship Id="rId1" Type="http://schemas.openxmlformats.org/officeDocument/2006/relationships/tags" Target="../tags/tag393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402.xml"/><Relationship Id="rId4" Type="http://schemas.openxmlformats.org/officeDocument/2006/relationships/tags" Target="../tags/tag401.xml"/><Relationship Id="rId3" Type="http://schemas.openxmlformats.org/officeDocument/2006/relationships/tags" Target="../tags/tag400.xml"/><Relationship Id="rId2" Type="http://schemas.openxmlformats.org/officeDocument/2006/relationships/tags" Target="../tags/tag399.xml"/><Relationship Id="rId1" Type="http://schemas.openxmlformats.org/officeDocument/2006/relationships/tags" Target="../tags/tag398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407.xml"/><Relationship Id="rId4" Type="http://schemas.openxmlformats.org/officeDocument/2006/relationships/tags" Target="../tags/tag406.xml"/><Relationship Id="rId3" Type="http://schemas.openxmlformats.org/officeDocument/2006/relationships/tags" Target="../tags/tag405.xml"/><Relationship Id="rId2" Type="http://schemas.openxmlformats.org/officeDocument/2006/relationships/tags" Target="../tags/tag404.xml"/><Relationship Id="rId1" Type="http://schemas.openxmlformats.org/officeDocument/2006/relationships/tags" Target="../tags/tag403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tags" Target="../tags/tag408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416.xml"/><Relationship Id="rId5" Type="http://schemas.openxmlformats.org/officeDocument/2006/relationships/image" Target="../media/image7.png"/><Relationship Id="rId4" Type="http://schemas.openxmlformats.org/officeDocument/2006/relationships/tags" Target="../tags/tag415.xml"/><Relationship Id="rId3" Type="http://schemas.openxmlformats.org/officeDocument/2006/relationships/tags" Target="../tags/tag414.xml"/><Relationship Id="rId2" Type="http://schemas.openxmlformats.org/officeDocument/2006/relationships/tags" Target="../tags/tag413.xml"/><Relationship Id="rId1" Type="http://schemas.openxmlformats.org/officeDocument/2006/relationships/tags" Target="../tags/tag41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422.xml"/><Relationship Id="rId5" Type="http://schemas.openxmlformats.org/officeDocument/2006/relationships/tags" Target="../tags/tag421.xml"/><Relationship Id="rId4" Type="http://schemas.openxmlformats.org/officeDocument/2006/relationships/tags" Target="../tags/tag420.xml"/><Relationship Id="rId3" Type="http://schemas.openxmlformats.org/officeDocument/2006/relationships/tags" Target="../tags/tag419.xml"/><Relationship Id="rId2" Type="http://schemas.openxmlformats.org/officeDocument/2006/relationships/tags" Target="../tags/tag418.xml"/><Relationship Id="rId1" Type="http://schemas.openxmlformats.org/officeDocument/2006/relationships/tags" Target="../tags/tag417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427.xml"/><Relationship Id="rId5" Type="http://schemas.openxmlformats.org/officeDocument/2006/relationships/image" Target="../media/image7.png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tags" Target="../tags/tag42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3" Type="http://schemas.openxmlformats.org/officeDocument/2006/relationships/notesSlide" Target="../notesSlides/notesSlide4.xml"/><Relationship Id="rId32" Type="http://schemas.openxmlformats.org/officeDocument/2006/relationships/slideLayout" Target="../slideLayouts/slideLayout10.xml"/><Relationship Id="rId31" Type="http://schemas.openxmlformats.org/officeDocument/2006/relationships/tags" Target="../tags/tag203.xml"/><Relationship Id="rId30" Type="http://schemas.openxmlformats.org/officeDocument/2006/relationships/image" Target="../media/image4.png"/><Relationship Id="rId3" Type="http://schemas.openxmlformats.org/officeDocument/2006/relationships/tags" Target="../tags/tag176.xml"/><Relationship Id="rId29" Type="http://schemas.openxmlformats.org/officeDocument/2006/relationships/tags" Target="../tags/tag202.xml"/><Relationship Id="rId28" Type="http://schemas.openxmlformats.org/officeDocument/2006/relationships/tags" Target="../tags/tag201.xml"/><Relationship Id="rId27" Type="http://schemas.openxmlformats.org/officeDocument/2006/relationships/tags" Target="../tags/tag200.xml"/><Relationship Id="rId26" Type="http://schemas.openxmlformats.org/officeDocument/2006/relationships/tags" Target="../tags/tag199.xml"/><Relationship Id="rId25" Type="http://schemas.openxmlformats.org/officeDocument/2006/relationships/tags" Target="../tags/tag198.xml"/><Relationship Id="rId24" Type="http://schemas.openxmlformats.org/officeDocument/2006/relationships/tags" Target="../tags/tag197.xml"/><Relationship Id="rId23" Type="http://schemas.openxmlformats.org/officeDocument/2006/relationships/tags" Target="../tags/tag196.xml"/><Relationship Id="rId22" Type="http://schemas.openxmlformats.org/officeDocument/2006/relationships/tags" Target="../tags/tag195.xml"/><Relationship Id="rId21" Type="http://schemas.openxmlformats.org/officeDocument/2006/relationships/tags" Target="../tags/tag194.xml"/><Relationship Id="rId20" Type="http://schemas.openxmlformats.org/officeDocument/2006/relationships/tags" Target="../tags/tag193.xml"/><Relationship Id="rId2" Type="http://schemas.openxmlformats.org/officeDocument/2006/relationships/tags" Target="../tags/tag175.xml"/><Relationship Id="rId19" Type="http://schemas.openxmlformats.org/officeDocument/2006/relationships/tags" Target="../tags/tag192.xml"/><Relationship Id="rId18" Type="http://schemas.openxmlformats.org/officeDocument/2006/relationships/tags" Target="../tags/tag191.xml"/><Relationship Id="rId17" Type="http://schemas.openxmlformats.org/officeDocument/2006/relationships/tags" Target="../tags/tag190.xml"/><Relationship Id="rId16" Type="http://schemas.openxmlformats.org/officeDocument/2006/relationships/tags" Target="../tags/tag189.xml"/><Relationship Id="rId15" Type="http://schemas.openxmlformats.org/officeDocument/2006/relationships/tags" Target="../tags/tag188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tags" Target="../tags/tag17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433.xml"/><Relationship Id="rId5" Type="http://schemas.openxmlformats.org/officeDocument/2006/relationships/tags" Target="../tags/tag432.xml"/><Relationship Id="rId4" Type="http://schemas.openxmlformats.org/officeDocument/2006/relationships/tags" Target="../tags/tag431.xml"/><Relationship Id="rId3" Type="http://schemas.openxmlformats.org/officeDocument/2006/relationships/tags" Target="../tags/tag430.xml"/><Relationship Id="rId2" Type="http://schemas.openxmlformats.org/officeDocument/2006/relationships/tags" Target="../tags/tag429.xml"/><Relationship Id="rId1" Type="http://schemas.openxmlformats.org/officeDocument/2006/relationships/tags" Target="../tags/tag428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microsoft.com/office/2007/relationships/diagramDrawing" Target="../diagrams/drawing1.xml"/><Relationship Id="rId7" Type="http://schemas.openxmlformats.org/officeDocument/2006/relationships/diagramColors" Target="../diagrams/colors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11.xml"/><Relationship Id="rId1" Type="http://schemas.openxmlformats.org/officeDocument/2006/relationships/tags" Target="../tags/tag209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16.xml"/><Relationship Id="rId4" Type="http://schemas.openxmlformats.org/officeDocument/2006/relationships/image" Target="../media/image5.png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2" Type="http://schemas.openxmlformats.org/officeDocument/2006/relationships/notesSlide" Target="../notesSlides/notesSlide9.xml"/><Relationship Id="rId11" Type="http://schemas.openxmlformats.org/officeDocument/2006/relationships/slideLayout" Target="../slideLayouts/slideLayout11.xml"/><Relationship Id="rId10" Type="http://schemas.openxmlformats.org/officeDocument/2006/relationships/tags" Target="../tags/tag231.xml"/><Relationship Id="rId1" Type="http://schemas.openxmlformats.org/officeDocument/2006/relationships/tags" Target="../tags/tag2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739" y="2842611"/>
            <a:ext cx="5338159" cy="838901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 dirty="0">
                <a:solidFill>
                  <a:schemeClr val="accent1"/>
                </a:solidFill>
              </a:rPr>
              <a:t>系统故障分析和排查</a:t>
            </a:r>
            <a:endParaRPr lang="zh-CN" altLang="en-US" sz="3700" dirty="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47739" y="3971224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保存了用户登录、退出系统等相关信息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/var/log/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lastlog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：最近的用户登录事件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/var/log/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wtmp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：用户登录、注销及系统开、关机事件 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/var/run/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utmp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：当前登录的每个用户的详细信息 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/var/log/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secure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：与用户验证相关的安全性事件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分析工具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users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who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last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lastb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用户日志分析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查看当前登录用户命令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#users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查看用户及所使用的程序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#w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查看用户登录情况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#last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#last -x reboot</a:t>
            </a: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（查看重启日志）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#last -x shutdown</a:t>
            </a: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（查看关机日志）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案例：命令演示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销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用户登录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 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使用错误账号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aaa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bbb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尝试登陆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lastb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命令查看尝试登陆账号信息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4.tail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命令查看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var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/log/secure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文件，查看记录信息，会看到企图登录系统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信息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案例：日志记录非法登录用户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ea typeface="汉仪旗黑-85S" charset="0"/>
                <a:sym typeface="+mn-ea"/>
              </a:rPr>
              <a:t>程序日志分析</a:t>
            </a:r>
            <a:endParaRPr lang="zh-CN" altLang="en-US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8435" name="内容占位符 9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558800"/>
            <a:ext cx="8500745" cy="5727700"/>
          </a:xfrm>
        </p:spPr>
        <p:txBody>
          <a:bodyPr vert="horz" wrap="square" lIns="91440" tIns="45720" rIns="91440" bIns="45720" anchor="t" anchorCtr="0">
            <a:noAutofit/>
          </a:bodyPr>
          <a:p>
            <a:pPr>
              <a:spcBef>
                <a:spcPts val="6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由相应的应用程序独立进行管理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Web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服务：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/var/log/httpd/</a:t>
            </a:r>
            <a:endParaRPr lang="en-US" altLang="zh-CN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access_log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error_log </a:t>
            </a:r>
            <a:endParaRPr lang="en-US" altLang="zh-CN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代理服务：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/var/log/squid/</a:t>
            </a:r>
            <a:endParaRPr lang="en-US" altLang="zh-CN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access.log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cache.log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squid.out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store.log</a:t>
            </a:r>
            <a:endParaRPr lang="en-US" altLang="zh-CN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服务：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/var/log/xferlog</a:t>
            </a:r>
            <a:endParaRPr lang="en-US" altLang="zh-CN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分析工具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文本查看、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grep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过滤检索、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Webmin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管理套件中查看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awk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sed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等文本过滤、格式化编辑工具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Webalizer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Awstats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等专用日志分析工具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75423" y="5805170"/>
            <a:ext cx="6572250" cy="1214438"/>
          </a:xfrm>
          <a:prstGeom prst="roundRect">
            <a:avLst>
              <a:gd name="adj" fmla="val 1157"/>
            </a:avLst>
          </a:prstGeom>
          <a:solidFill>
            <a:schemeClr val="accent2"/>
          </a:solidFill>
          <a:ln w="19050" algn="ctr">
            <a:solidFill>
              <a:srgbClr val="66CCFF"/>
            </a:solidFill>
            <a:round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日志并不是完全可靠的，高明的黑客在入侵系统后，经常会打扫现场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6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及时作好备份和归档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延长日志保存期限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控制日志访问权限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日志中可能会包含各类敏感信息，如账户、口令等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集中管理日志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将服务器的日志文件发到统一的日志文件服务器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便于日志信息的统一收集、整理和分析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杜绝日志信息的意外丢失、恶意篡改或删除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日志管理策略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>
            <a:noAutofit/>
          </a:bodyPr>
          <a:p>
            <a:pPr>
              <a:spcBef>
                <a:spcPts val="6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故障原因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病毒、木马等造成的破坏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不正确的分区操作、磁盘读写误操作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故障现象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找不到引导程序，启动中断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无法加载操作系统，开机后黑屏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解决思路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应提前作好备份文件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以 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RHEL 6 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安装光盘引导进入急救模式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从备份文件中恢复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修复 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MBR 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扇区故障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2-1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修复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MBR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扇区故障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1507" name="内容占位符 1"/>
          <p:cNvSpPr>
            <a:spLocks noGrp="1"/>
          </p:cNvSpPr>
          <p:nvPr>
            <p:ph idx="4294967295"/>
          </p:nvPr>
        </p:nvSpPr>
        <p:spPr>
          <a:xfrm>
            <a:off x="214630" y="978535"/>
            <a:ext cx="8501380" cy="5307965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应用示例</a:t>
            </a:r>
            <a:endParaRPr lang="zh-CN" altLang="en-US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lnSpc>
                <a:spcPct val="100000"/>
              </a:lnSpc>
              <a:spcBef>
                <a:spcPts val="475"/>
              </a:spcBef>
              <a:buSzTx/>
              <a:buFont typeface="+mj-lt"/>
              <a:buAutoNum type="arabicPeriod"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备份 </a:t>
            </a: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MBR </a:t>
            </a: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扇区数据</a:t>
            </a:r>
            <a:endParaRPr lang="zh-CN" altLang="en-US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00000"/>
              </a:lnSpc>
              <a:buSzTx/>
              <a:buFontTx/>
              <a:buNone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endParaRPr lang="en-US" altLang="zh-CN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lnSpc>
                <a:spcPct val="100000"/>
              </a:lnSpc>
              <a:buSzTx/>
              <a:buFontTx/>
              <a:buNone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endParaRPr lang="en-US" altLang="zh-CN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lnSpc>
                <a:spcPct val="100000"/>
              </a:lnSpc>
              <a:spcBef>
                <a:spcPts val="475"/>
              </a:spcBef>
              <a:buSzTx/>
              <a:buFont typeface="+mj-lt"/>
              <a:buAutoNum type="arabicPeriod"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模拟 </a:t>
            </a: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MBR </a:t>
            </a: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扇区故障</a:t>
            </a:r>
            <a:endParaRPr lang="zh-CN" altLang="en-US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28850" lvl="4" indent="-457200" algn="l" defTabSz="914400">
              <a:lnSpc>
                <a:spcPct val="100000"/>
              </a:lnSpc>
              <a:spcBef>
                <a:spcPts val="475"/>
              </a:spcBef>
              <a:buClr>
                <a:srgbClr val="FF9933"/>
              </a:buClr>
              <a:buSzTx/>
              <a:buFont typeface="+mj-lt"/>
              <a:buAutoNum type="arabicPeriod"/>
              <a:defRPr/>
            </a:pPr>
            <a:endParaRPr lang="en-US" altLang="zh-CN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28850" lvl="4" indent="-457200" algn="l" defTabSz="914400">
              <a:lnSpc>
                <a:spcPct val="100000"/>
              </a:lnSpc>
              <a:spcBef>
                <a:spcPts val="475"/>
              </a:spcBef>
              <a:buClr>
                <a:srgbClr val="FF9933"/>
              </a:buClr>
              <a:buSzTx/>
              <a:buFont typeface="+mj-lt"/>
              <a:buAutoNum type="arabicPeriod"/>
              <a:defRPr/>
            </a:pPr>
            <a:endParaRPr lang="en-US" altLang="zh-CN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lnSpc>
                <a:spcPct val="100000"/>
              </a:lnSpc>
              <a:spcBef>
                <a:spcPts val="475"/>
              </a:spcBef>
              <a:buSzTx/>
              <a:buFont typeface="+mj-lt"/>
              <a:buAutoNum type="arabicPeriod"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 6 </a:t>
            </a: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光盘引导，进入急救模式，按提示操作</a:t>
            </a:r>
            <a:endParaRPr lang="zh-CN" altLang="en-US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771650" lvl="4" indent="0" algn="l" defTabSz="914400">
              <a:lnSpc>
                <a:spcPct val="100000"/>
              </a:lnSpc>
              <a:spcBef>
                <a:spcPts val="475"/>
              </a:spcBef>
              <a:buClr>
                <a:srgbClr val="FF9933"/>
              </a:buClr>
              <a:buSzTx/>
              <a:buFont typeface="+mj-lt"/>
              <a:buNone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914400" lvl="1" indent="-457200" algn="l" defTabSz="914400">
              <a:lnSpc>
                <a:spcPct val="100000"/>
              </a:lnSpc>
              <a:spcBef>
                <a:spcPts val="475"/>
              </a:spcBef>
              <a:buSzTx/>
              <a:buFont typeface="+mj-lt"/>
              <a:buAutoNum type="arabicPeriod"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从备份文件中恢复 </a:t>
            </a: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MBR </a:t>
            </a:r>
            <a:r>
              <a:rPr lang="zh-CN" altLang="en-US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扇区</a:t>
            </a:r>
            <a:endParaRPr lang="zh-CN" altLang="en-US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1513" name="AutoShape 17"/>
          <p:cNvSpPr/>
          <p:nvPr>
            <p:custDataLst>
              <p:tags r:id="rId4"/>
            </p:custDataLst>
          </p:nvPr>
        </p:nvSpPr>
        <p:spPr>
          <a:xfrm>
            <a:off x="2795905" y="6251575"/>
            <a:ext cx="3347720" cy="431800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100000">
                <a:srgbClr val="A1DFED"/>
              </a:gs>
            </a:gsLst>
            <a:lin ang="5400000" scaled="1"/>
            <a:tileRect/>
          </a:gradFill>
          <a:ln w="31750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rgbClr val="1C99C6">
                <a:alpha val="50000"/>
              </a:srgbClr>
            </a:prstShdw>
          </a:effectLst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14" name="Picture 18" descr="说话气泡new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8615" y="6251575"/>
            <a:ext cx="671195" cy="463550"/>
          </a:xfrm>
          <a:prstGeom prst="rect">
            <a:avLst/>
          </a:prstGeom>
          <a:noFill/>
          <a:ln w="9525">
            <a:noFill/>
          </a:ln>
          <a:effectLst>
            <a:prstShdw prst="shdw13" dist="12700" dir="10800000">
              <a:srgbClr val="0099FF">
                <a:alpha val="50000"/>
              </a:srgbClr>
            </a:prstShdw>
          </a:effectLst>
        </p:spPr>
      </p:pic>
      <p:sp>
        <p:nvSpPr>
          <p:cNvPr id="8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5221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教员演示操作过程</a:t>
            </a:r>
            <a:endParaRPr kumimoji="0" lang="zh-CN" altLang="en-US" sz="1800" b="1" kern="1200" cap="none" spc="0" normalizeH="0" baseline="0" noProof="0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AutoShape 7"/>
          <p:cNvSpPr/>
          <p:nvPr/>
        </p:nvSpPr>
        <p:spPr>
          <a:xfrm>
            <a:off x="928688" y="2071688"/>
            <a:ext cx="7567612" cy="500062"/>
          </a:xfrm>
          <a:prstGeom prst="roundRect">
            <a:avLst>
              <a:gd name="adj" fmla="val 1389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dd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if=/dev/sda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of=/backup/sda.mbr.bak bs=512 count=1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7"/>
          <p:cNvSpPr/>
          <p:nvPr/>
        </p:nvSpPr>
        <p:spPr>
          <a:xfrm>
            <a:off x="928688" y="3143250"/>
            <a:ext cx="7567612" cy="500063"/>
          </a:xfrm>
          <a:prstGeom prst="roundRect">
            <a:avLst>
              <a:gd name="adj" fmla="val 1389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2" indent="-914400" eaLnBrk="1" hangingPunct="1">
              <a:buClr>
                <a:srgbClr val="FF9933"/>
              </a:buClr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dd if=/dev/zero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of=/dev/sda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bs=512 count=1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7"/>
          <p:cNvSpPr/>
          <p:nvPr/>
        </p:nvSpPr>
        <p:spPr>
          <a:xfrm>
            <a:off x="928688" y="5000625"/>
            <a:ext cx="7567612" cy="500063"/>
          </a:xfrm>
          <a:prstGeom prst="roundRect">
            <a:avLst>
              <a:gd name="adj" fmla="val 1389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2" indent="-914400" eaLnBrk="1" hangingPunct="1">
              <a:buClr>
                <a:srgbClr val="FF9933"/>
              </a:buClr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dd if=/tempdir/sda.mbr.bak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of=/dev/sda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bs=512 count=1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修复 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GRUB 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引导故障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4-1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22531" name="内容占位符 9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>
            <a:normAutofit fontScale="70000"/>
          </a:bodyPr>
          <a:p>
            <a:pPr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故障原因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MBR 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中的 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GRUB 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引导程序遭到破坏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grub.conf 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文件丢失、引导配置有误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故障现象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系统引导停滞，显示“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grub&gt;” 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提示符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解决思路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尝试手动输入引导命令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进入急救模式，重写或者从备份中恢复 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grub.conf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向 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MBR 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扇区中重建 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grub 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程序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579755"/>
            <a:ext cx="8500745" cy="570674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应用示例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fr-FR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 6.5</a:t>
            </a:r>
            <a:r>
              <a:rPr lang="fr-FR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系统中，查看</a:t>
            </a:r>
            <a:r>
              <a:rPr lang="fr-FR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GRUB</a:t>
            </a:r>
            <a:r>
              <a:rPr lang="fr-FR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配置文件 </a:t>
            </a:r>
            <a:r>
              <a:rPr lang="fr-FR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grub.conf </a:t>
            </a:r>
            <a:r>
              <a:rPr lang="fr-FR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内容</a:t>
            </a:r>
            <a:endParaRPr lang="fr-FR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fr-FR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</a:t>
            </a:r>
            <a:r>
              <a:rPr lang="fr-FR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grub.conf</a:t>
            </a:r>
            <a:r>
              <a:rPr lang="fr-FR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文件名，制造故障</a:t>
            </a:r>
            <a:endParaRPr lang="fr-FR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fr-FR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fr-FR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fr-FR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fr-FR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fr-FR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fr-FR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修复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GRUB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引导故障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6" name="AutoShape 20"/>
          <p:cNvSpPr/>
          <p:nvPr>
            <p:custDataLst>
              <p:tags r:id="rId5"/>
            </p:custDataLst>
          </p:nvPr>
        </p:nvSpPr>
        <p:spPr>
          <a:xfrm>
            <a:off x="827088" y="2492375"/>
            <a:ext cx="8101012" cy="1008063"/>
          </a:xfrm>
          <a:prstGeom prst="roundRect">
            <a:avLst>
              <a:gd name="adj" fmla="val 13806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  /boot/grub/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  grub.conf  grub.conf.bak 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7"/>
          <p:cNvSpPr/>
          <p:nvPr/>
        </p:nvSpPr>
        <p:spPr>
          <a:xfrm>
            <a:off x="746125" y="3357563"/>
            <a:ext cx="8101013" cy="3455987"/>
          </a:xfrm>
          <a:prstGeom prst="roundRect">
            <a:avLst>
              <a:gd name="adj" fmla="val 8435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grep -v "^#" /boot/grub/grub.conf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default=0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timeout=5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splashimage=(hd0,0)/grub/splash.xpm.gz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hiddenmenu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 Hat Enterprise Linux Server (2.6.32-431.el6.x86_64)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(hd0,0)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kernel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/vmlinuz-2.6.32-431.el6.x86_64 ro root=/dev/mapper/VolGroup-lv_ root rd_NO_LUKS rd_NO_MD rd_LVM_LV=VolGroup/lv_swap crashkernel=auto LANG=zh_CN. UTF-8 rd_LVM_LV=VolGroup/lv_root  KEYBOARDTYPE=pc KEYTABLE=us rd_NO_DM rhgb quiet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initrd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/initramfs-2.6.32-431.el6.x86_64.</a:t>
            </a: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img</a:t>
            </a:r>
            <a:endParaRPr lang="fr-FR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应用示例 </a:t>
            </a:r>
            <a:r>
              <a:rPr lang="en-US" altLang="zh-CN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zh-CN" altLang="en-US" sz="16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在“</a:t>
            </a:r>
            <a:r>
              <a:rPr lang="en-US" altLang="zh-CN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grub&gt;” </a:t>
            </a: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提示符后，手动输入引导命令</a:t>
            </a:r>
            <a:endParaRPr lang="en-US" altLang="zh-CN" sz="16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成功进入系统后，恢复或重建 </a:t>
            </a:r>
            <a:r>
              <a:rPr lang="en-US" altLang="zh-CN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grub.conf </a:t>
            </a: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配置文件</a:t>
            </a:r>
            <a:endParaRPr lang="zh-CN" altLang="en-US" sz="16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</a:pPr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</a:pPr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57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修复 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GRUB 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引导故障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4-2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24581" name="AutoShape 7"/>
          <p:cNvSpPr/>
          <p:nvPr/>
        </p:nvSpPr>
        <p:spPr>
          <a:xfrm>
            <a:off x="725488" y="2636838"/>
            <a:ext cx="8101012" cy="3027362"/>
          </a:xfrm>
          <a:prstGeom prst="roundRect">
            <a:avLst>
              <a:gd name="adj" fmla="val 8435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grub&gt;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(hd0, 0)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grub&gt; </a:t>
            </a:r>
            <a:r>
              <a:rPr lang="fr-FR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kernel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/vmlinuz-2.6.32-431.el6.x86_64 ro </a:t>
            </a:r>
            <a:r>
              <a:rPr lang="fr-FR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=/dev/mapper/VolGroup-lv_ root rd_NO_LUKS rd_NO_MD rd_LVM_LV=VolGroup/lv_swap crashkernel=auto LANG=zh_CN. UTF-8 rd_LVM_LV=VolGroup/lv_root  KEYBOARDTYPE=pc KEYTABLE=us rd_NO_DM rhgb quiet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grub&gt; </a:t>
            </a:r>
            <a:r>
              <a:rPr lang="fr-FR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initrd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/initrd-2.6.32-431.el6.x86_64.img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grub&gt;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boot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7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如何查看、终止系统中的进程？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crontab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的配置记录由哪几部分组成？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crontab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配置文件分别存放在什么地方？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17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课程回顾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等腰三角形 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应用示例 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进入急救模式，进入“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bash-4.1#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”的 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Shell 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环境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通过之前备份的文件恢复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grub.conf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配置文件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560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修复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GRUB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引导故障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9" name="AutoShape 6"/>
          <p:cNvSpPr/>
          <p:nvPr>
            <p:custDataLst>
              <p:tags r:id="rId5"/>
            </p:custDataLst>
          </p:nvPr>
        </p:nvSpPr>
        <p:spPr>
          <a:xfrm>
            <a:off x="608330" y="2857500"/>
            <a:ext cx="8007350" cy="2286000"/>
          </a:xfrm>
          <a:prstGeom prst="roundRect">
            <a:avLst>
              <a:gd name="adj" fmla="val 1184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lnSpc>
                <a:spcPct val="150000"/>
              </a:lnSpc>
            </a:pP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bash-4.1# </a:t>
            </a:r>
            <a:r>
              <a:rPr lang="fr-FR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chroot /mnt/sysimage </a:t>
            </a: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//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切换到待修复的</a:t>
            </a: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系统根环境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sh-4.1# </a:t>
            </a:r>
            <a:r>
              <a:rPr lang="fr-FR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mv /boot/grub/grub.conf .bak /boot/grub/grub.conf </a:t>
            </a: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	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sh-4.1# </a:t>
            </a:r>
            <a:r>
              <a:rPr lang="fr-FR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exit  </a:t>
            </a: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		//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退出</a:t>
            </a: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chroot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环境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bash-3.2# </a:t>
            </a:r>
            <a:r>
              <a:rPr lang="fr-FR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reboot  </a:t>
            </a: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	//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系统会自动重启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607" name="AutoShape 17"/>
          <p:cNvSpPr/>
          <p:nvPr>
            <p:custDataLst>
              <p:tags r:id="rId6"/>
            </p:custDataLst>
          </p:nvPr>
        </p:nvSpPr>
        <p:spPr>
          <a:xfrm>
            <a:off x="2795905" y="6251575"/>
            <a:ext cx="3347720" cy="431800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100000">
                <a:srgbClr val="A1DFED"/>
              </a:gs>
            </a:gsLst>
            <a:lin ang="5400000" scaled="1"/>
            <a:tileRect/>
          </a:gradFill>
          <a:ln w="31750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rgbClr val="1C99C6">
                <a:alpha val="50000"/>
              </a:srgbClr>
            </a:prstShdw>
          </a:effectLst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8" name="Picture 18" descr="说话气泡new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8615" y="6251575"/>
            <a:ext cx="671195" cy="463550"/>
          </a:xfrm>
          <a:prstGeom prst="rect">
            <a:avLst/>
          </a:prstGeom>
          <a:noFill/>
          <a:ln w="9525">
            <a:noFill/>
          </a:ln>
          <a:effectLst>
            <a:prstShdw prst="shdw13" dist="12700" dir="10800000">
              <a:srgbClr val="0099FF">
                <a:alpha val="50000"/>
              </a:srgbClr>
            </a:prstShdw>
          </a:effectLst>
        </p:spPr>
      </p:pic>
      <p:sp>
        <p:nvSpPr>
          <p:cNvPr id="10" name="Text Box 1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75221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教员演示操作过程</a:t>
            </a:r>
            <a:endParaRPr kumimoji="0" lang="zh-CN" altLang="en-US" sz="1800" b="1" kern="1200" cap="none" spc="0" normalizeH="0" baseline="0" noProof="0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62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应用示例 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MBR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扇区的引导程序损坏，重建  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grub.conf  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配置文件后仍然无法启动系统</a:t>
            </a:r>
            <a:endParaRPr lang="en-US" altLang="zh-CN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在 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RHEL 6 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救援模式 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Shell 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环境重新安装 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grub 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引导程序</a:t>
            </a:r>
            <a:endParaRPr lang="en-US" altLang="zh-CN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将 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grub 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引导程序重新安装到第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块硬盘的 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MRB 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扇区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62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修复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GRUB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引导故障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4-4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6" name="AutoShape 6"/>
          <p:cNvSpPr/>
          <p:nvPr>
            <p:custDataLst>
              <p:tags r:id="rId5"/>
            </p:custDataLst>
          </p:nvPr>
        </p:nvSpPr>
        <p:spPr>
          <a:xfrm>
            <a:off x="656908" y="3572828"/>
            <a:ext cx="7829550" cy="1728787"/>
          </a:xfrm>
          <a:prstGeom prst="roundRect">
            <a:avLst>
              <a:gd name="adj" fmla="val 1184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lnSpc>
                <a:spcPct val="150000"/>
              </a:lnSpc>
            </a:pP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bash-4.1# </a:t>
            </a:r>
            <a:r>
              <a:rPr lang="fr-FR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chroot /mnt/sysimage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sh-4.1# </a:t>
            </a:r>
            <a:r>
              <a:rPr lang="fr-FR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grub-install /dev/sda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sh-4.1# </a:t>
            </a:r>
            <a:r>
              <a:rPr lang="fr-FR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exit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bash-4.1# </a:t>
            </a:r>
            <a:r>
              <a:rPr lang="fr-FR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reboot</a:t>
            </a:r>
            <a:endParaRPr lang="fr-FR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49618" y="5373370"/>
            <a:ext cx="7643813" cy="1214438"/>
          </a:xfrm>
          <a:prstGeom prst="roundRect">
            <a:avLst>
              <a:gd name="adj" fmla="val 1157"/>
            </a:avLst>
          </a:prstGeom>
          <a:solidFill>
            <a:schemeClr val="accent2"/>
          </a:solidFill>
          <a:ln w="19050" algn="ctr">
            <a:solidFill>
              <a:srgbClr val="66CCFF"/>
            </a:solidFill>
            <a:round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适用于在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主机中重装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Windows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系统（不覆盖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系统）后导致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系统无法启动的情况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故障原因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遗忘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用户的密码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故障现象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无法进行需要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权限的管理操作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若没有其他可用帐号，将无法登录系统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解决思路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方法一：引导进入单用户模式，重设密码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方法二：进入急救模式，重设密码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65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遗忘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root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用户密码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6"/>
          <p:cNvSpPr/>
          <p:nvPr/>
        </p:nvSpPr>
        <p:spPr>
          <a:xfrm>
            <a:off x="928688" y="4429125"/>
            <a:ext cx="7829550" cy="357188"/>
          </a:xfrm>
          <a:prstGeom prst="roundRect">
            <a:avLst>
              <a:gd name="adj" fmla="val 1184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2" eaLnBrk="1" hangingPunct="1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grub &gt; kernel  ... 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single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7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请思考：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系统中最常用的公共日志文件是什么？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如何进入单用户模式？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RHEL 6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光盘引导时，如何进入修复模式？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如何向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MBR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中重建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GRUB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程序？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67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小结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故障原因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非正常关机、突然断电、设备读写失误等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文件系统的超级块（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super-block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）信息被破坏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故障现象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无法向分区中读取或写入数据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启动后提示“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Give root password for maintenance”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解决思路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根据提示输入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口令，进入修复状态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fsck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命令进行修复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69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修复文件系统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22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修复文件系统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0723" name="内容占位符 14"/>
          <p:cNvSpPr>
            <a:spLocks noGrp="1"/>
          </p:cNvSpPr>
          <p:nvPr>
            <p:ph idx="4294967295"/>
          </p:nvPr>
        </p:nvSpPr>
        <p:spPr>
          <a:xfrm>
            <a:off x="214630" y="932180"/>
            <a:ext cx="8500745" cy="535432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应用示例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模拟对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/dev/sdb1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分区的破坏操作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检查是否能挂载该分区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报错：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mount: you must specify the filesystem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/dev/sdb1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分区进行修复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再次挂载该分区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729" name="AutoShape 17"/>
          <p:cNvSpPr/>
          <p:nvPr>
            <p:custDataLst>
              <p:tags r:id="rId4"/>
            </p:custDataLst>
          </p:nvPr>
        </p:nvSpPr>
        <p:spPr>
          <a:xfrm>
            <a:off x="2795905" y="6251575"/>
            <a:ext cx="3347720" cy="431800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100000">
                <a:srgbClr val="A1DFED"/>
              </a:gs>
            </a:gsLst>
            <a:lin ang="5400000" scaled="1"/>
            <a:tileRect/>
          </a:gradFill>
          <a:ln w="31750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rgbClr val="1C99C6">
                <a:alpha val="50000"/>
              </a:srgbClr>
            </a:prstShdw>
          </a:effectLst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30" name="Picture 18" descr="说话气泡new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8615" y="6251575"/>
            <a:ext cx="671195" cy="463550"/>
          </a:xfrm>
          <a:prstGeom prst="rect">
            <a:avLst/>
          </a:prstGeom>
          <a:noFill/>
          <a:ln w="9525">
            <a:noFill/>
          </a:ln>
          <a:effectLst>
            <a:prstShdw prst="shdw13" dist="12700" dir="10800000">
              <a:srgbClr val="0099FF">
                <a:alpha val="50000"/>
              </a:srgbClr>
            </a:prstShdw>
          </a:effectLst>
        </p:spPr>
      </p:pic>
      <p:sp>
        <p:nvSpPr>
          <p:cNvPr id="8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5221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教员演示操作过程</a:t>
            </a:r>
            <a:endParaRPr kumimoji="0" lang="zh-CN" altLang="en-US" sz="1800" b="1" kern="1200" cap="none" spc="0" normalizeH="0" baseline="0" noProof="0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26" name="AutoShape 6"/>
          <p:cNvSpPr/>
          <p:nvPr/>
        </p:nvSpPr>
        <p:spPr>
          <a:xfrm>
            <a:off x="928688" y="2071688"/>
            <a:ext cx="7829550" cy="357187"/>
          </a:xfrm>
          <a:prstGeom prst="roundRect">
            <a:avLst>
              <a:gd name="adj" fmla="val 1184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2" indent="-828675" eaLnBrk="1" hangingPunct="1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dd if=/dev/zero of=/dev/sdb1 bs=512 count=4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7" name="AutoShape 6"/>
          <p:cNvSpPr/>
          <p:nvPr>
            <p:custDataLst>
              <p:tags r:id="rId7"/>
            </p:custDataLst>
          </p:nvPr>
        </p:nvSpPr>
        <p:spPr>
          <a:xfrm>
            <a:off x="899478" y="2852738"/>
            <a:ext cx="7829550" cy="785812"/>
          </a:xfrm>
          <a:prstGeom prst="roundRect">
            <a:avLst>
              <a:gd name="adj" fmla="val 1184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mount /dev/sdb1 /mnt/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mount: you must specify the filesystem type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8" name="AutoShape 6"/>
          <p:cNvSpPr/>
          <p:nvPr/>
        </p:nvSpPr>
        <p:spPr>
          <a:xfrm>
            <a:off x="928688" y="4004945"/>
            <a:ext cx="7829550" cy="357188"/>
          </a:xfrm>
          <a:prstGeom prst="roundRect">
            <a:avLst>
              <a:gd name="adj" fmla="val 1184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2" indent="-828675" eaLnBrk="1" hangingPunct="1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fsck -y -t ext4 /dev/sdb1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74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故障原因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磁盘空间已被大量的数据占满，空间耗尽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虽然还有可用空间，但文件数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节点耗尽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故障现象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无法写入新的文件，提示“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 :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设备上没有空间”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部分程序无法运行，甚至系统无法启动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解决思路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清理磁盘空间，删除无用、冗余的文件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转移或删除占用大量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节点的琐碎文件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进入单用户模式、急救模式进行修复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为用户设置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磁盘配额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174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磁盘资源耗尽故障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应用示例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模拟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节点耗尽故障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9205" marR="0" lvl="2" indent="-344805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 typeface="+mj-lt"/>
              <a:buAutoNum type="arabicPeriod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新建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EXT4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文件系统，挂载到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/data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目录下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9205" marR="0" lvl="2" indent="-344805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 typeface="+mj-lt"/>
              <a:buAutoNum type="arabicPeriod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编写并运行测试程序，耗尽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/dev/sdb7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分区中所有可用的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节点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9205" marR="0" lvl="2" indent="-344805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 typeface="+mj-lt"/>
              <a:buAutoNum type="arabicPeriod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查到该分区中可用的剩余空间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修复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节点耗尽故障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查找确认分区中占用大量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节点的细小文件，并转移或者删除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77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i 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节点耗尽故障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6" name="AutoShape 6"/>
          <p:cNvSpPr/>
          <p:nvPr>
            <p:custDataLst>
              <p:tags r:id="rId5"/>
            </p:custDataLst>
          </p:nvPr>
        </p:nvSpPr>
        <p:spPr>
          <a:xfrm>
            <a:off x="928688" y="2500313"/>
            <a:ext cx="7829550" cy="1571625"/>
          </a:xfrm>
          <a:prstGeom prst="roundRect">
            <a:avLst>
              <a:gd name="adj" fmla="val 1184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mkdir /data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mount /dev/sdb7 /data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 -i /data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文件系统       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Inode   (I)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已用  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(I)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可用 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(I)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已用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% 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挂载点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/dev/sdb7       8032      11     8021    1%      /data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AutoShape 6"/>
          <p:cNvSpPr/>
          <p:nvPr>
            <p:custDataLst>
              <p:tags r:id="rId6"/>
            </p:custDataLst>
          </p:nvPr>
        </p:nvSpPr>
        <p:spPr>
          <a:xfrm>
            <a:off x="928688" y="3000375"/>
            <a:ext cx="7829550" cy="3500438"/>
          </a:xfrm>
          <a:prstGeom prst="roundRect">
            <a:avLst>
              <a:gd name="adj" fmla="val 691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 killinode.sh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#!/bin/bash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i=1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while [ $i -le 8021 ]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do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touch /data/file$i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let i++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done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 killinode.sh &amp;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//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运行该测试程序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 -i /data		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//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确认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节点占用情况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文件系统       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Inode  (I)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已用  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(I)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可用 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(I)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已用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% 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挂载点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/dev/sdb7       8032    8032       0    100%    /data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AutoShape 6"/>
          <p:cNvSpPr/>
          <p:nvPr>
            <p:custDataLst>
              <p:tags r:id="rId7"/>
            </p:custDataLst>
          </p:nvPr>
        </p:nvSpPr>
        <p:spPr>
          <a:xfrm>
            <a:off x="928688" y="3786188"/>
            <a:ext cx="7829550" cy="2143125"/>
          </a:xfrm>
          <a:prstGeom prst="roundRect">
            <a:avLst>
              <a:gd name="adj" fmla="val 691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touch /data/newfile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touch: 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无法创建 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"/data/newfile": 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设备上没有空间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 -hT /data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//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确认磁盘空间占用情况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文件系统      类型    容量  已用 可用 已用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% 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挂载点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/dev/sdb7     ext4     31M  1.6M   28M   6% /data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778" name="AutoShape 17"/>
          <p:cNvSpPr/>
          <p:nvPr>
            <p:custDataLst>
              <p:tags r:id="rId8"/>
            </p:custDataLst>
          </p:nvPr>
        </p:nvSpPr>
        <p:spPr>
          <a:xfrm>
            <a:off x="3081655" y="6394450"/>
            <a:ext cx="3347720" cy="431800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100000">
                <a:srgbClr val="A1DFED"/>
              </a:gs>
            </a:gsLst>
            <a:lin ang="5400000" scaled="1"/>
            <a:tileRect/>
          </a:gradFill>
          <a:ln w="31750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rgbClr val="1C99C6">
                <a:alpha val="50000"/>
              </a:srgbClr>
            </a:prstShdw>
          </a:effectLst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9" name="Picture 18" descr="说话气泡new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74365" y="6394450"/>
            <a:ext cx="671195" cy="463550"/>
          </a:xfrm>
          <a:prstGeom prst="rect">
            <a:avLst/>
          </a:prstGeom>
          <a:noFill/>
          <a:ln w="9525">
            <a:noFill/>
          </a:ln>
          <a:effectLst>
            <a:prstShdw prst="shdw13" dist="12700" dir="10800000">
              <a:srgbClr val="0099FF">
                <a:alpha val="50000"/>
              </a:srgbClr>
            </a:prstShdw>
          </a:effectLst>
        </p:spPr>
      </p:pic>
      <p:sp>
        <p:nvSpPr>
          <p:cNvPr id="12" name="Text Box 1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037965" y="6407150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教员演示操作过程</a:t>
            </a:r>
            <a:endParaRPr kumimoji="0" lang="zh-CN" altLang="en-US" sz="1800" b="1" kern="1200" cap="none" spc="0" normalizeH="0" baseline="0" noProof="0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AutoShape 6"/>
          <p:cNvSpPr/>
          <p:nvPr>
            <p:custDataLst>
              <p:tags r:id="rId11"/>
            </p:custDataLst>
          </p:nvPr>
        </p:nvSpPr>
        <p:spPr>
          <a:xfrm>
            <a:off x="928688" y="4357688"/>
            <a:ext cx="7829550" cy="500062"/>
          </a:xfrm>
          <a:prstGeom prst="roundRect">
            <a:avLst>
              <a:gd name="adj" fmla="val 691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rm -rf /data/file*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8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38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5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charRg st="75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9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charRg st="89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9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charRg st="99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7" grpId="1" bldLvl="0" animBg="1"/>
      <p:bldP spid="8" grpId="0" bldLvl="0" animBg="1"/>
      <p:bldP spid="8" grpId="1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7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cs"/>
              </a:rPr>
              <a:t>故障原因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cs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磁盘设备中存在坏道（逻辑的或物理的）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cs"/>
              </a:rPr>
              <a:t>故障现象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cs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读取磁盘中的数据时，磁盘设备发出异常声响。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访问磁盘中的某个文件时，反复读取且出错，提示文件损坏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对于新建立的分区无法完成格式化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系统使用该磁盘时频繁死机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cs"/>
            </a:endParaRPr>
          </a:p>
        </p:txBody>
      </p:sp>
      <p:sp>
        <p:nvSpPr>
          <p:cNvPr id="337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检测磁盘坏道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2-1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解决思路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检测硬盘中是否存在坏道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修复硬盘，或更换新的硬盘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0" algn="l" defTabSz="914400">
              <a:buSzTx/>
              <a:defRPr/>
            </a:pP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481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检测磁盘坏道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2636838"/>
            <a:ext cx="8101013" cy="2006600"/>
          </a:xfrm>
          <a:prstGeom prst="roundRect">
            <a:avLst>
              <a:gd name="adj" fmla="val 994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badblocks -sv /dev/sdb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正在检查从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20971520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的块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Checking for bad blocks (read-only test):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Pass completed, 0 bad blocks found.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823" name="AutoShape 17"/>
          <p:cNvSpPr/>
          <p:nvPr>
            <p:custDataLst>
              <p:tags r:id="rId5"/>
            </p:custDataLst>
          </p:nvPr>
        </p:nvSpPr>
        <p:spPr>
          <a:xfrm>
            <a:off x="2795905" y="6251575"/>
            <a:ext cx="3347720" cy="431800"/>
          </a:xfrm>
          <a:prstGeom prst="flowChartAlternateProcess">
            <a:avLst/>
          </a:prstGeom>
          <a:gradFill rotWithShape="1">
            <a:gsLst>
              <a:gs pos="0">
                <a:schemeClr val="bg1"/>
              </a:gs>
              <a:gs pos="100000">
                <a:srgbClr val="A1DFED"/>
              </a:gs>
            </a:gsLst>
            <a:lin ang="5400000" scaled="1"/>
            <a:tileRect/>
          </a:gradFill>
          <a:ln w="31750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rgbClr val="1C99C6">
                <a:alpha val="50000"/>
              </a:srgbClr>
            </a:prstShdw>
          </a:effectLst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24" name="Picture 18" descr="说话气泡new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8615" y="6251575"/>
            <a:ext cx="671195" cy="463550"/>
          </a:xfrm>
          <a:prstGeom prst="rect">
            <a:avLst/>
          </a:prstGeom>
          <a:noFill/>
          <a:ln w="9525">
            <a:noFill/>
          </a:ln>
          <a:effectLst>
            <a:prstShdw prst="shdw13" dist="12700" dir="10800000">
              <a:srgbClr val="0099FF">
                <a:alpha val="50000"/>
              </a:srgbClr>
            </a:prstShdw>
          </a:effectLst>
        </p:spPr>
      </p:pic>
      <p:sp>
        <p:nvSpPr>
          <p:cNvPr id="9" name="Text Box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52215" y="6264275"/>
            <a:ext cx="2047875" cy="368300"/>
          </a:xfrm>
          <a:prstGeom prst="rect">
            <a:avLst/>
          </a:prstGeom>
          <a:noFill/>
          <a:ln w="19050" algn="ctr">
            <a:noFill/>
            <a:miter lim="800000"/>
          </a:ln>
          <a:effectLst>
            <a:outerShdw dist="35921" dir="2700000" algn="ctr" rotWithShape="0">
              <a:schemeClr val="lt1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1800" b="1" kern="1200" cap="none" spc="0" normalizeH="0" baseline="0" noProof="0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教员演示操作过程</a:t>
            </a:r>
            <a:endParaRPr kumimoji="0" lang="zh-CN" altLang="en-US" sz="1800" b="1" kern="1200" cap="none" spc="0" normalizeH="0" baseline="0" noProof="0" dirty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/>
          <a:p>
            <a:pPr marL="342900" lvl="1" indent="-342900">
              <a:lnSpc>
                <a:spcPct val="100000"/>
              </a:lnSpc>
              <a:spcBef>
                <a:spcPts val="675"/>
              </a:spcBef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28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熟悉常见的日志文件及其分析方法</a:t>
            </a:r>
            <a:endParaRPr lang="en-US" altLang="zh-CN" sz="28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marL="342900" lvl="1" indent="-342900">
              <a:lnSpc>
                <a:spcPct val="100000"/>
              </a:lnSpc>
              <a:spcBef>
                <a:spcPts val="675"/>
              </a:spcBef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28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学会解决常见的启动类故障</a:t>
            </a:r>
            <a:endParaRPr lang="en-US" altLang="zh-CN" sz="28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 marL="342900" lvl="1" indent="-342900">
              <a:lnSpc>
                <a:spcPct val="100000"/>
              </a:lnSpc>
              <a:spcBef>
                <a:spcPts val="675"/>
              </a:spcBef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28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学会解决常见的文件系统类故障</a:t>
            </a:r>
            <a:endParaRPr lang="zh-CN" altLang="en-US" sz="28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1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技能展示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本章总结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  <p:sp>
        <p:nvSpPr>
          <p:cNvPr id="38" name="Line 1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500688" y="3660775"/>
            <a:ext cx="360363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500688" y="3017838"/>
            <a:ext cx="360363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Line 25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5500688" y="4232275"/>
            <a:ext cx="360363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Line 25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5481638" y="1785938"/>
            <a:ext cx="43180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Line 1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497513" y="2446338"/>
            <a:ext cx="360363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Line 8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86063" y="3446463"/>
            <a:ext cx="271462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Line 10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2774950" y="5492750"/>
            <a:ext cx="4392613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Line 10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354263" y="3446463"/>
            <a:ext cx="43180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AutoShape 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040063" y="3286612"/>
            <a:ext cx="2220913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系统启动类故障排除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AutoShape 1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86438" y="1572113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日志文件分析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Line 1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500688" y="1131888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AutoShape 1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86438" y="2286488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MBR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扇区故障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5" name="AutoShape 2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786438" y="2857987"/>
            <a:ext cx="26749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GRUB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引导故障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AutoShape 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68300" y="3286612"/>
            <a:ext cx="2132013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系统故障分析和排查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Line 36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2786063" y="1446213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8" name="Line 37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5500688" y="2446338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Line 8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2786063" y="1428750"/>
            <a:ext cx="2714625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AutoShape 5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032125" y="5286863"/>
            <a:ext cx="2254250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文件系统类故障排除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1" name="AutoShape 5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028950" y="1286363"/>
            <a:ext cx="2220913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日志文件分析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Line 25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 flipV="1">
            <a:off x="5516563" y="6159500"/>
            <a:ext cx="360363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3" name="Line 16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5500688" y="4946650"/>
            <a:ext cx="360363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AutoShape 18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786438" y="4732826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修复文件系统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5" name="Line 37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>
            <a:off x="5503863" y="4946650"/>
            <a:ext cx="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6" name="Line 25"/>
          <p:cNvSpPr>
            <a:spLocks noChangeShapeType="1"/>
          </p:cNvSpPr>
          <p:nvPr>
            <p:custDataLst>
              <p:tags r:id="rId27"/>
            </p:custDataLst>
          </p:nvPr>
        </p:nvSpPr>
        <p:spPr bwMode="auto">
          <a:xfrm flipV="1">
            <a:off x="5500688" y="1160463"/>
            <a:ext cx="431800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7" name="AutoShape 11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5800725" y="1000613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主要日志文件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8" name="AutoShape 18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5786438" y="3446950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/etc/</a:t>
            </a: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inittab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文件丢失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9" name="AutoShape 18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5786438" y="4018450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遗忘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用户的密码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Line 16"/>
          <p:cNvSpPr>
            <a:spLocks noChangeShapeType="1"/>
          </p:cNvSpPr>
          <p:nvPr>
            <p:custDataLst>
              <p:tags r:id="rId31"/>
            </p:custDataLst>
          </p:nvPr>
        </p:nvSpPr>
        <p:spPr bwMode="auto">
          <a:xfrm>
            <a:off x="5500688" y="5518150"/>
            <a:ext cx="360363" cy="3683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1" name="AutoShape 18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5786438" y="6001238"/>
            <a:ext cx="27003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检测磁盘坏道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2" name="AutoShape 27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5786438" y="5375763"/>
            <a:ext cx="2674938" cy="37367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磁盘资源耗尽故障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2" grpId="0" bldLvl="0" animBg="1"/>
      <p:bldP spid="54" grpId="0" bldLvl="0" animBg="1"/>
      <p:bldP spid="55" grpId="0" bldLvl="0" animBg="1"/>
      <p:bldP spid="56" grpId="0" bldLvl="0" animBg="1"/>
      <p:bldP spid="60" grpId="0" bldLvl="0" animBg="1"/>
      <p:bldP spid="61" grpId="0" bldLvl="0" animBg="1"/>
      <p:bldP spid="64" grpId="0" bldLvl="0" animBg="1"/>
      <p:bldP spid="67" grpId="0" bldLvl="0" animBg="1"/>
      <p:bldP spid="68" grpId="0" bldLvl="0" animBg="1"/>
      <p:bldP spid="69" grpId="0" bldLvl="0" animBg="1"/>
      <p:bldP spid="71" grpId="0" bldLvl="0" animBg="1"/>
      <p:bldP spid="7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ea typeface="汉仪旗黑-85S" charset="0"/>
                <a:sym typeface="+mn-ea"/>
              </a:rPr>
              <a:t>课堂练习</a:t>
            </a:r>
            <a:endParaRPr lang="zh-CN" altLang="en-US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AutoShap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85984" y="2643189"/>
            <a:ext cx="4291013" cy="928687"/>
          </a:xfrm>
          <a:prstGeom prst="roundRect">
            <a:avLst>
              <a:gd name="adj" fmla="val 5982"/>
            </a:avLst>
          </a:prstGeom>
          <a:solidFill>
            <a:srgbClr val="FFB793"/>
          </a:solidFill>
          <a:ln w="9525" algn="ctr">
            <a:noFill/>
            <a:rou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课堂练习提问与讲解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ea typeface="汉仪旗黑-85S" charset="0"/>
                <a:sym typeface="+mn-ea"/>
              </a:rPr>
              <a:t>作业</a:t>
            </a:r>
            <a:endParaRPr lang="zh-CN" altLang="en-US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7891" name="内容占位符 2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课后作业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必做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教员填写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选做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教员填写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7892" name="矩形 3"/>
          <p:cNvSpPr/>
          <p:nvPr/>
        </p:nvSpPr>
        <p:spPr>
          <a:xfrm>
            <a:off x="785813" y="5072539"/>
            <a:ext cx="7500937" cy="6451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lvl="1" eaLnBrk="1" hangingPunct="1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教员备课时根据班级情况在此添加内容，应区分必做、选做内容，以满足不同层次学员的需求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9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预习作业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预习目标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掌握查看与测试网络的方法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掌握设置网络地址参数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掌握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DHCP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动态设置主机地址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预习下一章学生用书，完成预习作业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如何为网卡设置网络地址？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89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作业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9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72500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日志文件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/var/log/message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的作用是什么？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怎么查看系统用户的登录情况？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怎么进入紧急救援模式？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如何重新安装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grub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程序？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如何修复文件系统错误？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99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1460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考题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96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本次实验共完成如下实验案例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实验案例：日志分析及系统故障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409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实验任务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986" name="内容占位符 1"/>
          <p:cNvSpPr>
            <a:spLocks noGrp="1"/>
          </p:cNvSpPr>
          <p:nvPr>
            <p:ph idx="4294967295"/>
          </p:nvPr>
        </p:nvSpPr>
        <p:spPr>
          <a:xfrm>
            <a:off x="214630" y="586740"/>
            <a:ext cx="8500745" cy="569976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查看、分析日志文件，并判断故障原因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在终端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tty3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中尝试以不存在的用户账号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administrator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进行登录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新建用户账号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kitty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并在终端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tty4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登录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3" algn="l" defTabSz="914400">
              <a:buClrTx/>
              <a:buSzTx/>
              <a:buFont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第一次输入错误的密码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3" algn="l" defTabSz="914400">
              <a:buClrTx/>
              <a:buSzTx/>
              <a:buFont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第二次输入正确的密码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3" algn="l" defTabSz="914400">
              <a:buClrTx/>
              <a:buSzTx/>
              <a:buFont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查看前述用户的登录记录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故障模拟及修复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备份磁盘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sda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MBR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扇区到其他硬盘，并练习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MBR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恢复操作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通过单用户模式进入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系统，重设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账号的密码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/boot/grub/grub.conf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文件移动至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 opt/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目录下，重启系统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通过重新安装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GRUB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引导程序的方式，修复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GRUB </a:t>
            </a: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引导故障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19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实验案例：日志分析及系统故障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0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实现思路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查看和分析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/var/log/messages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日志文件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查看及分析用户登录日志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学员练习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启动 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bluetooth 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服务，查看日志文件，并判断故障原因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分析用户登录时产生的日志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0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实验案例：日志分析及系统故障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3-2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pic>
        <p:nvPicPr>
          <p:cNvPr id="43013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0020" y="566166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4" name="Rectangle 5"/>
          <p:cNvSpPr/>
          <p:nvPr/>
        </p:nvSpPr>
        <p:spPr>
          <a:xfrm>
            <a:off x="3636010" y="587756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034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常见问题及解决办法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实验案例小结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ea typeface="汉仪旗黑-85S" charset="0"/>
                <a:sym typeface="+mn-ea"/>
              </a:rPr>
              <a:t>共性问题集中讲解</a:t>
            </a:r>
            <a:endParaRPr lang="zh-CN" altLang="en-US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6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85984" y="3857628"/>
            <a:ext cx="4291013" cy="928687"/>
          </a:xfrm>
          <a:prstGeom prst="roundRect">
            <a:avLst>
              <a:gd name="adj" fmla="val 5982"/>
            </a:avLst>
          </a:prstGeom>
          <a:solidFill>
            <a:srgbClr val="FFB793"/>
          </a:solidFill>
          <a:ln w="9525" algn="ctr">
            <a:noFill/>
            <a:rou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共性问题集中讲解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0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模拟及修复故障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备份磁盘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MBR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扇区，模拟磁盘故障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修复引导故障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50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实验案例：日志分析及系统故障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3-3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pic>
        <p:nvPicPr>
          <p:cNvPr id="45061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0630" y="5143500"/>
            <a:ext cx="1007745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2" name="Rectangle 5"/>
          <p:cNvSpPr/>
          <p:nvPr/>
        </p:nvSpPr>
        <p:spPr>
          <a:xfrm>
            <a:off x="3364230" y="5359400"/>
            <a:ext cx="273494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578684" y="63348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979805" y="4007485"/>
            <a:ext cx="1149985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36721" y="560943"/>
            <a:ext cx="1051560" cy="62245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本章结构</a:t>
            </a:r>
            <a:endParaRPr lang="zh-CN" altLang="en-US" sz="36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15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5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4701418" y="89233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任意多边形: 形状 33"/>
          <p:cNvSpPr/>
          <p:nvPr>
            <p:custDataLst>
              <p:tags r:id="rId7"/>
            </p:custDataLst>
          </p:nvPr>
        </p:nvSpPr>
        <p:spPr>
          <a:xfrm rot="697528">
            <a:off x="4320906" y="1047349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6" name="等腰三角形 5"/>
          <p:cNvSpPr/>
          <p:nvPr>
            <p:custDataLst>
              <p:tags r:id="rId8"/>
            </p:custDataLst>
          </p:nvPr>
        </p:nvSpPr>
        <p:spPr>
          <a:xfrm>
            <a:off x="4367577" y="1067827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4701418" y="1778132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36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>
            <p:custDataLst>
              <p:tags r:id="rId10"/>
            </p:custDataLst>
          </p:nvPr>
        </p:nvSpPr>
        <p:spPr>
          <a:xfrm rot="697528">
            <a:off x="4320906" y="1959815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38" name="等腰三角形 37"/>
          <p:cNvSpPr/>
          <p:nvPr>
            <p:custDataLst>
              <p:tags r:id="rId11"/>
            </p:custDataLst>
          </p:nvPr>
        </p:nvSpPr>
        <p:spPr>
          <a:xfrm>
            <a:off x="4367577" y="1980293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4701418" y="2663453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任意多边形: 形状 39"/>
          <p:cNvSpPr/>
          <p:nvPr>
            <p:custDataLst>
              <p:tags r:id="rId13"/>
            </p:custDataLst>
          </p:nvPr>
        </p:nvSpPr>
        <p:spPr>
          <a:xfrm rot="697528">
            <a:off x="4320906" y="2845136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41" name="等腰三角形 40"/>
          <p:cNvSpPr/>
          <p:nvPr>
            <p:custDataLst>
              <p:tags r:id="rId14"/>
            </p:custDataLst>
          </p:nvPr>
        </p:nvSpPr>
        <p:spPr>
          <a:xfrm>
            <a:off x="4367577" y="2865614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4701418" y="354877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任意多边形: 形状 42"/>
          <p:cNvSpPr/>
          <p:nvPr>
            <p:custDataLst>
              <p:tags r:id="rId16"/>
            </p:custDataLst>
          </p:nvPr>
        </p:nvSpPr>
        <p:spPr>
          <a:xfrm rot="697528">
            <a:off x="4320906" y="373045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14" name="等腰三角形 13"/>
          <p:cNvSpPr/>
          <p:nvPr>
            <p:custDataLst>
              <p:tags r:id="rId17"/>
            </p:custDataLst>
          </p:nvPr>
        </p:nvSpPr>
        <p:spPr>
          <a:xfrm>
            <a:off x="4367577" y="375093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58" name="文本框 57"/>
          <p:cNvSpPr txBox="1"/>
          <p:nvPr>
            <p:custDataLst>
              <p:tags r:id="rId18"/>
            </p:custDataLst>
          </p:nvPr>
        </p:nvSpPr>
        <p:spPr>
          <a:xfrm>
            <a:off x="4700465" y="443409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任意多边形: 形状 62"/>
          <p:cNvSpPr/>
          <p:nvPr>
            <p:custDataLst>
              <p:tags r:id="rId19"/>
            </p:custDataLst>
          </p:nvPr>
        </p:nvSpPr>
        <p:spPr>
          <a:xfrm rot="697528">
            <a:off x="4319953" y="4615778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64" name="等腰三角形 63"/>
          <p:cNvSpPr/>
          <p:nvPr>
            <p:custDataLst>
              <p:tags r:id="rId20"/>
            </p:custDataLst>
          </p:nvPr>
        </p:nvSpPr>
        <p:spPr>
          <a:xfrm>
            <a:off x="4366624" y="4636256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21"/>
            </p:custDataLst>
          </p:nvPr>
        </p:nvSpPr>
        <p:spPr>
          <a:xfrm>
            <a:off x="5278138" y="914718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文件系统类故障排除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22"/>
            </p:custDataLst>
          </p:nvPr>
        </p:nvSpPr>
        <p:spPr>
          <a:xfrm>
            <a:off x="5278138" y="180051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日志文件分析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3"/>
            </p:custDataLst>
          </p:nvPr>
        </p:nvSpPr>
        <p:spPr>
          <a:xfrm>
            <a:off x="5278138" y="2686312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系统启动类故障排除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24"/>
            </p:custDataLst>
          </p:nvPr>
        </p:nvSpPr>
        <p:spPr>
          <a:xfrm>
            <a:off x="5278138" y="3572110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系统故障分析和排查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25"/>
            </p:custDataLst>
          </p:nvPr>
        </p:nvSpPr>
        <p:spPr>
          <a:xfrm>
            <a:off x="5278138" y="4457907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主要日志文件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6"/>
            </p:custDataLst>
          </p:nvPr>
        </p:nvSpPr>
        <p:spPr>
          <a:xfrm>
            <a:off x="4676074" y="531846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任意多边形: 形状 35"/>
          <p:cNvSpPr/>
          <p:nvPr>
            <p:custDataLst>
              <p:tags r:id="rId27"/>
            </p:custDataLst>
          </p:nvPr>
        </p:nvSpPr>
        <p:spPr>
          <a:xfrm rot="697528">
            <a:off x="4295665" y="550014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8" name="等腰三角形 17"/>
          <p:cNvSpPr/>
          <p:nvPr>
            <p:custDataLst>
              <p:tags r:id="rId28"/>
            </p:custDataLst>
          </p:nvPr>
        </p:nvSpPr>
        <p:spPr>
          <a:xfrm>
            <a:off x="4342336" y="552062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42" name="文本框 41"/>
          <p:cNvSpPr txBox="1"/>
          <p:nvPr>
            <p:custDataLst>
              <p:tags r:id="rId29"/>
            </p:custDataLst>
          </p:nvPr>
        </p:nvSpPr>
        <p:spPr>
          <a:xfrm>
            <a:off x="5253748" y="534227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日志文件分析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21840" y="764540"/>
            <a:ext cx="7118350" cy="5732780"/>
          </a:xfrm>
          <a:prstGeom prst="rect">
            <a:avLst/>
          </a:prstGeom>
        </p:spPr>
      </p:pic>
    </p:spTree>
    <p:custDataLst>
      <p:tags r:id="rId3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082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常见问题及解决办法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实验案例小结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ct val="50000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ea typeface="汉仪旗黑-85S" charset="0"/>
                <a:cs typeface="+mj-cs"/>
              </a:rPr>
              <a:t>共性问题集中讲解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旗黑-85S" charset="0"/>
              <a:ea typeface="汉仪旗黑-85S" charset="0"/>
              <a:cs typeface="+mj-cs"/>
            </a:endParaRPr>
          </a:p>
        </p:txBody>
      </p:sp>
      <p:sp>
        <p:nvSpPr>
          <p:cNvPr id="6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85984" y="3857628"/>
            <a:ext cx="4291013" cy="928687"/>
          </a:xfrm>
          <a:prstGeom prst="roundRect">
            <a:avLst>
              <a:gd name="adj" fmla="val 5982"/>
            </a:avLst>
          </a:prstGeom>
          <a:solidFill>
            <a:srgbClr val="FFB793"/>
          </a:solidFill>
          <a:ln w="9525" algn="ctr">
            <a:noFill/>
            <a:rou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共性问题集中讲解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2" name="内容占位符 1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00063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日志的功能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用于记录系统、程序运行中发生的各种事件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通过阅读日志，有助于诊断和解决系统故障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日志文件的分类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内核及系统日志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由系统服务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syslog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统一进行管理，日志格式基本相似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用户日志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记录系统用户登录及退出系统的相关信息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程序日志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由各种应用程序独立管理的日志文件，记录格式不统一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243" name="标题 1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日志文件分析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日志文件分析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1267" name="内容占位符 4"/>
          <p:cNvSpPr>
            <a:spLocks noGrp="1"/>
          </p:cNvSpPr>
          <p:nvPr/>
        </p:nvSpPr>
        <p:spPr>
          <a:xfrm>
            <a:off x="322263" y="1125538"/>
            <a:ext cx="8499475" cy="5143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ts val="675"/>
              </a:spcBef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日志保存位置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ts val="3000"/>
              </a:lnSpc>
              <a:spcBef>
                <a:spcPts val="47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默认位于：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/var/log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目录下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eaLnBrk="0" hangingPunct="0">
              <a:spcBef>
                <a:spcPts val="675"/>
              </a:spcBef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主要日志文件介绍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8" name="图示 7"/>
          <p:cNvGraphicFramePr/>
          <p:nvPr/>
        </p:nvGraphicFramePr>
        <p:xfrm>
          <a:off x="1607322" y="2767802"/>
          <a:ext cx="5786478" cy="3746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9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等腰三角形 2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内核及系统日志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2291" name="内容占位符 1"/>
          <p:cNvSpPr>
            <a:spLocks noGrp="1"/>
          </p:cNvSpPr>
          <p:nvPr/>
        </p:nvSpPr>
        <p:spPr>
          <a:xfrm>
            <a:off x="433388" y="1093788"/>
            <a:ext cx="8501062" cy="5143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ts val="675"/>
              </a:spcBef>
              <a:buClr>
                <a:schemeClr val="hlink"/>
              </a:buClr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由系统服务 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rsyslogd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统一管理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ts val="3000"/>
              </a:lnSpc>
              <a:spcBef>
                <a:spcPts val="47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软件包：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rsyslog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-5.8.10-8.el6.x86_64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ts val="3000"/>
              </a:lnSpc>
              <a:spcBef>
                <a:spcPts val="47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主要程序：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/sbin/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rsyslogd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ts val="3000"/>
              </a:lnSpc>
              <a:spcBef>
                <a:spcPts val="47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配置文件：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/etc/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rsyslog.conf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AutoShape 17"/>
          <p:cNvSpPr>
            <a:spLocks noChangeArrowheads="1"/>
          </p:cNvSpPr>
          <p:nvPr/>
        </p:nvSpPr>
        <p:spPr bwMode="auto">
          <a:xfrm>
            <a:off x="1004888" y="2984500"/>
            <a:ext cx="7829550" cy="3019425"/>
          </a:xfrm>
          <a:prstGeom prst="roundRect">
            <a:avLst>
              <a:gd name="adj" fmla="val 738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006666"/>
            </a:solidFill>
            <a:rou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[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root@localhost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~]#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grep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-v  “^$”  /etc/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rsyslog.conf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 …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*.info;mail.none;authpriv.none;cron.none                /var/log/messages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# The authpriv file has restricted access.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authpriv.*                                              /var/log/secure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# Log all the mail messages in one place.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mail.*                                                  -/var/log/maillog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# Log cron stuff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cron.* 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                                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/var/log/cron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3" name="AutoShape 10"/>
          <p:cNvSpPr/>
          <p:nvPr/>
        </p:nvSpPr>
        <p:spPr>
          <a:xfrm>
            <a:off x="1691640" y="6093460"/>
            <a:ext cx="2227263" cy="428625"/>
          </a:xfrm>
          <a:prstGeom prst="wedgeRoundRectCallout">
            <a:avLst>
              <a:gd name="adj1" fmla="val -41046"/>
              <a:gd name="adj2" fmla="val -10019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设备类别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日志级别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94" name="AutoShape 10"/>
          <p:cNvSpPr/>
          <p:nvPr/>
        </p:nvSpPr>
        <p:spPr>
          <a:xfrm>
            <a:off x="5147945" y="6164898"/>
            <a:ext cx="1671638" cy="428625"/>
          </a:xfrm>
          <a:prstGeom prst="wedgeRoundRectCallout">
            <a:avLst>
              <a:gd name="adj1" fmla="val 1514"/>
              <a:gd name="adj2" fmla="val -8752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消息发送位置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5" name="Picture 8" descr="示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550" y="2451100"/>
            <a:ext cx="1081088" cy="9810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1143000"/>
            <a:ext cx="8803640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日志消息的级别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 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EMERG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（紧急）：会导致主机系统不可用的情况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  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ALERT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（警告）：必须马上采取措施解决的问题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  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CRIT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（严重）：比较严重的情况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  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ERR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（错误）：运行出现错误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  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WARNING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（提醒）：可能会影响系统功能的事件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  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NOTICE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（注意）：不会影响系统但值得注意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  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INFO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（信息）：一般信息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  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DEBUG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（调试）：程序或系统调试信息等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内核及系统日志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等腰三角形 2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日志记录的一般格式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内核及系统日志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3-3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10" name="AutoShape 1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8325" y="1873250"/>
            <a:ext cx="8007350" cy="3571875"/>
          </a:xfrm>
          <a:prstGeom prst="roundRect">
            <a:avLst>
              <a:gd name="adj" fmla="val 606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006666"/>
            </a:solidFill>
            <a:rou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root@localhost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~]#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more /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var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/log/messages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Jun  3 10:20:15 localhost rhsmd: In order for Subscription Manager to provide your system with updates, your system must be registered with the Customer Portal.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Please enter your Red Hat login to ensure your system is up-to-date.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Jun  3 11:41:23 localhost yum[21611]: Erased: firefox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Jun  3 13:26:35 localhost vmusr[2439]: [ warning] [GLib-GObject] Two different plugins tried to register 'BasicEngineFc'.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Jun  3 13:26:35 localhost vmusr[2439]: [critical] [GLib-GObject] g_object_new: assertion `G_TYPE_IS_OBJECT (object_type)' failed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//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省略部分内容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341" name="AutoShape 10"/>
          <p:cNvSpPr/>
          <p:nvPr/>
        </p:nvSpPr>
        <p:spPr>
          <a:xfrm>
            <a:off x="603250" y="4730750"/>
            <a:ext cx="1330325" cy="428625"/>
          </a:xfrm>
          <a:prstGeom prst="wedgeRoundRectCallout">
            <a:avLst>
              <a:gd name="adj1" fmla="val 40810"/>
              <a:gd name="adj2" fmla="val -9136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时间标签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AutoShape 10"/>
          <p:cNvSpPr/>
          <p:nvPr/>
        </p:nvSpPr>
        <p:spPr>
          <a:xfrm>
            <a:off x="2116138" y="4730750"/>
            <a:ext cx="1081087" cy="428625"/>
          </a:xfrm>
          <a:prstGeom prst="wedgeRoundRectCallout">
            <a:avLst>
              <a:gd name="adj1" fmla="val 40894"/>
              <a:gd name="adj2" fmla="val -87602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主机名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3" name="AutoShape 10"/>
          <p:cNvSpPr/>
          <p:nvPr/>
        </p:nvSpPr>
        <p:spPr>
          <a:xfrm>
            <a:off x="3411538" y="4730750"/>
            <a:ext cx="1296987" cy="428625"/>
          </a:xfrm>
          <a:prstGeom prst="wedgeRoundRectCallout">
            <a:avLst>
              <a:gd name="adj1" fmla="val 40329"/>
              <a:gd name="adj2" fmla="val -8734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子系统名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4" name="AutoShape 10"/>
          <p:cNvSpPr/>
          <p:nvPr/>
        </p:nvSpPr>
        <p:spPr>
          <a:xfrm>
            <a:off x="4922838" y="4730750"/>
            <a:ext cx="1296987" cy="428625"/>
          </a:xfrm>
          <a:prstGeom prst="wedgeRoundRectCallout">
            <a:avLst>
              <a:gd name="adj1" fmla="val 39843"/>
              <a:gd name="adj2" fmla="val -8680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消息字段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5" name="矩形 14"/>
          <p:cNvSpPr/>
          <p:nvPr>
            <p:custDataLst>
              <p:tags r:id="rId6"/>
            </p:custDataLst>
          </p:nvPr>
        </p:nvSpPr>
        <p:spPr>
          <a:xfrm>
            <a:off x="654050" y="4231006"/>
            <a:ext cx="1624013" cy="275590"/>
          </a:xfrm>
          <a:prstGeom prst="rect">
            <a:avLst/>
          </a:prstGeom>
          <a:noFill/>
          <a:ln w="317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marL="95250" algn="ctr"/>
            <a:endParaRPr lang="zh-CN" altLang="en-US" sz="12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6" name="矩形 15"/>
          <p:cNvSpPr/>
          <p:nvPr>
            <p:custDataLst>
              <p:tags r:id="rId7"/>
            </p:custDataLst>
          </p:nvPr>
        </p:nvSpPr>
        <p:spPr>
          <a:xfrm>
            <a:off x="2278063" y="4231006"/>
            <a:ext cx="1000125" cy="275590"/>
          </a:xfrm>
          <a:prstGeom prst="rect">
            <a:avLst/>
          </a:prstGeom>
          <a:noFill/>
          <a:ln w="317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marL="95250" algn="ctr"/>
            <a:endParaRPr lang="zh-CN" altLang="en-US" sz="12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7" name="矩形 16"/>
          <p:cNvSpPr/>
          <p:nvPr>
            <p:custDataLst>
              <p:tags r:id="rId8"/>
            </p:custDataLst>
          </p:nvPr>
        </p:nvSpPr>
        <p:spPr>
          <a:xfrm>
            <a:off x="3278188" y="4231006"/>
            <a:ext cx="1428750" cy="275590"/>
          </a:xfrm>
          <a:prstGeom prst="rect">
            <a:avLst/>
          </a:prstGeom>
          <a:noFill/>
          <a:ln w="317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marL="95250" algn="ctr"/>
            <a:endParaRPr lang="zh-CN" altLang="en-US" sz="12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8" name="矩形 17"/>
          <p:cNvSpPr/>
          <p:nvPr>
            <p:custDataLst>
              <p:tags r:id="rId9"/>
            </p:custDataLst>
          </p:nvPr>
        </p:nvSpPr>
        <p:spPr>
          <a:xfrm>
            <a:off x="4706938" y="4231006"/>
            <a:ext cx="2428875" cy="275590"/>
          </a:xfrm>
          <a:prstGeom prst="rect">
            <a:avLst/>
          </a:prstGeom>
          <a:noFill/>
          <a:ln w="317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marL="95250" algn="ctr"/>
            <a:endParaRPr lang="zh-CN" altLang="en-US" sz="12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2545_6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2545_6*i*2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02545_6*i*3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6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6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6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6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6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6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6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6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6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6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6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2545_6*l_h_i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2545_6*l_h_i*1_4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2545_6*l_h_i*1_4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2545_6*l_h_i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2545_6*l_h_i*1_5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2545_6*l_h_i*1_5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6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6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6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2545_6*l_h_f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custom20202545_6*l_h_f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2545_6*l_h_i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2545_6*l_h_i*1_6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2545_6*l_h_i*1_6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custom20202545_6*l_h_f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SLIDE_ID" val="custom20202545_6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2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7"/>
  <p:tag name="KSO_WM_UNIT_TEXT_FILL_TYPE" val="1"/>
</p:tagLst>
</file>

<file path=ppt/tags/tag25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"/>
  <p:tag name="KSO_WM_UNIT_TEXT_FILL_FORE_SCHEMECOLOR_INDEX_BRIGHTNESS" val="0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2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8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"/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2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9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8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7"/>
  <p:tag name="KSO_WM_UNIT_TEXT_FILL_TYPE" val="1"/>
</p:tagLst>
</file>

<file path=ppt/tags/tag29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8.xml><?xml version="1.0" encoding="utf-8"?>
<p:tagLst xmlns:p="http://schemas.openxmlformats.org/presentationml/2006/main"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"/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4.xml><?xml version="1.0" encoding="utf-8"?>
<p:tagLst xmlns:p="http://schemas.openxmlformats.org/presentationml/2006/main"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"/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47.xml><?xml version="1.0" encoding="utf-8"?>
<p:tagLst xmlns:p="http://schemas.openxmlformats.org/presentationml/2006/main">
  <p:tag name="KSO_WM_UNIT_FILL_FORE_SCHEMECOLOR_INDEX_1_BRIGHTNESS" val="0"/>
  <p:tag name="KSO_WM_UNIT_FILL_FORE_SCHEMECOLOR_INDEX_1" val="14"/>
  <p:tag name="KSO_WM_UNIT_FILL_FORE_SCHEMECOLOR_INDEX_1_POS" val="0"/>
  <p:tag name="KSO_WM_UNIT_FILL_FORE_SCHEMECOLOR_INDEX_1_TRANS" val="0"/>
  <p:tag name="KSO_WM_UNIT_TEXT_FILL_FORE_SCHEMECOLOR_INDEX_BRIGHTNESS" val="0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UNIT_SHADOW_SCHEMECOLOR_INDEX_BRIGHTNESS" val="0"/>
  <p:tag name="KSO_WM_UNIT_SHADOW_SCHEMECOLOR_INDEX" val="14"/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5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6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6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64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65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66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6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6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69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7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72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3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4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75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6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77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78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37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8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38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7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38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9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3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0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4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0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4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4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5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41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4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21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42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4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2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  <p:tag name="KSO_WM_UNIT_TYPE" val="i"/>
</p:tagLst>
</file>

<file path=ppt/tags/tag4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432.xml><?xml version="1.0" encoding="utf-8"?>
<p:tagLst xmlns:p="http://schemas.openxmlformats.org/presentationml/2006/main">
  <p:tag name="KSO_WM_UNIT_TEXT_FILL_FORE_SCHEMECOLOR_INDEX_BRIGHTNESS" val="-0.9"/>
  <p:tag name="KSO_WM_UNIT_TEXT_FILL_FORE_SCHEMECOLOR_INDEX" val="16"/>
  <p:tag name="KSO_WM_UNIT_TEXT_FILL_TYPE" val="1"/>
</p:tagLst>
</file>

<file path=ppt/tags/tag43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34.xml><?xml version="1.0" encoding="utf-8"?>
<p:tagLst xmlns:p="http://schemas.openxmlformats.org/presentationml/2006/main">
  <p:tag name="KSO_WPP_MARK_KEY" val="8006b63e-7a11-4e74-ac21-c3a840b14e01"/>
  <p:tag name="COMMONDATA" val="eyJoZGlkIjoiYzIwODc0ZjEzYjI3NGUzMDkzNzE5MDQ5MmNjMzcyNmQifQ==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dd5cefbb-df3c-4acc-9271-d9f233eeefd2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7513</Words>
  <Application>WPS 演示</Application>
  <PresentationFormat>全屏显示(4:3)</PresentationFormat>
  <Paragraphs>571</Paragraphs>
  <Slides>40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黑体</vt:lpstr>
      <vt:lpstr>Verdana</vt:lpstr>
      <vt:lpstr>楷体_GB2312</vt:lpstr>
      <vt:lpstr>新宋体</vt:lpstr>
      <vt:lpstr>Arial Unicode MS</vt:lpstr>
      <vt:lpstr>汉仪旗黑-85S</vt:lpstr>
      <vt:lpstr>Viner Hand ITC</vt:lpstr>
      <vt:lpstr>汉仪旗黑-85S</vt:lpstr>
      <vt:lpstr>1_c026TGp_business_diagram_v2</vt:lpstr>
      <vt:lpstr>2_Office 主题​​</vt:lpstr>
      <vt:lpstr>系统故障分析和排查</vt:lpstr>
      <vt:lpstr>课程回顾</vt:lpstr>
      <vt:lpstr>技能展示</vt:lpstr>
      <vt:lpstr>PowerPoint 演示文稿</vt:lpstr>
      <vt:lpstr>日志文件分析2-1</vt:lpstr>
      <vt:lpstr>日志文件分析2-2</vt:lpstr>
      <vt:lpstr>内核及系统日志3-1</vt:lpstr>
      <vt:lpstr>内核及系统日志3-2</vt:lpstr>
      <vt:lpstr>内核及系统日志3-3</vt:lpstr>
      <vt:lpstr>用户日志分析</vt:lpstr>
      <vt:lpstr>案例：命令演示</vt:lpstr>
      <vt:lpstr>案例：日志记录非法登录用户</vt:lpstr>
      <vt:lpstr>程序日志分析</vt:lpstr>
      <vt:lpstr>日志管理策略2-1</vt:lpstr>
      <vt:lpstr>修复 MBR 扇区故障2-1</vt:lpstr>
      <vt:lpstr>修复 MBR 扇区故障2-2</vt:lpstr>
      <vt:lpstr>修复 GRUB 引导故障4-1</vt:lpstr>
      <vt:lpstr>修复 GRUB 引导故障4-2</vt:lpstr>
      <vt:lpstr>修复 GRUB 引导故障4-2</vt:lpstr>
      <vt:lpstr>修复GRUB引导故障4-3</vt:lpstr>
      <vt:lpstr>修复GRUB引导故障4-4</vt:lpstr>
      <vt:lpstr>遗忘 root 用户密码</vt:lpstr>
      <vt:lpstr>小结</vt:lpstr>
      <vt:lpstr>修复文件系统2-1</vt:lpstr>
      <vt:lpstr>修复文件系统2-2</vt:lpstr>
      <vt:lpstr>磁盘资源耗尽故障</vt:lpstr>
      <vt:lpstr>i 节点耗尽故障</vt:lpstr>
      <vt:lpstr>检测磁盘坏道2-1</vt:lpstr>
      <vt:lpstr>检测磁盘坏道2-2</vt:lpstr>
      <vt:lpstr>本章总结</vt:lpstr>
      <vt:lpstr>课堂练习</vt:lpstr>
      <vt:lpstr>作业</vt:lpstr>
      <vt:lpstr>作业</vt:lpstr>
      <vt:lpstr>考题</vt:lpstr>
      <vt:lpstr>实验任务</vt:lpstr>
      <vt:lpstr>实验案例：日志分析及系统故障3-1</vt:lpstr>
      <vt:lpstr>实验案例：日志分析及系统故障3-2</vt:lpstr>
      <vt:lpstr>共性问题集中讲解</vt:lpstr>
      <vt:lpstr>实验案例：日志分析及系统故障3-3</vt:lpstr>
      <vt:lpstr>共性问题集中讲解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713</cp:revision>
  <dcterms:created xsi:type="dcterms:W3CDTF">2009-04-02T02:14:16Z</dcterms:created>
  <dcterms:modified xsi:type="dcterms:W3CDTF">2022-06-25T03:14:13Z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20EBB9FA0FE54AFCA449BD2BCCA5BDFC</vt:lpwstr>
  </property>
</Properties>
</file>