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288" r:id="rId4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</p:sldIdLst>
  <p:sldSz cx="9144000" cy="6858000" type="screen4x3"/>
  <p:notesSz cx="6858000" cy="9144000"/>
  <p:custDataLst>
    <p:tags r:id="rId3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349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789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当系统中的某个用户帐号已经不再需要使用时（如该员工已经从公司离职等情况），可以使用</a:t>
            </a:r>
            <a:r>
              <a:rPr lang="en-US" altLang="zh-CN" dirty="0"/>
              <a:t>userdel</a:t>
            </a:r>
            <a:r>
              <a:rPr lang="zh-CN" altLang="en-US" dirty="0"/>
              <a:t>命令将该用户帐号删除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</a:t>
            </a:r>
            <a:r>
              <a:rPr lang="en-US" altLang="zh-CN" dirty="0"/>
              <a:t>userdel</a:t>
            </a:r>
            <a:r>
              <a:rPr lang="zh-CN" altLang="en-US" dirty="0"/>
              <a:t>命令需要指定帐号名称作为参数，添加“</a:t>
            </a:r>
            <a:r>
              <a:rPr lang="en-US" altLang="zh-CN" dirty="0"/>
              <a:t>-r”</a:t>
            </a:r>
            <a:r>
              <a:rPr lang="zh-CN" altLang="en-US" dirty="0"/>
              <a:t>选项时可以将该用户的宿主目录一并删除。</a:t>
            </a: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与组帐号相关的配置文件也有</a:t>
            </a:r>
            <a:r>
              <a:rPr lang="en-US" altLang="zh-CN" dirty="0"/>
              <a:t>2</a:t>
            </a:r>
            <a:r>
              <a:rPr lang="zh-CN" altLang="en-US" dirty="0"/>
              <a:t>个，分别是</a:t>
            </a:r>
            <a:r>
              <a:rPr lang="en-US" altLang="zh-CN" dirty="0"/>
              <a:t>/etc/group</a:t>
            </a:r>
            <a:r>
              <a:rPr lang="zh-CN" altLang="en-US" dirty="0"/>
              <a:t>、</a:t>
            </a:r>
            <a:r>
              <a:rPr lang="en-US" altLang="zh-CN" dirty="0"/>
              <a:t>/etc/gshadow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/etc/gshadow</a:t>
            </a:r>
            <a:r>
              <a:rPr lang="zh-CN" altLang="en-US" dirty="0"/>
              <a:t>文件的应用极少，仅作简单介绍即可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group</a:t>
            </a:r>
            <a:r>
              <a:rPr lang="zh-CN" altLang="en-US" dirty="0"/>
              <a:t>文件内的最后一个字段中列出属于该组的用户成员（一般不包括基本组对应的用户帐号），多个成员之间以逗号“</a:t>
            </a:r>
            <a:r>
              <a:rPr lang="en-US" altLang="zh-CN" dirty="0"/>
              <a:t>,”</a:t>
            </a:r>
            <a:r>
              <a:rPr lang="zh-CN" altLang="en-US" dirty="0"/>
              <a:t>分隔</a:t>
            </a: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删除组帐号后，从</a:t>
            </a:r>
            <a:r>
              <a:rPr lang="en-US" altLang="zh-CN" dirty="0"/>
              <a:t>/etc/group</a:t>
            </a:r>
            <a:r>
              <a:rPr lang="zh-CN" altLang="en-US" dirty="0"/>
              <a:t>文件中将查不到相应的记录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简单演示添加组帐号、组成员、删除组成员、组帐号的操作步骤</a:t>
            </a: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上述用户查询命令不用讲得太细，简单讲解即可，结合操作演示简单展示其基本用途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通过提问的方式小结前面讲解的主要知识点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部分答案提示：</a:t>
            </a:r>
            <a:endParaRPr lang="zh-CN" altLang="en-US" dirty="0"/>
          </a:p>
          <a:p>
            <a:pPr lvl="1">
              <a:buChar char="•"/>
            </a:pPr>
            <a:r>
              <a:rPr lang="en-US" altLang="zh-CN" dirty="0"/>
              <a:t>【1】/etc/passwd</a:t>
            </a:r>
            <a:r>
              <a:rPr lang="zh-CN" altLang="en-US" dirty="0"/>
              <a:t>、</a:t>
            </a:r>
            <a:r>
              <a:rPr lang="en-US" altLang="zh-CN" dirty="0"/>
              <a:t>/etc/shadow</a:t>
            </a:r>
            <a:endParaRPr lang="en-US" altLang="zh-CN" dirty="0"/>
          </a:p>
          <a:p>
            <a:pPr lvl="1">
              <a:buChar char="•"/>
            </a:pPr>
            <a:r>
              <a:rPr lang="en-US" altLang="zh-CN" dirty="0"/>
              <a:t>【2】</a:t>
            </a:r>
            <a:r>
              <a:rPr lang="zh-CN" altLang="en-US" dirty="0"/>
              <a:t>锁定帐号：</a:t>
            </a:r>
            <a:r>
              <a:rPr lang="en-US" altLang="zh-CN" dirty="0"/>
              <a:t>usermod  -L  </a:t>
            </a:r>
            <a:r>
              <a:rPr lang="zh-CN" altLang="en-US" dirty="0"/>
              <a:t>用户名、</a:t>
            </a:r>
            <a:r>
              <a:rPr lang="en-US" altLang="zh-CN" dirty="0"/>
              <a:t>passwd  -l  </a:t>
            </a:r>
            <a:r>
              <a:rPr lang="zh-CN" altLang="en-US" dirty="0"/>
              <a:t>用户名 ； 解锁帐号： </a:t>
            </a:r>
            <a:r>
              <a:rPr lang="en-US" altLang="zh-CN" dirty="0"/>
              <a:t>usermod  -U  </a:t>
            </a:r>
            <a:r>
              <a:rPr lang="zh-CN" altLang="en-US" dirty="0"/>
              <a:t>用户名、</a:t>
            </a:r>
            <a:r>
              <a:rPr lang="en-US" altLang="zh-CN" dirty="0"/>
              <a:t>passwd  -u  </a:t>
            </a:r>
            <a:r>
              <a:rPr lang="zh-CN" altLang="en-US" dirty="0"/>
              <a:t>用户名 </a:t>
            </a:r>
            <a:endParaRPr lang="zh-CN" altLang="en-US" dirty="0"/>
          </a:p>
          <a:p>
            <a:pPr lvl="1">
              <a:buChar char="•"/>
            </a:pPr>
            <a:r>
              <a:rPr lang="en-US" altLang="zh-CN" dirty="0"/>
              <a:t>【3】useradd -e YYYY-mm-dd </a:t>
            </a:r>
            <a:r>
              <a:rPr lang="zh-CN" altLang="en-US" dirty="0"/>
              <a:t>用户名  或者  </a:t>
            </a:r>
            <a:r>
              <a:rPr lang="en-US" altLang="zh-CN" dirty="0"/>
              <a:t>usermod -e YYYY-mm-dd </a:t>
            </a:r>
            <a:r>
              <a:rPr lang="zh-CN" altLang="en-US" dirty="0"/>
              <a:t>用户名</a:t>
            </a:r>
            <a:endParaRPr lang="zh-CN" altLang="en-US" dirty="0"/>
          </a:p>
          <a:p>
            <a:pPr lvl="1">
              <a:buChar char="•"/>
            </a:pPr>
            <a:r>
              <a:rPr lang="en-US" altLang="zh-CN" dirty="0"/>
              <a:t>【4】~/.bash_profile</a:t>
            </a:r>
            <a:r>
              <a:rPr lang="zh-CN" altLang="en-US" dirty="0"/>
              <a:t>、</a:t>
            </a:r>
            <a:r>
              <a:rPr lang="en-US" altLang="zh-CN" dirty="0"/>
              <a:t>~/.bashrc</a:t>
            </a:r>
            <a:r>
              <a:rPr lang="zh-CN" altLang="en-US" dirty="0"/>
              <a:t>、</a:t>
            </a:r>
            <a:r>
              <a:rPr lang="en-US" altLang="zh-CN" dirty="0"/>
              <a:t>~/.bash_logout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“-rw-r—r--”</a:t>
            </a:r>
            <a:r>
              <a:rPr lang="zh-CN" altLang="en-US" dirty="0"/>
              <a:t>部分的</a:t>
            </a:r>
            <a:r>
              <a:rPr lang="zh-CN" altLang="en-US" b="1" dirty="0"/>
              <a:t>第一个字符表示文件类型</a:t>
            </a:r>
            <a:r>
              <a:rPr lang="zh-CN" altLang="en-US" dirty="0"/>
              <a:t>，可以是</a:t>
            </a:r>
            <a:r>
              <a:rPr lang="en-US" altLang="zh-CN" dirty="0"/>
              <a:t>d(</a:t>
            </a:r>
            <a:r>
              <a:rPr lang="zh-CN" altLang="en-US" dirty="0"/>
              <a:t>目录</a:t>
            </a:r>
            <a:r>
              <a:rPr lang="en-US" altLang="zh-CN" dirty="0"/>
              <a:t>)</a:t>
            </a:r>
            <a:r>
              <a:rPr lang="zh-CN" altLang="en-US" dirty="0"/>
              <a:t>、</a:t>
            </a:r>
            <a:r>
              <a:rPr lang="en-US" altLang="zh-CN" dirty="0"/>
              <a:t>b(</a:t>
            </a:r>
            <a:r>
              <a:rPr lang="zh-CN" altLang="en-US" dirty="0"/>
              <a:t>块设备文件</a:t>
            </a:r>
            <a:r>
              <a:rPr lang="en-US" altLang="zh-CN" dirty="0"/>
              <a:t>)</a:t>
            </a:r>
            <a:r>
              <a:rPr lang="zh-CN" altLang="en-US" dirty="0"/>
              <a:t>、</a:t>
            </a:r>
            <a:r>
              <a:rPr lang="en-US" altLang="zh-CN" dirty="0"/>
              <a:t>c(</a:t>
            </a:r>
            <a:r>
              <a:rPr lang="zh-CN" altLang="en-US" dirty="0"/>
              <a:t>字符设备文件</a:t>
            </a:r>
            <a:r>
              <a:rPr lang="en-US" altLang="zh-CN" dirty="0"/>
              <a:t>)</a:t>
            </a:r>
            <a:r>
              <a:rPr lang="zh-CN" altLang="en-US" dirty="0"/>
              <a:t>，减号“</a:t>
            </a:r>
            <a:r>
              <a:rPr lang="en-US" altLang="zh-CN" dirty="0"/>
              <a:t>-”</a:t>
            </a:r>
            <a:r>
              <a:rPr lang="zh-CN" altLang="en-US" dirty="0"/>
              <a:t>（普通文件）、字母“</a:t>
            </a:r>
            <a:r>
              <a:rPr lang="en-US" altLang="zh-CN" dirty="0"/>
              <a:t>l”</a:t>
            </a:r>
            <a:r>
              <a:rPr lang="zh-CN" altLang="en-US" dirty="0"/>
              <a:t>（链接文件）等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其余部分指定了文件的访问权限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在表示属主、属组内用户或其他用户对该文件的访问权限时，主要使用了四种不同的权限字符： </a:t>
            </a:r>
            <a:r>
              <a:rPr lang="en-US" altLang="zh-CN" dirty="0"/>
              <a:t>r    </a:t>
            </a:r>
            <a:r>
              <a:rPr lang="zh-CN" altLang="en-US" dirty="0"/>
              <a:t>可读 ；</a:t>
            </a:r>
            <a:r>
              <a:rPr lang="en-US" altLang="zh-CN" dirty="0"/>
              <a:t>w   </a:t>
            </a:r>
            <a:r>
              <a:rPr lang="zh-CN" altLang="en-US" dirty="0"/>
              <a:t>可写 ；</a:t>
            </a:r>
            <a:r>
              <a:rPr lang="en-US" altLang="zh-CN" dirty="0"/>
              <a:t>x   </a:t>
            </a:r>
            <a:r>
              <a:rPr lang="zh-CN" altLang="en-US" dirty="0"/>
              <a:t>可执行 ；</a:t>
            </a:r>
            <a:r>
              <a:rPr lang="en-US" altLang="zh-CN" dirty="0"/>
              <a:t>-   </a:t>
            </a:r>
            <a:r>
              <a:rPr lang="zh-CN" altLang="en-US" dirty="0"/>
              <a:t>无权限 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r</a:t>
            </a:r>
            <a:r>
              <a:rPr lang="zh-CN" altLang="en-US" dirty="0"/>
              <a:t>、</a:t>
            </a:r>
            <a:r>
              <a:rPr lang="en-US" altLang="zh-CN" dirty="0"/>
              <a:t>w</a:t>
            </a:r>
            <a:r>
              <a:rPr lang="zh-CN" altLang="en-US" dirty="0"/>
              <a:t>、</a:t>
            </a:r>
            <a:r>
              <a:rPr lang="en-US" altLang="zh-CN" dirty="0"/>
              <a:t>x</a:t>
            </a:r>
            <a:r>
              <a:rPr lang="zh-CN" altLang="en-US" dirty="0"/>
              <a:t>、</a:t>
            </a:r>
            <a:r>
              <a:rPr lang="en-US" altLang="zh-CN" dirty="0"/>
              <a:t>- </a:t>
            </a:r>
            <a:r>
              <a:rPr lang="zh-CN" altLang="en-US" dirty="0"/>
              <a:t>权限字符还可分别表示为</a:t>
            </a:r>
            <a:r>
              <a:rPr lang="en-US" altLang="zh-CN" dirty="0"/>
              <a:t>8</a:t>
            </a:r>
            <a:r>
              <a:rPr lang="zh-CN" altLang="en-US" dirty="0"/>
              <a:t>进制数字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0</a:t>
            </a:r>
            <a:endParaRPr lang="en-US" altLang="zh-CN" dirty="0"/>
          </a:p>
          <a:p>
            <a:pPr lvl="0">
              <a:buChar char="•"/>
            </a:pP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需要设置文件或者目录的归属时，可以通过</a:t>
            </a:r>
            <a:r>
              <a:rPr lang="en-US" altLang="zh-CN" dirty="0"/>
              <a:t>chown</a:t>
            </a:r>
            <a:r>
              <a:rPr lang="zh-CN" altLang="en-US" dirty="0"/>
              <a:t>、</a:t>
            </a:r>
            <a:r>
              <a:rPr lang="en-US" altLang="zh-CN" dirty="0"/>
              <a:t>chgrp</a:t>
            </a:r>
            <a:r>
              <a:rPr lang="zh-CN" altLang="en-US" dirty="0"/>
              <a:t>命令进行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chown</a:t>
            </a:r>
            <a:r>
              <a:rPr lang="zh-CN" altLang="en-US" dirty="0"/>
              <a:t>命令既可以修改属主，也可以修改属组，而</a:t>
            </a:r>
            <a:r>
              <a:rPr lang="en-US" altLang="zh-CN" dirty="0"/>
              <a:t>chgrp</a:t>
            </a:r>
            <a:r>
              <a:rPr lang="zh-CN" altLang="en-US" dirty="0"/>
              <a:t>命令只用于修改属组信息（因此并不常用）</a:t>
            </a:r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超级用户，即</a:t>
            </a:r>
            <a:r>
              <a:rPr lang="en-US" altLang="zh-CN" dirty="0"/>
              <a:t>root</a:t>
            </a:r>
            <a:r>
              <a:rPr lang="zh-CN" altLang="en-US" dirty="0"/>
              <a:t>用户，类似于</a:t>
            </a:r>
            <a:r>
              <a:rPr lang="en-US" altLang="zh-CN" dirty="0"/>
              <a:t>Windows</a:t>
            </a:r>
            <a:r>
              <a:rPr lang="zh-CN" altLang="en-US" dirty="0"/>
              <a:t>系统中的</a:t>
            </a:r>
            <a:r>
              <a:rPr lang="en-US" altLang="zh-CN" dirty="0"/>
              <a:t>Administrator</a:t>
            </a:r>
            <a:r>
              <a:rPr lang="zh-CN" altLang="en-US" dirty="0"/>
              <a:t>用户，非执行管理任务时不建议使用</a:t>
            </a:r>
            <a:r>
              <a:rPr lang="en-US" altLang="zh-CN" dirty="0"/>
              <a:t>root</a:t>
            </a:r>
            <a:r>
              <a:rPr lang="zh-CN" altLang="en-US" dirty="0"/>
              <a:t>用户登录系统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普通用户帐号一般只在用户自己的宿主目录中有完全权限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程序用户：用于维持系统或某个程序的正常运行，一般不允许登录到系统。例如：</a:t>
            </a:r>
            <a:r>
              <a:rPr lang="en-US" altLang="zh-CN" dirty="0"/>
              <a:t>bin</a:t>
            </a:r>
            <a:r>
              <a:rPr lang="zh-CN" altLang="en-US" dirty="0"/>
              <a:t>、</a:t>
            </a:r>
            <a:r>
              <a:rPr lang="en-US" altLang="zh-CN" dirty="0"/>
              <a:t>daemon</a:t>
            </a:r>
            <a:r>
              <a:rPr lang="zh-CN" altLang="en-US" dirty="0"/>
              <a:t>、</a:t>
            </a:r>
            <a:r>
              <a:rPr lang="en-US" altLang="zh-CN" dirty="0"/>
              <a:t>ftp</a:t>
            </a:r>
            <a:r>
              <a:rPr lang="zh-CN" altLang="en-US" dirty="0"/>
              <a:t>、</a:t>
            </a:r>
            <a:r>
              <a:rPr lang="en-US" altLang="zh-CN" dirty="0"/>
              <a:t>mail</a:t>
            </a:r>
            <a:r>
              <a:rPr lang="zh-CN" altLang="en-US" dirty="0"/>
              <a:t>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root</a:t>
            </a:r>
            <a:r>
              <a:rPr lang="zh-CN" altLang="en-US" dirty="0"/>
              <a:t>用户的</a:t>
            </a:r>
            <a:r>
              <a:rPr lang="en-US" altLang="zh-CN" dirty="0"/>
              <a:t>UID</a:t>
            </a:r>
            <a:r>
              <a:rPr lang="zh-CN" altLang="en-US" dirty="0"/>
              <a:t>的固定值为</a:t>
            </a:r>
            <a:r>
              <a:rPr lang="en-US" altLang="zh-CN" dirty="0"/>
              <a:t>0</a:t>
            </a:r>
            <a:r>
              <a:rPr lang="zh-CN" altLang="en-US" dirty="0"/>
              <a:t>、</a:t>
            </a:r>
            <a:r>
              <a:rPr lang="en-US" altLang="zh-CN" dirty="0"/>
              <a:t>root</a:t>
            </a:r>
            <a:r>
              <a:rPr lang="zh-CN" altLang="en-US" dirty="0"/>
              <a:t>组帐号的</a:t>
            </a:r>
            <a:r>
              <a:rPr lang="en-US" altLang="zh-CN" dirty="0"/>
              <a:t>GID</a:t>
            </a:r>
            <a:r>
              <a:rPr lang="zh-CN" altLang="en-US" dirty="0"/>
              <a:t>号为固定值</a:t>
            </a:r>
            <a:r>
              <a:rPr lang="en-US" altLang="zh-CN" dirty="0"/>
              <a:t>0 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1~499</a:t>
            </a:r>
            <a:r>
              <a:rPr lang="zh-CN" altLang="en-US" dirty="0"/>
              <a:t>的</a:t>
            </a:r>
            <a:r>
              <a:rPr lang="en-US" altLang="zh-CN" dirty="0"/>
              <a:t>UID</a:t>
            </a:r>
            <a:r>
              <a:rPr lang="zh-CN" altLang="en-US" dirty="0"/>
              <a:t>、</a:t>
            </a:r>
            <a:r>
              <a:rPr lang="en-US" altLang="zh-CN" dirty="0"/>
              <a:t>GID</a:t>
            </a:r>
            <a:r>
              <a:rPr lang="zh-CN" altLang="en-US" dirty="0"/>
              <a:t>默认保留给程序用户使用，普通用户</a:t>
            </a:r>
            <a:r>
              <a:rPr lang="en-US" altLang="zh-CN" dirty="0"/>
              <a:t>/</a:t>
            </a:r>
            <a:r>
              <a:rPr lang="zh-CN" altLang="en-US" dirty="0"/>
              <a:t>组使用的</a:t>
            </a:r>
            <a:r>
              <a:rPr lang="en-US" altLang="zh-CN" dirty="0"/>
              <a:t>UID</a:t>
            </a:r>
            <a:r>
              <a:rPr lang="zh-CN" altLang="en-US" dirty="0"/>
              <a:t>、</a:t>
            </a:r>
            <a:r>
              <a:rPr lang="en-US" altLang="zh-CN" dirty="0"/>
              <a:t>GID</a:t>
            </a:r>
            <a:r>
              <a:rPr lang="zh-CN" altLang="en-US" dirty="0"/>
              <a:t>号在</a:t>
            </a:r>
            <a:r>
              <a:rPr lang="en-US" altLang="zh-CN" dirty="0"/>
              <a:t>500</a:t>
            </a:r>
            <a:r>
              <a:rPr lang="zh-CN" altLang="en-US" dirty="0"/>
              <a:t>～</a:t>
            </a:r>
            <a:r>
              <a:rPr lang="en-US" altLang="zh-CN" dirty="0"/>
              <a:t>60000</a:t>
            </a:r>
            <a:r>
              <a:rPr lang="zh-CN" altLang="en-US" dirty="0"/>
              <a:t>之间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lnSpc>
                <a:spcPct val="80000"/>
              </a:lnSpc>
            </a:pPr>
            <a:r>
              <a:rPr lang="zh-CN" altLang="en-US" dirty="0"/>
              <a:t>教员详细讲解</a:t>
            </a:r>
            <a:r>
              <a:rPr lang="en-US" altLang="zh-CN" dirty="0"/>
              <a:t>7</a:t>
            </a:r>
            <a:r>
              <a:rPr lang="zh-CN" altLang="en-US" dirty="0"/>
              <a:t>个部分中，每个部分的含义</a:t>
            </a:r>
            <a:endParaRPr lang="en-US" altLang="zh-CN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基于系统运行和管理需要，所有用户都可以访问</a:t>
            </a:r>
            <a:r>
              <a:rPr lang="en-US" altLang="zh-CN" dirty="0"/>
              <a:t>passwd</a:t>
            </a:r>
            <a:r>
              <a:rPr lang="zh-CN" altLang="en-US" dirty="0"/>
              <a:t>文件中的内容，但是只有</a:t>
            </a:r>
            <a:r>
              <a:rPr lang="en-US" altLang="zh-CN" dirty="0"/>
              <a:t>root</a:t>
            </a:r>
            <a:r>
              <a:rPr lang="zh-CN" altLang="en-US" dirty="0"/>
              <a:t>用户才能进行更改</a:t>
            </a:r>
            <a:endParaRPr lang="zh-CN" altLang="en-US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在早期的</a:t>
            </a:r>
            <a:r>
              <a:rPr lang="en-US" altLang="zh-CN" dirty="0"/>
              <a:t>UNIX</a:t>
            </a:r>
            <a:r>
              <a:rPr lang="zh-CN" altLang="en-US" dirty="0"/>
              <a:t>操作系统中，用户帐号的密码信息是保存在</a:t>
            </a:r>
            <a:r>
              <a:rPr lang="en-US" altLang="zh-CN" dirty="0"/>
              <a:t>passwd</a:t>
            </a:r>
            <a:r>
              <a:rPr lang="zh-CN" altLang="en-US" dirty="0"/>
              <a:t>文件中的，不法用户可以很容易的获取密码字串并进行暴力破解，因此存在一定的安全隐患</a:t>
            </a:r>
            <a:endParaRPr lang="zh-CN" altLang="en-US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后来经改进后，将密码转存入专门的</a:t>
            </a:r>
            <a:r>
              <a:rPr lang="en-US" altLang="zh-CN" dirty="0"/>
              <a:t>shadow</a:t>
            </a:r>
            <a:r>
              <a:rPr lang="zh-CN" altLang="en-US" dirty="0"/>
              <a:t>文件中（见下页）并严格控制全新，而</a:t>
            </a:r>
            <a:r>
              <a:rPr lang="en-US" altLang="zh-CN" dirty="0"/>
              <a:t>passwd</a:t>
            </a:r>
            <a:r>
              <a:rPr lang="zh-CN" altLang="en-US" dirty="0"/>
              <a:t>文件中仅保留密码占位符“</a:t>
            </a:r>
            <a:r>
              <a:rPr lang="en-US" altLang="zh-CN" dirty="0"/>
              <a:t>x”</a:t>
            </a:r>
            <a:endParaRPr lang="en-US" altLang="zh-CN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1</a:t>
            </a:r>
            <a:r>
              <a:rPr lang="zh-CN" altLang="en-US" sz="2000" dirty="0"/>
              <a:t>：用户帐号的名称</a:t>
            </a:r>
            <a:endParaRPr lang="en-US" altLang="zh-CN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2</a:t>
            </a:r>
            <a:r>
              <a:rPr lang="zh-CN" altLang="en-US" sz="2000" dirty="0"/>
              <a:t>：用户密码字串或者密码占位符“</a:t>
            </a:r>
            <a:r>
              <a:rPr lang="en-US" altLang="zh-CN" sz="2000" b="1" dirty="0">
                <a:solidFill>
                  <a:srgbClr val="FF0000"/>
                </a:solidFill>
              </a:rPr>
              <a:t>x</a:t>
            </a:r>
            <a:r>
              <a:rPr lang="en-US" altLang="zh-CN" sz="2000" dirty="0"/>
              <a:t>”</a:t>
            </a:r>
            <a:endParaRPr lang="en-US" altLang="zh-CN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3</a:t>
            </a:r>
            <a:r>
              <a:rPr lang="zh-CN" altLang="en-US" sz="2000" dirty="0"/>
              <a:t>：用户帐号的</a:t>
            </a:r>
            <a:r>
              <a:rPr lang="en-US" altLang="zh-CN" sz="2000" dirty="0"/>
              <a:t>UID</a:t>
            </a:r>
            <a:r>
              <a:rPr lang="zh-CN" altLang="en-US" sz="2000" dirty="0"/>
              <a:t>号</a:t>
            </a:r>
            <a:endParaRPr lang="en-US" altLang="zh-CN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4</a:t>
            </a:r>
            <a:r>
              <a:rPr lang="zh-CN" altLang="en-US" sz="2000" dirty="0"/>
              <a:t>：所属基本组帐号的</a:t>
            </a:r>
            <a:r>
              <a:rPr lang="en-US" altLang="zh-CN" sz="2000" dirty="0"/>
              <a:t>GID</a:t>
            </a:r>
            <a:r>
              <a:rPr lang="zh-CN" altLang="en-US" sz="2000" dirty="0"/>
              <a:t>号</a:t>
            </a:r>
            <a:endParaRPr lang="en-US" altLang="zh-CN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5</a:t>
            </a:r>
            <a:r>
              <a:rPr lang="zh-CN" altLang="en-US" sz="2000" dirty="0"/>
              <a:t>：用户全名</a:t>
            </a:r>
            <a:endParaRPr lang="en-US" altLang="zh-CN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6</a:t>
            </a:r>
            <a:r>
              <a:rPr lang="zh-CN" altLang="en-US" sz="2000" dirty="0"/>
              <a:t>：宿主目录</a:t>
            </a:r>
            <a:endParaRPr lang="en-US" altLang="zh-CN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/>
              <a:t>字段</a:t>
            </a:r>
            <a:r>
              <a:rPr lang="en-US" altLang="zh-CN" sz="2000" dirty="0"/>
              <a:t>7</a:t>
            </a:r>
            <a:r>
              <a:rPr lang="zh-CN" altLang="en-US" sz="2000" dirty="0"/>
              <a:t>：登录</a:t>
            </a:r>
            <a:r>
              <a:rPr lang="en-US" altLang="zh-CN" sz="2000" dirty="0"/>
              <a:t>Shell</a:t>
            </a:r>
            <a:r>
              <a:rPr lang="zh-CN" altLang="en-US" sz="2000" dirty="0"/>
              <a:t>信息</a:t>
            </a:r>
            <a:endParaRPr lang="zh-CN" altLang="en-US" sz="2000" dirty="0"/>
          </a:p>
          <a:p>
            <a:pPr lvl="0">
              <a:lnSpc>
                <a:spcPct val="80000"/>
              </a:lnSpc>
              <a:buFont typeface="Wingdings" panose="05000000000000000000" pitchFamily="2" charset="2"/>
              <a:buChar char="l"/>
            </a:pPr>
            <a:endParaRPr lang="en-US" altLang="zh-CN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字段</a:t>
            </a:r>
            <a:r>
              <a:rPr lang="en-US" altLang="zh-CN" dirty="0"/>
              <a:t>1</a:t>
            </a:r>
            <a:r>
              <a:rPr lang="zh-CN" altLang="en-US" dirty="0"/>
              <a:t>：用户帐号的名称</a:t>
            </a:r>
            <a:endParaRPr lang="en-US" altLang="zh-CN" dirty="0"/>
          </a:p>
          <a:p>
            <a:pPr lvl="0"/>
            <a:r>
              <a:rPr lang="zh-CN" altLang="en-US" dirty="0">
                <a:solidFill>
                  <a:srgbClr val="FF0000"/>
                </a:solidFill>
              </a:rPr>
              <a:t>字段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：加密的密码字串信息</a:t>
            </a:r>
            <a:endParaRPr lang="en-US" altLang="zh-CN" dirty="0">
              <a:solidFill>
                <a:srgbClr val="FF0000"/>
              </a:solidFill>
            </a:endParaRPr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3</a:t>
            </a:r>
            <a:r>
              <a:rPr lang="zh-CN" altLang="en-US" dirty="0"/>
              <a:t>：上次修改密码的时间</a:t>
            </a:r>
            <a:endParaRPr lang="en-US" altLang="zh-CN" dirty="0"/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4</a:t>
            </a:r>
            <a:r>
              <a:rPr lang="zh-CN" altLang="en-US" dirty="0"/>
              <a:t>：密码的最短有效天数，默认值为</a:t>
            </a:r>
            <a:r>
              <a:rPr lang="en-US" altLang="zh-CN" dirty="0"/>
              <a:t>0</a:t>
            </a:r>
            <a:endParaRPr lang="en-US" altLang="zh-CN" dirty="0"/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5</a:t>
            </a:r>
            <a:r>
              <a:rPr lang="zh-CN" altLang="en-US" dirty="0"/>
              <a:t>：密码的最长有效天数，默认值为</a:t>
            </a:r>
            <a:r>
              <a:rPr lang="en-US" altLang="zh-CN" dirty="0"/>
              <a:t>99999</a:t>
            </a:r>
            <a:endParaRPr lang="en-US" altLang="zh-CN" dirty="0"/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6</a:t>
            </a:r>
            <a:r>
              <a:rPr lang="zh-CN" altLang="en-US" dirty="0"/>
              <a:t>：提前多少天警告用户口令将过期，默认值为</a:t>
            </a:r>
            <a:r>
              <a:rPr lang="en-US" altLang="zh-CN" dirty="0"/>
              <a:t>7</a:t>
            </a:r>
            <a:endParaRPr lang="en-US" altLang="zh-CN" dirty="0"/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7</a:t>
            </a:r>
            <a:r>
              <a:rPr lang="zh-CN" altLang="en-US" dirty="0"/>
              <a:t>：在密码过期之后多少天禁用此用户</a:t>
            </a:r>
            <a:endParaRPr lang="en-US" altLang="zh-CN" dirty="0"/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8</a:t>
            </a:r>
            <a:r>
              <a:rPr lang="zh-CN" altLang="en-US" dirty="0"/>
              <a:t>：帐号失效时间，默认值为空</a:t>
            </a:r>
            <a:endParaRPr lang="en-US" altLang="zh-CN" dirty="0"/>
          </a:p>
          <a:p>
            <a:pPr lvl="0"/>
            <a:r>
              <a:rPr lang="zh-CN" altLang="en-US" dirty="0"/>
              <a:t>字段</a:t>
            </a:r>
            <a:r>
              <a:rPr lang="en-US" altLang="zh-CN" dirty="0"/>
              <a:t>9</a:t>
            </a:r>
            <a:r>
              <a:rPr lang="zh-CN" altLang="en-US" dirty="0"/>
              <a:t>：保留字段（未使用）</a:t>
            </a:r>
            <a:endParaRPr lang="en-US" altLang="zh-CN" dirty="0"/>
          </a:p>
          <a:p>
            <a:pPr lvl="0" algn="just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默认只有</a:t>
            </a:r>
            <a:r>
              <a:rPr lang="en-US" altLang="zh-CN" dirty="0"/>
              <a:t>root</a:t>
            </a:r>
            <a:r>
              <a:rPr lang="zh-CN" altLang="en-US" dirty="0"/>
              <a:t>用户能够读取文件中的内容，并且不允许</a:t>
            </a:r>
            <a:r>
              <a:rPr lang="en-US" altLang="zh-CN" dirty="0"/>
              <a:t>root</a:t>
            </a:r>
            <a:r>
              <a:rPr lang="zh-CN" altLang="en-US" dirty="0"/>
              <a:t>直接编辑该文件中的内容</a:t>
            </a:r>
            <a:endParaRPr lang="zh-CN" altLang="en-US" dirty="0"/>
          </a:p>
          <a:p>
            <a:pPr lvl="0" algn="just">
              <a:lnSpc>
                <a:spcPct val="80000"/>
              </a:lnSpc>
              <a:buFont typeface="Wingdings" panose="05000000000000000000" pitchFamily="2" charset="2"/>
              <a:buChar char="l"/>
            </a:pPr>
            <a:r>
              <a:rPr lang="zh-CN" altLang="en-US" dirty="0"/>
              <a:t>上次修改密码的时间，表示从</a:t>
            </a:r>
            <a:r>
              <a:rPr lang="en-US" altLang="zh-CN" dirty="0"/>
              <a:t>1970</a:t>
            </a:r>
            <a:r>
              <a:rPr lang="zh-CN" altLang="en-US" dirty="0"/>
              <a:t>年</a:t>
            </a:r>
            <a:r>
              <a:rPr lang="en-US" altLang="zh-CN" dirty="0"/>
              <a:t>01</a:t>
            </a:r>
            <a:r>
              <a:rPr lang="zh-CN" altLang="en-US" dirty="0"/>
              <a:t>月</a:t>
            </a:r>
            <a:r>
              <a:rPr lang="en-US" altLang="zh-CN" dirty="0"/>
              <a:t>01</a:t>
            </a:r>
            <a:r>
              <a:rPr lang="zh-CN" altLang="en-US" dirty="0"/>
              <a:t>日（可理解为</a:t>
            </a:r>
            <a:r>
              <a:rPr lang="en-US" altLang="zh-CN" dirty="0"/>
              <a:t>Unix</a:t>
            </a:r>
            <a:r>
              <a:rPr lang="zh-CN" altLang="en-US" dirty="0"/>
              <a:t>系统的诞生日）算起到最近一次修改密码时间隔的天数 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228600" lvl="0" indent="-228600"/>
            <a:r>
              <a:rPr lang="zh-CN" altLang="en-US" dirty="0"/>
              <a:t>教员演示</a:t>
            </a:r>
            <a:endParaRPr lang="en-US" altLang="zh-CN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最简单的用法是，不添加任何选项，只使用用户名作为</a:t>
            </a:r>
            <a:r>
              <a:rPr lang="en-US" altLang="zh-CN" dirty="0"/>
              <a:t>useradd</a:t>
            </a:r>
            <a:r>
              <a:rPr lang="zh-CN" altLang="en-US" dirty="0"/>
              <a:t>命令的参数，按系统默认配置建立指定的用户帐号 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演示添加用户的操作，重点演示 </a:t>
            </a:r>
            <a:r>
              <a:rPr lang="en-US" altLang="zh-CN" dirty="0"/>
              <a:t>-d</a:t>
            </a:r>
            <a:r>
              <a:rPr lang="zh-CN" altLang="en-US" dirty="0"/>
              <a:t>、</a:t>
            </a:r>
            <a:r>
              <a:rPr lang="en-US" altLang="zh-CN" dirty="0"/>
              <a:t>-e</a:t>
            </a:r>
            <a:r>
              <a:rPr lang="zh-CN" altLang="en-US" dirty="0"/>
              <a:t>、</a:t>
            </a:r>
            <a:r>
              <a:rPr lang="en-US" altLang="zh-CN" dirty="0"/>
              <a:t>-g</a:t>
            </a:r>
            <a:r>
              <a:rPr lang="zh-CN" altLang="en-US" dirty="0"/>
              <a:t>、</a:t>
            </a:r>
            <a:r>
              <a:rPr lang="en-US" altLang="zh-CN" dirty="0"/>
              <a:t>-G</a:t>
            </a:r>
            <a:r>
              <a:rPr lang="zh-CN" altLang="en-US" dirty="0"/>
              <a:t>、</a:t>
            </a:r>
            <a:r>
              <a:rPr lang="en-US" altLang="zh-CN" dirty="0"/>
              <a:t>-s </a:t>
            </a:r>
            <a:r>
              <a:rPr lang="zh-CN" altLang="en-US" dirty="0"/>
              <a:t>等几个选项的用法，例如：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•"/>
            </a:pPr>
            <a:r>
              <a:rPr lang="en-US" altLang="zh-CN" dirty="0"/>
              <a:t>——</a:t>
            </a:r>
            <a:r>
              <a:rPr lang="zh-CN" altLang="en-US" dirty="0"/>
              <a:t>创建名为</a:t>
            </a:r>
            <a:r>
              <a:rPr lang="en-US" altLang="zh-CN" dirty="0"/>
              <a:t>st02</a:t>
            </a:r>
            <a:r>
              <a:rPr lang="zh-CN" altLang="en-US" dirty="0"/>
              <a:t>的用户帐号，并将其</a:t>
            </a:r>
            <a:r>
              <a:rPr lang="en-US" altLang="zh-CN" dirty="0"/>
              <a:t>UID</a:t>
            </a:r>
            <a:r>
              <a:rPr lang="zh-CN" altLang="en-US" dirty="0"/>
              <a:t>号指定为</a:t>
            </a:r>
            <a:r>
              <a:rPr lang="en-US" altLang="zh-CN" dirty="0"/>
              <a:t>504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[root@localhost ~]# </a:t>
            </a:r>
            <a:r>
              <a:rPr lang="en-US" altLang="zh-CN" b="1" dirty="0"/>
              <a:t>useradd -u 504 st02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[root@localhost ~]# </a:t>
            </a:r>
            <a:r>
              <a:rPr lang="en-US" altLang="zh-CN" b="1" dirty="0"/>
              <a:t>tail -1 /etc/passwd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st02:x:504:504::/home/st02:/bin/bash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——</a:t>
            </a:r>
            <a:r>
              <a:rPr lang="zh-CN" altLang="en-US" dirty="0"/>
              <a:t>创建一个考试测试用的帐号</a:t>
            </a:r>
            <a:r>
              <a:rPr lang="en-US" altLang="zh-CN" dirty="0"/>
              <a:t>exam01</a:t>
            </a:r>
            <a:r>
              <a:rPr lang="zh-CN" altLang="en-US" dirty="0"/>
              <a:t>，指定属于</a:t>
            </a:r>
            <a:r>
              <a:rPr lang="en-US" altLang="zh-CN" dirty="0"/>
              <a:t>users</a:t>
            </a:r>
            <a:r>
              <a:rPr lang="zh-CN" altLang="en-US" dirty="0"/>
              <a:t>组，该帐号于</a:t>
            </a:r>
            <a:r>
              <a:rPr lang="en-US" altLang="zh-CN" dirty="0"/>
              <a:t>2009-07-30</a:t>
            </a:r>
            <a:r>
              <a:rPr lang="zh-CN" altLang="en-US" dirty="0"/>
              <a:t>失效</a:t>
            </a:r>
            <a:endParaRPr lang="zh-CN" altLang="en-US" dirty="0"/>
          </a:p>
          <a:p>
            <a:pPr marL="228600" lvl="0" indent="-228600"/>
            <a:r>
              <a:rPr lang="en-US" altLang="zh-CN" dirty="0"/>
              <a:t>[root@localhost ~]# </a:t>
            </a:r>
            <a:r>
              <a:rPr lang="en-US" altLang="zh-CN" b="1" dirty="0"/>
              <a:t>useradd -g users -e 2009-07-30 exam01</a:t>
            </a:r>
            <a:endParaRPr lang="en-US" altLang="zh-CN" b="1" dirty="0"/>
          </a:p>
          <a:p>
            <a:pPr marL="228600" lvl="0" indent="-228600"/>
            <a:endParaRPr lang="en-US" altLang="zh-CN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展示</a:t>
            </a:r>
            <a:r>
              <a:rPr lang="en-US" altLang="zh-CN" dirty="0"/>
              <a:t>/etc/passwd</a:t>
            </a:r>
            <a:r>
              <a:rPr lang="zh-CN" altLang="en-US" dirty="0"/>
              <a:t>、</a:t>
            </a:r>
            <a:r>
              <a:rPr lang="en-US" altLang="zh-CN" dirty="0"/>
              <a:t>/etc/shadow</a:t>
            </a:r>
            <a:r>
              <a:rPr lang="zh-CN" altLang="en-US" dirty="0"/>
              <a:t>文件中的变化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b="1" dirty="0"/>
              <a:t>说明</a:t>
            </a:r>
            <a:r>
              <a:rPr lang="zh-CN" altLang="en-US" dirty="0"/>
              <a:t>：使用</a:t>
            </a:r>
            <a:r>
              <a:rPr lang="en-US" altLang="zh-CN" dirty="0"/>
              <a:t>adduser</a:t>
            </a:r>
            <a:r>
              <a:rPr lang="zh-CN" altLang="en-US" dirty="0"/>
              <a:t>命令也可以添加用户帐号，在</a:t>
            </a:r>
            <a:r>
              <a:rPr lang="en-US" altLang="zh-CN" dirty="0"/>
              <a:t>RHEL5</a:t>
            </a:r>
            <a:r>
              <a:rPr lang="zh-CN" altLang="en-US" dirty="0"/>
              <a:t>系统中</a:t>
            </a:r>
            <a:r>
              <a:rPr lang="en-US" altLang="zh-CN" dirty="0"/>
              <a:t>adduser</a:t>
            </a:r>
            <a:r>
              <a:rPr lang="zh-CN" altLang="en-US" dirty="0"/>
              <a:t>命令实际上是</a:t>
            </a:r>
            <a:r>
              <a:rPr lang="en-US" altLang="zh-CN" dirty="0"/>
              <a:t>useradd</a:t>
            </a:r>
            <a:r>
              <a:rPr lang="zh-CN" altLang="en-US" dirty="0"/>
              <a:t>命令的符号链接</a:t>
            </a: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充分理解这些文件的作用，便于我们安排一些自动运行的后台管理任务，例如：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bashrc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文件中默认设置了一些命令别名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在后面学习完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Shell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脚本编写以后，将可以充分利用这些文件减轻系统管理员的负担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默认情况下，用户宿主目录下的初始配置文件只对当前用户有效，而全局配置文件对所有用户有效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讲解时与</a:t>
            </a:r>
            <a:r>
              <a:rPr lang="en-US" altLang="zh-CN" dirty="0"/>
              <a:t>useradd</a:t>
            </a:r>
            <a:r>
              <a:rPr lang="zh-CN" altLang="en-US" dirty="0"/>
              <a:t>、</a:t>
            </a:r>
            <a:r>
              <a:rPr lang="en-US" altLang="zh-CN" dirty="0"/>
              <a:t>passwd</a:t>
            </a:r>
            <a:r>
              <a:rPr lang="zh-CN" altLang="en-US" dirty="0"/>
              <a:t>命令中的相关选项进行对比，</a:t>
            </a:r>
            <a:r>
              <a:rPr lang="zh-CN" altLang="en-US" b="1" dirty="0"/>
              <a:t>简单演示一下即可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usermod</a:t>
            </a:r>
            <a:r>
              <a:rPr lang="zh-CN" altLang="en-US" dirty="0"/>
              <a:t>有两个选项“</a:t>
            </a:r>
            <a:r>
              <a:rPr lang="en-US" altLang="zh-CN" dirty="0"/>
              <a:t>-L”</a:t>
            </a:r>
            <a:r>
              <a:rPr lang="zh-CN" altLang="en-US" dirty="0"/>
              <a:t>、“</a:t>
            </a:r>
            <a:r>
              <a:rPr lang="en-US" altLang="zh-CN" dirty="0"/>
              <a:t>-U”</a:t>
            </a:r>
            <a:r>
              <a:rPr lang="zh-CN" altLang="en-US" dirty="0"/>
              <a:t>，分别用于锁定、解锁用户帐号，这两个选项与</a:t>
            </a:r>
            <a:r>
              <a:rPr lang="en-US" altLang="zh-CN" dirty="0"/>
              <a:t>passwd</a:t>
            </a:r>
            <a:r>
              <a:rPr lang="zh-CN" altLang="en-US" dirty="0"/>
              <a:t>命令的“</a:t>
            </a:r>
            <a:r>
              <a:rPr lang="en-US" altLang="zh-CN" dirty="0"/>
              <a:t>-l”</a:t>
            </a:r>
            <a:r>
              <a:rPr lang="zh-CN" altLang="en-US" dirty="0"/>
              <a:t>、“</a:t>
            </a:r>
            <a:r>
              <a:rPr lang="en-US" altLang="zh-CN" dirty="0"/>
              <a:t>-u”</a:t>
            </a:r>
            <a:r>
              <a:rPr lang="zh-CN" altLang="en-US" dirty="0"/>
              <a:t>选项作用基本相同，只不过大小写存在区别 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" Type="http://schemas.openxmlformats.org/officeDocument/2006/relationships/tags" Target="../tags/tag317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" Type="http://schemas.openxmlformats.org/officeDocument/2006/relationships/tags" Target="../tags/tag329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3" Type="http://schemas.openxmlformats.org/officeDocument/2006/relationships/slideLayout" Target="../slideLayouts/slideLayout10.xml"/><Relationship Id="rId22" Type="http://schemas.openxmlformats.org/officeDocument/2006/relationships/tags" Target="../tags/tag190.xml"/><Relationship Id="rId21" Type="http://schemas.openxmlformats.org/officeDocument/2006/relationships/tags" Target="../tags/tag189.xml"/><Relationship Id="rId20" Type="http://schemas.openxmlformats.org/officeDocument/2006/relationships/tags" Target="../tags/tag188.xml"/><Relationship Id="rId2" Type="http://schemas.openxmlformats.org/officeDocument/2006/relationships/tags" Target="../tags/tag170.xml"/><Relationship Id="rId19" Type="http://schemas.openxmlformats.org/officeDocument/2006/relationships/tags" Target="../tags/tag187.xml"/><Relationship Id="rId18" Type="http://schemas.openxmlformats.org/officeDocument/2006/relationships/tags" Target="../tags/tag186.xml"/><Relationship Id="rId17" Type="http://schemas.openxmlformats.org/officeDocument/2006/relationships/tags" Target="../tags/tag185.xml"/><Relationship Id="rId16" Type="http://schemas.openxmlformats.org/officeDocument/2006/relationships/tags" Target="../tags/tag184.xml"/><Relationship Id="rId15" Type="http://schemas.openxmlformats.org/officeDocument/2006/relationships/tags" Target="../tags/tag183.xml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69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43.xml"/><Relationship Id="rId5" Type="http://schemas.openxmlformats.org/officeDocument/2006/relationships/image" Target="../media/image4.png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48.xml"/><Relationship Id="rId5" Type="http://schemas.openxmlformats.org/officeDocument/2006/relationships/image" Target="../media/image4.png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2" Type="http://schemas.openxmlformats.org/officeDocument/2006/relationships/notesSlide" Target="../notesSlides/notesSlide2.xml"/><Relationship Id="rId31" Type="http://schemas.openxmlformats.org/officeDocument/2006/relationships/slideLayout" Target="../slideLayouts/slideLayout10.xml"/><Relationship Id="rId30" Type="http://schemas.openxmlformats.org/officeDocument/2006/relationships/tags" Target="../tags/tag220.xml"/><Relationship Id="rId3" Type="http://schemas.openxmlformats.org/officeDocument/2006/relationships/tags" Target="../tags/tag193.xml"/><Relationship Id="rId29" Type="http://schemas.openxmlformats.org/officeDocument/2006/relationships/tags" Target="../tags/tag219.xml"/><Relationship Id="rId28" Type="http://schemas.openxmlformats.org/officeDocument/2006/relationships/tags" Target="../tags/tag218.xml"/><Relationship Id="rId27" Type="http://schemas.openxmlformats.org/officeDocument/2006/relationships/tags" Target="../tags/tag217.xml"/><Relationship Id="rId26" Type="http://schemas.openxmlformats.org/officeDocument/2006/relationships/tags" Target="../tags/tag216.xml"/><Relationship Id="rId25" Type="http://schemas.openxmlformats.org/officeDocument/2006/relationships/tags" Target="../tags/tag215.xml"/><Relationship Id="rId24" Type="http://schemas.openxmlformats.org/officeDocument/2006/relationships/tags" Target="../tags/tag214.xml"/><Relationship Id="rId23" Type="http://schemas.openxmlformats.org/officeDocument/2006/relationships/tags" Target="../tags/tag213.xml"/><Relationship Id="rId22" Type="http://schemas.openxmlformats.org/officeDocument/2006/relationships/tags" Target="../tags/tag212.xml"/><Relationship Id="rId21" Type="http://schemas.openxmlformats.org/officeDocument/2006/relationships/tags" Target="../tags/tag211.xml"/><Relationship Id="rId20" Type="http://schemas.openxmlformats.org/officeDocument/2006/relationships/tags" Target="../tags/tag210.xml"/><Relationship Id="rId2" Type="http://schemas.openxmlformats.org/officeDocument/2006/relationships/tags" Target="../tags/tag192.xml"/><Relationship Id="rId19" Type="http://schemas.openxmlformats.org/officeDocument/2006/relationships/tags" Target="../tags/tag209.xml"/><Relationship Id="rId18" Type="http://schemas.openxmlformats.org/officeDocument/2006/relationships/tags" Target="../tags/tag208.xml"/><Relationship Id="rId17" Type="http://schemas.openxmlformats.org/officeDocument/2006/relationships/tags" Target="../tags/tag207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875" y="2842895"/>
            <a:ext cx="5969635" cy="83883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第六章 账号和权限管理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228600" lvl="0" indent="-228600" algn="l" defTabSz="914400">
              <a:buSzTx/>
              <a:buNone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创建一个考试测试用的帐号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exam01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，指定属于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users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组，该帐号于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2018-07-30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失效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lvl="0" indent="-228600" algn="l" defTabSz="914400">
              <a:buSzTx/>
              <a:buNone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root@localhost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~]#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useradd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-g users -e 2018-07-30 exam01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lvl="0" indent="-228600" algn="l" defTabSz="914400">
              <a:buSzTx/>
              <a:buNone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文件来源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新建用户帐号时，从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/etc/skel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目录中复制而来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主要的用户初始配置文件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~/.bash_profile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：用户每次登录时执行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~/.bashrc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：每次进入新的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Bash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环境时执行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~/.bash_logout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：用户每次退出登录时执行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用户账号的初始配置文件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0" name="AutoShape 17"/>
          <p:cNvSpPr/>
          <p:nvPr/>
        </p:nvSpPr>
        <p:spPr>
          <a:xfrm>
            <a:off x="467360" y="4221163"/>
            <a:ext cx="8101013" cy="2087562"/>
          </a:xfrm>
          <a:prstGeom prst="roundRect">
            <a:avLst>
              <a:gd name="adj" fmla="val 699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~/.bashrc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 rm='rm -i'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 cp='cp -i'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alias mv='mv -i'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passwd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noProof="0" dirty="0" err="1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alt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en-US" altLang="en-US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passwd  [选项]...  用户名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noProof="0" dirty="0" err="1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-d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：清空用户的密码，使之无需密码即可登录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-l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：锁定用户帐号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-S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：查看用户帐号的状态（是否被锁定） 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：解锁用户帐号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设置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/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更改用户口令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——passwd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21335" y="4652963"/>
            <a:ext cx="8101013" cy="2016125"/>
          </a:xfrm>
          <a:prstGeom prst="roundRect">
            <a:avLst>
              <a:gd name="adj" fmla="val 699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passwd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Changing password for user root.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UNIX password: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Retype new UNIX password: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passwd: all authentication tokens updated successfully.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4211638" y="4292918"/>
            <a:ext cx="2714625" cy="715962"/>
          </a:xfrm>
          <a:prstGeom prst="wedgeRoundRectCallout">
            <a:avLst>
              <a:gd name="adj1" fmla="val -44579"/>
              <a:gd name="adj2" fmla="val 9015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不指定用户名时，修改当前账号的密码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usermod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usermod  [选项]...  用户名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：更改用户帐号的登录名称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：锁定用户账户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：解锁用户账户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以下选项与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useradd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命令中的含义相同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-s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修改用户账号的属性</a:t>
            </a: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——</a:t>
            </a: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usermod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userdel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userdel  [-r]  用户名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-r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选项时，表示连用户的宿主目录一并删除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删除用户账号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——userdel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514350" y="2765425"/>
            <a:ext cx="8101013" cy="2520950"/>
          </a:xfrm>
          <a:prstGeom prst="roundRect">
            <a:avLst>
              <a:gd name="adj" fmla="val 629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useradd stu01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 -ld /home/stu01/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drwx------ 2 stu01 stu01 4096 09-09 12:38 /home/stu01/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userdel -r stu01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 -ld /home/stu01/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ls: /home/stu01/: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没有那个文件或目录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5292090" y="4509135"/>
            <a:ext cx="2376488" cy="428625"/>
          </a:xfrm>
          <a:prstGeom prst="wedgeRoundRectCallout">
            <a:avLst>
              <a:gd name="adj1" fmla="val -40315"/>
              <a:gd name="adj2" fmla="val -9677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删除用户帐号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stu01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与用户帐号文件相类似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/etc/group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：保存组帐号基本信息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/etc/gshadow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：保存组帐号的密码信息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组账号文件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736850"/>
            <a:ext cx="8101013" cy="1296988"/>
          </a:xfrm>
          <a:prstGeom prst="roundRect">
            <a:avLst>
              <a:gd name="adj" fmla="val 1407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grep "adm" </a:t>
            </a:r>
            <a:r>
              <a:rPr lang="en-US" altLang="zh-CN" sz="2400" b="1" spc="150" dirty="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/etc/group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sys:x:3:root,bin,adm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adm:x:4:root,adm,daemon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827088" y="4149090"/>
            <a:ext cx="1296987" cy="428625"/>
          </a:xfrm>
          <a:prstGeom prst="wedgeRoundRectCallout">
            <a:avLst>
              <a:gd name="adj1" fmla="val -35310"/>
              <a:gd name="adj2" fmla="val -8895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组帐号名 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2627313" y="4221480"/>
            <a:ext cx="1512887" cy="428625"/>
          </a:xfrm>
          <a:prstGeom prst="wedgeRoundRectCallout">
            <a:avLst>
              <a:gd name="adj1" fmla="val -39926"/>
              <a:gd name="adj2" fmla="val -9538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组成员列表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071563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groupadd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groupadd  [-g GID]  组帐号名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添加组账号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——groupadd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417763"/>
            <a:ext cx="8101013" cy="1296987"/>
          </a:xfrm>
          <a:prstGeom prst="roundRect">
            <a:avLst>
              <a:gd name="adj" fmla="val 1407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groupadd -g 1000 market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tail -1 /etc/group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market:x:1000: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5076825" y="3067050"/>
            <a:ext cx="2376488" cy="428625"/>
          </a:xfrm>
          <a:prstGeom prst="wedgeRoundRectCallout">
            <a:avLst>
              <a:gd name="adj1" fmla="val -40315"/>
              <a:gd name="adj2" fmla="val -9677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添加组帐号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684530"/>
            <a:ext cx="8816975" cy="560197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gpasswd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用途：设置组帐号密码（极少用）、添加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删除组成员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gpasswd  [选项]...  组帐号名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：向组内添加一个用户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：从组内删除一个用户成员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：定义组成员列表，以逗号分隔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3644583"/>
            <a:ext cx="8101013" cy="2881312"/>
          </a:xfrm>
          <a:prstGeom prst="roundRect">
            <a:avLst>
              <a:gd name="adj" fmla="val 639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gpasswd -a benet market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正在将用户“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benet”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加入到“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market”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grep "market" /etc/group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market:x:1000:benet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gpasswd -M benet,root,adm market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grep "market" /etc/group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market:x:1000:benet,root,adm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5786438" y="5500688"/>
            <a:ext cx="1944687" cy="428625"/>
          </a:xfrm>
          <a:prstGeom prst="wedgeRoundRectCallout">
            <a:avLst>
              <a:gd name="adj1" fmla="val -38162"/>
              <a:gd name="adj2" fmla="val -9677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定义多个组成员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5643563" y="3929063"/>
            <a:ext cx="2160587" cy="428625"/>
          </a:xfrm>
          <a:prstGeom prst="wedgeRoundRectCallout">
            <a:avLst>
              <a:gd name="adj1" fmla="val -39347"/>
              <a:gd name="adj2" fmla="val -9677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添加组成员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benet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AutoShape 17"/>
          <p:cNvSpPr/>
          <p:nvPr/>
        </p:nvSpPr>
        <p:spPr>
          <a:xfrm>
            <a:off x="514350" y="3740150"/>
            <a:ext cx="8101013" cy="2520950"/>
          </a:xfrm>
          <a:prstGeom prst="roundRect">
            <a:avLst>
              <a:gd name="adj" fmla="val 639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grep "market" /etc/group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market:x:1000:benet,root,adm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gpasswd -d root market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正在将用户“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root”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从“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market”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组中删除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grep "market" /etc/group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market:x:1000:benet,adm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5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添加删除组成员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——gpasswd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5429250" y="4786313"/>
            <a:ext cx="1944688" cy="428625"/>
          </a:xfrm>
          <a:prstGeom prst="wedgeRoundRectCallout">
            <a:avLst>
              <a:gd name="adj1" fmla="val -38162"/>
              <a:gd name="adj2" fmla="val -9677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删除组成员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groupdel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groupdel  组帐号名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删除组账号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——groupdel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>
            <p:custDataLst>
              <p:tags r:id="rId5"/>
            </p:custDataLst>
          </p:nvPr>
        </p:nvSpPr>
        <p:spPr>
          <a:xfrm>
            <a:off x="514350" y="2417763"/>
            <a:ext cx="8101013" cy="1296987"/>
          </a:xfrm>
          <a:prstGeom prst="roundRect">
            <a:avLst>
              <a:gd name="adj" fmla="val 1407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groupdel market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grep "market" /etc/group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5786438" y="2922588"/>
            <a:ext cx="2376487" cy="428625"/>
          </a:xfrm>
          <a:prstGeom prst="wedgeRoundRectCallout">
            <a:avLst>
              <a:gd name="adj1" fmla="val -40315"/>
              <a:gd name="adj2" fmla="val -9677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删除组帐号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market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lnSpc>
                <a:spcPct val="90000"/>
              </a:lnSpc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用途：查询用户身份标识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id  [用户名]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lnSpc>
                <a:spcPct val="90000"/>
              </a:lnSpc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查询用户所属的组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groups  [用户名]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lnSpc>
                <a:spcPct val="90000"/>
              </a:lnSpc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finger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用途：查询用户帐号的详细信息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finger  [用户名]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lnSpc>
                <a:spcPct val="90000"/>
              </a:lnSpc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users、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who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lnSpc>
                <a:spcPct val="90000"/>
              </a:lnSpc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用途：查询已登录到主机的用户信息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lnSpc>
                <a:spcPct val="90000"/>
              </a:lnSpc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查询账号信息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7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中包括哪些常见的软件包封装类型？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如何查询系统中安装了哪些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如何向系统中安装新的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1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主要有哪两个用户帐号文件，各有什么作用？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如何锁定、解锁用户帐号？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在添加用户帐号时，如何设置其失效时间？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用户初始配置文件包括哪些，各有什么作用？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访问权限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读取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：允许查看文件内容、显示目录列表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写入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：允许修改文件内容，允许在目录中新建、移动、删除文件或子目录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可执行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：允许运行程序、切换目录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归属（所有权）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属主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：拥有该文件或目录的用户帐号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属组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：拥有该文件或目录的组帐号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/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目录的权限和归属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查看文件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/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目录的权限和归属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5" name="Group 165"/>
          <p:cNvGraphicFramePr>
            <a:graphicFrameLocks noGrp="1"/>
          </p:cNvGraphicFramePr>
          <p:nvPr/>
        </p:nvGraphicFramePr>
        <p:xfrm>
          <a:off x="1979613" y="4903788"/>
          <a:ext cx="4951413" cy="1096963"/>
        </p:xfrm>
        <a:graphic>
          <a:graphicData uri="http://schemas.openxmlformats.org/drawingml/2006/table">
            <a:tbl>
              <a:tblPr/>
              <a:tblGrid>
                <a:gridCol w="549275"/>
                <a:gridCol w="550862"/>
                <a:gridCol w="568325"/>
                <a:gridCol w="531813"/>
                <a:gridCol w="550862"/>
                <a:gridCol w="549275"/>
                <a:gridCol w="571500"/>
                <a:gridCol w="520700"/>
                <a:gridCol w="558800"/>
              </a:tblGrid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65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697" marB="45697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6" name="Group 166"/>
          <p:cNvGraphicFramePr>
            <a:graphicFrameLocks noGrp="1"/>
          </p:cNvGraphicFramePr>
          <p:nvPr>
            <p:ph idx="4294967295"/>
          </p:nvPr>
        </p:nvGraphicFramePr>
        <p:xfrm>
          <a:off x="457200" y="3030538"/>
          <a:ext cx="8229600" cy="1564640"/>
        </p:xfrm>
        <a:graphic>
          <a:graphicData uri="http://schemas.openxmlformats.org/drawingml/2006/table">
            <a:tbl>
              <a:tblPr/>
              <a:tblGrid>
                <a:gridCol w="1530350"/>
                <a:gridCol w="690880"/>
                <a:gridCol w="692150"/>
                <a:gridCol w="883920"/>
                <a:gridCol w="678180"/>
                <a:gridCol w="588645"/>
                <a:gridCol w="859155"/>
                <a:gridCol w="677545"/>
                <a:gridCol w="678180"/>
                <a:gridCol w="950595"/>
              </a:tblGrid>
              <a:tr h="4597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权限项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执行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执行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执行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字符表示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数字表示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权限分配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文件所有者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文件所属组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其他用户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17" marB="46817" anchor="ctr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" name="AutoShape 17"/>
          <p:cNvSpPr/>
          <p:nvPr/>
        </p:nvSpPr>
        <p:spPr>
          <a:xfrm>
            <a:off x="514350" y="1374775"/>
            <a:ext cx="8101013" cy="935038"/>
          </a:xfrm>
          <a:prstGeom prst="roundRect">
            <a:avLst>
              <a:gd name="adj" fmla="val 1651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-l install.log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nl-NL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-</a:t>
            </a:r>
            <a:r>
              <a:rPr lang="nl-NL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rw-r--r</a:t>
            </a:r>
            <a:r>
              <a:rPr lang="nl-NL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   1    root    root    34298    04-02   00:23    install.log</a:t>
            </a:r>
            <a:endParaRPr lang="nl-NL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214313" y="2286000"/>
            <a:ext cx="1981200" cy="428625"/>
          </a:xfrm>
          <a:prstGeom prst="wedgeRoundRectCallout">
            <a:avLst>
              <a:gd name="adj1" fmla="val -1060"/>
              <a:gd name="adj2" fmla="val -9140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文件类型、权限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2771775" y="2301875"/>
            <a:ext cx="1547813" cy="428625"/>
          </a:xfrm>
          <a:prstGeom prst="wedgeRoundRectCallout">
            <a:avLst>
              <a:gd name="adj1" fmla="val -51236"/>
              <a:gd name="adj2" fmla="val -9498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属主、属组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AutoShape 10"/>
          <p:cNvSpPr/>
          <p:nvPr/>
        </p:nvSpPr>
        <p:spPr>
          <a:xfrm>
            <a:off x="4500245" y="2420938"/>
            <a:ext cx="2735263" cy="684212"/>
          </a:xfrm>
          <a:prstGeom prst="wedgeRoundRectCallout">
            <a:avLst>
              <a:gd name="adj1" fmla="val -39787"/>
              <a:gd name="adj2" fmla="val -9037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楷体_GB2312"/>
                <a:ea typeface="楷体_GB2312"/>
              </a:rPr>
              <a:t>+</a:t>
            </a:r>
            <a:r>
              <a:rPr lang="zh-CN" altLang="en-US" sz="1800" b="1" dirty="0">
                <a:solidFill>
                  <a:srgbClr val="000000"/>
                </a:solidFill>
                <a:latin typeface="楷体_GB2312"/>
                <a:ea typeface="楷体_GB231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楷体_GB2312"/>
                <a:ea typeface="楷体_GB2312"/>
              </a:rPr>
              <a:t>-</a:t>
            </a:r>
            <a:r>
              <a:rPr lang="zh-CN" altLang="en-US" sz="1800" b="1" dirty="0">
                <a:solidFill>
                  <a:srgbClr val="000000"/>
                </a:solidFill>
                <a:latin typeface="楷体_GB2312"/>
                <a:ea typeface="楷体_GB231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楷体_GB2312"/>
                <a:ea typeface="楷体_GB2312"/>
              </a:rPr>
              <a:t>= </a:t>
            </a:r>
            <a:r>
              <a:rPr lang="zh-CN" altLang="en-US" sz="1800" b="1" dirty="0">
                <a:solidFill>
                  <a:srgbClr val="000000"/>
                </a:solidFill>
                <a:latin typeface="楷体_GB2312"/>
                <a:ea typeface="楷体_GB2312"/>
              </a:rPr>
              <a:t>分别表示</a:t>
            </a:r>
            <a:endParaRPr lang="zh-CN" altLang="en-US" sz="1800" b="1" dirty="0">
              <a:solidFill>
                <a:srgbClr val="000000"/>
              </a:solidFill>
              <a:latin typeface="楷体_GB2312"/>
              <a:ea typeface="楷体_GB2312"/>
            </a:endParaRPr>
          </a:p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楷体_GB2312"/>
                <a:ea typeface="楷体_GB2312"/>
              </a:rPr>
              <a:t>增加、去除、设置权限</a:t>
            </a:r>
            <a:endParaRPr lang="zh-CN" altLang="en-US" sz="1800" b="1" dirty="0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457575" y="4256088"/>
            <a:ext cx="1619250" cy="428625"/>
          </a:xfrm>
          <a:prstGeom prst="wedgeRoundRectCallout">
            <a:avLst>
              <a:gd name="adj1" fmla="val -45764"/>
              <a:gd name="adj2" fmla="val -9894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楷体_GB2312"/>
                <a:ea typeface="楷体_GB2312"/>
              </a:rPr>
              <a:t>3</a:t>
            </a:r>
            <a:r>
              <a:rPr lang="zh-CN" altLang="en-US" sz="1800" b="1" dirty="0">
                <a:solidFill>
                  <a:srgbClr val="000000"/>
                </a:solidFill>
                <a:latin typeface="楷体_GB2312"/>
                <a:ea typeface="楷体_GB2312"/>
              </a:rPr>
              <a:t>位八进制数</a:t>
            </a:r>
            <a:endParaRPr lang="zh-CN" altLang="en-US" sz="1800" b="1" dirty="0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217488" y="3573463"/>
            <a:ext cx="8229600" cy="53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742950" lvl="1" indent="-285750"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格式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chmod nnn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文件或目录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...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内容占位符 1"/>
          <p:cNvSpPr>
            <a:spLocks noGrp="1"/>
          </p:cNvSpPr>
          <p:nvPr/>
        </p:nvSpPr>
        <p:spPr>
          <a:xfrm>
            <a:off x="214313" y="1143000"/>
            <a:ext cx="8501062" cy="12779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>
              <a:spcBef>
                <a:spcPts val="675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chmod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命令</a:t>
            </a:r>
            <a:endParaRPr lang="zh-CN" altLang="en-US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lvl="1">
              <a:spcBef>
                <a:spcPts val="475"/>
              </a:spcBef>
            </a:pP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</a:rPr>
              <a:t>格式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+mn-ea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+mn-ea"/>
              </a:rPr>
              <a:t>：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chmod   [ugoa]  [+-=]  [rwx]  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</a:rPr>
              <a:t>文件或目录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... </a:t>
            </a:r>
            <a:endParaRPr lang="en-US" altLang="zh-CN" dirty="0">
              <a:solidFill>
                <a:srgbClr val="000000"/>
              </a:solidFill>
              <a:latin typeface="+mn-lt"/>
              <a:ea typeface="+mn-ea"/>
            </a:endParaRPr>
          </a:p>
          <a:p>
            <a:pPr lvl="1"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14" name="内容占位符 1"/>
          <p:cNvSpPr txBox="1"/>
          <p:nvPr>
            <p:custDataLst>
              <p:tags r:id="rId1"/>
            </p:custDataLst>
          </p:nvPr>
        </p:nvSpPr>
        <p:spPr bwMode="auto">
          <a:xfrm>
            <a:off x="219075" y="4797425"/>
            <a:ext cx="8501063" cy="1277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spcBef>
                <a:spcPts val="670"/>
              </a:spcBef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kern="0" cap="none" spc="0" normalizeH="0" baseline="0" noProof="0" dirty="0">
                <a:solidFill>
                  <a:schemeClr val="dk2"/>
                </a:solidFill>
                <a:latin typeface="+mn-lt"/>
                <a:ea typeface="+mn-ea"/>
                <a:cs typeface="+mn-cs"/>
              </a:rPr>
              <a:t>常用命令选项</a:t>
            </a:r>
            <a:endParaRPr kumimoji="0" lang="zh-CN" altLang="en-US" sz="2800" b="1" kern="0" cap="none" spc="0" normalizeH="0" baseline="0" noProof="0" dirty="0">
              <a:solidFill>
                <a:schemeClr val="dk2"/>
              </a:solidFill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-R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：递归修改指定目录下所有子项的全新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834005" y="332740"/>
            <a:ext cx="6278245" cy="55562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设置文件和目录的权限——chmod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algn="ctr"/>
            <a:r>
              <a:rPr lang="en-US" altLang="zh-CN" sz="1050" kern="2600" spc="20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</a:t>
            </a:r>
            <a:endParaRPr lang="en-US" altLang="zh-CN" sz="105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AutoShape 10"/>
          <p:cNvSpPr/>
          <p:nvPr/>
        </p:nvSpPr>
        <p:spPr>
          <a:xfrm>
            <a:off x="971550" y="2548890"/>
            <a:ext cx="2956560" cy="896620"/>
          </a:xfrm>
          <a:prstGeom prst="wedgeRoundRectCallout">
            <a:avLst>
              <a:gd name="adj1" fmla="val 48300"/>
              <a:gd name="adj2" fmla="val -10964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en-US" altLang="zh-CN" sz="1400" b="1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u、g、o、a 分别表示</a:t>
            </a:r>
            <a:endParaRPr lang="en-US" altLang="zh-CN" sz="1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400" b="1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属主、属组、其他用户、所有用户</a:t>
            </a:r>
            <a:r>
              <a:rPr lang="zh-CN" altLang="en-US" sz="18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 </a:t>
            </a:r>
            <a:endParaRPr lang="zh-CN" altLang="en-US" sz="1800" b="1" dirty="0"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将档案 </a:t>
            </a: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file1.txt</a:t>
            </a: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设为所有人皆可读写 </a:t>
            </a: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  </a:t>
            </a: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#chmod ugo+w file1.txt </a:t>
            </a: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   # chmod 666 file1.txt</a:t>
            </a: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将档案 </a:t>
            </a: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file1.txt </a:t>
            </a: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设为所有人皆可读写 </a:t>
            </a: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  </a:t>
            </a: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b="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#chmod a+w file1.txt</a:t>
            </a: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b="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案例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442970" y="405130"/>
            <a:ext cx="5608955" cy="55562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65" dirty="0">
                <a:solidFill>
                  <a:schemeClr val="accent1"/>
                </a:solidFill>
              </a:rPr>
              <a:t>设置文件和目录的归属——chown</a:t>
            </a:r>
            <a:endParaRPr lang="zh-CN" altLang="en-US" sz="2665" dirty="0">
              <a:solidFill>
                <a:schemeClr val="accent1"/>
              </a:solidFill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75970" y="2937510"/>
            <a:ext cx="7825740" cy="2238375"/>
          </a:xfrm>
        </p:spPr>
        <p:txBody>
          <a:bodyPr>
            <a:noAutofit/>
          </a:bodyPr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chown命令(change owner)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285750" lvl="1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格式：chown  属主   文件或目录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0" lvl="2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      </a:t>
            </a: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       chown  :属组  文件或目录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  <a:sym typeface="+mn-ea"/>
            </a:endParaRPr>
          </a:p>
          <a:p>
            <a:pPr marL="0" lvl="2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  <a:sym typeface="+mn-ea"/>
              </a:rPr>
              <a:t>             </a:t>
            </a: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 chown  属主:属组  文件或目录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常用命令选项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285750" lvl="1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R：递归修改指定目录下所有文件、子目录的归属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/>
            <a:endParaRPr lang="en-US" altLang="zh-CN" sz="79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修改文件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user1.txt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#chown user1 user1.txt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修改文件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user1.txt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，属于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user1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#chown :user1 user1.txt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修改文件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user1.txt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，属于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用户和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#chown root:root user1.txt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案例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AutoShape 11"/>
          <p:cNvSpPr>
            <a:spLocks noChangeArrowheads="1"/>
          </p:cNvSpPr>
          <p:nvPr/>
        </p:nvSpPr>
        <p:spPr bwMode="auto">
          <a:xfrm>
            <a:off x="5497830" y="1268716"/>
            <a:ext cx="2700338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用户和组账号概述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2957513" y="2285992"/>
            <a:ext cx="1971675" cy="374650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管理用户和组账号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4" name="AutoShap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61200" y="4425088"/>
            <a:ext cx="2000263" cy="646986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管理目录和文件的属性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6" name="AutoShape 18"/>
          <p:cNvSpPr>
            <a:spLocks noChangeArrowheads="1"/>
          </p:cNvSpPr>
          <p:nvPr/>
        </p:nvSpPr>
        <p:spPr bwMode="auto">
          <a:xfrm>
            <a:off x="5459787" y="2421253"/>
            <a:ext cx="2700338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查询账号信息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5472288" y="4500570"/>
            <a:ext cx="2675479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设置目录或文件的权限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8" name="AutoShape 28"/>
          <p:cNvSpPr>
            <a:spLocks noChangeArrowheads="1"/>
          </p:cNvSpPr>
          <p:nvPr/>
        </p:nvSpPr>
        <p:spPr bwMode="auto">
          <a:xfrm>
            <a:off x="5468042" y="3857628"/>
            <a:ext cx="2700338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查看目录或文件的属性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5472288" y="5143512"/>
            <a:ext cx="2675480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设置目录或文件的归属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5464175" y="1875544"/>
            <a:ext cx="2700338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用户账号管理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96848" y="3311488"/>
            <a:ext cx="2132012" cy="37457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账号和权限管理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53945" y="45100"/>
            <a:ext cx="3892639" cy="55554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200" dirty="0">
                <a:solidFill>
                  <a:schemeClr val="accent1"/>
                </a:solidFill>
              </a:rPr>
              <a:t>本章总结</a:t>
            </a:r>
            <a:endParaRPr lang="zh-CN" altLang="en-US" sz="2200" dirty="0">
              <a:solidFill>
                <a:schemeClr val="accent1"/>
              </a:solidFill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5480685" y="2997059"/>
            <a:ext cx="2734310" cy="373663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组账号管理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楷体_GB2312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标题 6"/>
          <p:cNvSpPr>
            <a:spLocks noGrp="1"/>
          </p:cNvSpPr>
          <p:nvPr>
            <p:ph type="title" idx="4294967295"/>
          </p:nvPr>
        </p:nvSpPr>
        <p:spPr>
          <a:xfrm>
            <a:off x="2071688" y="2074863"/>
            <a:ext cx="6919912" cy="6397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第六章 账号和权限管理</a:t>
            </a:r>
            <a:endParaRPr sz="280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3795" name="副标题 7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3514746" y="2890838"/>
            <a:ext cx="5629286" cy="6096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6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ctr" defTabSz="914400">
              <a:buSzTx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 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上机部分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ctr" defTabSz="914400">
              <a:buSzTx/>
            </a:pP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建立用户目录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添加组账号、用户账号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设置目录权限及归属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建立公共数据存储目录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mkdir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命令创建相关目录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useradd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groupadd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命令添加用户和组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设置用户密码及目录权限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实验案例：用户和文件权限管理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8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9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4701122" y="1887603"/>
            <a:ext cx="395824" cy="623507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5"/>
            </p:custDataLst>
          </p:nvPr>
        </p:nvSpPr>
        <p:spPr>
          <a:xfrm rot="697528">
            <a:off x="4320540" y="204216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>
            <a:off x="4367530" y="206311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4701122" y="2773563"/>
            <a:ext cx="395824" cy="623507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8"/>
            </p:custDataLst>
          </p:nvPr>
        </p:nvSpPr>
        <p:spPr>
          <a:xfrm rot="697528">
            <a:off x="4320540" y="295529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9"/>
            </p:custDataLst>
          </p:nvPr>
        </p:nvSpPr>
        <p:spPr>
          <a:xfrm>
            <a:off x="4367530" y="297561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701122" y="3659048"/>
            <a:ext cx="395824" cy="623507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1"/>
            </p:custDataLst>
          </p:nvPr>
        </p:nvSpPr>
        <p:spPr>
          <a:xfrm rot="697528">
            <a:off x="4320540" y="384048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>
            <a:off x="4367530" y="386080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3"/>
            </p:custDataLst>
          </p:nvPr>
        </p:nvSpPr>
        <p:spPr>
          <a:xfrm>
            <a:off x="4701122" y="4544532"/>
            <a:ext cx="395824" cy="623507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14"/>
            </p:custDataLst>
          </p:nvPr>
        </p:nvSpPr>
        <p:spPr>
          <a:xfrm rot="697528">
            <a:off x="4320540" y="472630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44" name="等腰三角形 43"/>
          <p:cNvSpPr/>
          <p:nvPr>
            <p:custDataLst>
              <p:tags r:id="rId15"/>
            </p:custDataLst>
          </p:nvPr>
        </p:nvSpPr>
        <p:spPr>
          <a:xfrm>
            <a:off x="4367530" y="474662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5277949" y="1887604"/>
            <a:ext cx="2160124" cy="645894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了解常见的账号配置文件</a:t>
            </a:r>
            <a:endParaRPr lang="zh-CN" altLang="en-US" sz="18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17"/>
            </p:custDataLst>
          </p:nvPr>
        </p:nvSpPr>
        <p:spPr>
          <a:xfrm>
            <a:off x="5277949" y="2773564"/>
            <a:ext cx="2160124" cy="645894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学会管理用户账号、组账号</a:t>
            </a:r>
            <a:endParaRPr lang="zh-CN" altLang="en-US" sz="18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8"/>
            </p:custDataLst>
          </p:nvPr>
        </p:nvSpPr>
        <p:spPr>
          <a:xfrm>
            <a:off x="5277949" y="3659525"/>
            <a:ext cx="2160124" cy="645894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学会设置目录或文件的权限</a:t>
            </a:r>
            <a:endParaRPr lang="zh-CN" altLang="en-US" sz="18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9"/>
            </p:custDataLst>
          </p:nvPr>
        </p:nvSpPr>
        <p:spPr>
          <a:xfrm>
            <a:off x="5277949" y="4545485"/>
            <a:ext cx="2160124" cy="645894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学会设置目录或文件的归属</a:t>
            </a:r>
            <a:endParaRPr lang="zh-CN" altLang="en-US" sz="18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0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技能展示</a:t>
            </a:r>
            <a:endParaRPr lang="zh-CN" altLang="en-US" sz="37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1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6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6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创建用户和组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设置用户账号密码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8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实验案例：用户和文件权限管理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5845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8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创建共用的数据存储目录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设置各用户和组的相关权限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8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实验案例：用户和文件权限管理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6869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本章结构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6" name="等腰三角形 5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10" name="等腰三角形 9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管理目录和文件的属性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管理用户和组账号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账号和权限管理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用户和组账号概述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用户账号管理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1" name="等腰三角形 10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组账号管理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"/>
          <p:cNvSpPr>
            <a:spLocks noGrp="1"/>
          </p:cNvSpPr>
          <p:nvPr>
            <p:ph idx="4294967295"/>
          </p:nvPr>
        </p:nvSpPr>
        <p:spPr>
          <a:xfrm>
            <a:off x="214630" y="598805"/>
            <a:ext cx="8500745" cy="5687695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基于用户身份对资源访问进行控制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用户帐号：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超级用户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endParaRPr lang="en-US" altLang="zh-CN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普通用户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程序用户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组帐号：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基本组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私有组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附加组（公共组）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用户和组账号概述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4" name="内容占位符 1"/>
          <p:cNvSpPr txBox="1"/>
          <p:nvPr/>
        </p:nvSpPr>
        <p:spPr bwMode="auto">
          <a:xfrm>
            <a:off x="207963" y="4437063"/>
            <a:ext cx="8501063" cy="1655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UID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GID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UID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 Identity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，用户标识号）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GID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Group Identify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，组标识号）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UID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的固定值为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组帐号的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GID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号为固定值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1~499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UID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GID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默认保留给程序用户使用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用户账号文件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——/etc/passwd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67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用于保存用户的帐号基本信息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文件位置：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/etc/passwd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每一行对应一个用户的帐号记录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AutoShape 17"/>
          <p:cNvSpPr/>
          <p:nvPr/>
        </p:nvSpPr>
        <p:spPr>
          <a:xfrm>
            <a:off x="559435" y="2708910"/>
            <a:ext cx="8101013" cy="1295400"/>
          </a:xfrm>
          <a:prstGeom prst="roundRect">
            <a:avLst>
              <a:gd name="adj" fmla="val 1213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tail -2 /etc/passwd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sabayon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:x:86:86:Sabayon user:/home/sabayon:/sbin/nologin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benet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:x: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:BENET Student User: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/home/benet:/bin/bash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用于保存密码字串、密码有效期等信息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文件位置：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/etc/shadow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每一行对应一个用户的密码记录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用户账号文件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——/etc/shadow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21335" y="3068955"/>
            <a:ext cx="8101013" cy="1295400"/>
          </a:xfrm>
          <a:prstGeom prst="roundRect">
            <a:avLst>
              <a:gd name="adj" fmla="val 1244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tail -2 /etc/shadow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xfs:!!:14374:0:99999:7:::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teacher:$1$BT7teaYX$s2sr6uFUwKhtU.8/8VpzB1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:14374:0:99999:7:::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useradd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useradd  [选项]...  用户名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：指定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UID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标记号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：指定宿主目录，缺省为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/home/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：指定帐号失效时间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：指定用户的基本组名（或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UID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：指定用户的附加组名（或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GID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：不为用户建立并初始化宿主目录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：指定用户的登录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Shell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添加用户账号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创建名为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st02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的用户帐号，并将其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UID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号指定为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504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root@localhost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~]#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useradd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-u 504 st02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root@localhost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~]# tail -1 /etc/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passwd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st02:x:504:504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::/home/st02:/bin/bash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02545_4*i*5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02545_4*i*6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02545_4*i*7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4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4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4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4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4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4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4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4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4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4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4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4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4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4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4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4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4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4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custom20202545_4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9.xml><?xml version="1.0" encoding="utf-8"?>
<p:tagLst xmlns:p="http://schemas.openxmlformats.org/presentationml/2006/main">
  <p:tag name="KSO_WPP_MARK_KEY" val="9c3e860a-d60a-462b-8c76-e93107e27fdd"/>
  <p:tag name="COMMONDATA" val="eyJoZGlkIjoiYzIwODc0ZjEzYjI3NGUzMDkzNzE5MDQ5MmNjMzcyNmQifQ==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f2669ca-1fb1-4293-90eb-c4e14c25c406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4710</Words>
  <Application>WPS 演示</Application>
  <PresentationFormat>全屏显示(4:3)</PresentationFormat>
  <Paragraphs>548</Paragraphs>
  <Slides>31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黑体</vt:lpstr>
      <vt:lpstr>Verdana</vt:lpstr>
      <vt:lpstr>楷体_GB2312</vt:lpstr>
      <vt:lpstr>新宋体</vt:lpstr>
      <vt:lpstr>仿宋_GB2312</vt:lpstr>
      <vt:lpstr>仿宋</vt:lpstr>
      <vt:lpstr>楷体_GB2312</vt:lpstr>
      <vt:lpstr>Arial Unicode MS</vt:lpstr>
      <vt:lpstr>仿宋_GB2312</vt:lpstr>
      <vt:lpstr>汉仪旗黑-85S</vt:lpstr>
      <vt:lpstr>Viner Hand ITC</vt:lpstr>
      <vt:lpstr>汉仪旗黑-85S</vt:lpstr>
      <vt:lpstr>Wingdings</vt:lpstr>
      <vt:lpstr>1_c026TGp_business_diagram_v2</vt:lpstr>
      <vt:lpstr>2_Office 主题​​</vt:lpstr>
      <vt:lpstr>第六章 账号和权限管理</vt:lpstr>
      <vt:lpstr>课程回顾</vt:lpstr>
      <vt:lpstr>PowerPoint 演示文稿</vt:lpstr>
      <vt:lpstr>PowerPoint 演示文稿</vt:lpstr>
      <vt:lpstr>用户和组账号概述</vt:lpstr>
      <vt:lpstr>用户账号文件——/etc/passwd</vt:lpstr>
      <vt:lpstr>用户账号文件——/etc/shadow</vt:lpstr>
      <vt:lpstr>添加用户账号 2-1</vt:lpstr>
      <vt:lpstr>PowerPoint 演示文稿</vt:lpstr>
      <vt:lpstr>PowerPoint 演示文稿</vt:lpstr>
      <vt:lpstr>用户账号的初始配置文件</vt:lpstr>
      <vt:lpstr>设置/更改用户口令——passwd</vt:lpstr>
      <vt:lpstr>修改用户账号的属性——usermod</vt:lpstr>
      <vt:lpstr>删除用户账号——userdel</vt:lpstr>
      <vt:lpstr>组账号文件</vt:lpstr>
      <vt:lpstr>添加组账号——groupadd</vt:lpstr>
      <vt:lpstr>添加删除组成员——gpasswd</vt:lpstr>
      <vt:lpstr>删除组账号——groupdel</vt:lpstr>
      <vt:lpstr>查询账号信息</vt:lpstr>
      <vt:lpstr>小结</vt:lpstr>
      <vt:lpstr>文件/目录的权限和归属</vt:lpstr>
      <vt:lpstr>查看文件/目录的权限和归属</vt:lpstr>
      <vt:lpstr>案例</vt:lpstr>
      <vt:lpstr>案例</vt:lpstr>
      <vt:lpstr>设置文件和目录的归属——chown</vt:lpstr>
      <vt:lpstr>案例</vt:lpstr>
      <vt:lpstr>本章总结</vt:lpstr>
      <vt:lpstr>第六章 账号和权限管理</vt:lpstr>
      <vt:lpstr>实验案例：用户和文件权限管理3-1</vt:lpstr>
      <vt:lpstr>实验案例：用户和文件权限管理3-2</vt:lpstr>
      <vt:lpstr>实验案例：用户和文件权限管理3-3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697</cp:revision>
  <dcterms:created xsi:type="dcterms:W3CDTF">2009-04-02T02:14:16Z</dcterms:created>
  <dcterms:modified xsi:type="dcterms:W3CDTF">2022-06-25T02:17:10Z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D6C4E7A201184C2F85FAD6B14D7AD163</vt:lpwstr>
  </property>
</Properties>
</file>