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sldIdLst>
    <p:sldId id="280" r:id="rId4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  <p:sldId id="303" r:id="rId28"/>
  </p:sldIdLst>
  <p:sldSz cx="9144000" cy="6858000" type="screen4x3"/>
  <p:notesSz cx="6858000" cy="9144000"/>
  <p:custDataLst>
    <p:tags r:id="rId32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0000CC"/>
    <a:srgbClr val="99CCFF"/>
    <a:srgbClr val="0099CC"/>
    <a:srgbClr val="33CCCC"/>
    <a:srgbClr val="CCFFFF"/>
    <a:srgbClr val="336699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815"/>
    <p:restoredTop sz="83281"/>
  </p:normalViewPr>
  <p:slideViewPr>
    <p:cSldViewPr showGuides="1">
      <p:cViewPr varScale="1">
        <p:scale>
          <a:sx n="116" d="100"/>
          <a:sy n="116" d="100"/>
        </p:scale>
        <p:origin x="-150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44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330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6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72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6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6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buFontTx/>
              <a:buNone/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6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教员演示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先讲解磁盘分区挂载使用的一般方法，然后切换到虚拟机环境演示磁盘分区的挂载、卸载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演示</a:t>
            </a:r>
            <a:r>
              <a:rPr lang="en-US" altLang="zh-CN" dirty="0"/>
              <a:t>df</a:t>
            </a:r>
            <a:r>
              <a:rPr lang="zh-CN" altLang="en-US" dirty="0"/>
              <a:t>命令时，讲解该命令的用途并简单介绍”</a:t>
            </a:r>
            <a:r>
              <a:rPr lang="en-US" altLang="zh-CN" dirty="0"/>
              <a:t>-h“</a:t>
            </a:r>
            <a:r>
              <a:rPr lang="zh-CN" altLang="en-US" dirty="0"/>
              <a:t>、”</a:t>
            </a:r>
            <a:r>
              <a:rPr lang="en-US" altLang="zh-CN" dirty="0"/>
              <a:t>-T“</a:t>
            </a:r>
            <a:r>
              <a:rPr lang="zh-CN" altLang="en-US" dirty="0"/>
              <a:t>选项的含义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演示完毕后要</a:t>
            </a:r>
            <a:r>
              <a:rPr lang="zh-CN" altLang="en-US" b="1" dirty="0"/>
              <a:t>补充说明</a:t>
            </a:r>
            <a:r>
              <a:rPr lang="zh-CN" altLang="en-US" dirty="0"/>
              <a:t>：在</a:t>
            </a:r>
            <a:r>
              <a:rPr lang="en-US" altLang="zh-CN" dirty="0"/>
              <a:t>Linux</a:t>
            </a:r>
            <a:r>
              <a:rPr lang="zh-CN" altLang="en-US" dirty="0"/>
              <a:t>系统中，</a:t>
            </a:r>
            <a:r>
              <a:rPr lang="en-US" altLang="zh-CN" dirty="0"/>
              <a:t>U</a:t>
            </a:r>
            <a:r>
              <a:rPr lang="zh-CN" altLang="en-US" dirty="0"/>
              <a:t>盘设备被模拟成</a:t>
            </a:r>
            <a:r>
              <a:rPr lang="en-US" altLang="zh-CN" dirty="0"/>
              <a:t>SCSI</a:t>
            </a:r>
            <a:r>
              <a:rPr lang="zh-CN" altLang="en-US" dirty="0"/>
              <a:t>设备，因此与挂载普通</a:t>
            </a:r>
            <a:r>
              <a:rPr lang="en-US" altLang="zh-CN" dirty="0"/>
              <a:t>SCSI</a:t>
            </a:r>
            <a:r>
              <a:rPr lang="zh-CN" altLang="en-US" dirty="0"/>
              <a:t>硬盘中的分区并没有明显区别 </a:t>
            </a:r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光盘设备文件一般对应为 </a:t>
            </a:r>
            <a:r>
              <a:rPr lang="en-US" altLang="zh-CN" dirty="0"/>
              <a:t>/dev/hdc</a:t>
            </a:r>
            <a:r>
              <a:rPr lang="zh-CN" altLang="en-US" dirty="0"/>
              <a:t>，习惯上通过 </a:t>
            </a:r>
            <a:r>
              <a:rPr lang="en-US" altLang="zh-CN" dirty="0"/>
              <a:t>/dev/cdrom </a:t>
            </a:r>
            <a:r>
              <a:rPr lang="zh-CN" altLang="en-US" dirty="0"/>
              <a:t>来访问该设备</a:t>
            </a:r>
            <a:endParaRPr lang="zh-CN" altLang="en-US" dirty="0"/>
          </a:p>
          <a:p>
            <a:pPr lvl="0">
              <a:buChar char="•"/>
            </a:pPr>
            <a:r>
              <a:rPr lang="en-US" altLang="zh-CN" dirty="0"/>
              <a:t>[root@localhost ~]# ls -l /dev/cdrom</a:t>
            </a:r>
            <a:endParaRPr lang="en-US" altLang="zh-CN" dirty="0"/>
          </a:p>
          <a:p>
            <a:pPr lvl="0">
              <a:buChar char="•"/>
            </a:pPr>
            <a:r>
              <a:rPr lang="en-US" altLang="zh-CN" dirty="0"/>
              <a:t>lrwxrwxrwx 1 root root 3 09-08 09:45 /dev/cdrom -&gt; hdc</a:t>
            </a:r>
            <a:endParaRPr lang="en-US" altLang="zh-CN" dirty="0"/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教员演示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卸载后用</a:t>
            </a:r>
            <a:r>
              <a:rPr lang="en-US" altLang="zh-CN" dirty="0"/>
              <a:t>mount</a:t>
            </a:r>
            <a:r>
              <a:rPr lang="zh-CN" altLang="en-US" dirty="0"/>
              <a:t>命令查看分区挂载情况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endParaRPr lang="zh-CN" altLang="en-US" dirty="0"/>
          </a:p>
        </p:txBody>
      </p:sp>
      <p:sp>
        <p:nvSpPr>
          <p:cNvPr id="430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系统中的“</a:t>
            </a:r>
            <a:r>
              <a:rPr lang="en-US" altLang="zh-CN" dirty="0"/>
              <a:t>/etc/fstab”</a:t>
            </a:r>
            <a:r>
              <a:rPr lang="zh-CN" altLang="en-US" dirty="0"/>
              <a:t>文件可以视为</a:t>
            </a:r>
            <a:r>
              <a:rPr lang="en-US" altLang="zh-CN" dirty="0"/>
              <a:t>mount</a:t>
            </a:r>
            <a:r>
              <a:rPr lang="zh-CN" altLang="en-US" dirty="0"/>
              <a:t>命令的配置文件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分别介绍配置记录中</a:t>
            </a:r>
            <a:r>
              <a:rPr lang="en-US" altLang="zh-CN" dirty="0"/>
              <a:t>6</a:t>
            </a:r>
            <a:r>
              <a:rPr lang="zh-CN" altLang="en-US" dirty="0"/>
              <a:t>个字段的含义，重点强调前</a:t>
            </a:r>
            <a:r>
              <a:rPr lang="en-US" altLang="zh-CN" dirty="0"/>
              <a:t>3</a:t>
            </a:r>
            <a:r>
              <a:rPr lang="zh-CN" altLang="en-US" dirty="0"/>
              <a:t>个字段（决定挂载的关键部分），后面的</a:t>
            </a:r>
            <a:r>
              <a:rPr lang="en-US" altLang="zh-CN" dirty="0"/>
              <a:t>3</a:t>
            </a:r>
            <a:r>
              <a:rPr lang="zh-CN" altLang="en-US" dirty="0"/>
              <a:t>个字段简单介绍即可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zh-CN" altLang="en-US" dirty="0"/>
              <a:t>    第四字段：挂载参数，即</a:t>
            </a:r>
            <a:r>
              <a:rPr lang="en-US" altLang="zh-CN" dirty="0"/>
              <a:t>mount</a:t>
            </a:r>
            <a:r>
              <a:rPr lang="zh-CN" altLang="en-US" dirty="0"/>
              <a:t>命令“</a:t>
            </a:r>
            <a:r>
              <a:rPr lang="en-US" altLang="zh-CN" dirty="0"/>
              <a:t>-o”</a:t>
            </a:r>
            <a:r>
              <a:rPr lang="zh-CN" altLang="en-US" dirty="0"/>
              <a:t>选项后可使用的参数，如</a:t>
            </a:r>
            <a:r>
              <a:rPr lang="en-US" altLang="zh-CN" dirty="0"/>
              <a:t>defaults</a:t>
            </a:r>
            <a:r>
              <a:rPr lang="zh-CN" altLang="en-US" dirty="0"/>
              <a:t>、</a:t>
            </a:r>
            <a:r>
              <a:rPr lang="en-US" altLang="zh-CN" dirty="0"/>
              <a:t>rw</a:t>
            </a:r>
            <a:r>
              <a:rPr lang="zh-CN" altLang="en-US" dirty="0"/>
              <a:t>等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zh-CN" altLang="en-US" dirty="0"/>
              <a:t>    第五字段：表示文件系统是否需要</a:t>
            </a:r>
            <a:r>
              <a:rPr lang="en-US" altLang="zh-CN" dirty="0"/>
              <a:t>dump</a:t>
            </a:r>
            <a:r>
              <a:rPr lang="zh-CN" altLang="en-US" dirty="0"/>
              <a:t>备份（</a:t>
            </a:r>
            <a:r>
              <a:rPr lang="en-US" altLang="zh-CN" dirty="0"/>
              <a:t>dump</a:t>
            </a:r>
            <a:r>
              <a:rPr lang="zh-CN" altLang="en-US" dirty="0"/>
              <a:t>是一个备份工具），一般设为</a:t>
            </a:r>
            <a:r>
              <a:rPr lang="en-US" altLang="zh-CN" dirty="0"/>
              <a:t>1</a:t>
            </a:r>
            <a:r>
              <a:rPr lang="zh-CN" altLang="en-US" dirty="0"/>
              <a:t>时表示需要，设为</a:t>
            </a:r>
            <a:r>
              <a:rPr lang="en-US" altLang="zh-CN" dirty="0"/>
              <a:t>0</a:t>
            </a:r>
            <a:r>
              <a:rPr lang="zh-CN" altLang="en-US" dirty="0"/>
              <a:t>时将被</a:t>
            </a:r>
            <a:r>
              <a:rPr lang="en-US" altLang="zh-CN" dirty="0"/>
              <a:t>dump</a:t>
            </a:r>
            <a:r>
              <a:rPr lang="zh-CN" altLang="en-US" dirty="0"/>
              <a:t>所忽略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•"/>
            </a:pPr>
            <a:r>
              <a:rPr lang="zh-CN" altLang="en-US" dirty="0"/>
              <a:t>    第六字段：该数字用于决定在系统启动时进行磁盘检查的顺序，</a:t>
            </a:r>
            <a:r>
              <a:rPr lang="en-US" altLang="zh-CN" dirty="0"/>
              <a:t>0</a:t>
            </a:r>
            <a:r>
              <a:rPr lang="zh-CN" altLang="en-US" dirty="0"/>
              <a:t>不进行检查，</a:t>
            </a:r>
            <a:r>
              <a:rPr lang="en-US" altLang="zh-CN" dirty="0"/>
              <a:t>1</a:t>
            </a:r>
            <a:r>
              <a:rPr lang="zh-CN" altLang="en-US" dirty="0"/>
              <a:t>优先，</a:t>
            </a:r>
            <a:r>
              <a:rPr lang="en-US" altLang="zh-CN" dirty="0"/>
              <a:t>2</a:t>
            </a:r>
            <a:r>
              <a:rPr lang="zh-CN" altLang="en-US" dirty="0"/>
              <a:t>其次。对于根分区应设为</a:t>
            </a:r>
            <a:r>
              <a:rPr lang="en-US" altLang="zh-CN" dirty="0"/>
              <a:t>1</a:t>
            </a:r>
            <a:r>
              <a:rPr lang="zh-CN" altLang="en-US" dirty="0"/>
              <a:t>，其它分区设为</a:t>
            </a:r>
            <a:r>
              <a:rPr lang="en-US" altLang="zh-CN" dirty="0"/>
              <a:t>2</a:t>
            </a:r>
            <a:endParaRPr lang="en-US" altLang="zh-CN" dirty="0"/>
          </a:p>
          <a:p>
            <a:pPr lvl="0">
              <a:buChar char="•"/>
            </a:pPr>
            <a:endParaRPr lang="zh-CN" altLang="en-US" dirty="0"/>
          </a:p>
        </p:txBody>
      </p:sp>
      <p:sp>
        <p:nvSpPr>
          <p:cNvPr id="440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在</a:t>
            </a:r>
            <a:r>
              <a:rPr lang="en-US" altLang="zh-CN" dirty="0"/>
              <a:t>/etc/fstab</a:t>
            </a:r>
            <a:r>
              <a:rPr lang="zh-CN" altLang="en-US" dirty="0"/>
              <a:t>文件中正确设置了相应分区的自动挂载记录以后，手动挂载、卸载该分区时，仅需指定设备名、挂载点中的任意一个作为参数即可，例如，执行“</a:t>
            </a:r>
            <a:r>
              <a:rPr lang="en-US" altLang="zh-CN" dirty="0"/>
              <a:t>mount /dev/sdb1”</a:t>
            </a:r>
            <a:r>
              <a:rPr lang="zh-CN" altLang="en-US" dirty="0"/>
              <a:t>或者“</a:t>
            </a:r>
            <a:r>
              <a:rPr lang="en-US" altLang="zh-CN" dirty="0"/>
              <a:t>umount /mailbox”</a:t>
            </a:r>
            <a:r>
              <a:rPr lang="zh-CN" altLang="en-US" dirty="0"/>
              <a:t>都可以完成卸载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en-US" altLang="zh-CN" dirty="0"/>
              <a:t>mount</a:t>
            </a:r>
            <a:r>
              <a:rPr lang="zh-CN" altLang="en-US" dirty="0"/>
              <a:t>命令不带任何选项、参数时，可以显示当前系统中已经挂载的文件系统信息</a:t>
            </a:r>
            <a:endParaRPr lang="zh-CN" altLang="en-US" dirty="0"/>
          </a:p>
          <a:p>
            <a:pPr lvl="0">
              <a:buChar char="•"/>
            </a:pPr>
            <a:endParaRPr lang="zh-CN" altLang="en-US" dirty="0"/>
          </a:p>
        </p:txBody>
      </p:sp>
      <p:sp>
        <p:nvSpPr>
          <p:cNvPr id="450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教员演示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不带选项及参数的</a:t>
            </a:r>
            <a:r>
              <a:rPr lang="en-US" altLang="zh-CN" dirty="0"/>
              <a:t>mount</a:t>
            </a:r>
            <a:r>
              <a:rPr lang="zh-CN" altLang="en-US" dirty="0"/>
              <a:t>命令可以显示分区的挂载情况，而若要了解系统中已挂载各文件系统的磁盘使用情况（如剩余磁盘空间比例等）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“</a:t>
            </a:r>
            <a:r>
              <a:rPr lang="en-US" altLang="zh-CN" dirty="0"/>
              <a:t>-h</a:t>
            </a:r>
            <a:r>
              <a:rPr lang="zh-CN" altLang="en-US" dirty="0"/>
              <a:t>”选项可以显示更易读的容量单位，</a:t>
            </a:r>
            <a:endParaRPr lang="en-US" altLang="zh-CN" dirty="0"/>
          </a:p>
          <a:p>
            <a:pPr lvl="0"/>
            <a:r>
              <a:rPr lang="zh-CN" altLang="en-US" dirty="0"/>
              <a:t>  “</a:t>
            </a:r>
            <a:r>
              <a:rPr lang="en-US" altLang="zh-CN" dirty="0"/>
              <a:t>-T</a:t>
            </a:r>
            <a:r>
              <a:rPr lang="zh-CN" altLang="en-US" dirty="0"/>
              <a:t>”选项用于显示对应文件系统的类型</a:t>
            </a:r>
            <a:endParaRPr lang="zh-CN" altLang="en-US" dirty="0"/>
          </a:p>
        </p:txBody>
      </p:sp>
      <p:sp>
        <p:nvSpPr>
          <p:cNvPr id="460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71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81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Char char="•"/>
            </a:pPr>
            <a:r>
              <a:rPr lang="zh-CN" altLang="en-US" dirty="0"/>
              <a:t>通过提问的方式回顾上次课的内容，根据学员的回答情况进行点评和总结</a:t>
            </a:r>
            <a:endParaRPr lang="zh-CN" altLang="en-US" dirty="0"/>
          </a:p>
          <a:p>
            <a:pPr lvl="0">
              <a:buChar char="•"/>
            </a:pPr>
            <a:r>
              <a:rPr lang="zh-CN" altLang="en-US" dirty="0"/>
              <a:t>部分答案提示：</a:t>
            </a:r>
            <a:endParaRPr lang="zh-CN" altLang="en-US" dirty="0"/>
          </a:p>
          <a:p>
            <a:pPr lvl="1">
              <a:buChar char="•"/>
            </a:pPr>
            <a:r>
              <a:rPr lang="en-US" altLang="zh-CN" dirty="0"/>
              <a:t>【3】chmod  ougw+rwx …… </a:t>
            </a:r>
            <a:r>
              <a:rPr lang="zh-CN" altLang="en-US" dirty="0"/>
              <a:t>或者 </a:t>
            </a:r>
            <a:r>
              <a:rPr lang="en-US" altLang="zh-CN" dirty="0"/>
              <a:t>chmod  nnn  ……</a:t>
            </a:r>
            <a:endParaRPr lang="en-US" altLang="zh-CN" dirty="0"/>
          </a:p>
          <a:p>
            <a:pPr lvl="1">
              <a:buChar char="•"/>
            </a:pPr>
            <a:r>
              <a:rPr lang="en-US" altLang="zh-CN" dirty="0"/>
              <a:t>【4】chown  ftp  /var/ftp/pub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37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首先可通过案例场景（系统磁盘空间不足，需要增加新硬盘）而引出</a:t>
            </a:r>
            <a:r>
              <a:rPr lang="en-US" altLang="zh-CN" dirty="0"/>
              <a:t>fdisk</a:t>
            </a:r>
            <a:r>
              <a:rPr lang="zh-CN" altLang="en-US" dirty="0"/>
              <a:t>命令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新挂接的硬盘可能未包含任何分区（ </a:t>
            </a:r>
            <a:r>
              <a:rPr lang="en-US" altLang="zh-CN" b="1" dirty="0">
                <a:solidFill>
                  <a:schemeClr val="tx2"/>
                </a:solidFill>
              </a:rPr>
              <a:t>Disk /dev/sdb doesn't contain a valid partition table</a:t>
            </a:r>
            <a:r>
              <a:rPr lang="en-US" altLang="zh-CN" dirty="0"/>
              <a:t> </a:t>
            </a:r>
            <a:r>
              <a:rPr lang="zh-CN" altLang="en-US" dirty="0"/>
              <a:t>）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对于已有的分区，将通过列表的方式输出以下信息：</a:t>
            </a:r>
            <a:endParaRPr lang="zh-CN" altLang="en-US" b="1" dirty="0"/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CN" b="1" dirty="0"/>
              <a:t>Device</a:t>
            </a:r>
            <a:r>
              <a:rPr lang="zh-CN" altLang="en-US" dirty="0"/>
              <a:t>：分区的设备文件名称。</a:t>
            </a:r>
            <a:endParaRPr lang="zh-CN" altLang="en-US" b="1" dirty="0"/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CN" b="1" dirty="0"/>
              <a:t>Boot</a:t>
            </a:r>
            <a:r>
              <a:rPr lang="zh-CN" altLang="en-US" dirty="0"/>
              <a:t>：是否是引导分区，是则有“*”标识。</a:t>
            </a:r>
            <a:endParaRPr lang="zh-CN" altLang="en-US" b="1" dirty="0"/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CN" b="1" dirty="0"/>
              <a:t>Start</a:t>
            </a:r>
            <a:r>
              <a:rPr lang="zh-CN" altLang="en-US" dirty="0"/>
              <a:t>：该分区在硬盘中的起始位置（柱面数）。</a:t>
            </a:r>
            <a:endParaRPr lang="zh-CN" altLang="en-US" b="1" dirty="0"/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CN" b="1" dirty="0"/>
              <a:t>End</a:t>
            </a:r>
            <a:r>
              <a:rPr lang="zh-CN" altLang="en-US" dirty="0"/>
              <a:t>：该分区在硬盘中的结束位置（柱面数）。</a:t>
            </a:r>
            <a:endParaRPr lang="zh-CN" altLang="en-US" b="1" dirty="0"/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CN" b="1" dirty="0"/>
              <a:t>Blocks</a:t>
            </a:r>
            <a:r>
              <a:rPr lang="zh-CN" altLang="en-US" dirty="0"/>
              <a:t>：分区的大小，以</a:t>
            </a:r>
            <a:r>
              <a:rPr lang="en-US" altLang="zh-CN" dirty="0"/>
              <a:t>Blocks</a:t>
            </a:r>
            <a:r>
              <a:rPr lang="zh-CN" altLang="en-US" dirty="0"/>
              <a:t>（块）为单位，默认的块大小为</a:t>
            </a:r>
            <a:r>
              <a:rPr lang="en-US" altLang="zh-CN" dirty="0"/>
              <a:t>1024</a:t>
            </a:r>
            <a:r>
              <a:rPr lang="zh-CN" altLang="en-US" dirty="0"/>
              <a:t>字节。</a:t>
            </a:r>
            <a:endParaRPr lang="zh-CN" altLang="en-US" b="1" dirty="0"/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CN" b="1" dirty="0"/>
              <a:t>Id</a:t>
            </a:r>
            <a:r>
              <a:rPr lang="zh-CN" altLang="en-US" dirty="0"/>
              <a:t>：分区类型的</a:t>
            </a:r>
            <a:r>
              <a:rPr lang="en-US" altLang="zh-CN" dirty="0"/>
              <a:t>ID</a:t>
            </a:r>
            <a:r>
              <a:rPr lang="zh-CN" altLang="en-US" dirty="0"/>
              <a:t>标记号，对于</a:t>
            </a:r>
            <a:r>
              <a:rPr lang="en-US" altLang="zh-CN" dirty="0"/>
              <a:t>EXT3</a:t>
            </a:r>
            <a:r>
              <a:rPr lang="zh-CN" altLang="en-US" dirty="0"/>
              <a:t>分区为</a:t>
            </a:r>
            <a:r>
              <a:rPr lang="en-US" altLang="zh-CN" dirty="0"/>
              <a:t>83</a:t>
            </a:r>
            <a:r>
              <a:rPr lang="zh-CN" altLang="en-US" dirty="0"/>
              <a:t>，</a:t>
            </a:r>
            <a:r>
              <a:rPr lang="en-US" altLang="zh-CN" dirty="0"/>
              <a:t>LVM</a:t>
            </a:r>
            <a:r>
              <a:rPr lang="zh-CN" altLang="en-US" dirty="0"/>
              <a:t>分区为</a:t>
            </a:r>
            <a:r>
              <a:rPr lang="en-US" altLang="zh-CN" dirty="0"/>
              <a:t>8e</a:t>
            </a:r>
            <a:r>
              <a:rPr lang="zh-CN" altLang="en-US" dirty="0"/>
              <a:t>。</a:t>
            </a:r>
            <a:endParaRPr lang="zh-CN" altLang="en-US" b="1" dirty="0"/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CN" b="1" dirty="0"/>
              <a:t>System</a:t>
            </a:r>
            <a:r>
              <a:rPr lang="zh-CN" altLang="en-US" dirty="0"/>
              <a:t>：分区类型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注意分区类型的概念在</a:t>
            </a:r>
            <a:r>
              <a:rPr lang="en-US" altLang="zh-CN" dirty="0"/>
              <a:t>windows</a:t>
            </a:r>
            <a:r>
              <a:rPr lang="zh-CN" altLang="en-US" dirty="0"/>
              <a:t>中是没有的，分区类型与文件系统类型应一致，这样管理磁盘文件系统时才不容易引起混乱。</a:t>
            </a:r>
            <a:endParaRPr lang="zh-CN" altLang="en-US" dirty="0"/>
          </a:p>
          <a:p>
            <a:pPr lvl="1">
              <a:buChar char="•"/>
            </a:pPr>
            <a:endParaRPr lang="en-US" altLang="zh-CN" dirty="0"/>
          </a:p>
        </p:txBody>
      </p:sp>
      <p:sp>
        <p:nvSpPr>
          <p:cNvPr id="348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228600" lvl="0" indent="-228600">
              <a:buFont typeface="Wingdings" panose="05000000000000000000" pitchFamily="2" charset="2"/>
              <a:buChar char="l"/>
            </a:pPr>
            <a:r>
              <a:rPr lang="zh-CN" altLang="en-US" dirty="0"/>
              <a:t>讲解并演示进入</a:t>
            </a:r>
            <a:r>
              <a:rPr lang="en-US" altLang="zh-CN" dirty="0"/>
              <a:t>fdisk</a:t>
            </a:r>
            <a:r>
              <a:rPr lang="zh-CN" altLang="en-US" dirty="0"/>
              <a:t>交互式模式的方法及常用操作指令</a:t>
            </a:r>
            <a:endParaRPr lang="zh-CN" altLang="en-US" dirty="0"/>
          </a:p>
          <a:p>
            <a:pPr marL="228600" lvl="0" indent="-228600">
              <a:buFont typeface="Wingdings" panose="05000000000000000000" pitchFamily="2" charset="2"/>
              <a:buChar char="l"/>
            </a:pPr>
            <a:r>
              <a:rPr lang="zh-CN" altLang="en-US" dirty="0"/>
              <a:t>在非交互式模式中可以执行“</a:t>
            </a:r>
            <a:r>
              <a:rPr lang="en-US" altLang="zh-CN" dirty="0"/>
              <a:t>fdisk -l /dev/sdb”</a:t>
            </a:r>
            <a:r>
              <a:rPr lang="zh-CN" altLang="en-US" dirty="0"/>
              <a:t>查看磁盘</a:t>
            </a:r>
            <a:r>
              <a:rPr lang="en-US" altLang="zh-CN" dirty="0"/>
              <a:t>sdb</a:t>
            </a:r>
            <a:r>
              <a:rPr lang="zh-CN" altLang="en-US" dirty="0"/>
              <a:t>的分区情况，而在进入“</a:t>
            </a:r>
            <a:r>
              <a:rPr lang="en-US" altLang="zh-CN" b="1" dirty="0"/>
              <a:t>fdisk /dev/sdb</a:t>
            </a:r>
            <a:r>
              <a:rPr lang="en-US" altLang="zh-CN" dirty="0"/>
              <a:t>”</a:t>
            </a:r>
            <a:r>
              <a:rPr lang="zh-CN" altLang="en-US" dirty="0"/>
              <a:t>交互式模式后中只需要按</a:t>
            </a:r>
            <a:r>
              <a:rPr lang="en-US" altLang="zh-CN" dirty="0"/>
              <a:t>p</a:t>
            </a:r>
            <a:r>
              <a:rPr lang="zh-CN" altLang="en-US" dirty="0"/>
              <a:t>键即可</a:t>
            </a:r>
            <a:endParaRPr lang="zh-CN" altLang="en-US" dirty="0"/>
          </a:p>
        </p:txBody>
      </p:sp>
      <p:sp>
        <p:nvSpPr>
          <p:cNvPr id="358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/>
              <a:t>教员演示</a:t>
            </a:r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将新硬盘分好区以后，还需要对分区进行格式化（即创建文件系统），并挂载到</a:t>
            </a:r>
            <a:r>
              <a:rPr lang="en-US" altLang="zh-CN" dirty="0"/>
              <a:t>Linux</a:t>
            </a:r>
            <a:r>
              <a:rPr lang="zh-CN" altLang="en-US" dirty="0"/>
              <a:t>系统中的指定目录下，然后才能用于存储文件、目录等数据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首先来看一下如何格式化一个分区，在</a:t>
            </a:r>
            <a:r>
              <a:rPr lang="en-US" altLang="zh-CN" dirty="0"/>
              <a:t>Linux</a:t>
            </a:r>
            <a:r>
              <a:rPr lang="zh-CN" altLang="en-US" dirty="0"/>
              <a:t>系统中，格式化分区的主要命令工具为</a:t>
            </a:r>
            <a:r>
              <a:rPr lang="en-US" altLang="zh-CN" dirty="0"/>
              <a:t>mkfs</a:t>
            </a:r>
            <a:endParaRPr lang="en-US" altLang="zh-CN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通过实际操作演示格式化</a:t>
            </a:r>
            <a:r>
              <a:rPr lang="en-US" altLang="zh-CN" dirty="0"/>
              <a:t>ext3</a:t>
            </a:r>
            <a:r>
              <a:rPr lang="zh-CN" altLang="en-US" dirty="0"/>
              <a:t>文件系统的过程</a:t>
            </a:r>
            <a:endParaRPr lang="zh-CN" altLang="en-US" dirty="0"/>
          </a:p>
        </p:txBody>
      </p:sp>
      <p:sp>
        <p:nvSpPr>
          <p:cNvPr id="378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228600" lvl="0" indent="-228600"/>
            <a:r>
              <a:rPr lang="zh-CN" altLang="en-US" dirty="0"/>
              <a:t>系统下次启动时加载新建的交换分区，那么必须修改</a:t>
            </a:r>
            <a:r>
              <a:rPr lang="en-US" altLang="zh-CN" dirty="0"/>
              <a:t>/etc/fstab</a:t>
            </a:r>
            <a:r>
              <a:rPr lang="zh-CN" altLang="en-US" dirty="0"/>
              <a:t>文件：</a:t>
            </a:r>
            <a:endParaRPr lang="en-US" altLang="zh-CN" dirty="0"/>
          </a:p>
          <a:p>
            <a:pPr marL="228600" lvl="0" indent="-228600"/>
            <a:r>
              <a:rPr lang="en-US" altLang="zh-CN" dirty="0"/>
              <a:t>/dev/sdb5		swap	swap	defaults	0 0</a:t>
            </a:r>
            <a:endParaRPr lang="en-US" altLang="zh-CN" dirty="0"/>
          </a:p>
          <a:p>
            <a:pPr marL="228600" lvl="0" indent="-228600"/>
            <a:endParaRPr lang="zh-CN" altLang="en-US" dirty="0"/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文件系统类型通常可以省略；存储设备为对应分区的设备文件名，如“</a:t>
            </a:r>
            <a:r>
              <a:rPr lang="en-US" altLang="zh-CN" dirty="0"/>
              <a:t>/dev/sdb1” </a:t>
            </a:r>
            <a:r>
              <a:rPr lang="zh-CN" altLang="en-US" dirty="0"/>
              <a:t>；挂载点为用户指定用于挂载的目录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介绍</a:t>
            </a:r>
            <a:r>
              <a:rPr lang="en-US" altLang="zh-CN" dirty="0"/>
              <a:t>umount</a:t>
            </a:r>
            <a:r>
              <a:rPr lang="zh-CN" altLang="en-US" dirty="0"/>
              <a:t>命令两种卸载方式的区别，建议学员使用卸载挂载点的方式，这是因为同一设备可能被挂载到多个目录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使用</a:t>
            </a:r>
            <a:r>
              <a:rPr lang="en-US" altLang="zh-CN" dirty="0"/>
              <a:t>mount</a:t>
            </a:r>
            <a:r>
              <a:rPr lang="zh-CN" altLang="en-US" dirty="0"/>
              <a:t>命令时，”</a:t>
            </a:r>
            <a:r>
              <a:rPr lang="en-US" altLang="zh-CN" dirty="0"/>
              <a:t>-t </a:t>
            </a:r>
            <a:r>
              <a:rPr lang="zh-CN" altLang="en-US" dirty="0"/>
              <a:t>类型“的选项通常可以省略，大多数</a:t>
            </a:r>
            <a:r>
              <a:rPr lang="en-US" altLang="zh-CN" dirty="0"/>
              <a:t>Linux</a:t>
            </a:r>
            <a:r>
              <a:rPr lang="zh-CN" altLang="en-US" dirty="0"/>
              <a:t>系统能够自动识别对应的文件系统类型</a:t>
            </a:r>
            <a:endParaRPr lang="zh-CN" altLang="en-US" dirty="0"/>
          </a:p>
          <a:p>
            <a:pPr lvl="0">
              <a:buFont typeface="Wingdings" panose="05000000000000000000" pitchFamily="2" charset="2"/>
              <a:buChar char="l"/>
            </a:pPr>
            <a:r>
              <a:rPr lang="zh-CN" altLang="en-US" dirty="0"/>
              <a:t>接下来看几个文件系统挂载、卸载的例子（翻下页）</a:t>
            </a:r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 bwMode="ltGray">
      <p:bgPr>
        <a:blipFill dpi="0" rotWithShape="0">
          <a:blip r:embed="rId2" cstate="print"/>
          <a:srcRect/>
          <a:stretch>
            <a:fillRect r="-13868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斜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9138"/>
            <a:ext cx="9144000" cy="792162"/>
          </a:xfrm>
          <a:prstGeom prst="rect">
            <a:avLst/>
          </a:prstGeom>
          <a:noFill/>
          <a:ln w="9525">
            <a:noFill/>
          </a:ln>
          <a:effectLst>
            <a:prstShdw prst="shdw13" dist="50800" dir="5400000">
              <a:schemeClr val="accent2">
                <a:alpha val="50000"/>
              </a:schemeClr>
            </a:prstShdw>
          </a:effectLst>
        </p:spPr>
      </p:pic>
      <p:sp>
        <p:nvSpPr>
          <p:cNvPr id="18" name="标题 17"/>
          <p:cNvSpPr>
            <a:spLocks noGrp="1"/>
          </p:cNvSpPr>
          <p:nvPr>
            <p:ph type="title"/>
          </p:nvPr>
        </p:nvSpPr>
        <p:spPr>
          <a:xfrm>
            <a:off x="2071670" y="2074857"/>
            <a:ext cx="6919930" cy="639763"/>
          </a:xfrm>
        </p:spPr>
        <p:txBody>
          <a:bodyPr/>
          <a:lstStyle>
            <a:lvl1pPr algn="l">
              <a:def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24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3514746" y="2890838"/>
            <a:ext cx="5629286" cy="609600"/>
          </a:xfrm>
        </p:spPr>
        <p:txBody>
          <a:bodyPr>
            <a:normAutofit/>
          </a:bodyPr>
          <a:lstStyle>
            <a:lvl1pPr marL="0" indent="0" algn="ctr">
              <a:buFont typeface="Wingdings" panose="05000000000000000000" pitchFamily="2" charset="2"/>
              <a:buNone/>
              <a:defRPr sz="2600"/>
            </a:lvl1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7956257" y="5053054"/>
            <a:ext cx="1187744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691281" y="2778617"/>
            <a:ext cx="3761438" cy="1139780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6452719" y="3180660"/>
            <a:ext cx="327554" cy="406670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2363726" y="3187277"/>
            <a:ext cx="327554" cy="406670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7" tIns="35242" rIns="67627" bIns="35242"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628650" y="861887"/>
            <a:ext cx="7886700" cy="405363"/>
          </a:xfrm>
        </p:spPr>
        <p:txBody>
          <a:bodyPr>
            <a:normAutofit/>
          </a:bodyPr>
          <a:lstStyle>
            <a:lvl1pPr>
              <a:defRPr sz="124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304165"/>
            <a:ext cx="8704898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8190309" y="533241"/>
            <a:ext cx="553403" cy="687229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265986" y="5766276"/>
            <a:ext cx="553403" cy="687229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1339650"/>
            <a:ext cx="7219800" cy="542700"/>
          </a:xfrm>
        </p:spPr>
        <p:txBody>
          <a:bodyPr anchor="ctr"/>
          <a:lstStyle>
            <a:lvl1pPr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960835" y="2594250"/>
            <a:ext cx="7219950" cy="2583900"/>
          </a:xfrm>
        </p:spPr>
        <p:txBody>
          <a:bodyPr>
            <a:normAutofit/>
          </a:bodyPr>
          <a:lstStyle>
            <a:lvl1pPr marL="0" indent="0"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 dirty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437400" y="880650"/>
            <a:ext cx="2970000" cy="661500"/>
          </a:xfrm>
        </p:spPr>
        <p:txBody>
          <a:bodyPr anchor="ctr">
            <a:normAutofit/>
          </a:bodyPr>
          <a:lstStyle>
            <a:lvl1pPr>
              <a:defRPr sz="18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40100" y="2275650"/>
            <a:ext cx="2967300" cy="3069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3825900" y="1405930"/>
            <a:ext cx="4860000" cy="3815953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3617595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459000" y="859500"/>
            <a:ext cx="8232300" cy="469800"/>
          </a:xfrm>
        </p:spPr>
        <p:txBody>
          <a:bodyPr anchor="ctr"/>
          <a:lstStyle>
            <a:lvl1pPr algn="ctr">
              <a:defRPr sz="2025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459000" y="1763100"/>
            <a:ext cx="8231981" cy="621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459581" y="3236850"/>
            <a:ext cx="8224200" cy="25731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7694613" y="6473825"/>
            <a:ext cx="12350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r>
              <a:rPr lang="en-US" altLang="zh-CN" sz="1400" dirty="0">
                <a:latin typeface="Arial" panose="020B0604020202020204" pitchFamily="34" charset="0"/>
              </a:rPr>
              <a:t>/19</a:t>
            </a:r>
            <a:endParaRPr lang="en-US" altLang="zh-CN" sz="1400" dirty="0">
              <a:latin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142984"/>
            <a:ext cx="8501122" cy="5143536"/>
          </a:xfrm>
          <a:prstGeom prst="rect">
            <a:avLst/>
          </a:prstGeom>
        </p:spPr>
        <p:txBody>
          <a:bodyPr/>
          <a:lstStyle>
            <a:lvl1pPr>
              <a:spcBef>
                <a:spcPts val="670"/>
              </a:spcBef>
              <a:defRPr/>
            </a:lvl1pPr>
            <a:lvl2pPr>
              <a:lnSpc>
                <a:spcPts val="3000"/>
              </a:lnSpc>
              <a:spcBef>
                <a:spcPts val="470"/>
              </a:spcBef>
              <a:defRPr>
                <a:solidFill>
                  <a:schemeClr val="tx2"/>
                </a:solidFill>
              </a:defRPr>
            </a:lvl2pPr>
            <a:lvl3pPr>
              <a:lnSpc>
                <a:spcPts val="3000"/>
              </a:lnSpc>
              <a:spcBef>
                <a:spcPts val="0"/>
              </a:spcBef>
              <a:defRPr/>
            </a:lvl3pPr>
            <a:lvl4pPr>
              <a:lnSpc>
                <a:spcPts val="3000"/>
              </a:lnSpc>
              <a:spcBef>
                <a:spcPts val="0"/>
              </a:spcBef>
              <a:defRPr/>
            </a:lvl4pPr>
            <a:lvl5pPr>
              <a:lnSpc>
                <a:spcPts val="3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4441372" y="0"/>
            <a:ext cx="4702628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453390" y="739934"/>
            <a:ext cx="8232458" cy="423863"/>
          </a:xfrm>
        </p:spPr>
        <p:txBody>
          <a:bodyPr anchor="ctr"/>
          <a:lstStyle>
            <a:lvl1pPr algn="ctr">
              <a:lnSpc>
                <a:spcPct val="100000"/>
              </a:lnSpc>
              <a:defRPr sz="18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453628" y="2082600"/>
            <a:ext cx="8243100" cy="2408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445500" y="5306850"/>
            <a:ext cx="8251200" cy="7587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 sz="1015">
              <a:solidFill>
                <a:schemeClr val="bg1"/>
              </a:solidFill>
              <a:latin typeface="Viner Hand ITC" panose="03070502030502020203" charset="0"/>
              <a:ea typeface="微软雅黑" panose="020B0503020204020204" pitchFamily="3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34700" y="292846"/>
            <a:ext cx="8278200" cy="33147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35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34700" y="2025000"/>
            <a:ext cx="4006800" cy="21708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681800" y="2025000"/>
            <a:ext cx="4025700" cy="217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51435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771525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028700" indent="0">
              <a:lnSpc>
                <a:spcPct val="130000"/>
              </a:lnSpc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429300" y="4914450"/>
            <a:ext cx="40068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4689900" y="4910850"/>
            <a:ext cx="4025700" cy="5859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4093369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5050631" y="5323840"/>
            <a:ext cx="4093369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142100" y="1637550"/>
            <a:ext cx="6858000" cy="1790100"/>
          </a:xfrm>
        </p:spPr>
        <p:txBody>
          <a:bodyPr anchor="b"/>
          <a:lstStyle>
            <a:lvl1pPr algn="ctr">
              <a:defRPr sz="3375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141810" y="4069800"/>
            <a:ext cx="6858000" cy="1242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9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7694613" y="6473825"/>
            <a:ext cx="12350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r>
              <a:rPr lang="en-US" altLang="zh-CN" sz="1400" dirty="0">
                <a:latin typeface="Arial" panose="020B0604020202020204" pitchFamily="34" charset="0"/>
              </a:rPr>
              <a:t>/35</a:t>
            </a:r>
            <a:endParaRPr lang="en-US" altLang="zh-CN" sz="1400" dirty="0">
              <a:latin typeface="Arial" panose="020B0604020202020204" pitchFamily="34" charset="0"/>
            </a:endParaRPr>
          </a:p>
        </p:txBody>
      </p:sp>
      <p:sp>
        <p:nvSpPr>
          <p:cNvPr id="10" name="页脚占位符 1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7694613" y="6473825"/>
            <a:ext cx="12350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lvl="0" algn="ctr" eaLnBrk="1" hangingPunct="1"/>
            <a:fld id="{9A0DB2DC-4C9A-4742-B13C-FB6460FD3503}" type="slidenum">
              <a:rPr lang="zh-CN" altLang="en-US" sz="1400" dirty="0">
                <a:latin typeface="Arial" panose="020B0604020202020204" pitchFamily="34" charset="0"/>
              </a:rPr>
            </a:fld>
            <a:r>
              <a:rPr lang="en-US" altLang="zh-CN" sz="1400" dirty="0">
                <a:latin typeface="Arial" panose="020B0604020202020204" pitchFamily="34" charset="0"/>
              </a:rPr>
              <a:t>/35</a:t>
            </a:r>
            <a:endParaRPr lang="en-US" altLang="zh-CN" sz="1400" dirty="0"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57325"/>
            <a:ext cx="4038600" cy="49434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95483" y="5"/>
            <a:ext cx="9322027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chemeClr val="lt1"/>
                </a:solidFill>
              </a:endParaRPr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3343278" y="5860568"/>
            <a:ext cx="997432" cy="5800725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047739" y="2842611"/>
            <a:ext cx="5338159" cy="83890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3715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047739" y="3971224"/>
            <a:ext cx="5338159" cy="50723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575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2722907" y="4733589"/>
            <a:ext cx="1892347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4801641" y="4733589"/>
            <a:ext cx="1892345" cy="30962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015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3001198" y="5613400"/>
            <a:ext cx="6142802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3890252" y="2465874"/>
            <a:ext cx="427628" cy="530915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9144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015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2625680" y="3182635"/>
            <a:ext cx="3892639" cy="555545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225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2625680" y="4067741"/>
            <a:ext cx="3892639" cy="1107770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125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659807" y="6389433"/>
            <a:ext cx="2025000" cy="237600"/>
          </a:xfrm>
        </p:spPr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3087000" y="6389433"/>
            <a:ext cx="2970000" cy="237600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6457950" y="6389433"/>
            <a:ext cx="2025000" cy="237600"/>
          </a:xfrm>
        </p:spPr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1626121"/>
            <a:ext cx="3962432" cy="4041680"/>
          </a:xfrm>
        </p:spPr>
        <p:txBody>
          <a:bodyPr lIns="90170" tIns="46990" rIns="90170" bIns="46990">
            <a:normAutofit/>
          </a:bodyPr>
          <a:lstStyle>
            <a:lvl1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125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125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5" Type="http://schemas.openxmlformats.org/officeDocument/2006/relationships/theme" Target="../theme/theme2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6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内页标题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8724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b="1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Rectangle 6"/>
          <p:cNvSpPr/>
          <p:nvPr/>
        </p:nvSpPr>
        <p:spPr>
          <a:xfrm>
            <a:off x="0" y="0"/>
            <a:ext cx="9144000" cy="9810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37999"/>
                </a:schemeClr>
              </a:gs>
            </a:gsLst>
            <a:path path="rect">
              <a:fillToRect l="100000" t="100000"/>
            </a:path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9" name="Rectangle 7"/>
          <p:cNvSpPr>
            <a:spLocks noGrp="1"/>
          </p:cNvSpPr>
          <p:nvPr>
            <p:ph type="title"/>
          </p:nvPr>
        </p:nvSpPr>
        <p:spPr>
          <a:xfrm>
            <a:off x="228600" y="44450"/>
            <a:ext cx="8763000" cy="6397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0" name="Rectangle 8"/>
          <p:cNvSpPr/>
          <p:nvPr/>
        </p:nvSpPr>
        <p:spPr>
          <a:xfrm>
            <a:off x="0" y="765175"/>
            <a:ext cx="9144000" cy="142875"/>
          </a:xfrm>
          <a:prstGeom prst="rect">
            <a:avLst/>
          </a:prstGeom>
          <a:gradFill rotWithShape="1">
            <a:gsLst>
              <a:gs pos="0">
                <a:srgbClr val="182F47"/>
              </a:gs>
              <a:gs pos="100000">
                <a:srgbClr val="336699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31" name="Rectangle 11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CCFFFF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32" name="文本占位符 18"/>
          <p:cNvSpPr>
            <a:spLocks noGrp="1"/>
          </p:cNvSpPr>
          <p:nvPr>
            <p:ph type="body"/>
          </p:nvPr>
        </p:nvSpPr>
        <p:spPr>
          <a:xfrm>
            <a:off x="214313" y="1143000"/>
            <a:ext cx="8501062" cy="50720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ts val="3000"/>
        </a:lnSpc>
        <a:spcBef>
          <a:spcPts val="475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b="1">
          <a:solidFill>
            <a:schemeClr val="tx2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lr>
          <a:schemeClr val="tx1"/>
        </a:buClr>
        <a:buChar char="•"/>
        <a:defRPr sz="2000" b="1">
          <a:solidFill>
            <a:schemeClr val="tx2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</p:sldLayoutIdLst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135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905510" algn="l"/>
        </a:tabLst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46.xml"/><Relationship Id="rId4" Type="http://schemas.openxmlformats.org/officeDocument/2006/relationships/tags" Target="../tags/tag245.xml"/><Relationship Id="rId3" Type="http://schemas.openxmlformats.org/officeDocument/2006/relationships/tags" Target="../tags/tag244.xml"/><Relationship Id="rId2" Type="http://schemas.openxmlformats.org/officeDocument/2006/relationships/tags" Target="../tags/tag243.xml"/><Relationship Id="rId1" Type="http://schemas.openxmlformats.org/officeDocument/2006/relationships/tags" Target="../tags/tag242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51.xml"/><Relationship Id="rId4" Type="http://schemas.openxmlformats.org/officeDocument/2006/relationships/tags" Target="../tags/tag250.xml"/><Relationship Id="rId3" Type="http://schemas.openxmlformats.org/officeDocument/2006/relationships/tags" Target="../tags/tag249.xml"/><Relationship Id="rId2" Type="http://schemas.openxmlformats.org/officeDocument/2006/relationships/tags" Target="../tags/tag248.xml"/><Relationship Id="rId1" Type="http://schemas.openxmlformats.org/officeDocument/2006/relationships/tags" Target="../tags/tag247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56.xml"/><Relationship Id="rId4" Type="http://schemas.openxmlformats.org/officeDocument/2006/relationships/tags" Target="../tags/tag255.xml"/><Relationship Id="rId3" Type="http://schemas.openxmlformats.org/officeDocument/2006/relationships/tags" Target="../tags/tag254.xml"/><Relationship Id="rId2" Type="http://schemas.openxmlformats.org/officeDocument/2006/relationships/tags" Target="../tags/tag253.xml"/><Relationship Id="rId1" Type="http://schemas.openxmlformats.org/officeDocument/2006/relationships/tags" Target="../tags/tag252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61.xml"/><Relationship Id="rId4" Type="http://schemas.openxmlformats.org/officeDocument/2006/relationships/tags" Target="../tags/tag260.xml"/><Relationship Id="rId3" Type="http://schemas.openxmlformats.org/officeDocument/2006/relationships/tags" Target="../tags/tag259.xml"/><Relationship Id="rId2" Type="http://schemas.openxmlformats.org/officeDocument/2006/relationships/tags" Target="../tags/tag258.xml"/><Relationship Id="rId1" Type="http://schemas.openxmlformats.org/officeDocument/2006/relationships/tags" Target="../tags/tag257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66.xml"/><Relationship Id="rId4" Type="http://schemas.openxmlformats.org/officeDocument/2006/relationships/tags" Target="../tags/tag265.xml"/><Relationship Id="rId3" Type="http://schemas.openxmlformats.org/officeDocument/2006/relationships/tags" Target="../tags/tag264.xml"/><Relationship Id="rId2" Type="http://schemas.openxmlformats.org/officeDocument/2006/relationships/tags" Target="../tags/tag263.xml"/><Relationship Id="rId1" Type="http://schemas.openxmlformats.org/officeDocument/2006/relationships/tags" Target="../tags/tag262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71.xml"/><Relationship Id="rId4" Type="http://schemas.openxmlformats.org/officeDocument/2006/relationships/tags" Target="../tags/tag270.xml"/><Relationship Id="rId3" Type="http://schemas.openxmlformats.org/officeDocument/2006/relationships/tags" Target="../tags/tag269.xml"/><Relationship Id="rId2" Type="http://schemas.openxmlformats.org/officeDocument/2006/relationships/tags" Target="../tags/tag268.xml"/><Relationship Id="rId1" Type="http://schemas.openxmlformats.org/officeDocument/2006/relationships/tags" Target="../tags/tag267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11.xml"/><Relationship Id="rId7" Type="http://schemas.openxmlformats.org/officeDocument/2006/relationships/tags" Target="../tags/tag278.xml"/><Relationship Id="rId6" Type="http://schemas.openxmlformats.org/officeDocument/2006/relationships/tags" Target="../tags/tag277.xml"/><Relationship Id="rId5" Type="http://schemas.openxmlformats.org/officeDocument/2006/relationships/tags" Target="../tags/tag276.xml"/><Relationship Id="rId4" Type="http://schemas.openxmlformats.org/officeDocument/2006/relationships/tags" Target="../tags/tag275.xml"/><Relationship Id="rId3" Type="http://schemas.openxmlformats.org/officeDocument/2006/relationships/tags" Target="../tags/tag274.xml"/><Relationship Id="rId2" Type="http://schemas.openxmlformats.org/officeDocument/2006/relationships/tags" Target="../tags/tag273.xml"/><Relationship Id="rId1" Type="http://schemas.openxmlformats.org/officeDocument/2006/relationships/tags" Target="../tags/tag27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84.xml"/><Relationship Id="rId5" Type="http://schemas.openxmlformats.org/officeDocument/2006/relationships/tags" Target="../tags/tag283.xml"/><Relationship Id="rId4" Type="http://schemas.openxmlformats.org/officeDocument/2006/relationships/tags" Target="../tags/tag282.xml"/><Relationship Id="rId3" Type="http://schemas.openxmlformats.org/officeDocument/2006/relationships/tags" Target="../tags/tag281.xml"/><Relationship Id="rId2" Type="http://schemas.openxmlformats.org/officeDocument/2006/relationships/tags" Target="../tags/tag280.xml"/><Relationship Id="rId1" Type="http://schemas.openxmlformats.org/officeDocument/2006/relationships/tags" Target="../tags/tag279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89.xml"/><Relationship Id="rId4" Type="http://schemas.openxmlformats.org/officeDocument/2006/relationships/tags" Target="../tags/tag288.xml"/><Relationship Id="rId3" Type="http://schemas.openxmlformats.org/officeDocument/2006/relationships/tags" Target="../tags/tag287.xml"/><Relationship Id="rId2" Type="http://schemas.openxmlformats.org/officeDocument/2006/relationships/tags" Target="../tags/tag286.xml"/><Relationship Id="rId1" Type="http://schemas.openxmlformats.org/officeDocument/2006/relationships/tags" Target="../tags/tag285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94.xml"/><Relationship Id="rId4" Type="http://schemas.openxmlformats.org/officeDocument/2006/relationships/tags" Target="../tags/tag293.xml"/><Relationship Id="rId3" Type="http://schemas.openxmlformats.org/officeDocument/2006/relationships/tags" Target="../tags/tag292.xml"/><Relationship Id="rId2" Type="http://schemas.openxmlformats.org/officeDocument/2006/relationships/tags" Target="../tags/tag291.xml"/><Relationship Id="rId1" Type="http://schemas.openxmlformats.org/officeDocument/2006/relationships/tags" Target="../tags/tag29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72.xml"/><Relationship Id="rId8" Type="http://schemas.openxmlformats.org/officeDocument/2006/relationships/tags" Target="../tags/tag171.xml"/><Relationship Id="rId7" Type="http://schemas.openxmlformats.org/officeDocument/2006/relationships/tags" Target="../tags/tag170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0" Type="http://schemas.openxmlformats.org/officeDocument/2006/relationships/notesSlide" Target="../notesSlides/notesSlide2.xml"/><Relationship Id="rId2" Type="http://schemas.openxmlformats.org/officeDocument/2006/relationships/tags" Target="../tags/tag165.xml"/><Relationship Id="rId19" Type="http://schemas.openxmlformats.org/officeDocument/2006/relationships/slideLayout" Target="../slideLayouts/slideLayout10.xml"/><Relationship Id="rId18" Type="http://schemas.openxmlformats.org/officeDocument/2006/relationships/tags" Target="../tags/tag181.xml"/><Relationship Id="rId17" Type="http://schemas.openxmlformats.org/officeDocument/2006/relationships/tags" Target="../tags/tag180.xml"/><Relationship Id="rId16" Type="http://schemas.openxmlformats.org/officeDocument/2006/relationships/tags" Target="../tags/tag179.xml"/><Relationship Id="rId15" Type="http://schemas.openxmlformats.org/officeDocument/2006/relationships/tags" Target="../tags/tag178.xml"/><Relationship Id="rId14" Type="http://schemas.openxmlformats.org/officeDocument/2006/relationships/tags" Target="../tags/tag177.xml"/><Relationship Id="rId13" Type="http://schemas.openxmlformats.org/officeDocument/2006/relationships/tags" Target="../tags/tag176.xml"/><Relationship Id="rId12" Type="http://schemas.openxmlformats.org/officeDocument/2006/relationships/tags" Target="../tags/tag175.xml"/><Relationship Id="rId11" Type="http://schemas.openxmlformats.org/officeDocument/2006/relationships/tags" Target="../tags/tag174.xml"/><Relationship Id="rId10" Type="http://schemas.openxmlformats.org/officeDocument/2006/relationships/tags" Target="../tags/tag173.xml"/><Relationship Id="rId1" Type="http://schemas.openxmlformats.org/officeDocument/2006/relationships/tags" Target="../tags/tag16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303.xml"/><Relationship Id="rId8" Type="http://schemas.openxmlformats.org/officeDocument/2006/relationships/tags" Target="../tags/tag302.xml"/><Relationship Id="rId7" Type="http://schemas.openxmlformats.org/officeDocument/2006/relationships/tags" Target="../tags/tag301.xml"/><Relationship Id="rId6" Type="http://schemas.openxmlformats.org/officeDocument/2006/relationships/tags" Target="../tags/tag300.xml"/><Relationship Id="rId5" Type="http://schemas.openxmlformats.org/officeDocument/2006/relationships/tags" Target="../tags/tag299.xml"/><Relationship Id="rId4" Type="http://schemas.openxmlformats.org/officeDocument/2006/relationships/tags" Target="../tags/tag298.xml"/><Relationship Id="rId3" Type="http://schemas.openxmlformats.org/officeDocument/2006/relationships/tags" Target="../tags/tag297.xml"/><Relationship Id="rId2" Type="http://schemas.openxmlformats.org/officeDocument/2006/relationships/tags" Target="../tags/tag296.xml"/><Relationship Id="rId17" Type="http://schemas.openxmlformats.org/officeDocument/2006/relationships/notesSlide" Target="../notesSlides/notesSlide16.xml"/><Relationship Id="rId16" Type="http://schemas.openxmlformats.org/officeDocument/2006/relationships/slideLayout" Target="../slideLayouts/slideLayout11.xml"/><Relationship Id="rId15" Type="http://schemas.openxmlformats.org/officeDocument/2006/relationships/tags" Target="../tags/tag309.xml"/><Relationship Id="rId14" Type="http://schemas.openxmlformats.org/officeDocument/2006/relationships/tags" Target="../tags/tag308.xml"/><Relationship Id="rId13" Type="http://schemas.openxmlformats.org/officeDocument/2006/relationships/tags" Target="../tags/tag307.xml"/><Relationship Id="rId12" Type="http://schemas.openxmlformats.org/officeDocument/2006/relationships/tags" Target="../tags/tag306.xml"/><Relationship Id="rId11" Type="http://schemas.openxmlformats.org/officeDocument/2006/relationships/tags" Target="../tags/tag305.xml"/><Relationship Id="rId10" Type="http://schemas.openxmlformats.org/officeDocument/2006/relationships/tags" Target="../tags/tag304.xml"/><Relationship Id="rId1" Type="http://schemas.openxmlformats.org/officeDocument/2006/relationships/tags" Target="../tags/tag295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14.xml"/><Relationship Id="rId4" Type="http://schemas.openxmlformats.org/officeDocument/2006/relationships/tags" Target="../tags/tag313.xml"/><Relationship Id="rId3" Type="http://schemas.openxmlformats.org/officeDocument/2006/relationships/tags" Target="../tags/tag312.xml"/><Relationship Id="rId2" Type="http://schemas.openxmlformats.org/officeDocument/2006/relationships/tags" Target="../tags/tag311.xml"/><Relationship Id="rId1" Type="http://schemas.openxmlformats.org/officeDocument/2006/relationships/tags" Target="../tags/tag310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319.xml"/><Relationship Id="rId4" Type="http://schemas.openxmlformats.org/officeDocument/2006/relationships/tags" Target="../tags/tag318.xml"/><Relationship Id="rId3" Type="http://schemas.openxmlformats.org/officeDocument/2006/relationships/tags" Target="../tags/tag317.xml"/><Relationship Id="rId2" Type="http://schemas.openxmlformats.org/officeDocument/2006/relationships/tags" Target="../tags/tag316.xml"/><Relationship Id="rId1" Type="http://schemas.openxmlformats.org/officeDocument/2006/relationships/tags" Target="../tags/tag315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324.xml"/><Relationship Id="rId5" Type="http://schemas.openxmlformats.org/officeDocument/2006/relationships/image" Target="../media/image5.png"/><Relationship Id="rId4" Type="http://schemas.openxmlformats.org/officeDocument/2006/relationships/tags" Target="../tags/tag323.xml"/><Relationship Id="rId3" Type="http://schemas.openxmlformats.org/officeDocument/2006/relationships/tags" Target="../tags/tag322.xml"/><Relationship Id="rId2" Type="http://schemas.openxmlformats.org/officeDocument/2006/relationships/tags" Target="../tags/tag321.xml"/><Relationship Id="rId1" Type="http://schemas.openxmlformats.org/officeDocument/2006/relationships/tags" Target="../tags/tag320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329.xml"/><Relationship Id="rId5" Type="http://schemas.openxmlformats.org/officeDocument/2006/relationships/image" Target="../media/image5.png"/><Relationship Id="rId4" Type="http://schemas.openxmlformats.org/officeDocument/2006/relationships/tags" Target="../tags/tag328.xml"/><Relationship Id="rId3" Type="http://schemas.openxmlformats.org/officeDocument/2006/relationships/tags" Target="../tags/tag327.xml"/><Relationship Id="rId2" Type="http://schemas.openxmlformats.org/officeDocument/2006/relationships/tags" Target="../tags/tag326.xml"/><Relationship Id="rId1" Type="http://schemas.openxmlformats.org/officeDocument/2006/relationships/tags" Target="../tags/tag325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186.xml"/><Relationship Id="rId4" Type="http://schemas.openxmlformats.org/officeDocument/2006/relationships/tags" Target="../tags/tag185.xml"/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tags" Target="../tags/tag18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95.xml"/><Relationship Id="rId8" Type="http://schemas.openxmlformats.org/officeDocument/2006/relationships/tags" Target="../tags/tag194.xml"/><Relationship Id="rId7" Type="http://schemas.openxmlformats.org/officeDocument/2006/relationships/tags" Target="../tags/tag193.xml"/><Relationship Id="rId6" Type="http://schemas.openxmlformats.org/officeDocument/2006/relationships/tags" Target="../tags/tag192.xml"/><Relationship Id="rId5" Type="http://schemas.openxmlformats.org/officeDocument/2006/relationships/tags" Target="../tags/tag191.xml"/><Relationship Id="rId4" Type="http://schemas.openxmlformats.org/officeDocument/2006/relationships/tags" Target="../tags/tag190.xml"/><Relationship Id="rId32" Type="http://schemas.openxmlformats.org/officeDocument/2006/relationships/notesSlide" Target="../notesSlides/notesSlide3.xml"/><Relationship Id="rId31" Type="http://schemas.openxmlformats.org/officeDocument/2006/relationships/slideLayout" Target="../slideLayouts/slideLayout10.xml"/><Relationship Id="rId30" Type="http://schemas.openxmlformats.org/officeDocument/2006/relationships/tags" Target="../tags/tag216.xml"/><Relationship Id="rId3" Type="http://schemas.openxmlformats.org/officeDocument/2006/relationships/tags" Target="../tags/tag189.xml"/><Relationship Id="rId29" Type="http://schemas.openxmlformats.org/officeDocument/2006/relationships/tags" Target="../tags/tag215.xml"/><Relationship Id="rId28" Type="http://schemas.openxmlformats.org/officeDocument/2006/relationships/tags" Target="../tags/tag214.xml"/><Relationship Id="rId27" Type="http://schemas.openxmlformats.org/officeDocument/2006/relationships/tags" Target="../tags/tag213.xml"/><Relationship Id="rId26" Type="http://schemas.openxmlformats.org/officeDocument/2006/relationships/tags" Target="../tags/tag212.xml"/><Relationship Id="rId25" Type="http://schemas.openxmlformats.org/officeDocument/2006/relationships/tags" Target="../tags/tag211.xml"/><Relationship Id="rId24" Type="http://schemas.openxmlformats.org/officeDocument/2006/relationships/tags" Target="../tags/tag210.xml"/><Relationship Id="rId23" Type="http://schemas.openxmlformats.org/officeDocument/2006/relationships/tags" Target="../tags/tag209.xml"/><Relationship Id="rId22" Type="http://schemas.openxmlformats.org/officeDocument/2006/relationships/tags" Target="../tags/tag208.xml"/><Relationship Id="rId21" Type="http://schemas.openxmlformats.org/officeDocument/2006/relationships/tags" Target="../tags/tag207.xml"/><Relationship Id="rId20" Type="http://schemas.openxmlformats.org/officeDocument/2006/relationships/tags" Target="../tags/tag206.xml"/><Relationship Id="rId2" Type="http://schemas.openxmlformats.org/officeDocument/2006/relationships/tags" Target="../tags/tag188.xml"/><Relationship Id="rId19" Type="http://schemas.openxmlformats.org/officeDocument/2006/relationships/tags" Target="../tags/tag205.xml"/><Relationship Id="rId18" Type="http://schemas.openxmlformats.org/officeDocument/2006/relationships/tags" Target="../tags/tag204.xml"/><Relationship Id="rId17" Type="http://schemas.openxmlformats.org/officeDocument/2006/relationships/tags" Target="../tags/tag203.xml"/><Relationship Id="rId16" Type="http://schemas.openxmlformats.org/officeDocument/2006/relationships/tags" Target="../tags/tag202.xml"/><Relationship Id="rId15" Type="http://schemas.openxmlformats.org/officeDocument/2006/relationships/tags" Target="../tags/tag201.xml"/><Relationship Id="rId14" Type="http://schemas.openxmlformats.org/officeDocument/2006/relationships/tags" Target="../tags/tag200.xml"/><Relationship Id="rId13" Type="http://schemas.openxmlformats.org/officeDocument/2006/relationships/tags" Target="../tags/tag199.xml"/><Relationship Id="rId12" Type="http://schemas.openxmlformats.org/officeDocument/2006/relationships/tags" Target="../tags/tag198.xml"/><Relationship Id="rId11" Type="http://schemas.openxmlformats.org/officeDocument/2006/relationships/tags" Target="../tags/tag197.xml"/><Relationship Id="rId10" Type="http://schemas.openxmlformats.org/officeDocument/2006/relationships/tags" Target="../tags/tag196.xml"/><Relationship Id="rId1" Type="http://schemas.openxmlformats.org/officeDocument/2006/relationships/tags" Target="../tags/tag187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21.xml"/><Relationship Id="rId4" Type="http://schemas.openxmlformats.org/officeDocument/2006/relationships/tags" Target="../tags/tag220.xml"/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" Type="http://schemas.openxmlformats.org/officeDocument/2006/relationships/tags" Target="../tags/tag217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26.xml"/><Relationship Id="rId4" Type="http://schemas.openxmlformats.org/officeDocument/2006/relationships/tags" Target="../tags/tag225.xml"/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" Type="http://schemas.openxmlformats.org/officeDocument/2006/relationships/tags" Target="../tags/tag22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1.xml"/><Relationship Id="rId6" Type="http://schemas.openxmlformats.org/officeDocument/2006/relationships/tags" Target="../tags/tag231.xml"/><Relationship Id="rId5" Type="http://schemas.openxmlformats.org/officeDocument/2006/relationships/image" Target="../media/image4.png"/><Relationship Id="rId4" Type="http://schemas.openxmlformats.org/officeDocument/2006/relationships/tags" Target="../tags/tag230.xml"/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" Type="http://schemas.openxmlformats.org/officeDocument/2006/relationships/tags" Target="../tags/tag227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36.xml"/><Relationship Id="rId4" Type="http://schemas.openxmlformats.org/officeDocument/2006/relationships/tags" Target="../tags/tag235.xml"/><Relationship Id="rId3" Type="http://schemas.openxmlformats.org/officeDocument/2006/relationships/tags" Target="../tags/tag234.xml"/><Relationship Id="rId2" Type="http://schemas.openxmlformats.org/officeDocument/2006/relationships/tags" Target="../tags/tag233.xml"/><Relationship Id="rId1" Type="http://schemas.openxmlformats.org/officeDocument/2006/relationships/tags" Target="../tags/tag232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41.xml"/><Relationship Id="rId4" Type="http://schemas.openxmlformats.org/officeDocument/2006/relationships/tags" Target="../tags/tag240.xml"/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" Type="http://schemas.openxmlformats.org/officeDocument/2006/relationships/tags" Target="../tags/tag2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287780" y="2842895"/>
            <a:ext cx="7476490" cy="838835"/>
          </a:xfrm>
        </p:spPr>
        <p:txBody>
          <a:bodyPr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700" dirty="0">
                <a:solidFill>
                  <a:schemeClr val="accent1"/>
                </a:solidFill>
              </a:rPr>
              <a:t>第七章 磁盘和文件系统管理（一）</a:t>
            </a:r>
            <a:endParaRPr lang="zh-CN" altLang="en-US" sz="3700" dirty="0">
              <a:solidFill>
                <a:schemeClr val="accent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047739" y="3971224"/>
            <a:ext cx="5338159" cy="507239"/>
          </a:xfrm>
        </p:spPr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en-US" altLang="zh-CN" sz="2400" dirty="0">
                <a:solidFill>
                  <a:schemeClr val="dk1">
                    <a:lumMod val="85000"/>
                    <a:lumOff val="15000"/>
                  </a:schemeClr>
                </a:solidFill>
              </a:rPr>
              <a:t>—— 理论部分</a:t>
            </a:r>
            <a:endParaRPr lang="en-US" altLang="zh-CN" sz="2400" dirty="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36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mkfs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Make Filesystem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，创建文件系统（格式化）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mkfs -t 文件系统类型 分区设备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536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创建文件系统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2-1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9"/>
          <p:cNvSpPr/>
          <p:nvPr/>
        </p:nvSpPr>
        <p:spPr>
          <a:xfrm>
            <a:off x="414020" y="3212783"/>
            <a:ext cx="8101013" cy="1366837"/>
          </a:xfrm>
          <a:prstGeom prst="roundRect">
            <a:avLst>
              <a:gd name="adj" fmla="val 10222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  /sbin/mkfs*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/sbin/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mkfs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/sbin/mkfs.ext2                /sbin/mkfs.msdos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/sbin/mkfs.cramfs      /sbin/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mkfs.ext3     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/sbin/mkfs.vfat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10"/>
          <p:cNvSpPr/>
          <p:nvPr/>
        </p:nvSpPr>
        <p:spPr>
          <a:xfrm>
            <a:off x="1331595" y="4272915"/>
            <a:ext cx="4392613" cy="715963"/>
          </a:xfrm>
          <a:prstGeom prst="wedgeRoundRectCallout">
            <a:avLst>
              <a:gd name="adj1" fmla="val -40963"/>
              <a:gd name="adj2" fmla="val -91653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作为其他几个分区命令的前端工具，通过“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-t ...”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选项指定文件系统类型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AutoShape 9"/>
          <p:cNvSpPr/>
          <p:nvPr/>
        </p:nvSpPr>
        <p:spPr>
          <a:xfrm>
            <a:off x="514033" y="5228908"/>
            <a:ext cx="8101012" cy="576262"/>
          </a:xfrm>
          <a:prstGeom prst="roundRect">
            <a:avLst>
              <a:gd name="adj" fmla="val 21213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mkfs 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-t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ext3 /dev/sdb1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38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mkswap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make Swap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，创建交换文件系统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mkswap 分区设备</a:t>
            </a: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38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创建文件系统 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2-2</a:t>
            </a:r>
            <a:endParaRPr lang="en-US" altLang="zh-CN" sz="2400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719138" y="2720975"/>
            <a:ext cx="8101013" cy="2708275"/>
          </a:xfrm>
          <a:prstGeom prst="roundRect">
            <a:avLst>
              <a:gd name="adj" fmla="val 5644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</a:gradFill>
          <a:ln w="9525" algn="ctr">
            <a:solidFill>
              <a:srgbClr val="006666"/>
            </a:solidFill>
            <a:round/>
          </a:ln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[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root@localhost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~]#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mkswap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/dev/sdb5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Setting up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swapspace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version 1, size = 2006929 Kb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[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root@localhost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~]#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cat /proc/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meminfo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|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grep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"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SwapTotal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"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SwapTotal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     2097144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kB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0066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[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root@localhost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~]#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swapon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/dev/sdb5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[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root@localhost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~]#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cat /proc/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meminfo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|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grep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"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SwapTotal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SwapTotal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     4057032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kB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[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root@localhost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~]#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swapoff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/dev/sdb5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41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请思考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fdisk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交互模式中，如何创建一个分区？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如何启用已创建的交换分区？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使用什么命令格式化分区？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741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小结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43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mount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用途：挂载文件系统、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ISO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镜像到指定文件夹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mount  [ -t 类型 ]  存储设备  挂载点目录</a:t>
            </a: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</a:t>
            </a:r>
            <a:r>
              <a:rPr lang="en-US" altLang="zh-CN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mount  -o loop  ISO镜像文件  挂载点目录</a:t>
            </a: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umount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用途：卸载已挂载的文件系统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umount  存储设备位置</a:t>
            </a: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umount  挂载点目录</a:t>
            </a: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843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挂载、卸载文件系统 </a:t>
            </a:r>
            <a:r>
              <a:rPr lang="en-US" altLang="zh-CN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5-1</a:t>
            </a:r>
            <a:endParaRPr lang="en-US" altLang="zh-CN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45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硬盘分区挂载、卸载示例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建立挂载点目录：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/mailbox 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挂载分区设备：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/dev/sdb1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访问分区设备：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挂载点目录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/mailbox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中创建文件进行测试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查看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/mailbox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目录中的内容 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查看磁盘挂载情况（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mount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卸载分区设备：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/dev/sdb1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388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旗黑-85S" charset="0"/>
                <a:cs typeface="汉仪旗黑-85S" charset="0"/>
                <a:sym typeface="+mn-ea"/>
              </a:rPr>
              <a:t>挂载、卸载文件系统 </a:t>
            </a:r>
            <a:r>
              <a:rPr lang="zh-CN" altLang="en-US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旗黑-85S" charset="0"/>
                <a:cs typeface="汉仪旗黑-85S" charset="0"/>
                <a:sym typeface="+mn-ea"/>
              </a:rPr>
              <a:t>5-2</a:t>
            </a:r>
            <a:endParaRPr lang="zh-CN" altLang="en-US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3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等腰三角形 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482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光盘设备挂载、卸载示例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483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挂载、卸载文件系统 </a:t>
            </a:r>
            <a:r>
              <a:rPr lang="en-US" altLang="zh-CN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5-3</a:t>
            </a:r>
            <a:endParaRPr lang="en-US" altLang="zh-CN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14" name="AutoShape 9"/>
          <p:cNvSpPr/>
          <p:nvPr/>
        </p:nvSpPr>
        <p:spPr>
          <a:xfrm>
            <a:off x="514350" y="1857375"/>
            <a:ext cx="8101013" cy="4451350"/>
          </a:xfrm>
          <a:prstGeom prst="roundRect">
            <a:avLst>
              <a:gd name="adj" fmla="val 3486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mkdir /media/cdrom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mount /dev/cdrom /media/cdrom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mount: block device /dev/cdrom is write-protected, mounting read-only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mount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/dev/mapper/VolGroup00-LogVol00 on / type ext3 (rw)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/dev/sda1 on /boot type ext3 (rw)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tmpfs on /dev/shm type tmpfs (rw)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none on /proc/sys/fs/binfmt_misc type binfmt_misc (rw)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sunrpc on /var/lib/nfs/rpc_pipefs type rpc_pipefs (rw)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/dev/hdc on /media/cdrom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10"/>
          <p:cNvSpPr/>
          <p:nvPr/>
        </p:nvSpPr>
        <p:spPr>
          <a:xfrm>
            <a:off x="4714875" y="1428750"/>
            <a:ext cx="2214563" cy="428625"/>
          </a:xfrm>
          <a:prstGeom prst="wedgeRoundRectCallout">
            <a:avLst>
              <a:gd name="adj1" fmla="val -34806"/>
              <a:gd name="adj2" fmla="val 94458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、建立挂载点目录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6357938" y="2928938"/>
            <a:ext cx="2143125" cy="428625"/>
          </a:xfrm>
          <a:prstGeom prst="wedgeRoundRectCallout">
            <a:avLst>
              <a:gd name="adj1" fmla="val -36412"/>
              <a:gd name="adj2" fmla="val -99718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、挂载光盘设备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AutoShape 10"/>
          <p:cNvSpPr/>
          <p:nvPr/>
        </p:nvSpPr>
        <p:spPr>
          <a:xfrm>
            <a:off x="3429318" y="3932873"/>
            <a:ext cx="2071687" cy="428625"/>
          </a:xfrm>
          <a:prstGeom prst="wedgeRoundRectCallout">
            <a:avLst>
              <a:gd name="adj1" fmla="val -37657"/>
              <a:gd name="adj2" fmla="val -92625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、查看挂载情况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AutoShape 10"/>
          <p:cNvSpPr/>
          <p:nvPr/>
        </p:nvSpPr>
        <p:spPr>
          <a:xfrm>
            <a:off x="971550" y="6524943"/>
            <a:ext cx="1285875" cy="428625"/>
          </a:xfrm>
          <a:prstGeom prst="wedgeRoundRectCallout">
            <a:avLst>
              <a:gd name="adj1" fmla="val -38532"/>
              <a:gd name="adj2" fmla="val -86481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设备名称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utoShape 10"/>
          <p:cNvSpPr/>
          <p:nvPr/>
        </p:nvSpPr>
        <p:spPr>
          <a:xfrm>
            <a:off x="2483168" y="6597333"/>
            <a:ext cx="1285875" cy="428625"/>
          </a:xfrm>
          <a:prstGeom prst="wedgeRoundRectCallout">
            <a:avLst>
              <a:gd name="adj1" fmla="val -40606"/>
              <a:gd name="adj2" fmla="val -88319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挂载点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50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挂载文件系统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卸载文件系统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50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挂载、卸载文件系统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5-5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4" name="AutoShape 9"/>
          <p:cNvSpPr/>
          <p:nvPr>
            <p:custDataLst>
              <p:tags r:id="rId5"/>
            </p:custDataLst>
          </p:nvPr>
        </p:nvSpPr>
        <p:spPr>
          <a:xfrm>
            <a:off x="534988" y="5173663"/>
            <a:ext cx="8101012" cy="977470"/>
          </a:xfrm>
          <a:prstGeom prst="roundRect">
            <a:avLst>
              <a:gd name="adj" fmla="val 968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00808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umount /mailbox</a:t>
            </a:r>
            <a:endParaRPr lang="zh-CN" altLang="en-US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umount /dev/cdrom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19"/>
          <p:cNvSpPr/>
          <p:nvPr/>
        </p:nvSpPr>
        <p:spPr>
          <a:xfrm>
            <a:off x="3851275" y="6356350"/>
            <a:ext cx="2232025" cy="428625"/>
          </a:xfrm>
          <a:prstGeom prst="wedgeRoundRectCallout">
            <a:avLst>
              <a:gd name="adj1" fmla="val -36083"/>
              <a:gd name="adj2" fmla="val -9782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通过设备文件卸载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19"/>
          <p:cNvSpPr/>
          <p:nvPr/>
        </p:nvSpPr>
        <p:spPr>
          <a:xfrm>
            <a:off x="3851275" y="4581525"/>
            <a:ext cx="2232025" cy="428625"/>
          </a:xfrm>
          <a:prstGeom prst="wedgeRoundRectCallout">
            <a:avLst>
              <a:gd name="adj1" fmla="val -38847"/>
              <a:gd name="adj2" fmla="val 85750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通过挂载目录卸载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9"/>
          <p:cNvSpPr/>
          <p:nvPr>
            <p:custDataLst>
              <p:tags r:id="rId6"/>
            </p:custDataLst>
          </p:nvPr>
        </p:nvSpPr>
        <p:spPr>
          <a:xfrm>
            <a:off x="521018" y="2708910"/>
            <a:ext cx="8101012" cy="977470"/>
          </a:xfrm>
          <a:prstGeom prst="roundRect">
            <a:avLst>
              <a:gd name="adj" fmla="val 9685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00808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mount /dev/sdb1 /mailbox</a:t>
            </a:r>
            <a:endParaRPr lang="zh-CN" altLang="en-US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53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071563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/etc/fstab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配置文件 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包含了需要开机后自动挂载的文件系统记录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253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设置文件系统的自动挂载 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2-1</a:t>
            </a:r>
            <a:endParaRPr lang="en-US" altLang="zh-CN" sz="2400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  <p:sp>
        <p:nvSpPr>
          <p:cNvPr id="6" name="AutoShape 9"/>
          <p:cNvSpPr/>
          <p:nvPr>
            <p:custDataLst>
              <p:tags r:id="rId5"/>
            </p:custDataLst>
          </p:nvPr>
        </p:nvSpPr>
        <p:spPr>
          <a:xfrm>
            <a:off x="514350" y="2357438"/>
            <a:ext cx="8101013" cy="3270250"/>
          </a:xfrm>
          <a:prstGeom prst="roundRect">
            <a:avLst>
              <a:gd name="adj" fmla="val 4759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 /etc/fstab</a:t>
            </a:r>
            <a:endParaRPr lang="en-US" altLang="zh-CN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/dev/VolGroup00/LogVol00   /         ext3      defaults                 1    1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LABEL=/boot                  /boot          ext3      defaults                 1    2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devpts                            /dev/pts     devpts  gid=5,mode=620   0    0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tmpfs                            /dev/shm   tmpfs    defaults                 0    0</a:t>
            </a:r>
            <a:endParaRPr lang="fr-FR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fr-FR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proc                             /proc          proc      defaults                 0    0</a:t>
            </a:r>
            <a:endParaRPr lang="fr-FR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fr-FR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sysfs                           /sys            sysfs     defaults                 0    0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/dev/VolGroup00/LogVol01  swap     swap     defaults                 0    0</a:t>
            </a:r>
            <a:endParaRPr lang="en-US" altLang="zh-CN" sz="18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4" name="AutoShape 10"/>
          <p:cNvSpPr/>
          <p:nvPr/>
        </p:nvSpPr>
        <p:spPr>
          <a:xfrm>
            <a:off x="468630" y="3676650"/>
            <a:ext cx="1223645" cy="428625"/>
          </a:xfrm>
          <a:prstGeom prst="wedgeRoundRectCallout">
            <a:avLst>
              <a:gd name="adj1" fmla="val 39236"/>
              <a:gd name="adj2" fmla="val -92167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设备位置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5" name="AutoShape 10"/>
          <p:cNvSpPr/>
          <p:nvPr/>
        </p:nvSpPr>
        <p:spPr>
          <a:xfrm>
            <a:off x="3001010" y="3644900"/>
            <a:ext cx="1007745" cy="428625"/>
          </a:xfrm>
          <a:prstGeom prst="wedgeRoundRectCallout">
            <a:avLst>
              <a:gd name="adj1" fmla="val 39449"/>
              <a:gd name="adj2" fmla="val -87750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挂载点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6" name="AutoShape 10"/>
          <p:cNvSpPr/>
          <p:nvPr/>
        </p:nvSpPr>
        <p:spPr>
          <a:xfrm>
            <a:off x="4860290" y="3644900"/>
            <a:ext cx="1728470" cy="428625"/>
          </a:xfrm>
          <a:prstGeom prst="wedgeRoundRectCallout">
            <a:avLst>
              <a:gd name="adj1" fmla="val -41458"/>
              <a:gd name="adj2" fmla="val -88954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文件系统类型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charRg st="122" end="2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等腰三角形 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55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设置自动挂载示例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每次重新开机后，能够自动完成挂载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algn="l" defTabSz="914400">
              <a:buSzTx/>
              <a:buFont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将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/dev/sdb1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分区挂载到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/mailbox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目录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355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设置文件系统的自动挂载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2-2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10" name="AutoShape 9"/>
          <p:cNvSpPr/>
          <p:nvPr/>
        </p:nvSpPr>
        <p:spPr>
          <a:xfrm>
            <a:off x="521335" y="2708910"/>
            <a:ext cx="8101013" cy="2519363"/>
          </a:xfrm>
          <a:prstGeom prst="roundRect">
            <a:avLst>
              <a:gd name="adj" fmla="val 6806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/etc/fstab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/dev/sdb1        /mailbox        ext3        defaults        0    0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mount /dev/sdb1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mount | tail -1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/dev/sdb1 on /mailbox type ext3 (rw)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umount /mailbox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57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df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df  [选项]  [文件]</a:t>
            </a: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endParaRPr lang="zh-CN" altLang="en-US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457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查看磁盘使用情况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5" name="AutoShape 17"/>
          <p:cNvSpPr/>
          <p:nvPr/>
        </p:nvSpPr>
        <p:spPr>
          <a:xfrm>
            <a:off x="514350" y="2205038"/>
            <a:ext cx="8101013" cy="1947862"/>
          </a:xfrm>
          <a:prstGeom prst="roundRect">
            <a:avLst>
              <a:gd name="adj" fmla="val 8194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[root@localhost ~]# </a:t>
            </a:r>
            <a:r>
              <a:rPr lang="fr-FR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df </a:t>
            </a:r>
            <a:r>
              <a:rPr lang="fr-FR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-hT</a:t>
            </a:r>
            <a:endParaRPr lang="zh-CN" altLang="en-US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文件系统</a:t>
            </a:r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类型</a:t>
            </a:r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容量</a:t>
            </a:r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已用 可用 已用</a:t>
            </a:r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% 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挂载点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/dev/mapper/VolGroup00-LogVol00  ext3    6.7G  4.1G  2.3G  65% /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/dev/sda1     ext3     99M   11M   83M  12% /boot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tmpfs        tmpfs    252M     0  252M   0% /dev/shm </a:t>
            </a:r>
            <a:endParaRPr lang="fr-FR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fr-F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/dev/sdb1     ext3     19G  173M   18G   1% /mailbox</a:t>
            </a:r>
            <a:endParaRPr lang="fr-FR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: 形状 5"/>
          <p:cNvSpPr/>
          <p:nvPr userDrawn="1">
            <p:custDataLst>
              <p:tags r:id="rId1"/>
            </p:custDataLst>
          </p:nvPr>
        </p:nvSpPr>
        <p:spPr>
          <a:xfrm rot="10800000" flipH="1">
            <a:off x="-1" y="-1"/>
            <a:ext cx="2481943" cy="6858001"/>
          </a:xfrm>
          <a:custGeom>
            <a:avLst/>
            <a:gdLst>
              <a:gd name="connsiteX0" fmla="*/ 0 w 3309257"/>
              <a:gd name="connsiteY0" fmla="*/ 6858001 h 6858001"/>
              <a:gd name="connsiteX1" fmla="*/ 3309257 w 3309257"/>
              <a:gd name="connsiteY1" fmla="*/ 6858001 h 6858001"/>
              <a:gd name="connsiteX2" fmla="*/ 1718889 w 3309257"/>
              <a:gd name="connsiteY2" fmla="*/ 0 h 6858001"/>
              <a:gd name="connsiteX3" fmla="*/ 0 w 3309257"/>
              <a:gd name="connsiteY3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9257" h="6858001">
                <a:moveTo>
                  <a:pt x="0" y="6858001"/>
                </a:moveTo>
                <a:lnTo>
                  <a:pt x="3309257" y="6858001"/>
                </a:lnTo>
                <a:lnTo>
                  <a:pt x="171888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 dirty="0">
              <a:solidFill>
                <a:schemeClr val="lt1"/>
              </a:solidFill>
            </a:endParaRPr>
          </a:p>
        </p:txBody>
      </p:sp>
      <p:sp>
        <p:nvSpPr>
          <p:cNvPr id="8" name="任意多边形: 形状 6"/>
          <p:cNvSpPr/>
          <p:nvPr userDrawn="1">
            <p:custDataLst>
              <p:tags r:id="rId2"/>
            </p:custDataLst>
          </p:nvPr>
        </p:nvSpPr>
        <p:spPr>
          <a:xfrm rot="11574254">
            <a:off x="1882214" y="707144"/>
            <a:ext cx="728651" cy="5443707"/>
          </a:xfrm>
          <a:custGeom>
            <a:avLst/>
            <a:gdLst>
              <a:gd name="connsiteX0" fmla="*/ 0 w 971535"/>
              <a:gd name="connsiteY0" fmla="*/ 7258276 h 7258276"/>
              <a:gd name="connsiteX1" fmla="*/ 932891 w 971535"/>
              <a:gd name="connsiteY1" fmla="*/ 8853 h 7258276"/>
              <a:gd name="connsiteX2" fmla="*/ 971535 w 971535"/>
              <a:gd name="connsiteY2" fmla="*/ 0 h 7258276"/>
              <a:gd name="connsiteX3" fmla="*/ 971535 w 971535"/>
              <a:gd name="connsiteY3" fmla="*/ 7035689 h 725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535" h="7258276">
                <a:moveTo>
                  <a:pt x="0" y="7258276"/>
                </a:moveTo>
                <a:lnTo>
                  <a:pt x="932891" y="8853"/>
                </a:lnTo>
                <a:lnTo>
                  <a:pt x="971535" y="0"/>
                </a:lnTo>
                <a:lnTo>
                  <a:pt x="971535" y="70356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3" name="任意多边形: 形状 7"/>
          <p:cNvSpPr/>
          <p:nvPr userDrawn="1">
            <p:custDataLst>
              <p:tags r:id="rId3"/>
            </p:custDataLst>
          </p:nvPr>
        </p:nvSpPr>
        <p:spPr>
          <a:xfrm>
            <a:off x="1307488" y="3937000"/>
            <a:ext cx="1044752" cy="2921000"/>
          </a:xfrm>
          <a:custGeom>
            <a:avLst/>
            <a:gdLst>
              <a:gd name="connsiteX0" fmla="*/ 1089482 w 1393003"/>
              <a:gd name="connsiteY0" fmla="*/ 0 h 2921000"/>
              <a:gd name="connsiteX1" fmla="*/ 1393003 w 1393003"/>
              <a:gd name="connsiteY1" fmla="*/ 2921000 h 2921000"/>
              <a:gd name="connsiteX2" fmla="*/ 0 w 1393003"/>
              <a:gd name="connsiteY2" fmla="*/ 2921000 h 292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3003" h="2921000">
                <a:moveTo>
                  <a:pt x="1089482" y="0"/>
                </a:moveTo>
                <a:lnTo>
                  <a:pt x="1393003" y="2921000"/>
                </a:lnTo>
                <a:lnTo>
                  <a:pt x="0" y="2921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28" name="文本框 27"/>
          <p:cNvSpPr txBox="1"/>
          <p:nvPr>
            <p:custDataLst>
              <p:tags r:id="rId4"/>
            </p:custDataLst>
          </p:nvPr>
        </p:nvSpPr>
        <p:spPr>
          <a:xfrm>
            <a:off x="4701302" y="2330768"/>
            <a:ext cx="395764" cy="623411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任意多边形: 形状 33"/>
          <p:cNvSpPr/>
          <p:nvPr>
            <p:custDataLst>
              <p:tags r:id="rId5"/>
            </p:custDataLst>
          </p:nvPr>
        </p:nvSpPr>
        <p:spPr>
          <a:xfrm rot="697528">
            <a:off x="4320540" y="2485390"/>
            <a:ext cx="186055" cy="260985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35" name="等腰三角形 34"/>
          <p:cNvSpPr/>
          <p:nvPr>
            <p:custDataLst>
              <p:tags r:id="rId6"/>
            </p:custDataLst>
          </p:nvPr>
        </p:nvSpPr>
        <p:spPr>
          <a:xfrm>
            <a:off x="4367530" y="2506345"/>
            <a:ext cx="163195" cy="219075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29" name="文本框 28"/>
          <p:cNvSpPr txBox="1"/>
          <p:nvPr>
            <p:custDataLst>
              <p:tags r:id="rId7"/>
            </p:custDataLst>
          </p:nvPr>
        </p:nvSpPr>
        <p:spPr>
          <a:xfrm>
            <a:off x="4701302" y="3216593"/>
            <a:ext cx="395764" cy="623411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任意多边形: 形状 36"/>
          <p:cNvSpPr/>
          <p:nvPr>
            <p:custDataLst>
              <p:tags r:id="rId8"/>
            </p:custDataLst>
          </p:nvPr>
        </p:nvSpPr>
        <p:spPr>
          <a:xfrm rot="697528">
            <a:off x="4320540" y="3397885"/>
            <a:ext cx="186055" cy="260985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38" name="等腰三角形 37"/>
          <p:cNvSpPr/>
          <p:nvPr>
            <p:custDataLst>
              <p:tags r:id="rId9"/>
            </p:custDataLst>
          </p:nvPr>
        </p:nvSpPr>
        <p:spPr>
          <a:xfrm>
            <a:off x="4367530" y="3418840"/>
            <a:ext cx="163195" cy="219075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30" name="文本框 29"/>
          <p:cNvSpPr txBox="1"/>
          <p:nvPr>
            <p:custDataLst>
              <p:tags r:id="rId10"/>
            </p:custDataLst>
          </p:nvPr>
        </p:nvSpPr>
        <p:spPr>
          <a:xfrm>
            <a:off x="4701302" y="4101942"/>
            <a:ext cx="395764" cy="623411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任意多边形: 形状 39"/>
          <p:cNvSpPr/>
          <p:nvPr>
            <p:custDataLst>
              <p:tags r:id="rId11"/>
            </p:custDataLst>
          </p:nvPr>
        </p:nvSpPr>
        <p:spPr>
          <a:xfrm rot="697528">
            <a:off x="4320540" y="4283710"/>
            <a:ext cx="186055" cy="260985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41" name="等腰三角形 40"/>
          <p:cNvSpPr/>
          <p:nvPr>
            <p:custDataLst>
              <p:tags r:id="rId12"/>
            </p:custDataLst>
          </p:nvPr>
        </p:nvSpPr>
        <p:spPr>
          <a:xfrm>
            <a:off x="4367530" y="4304030"/>
            <a:ext cx="163195" cy="219075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5278040" y="2353153"/>
            <a:ext cx="2159794" cy="62341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 lvl="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</a:pPr>
            <a:r>
              <a:rPr lang="zh-CN" altLang="en-US" sz="900" spc="150" dirty="0">
                <a:solidFill>
                  <a:schemeClr val="dk1"/>
                </a:solidFill>
                <a:latin typeface="+mj-ea"/>
                <a:ea typeface="+mj-ea"/>
                <a:cs typeface="+mj-ea"/>
              </a:rPr>
              <a:t>如何在Linux中增加一个用户帐号？</a:t>
            </a:r>
            <a:r>
              <a:rPr lang="en-US" altLang="zh-CN" sz="900" spc="150" dirty="0">
                <a:solidFill>
                  <a:schemeClr val="dk1"/>
                </a:solidFill>
                <a:latin typeface="+mj-ea"/>
                <a:ea typeface="+mj-ea"/>
                <a:cs typeface="+mj-ea"/>
              </a:rPr>
              <a:t>r、w、x权限在文件和目录中的含义有何区别？</a:t>
            </a:r>
            <a:endParaRPr lang="en-US" altLang="zh-CN" sz="900" spc="150" dirty="0">
              <a:solidFill>
                <a:schemeClr val="dk1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66" name="文本框 65"/>
          <p:cNvSpPr txBox="1"/>
          <p:nvPr>
            <p:custDataLst>
              <p:tags r:id="rId14"/>
            </p:custDataLst>
          </p:nvPr>
        </p:nvSpPr>
        <p:spPr>
          <a:xfrm>
            <a:off x="5278040" y="3238978"/>
            <a:ext cx="2159794" cy="623411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000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有哪些方法可以设置文件的访问权限？</a:t>
            </a:r>
            <a:endParaRPr lang="zh-CN" altLang="en-US" sz="1000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15"/>
            </p:custDataLst>
          </p:nvPr>
        </p:nvSpPr>
        <p:spPr>
          <a:xfrm>
            <a:off x="5278040" y="4124803"/>
            <a:ext cx="2159794" cy="623411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000" spc="15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如何将/var/ftp/pub目录的属主更改为用户ftp？</a:t>
            </a:r>
            <a:endParaRPr lang="zh-CN" altLang="en-US" sz="1000" spc="150" dirty="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6"/>
            </p:custDataLst>
          </p:nvPr>
        </p:nvSpPr>
        <p:spPr>
          <a:xfrm>
            <a:off x="436721" y="560943"/>
            <a:ext cx="1051560" cy="622459"/>
          </a:xfrm>
          <a:prstGeom prst="rect">
            <a:avLst/>
          </a:prstGeom>
          <a:noFill/>
        </p:spPr>
        <p:txBody>
          <a:bodyPr wrap="square" rtlCol="0">
            <a:normAutofit fontScale="40000"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dirty="0">
                <a:solidFill>
                  <a:schemeClr val="lt1"/>
                </a:solidFill>
                <a:latin typeface="Arial" panose="020B0604020202020204" pitchFamily="34" charset="0"/>
                <a:ea typeface="汉仪旗黑-85S" panose="00020600040101010101" pitchFamily="18" charset="-122"/>
              </a:rPr>
              <a:t>课程回顾</a:t>
            </a:r>
            <a:endParaRPr lang="zh-CN" altLang="en-US" sz="3600" dirty="0">
              <a:solidFill>
                <a:schemeClr val="lt1"/>
              </a:solidFill>
              <a:latin typeface="Arial" panose="020B0604020202020204" pitchFamily="34" charset="0"/>
              <a:ea typeface="汉仪旗黑-85S" panose="00020600040101010101" pitchFamily="18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7"/>
            </p:custDataLst>
          </p:nvPr>
        </p:nvSpPr>
        <p:spPr>
          <a:xfrm>
            <a:off x="484346" y="1274921"/>
            <a:ext cx="1198721" cy="300038"/>
          </a:xfrm>
          <a:prstGeom prst="rect">
            <a:avLst/>
          </a:prstGeom>
          <a:noFill/>
        </p:spPr>
        <p:txBody>
          <a:bodyPr wrap="square" rtlCol="0">
            <a:normAutofit fontScale="90000" lnSpcReduction="10000"/>
          </a:bodyPr>
          <a:p>
            <a:r>
              <a:rPr lang="en-US" altLang="zh-CN" sz="15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CONTENTS</a:t>
            </a:r>
            <a:endParaRPr lang="en-US" altLang="zh-CN" sz="15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18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300" name="Line 10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282825" y="3571875"/>
            <a:ext cx="43180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603" name="Rectangle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 eaLnBrk="1" hangingPunct="1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本章结构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12311" name="AutoShape 4"/>
          <p:cNvSpPr>
            <a:spLocks noChangeArrowheads="1"/>
          </p:cNvSpPr>
          <p:nvPr/>
        </p:nvSpPr>
        <p:spPr bwMode="auto">
          <a:xfrm>
            <a:off x="214282" y="3282220"/>
            <a:ext cx="2357454" cy="64670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磁盘和文件系统管理（一）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4" name="Line 3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2714625" y="2571750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294" name="Line 1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5143500" y="2214563"/>
            <a:ext cx="3587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07" name="Line 14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5143500" y="2214563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6" name="Line 8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714625" y="2571750"/>
            <a:ext cx="2428875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7" name="AutoShape 11"/>
          <p:cNvSpPr>
            <a:spLocks noChangeArrowheads="1"/>
          </p:cNvSpPr>
          <p:nvPr/>
        </p:nvSpPr>
        <p:spPr bwMode="auto">
          <a:xfrm>
            <a:off x="5464175" y="2072126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检测并确认新硬盘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20" name="AutoShape 5"/>
          <p:cNvSpPr>
            <a:spLocks noChangeArrowheads="1"/>
          </p:cNvSpPr>
          <p:nvPr/>
        </p:nvSpPr>
        <p:spPr bwMode="auto">
          <a:xfrm>
            <a:off x="2957513" y="2429356"/>
            <a:ext cx="1971675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管理磁盘及分区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299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703513" y="4429125"/>
            <a:ext cx="2439988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19" name="AutoShape 5"/>
          <p:cNvSpPr>
            <a:spLocks noChangeArrowheads="1"/>
          </p:cNvSpPr>
          <p:nvPr/>
        </p:nvSpPr>
        <p:spPr bwMode="auto">
          <a:xfrm>
            <a:off x="2961200" y="4286704"/>
            <a:ext cx="2000263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管理文件系统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" name="Line 16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5143500" y="3000375"/>
            <a:ext cx="360363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Line 26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V="1">
            <a:off x="5157788" y="4000500"/>
            <a:ext cx="34925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" name="Line 25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 flipV="1">
            <a:off x="5146675" y="4857750"/>
            <a:ext cx="360363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" name="AutoShape 18"/>
          <p:cNvSpPr>
            <a:spLocks noChangeArrowheads="1"/>
          </p:cNvSpPr>
          <p:nvPr/>
        </p:nvSpPr>
        <p:spPr bwMode="auto">
          <a:xfrm>
            <a:off x="5468042" y="2857944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规划硬盘中的分区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AutoShape 28"/>
          <p:cNvSpPr>
            <a:spLocks noChangeArrowheads="1"/>
          </p:cNvSpPr>
          <p:nvPr/>
        </p:nvSpPr>
        <p:spPr bwMode="auto">
          <a:xfrm>
            <a:off x="5468042" y="3858076"/>
            <a:ext cx="2700338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创建文件系统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6" name="AutoShape 27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472288" y="4643894"/>
            <a:ext cx="2675480" cy="373675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E7F9FF"/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rgbClr val="E7F9FF"/>
              </a:gs>
            </a:gsLst>
            <a:lin ang="16200000" scaled="1"/>
            <a:tileRect/>
          </a:gradFill>
          <a:ln w="19050" algn="ctr">
            <a:noFill/>
            <a:rou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dk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挂载、卸载文件系统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" name="Line 37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5146675" y="4000500"/>
            <a:ext cx="0" cy="368300"/>
          </a:xfrm>
          <a:prstGeom prst="line">
            <a:avLst/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15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626" name="标题 6"/>
          <p:cNvSpPr>
            <a:spLocks noGrp="1"/>
          </p:cNvSpPr>
          <p:nvPr>
            <p:ph type="title" idx="4294967295"/>
          </p:nvPr>
        </p:nvSpPr>
        <p:spPr>
          <a:xfrm>
            <a:off x="2071688" y="2074863"/>
            <a:ext cx="6919912" cy="639762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l" defTabSz="914400">
              <a:buClrTx/>
              <a:buSzTx/>
              <a:buFontTx/>
            </a:pPr>
            <a:r>
              <a:rPr sz="280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第七章 磁盘和文件系统管理（一）</a:t>
            </a:r>
            <a:endParaRPr sz="280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26627" name="副标题 7"/>
          <p:cNvSpPr>
            <a:spLocks noGrp="1"/>
          </p:cNvSpPr>
          <p:nvPr>
            <p:ph type="subTitle" idx="4294967295"/>
            <p:custDataLst>
              <p:tags r:id="rId4"/>
            </p:custDataLst>
          </p:nvPr>
        </p:nvSpPr>
        <p:spPr>
          <a:xfrm>
            <a:off x="3514746" y="2890838"/>
            <a:ext cx="5629286" cy="6096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None/>
              <a:defRPr sz="26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5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ctr" defTabSz="914400">
              <a:buSzTx/>
            </a:pPr>
            <a:r>
              <a:rPr lang="en-US" altLang="zh-CN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 </a:t>
            </a:r>
            <a:r>
              <a:rPr lang="en-US" altLang="zh-CN" sz="2400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上机部分</a:t>
            </a:r>
            <a:endParaRPr lang="en-US" altLang="zh-CN" sz="24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ctr" defTabSz="914400">
              <a:buSzTx/>
            </a:pPr>
            <a:endParaRPr lang="en-US" altLang="zh-CN" sz="2400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650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需求描述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在虚拟机中添加一块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SCSI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磁盘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建立一个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80G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分区，用于普通用户的宿主文件夹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将新分区挂载到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/home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目录下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服务器每次开机自动挂载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实现思路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关机后添加新硬盘，重启系统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分区并格式化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迁移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/home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7651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实验案例：迁移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/home</a:t>
            </a:r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分区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3-1</a:t>
            </a:r>
            <a:endParaRPr lang="en-US" altLang="zh-CN" sz="2400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67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学员练习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关机后添加新硬盘，重启开机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分区格式化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867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实验案例：迁移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/home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分区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3-2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28677" name="Picture 4" descr="练习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1925" y="3105150"/>
            <a:ext cx="100838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8" name="Rectangle 5"/>
          <p:cNvSpPr/>
          <p:nvPr/>
        </p:nvSpPr>
        <p:spPr>
          <a:xfrm>
            <a:off x="3565525" y="3321050"/>
            <a:ext cx="2735580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分钟内完成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69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学员练习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迁移“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/home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”分区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设置自动挂载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969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实验案例：迁移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/home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分区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3-3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pic>
        <p:nvPicPr>
          <p:cNvPr id="29701" name="Picture 4" descr="练习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1925" y="3105150"/>
            <a:ext cx="100838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2" name="Rectangle 5"/>
          <p:cNvSpPr/>
          <p:nvPr/>
        </p:nvSpPr>
        <p:spPr>
          <a:xfrm>
            <a:off x="3565525" y="3321050"/>
            <a:ext cx="2735580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分钟内完成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9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学会添加磁盘并进行分区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学会创建并挂载文件系统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: 形状 5"/>
          <p:cNvSpPr/>
          <p:nvPr userDrawn="1">
            <p:custDataLst>
              <p:tags r:id="rId1"/>
            </p:custDataLst>
          </p:nvPr>
        </p:nvSpPr>
        <p:spPr>
          <a:xfrm rot="10800000" flipH="1">
            <a:off x="-1" y="-1"/>
            <a:ext cx="2481943" cy="6858001"/>
          </a:xfrm>
          <a:custGeom>
            <a:avLst/>
            <a:gdLst>
              <a:gd name="connsiteX0" fmla="*/ 0 w 3309257"/>
              <a:gd name="connsiteY0" fmla="*/ 6858001 h 6858001"/>
              <a:gd name="connsiteX1" fmla="*/ 3309257 w 3309257"/>
              <a:gd name="connsiteY1" fmla="*/ 6858001 h 6858001"/>
              <a:gd name="connsiteX2" fmla="*/ 1718889 w 3309257"/>
              <a:gd name="connsiteY2" fmla="*/ 0 h 6858001"/>
              <a:gd name="connsiteX3" fmla="*/ 0 w 3309257"/>
              <a:gd name="connsiteY3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9257" h="6858001">
                <a:moveTo>
                  <a:pt x="0" y="6858001"/>
                </a:moveTo>
                <a:lnTo>
                  <a:pt x="3309257" y="6858001"/>
                </a:lnTo>
                <a:lnTo>
                  <a:pt x="171888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 dirty="0">
              <a:solidFill>
                <a:schemeClr val="lt1"/>
              </a:solidFill>
            </a:endParaRPr>
          </a:p>
        </p:txBody>
      </p:sp>
      <p:sp>
        <p:nvSpPr>
          <p:cNvPr id="7" name="任意多边形: 形状 6"/>
          <p:cNvSpPr/>
          <p:nvPr userDrawn="1">
            <p:custDataLst>
              <p:tags r:id="rId2"/>
            </p:custDataLst>
          </p:nvPr>
        </p:nvSpPr>
        <p:spPr>
          <a:xfrm rot="11574254">
            <a:off x="1882214" y="707144"/>
            <a:ext cx="728651" cy="5443707"/>
          </a:xfrm>
          <a:custGeom>
            <a:avLst/>
            <a:gdLst>
              <a:gd name="connsiteX0" fmla="*/ 0 w 971535"/>
              <a:gd name="connsiteY0" fmla="*/ 7258276 h 7258276"/>
              <a:gd name="connsiteX1" fmla="*/ 932891 w 971535"/>
              <a:gd name="connsiteY1" fmla="*/ 8853 h 7258276"/>
              <a:gd name="connsiteX2" fmla="*/ 971535 w 971535"/>
              <a:gd name="connsiteY2" fmla="*/ 0 h 7258276"/>
              <a:gd name="connsiteX3" fmla="*/ 971535 w 971535"/>
              <a:gd name="connsiteY3" fmla="*/ 7035689 h 725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535" h="7258276">
                <a:moveTo>
                  <a:pt x="0" y="7258276"/>
                </a:moveTo>
                <a:lnTo>
                  <a:pt x="932891" y="8853"/>
                </a:lnTo>
                <a:lnTo>
                  <a:pt x="971535" y="0"/>
                </a:lnTo>
                <a:lnTo>
                  <a:pt x="971535" y="70356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8" name="任意多边形: 形状 7"/>
          <p:cNvSpPr/>
          <p:nvPr userDrawn="1">
            <p:custDataLst>
              <p:tags r:id="rId3"/>
            </p:custDataLst>
          </p:nvPr>
        </p:nvSpPr>
        <p:spPr>
          <a:xfrm>
            <a:off x="1307488" y="3937000"/>
            <a:ext cx="1044752" cy="2921000"/>
          </a:xfrm>
          <a:custGeom>
            <a:avLst/>
            <a:gdLst>
              <a:gd name="connsiteX0" fmla="*/ 1089482 w 1393003"/>
              <a:gd name="connsiteY0" fmla="*/ 0 h 2921000"/>
              <a:gd name="connsiteX1" fmla="*/ 1393003 w 1393003"/>
              <a:gd name="connsiteY1" fmla="*/ 2921000 h 2921000"/>
              <a:gd name="connsiteX2" fmla="*/ 0 w 1393003"/>
              <a:gd name="connsiteY2" fmla="*/ 2921000 h 292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3003" h="2921000">
                <a:moveTo>
                  <a:pt x="1089482" y="0"/>
                </a:moveTo>
                <a:lnTo>
                  <a:pt x="1393003" y="2921000"/>
                </a:lnTo>
                <a:lnTo>
                  <a:pt x="0" y="2921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36721" y="560943"/>
            <a:ext cx="1051560" cy="622459"/>
          </a:xfrm>
          <a:prstGeom prst="rect">
            <a:avLst/>
          </a:prstGeom>
          <a:noFill/>
        </p:spPr>
        <p:txBody>
          <a:bodyPr wrap="square" rtlCol="0">
            <a:normAutofit fontScale="40000"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dirty="0">
                <a:solidFill>
                  <a:schemeClr val="lt1"/>
                </a:solidFill>
                <a:latin typeface="Arial" panose="020B0604020202020204" pitchFamily="34" charset="0"/>
                <a:ea typeface="汉仪旗黑-85S" panose="00020600040101010101" pitchFamily="18" charset="-122"/>
              </a:rPr>
              <a:t>本章结构</a:t>
            </a:r>
            <a:endParaRPr lang="zh-CN" altLang="en-US" sz="3600" dirty="0">
              <a:solidFill>
                <a:schemeClr val="lt1"/>
              </a:solidFill>
              <a:latin typeface="Arial" panose="020B0604020202020204" pitchFamily="34" charset="0"/>
              <a:ea typeface="汉仪旗黑-85S" panose="00020600040101010101" pitchFamily="18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84346" y="1274921"/>
            <a:ext cx="1198721" cy="300038"/>
          </a:xfrm>
          <a:prstGeom prst="rect">
            <a:avLst/>
          </a:prstGeom>
          <a:noFill/>
        </p:spPr>
        <p:txBody>
          <a:bodyPr wrap="square" rtlCol="0">
            <a:normAutofit fontScale="90000" lnSpcReduction="10000"/>
          </a:bodyPr>
          <a:p>
            <a:r>
              <a:rPr lang="en-US" altLang="zh-CN" sz="15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CONTENTS</a:t>
            </a:r>
            <a:endParaRPr lang="en-US" altLang="zh-CN" sz="15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>
            <p:custDataLst>
              <p:tags r:id="rId6"/>
            </p:custDataLst>
          </p:nvPr>
        </p:nvSpPr>
        <p:spPr>
          <a:xfrm>
            <a:off x="4701418" y="892335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任意多边形: 形状 33"/>
          <p:cNvSpPr/>
          <p:nvPr>
            <p:custDataLst>
              <p:tags r:id="rId7"/>
            </p:custDataLst>
          </p:nvPr>
        </p:nvSpPr>
        <p:spPr>
          <a:xfrm rot="697528">
            <a:off x="4320906" y="1047349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35" name="等腰三角形 34"/>
          <p:cNvSpPr/>
          <p:nvPr>
            <p:custDataLst>
              <p:tags r:id="rId8"/>
            </p:custDataLst>
          </p:nvPr>
        </p:nvSpPr>
        <p:spPr>
          <a:xfrm>
            <a:off x="4367577" y="1067827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29" name="文本框 28"/>
          <p:cNvSpPr txBox="1"/>
          <p:nvPr>
            <p:custDataLst>
              <p:tags r:id="rId9"/>
            </p:custDataLst>
          </p:nvPr>
        </p:nvSpPr>
        <p:spPr>
          <a:xfrm>
            <a:off x="4701418" y="1778132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lang="en-US" altLang="zh-CN" sz="3600">
              <a:solidFill>
                <a:schemeClr val="dk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任意多边形: 形状 36"/>
          <p:cNvSpPr/>
          <p:nvPr>
            <p:custDataLst>
              <p:tags r:id="rId10"/>
            </p:custDataLst>
          </p:nvPr>
        </p:nvSpPr>
        <p:spPr>
          <a:xfrm rot="697528">
            <a:off x="4320906" y="1959815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38" name="等腰三角形 37"/>
          <p:cNvSpPr/>
          <p:nvPr>
            <p:custDataLst>
              <p:tags r:id="rId11"/>
            </p:custDataLst>
          </p:nvPr>
        </p:nvSpPr>
        <p:spPr>
          <a:xfrm>
            <a:off x="4367577" y="1980293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30" name="文本框 29"/>
          <p:cNvSpPr txBox="1"/>
          <p:nvPr>
            <p:custDataLst>
              <p:tags r:id="rId12"/>
            </p:custDataLst>
          </p:nvPr>
        </p:nvSpPr>
        <p:spPr>
          <a:xfrm>
            <a:off x="4701418" y="2663453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任意多边形: 形状 39"/>
          <p:cNvSpPr/>
          <p:nvPr>
            <p:custDataLst>
              <p:tags r:id="rId13"/>
            </p:custDataLst>
          </p:nvPr>
        </p:nvSpPr>
        <p:spPr>
          <a:xfrm rot="697528">
            <a:off x="4320906" y="2845136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6" name="等腰三角形 5"/>
          <p:cNvSpPr/>
          <p:nvPr>
            <p:custDataLst>
              <p:tags r:id="rId14"/>
            </p:custDataLst>
          </p:nvPr>
        </p:nvSpPr>
        <p:spPr>
          <a:xfrm>
            <a:off x="4367577" y="2865614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31" name="文本框 30"/>
          <p:cNvSpPr txBox="1"/>
          <p:nvPr>
            <p:custDataLst>
              <p:tags r:id="rId15"/>
            </p:custDataLst>
          </p:nvPr>
        </p:nvSpPr>
        <p:spPr>
          <a:xfrm>
            <a:off x="4701418" y="3548774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en-US" altLang="zh-CN" sz="360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任意多边形: 形状 42"/>
          <p:cNvSpPr/>
          <p:nvPr>
            <p:custDataLst>
              <p:tags r:id="rId16"/>
            </p:custDataLst>
          </p:nvPr>
        </p:nvSpPr>
        <p:spPr>
          <a:xfrm rot="697528">
            <a:off x="4320906" y="3730457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 dirty="0">
              <a:solidFill>
                <a:schemeClr val="dk1"/>
              </a:solidFill>
            </a:endParaRPr>
          </a:p>
        </p:txBody>
      </p:sp>
      <p:sp>
        <p:nvSpPr>
          <p:cNvPr id="44" name="等腰三角形 43"/>
          <p:cNvSpPr/>
          <p:nvPr>
            <p:custDataLst>
              <p:tags r:id="rId17"/>
            </p:custDataLst>
          </p:nvPr>
        </p:nvSpPr>
        <p:spPr>
          <a:xfrm>
            <a:off x="4367577" y="3750935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58" name="文本框 57"/>
          <p:cNvSpPr txBox="1"/>
          <p:nvPr>
            <p:custDataLst>
              <p:tags r:id="rId18"/>
            </p:custDataLst>
          </p:nvPr>
        </p:nvSpPr>
        <p:spPr>
          <a:xfrm>
            <a:off x="4700465" y="4434095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 dirty="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5</a:t>
            </a:r>
            <a:endParaRPr lang="en-US" altLang="zh-CN" sz="3600" dirty="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3" name="任意多边形: 形状 62"/>
          <p:cNvSpPr/>
          <p:nvPr>
            <p:custDataLst>
              <p:tags r:id="rId19"/>
            </p:custDataLst>
          </p:nvPr>
        </p:nvSpPr>
        <p:spPr>
          <a:xfrm rot="697528">
            <a:off x="4319953" y="4615778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64" name="等腰三角形 63"/>
          <p:cNvSpPr/>
          <p:nvPr>
            <p:custDataLst>
              <p:tags r:id="rId20"/>
            </p:custDataLst>
          </p:nvPr>
        </p:nvSpPr>
        <p:spPr>
          <a:xfrm>
            <a:off x="4366624" y="4636256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21"/>
            </p:custDataLst>
          </p:nvPr>
        </p:nvSpPr>
        <p:spPr>
          <a:xfrm>
            <a:off x="5278138" y="914718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管理文件系统</a:t>
            </a:r>
            <a:endParaRPr lang="zh-CN" altLang="en-US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>
            <p:custDataLst>
              <p:tags r:id="rId22"/>
            </p:custDataLst>
          </p:nvPr>
        </p:nvSpPr>
        <p:spPr>
          <a:xfrm>
            <a:off x="5278138" y="1800515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管理磁盘及分区</a:t>
            </a:r>
            <a:endParaRPr lang="zh-CN" altLang="en-US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23"/>
            </p:custDataLst>
          </p:nvPr>
        </p:nvSpPr>
        <p:spPr>
          <a:xfrm>
            <a:off x="5278138" y="2686312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磁盘和文件系统管理（一）</a:t>
            </a:r>
            <a:endParaRPr lang="zh-CN" altLang="en-US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>
            <p:custDataLst>
              <p:tags r:id="rId24"/>
            </p:custDataLst>
          </p:nvPr>
        </p:nvSpPr>
        <p:spPr>
          <a:xfrm>
            <a:off x="5278138" y="3572110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检测并确认新硬盘</a:t>
            </a:r>
            <a:endParaRPr lang="zh-CN" altLang="en-US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>
            <p:custDataLst>
              <p:tags r:id="rId25"/>
            </p:custDataLst>
          </p:nvPr>
        </p:nvSpPr>
        <p:spPr>
          <a:xfrm>
            <a:off x="5278138" y="4457907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规划硬盘中的分区</a:t>
            </a:r>
            <a:endParaRPr lang="zh-CN" altLang="en-US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26"/>
            </p:custDataLst>
          </p:nvPr>
        </p:nvSpPr>
        <p:spPr>
          <a:xfrm>
            <a:off x="4676074" y="5318464"/>
            <a:ext cx="395751" cy="623392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r>
              <a:rPr lang="en-US" altLang="zh-CN" sz="3600" dirty="0">
                <a:solidFill>
                  <a:schemeClr val="dk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  <a:endParaRPr lang="en-US" altLang="zh-CN" sz="3600" dirty="0">
              <a:solidFill>
                <a:schemeClr val="dk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任意多边形: 形状 35"/>
          <p:cNvSpPr/>
          <p:nvPr>
            <p:custDataLst>
              <p:tags r:id="rId27"/>
            </p:custDataLst>
          </p:nvPr>
        </p:nvSpPr>
        <p:spPr>
          <a:xfrm rot="697528">
            <a:off x="4295665" y="5500147"/>
            <a:ext cx="185732" cy="260977"/>
          </a:xfrm>
          <a:custGeom>
            <a:avLst/>
            <a:gdLst>
              <a:gd name="connsiteX0" fmla="*/ 1399913 w 1399913"/>
              <a:gd name="connsiteY0" fmla="*/ 0 h 1966165"/>
              <a:gd name="connsiteX1" fmla="*/ 1399913 w 1399913"/>
              <a:gd name="connsiteY1" fmla="*/ 1678156 h 1966165"/>
              <a:gd name="connsiteX2" fmla="*/ 0 w 1399913"/>
              <a:gd name="connsiteY2" fmla="*/ 1966165 h 196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913" h="1966165">
                <a:moveTo>
                  <a:pt x="1399913" y="0"/>
                </a:moveTo>
                <a:lnTo>
                  <a:pt x="1399913" y="1678156"/>
                </a:lnTo>
                <a:lnTo>
                  <a:pt x="0" y="1966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0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39" name="等腰三角形 38"/>
          <p:cNvSpPr/>
          <p:nvPr>
            <p:custDataLst>
              <p:tags r:id="rId28"/>
            </p:custDataLst>
          </p:nvPr>
        </p:nvSpPr>
        <p:spPr>
          <a:xfrm>
            <a:off x="4342336" y="5520625"/>
            <a:ext cx="163349" cy="21906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p>
            <a:pPr algn="ctr"/>
            <a:endParaRPr lang="zh-CN" altLang="en-US" sz="1350">
              <a:solidFill>
                <a:schemeClr val="dk1"/>
              </a:solidFill>
            </a:endParaRPr>
          </a:p>
        </p:txBody>
      </p:sp>
      <p:sp>
        <p:nvSpPr>
          <p:cNvPr id="10" name="文本框 9"/>
          <p:cNvSpPr txBox="1"/>
          <p:nvPr>
            <p:custDataLst>
              <p:tags r:id="rId29"/>
            </p:custDataLst>
          </p:nvPr>
        </p:nvSpPr>
        <p:spPr>
          <a:xfrm>
            <a:off x="5253748" y="5342275"/>
            <a:ext cx="2159726" cy="623392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700" u="none" strike="noStrike" spc="150" baseline="0" dirty="0">
                <a:solidFill>
                  <a:schemeClr val="dk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创建文件系统</a:t>
            </a:r>
            <a:endParaRPr lang="zh-CN" altLang="en-US" sz="1700" u="none" strike="noStrike" spc="150" baseline="0" dirty="0">
              <a:solidFill>
                <a:schemeClr val="dk1"/>
              </a:solidFill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0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42" name="内容占位符 1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00063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fdisk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命令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格式：</a:t>
            </a:r>
            <a:r>
              <a:rPr lang="zh-CN" altLang="en-US" kern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fdisk  -l  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[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磁盘设备</a:t>
            </a: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]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zh-CN" altLang="en-US" sz="2400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243" name="标题 1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检测并确认新硬盘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4" name="AutoShape 9"/>
          <p:cNvSpPr/>
          <p:nvPr/>
        </p:nvSpPr>
        <p:spPr>
          <a:xfrm>
            <a:off x="521335" y="2348548"/>
            <a:ext cx="8101013" cy="4429125"/>
          </a:xfrm>
          <a:prstGeom prst="roundRect">
            <a:avLst>
              <a:gd name="adj" fmla="val 4444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fdisk -l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Disk /dev/sda: 64.4 GB, 64424509440 bytes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255 heads, 63 sectors/track, 7832 cylinders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Units = cylinders of 16065 * 512 = 8225280 bytes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Device   Boot      Start       End            Blocks   Id   System</a:t>
            </a:r>
            <a:endParaRPr lang="pt-BR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pt-B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/dev/sda1   *           1            13           104391   83  Linux</a:t>
            </a:r>
            <a:endParaRPr lang="pt-BR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pt-B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/dev/sda2              14        7832    62806117+   8e  Linux LVM</a:t>
            </a:r>
            <a:endParaRPr lang="pt-BR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Disk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/dev/sdb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85.8 GB, 85899345920 bytes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255 heads, 63 sectors/track, 10443 cylinders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Units = cylinders of 16065 * 512 = 8225280 bytes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Disk /dev/sdb doesn't contain a valid partition table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10"/>
          <p:cNvSpPr/>
          <p:nvPr/>
        </p:nvSpPr>
        <p:spPr>
          <a:xfrm>
            <a:off x="6083618" y="5444808"/>
            <a:ext cx="2098675" cy="715962"/>
          </a:xfrm>
          <a:prstGeom prst="wedgeRoundRectCallout">
            <a:avLst>
              <a:gd name="adj1" fmla="val -43106"/>
              <a:gd name="adj2" fmla="val 78769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新磁盘未包含有效的分区表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66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630" y="702945"/>
            <a:ext cx="8500745" cy="5583555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1" algn="l" defTabSz="914400">
              <a:spcBef>
                <a:spcPts val="475"/>
              </a:spcBef>
              <a:buSzTx/>
              <a:buChar char="l"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Blocks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：分区的大小，以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Blocks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（块）为单位，默认的块大小为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1024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字节。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  <a:buChar char="l"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Id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：分区类型的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ID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标记号，对于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EXT3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分区为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83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LVM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分区为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8e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267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重要参数说明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5" name="AutoShape 9"/>
          <p:cNvSpPr/>
          <p:nvPr/>
        </p:nvSpPr>
        <p:spPr>
          <a:xfrm>
            <a:off x="1763395" y="2348865"/>
            <a:ext cx="6500813" cy="4429125"/>
          </a:xfrm>
          <a:prstGeom prst="roundRect">
            <a:avLst>
              <a:gd name="adj" fmla="val 4444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fdisk -l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Disk /dev/sda: 64.4 GB, 64424509440 bytes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255 heads, 63 sectors/track, 7832 cylinders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Units = cylinders of 16065 * 512 = 8225280 bytes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Device   Boot      Start       End            Blocks   Id   System</a:t>
            </a:r>
            <a:endParaRPr lang="pt-BR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pt-B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/dev/sda1   *           1            13           104391   83  Linux</a:t>
            </a:r>
            <a:endParaRPr lang="pt-BR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pt-BR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/dev/sda2              14        7832    62806117+   8e  Linux LVM</a:t>
            </a:r>
            <a:endParaRPr lang="pt-BR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Disk 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/dev/sdb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85.8 GB, 85899345920 bytes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255 heads, 63 sectors/track, 10443 cylinders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Units = cylinders of 16065 * 512 = 8225280 bytes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Disk /dev/sdb doesn't contain a valid partition table</a:t>
            </a:r>
            <a:endParaRPr lang="en-US" alt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" name="等腰三角形 1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AutoShape 9"/>
          <p:cNvSpPr/>
          <p:nvPr/>
        </p:nvSpPr>
        <p:spPr>
          <a:xfrm>
            <a:off x="514350" y="2643188"/>
            <a:ext cx="8101013" cy="3786187"/>
          </a:xfrm>
          <a:prstGeom prst="roundRect">
            <a:avLst>
              <a:gd name="adj" fmla="val 4444"/>
            </a:avLst>
          </a:prstGeom>
          <a:gradFill rotWithShape="1">
            <a:gsLst>
              <a:gs pos="0">
                <a:srgbClr val="CCFF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rgbClr val="0066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[root@localhost ~]# fdisk /dev/sdb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Device contains neither a valid DOS partition table, nor Sun, SGI or OSF disklabel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Building a new DOS disklabel. Changes will remain in memory only,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until you decide to write them. After that, of course, the previous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 won't be recoverable.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Warning: invalid flag 0x0000 of partition table 4 will be corrected by w(rite)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rgbClr val="006600"/>
              </a:buClr>
              <a:buSzPct val="80000"/>
              <a:buFont typeface="Wingdings" panose="05000000000000000000" pitchFamily="2" charset="2"/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Command (m for help):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10"/>
          <p:cNvSpPr/>
          <p:nvPr>
            <p:custDataLst>
              <p:tags r:id="rId4"/>
            </p:custDataLst>
          </p:nvPr>
        </p:nvSpPr>
        <p:spPr>
          <a:xfrm>
            <a:off x="3214688" y="4929188"/>
            <a:ext cx="1727200" cy="715962"/>
          </a:xfrm>
          <a:prstGeom prst="wedgeRoundRectCallout">
            <a:avLst>
              <a:gd name="adj1" fmla="val -35426"/>
              <a:gd name="adj2" fmla="val 75463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1905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r>
              <a:rPr lang="zh-CN" altLang="en-US" sz="1800" b="1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输入特定的分区操作指令</a:t>
            </a:r>
            <a:endParaRPr lang="zh-CN" altLang="en-US" sz="1800" b="1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2" name="内容占位符 4"/>
          <p:cNvSpPr>
            <a:spLocks noGrp="1"/>
          </p:cNvSpPr>
          <p:nvPr>
            <p:ph idx="4294967295"/>
          </p:nvPr>
        </p:nvSpPr>
        <p:spPr>
          <a:xfrm>
            <a:off x="228283" y="857250"/>
            <a:ext cx="8501062" cy="5143500"/>
          </a:xfrm>
        </p:spPr>
        <p:txBody>
          <a:bodyPr vert="horz" wrap="square" lIns="91440" tIns="45720" rIns="91440" bIns="45720" anchor="t" anchorCtr="0"/>
          <a:p>
            <a:pPr>
              <a:spcBef>
                <a:spcPts val="675"/>
              </a:spcBef>
            </a:pP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fdisk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命令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用途：在交互式的操作环境中管理磁盘分区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ts val="475"/>
              </a:spcBef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格式：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fdisk  [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磁盘设备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75"/>
              </a:spcBef>
            </a:pP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" name="Picture 2" descr="Linux系统管理-SG-图0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63" y="2643188"/>
            <a:ext cx="8143875" cy="3857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AutoShape 10"/>
          <p:cNvSpPr/>
          <p:nvPr/>
        </p:nvSpPr>
        <p:spPr>
          <a:xfrm>
            <a:off x="4516438" y="3000375"/>
            <a:ext cx="2000250" cy="715963"/>
          </a:xfrm>
          <a:prstGeom prst="wedgeRoundRectCallout">
            <a:avLst>
              <a:gd name="adj1" fmla="val -44824"/>
              <a:gd name="adj2" fmla="val -78009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1"/>
          <a:p>
            <a:pPr algn="ctr"/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m: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查看操作指令的帮助信息</a:t>
            </a:r>
            <a:endParaRPr lang="zh-CN" altLang="en-US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29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规划硬盘中的分区 </a:t>
            </a:r>
            <a:r>
              <a:rPr lang="en-US" altLang="zh-CN" sz="2400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3-1</a:t>
            </a:r>
            <a:endParaRPr lang="en-US" altLang="zh-CN" sz="2400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14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  <a:noFill/>
          <a:ln w="9525">
            <a:noFill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rtl="0" eaLnBrk="0" fontAlgn="base" hangingPunct="0">
              <a:spcBef>
                <a:spcPts val="67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ts val="3000"/>
              </a:lnSpc>
              <a:spcBef>
                <a:spcPts val="47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400" b="1">
                <a:solidFill>
                  <a:schemeClr val="tx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1">
                <a:solidFill>
                  <a:schemeClr val="tx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lnSpc>
                <a:spcPts val="3000"/>
              </a:lnSpc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9pPr>
          </a:lstStyle>
          <a:p>
            <a:pPr lvl="0" algn="l" defTabSz="914400">
              <a:spcBef>
                <a:spcPts val="675"/>
              </a:spcBef>
              <a:buSzTx/>
            </a:pPr>
            <a:r>
              <a:rPr lang="zh-CN" altLang="en-US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交互模式中的常用指令</a:t>
            </a:r>
            <a:endParaRPr lang="zh-CN" altLang="en-US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：查看操作指令的帮助信息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：列表查看分区信息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：新建分区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：删除分区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：变更分区类型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：保存分区设置并退出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algn="l" defTabSz="914400">
              <a:spcBef>
                <a:spcPts val="475"/>
              </a:spcBef>
              <a:buSzTx/>
            </a:pP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q</a:t>
            </a:r>
            <a:r>
              <a:rPr lang="en-US" altLang="zh-CN" kern="1200" dirty="0">
                <a:solidFill>
                  <a:schemeClr val="dk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：放弃分区设置并退出</a:t>
            </a: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spcBef>
                <a:spcPts val="675"/>
              </a:spcBef>
              <a:buSzTx/>
            </a:pPr>
            <a:endParaRPr lang="en-US" altLang="zh-CN" kern="1200" dirty="0">
              <a:solidFill>
                <a:schemeClr val="dk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315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  <a:noFill/>
          <a:ln w="9525">
            <a:noFill/>
          </a:ln>
        </p:spPr>
        <p:txBody>
          <a:bodyPr vert="horz" wrap="square" lIns="91440" tIns="45720" rIns="91440" bIns="45720" anchor="ctr" anchorCtr="0">
            <a:no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r" defTabSz="914400">
              <a:buClrTx/>
              <a:buSzTx/>
              <a:buFontTx/>
            </a:pP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规划硬盘中的分区 </a:t>
            </a:r>
            <a:r>
              <a:rPr lang="zh-CN" altLang="en-US" kern="1200" dirty="0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3-2</a:t>
            </a:r>
            <a:endParaRPr lang="zh-CN" altLang="en-US" kern="1200" dirty="0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3001198" y="6045200"/>
            <a:ext cx="6142802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15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338" name="内容占位符 1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14313" y="1143000"/>
            <a:ext cx="8501062" cy="5143500"/>
          </a:xfrm>
        </p:spPr>
        <p:txBody>
          <a:bodyPr vert="horz" wrap="square" lIns="91440" tIns="45720" rIns="91440" bIns="45720" anchor="t" anchorCtr="0">
            <a:noAutofit/>
          </a:bodyPr>
          <a:p>
            <a:pPr>
              <a:spcBef>
                <a:spcPts val="675"/>
              </a:spcBef>
            </a:pPr>
            <a:r>
              <a:rPr lang="zh-CN" altLang="en-US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硬盘规划示例</a:t>
            </a:r>
            <a:endParaRPr lang="en-US" altLang="zh-CN" sz="20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ct val="20000"/>
              </a:spcBef>
            </a:pPr>
            <a:r>
              <a:rPr lang="zh-CN" altLang="en-US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为主机新增一块</a:t>
            </a:r>
            <a:r>
              <a:rPr lang="en-US" altLang="zh-CN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80GB</a:t>
            </a:r>
            <a:r>
              <a:rPr lang="zh-CN" altLang="en-US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en-US" altLang="zh-CN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SCSI</a:t>
            </a:r>
            <a:r>
              <a:rPr lang="zh-CN" altLang="en-US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硬盘</a:t>
            </a:r>
            <a:endParaRPr lang="zh-CN" altLang="en-US" sz="20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ct val="20000"/>
              </a:spcBef>
            </a:pPr>
            <a:r>
              <a:rPr lang="zh-CN" altLang="en-US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对该硬盘进行分区：</a:t>
            </a:r>
            <a:endParaRPr lang="en-US" altLang="zh-CN" sz="20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ct val="20000"/>
              </a:spcBef>
            </a:pPr>
            <a:r>
              <a:rPr lang="zh-CN" altLang="en-US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划分</a:t>
            </a:r>
            <a:r>
              <a:rPr lang="en-US" altLang="zh-CN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个主分区，各</a:t>
            </a:r>
            <a:r>
              <a:rPr lang="en-US" altLang="zh-CN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20GB</a:t>
            </a:r>
            <a:r>
              <a:rPr lang="zh-CN" altLang="en-US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，剩余空间作为扩展分区</a:t>
            </a:r>
            <a:endParaRPr lang="en-US" altLang="zh-CN" sz="20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ct val="20000"/>
              </a:spcBef>
            </a:pPr>
            <a:r>
              <a:rPr lang="zh-CN" altLang="en-US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在扩展分区中建立</a:t>
            </a:r>
            <a:r>
              <a:rPr lang="en-US" altLang="zh-CN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个逻辑分区，容量分别为</a:t>
            </a:r>
            <a:r>
              <a:rPr lang="en-US" altLang="zh-CN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2GB</a:t>
            </a:r>
            <a:r>
              <a:rPr lang="zh-CN" altLang="en-US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10GB</a:t>
            </a:r>
            <a:endParaRPr lang="en-US" altLang="zh-CN" sz="20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ct val="20000"/>
              </a:spcBef>
            </a:pPr>
            <a:r>
              <a:rPr lang="zh-CN" altLang="en-US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将第</a:t>
            </a:r>
            <a:r>
              <a:rPr lang="en-US" altLang="zh-CN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个逻辑分区的类型改为</a:t>
            </a:r>
            <a:r>
              <a:rPr lang="en-US" altLang="zh-CN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swap</a:t>
            </a:r>
            <a:endParaRPr lang="en-US" altLang="zh-CN" sz="20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>
              <a:spcBef>
                <a:spcPct val="20000"/>
              </a:spcBef>
            </a:pPr>
            <a:r>
              <a:rPr lang="en-US" altLang="zh-CN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确认分区设置情况，保存退出</a:t>
            </a:r>
            <a:endParaRPr lang="zh-CN" altLang="en-US" sz="20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>
              <a:spcBef>
                <a:spcPct val="20000"/>
              </a:spcBef>
            </a:pPr>
            <a:r>
              <a:rPr lang="zh-CN" altLang="en-US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使用</a:t>
            </a:r>
            <a:r>
              <a:rPr lang="en-US" altLang="zh-CN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partprobe</a:t>
            </a:r>
            <a:r>
              <a:rPr lang="zh-CN" altLang="en-US" sz="2000" b="1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探测硬盘分区的变化</a:t>
            </a:r>
            <a:endParaRPr lang="zh-CN" altLang="en-US" sz="2000" b="1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339" name="标题 2"/>
          <p:cNvSpPr>
            <a:spLocks noGrp="1"/>
          </p:cNvSpPr>
          <p:nvPr>
            <p:ph type="title" idx="4294967295"/>
          </p:nvPr>
        </p:nvSpPr>
        <p:spPr>
          <a:xfrm>
            <a:off x="228600" y="44450"/>
            <a:ext cx="8763000" cy="639763"/>
          </a:xfrm>
        </p:spPr>
        <p:txBody>
          <a:bodyPr vert="horz" wrap="square" lIns="91440" tIns="45720" rIns="91440" bIns="45720" anchor="ctr" anchorCtr="0"/>
          <a:p>
            <a:r>
              <a:rPr lang="zh-CN" altLang="en-US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规划硬盘中的分区 </a:t>
            </a:r>
            <a:r>
              <a:rPr lang="en-US" altLang="zh-CN" dirty="0">
                <a:solidFill>
                  <a:schemeClr val="accent1"/>
                </a:solidFill>
                <a:latin typeface="汉仪旗黑-85S" charset="0"/>
                <a:cs typeface="汉仪旗黑-85S" charset="0"/>
              </a:rPr>
              <a:t>3-3</a:t>
            </a:r>
            <a:endParaRPr lang="en-US" altLang="zh-CN" dirty="0">
              <a:solidFill>
                <a:schemeClr val="accent1"/>
              </a:solidFill>
              <a:latin typeface="汉仪旗黑-85S" charset="0"/>
              <a:cs typeface="汉仪旗黑-85S" charset="0"/>
            </a:endParaRPr>
          </a:p>
        </p:txBody>
      </p:sp>
    </p:spTree>
    <p:custDataLst>
      <p:tags r:id="rId5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Add the title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2545_1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custom20202545_3*i*4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5"/>
  <p:tag name="KSO_WM_UNIT_ID" val="custom20202545_3*i*5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6"/>
  <p:tag name="KSO_WM_UNIT_ID" val="custom20202545_3*i*6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2545_3*l_h_i*1_1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custom20202545_3*l_h_i*1_1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custom20202545_3*l_h_i*1_1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2545_3*l_h_i*1_2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custom20202545_3*l_h_i*1_2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custom20202545_3*l_h_i*1_2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custom20202545_3*l_h_i*1_3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custom20202545_3*l_h_i*1_3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custom20202545_3*l_h_i*1_3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6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2545_3*l_h_f*1_1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7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202545_3*l_h_f*1_2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8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custom20202545_3*l_h_f*1_3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9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2545_3*a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ISCONTENTSTITLE" val="0"/>
  <p:tag name="KSO_WM_UNIT_ISNUMDGMTITLE" val="0"/>
  <p:tag name="KSO_WM_UNIT_PRESET_TEXT" val="CONTENTS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b"/>
  <p:tag name="KSO_WM_UNIT_INDEX" val="1"/>
  <p:tag name="KSO_WM_UNIT_ID" val="custom20202545_3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81.xml><?xml version="1.0" encoding="utf-8"?>
<p:tagLst xmlns:p="http://schemas.openxmlformats.org/presentationml/2006/main">
  <p:tag name="KSO_WM_SLIDE_ID" val="custom20202545_3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2545"/>
  <p:tag name="KSO_WM_SLIDE_LAYOUT" val="a_b_l"/>
  <p:tag name="KSO_WM_SLIDE_LAYOUT_CNT" val="1_1_1"/>
</p:tagLst>
</file>

<file path=ppt/tags/tag1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af21340b-b546-4142-b5d9-c4103b3a46df}"/>
  <p:tag name="KSO_WM_UNIT_TYPE" val="i"/>
</p:tagLst>
</file>

<file path=ppt/tags/tag1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18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2545_6*i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02545_6*i*2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custom20202545_6*i*3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2545_6*a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91.xml><?xml version="1.0" encoding="utf-8"?>
<p:tagLst xmlns:p="http://schemas.openxmlformats.org/presentationml/2006/main">
  <p:tag name="KSO_WM_UNIT_ISCONTENTSTITLE" val="0"/>
  <p:tag name="KSO_WM_UNIT_ISNUMDGMTITLE" val="0"/>
  <p:tag name="KSO_WM_UNIT_PRESET_TEXT" val="CONTENTS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b"/>
  <p:tag name="KSO_WM_UNIT_INDEX" val="1"/>
  <p:tag name="KSO_WM_UNIT_ID" val="custom20202545_6*b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2545_6*l_h_i*1_1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custom20202545_6*l_h_i*1_1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custom20202545_6*l_h_i*1_1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2545_6*l_h_i*1_2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custom20202545_6*l_h_i*1_2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custom20202545_6*l_h_i*1_2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custom20202545_6*l_h_i*1_3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custom20202545_6*l_h_i*1_3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custom20202545_6*l_h_i*1_3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custom20202545_6*l_h_i*1_4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custom20202545_6*l_h_i*1_4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custom20202545_6*l_h_i*1_4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custom20202545_6*l_h_i*1_5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custom20202545_6*l_h_i*1_5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custom20202545_6*l_h_i*1_5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07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2545_6*l_h_f*1_1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08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202545_6*l_h_f*1_2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09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custom20202545_6*l_h_f*1_3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custom20202545_6*l_h_f*1_4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11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custom20202545_6*l_h_f*1_5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custom20202545_6*l_h_i*1_6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custom20202545_6*l_h_i*1_6_2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custom20202545_6*l_h_i*1_6_3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215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custom20202545_6*l_h_f*1_6_1"/>
  <p:tag name="KSO_WM_TEMPLATE_CATEGORY" val="custom"/>
  <p:tag name="KSO_WM_TEMPLATE_INDEX" val="2020254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16.xml><?xml version="1.0" encoding="utf-8"?>
<p:tagLst xmlns:p="http://schemas.openxmlformats.org/presentationml/2006/main">
  <p:tag name="KSO_WM_SLIDE_ID" val="custom20202545_6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6"/>
  <p:tag name="KSO_WM_SLIDE_INDEX" val="6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2545"/>
  <p:tag name="KSO_WM_SLIDE_LAYOUT" val="a_b_l"/>
  <p:tag name="KSO_WM_SLIDE_LAYOUT_CNT" val="1_1_1"/>
</p:tagLst>
</file>

<file path=ppt/tags/tag21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af21340b-b546-4142-b5d9-c4103b3a46df}"/>
  <p:tag name="KSO_WM_UNIT_TYPE" val="i"/>
</p:tagLst>
</file>

<file path=ppt/tags/tag21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af21340b-b546-4142-b5d9-c4103b3a46df}"/>
  <p:tag name="KSO_WM_UNIT_TYPE" val="i"/>
</p:tagLst>
</file>

<file path=ppt/tags/tag2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2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af21340b-b546-4142-b5d9-c4103b3a46df}"/>
  <p:tag name="KSO_WM_UNIT_TYPE" val="i"/>
</p:tagLst>
</file>

<file path=ppt/tags/tag22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3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af21340b-b546-4142-b5d9-c4103b3a46df}"/>
  <p:tag name="KSO_WM_UNIT_TYPE" val="i"/>
</p:tagLst>
</file>

<file path=ppt/tags/tag23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3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af21340b-b546-4142-b5d9-c4103b3a46df}"/>
  <p:tag name="KSO_WM_UNIT_TYPE" val="i"/>
</p:tagLst>
</file>

<file path=ppt/tags/tag23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24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af21340b-b546-4142-b5d9-c4103b3a46df}"/>
  <p:tag name="KSO_WM_UNIT_TYPE" val="i"/>
</p:tagLst>
</file>

<file path=ppt/tags/tag24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4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af21340b-b546-4142-b5d9-c4103b3a46df}"/>
  <p:tag name="KSO_WM_UNIT_TYPE" val="i"/>
</p:tagLst>
</file>

<file path=ppt/tags/tag24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af21340b-b546-4142-b5d9-c4103b3a46df}"/>
  <p:tag name="KSO_WM_UNIT_TYPE" val="i"/>
</p:tagLst>
</file>

<file path=ppt/tags/tag25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5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af21340b-b546-4142-b5d9-c4103b3a46df}"/>
  <p:tag name="KSO_WM_UNIT_TYPE" val="i"/>
</p:tagLst>
</file>

<file path=ppt/tags/tag25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af21340b-b546-4142-b5d9-c4103b3a46df}"/>
  <p:tag name="KSO_WM_UNIT_TYPE" val="i"/>
</p:tagLst>
</file>

<file path=ppt/tags/tag2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6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af21340b-b546-4142-b5d9-c4103b3a46df}"/>
  <p:tag name="KSO_WM_UNIT_TYPE" val="i"/>
</p:tagLst>
</file>

<file path=ppt/tags/tag2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af21340b-b546-4142-b5d9-c4103b3a46df}"/>
  <p:tag name="KSO_WM_UNIT_TYPE" val="i"/>
</p:tagLst>
</file>

<file path=ppt/tags/tag2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5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6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7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af21340b-b546-4142-b5d9-c4103b3a46df}"/>
  <p:tag name="KSO_WM_UNIT_TYPE" val="i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af21340b-b546-4142-b5d9-c4103b3a46df}"/>
  <p:tag name="KSO_WM_UNIT_TYPE" val="i"/>
</p:tagLst>
</file>

<file path=ppt/tags/tag2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8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af21340b-b546-4142-b5d9-c4103b3a46df}"/>
  <p:tag name="KSO_WM_UNIT_TYPE" val="i"/>
</p:tagLst>
</file>

<file path=ppt/tags/tag29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29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af21340b-b546-4142-b5d9-c4103b3a46df}"/>
  <p:tag name="KSO_WM_UNIT_TYPE" val="i"/>
</p:tagLst>
</file>

<file path=ppt/tags/tag2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8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99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01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02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03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04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05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06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07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08.xml><?xml version="1.0" encoding="utf-8"?>
<p:tagLst xmlns:p="http://schemas.openxmlformats.org/presentationml/2006/main">
  <p:tag name="KSO_WM_UNIT_LINE_FORE_SCHEMECOLOR_INDEX_BRIGHTNESS" val="0.8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0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af21340b-b546-4142-b5d9-c4103b3a46df}"/>
  <p:tag name="KSO_WM_UNIT_TYPE" val="i"/>
</p:tagLst>
</file>

<file path=ppt/tags/tag3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1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af21340b-b546-4142-b5d9-c4103b3a46df}"/>
  <p:tag name="KSO_WM_UNIT_TYPE" val="i"/>
</p:tagLst>
</file>

<file path=ppt/tags/tag31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1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af21340b-b546-4142-b5d9-c4103b3a46df}"/>
  <p:tag name="KSO_WM_UNIT_TYPE" val="i"/>
</p:tagLst>
</file>

<file path=ppt/tags/tag3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3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2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af21340b-b546-4142-b5d9-c4103b3a46df}"/>
  <p:tag name="KSO_WM_UNIT_TYPE" val="i"/>
</p:tagLst>
</file>

<file path=ppt/tags/tag32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8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32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PP_MARK_KEY" val="a4f99e1b-6b17-4be6-9710-4719f1351dd0"/>
  <p:tag name="COMMONDATA" val="eyJoZGlkIjoiYzIwODc0ZjEzYjI3NGUzMDkzNzE5MDQ5MmNjMzcyNmQifQ==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af21340b-b546-4142-b5d9-c4103b3a46df}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c026TGp_business_diagram_v2">
  <a:themeElements>
    <a:clrScheme name="1_c026TGp_business_diagram_v2 3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72B143"/>
      </a:accent1>
      <a:accent2>
        <a:srgbClr val="0099CC"/>
      </a:accent2>
      <a:accent3>
        <a:srgbClr val="FFFFFF"/>
      </a:accent3>
      <a:accent4>
        <a:srgbClr val="174578"/>
      </a:accent4>
      <a:accent5>
        <a:srgbClr val="BCD5B0"/>
      </a:accent5>
      <a:accent6>
        <a:srgbClr val="008AB9"/>
      </a:accent6>
      <a:hlink>
        <a:srgbClr val="6699FF"/>
      </a:hlink>
      <a:folHlink>
        <a:srgbClr val="AC7AD2"/>
      </a:folHlink>
    </a:clrScheme>
    <a:fontScheme name="1_c026TGp_business_diagram_v2">
      <a:majorFont>
        <a:latin typeface="微软雅黑"/>
        <a:ea typeface="微软雅黑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CCFFFF"/>
            </a:gs>
            <a:gs pos="100000">
              <a:srgbClr val="FFFFFF"/>
            </a:gs>
          </a:gsLst>
          <a:lin ang="5400000" scaled="1"/>
        </a:gradFill>
        <a:ln w="9525" algn="ctr">
          <a:solidFill>
            <a:srgbClr val="008080"/>
          </a:solidFill>
          <a:round/>
        </a:ln>
      </a:spPr>
      <a:bodyPr wrap="square">
        <a:spAutoFit/>
      </a:bodyPr>
      <a:lstStyle>
        <a:defPPr marL="95250">
          <a:defRPr b="1" dirty="0" smtClean="0">
            <a:solidFill>
              <a:schemeClr val="tx2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026TGp_business_diagram_v2 1">
        <a:dk1>
          <a:srgbClr val="666699"/>
        </a:dk1>
        <a:lt1>
          <a:srgbClr val="FFFFFF"/>
        </a:lt1>
        <a:dk2>
          <a:srgbClr val="000000"/>
        </a:dk2>
        <a:lt2>
          <a:srgbClr val="C0C0C0"/>
        </a:lt2>
        <a:accent1>
          <a:srgbClr val="3F97D3"/>
        </a:accent1>
        <a:accent2>
          <a:srgbClr val="75AD94"/>
        </a:accent2>
        <a:accent3>
          <a:srgbClr val="FFFFFF"/>
        </a:accent3>
        <a:accent4>
          <a:srgbClr val="565682"/>
        </a:accent4>
        <a:accent5>
          <a:srgbClr val="AFC9E6"/>
        </a:accent5>
        <a:accent6>
          <a:srgbClr val="699C86"/>
        </a:accent6>
        <a:hlink>
          <a:srgbClr val="BAA2C8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2">
        <a:dk1>
          <a:srgbClr val="3E2787"/>
        </a:dk1>
        <a:lt1>
          <a:srgbClr val="FFFFFF"/>
        </a:lt1>
        <a:dk2>
          <a:srgbClr val="000000"/>
        </a:dk2>
        <a:lt2>
          <a:srgbClr val="C0C0C0"/>
        </a:lt2>
        <a:accent1>
          <a:srgbClr val="445DC6"/>
        </a:accent1>
        <a:accent2>
          <a:srgbClr val="6699FF"/>
        </a:accent2>
        <a:accent3>
          <a:srgbClr val="FFFFFF"/>
        </a:accent3>
        <a:accent4>
          <a:srgbClr val="342072"/>
        </a:accent4>
        <a:accent5>
          <a:srgbClr val="B0B6DF"/>
        </a:accent5>
        <a:accent6>
          <a:srgbClr val="5C8AE7"/>
        </a:accent6>
        <a:hlink>
          <a:srgbClr val="69BD97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026TGp_business_diagram_v2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72B143"/>
        </a:accent1>
        <a:accent2>
          <a:srgbClr val="0099CC"/>
        </a:accent2>
        <a:accent3>
          <a:srgbClr val="FFFFFF"/>
        </a:accent3>
        <a:accent4>
          <a:srgbClr val="174578"/>
        </a:accent4>
        <a:accent5>
          <a:srgbClr val="BCD5B0"/>
        </a:accent5>
        <a:accent6>
          <a:srgbClr val="008AB9"/>
        </a:accent6>
        <a:hlink>
          <a:srgbClr val="6699FF"/>
        </a:hlink>
        <a:folHlink>
          <a:srgbClr val="AC7AD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主题​​">
  <a:themeElements>
    <a:clrScheme name="自定义 44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Benent_S1</Template>
  <TotalTime>0</TotalTime>
  <Words>5429</Words>
  <Application>WPS 演示</Application>
  <PresentationFormat>全屏显示(4:3)</PresentationFormat>
  <Paragraphs>341</Paragraphs>
  <Slides>24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黑体</vt:lpstr>
      <vt:lpstr>Verdana</vt:lpstr>
      <vt:lpstr>楷体_GB2312</vt:lpstr>
      <vt:lpstr>新宋体</vt:lpstr>
      <vt:lpstr>楷体_GB2312</vt:lpstr>
      <vt:lpstr>Arial Unicode MS</vt:lpstr>
      <vt:lpstr>汉仪旗黑-85S</vt:lpstr>
      <vt:lpstr>Viner Hand ITC</vt:lpstr>
      <vt:lpstr>Wingdings</vt:lpstr>
      <vt:lpstr>汉仪旗黑-85S</vt:lpstr>
      <vt:lpstr>1_c026TGp_business_diagram_v2</vt:lpstr>
      <vt:lpstr>4_Office 主题​​</vt:lpstr>
      <vt:lpstr>第七章 磁盘和文件系统管理（一）</vt:lpstr>
      <vt:lpstr>PowerPoint 演示文稿</vt:lpstr>
      <vt:lpstr>PowerPoint 演示文稿</vt:lpstr>
      <vt:lpstr>PowerPoint 演示文稿</vt:lpstr>
      <vt:lpstr>检测并确认新硬盘</vt:lpstr>
      <vt:lpstr>重要参数说明</vt:lpstr>
      <vt:lpstr>规划硬盘中的分区 3-1</vt:lpstr>
      <vt:lpstr>规划硬盘中的分区 3-2</vt:lpstr>
      <vt:lpstr>规划硬盘中的分区 3-3</vt:lpstr>
      <vt:lpstr>创建文件系统 2-1</vt:lpstr>
      <vt:lpstr>创建文件系统 2-2</vt:lpstr>
      <vt:lpstr>小结</vt:lpstr>
      <vt:lpstr>挂载、卸载文件系统 5-1</vt:lpstr>
      <vt:lpstr>挂载、卸载文件系统 5-2</vt:lpstr>
      <vt:lpstr>挂载、卸载文件系统 5-3</vt:lpstr>
      <vt:lpstr>挂载、卸载文件系统 5-5</vt:lpstr>
      <vt:lpstr>设置文件系统的自动挂载 2-1</vt:lpstr>
      <vt:lpstr>设置文件系统的自动挂载 2-2</vt:lpstr>
      <vt:lpstr>查看磁盘使用情况</vt:lpstr>
      <vt:lpstr>本章结构</vt:lpstr>
      <vt:lpstr>第七章 磁盘和文件系统管理（一）</vt:lpstr>
      <vt:lpstr>实验案例：迁移/home分区3-1</vt:lpstr>
      <vt:lpstr>实验案例：迁移/home分区3-2</vt:lpstr>
      <vt:lpstr>实验案例：迁移/home分区3-3</vt:lpstr>
    </vt:vector>
  </TitlesOfParts>
  <Company>MS 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ye.zeng</dc:creator>
  <cp:lastModifiedBy>Lynch【殤∏煜】</cp:lastModifiedBy>
  <cp:revision>700</cp:revision>
  <dcterms:created xsi:type="dcterms:W3CDTF">2009-04-02T02:14:16Z</dcterms:created>
  <dcterms:modified xsi:type="dcterms:W3CDTF">2022-06-24T16:53:14Z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ICV">
    <vt:lpwstr>3814EB46497C4924B87FF5D96BE19705</vt:lpwstr>
  </property>
</Properties>
</file>