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6"/>
  </p:notesMasterIdLst>
  <p:sldIdLst>
    <p:sldId id="405" r:id="rId4"/>
    <p:sldId id="406" r:id="rId5"/>
    <p:sldId id="407" r:id="rId7"/>
    <p:sldId id="408" r:id="rId8"/>
    <p:sldId id="409" r:id="rId9"/>
    <p:sldId id="410" r:id="rId10"/>
    <p:sldId id="411" r:id="rId11"/>
    <p:sldId id="412" r:id="rId12"/>
    <p:sldId id="413" r:id="rId13"/>
    <p:sldId id="414" r:id="rId14"/>
    <p:sldId id="415" r:id="rId15"/>
    <p:sldId id="416" r:id="rId16"/>
    <p:sldId id="417" r:id="rId17"/>
    <p:sldId id="418" r:id="rId18"/>
    <p:sldId id="419" r:id="rId19"/>
    <p:sldId id="420" r:id="rId20"/>
    <p:sldId id="421" r:id="rId21"/>
    <p:sldId id="422" r:id="rId22"/>
    <p:sldId id="423" r:id="rId23"/>
    <p:sldId id="424" r:id="rId24"/>
    <p:sldId id="425" r:id="rId25"/>
    <p:sldId id="426" r:id="rId26"/>
    <p:sldId id="427" r:id="rId27"/>
    <p:sldId id="428" r:id="rId28"/>
    <p:sldId id="429" r:id="rId29"/>
    <p:sldId id="430" r:id="rId30"/>
    <p:sldId id="431" r:id="rId31"/>
    <p:sldId id="432" r:id="rId32"/>
    <p:sldId id="433" r:id="rId33"/>
    <p:sldId id="434" r:id="rId34"/>
    <p:sldId id="435" r:id="rId35"/>
  </p:sldIdLst>
  <p:sldSz cx="9144000" cy="6858000" type="screen4x3"/>
  <p:notesSz cx="6858000" cy="9144000"/>
  <p:custDataLst>
    <p:tags r:id="rId39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0000CC"/>
    <a:srgbClr val="66CCFF"/>
    <a:srgbClr val="99CCFF"/>
    <a:srgbClr val="0099CC"/>
    <a:srgbClr val="33CCCC"/>
    <a:srgbClr val="CCFFFF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858"/>
    <p:restoredTop sz="87632"/>
  </p:normalViewPr>
  <p:slideViewPr>
    <p:cSldViewPr showGuides="1">
      <p:cViewPr varScale="1">
        <p:scale>
          <a:sx n="116" d="100"/>
          <a:sy n="116" d="100"/>
        </p:scale>
        <p:origin x="-15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72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410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6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48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6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jingyan.baidu.com/article/5225f26b0a2850e6fa090828.html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en-US" altLang="zh-CN" dirty="0"/>
          </a:p>
        </p:txBody>
      </p:sp>
      <p:sp>
        <p:nvSpPr>
          <p:cNvPr id="92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任何软件公司和社团甚至是个人都可以将</a:t>
            </a:r>
            <a:r>
              <a:rPr lang="en-US" altLang="zh-CN" dirty="0"/>
              <a:t>Linux</a:t>
            </a:r>
            <a:r>
              <a:rPr lang="zh-CN" altLang="en-US" dirty="0"/>
              <a:t>内核和自由软件打包成一个完整的</a:t>
            </a:r>
            <a:r>
              <a:rPr lang="en-US" altLang="zh-CN" dirty="0"/>
              <a:t>Linux</a:t>
            </a:r>
            <a:r>
              <a:rPr lang="zh-CN" altLang="en-US" dirty="0"/>
              <a:t>操作系统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发行版的完整名称中都会保留”</a:t>
            </a:r>
            <a:r>
              <a:rPr lang="en-US" altLang="zh-CN" dirty="0"/>
              <a:t>Linux“</a:t>
            </a:r>
            <a:r>
              <a:rPr lang="zh-CN" altLang="en-US" dirty="0"/>
              <a:t>的字样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除了上面提到发行版本，同学们还听说过或接触过哪些</a:t>
            </a:r>
            <a:r>
              <a:rPr lang="en-US" altLang="zh-CN" dirty="0"/>
              <a:t>Linux</a:t>
            </a:r>
            <a:r>
              <a:rPr lang="zh-CN" altLang="en-US" dirty="0"/>
              <a:t>发行版本？</a:t>
            </a:r>
            <a:endParaRPr lang="zh-CN" altLang="en-US" dirty="0"/>
          </a:p>
          <a:p>
            <a:pPr lvl="0">
              <a:buChar char="•"/>
            </a:pPr>
            <a:r>
              <a:rPr lang="en-US" altLang="zh-CN" dirty="0"/>
              <a:t>Ubuntu</a:t>
            </a:r>
            <a:r>
              <a:rPr lang="zh-CN" altLang="en-US" dirty="0"/>
              <a:t>、红旗（</a:t>
            </a:r>
            <a:r>
              <a:rPr lang="en-US" altLang="zh-CN" dirty="0"/>
              <a:t>Red Flag</a:t>
            </a:r>
            <a:r>
              <a:rPr lang="zh-CN" altLang="en-US" dirty="0"/>
              <a:t>）、</a:t>
            </a:r>
            <a:r>
              <a:rPr lang="en-US" altLang="zh-CN" dirty="0"/>
              <a:t>Mandriva</a:t>
            </a:r>
            <a:r>
              <a:rPr lang="zh-CN" altLang="en-US" dirty="0"/>
              <a:t>、</a:t>
            </a:r>
            <a:r>
              <a:rPr lang="en-US" altLang="zh-CN" dirty="0"/>
              <a:t>Gentoo</a:t>
            </a:r>
            <a:r>
              <a:rPr lang="zh-CN" altLang="en-US" dirty="0"/>
              <a:t>，</a:t>
            </a:r>
            <a:r>
              <a:rPr lang="en-US" altLang="zh-CN" dirty="0"/>
              <a:t>Centos</a:t>
            </a:r>
            <a:endParaRPr lang="en-US" altLang="zh-CN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307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zh-CN" dirty="0"/>
              <a:t>Centos</a:t>
            </a:r>
            <a:r>
              <a:rPr lang="zh-CN" altLang="en-US" dirty="0"/>
              <a:t>相当于“翻版”的</a:t>
            </a:r>
            <a:r>
              <a:rPr lang="en-US" altLang="zh-CN" dirty="0"/>
              <a:t>RHEL,</a:t>
            </a:r>
            <a:r>
              <a:rPr lang="zh-CN" altLang="en-US" dirty="0"/>
              <a:t>可以理解为就是把</a:t>
            </a:r>
            <a:r>
              <a:rPr lang="en-US" altLang="zh-CN" dirty="0"/>
              <a:t>Red Hat</a:t>
            </a:r>
            <a:r>
              <a:rPr lang="zh-CN" altLang="en-US" dirty="0"/>
              <a:t>的</a:t>
            </a:r>
            <a:r>
              <a:rPr lang="en-US" altLang="zh-CN" dirty="0"/>
              <a:t>logo</a:t>
            </a:r>
            <a:r>
              <a:rPr lang="zh-CN" altLang="en-US" dirty="0"/>
              <a:t>换成了</a:t>
            </a:r>
            <a:r>
              <a:rPr lang="en-US" altLang="zh-CN" dirty="0"/>
              <a:t>CentOS</a:t>
            </a:r>
            <a:r>
              <a:rPr lang="zh-CN" altLang="en-US" dirty="0"/>
              <a:t>的</a:t>
            </a:r>
            <a:r>
              <a:rPr lang="en-US" altLang="zh-CN" dirty="0"/>
              <a:t>logo</a:t>
            </a:r>
            <a:r>
              <a:rPr lang="zh-CN" altLang="en-US" dirty="0"/>
              <a:t>，最新版本是</a:t>
            </a:r>
            <a:r>
              <a:rPr lang="en-US" altLang="zh-CN" dirty="0"/>
              <a:t>CentOS6.0</a:t>
            </a:r>
            <a:endParaRPr lang="zh-CN" altLang="en-US" dirty="0"/>
          </a:p>
        </p:txBody>
      </p:sp>
      <p:sp>
        <p:nvSpPr>
          <p:cNvPr id="3277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en-US" altLang="zh-CN" dirty="0"/>
              <a:t> Centos</a:t>
            </a:r>
            <a:r>
              <a:rPr lang="zh-CN" altLang="en-US" dirty="0"/>
              <a:t>相当于“翻版”的</a:t>
            </a:r>
            <a:r>
              <a:rPr lang="en-US" altLang="zh-CN" dirty="0"/>
              <a:t>RHEL,</a:t>
            </a:r>
            <a:r>
              <a:rPr lang="zh-CN" altLang="en-US" dirty="0"/>
              <a:t>可以理解为就是把</a:t>
            </a:r>
            <a:r>
              <a:rPr lang="en-US" altLang="zh-CN" dirty="0"/>
              <a:t>Red Hat</a:t>
            </a:r>
            <a:r>
              <a:rPr lang="zh-CN" altLang="en-US" dirty="0"/>
              <a:t>的</a:t>
            </a:r>
            <a:r>
              <a:rPr lang="en-US" altLang="zh-CN" dirty="0"/>
              <a:t>logo</a:t>
            </a:r>
            <a:r>
              <a:rPr lang="zh-CN" altLang="en-US" dirty="0"/>
              <a:t>换成了</a:t>
            </a:r>
            <a:r>
              <a:rPr lang="en-US" altLang="zh-CN" dirty="0"/>
              <a:t>centos</a:t>
            </a:r>
            <a:r>
              <a:rPr lang="zh-CN" altLang="en-US" dirty="0"/>
              <a:t>的</a:t>
            </a:r>
            <a:r>
              <a:rPr lang="en-US" altLang="zh-CN" dirty="0"/>
              <a:t>logo</a:t>
            </a:r>
            <a:r>
              <a:rPr lang="zh-CN" altLang="en-US" dirty="0"/>
              <a:t>，最新版本是</a:t>
            </a:r>
            <a:r>
              <a:rPr lang="en-US" altLang="zh-CN" dirty="0"/>
              <a:t>centos6.0</a:t>
            </a:r>
            <a:endParaRPr lang="zh-CN" altLang="en-US" dirty="0"/>
          </a:p>
        </p:txBody>
      </p:sp>
      <p:sp>
        <p:nvSpPr>
          <p:cNvPr id="348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下面开始学习如何安装</a:t>
            </a:r>
            <a:r>
              <a:rPr lang="en-US" altLang="zh-CN" dirty="0"/>
              <a:t>Linux</a:t>
            </a:r>
            <a:r>
              <a:rPr lang="zh-CN" altLang="en-US" dirty="0"/>
              <a:t>操作系统，在正式进行安装之前，首先需要先了解一下与</a:t>
            </a:r>
            <a:r>
              <a:rPr lang="en-US" altLang="zh-CN" dirty="0"/>
              <a:t>Linux</a:t>
            </a:r>
            <a:r>
              <a:rPr lang="zh-CN" altLang="en-US" dirty="0"/>
              <a:t>相关的硬盘分区、文件系统及目录结构等基础知识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只有熟悉了这些知识以后，才能够更顺利、灵活的完成</a:t>
            </a:r>
            <a:r>
              <a:rPr lang="en-US" altLang="zh-CN" dirty="0"/>
              <a:t>Linux</a:t>
            </a:r>
            <a:r>
              <a:rPr lang="zh-CN" altLang="en-US" dirty="0"/>
              <a:t>系统的安装过程</a:t>
            </a:r>
            <a:endParaRPr lang="zh-CN" altLang="en-US" dirty="0"/>
          </a:p>
        </p:txBody>
      </p:sp>
      <p:sp>
        <p:nvSpPr>
          <p:cNvPr id="378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numCol="1" anchor="t" anchorCtr="0" compatLnSpc="1">
            <a:normAutofit/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首先向学员讲解硬盘分区的基本概念，对比讲解主分区、扩展分区和逻辑分区功能上的区别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 PC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主机中的第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个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IDE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硬盘表示为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had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	2. IDE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硬盘中的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个主分区可表示为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hda1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至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hda4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	3. 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扩展分区只用于容纳逻辑分区，并不建立文件系统，因此也不能直接向扩展分区中保存文件和目录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4. 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逻辑分区的编号始终从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开始，因为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～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已经预留给主分区和扩展分区使用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请思考，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Linux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系统中的光盘、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U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盘设备文件应该如何表示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?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/dev/</a:t>
            </a:r>
            <a:r>
              <a:rPr kumimoji="0" lang="en-US" altLang="zh-CN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hdc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/dev/</a:t>
            </a:r>
            <a:r>
              <a:rPr kumimoji="0" lang="en-US" altLang="zh-CN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sda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在</a:t>
            </a:r>
            <a:r>
              <a:rPr lang="en-US" altLang="zh-CN" dirty="0"/>
              <a:t>RHEL6.0</a:t>
            </a:r>
            <a:r>
              <a:rPr lang="zh-CN" altLang="en-US" dirty="0"/>
              <a:t>系统中，已开始使用</a:t>
            </a:r>
            <a:r>
              <a:rPr lang="en-US" altLang="zh-CN" dirty="0"/>
              <a:t>EXT4</a:t>
            </a:r>
            <a:r>
              <a:rPr lang="zh-CN" altLang="en-US" dirty="0"/>
              <a:t>文件系统，教员可以适当提及</a:t>
            </a:r>
            <a:endParaRPr lang="zh-CN" altLang="en-US" dirty="0"/>
          </a:p>
        </p:txBody>
      </p:sp>
      <p:sp>
        <p:nvSpPr>
          <p:cNvPr id="4198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在文件复制的二十多分钟内，可以通过提问的方式小结前面讲解的主要知识点，并根据回答情况进行回顾总结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部分答案提示：</a:t>
            </a:r>
            <a:endParaRPr lang="zh-CN" altLang="en-US" dirty="0"/>
          </a:p>
          <a:p>
            <a:pPr lvl="1" indent="0">
              <a:buChar char="•"/>
            </a:pPr>
            <a:r>
              <a:rPr lang="en-US" altLang="zh-CN" dirty="0"/>
              <a:t>【2】/dev/sdb7 </a:t>
            </a:r>
            <a:r>
              <a:rPr lang="zh-CN" altLang="en-US" dirty="0"/>
              <a:t>（逻辑分区的序号从</a:t>
            </a:r>
            <a:r>
              <a:rPr lang="en-US" altLang="zh-CN" dirty="0"/>
              <a:t>5</a:t>
            </a:r>
            <a:r>
              <a:rPr lang="zh-CN" altLang="en-US" dirty="0"/>
              <a:t>开始）</a:t>
            </a:r>
            <a:endParaRPr lang="zh-CN" altLang="en-US" dirty="0"/>
          </a:p>
          <a:p>
            <a:pPr lvl="1" indent="0">
              <a:buChar char="•"/>
            </a:pPr>
            <a:r>
              <a:rPr lang="en-US" altLang="zh-CN" dirty="0"/>
              <a:t>【3】ext3</a:t>
            </a:r>
            <a:endParaRPr lang="zh-CN" altLang="en-US" b="1" dirty="0"/>
          </a:p>
          <a:p>
            <a:pPr lvl="0">
              <a:buChar char="•"/>
            </a:pPr>
            <a:r>
              <a:rPr lang="zh-CN" altLang="en-US" b="1" dirty="0"/>
              <a:t>说明</a:t>
            </a:r>
            <a:r>
              <a:rPr lang="zh-CN" altLang="en-US" dirty="0"/>
              <a:t>：</a:t>
            </a:r>
            <a:endParaRPr lang="zh-CN" altLang="en-US" dirty="0"/>
          </a:p>
          <a:p>
            <a:pPr lvl="0"/>
            <a:r>
              <a:rPr lang="zh-CN" altLang="en-US" dirty="0"/>
              <a:t>    </a:t>
            </a:r>
            <a:r>
              <a:rPr lang="en-US" altLang="zh-CN" dirty="0"/>
              <a:t>1. </a:t>
            </a:r>
            <a:r>
              <a:rPr lang="zh-CN" altLang="en-US" dirty="0"/>
              <a:t>为了避免学员等待过久，教员应在课前准备好一个</a:t>
            </a:r>
            <a:r>
              <a:rPr lang="zh-CN" altLang="en-US" b="1" dirty="0"/>
              <a:t>已完成安装、但尚未进行初始化</a:t>
            </a:r>
            <a:r>
              <a:rPr lang="zh-CN" altLang="en-US" dirty="0"/>
              <a:t>的虚拟机系统，用于下一步的演示</a:t>
            </a:r>
            <a:endParaRPr lang="zh-CN" altLang="en-US" dirty="0"/>
          </a:p>
          <a:p>
            <a:pPr lvl="0"/>
            <a:r>
              <a:rPr lang="zh-CN" altLang="en-US" dirty="0"/>
              <a:t>    </a:t>
            </a:r>
            <a:r>
              <a:rPr lang="en-US" altLang="zh-CN" dirty="0"/>
              <a:t>2. </a:t>
            </a:r>
            <a:r>
              <a:rPr lang="zh-CN" altLang="en-US" dirty="0"/>
              <a:t>上一步用于演示安装过程的虚拟机可以放弃并删除，但要向学员说明原因（等待时间太长）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440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规划硬件资源，磁盘为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40G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，内存为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1G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VMware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中安装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RHEL6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系统、</a:t>
            </a:r>
            <a:endParaRPr kumimoji="0" lang="zh-CN" altLang="en-US" sz="105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Swap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分区应为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2G</a:t>
            </a:r>
            <a:endParaRPr kumimoji="0" lang="zh-CN" altLang="en-US" sz="105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/boot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分区大小为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100MB</a:t>
            </a:r>
            <a:endParaRPr kumimoji="0" lang="zh-CN" altLang="en-US" sz="105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分区为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6G</a:t>
            </a:r>
            <a:endParaRPr kumimoji="0" lang="zh-CN" altLang="en-US" sz="105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/</a:t>
            </a:r>
            <a:r>
              <a:rPr kumimoji="0" lang="en-US" altLang="zh-CN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usr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分区大小为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5G</a:t>
            </a:r>
            <a:endParaRPr kumimoji="0" lang="zh-CN" altLang="en-US" sz="105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/home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分区大小为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8GB</a:t>
            </a:r>
            <a:endParaRPr kumimoji="0" lang="zh-CN" altLang="en-US" sz="105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/</a:t>
            </a:r>
            <a:r>
              <a:rPr kumimoji="0" lang="en-US" altLang="zh-CN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var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分区大小为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1GB</a:t>
            </a:r>
            <a:endParaRPr kumimoji="0" lang="zh-CN" altLang="en-US" sz="105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0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 教员演示安装过程</a:t>
            </a:r>
            <a:endParaRPr lang="zh-CN" altLang="en-US" dirty="0"/>
          </a:p>
        </p:txBody>
      </p:sp>
      <p:sp>
        <p:nvSpPr>
          <p:cNvPr id="4813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 教员应一边演示一边介绍初始化过程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5017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122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222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zh-CN" dirty="0">
                <a:hlinkClick r:id="rId3"/>
              </a:rPr>
              <a:t>http://jingyan.baidu.com/article/5225f26b0a2850e6fa090828.html</a:t>
            </a:r>
            <a:endParaRPr lang="zh-CN" altLang="en-US" dirty="0"/>
          </a:p>
        </p:txBody>
      </p:sp>
      <p:sp>
        <p:nvSpPr>
          <p:cNvPr id="5427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63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939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zh-CN" dirty="0"/>
          </a:p>
        </p:txBody>
      </p:sp>
      <p:sp>
        <p:nvSpPr>
          <p:cNvPr id="593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4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14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53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简单介绍</a:t>
            </a:r>
            <a:r>
              <a:rPr lang="en-US" altLang="zh-CN" dirty="0"/>
              <a:t>Linux</a:t>
            </a:r>
            <a:r>
              <a:rPr lang="zh-CN" altLang="en-US" dirty="0"/>
              <a:t>系统构成，重点讲解内核的作用</a:t>
            </a:r>
            <a:endParaRPr lang="en-US" altLang="zh-CN" dirty="0"/>
          </a:p>
          <a:p>
            <a:pPr lvl="0"/>
            <a:r>
              <a:rPr lang="en-US" altLang="zh-CN" dirty="0"/>
              <a:t>1</a:t>
            </a:r>
            <a:r>
              <a:rPr lang="zh-CN" altLang="en-US" dirty="0"/>
              <a:t>、内核是系统的心脏</a:t>
            </a:r>
            <a:endParaRPr lang="en-US" altLang="zh-CN" dirty="0"/>
          </a:p>
          <a:p>
            <a:pPr lvl="0"/>
            <a:r>
              <a:rPr lang="en-US" altLang="zh-CN" dirty="0"/>
              <a:t>2</a:t>
            </a:r>
            <a:r>
              <a:rPr lang="zh-CN" altLang="en-US" dirty="0"/>
              <a:t>、在硬件方面：控制、管理硬件设备</a:t>
            </a:r>
            <a:endParaRPr lang="en-US" altLang="zh-CN" dirty="0"/>
          </a:p>
          <a:p>
            <a:pPr lvl="0"/>
            <a:r>
              <a:rPr lang="en-US" altLang="zh-CN" dirty="0"/>
              <a:t>3</a:t>
            </a:r>
            <a:r>
              <a:rPr lang="zh-CN" altLang="en-US" dirty="0"/>
              <a:t>、在软件方面：管理文件系统、分配内存，</a:t>
            </a:r>
            <a:r>
              <a:rPr lang="en-US" altLang="zh-CN" dirty="0"/>
              <a:t>cpu</a:t>
            </a:r>
            <a:r>
              <a:rPr lang="zh-CN" altLang="en-US" dirty="0"/>
              <a:t>资源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741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04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53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本示意图仅用于展示</a:t>
            </a:r>
            <a:r>
              <a:rPr lang="en-US" altLang="zh-CN" dirty="0"/>
              <a:t>Linux</a:t>
            </a:r>
            <a:r>
              <a:rPr lang="zh-CN" altLang="en-US" dirty="0"/>
              <a:t>内核稳定版本和开发版本间的变更关系，并不直接对应于实际的内核版本号</a:t>
            </a:r>
            <a:endParaRPr lang="zh-CN" altLang="en-US" dirty="0"/>
          </a:p>
          <a:p>
            <a:pPr lvl="0"/>
            <a:r>
              <a:rPr lang="en-US" altLang="zh-CN" b="1" dirty="0">
                <a:solidFill>
                  <a:srgbClr val="000000"/>
                </a:solidFill>
              </a:rPr>
              <a:t>1</a:t>
            </a:r>
            <a:r>
              <a:rPr lang="zh-CN" altLang="en-US" b="1" dirty="0">
                <a:solidFill>
                  <a:srgbClr val="000000"/>
                </a:solidFill>
              </a:rPr>
              <a:t>）开发版本最初是稳定版本的拷贝，随后不断修正错误、继续增加新的功能</a:t>
            </a:r>
            <a:endParaRPr lang="zh-CN" altLang="en-US" b="1" dirty="0">
              <a:solidFill>
                <a:srgbClr val="000000"/>
              </a:solidFill>
            </a:endParaRPr>
          </a:p>
          <a:p>
            <a:pPr lvl="0"/>
            <a:r>
              <a:rPr lang="en-US" altLang="zh-CN" b="1" dirty="0">
                <a:solidFill>
                  <a:srgbClr val="000000"/>
                </a:solidFill>
              </a:rPr>
              <a:t>2</a:t>
            </a:r>
            <a:r>
              <a:rPr lang="zh-CN" altLang="en-US" b="1" dirty="0">
                <a:solidFill>
                  <a:srgbClr val="000000"/>
                </a:solidFill>
              </a:rPr>
              <a:t>）开发版本趋于稳定后将升级为稳定版本</a:t>
            </a:r>
            <a:endParaRPr lang="zh-CN" altLang="en-US" b="1" dirty="0">
              <a:solidFill>
                <a:srgbClr val="000000"/>
              </a:solidFill>
            </a:endParaRPr>
          </a:p>
          <a:p>
            <a:pPr lvl="0"/>
            <a:endParaRPr lang="zh-CN" altLang="en-US" dirty="0"/>
          </a:p>
        </p:txBody>
      </p:sp>
      <p:sp>
        <p:nvSpPr>
          <p:cNvPr id="2253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可以先介绍</a:t>
            </a:r>
            <a:r>
              <a:rPr lang="en-US" altLang="zh-CN" dirty="0"/>
              <a:t>unix</a:t>
            </a:r>
            <a:r>
              <a:rPr lang="zh-CN" altLang="en-US" dirty="0"/>
              <a:t>，并说明</a:t>
            </a:r>
            <a:r>
              <a:rPr lang="en-US" altLang="zh-CN" dirty="0"/>
              <a:t>unix</a:t>
            </a:r>
            <a:r>
              <a:rPr lang="zh-CN" altLang="en-US" dirty="0"/>
              <a:t>操作系统的特点及费用昂贵，引出</a:t>
            </a:r>
            <a:r>
              <a:rPr lang="en-US" altLang="zh-CN" dirty="0"/>
              <a:t>GNU</a:t>
            </a:r>
            <a:endParaRPr lang="zh-CN" altLang="en-US" dirty="0"/>
          </a:p>
        </p:txBody>
      </p:sp>
      <p:sp>
        <p:nvSpPr>
          <p:cNvPr id="2457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zh-CN" dirty="0"/>
              <a:t>GPL</a:t>
            </a:r>
            <a:r>
              <a:rPr lang="zh-CN" altLang="en-US" dirty="0"/>
              <a:t>：用户可以任意复制、传递、修改，但必须公布源代码</a:t>
            </a:r>
            <a:endParaRPr lang="zh-CN" altLang="en-US" dirty="0"/>
          </a:p>
        </p:txBody>
      </p:sp>
      <p:sp>
        <p:nvSpPr>
          <p:cNvPr id="2662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为学员对比介绍开放源代码软件与传统商业软件的区别，并通过列举著名的开源软件项目（如</a:t>
            </a:r>
            <a:r>
              <a:rPr lang="en-US" altLang="zh-CN" dirty="0"/>
              <a:t>Firefox</a:t>
            </a:r>
            <a:r>
              <a:rPr lang="zh-CN" altLang="en-US" dirty="0"/>
              <a:t>），使学员对开源软件有一个感性的认识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遵守</a:t>
            </a:r>
            <a:r>
              <a:rPr lang="en-US" altLang="zh-CN" dirty="0"/>
              <a:t>GPL</a:t>
            </a:r>
            <a:r>
              <a:rPr lang="zh-CN" altLang="en-US" dirty="0"/>
              <a:t>协议的所有自由软件都可以称为开源软件，但是开源软件不一定就是自由软件（虽然这种情况比较少），例如微软公司曾经对部分国家开放过一小部分源代码，但并不表示对应的</a:t>
            </a:r>
            <a:r>
              <a:rPr lang="en-US" altLang="zh-CN" dirty="0"/>
              <a:t>Windows</a:t>
            </a:r>
            <a:r>
              <a:rPr lang="zh-CN" altLang="en-US" dirty="0"/>
              <a:t>系统也是自由软件</a:t>
            </a:r>
            <a:endParaRPr lang="zh-CN" altLang="en-US" dirty="0"/>
          </a:p>
          <a:p>
            <a:pPr lvl="0">
              <a:buChar char="•"/>
            </a:pPr>
            <a:r>
              <a:rPr lang="en-US" altLang="zh-CN" dirty="0"/>
              <a:t>—— </a:t>
            </a:r>
            <a:r>
              <a:rPr lang="zh-CN" altLang="en-US" dirty="0"/>
              <a:t>有了</a:t>
            </a:r>
            <a:r>
              <a:rPr lang="en-US" altLang="zh-CN" dirty="0"/>
              <a:t>Linux</a:t>
            </a:r>
            <a:r>
              <a:rPr lang="zh-CN" altLang="en-US" dirty="0"/>
              <a:t>内核及相关的软件资源以后，就可以构成一个完整的操作系统了，接下来看一下</a:t>
            </a:r>
            <a:r>
              <a:rPr lang="en-US" altLang="zh-CN" dirty="0"/>
              <a:t>Linux</a:t>
            </a:r>
            <a:r>
              <a:rPr lang="zh-CN" altLang="en-US" dirty="0"/>
              <a:t>系统的发行版本</a:t>
            </a:r>
            <a:endParaRPr lang="en-US" altLang="zh-CN" dirty="0"/>
          </a:p>
          <a:p>
            <a:pPr lvl="0">
              <a:buChar char="•"/>
            </a:pPr>
            <a:r>
              <a:rPr lang="zh-CN" altLang="en-US" dirty="0"/>
              <a:t>最近一些国内知名公司页加入了开源行列，比如：金山软件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2867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 bwMode="ltGray">
      <p:bgPr>
        <a:blipFill dpi="0" rotWithShape="0">
          <a:blip r:embed="rId2" cstate="print"/>
          <a:srcRect/>
          <a:stretch>
            <a:fillRect r="-1386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斜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9138"/>
            <a:ext cx="9144000" cy="792162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chemeClr val="accent2">
                <a:alpha val="50000"/>
              </a:schemeClr>
            </a:prstShdw>
          </a:effectLst>
        </p:spPr>
      </p:pic>
      <p:sp>
        <p:nvSpPr>
          <p:cNvPr id="2051" name="Rectangle 5"/>
          <p:cNvSpPr/>
          <p:nvPr userDrawn="1"/>
        </p:nvSpPr>
        <p:spPr>
          <a:xfrm>
            <a:off x="0" y="0"/>
            <a:ext cx="9144000" cy="27813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lvl="0" algn="ctr"/>
            <a:endParaRPr lang="en-US" altLang="zh-CN" sz="2400" b="1" i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标题 17"/>
          <p:cNvSpPr>
            <a:spLocks noGrp="1"/>
          </p:cNvSpPr>
          <p:nvPr>
            <p:ph type="title"/>
          </p:nvPr>
        </p:nvSpPr>
        <p:spPr>
          <a:xfrm>
            <a:off x="2071670" y="2074857"/>
            <a:ext cx="6919930" cy="639763"/>
          </a:xfrm>
        </p:spPr>
        <p:txBody>
          <a:bodyPr/>
          <a:lstStyle>
            <a:lvl1pPr algn="l"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24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514746" y="2890838"/>
            <a:ext cx="5629286" cy="609600"/>
          </a:xfrm>
        </p:spPr>
        <p:txBody>
          <a:bodyPr>
            <a:normAutofit/>
          </a:bodyPr>
          <a:lstStyle>
            <a:lvl1pPr marL="0" indent="0" algn="ctr">
              <a:buFont typeface="Wingdings" panose="05000000000000000000" pitchFamily="2" charset="2"/>
              <a:buNone/>
              <a:defRPr sz="2600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7956257" y="5053054"/>
            <a:ext cx="1187744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6452719" y="3180660"/>
            <a:ext cx="327554" cy="40667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2363726" y="3187277"/>
            <a:ext cx="327554" cy="40667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24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8190309" y="533241"/>
            <a:ext cx="553403" cy="687229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265986" y="5766276"/>
            <a:ext cx="553403" cy="687229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3617595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algn="ctr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/28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501122" cy="5143536"/>
          </a:xfrm>
          <a:prstGeom prst="rect">
            <a:avLst/>
          </a:prstGeom>
        </p:spPr>
        <p:txBody>
          <a:bodyPr/>
          <a:lstStyle>
            <a:lvl1pPr>
              <a:spcBef>
                <a:spcPts val="670"/>
              </a:spcBef>
              <a:defRPr/>
            </a:lvl1pPr>
            <a:lvl2pPr>
              <a:lnSpc>
                <a:spcPts val="3000"/>
              </a:lnSpc>
              <a:spcBef>
                <a:spcPts val="470"/>
              </a:spcBef>
              <a:defRPr>
                <a:solidFill>
                  <a:schemeClr val="tx2"/>
                </a:solidFill>
              </a:defRPr>
            </a:lvl2pPr>
            <a:lvl3pPr>
              <a:lnSpc>
                <a:spcPts val="3000"/>
              </a:lnSpc>
              <a:spcBef>
                <a:spcPts val="0"/>
              </a:spcBef>
              <a:defRPr/>
            </a:lvl3pPr>
            <a:lvl4pPr>
              <a:lnSpc>
                <a:spcPts val="3000"/>
              </a:lnSpc>
              <a:spcBef>
                <a:spcPts val="0"/>
              </a:spcBef>
              <a:defRPr/>
            </a:lvl4pPr>
            <a:lvl5pPr>
              <a:lnSpc>
                <a:spcPts val="3000"/>
              </a:lnSpc>
              <a:spcBef>
                <a:spcPts val="0"/>
              </a:spcBef>
              <a:defRPr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015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35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4093369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5050631" y="5323840"/>
            <a:ext cx="4093369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algn="ctr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/28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algn="ctr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/28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5483" y="5"/>
            <a:ext cx="9322027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3343278" y="5860568"/>
            <a:ext cx="997432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715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75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3001198" y="5613400"/>
            <a:ext cx="6142802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3890252" y="2465874"/>
            <a:ext cx="427628" cy="530915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225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12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6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内页标题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b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6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37999"/>
                </a:schemeClr>
              </a:gs>
            </a:gsLst>
            <a:path path="rect">
              <a:fillToRect l="100000" t="10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lvl="0"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7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Rectangle 8"/>
          <p:cNvSpPr/>
          <p:nvPr/>
        </p:nvSpPr>
        <p:spPr>
          <a:xfrm>
            <a:off x="0" y="765175"/>
            <a:ext cx="9144000" cy="142875"/>
          </a:xfrm>
          <a:prstGeom prst="rect">
            <a:avLst/>
          </a:prstGeom>
          <a:gradFill rotWithShape="1">
            <a:gsLst>
              <a:gs pos="0">
                <a:srgbClr val="182F47"/>
              </a:gs>
              <a:gs pos="100000">
                <a:srgbClr val="336699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1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2" name="文本占位符 18"/>
          <p:cNvSpPr>
            <a:spLocks noGrp="1"/>
          </p:cNvSpPr>
          <p:nvPr>
            <p:ph type="body"/>
          </p:nvPr>
        </p:nvSpPr>
        <p:spPr>
          <a:xfrm>
            <a:off x="214313" y="1143000"/>
            <a:ext cx="8501062" cy="50720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3000"/>
        </a:lnSpc>
        <a:spcBef>
          <a:spcPts val="475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1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 b="1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3" Type="http://schemas.openxmlformats.org/officeDocument/2006/relationships/notesSlide" Target="../notesSlides/notesSlide6.xml"/><Relationship Id="rId32" Type="http://schemas.openxmlformats.org/officeDocument/2006/relationships/slideLayout" Target="../slideLayouts/slideLayout11.xml"/><Relationship Id="rId31" Type="http://schemas.openxmlformats.org/officeDocument/2006/relationships/tags" Target="../tags/tag282.xml"/><Relationship Id="rId30" Type="http://schemas.openxmlformats.org/officeDocument/2006/relationships/tags" Target="../tags/tag281.xml"/><Relationship Id="rId3" Type="http://schemas.openxmlformats.org/officeDocument/2006/relationships/tags" Target="../tags/tag254.xml"/><Relationship Id="rId29" Type="http://schemas.openxmlformats.org/officeDocument/2006/relationships/tags" Target="../tags/tag280.xml"/><Relationship Id="rId28" Type="http://schemas.openxmlformats.org/officeDocument/2006/relationships/tags" Target="../tags/tag279.xml"/><Relationship Id="rId27" Type="http://schemas.openxmlformats.org/officeDocument/2006/relationships/tags" Target="../tags/tag278.xml"/><Relationship Id="rId26" Type="http://schemas.openxmlformats.org/officeDocument/2006/relationships/tags" Target="../tags/tag277.xml"/><Relationship Id="rId25" Type="http://schemas.openxmlformats.org/officeDocument/2006/relationships/tags" Target="../tags/tag276.xml"/><Relationship Id="rId24" Type="http://schemas.openxmlformats.org/officeDocument/2006/relationships/tags" Target="../tags/tag275.xml"/><Relationship Id="rId23" Type="http://schemas.openxmlformats.org/officeDocument/2006/relationships/tags" Target="../tags/tag274.xml"/><Relationship Id="rId22" Type="http://schemas.openxmlformats.org/officeDocument/2006/relationships/tags" Target="../tags/tag273.xml"/><Relationship Id="rId21" Type="http://schemas.openxmlformats.org/officeDocument/2006/relationships/tags" Target="../tags/tag272.xml"/><Relationship Id="rId20" Type="http://schemas.openxmlformats.org/officeDocument/2006/relationships/tags" Target="../tags/tag271.xml"/><Relationship Id="rId2" Type="http://schemas.openxmlformats.org/officeDocument/2006/relationships/tags" Target="../tags/tag253.xml"/><Relationship Id="rId19" Type="http://schemas.openxmlformats.org/officeDocument/2006/relationships/tags" Target="../tags/tag270.xml"/><Relationship Id="rId18" Type="http://schemas.openxmlformats.org/officeDocument/2006/relationships/tags" Target="../tags/tag269.xml"/><Relationship Id="rId17" Type="http://schemas.openxmlformats.org/officeDocument/2006/relationships/tags" Target="../tags/tag268.xml"/><Relationship Id="rId16" Type="http://schemas.openxmlformats.org/officeDocument/2006/relationships/tags" Target="../tags/tag267.xml"/><Relationship Id="rId15" Type="http://schemas.openxmlformats.org/officeDocument/2006/relationships/tags" Target="../tags/tag266.xml"/><Relationship Id="rId14" Type="http://schemas.openxmlformats.org/officeDocument/2006/relationships/tags" Target="../tags/tag265.xml"/><Relationship Id="rId13" Type="http://schemas.openxmlformats.org/officeDocument/2006/relationships/tags" Target="../tags/tag264.xml"/><Relationship Id="rId12" Type="http://schemas.openxmlformats.org/officeDocument/2006/relationships/tags" Target="../tags/tag263.xml"/><Relationship Id="rId11" Type="http://schemas.openxmlformats.org/officeDocument/2006/relationships/tags" Target="../tags/tag262.xml"/><Relationship Id="rId10" Type="http://schemas.openxmlformats.org/officeDocument/2006/relationships/tags" Target="../tags/tag261.xml"/><Relationship Id="rId1" Type="http://schemas.openxmlformats.org/officeDocument/2006/relationships/tags" Target="../tags/tag25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86.xml"/><Relationship Id="rId4" Type="http://schemas.openxmlformats.org/officeDocument/2006/relationships/image" Target="../media/image5.png"/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91.xml"/><Relationship Id="rId4" Type="http://schemas.openxmlformats.org/officeDocument/2006/relationships/tags" Target="../tags/tag290.xml"/><Relationship Id="rId3" Type="http://schemas.openxmlformats.org/officeDocument/2006/relationships/tags" Target="../tags/tag289.xml"/><Relationship Id="rId2" Type="http://schemas.openxmlformats.org/officeDocument/2006/relationships/tags" Target="../tags/tag288.xml"/><Relationship Id="rId1" Type="http://schemas.openxmlformats.org/officeDocument/2006/relationships/tags" Target="../tags/tag28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296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295.xml"/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0" Type="http://schemas.openxmlformats.org/officeDocument/2006/relationships/notesSlide" Target="../notesSlides/notesSlide9.xml"/><Relationship Id="rId1" Type="http://schemas.openxmlformats.org/officeDocument/2006/relationships/tags" Target="../tags/tag29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01.xml"/><Relationship Id="rId4" Type="http://schemas.openxmlformats.org/officeDocument/2006/relationships/tags" Target="../tags/tag300.xml"/><Relationship Id="rId3" Type="http://schemas.openxmlformats.org/officeDocument/2006/relationships/tags" Target="../tags/tag299.xml"/><Relationship Id="rId2" Type="http://schemas.openxmlformats.org/officeDocument/2006/relationships/tags" Target="../tags/tag298.xml"/><Relationship Id="rId1" Type="http://schemas.openxmlformats.org/officeDocument/2006/relationships/tags" Target="../tags/tag29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307.xml"/><Relationship Id="rId7" Type="http://schemas.openxmlformats.org/officeDocument/2006/relationships/tags" Target="../tags/tag30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tags" Target="../tags/tag305.xml"/><Relationship Id="rId3" Type="http://schemas.openxmlformats.org/officeDocument/2006/relationships/tags" Target="../tags/tag304.xml"/><Relationship Id="rId2" Type="http://schemas.openxmlformats.org/officeDocument/2006/relationships/tags" Target="../tags/tag303.xml"/><Relationship Id="rId10" Type="http://schemas.openxmlformats.org/officeDocument/2006/relationships/notesSlide" Target="../notesSlides/notesSlide11.xml"/><Relationship Id="rId1" Type="http://schemas.openxmlformats.org/officeDocument/2006/relationships/tags" Target="../tags/tag30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12.xml"/><Relationship Id="rId5" Type="http://schemas.openxmlformats.org/officeDocument/2006/relationships/image" Target="../media/image11.png"/><Relationship Id="rId4" Type="http://schemas.openxmlformats.org/officeDocument/2006/relationships/tags" Target="../tags/tag311.xml"/><Relationship Id="rId3" Type="http://schemas.openxmlformats.org/officeDocument/2006/relationships/tags" Target="../tags/tag310.xml"/><Relationship Id="rId2" Type="http://schemas.openxmlformats.org/officeDocument/2006/relationships/tags" Target="../tags/tag309.xml"/><Relationship Id="rId1" Type="http://schemas.openxmlformats.org/officeDocument/2006/relationships/tags" Target="../tags/tag308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16.xml"/><Relationship Id="rId4" Type="http://schemas.openxmlformats.org/officeDocument/2006/relationships/image" Target="../media/image12.png"/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" Type="http://schemas.openxmlformats.org/officeDocument/2006/relationships/tags" Target="../tags/tag3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322.xml"/><Relationship Id="rId5" Type="http://schemas.openxmlformats.org/officeDocument/2006/relationships/tags" Target="../tags/tag321.xml"/><Relationship Id="rId4" Type="http://schemas.openxmlformats.org/officeDocument/2006/relationships/tags" Target="../tags/tag320.xml"/><Relationship Id="rId3" Type="http://schemas.openxmlformats.org/officeDocument/2006/relationships/tags" Target="../tags/tag319.xml"/><Relationship Id="rId2" Type="http://schemas.openxmlformats.org/officeDocument/2006/relationships/tags" Target="../tags/tag318.xml"/><Relationship Id="rId1" Type="http://schemas.openxmlformats.org/officeDocument/2006/relationships/tags" Target="../tags/tag31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31.xml"/><Relationship Id="rId8" Type="http://schemas.openxmlformats.org/officeDocument/2006/relationships/tags" Target="../tags/tag330.xml"/><Relationship Id="rId7" Type="http://schemas.openxmlformats.org/officeDocument/2006/relationships/tags" Target="../tags/tag329.xml"/><Relationship Id="rId6" Type="http://schemas.openxmlformats.org/officeDocument/2006/relationships/tags" Target="../tags/tag328.xml"/><Relationship Id="rId5" Type="http://schemas.openxmlformats.org/officeDocument/2006/relationships/tags" Target="../tags/tag327.xml"/><Relationship Id="rId4" Type="http://schemas.openxmlformats.org/officeDocument/2006/relationships/tags" Target="../tags/tag326.xml"/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2" Type="http://schemas.openxmlformats.org/officeDocument/2006/relationships/notesSlide" Target="../notesSlides/notesSlide14.xml"/><Relationship Id="rId11" Type="http://schemas.openxmlformats.org/officeDocument/2006/relationships/slideLayout" Target="../slideLayouts/slideLayout11.xml"/><Relationship Id="rId10" Type="http://schemas.openxmlformats.org/officeDocument/2006/relationships/tags" Target="../tags/tag332.xml"/><Relationship Id="rId1" Type="http://schemas.openxmlformats.org/officeDocument/2006/relationships/tags" Target="../tags/tag32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2" Type="http://schemas.openxmlformats.org/officeDocument/2006/relationships/notesSlide" Target="../notesSlides/notesSlide1.xml"/><Relationship Id="rId31" Type="http://schemas.openxmlformats.org/officeDocument/2006/relationships/slideLayout" Target="../slideLayouts/slideLayout10.xml"/><Relationship Id="rId30" Type="http://schemas.openxmlformats.org/officeDocument/2006/relationships/tags" Target="../tags/tag192.xml"/><Relationship Id="rId3" Type="http://schemas.openxmlformats.org/officeDocument/2006/relationships/tags" Target="../tags/tag165.xml"/><Relationship Id="rId29" Type="http://schemas.openxmlformats.org/officeDocument/2006/relationships/tags" Target="../tags/tag191.xml"/><Relationship Id="rId28" Type="http://schemas.openxmlformats.org/officeDocument/2006/relationships/tags" Target="../tags/tag190.xml"/><Relationship Id="rId27" Type="http://schemas.openxmlformats.org/officeDocument/2006/relationships/tags" Target="../tags/tag189.xml"/><Relationship Id="rId26" Type="http://schemas.openxmlformats.org/officeDocument/2006/relationships/tags" Target="../tags/tag188.xml"/><Relationship Id="rId25" Type="http://schemas.openxmlformats.org/officeDocument/2006/relationships/tags" Target="../tags/tag187.xml"/><Relationship Id="rId24" Type="http://schemas.openxmlformats.org/officeDocument/2006/relationships/tags" Target="../tags/tag186.xml"/><Relationship Id="rId23" Type="http://schemas.openxmlformats.org/officeDocument/2006/relationships/tags" Target="../tags/tag185.xml"/><Relationship Id="rId22" Type="http://schemas.openxmlformats.org/officeDocument/2006/relationships/tags" Target="../tags/tag184.xml"/><Relationship Id="rId21" Type="http://schemas.openxmlformats.org/officeDocument/2006/relationships/tags" Target="../tags/tag183.xml"/><Relationship Id="rId20" Type="http://schemas.openxmlformats.org/officeDocument/2006/relationships/tags" Target="../tags/tag182.xml"/><Relationship Id="rId2" Type="http://schemas.openxmlformats.org/officeDocument/2006/relationships/tags" Target="../tags/tag164.xml"/><Relationship Id="rId19" Type="http://schemas.openxmlformats.org/officeDocument/2006/relationships/tags" Target="../tags/tag181.xml"/><Relationship Id="rId18" Type="http://schemas.openxmlformats.org/officeDocument/2006/relationships/tags" Target="../tags/tag180.xml"/><Relationship Id="rId17" Type="http://schemas.openxmlformats.org/officeDocument/2006/relationships/tags" Target="../tags/tag179.xml"/><Relationship Id="rId16" Type="http://schemas.openxmlformats.org/officeDocument/2006/relationships/tags" Target="../tags/tag178.xml"/><Relationship Id="rId15" Type="http://schemas.openxmlformats.org/officeDocument/2006/relationships/tags" Target="../tags/tag177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3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37.xml"/><Relationship Id="rId4" Type="http://schemas.openxmlformats.org/officeDocument/2006/relationships/tags" Target="../tags/tag336.xml"/><Relationship Id="rId3" Type="http://schemas.openxmlformats.org/officeDocument/2006/relationships/tags" Target="../tags/tag335.xml"/><Relationship Id="rId2" Type="http://schemas.openxmlformats.org/officeDocument/2006/relationships/tags" Target="../tags/tag334.xml"/><Relationship Id="rId1" Type="http://schemas.openxmlformats.org/officeDocument/2006/relationships/tags" Target="../tags/tag333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42.xml"/><Relationship Id="rId4" Type="http://schemas.openxmlformats.org/officeDocument/2006/relationships/tags" Target="../tags/tag341.xml"/><Relationship Id="rId3" Type="http://schemas.openxmlformats.org/officeDocument/2006/relationships/tags" Target="../tags/tag340.xml"/><Relationship Id="rId2" Type="http://schemas.openxmlformats.org/officeDocument/2006/relationships/tags" Target="../tags/tag339.xml"/><Relationship Id="rId1" Type="http://schemas.openxmlformats.org/officeDocument/2006/relationships/tags" Target="../tags/tag338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46.xml"/><Relationship Id="rId4" Type="http://schemas.openxmlformats.org/officeDocument/2006/relationships/image" Target="../media/image13.png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" Type="http://schemas.openxmlformats.org/officeDocument/2006/relationships/tags" Target="../tags/tag343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51.xml"/><Relationship Id="rId4" Type="http://schemas.openxmlformats.org/officeDocument/2006/relationships/tags" Target="../tags/tag350.xml"/><Relationship Id="rId3" Type="http://schemas.openxmlformats.org/officeDocument/2006/relationships/tags" Target="../tags/tag349.xml"/><Relationship Id="rId2" Type="http://schemas.openxmlformats.org/officeDocument/2006/relationships/tags" Target="../tags/tag348.xml"/><Relationship Id="rId1" Type="http://schemas.openxmlformats.org/officeDocument/2006/relationships/tags" Target="../tags/tag347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56.xml"/><Relationship Id="rId4" Type="http://schemas.openxmlformats.org/officeDocument/2006/relationships/tags" Target="../tags/tag355.xml"/><Relationship Id="rId3" Type="http://schemas.openxmlformats.org/officeDocument/2006/relationships/tags" Target="../tags/tag354.xml"/><Relationship Id="rId2" Type="http://schemas.openxmlformats.org/officeDocument/2006/relationships/tags" Target="../tags/tag353.xml"/><Relationship Id="rId1" Type="http://schemas.openxmlformats.org/officeDocument/2006/relationships/tags" Target="../tags/tag35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362.xml"/><Relationship Id="rId6" Type="http://schemas.openxmlformats.org/officeDocument/2006/relationships/image" Target="../media/image14.png"/><Relationship Id="rId5" Type="http://schemas.openxmlformats.org/officeDocument/2006/relationships/tags" Target="../tags/tag361.xml"/><Relationship Id="rId4" Type="http://schemas.openxmlformats.org/officeDocument/2006/relationships/tags" Target="../tags/tag360.xml"/><Relationship Id="rId3" Type="http://schemas.openxmlformats.org/officeDocument/2006/relationships/tags" Target="../tags/tag359.xml"/><Relationship Id="rId2" Type="http://schemas.openxmlformats.org/officeDocument/2006/relationships/tags" Target="../tags/tag358.xml"/><Relationship Id="rId1" Type="http://schemas.openxmlformats.org/officeDocument/2006/relationships/tags" Target="../tags/tag357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67.xml"/><Relationship Id="rId4" Type="http://schemas.openxmlformats.org/officeDocument/2006/relationships/tags" Target="../tags/tag366.xml"/><Relationship Id="rId3" Type="http://schemas.openxmlformats.org/officeDocument/2006/relationships/tags" Target="../tags/tag365.xml"/><Relationship Id="rId2" Type="http://schemas.openxmlformats.org/officeDocument/2006/relationships/tags" Target="../tags/tag364.xml"/><Relationship Id="rId1" Type="http://schemas.openxmlformats.org/officeDocument/2006/relationships/tags" Target="../tags/tag363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376.xml"/><Relationship Id="rId8" Type="http://schemas.openxmlformats.org/officeDocument/2006/relationships/tags" Target="../tags/tag375.xml"/><Relationship Id="rId7" Type="http://schemas.openxmlformats.org/officeDocument/2006/relationships/tags" Target="../tags/tag374.xml"/><Relationship Id="rId6" Type="http://schemas.openxmlformats.org/officeDocument/2006/relationships/tags" Target="../tags/tag373.xml"/><Relationship Id="rId5" Type="http://schemas.openxmlformats.org/officeDocument/2006/relationships/tags" Target="../tags/tag372.xml"/><Relationship Id="rId4" Type="http://schemas.openxmlformats.org/officeDocument/2006/relationships/tags" Target="../tags/tag371.xml"/><Relationship Id="rId3" Type="http://schemas.openxmlformats.org/officeDocument/2006/relationships/tags" Target="../tags/tag370.xml"/><Relationship Id="rId24" Type="http://schemas.openxmlformats.org/officeDocument/2006/relationships/notesSlide" Target="../notesSlides/notesSlide22.xml"/><Relationship Id="rId23" Type="http://schemas.openxmlformats.org/officeDocument/2006/relationships/slideLayout" Target="../slideLayouts/slideLayout11.xml"/><Relationship Id="rId22" Type="http://schemas.openxmlformats.org/officeDocument/2006/relationships/tags" Target="../tags/tag389.xml"/><Relationship Id="rId21" Type="http://schemas.openxmlformats.org/officeDocument/2006/relationships/tags" Target="../tags/tag388.xml"/><Relationship Id="rId20" Type="http://schemas.openxmlformats.org/officeDocument/2006/relationships/tags" Target="../tags/tag387.xml"/><Relationship Id="rId2" Type="http://schemas.openxmlformats.org/officeDocument/2006/relationships/tags" Target="../tags/tag369.xml"/><Relationship Id="rId19" Type="http://schemas.openxmlformats.org/officeDocument/2006/relationships/tags" Target="../tags/tag386.xml"/><Relationship Id="rId18" Type="http://schemas.openxmlformats.org/officeDocument/2006/relationships/tags" Target="../tags/tag385.xml"/><Relationship Id="rId17" Type="http://schemas.openxmlformats.org/officeDocument/2006/relationships/tags" Target="../tags/tag384.xml"/><Relationship Id="rId16" Type="http://schemas.openxmlformats.org/officeDocument/2006/relationships/tags" Target="../tags/tag383.xml"/><Relationship Id="rId15" Type="http://schemas.openxmlformats.org/officeDocument/2006/relationships/tags" Target="../tags/tag382.xml"/><Relationship Id="rId14" Type="http://schemas.openxmlformats.org/officeDocument/2006/relationships/tags" Target="../tags/tag381.xml"/><Relationship Id="rId13" Type="http://schemas.openxmlformats.org/officeDocument/2006/relationships/tags" Target="../tags/tag380.xml"/><Relationship Id="rId12" Type="http://schemas.openxmlformats.org/officeDocument/2006/relationships/tags" Target="../tags/tag379.xml"/><Relationship Id="rId11" Type="http://schemas.openxmlformats.org/officeDocument/2006/relationships/tags" Target="../tags/tag378.xml"/><Relationship Id="rId10" Type="http://schemas.openxmlformats.org/officeDocument/2006/relationships/tags" Target="../tags/tag377.xml"/><Relationship Id="rId1" Type="http://schemas.openxmlformats.org/officeDocument/2006/relationships/tags" Target="../tags/tag368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94.xml"/><Relationship Id="rId4" Type="http://schemas.openxmlformats.org/officeDocument/2006/relationships/tags" Target="../tags/tag393.xml"/><Relationship Id="rId3" Type="http://schemas.openxmlformats.org/officeDocument/2006/relationships/tags" Target="../tags/tag392.xml"/><Relationship Id="rId2" Type="http://schemas.openxmlformats.org/officeDocument/2006/relationships/tags" Target="../tags/tag391.xml"/><Relationship Id="rId1" Type="http://schemas.openxmlformats.org/officeDocument/2006/relationships/tags" Target="../tags/tag390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99.xml"/><Relationship Id="rId4" Type="http://schemas.openxmlformats.org/officeDocument/2006/relationships/tags" Target="../tags/tag398.xml"/><Relationship Id="rId3" Type="http://schemas.openxmlformats.org/officeDocument/2006/relationships/tags" Target="../tags/tag397.xml"/><Relationship Id="rId2" Type="http://schemas.openxmlformats.org/officeDocument/2006/relationships/tags" Target="../tags/tag396.xml"/><Relationship Id="rId1" Type="http://schemas.openxmlformats.org/officeDocument/2006/relationships/tags" Target="../tags/tag39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404.xml"/><Relationship Id="rId5" Type="http://schemas.openxmlformats.org/officeDocument/2006/relationships/image" Target="../media/image15.png"/><Relationship Id="rId4" Type="http://schemas.openxmlformats.org/officeDocument/2006/relationships/tags" Target="../tags/tag403.xml"/><Relationship Id="rId3" Type="http://schemas.openxmlformats.org/officeDocument/2006/relationships/tags" Target="../tags/tag402.xml"/><Relationship Id="rId2" Type="http://schemas.openxmlformats.org/officeDocument/2006/relationships/tags" Target="../tags/tag401.xml"/><Relationship Id="rId1" Type="http://schemas.openxmlformats.org/officeDocument/2006/relationships/tags" Target="../tags/tag400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409.xml"/><Relationship Id="rId5" Type="http://schemas.openxmlformats.org/officeDocument/2006/relationships/image" Target="../media/image15.png"/><Relationship Id="rId4" Type="http://schemas.openxmlformats.org/officeDocument/2006/relationships/tags" Target="../tags/tag408.xml"/><Relationship Id="rId3" Type="http://schemas.openxmlformats.org/officeDocument/2006/relationships/tags" Target="../tags/tag407.xml"/><Relationship Id="rId2" Type="http://schemas.openxmlformats.org/officeDocument/2006/relationships/tags" Target="../tags/tag406.xml"/><Relationship Id="rId1" Type="http://schemas.openxmlformats.org/officeDocument/2006/relationships/tags" Target="../tags/tag405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4" Type="http://schemas.openxmlformats.org/officeDocument/2006/relationships/notesSlide" Target="../notesSlides/notesSlide3.xml"/><Relationship Id="rId23" Type="http://schemas.openxmlformats.org/officeDocument/2006/relationships/slideLayout" Target="../slideLayouts/slideLayout11.xml"/><Relationship Id="rId22" Type="http://schemas.openxmlformats.org/officeDocument/2006/relationships/tags" Target="../tags/tag228.xml"/><Relationship Id="rId21" Type="http://schemas.openxmlformats.org/officeDocument/2006/relationships/tags" Target="../tags/tag227.xml"/><Relationship Id="rId20" Type="http://schemas.openxmlformats.org/officeDocument/2006/relationships/tags" Target="../tags/tag226.xml"/><Relationship Id="rId2" Type="http://schemas.openxmlformats.org/officeDocument/2006/relationships/tags" Target="../tags/tag208.xml"/><Relationship Id="rId19" Type="http://schemas.openxmlformats.org/officeDocument/2006/relationships/tags" Target="../tags/tag225.xml"/><Relationship Id="rId18" Type="http://schemas.openxmlformats.org/officeDocument/2006/relationships/tags" Target="../tags/tag224.xml"/><Relationship Id="rId17" Type="http://schemas.openxmlformats.org/officeDocument/2006/relationships/tags" Target="../tags/tag223.xml"/><Relationship Id="rId16" Type="http://schemas.openxmlformats.org/officeDocument/2006/relationships/tags" Target="../tags/tag222.xml"/><Relationship Id="rId15" Type="http://schemas.openxmlformats.org/officeDocument/2006/relationships/tags" Target="../tags/tag221.xml"/><Relationship Id="rId14" Type="http://schemas.openxmlformats.org/officeDocument/2006/relationships/tags" Target="../tags/tag220.xml"/><Relationship Id="rId13" Type="http://schemas.openxmlformats.org/officeDocument/2006/relationships/tags" Target="../tags/tag219.xml"/><Relationship Id="rId12" Type="http://schemas.openxmlformats.org/officeDocument/2006/relationships/tags" Target="../tags/tag218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tags" Target="../tags/tag20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11.xml"/><Relationship Id="rId11" Type="http://schemas.openxmlformats.org/officeDocument/2006/relationships/tags" Target="../tags/tag239.xml"/><Relationship Id="rId10" Type="http://schemas.openxmlformats.org/officeDocument/2006/relationships/tags" Target="../tags/tag238.xml"/><Relationship Id="rId1" Type="http://schemas.openxmlformats.org/officeDocument/2006/relationships/tags" Target="../tags/tag229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43.xml"/><Relationship Id="rId5" Type="http://schemas.openxmlformats.org/officeDocument/2006/relationships/image" Target="../media/image4.png"/><Relationship Id="rId4" Type="http://schemas.openxmlformats.org/officeDocument/2006/relationships/hyperlink" Target="http://www.kernel.org/" TargetMode="Externa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" Type="http://schemas.openxmlformats.org/officeDocument/2006/relationships/tags" Target="../tags/tag24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251.xml"/><Relationship Id="rId7" Type="http://schemas.openxmlformats.org/officeDocument/2006/relationships/tags" Target="../tags/tag250.xml"/><Relationship Id="rId6" Type="http://schemas.openxmlformats.org/officeDocument/2006/relationships/tags" Target="../tags/tag249.xml"/><Relationship Id="rId5" Type="http://schemas.openxmlformats.org/officeDocument/2006/relationships/tags" Target="../tags/tag248.xml"/><Relationship Id="rId4" Type="http://schemas.openxmlformats.org/officeDocument/2006/relationships/tags" Target="../tags/tag247.xml"/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0" Type="http://schemas.openxmlformats.org/officeDocument/2006/relationships/notesSlide" Target="../notesSlides/notesSlide5.xml"/><Relationship Id="rId1" Type="http://schemas.openxmlformats.org/officeDocument/2006/relationships/tags" Target="../tags/tag2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047739" y="2842611"/>
            <a:ext cx="5338159" cy="838901"/>
          </a:xfrm>
        </p:spPr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en-US" sz="3700" baseline="0" dirty="0">
                <a:solidFill>
                  <a:schemeClr val="accent1"/>
                </a:solidFill>
              </a:rPr>
              <a:t>Linux系统管理</a:t>
            </a:r>
            <a:endParaRPr lang="en-US" altLang="en-US" sz="3700" baseline="0" dirty="0">
              <a:solidFill>
                <a:schemeClr val="accent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50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内核版本 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21507" name="Line 65"/>
          <p:cNvSpPr/>
          <p:nvPr>
            <p:custDataLst>
              <p:tags r:id="rId4"/>
            </p:custDataLst>
          </p:nvPr>
        </p:nvSpPr>
        <p:spPr>
          <a:xfrm flipH="1">
            <a:off x="2073275" y="1900555"/>
            <a:ext cx="1945005" cy="1388745"/>
          </a:xfrm>
          <a:prstGeom prst="line">
            <a:avLst/>
          </a:prstGeom>
          <a:ln w="60325" cap="flat" cmpd="sng">
            <a:solidFill>
              <a:schemeClr val="accent3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508" name="Rectangle 69"/>
          <p:cNvSpPr/>
          <p:nvPr>
            <p:custDataLst>
              <p:tags r:id="rId5"/>
            </p:custDataLst>
          </p:nvPr>
        </p:nvSpPr>
        <p:spPr>
          <a:xfrm rot="19275819">
            <a:off x="2545080" y="2252980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1">
            <a:spAutoFit/>
          </a:bodyPr>
          <a:p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拷贝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0" name="Line 64"/>
          <p:cNvSpPr/>
          <p:nvPr>
            <p:custDataLst>
              <p:tags r:id="rId6"/>
            </p:custDataLst>
          </p:nvPr>
        </p:nvSpPr>
        <p:spPr>
          <a:xfrm flipH="1">
            <a:off x="4089400" y="3967480"/>
            <a:ext cx="1945005" cy="1388745"/>
          </a:xfrm>
          <a:prstGeom prst="line">
            <a:avLst/>
          </a:prstGeom>
          <a:ln w="60325" cap="flat" cmpd="sng">
            <a:solidFill>
              <a:schemeClr val="accent3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511" name="Rectangle 70"/>
          <p:cNvSpPr/>
          <p:nvPr>
            <p:custDataLst>
              <p:tags r:id="rId7"/>
            </p:custDataLst>
          </p:nvPr>
        </p:nvSpPr>
        <p:spPr>
          <a:xfrm rot="19275819">
            <a:off x="4489450" y="4348480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1">
            <a:spAutoFit/>
          </a:bodyPr>
          <a:p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拷贝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3" name="Rectangle 3"/>
          <p:cNvSpPr/>
          <p:nvPr>
            <p:custDataLst>
              <p:tags r:id="rId8"/>
            </p:custDataLst>
          </p:nvPr>
        </p:nvSpPr>
        <p:spPr>
          <a:xfrm>
            <a:off x="1568450" y="1395730"/>
            <a:ext cx="1007745" cy="431800"/>
          </a:xfrm>
          <a:prstGeom prst="rect">
            <a:avLst/>
          </a:prstGeom>
          <a:gradFill rotWithShape="1">
            <a:gsLst>
              <a:gs pos="0">
                <a:srgbClr val="B5FDFA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2.4.6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4" name="Rectangle 39"/>
          <p:cNvSpPr/>
          <p:nvPr>
            <p:custDataLst>
              <p:tags r:id="rId9"/>
            </p:custDataLst>
          </p:nvPr>
        </p:nvSpPr>
        <p:spPr>
          <a:xfrm>
            <a:off x="3548380" y="1395730"/>
            <a:ext cx="1007745" cy="431800"/>
          </a:xfrm>
          <a:prstGeom prst="rect">
            <a:avLst/>
          </a:prstGeom>
          <a:gradFill rotWithShape="1">
            <a:gsLst>
              <a:gs pos="0">
                <a:srgbClr val="B5FDFA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2.4.7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5" name="Rectangle 40"/>
          <p:cNvSpPr/>
          <p:nvPr>
            <p:custDataLst>
              <p:tags r:id="rId10"/>
            </p:custDataLst>
          </p:nvPr>
        </p:nvSpPr>
        <p:spPr>
          <a:xfrm>
            <a:off x="5527675" y="1395730"/>
            <a:ext cx="1007745" cy="431800"/>
          </a:xfrm>
          <a:prstGeom prst="rect">
            <a:avLst/>
          </a:prstGeom>
          <a:gradFill rotWithShape="1">
            <a:gsLst>
              <a:gs pos="0">
                <a:srgbClr val="B5FDFA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2.4.8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6" name="AutoShape 41"/>
          <p:cNvSpPr/>
          <p:nvPr>
            <p:custDataLst>
              <p:tags r:id="rId11"/>
            </p:custDataLst>
          </p:nvPr>
        </p:nvSpPr>
        <p:spPr>
          <a:xfrm>
            <a:off x="2722880" y="1466850"/>
            <a:ext cx="718820" cy="288925"/>
          </a:xfrm>
          <a:prstGeom prst="rightArrow">
            <a:avLst>
              <a:gd name="adj1" fmla="val 50000"/>
              <a:gd name="adj2" fmla="val 62202"/>
            </a:avLst>
          </a:prstGeom>
          <a:gradFill rotWithShape="1">
            <a:gsLst>
              <a:gs pos="0">
                <a:srgbClr val="FFFFFF"/>
              </a:gs>
              <a:gs pos="100000">
                <a:srgbClr val="3399FF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7" name="Rectangle 48"/>
          <p:cNvSpPr/>
          <p:nvPr>
            <p:custDataLst>
              <p:tags r:id="rId12"/>
            </p:custDataLst>
          </p:nvPr>
        </p:nvSpPr>
        <p:spPr>
          <a:xfrm>
            <a:off x="7505700" y="1395730"/>
            <a:ext cx="1007745" cy="431800"/>
          </a:xfrm>
          <a:prstGeom prst="rect">
            <a:avLst/>
          </a:prstGeom>
          <a:gradFill rotWithShape="1">
            <a:gsLst>
              <a:gs pos="0">
                <a:srgbClr val="B5FDFA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2.4. ...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8" name="AutoShape 49"/>
          <p:cNvSpPr/>
          <p:nvPr>
            <p:custDataLst>
              <p:tags r:id="rId13"/>
            </p:custDataLst>
          </p:nvPr>
        </p:nvSpPr>
        <p:spPr>
          <a:xfrm>
            <a:off x="4665980" y="1466850"/>
            <a:ext cx="718820" cy="288925"/>
          </a:xfrm>
          <a:prstGeom prst="rightArrow">
            <a:avLst>
              <a:gd name="adj1" fmla="val 50000"/>
              <a:gd name="adj2" fmla="val 62202"/>
            </a:avLst>
          </a:prstGeom>
          <a:gradFill rotWithShape="1">
            <a:gsLst>
              <a:gs pos="0">
                <a:srgbClr val="FFFFFF"/>
              </a:gs>
              <a:gs pos="100000">
                <a:srgbClr val="3399FF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9" name="AutoShape 50"/>
          <p:cNvSpPr/>
          <p:nvPr>
            <p:custDataLst>
              <p:tags r:id="rId14"/>
            </p:custDataLst>
          </p:nvPr>
        </p:nvSpPr>
        <p:spPr>
          <a:xfrm>
            <a:off x="6682105" y="1466850"/>
            <a:ext cx="718820" cy="288925"/>
          </a:xfrm>
          <a:prstGeom prst="rightArrow">
            <a:avLst>
              <a:gd name="adj1" fmla="val 50000"/>
              <a:gd name="adj2" fmla="val 62202"/>
            </a:avLst>
          </a:prstGeom>
          <a:gradFill rotWithShape="1">
            <a:gsLst>
              <a:gs pos="0">
                <a:srgbClr val="FFFFFF"/>
              </a:gs>
              <a:gs pos="100000">
                <a:srgbClr val="3399FF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0" name="Rectangle 66"/>
          <p:cNvSpPr/>
          <p:nvPr>
            <p:custDataLst>
              <p:tags r:id="rId15"/>
            </p:custDataLst>
          </p:nvPr>
        </p:nvSpPr>
        <p:spPr>
          <a:xfrm>
            <a:off x="306705" y="1323975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1">
            <a:spAutoFit/>
          </a:bodyPr>
          <a:p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稳定版本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1" name="Line 71"/>
          <p:cNvSpPr/>
          <p:nvPr/>
        </p:nvSpPr>
        <p:spPr>
          <a:xfrm>
            <a:off x="1530350" y="1303655"/>
            <a:ext cx="6985000" cy="0"/>
          </a:xfrm>
          <a:prstGeom prst="line">
            <a:avLst/>
          </a:prstGeom>
          <a:ln w="34925" cap="flat" cmpd="sng">
            <a:solidFill>
              <a:srgbClr val="FF99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522" name="Rectangle 73"/>
          <p:cNvSpPr/>
          <p:nvPr>
            <p:custDataLst>
              <p:tags r:id="rId16"/>
            </p:custDataLst>
          </p:nvPr>
        </p:nvSpPr>
        <p:spPr>
          <a:xfrm>
            <a:off x="4251325" y="957580"/>
            <a:ext cx="112458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1">
            <a:spAutoFit/>
          </a:bodyPr>
          <a:p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修复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BUG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524" name="Rectangle 58"/>
          <p:cNvSpPr/>
          <p:nvPr>
            <p:custDataLst>
              <p:tags r:id="rId17"/>
            </p:custDataLst>
          </p:nvPr>
        </p:nvSpPr>
        <p:spPr>
          <a:xfrm>
            <a:off x="1568450" y="3484880"/>
            <a:ext cx="1008380" cy="431800"/>
          </a:xfrm>
          <a:prstGeom prst="rect">
            <a:avLst/>
          </a:prstGeom>
          <a:gradFill rotWithShape="1">
            <a:gsLst>
              <a:gs pos="0">
                <a:srgbClr val="B5FDFA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2.5.7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5" name="Rectangle 59"/>
          <p:cNvSpPr/>
          <p:nvPr>
            <p:custDataLst>
              <p:tags r:id="rId18"/>
            </p:custDataLst>
          </p:nvPr>
        </p:nvSpPr>
        <p:spPr>
          <a:xfrm>
            <a:off x="3548380" y="3484880"/>
            <a:ext cx="1008380" cy="431800"/>
          </a:xfrm>
          <a:prstGeom prst="rect">
            <a:avLst/>
          </a:prstGeom>
          <a:gradFill rotWithShape="1">
            <a:gsLst>
              <a:gs pos="0">
                <a:srgbClr val="B5FDFA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2.5. ...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6" name="Rectangle 60"/>
          <p:cNvSpPr/>
          <p:nvPr>
            <p:custDataLst>
              <p:tags r:id="rId19"/>
            </p:custDataLst>
          </p:nvPr>
        </p:nvSpPr>
        <p:spPr>
          <a:xfrm>
            <a:off x="5526405" y="3484880"/>
            <a:ext cx="1008380" cy="431800"/>
          </a:xfrm>
          <a:prstGeom prst="rect">
            <a:avLst/>
          </a:prstGeom>
          <a:gradFill rotWithShape="1">
            <a:gsLst>
              <a:gs pos="0">
                <a:srgbClr val="B5FDFA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2.5.77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7" name="AutoShape 61"/>
          <p:cNvSpPr/>
          <p:nvPr>
            <p:custDataLst>
              <p:tags r:id="rId20"/>
            </p:custDataLst>
          </p:nvPr>
        </p:nvSpPr>
        <p:spPr>
          <a:xfrm>
            <a:off x="2686050" y="3556000"/>
            <a:ext cx="719455" cy="288925"/>
          </a:xfrm>
          <a:prstGeom prst="rightArrow">
            <a:avLst>
              <a:gd name="adj1" fmla="val 50000"/>
              <a:gd name="adj2" fmla="val 62202"/>
            </a:avLst>
          </a:prstGeom>
          <a:gradFill rotWithShape="1">
            <a:gsLst>
              <a:gs pos="0">
                <a:srgbClr val="FFFFFF"/>
              </a:gs>
              <a:gs pos="100000">
                <a:srgbClr val="CCFFCC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8" name="AutoShape 62"/>
          <p:cNvSpPr/>
          <p:nvPr>
            <p:custDataLst>
              <p:tags r:id="rId21"/>
            </p:custDataLst>
          </p:nvPr>
        </p:nvSpPr>
        <p:spPr>
          <a:xfrm>
            <a:off x="4702175" y="3556000"/>
            <a:ext cx="719455" cy="288925"/>
          </a:xfrm>
          <a:prstGeom prst="rightArrow">
            <a:avLst>
              <a:gd name="adj1" fmla="val 50000"/>
              <a:gd name="adj2" fmla="val 62202"/>
            </a:avLst>
          </a:prstGeom>
          <a:gradFill rotWithShape="1">
            <a:gsLst>
              <a:gs pos="0">
                <a:srgbClr val="FFFFFF"/>
              </a:gs>
              <a:gs pos="100000">
                <a:srgbClr val="CCFFCC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9" name="Rectangle 67"/>
          <p:cNvSpPr/>
          <p:nvPr>
            <p:custDataLst>
              <p:tags r:id="rId22"/>
            </p:custDataLst>
          </p:nvPr>
        </p:nvSpPr>
        <p:spPr>
          <a:xfrm>
            <a:off x="306705" y="3378200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1">
            <a:spAutoFit/>
          </a:bodyPr>
          <a:p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开发版本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30" name="Line 75"/>
          <p:cNvSpPr/>
          <p:nvPr/>
        </p:nvSpPr>
        <p:spPr>
          <a:xfrm>
            <a:off x="1530350" y="3381375"/>
            <a:ext cx="5040630" cy="0"/>
          </a:xfrm>
          <a:prstGeom prst="line">
            <a:avLst/>
          </a:prstGeom>
          <a:ln w="34925" cap="flat" cmpd="sng">
            <a:solidFill>
              <a:srgbClr val="FF99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531" name="Rectangle 76"/>
          <p:cNvSpPr/>
          <p:nvPr>
            <p:custDataLst>
              <p:tags r:id="rId23"/>
            </p:custDataLst>
          </p:nvPr>
        </p:nvSpPr>
        <p:spPr>
          <a:xfrm>
            <a:off x="3530600" y="3021330"/>
            <a:ext cx="1325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1">
            <a:spAutoFit/>
          </a:bodyPr>
          <a:p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增加新功能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33" name="Rectangle 51"/>
          <p:cNvSpPr/>
          <p:nvPr>
            <p:custDataLst>
              <p:tags r:id="rId24"/>
            </p:custDataLst>
          </p:nvPr>
        </p:nvSpPr>
        <p:spPr>
          <a:xfrm>
            <a:off x="3549650" y="5534025"/>
            <a:ext cx="1008380" cy="431800"/>
          </a:xfrm>
          <a:prstGeom prst="rect">
            <a:avLst/>
          </a:prstGeom>
          <a:gradFill rotWithShape="1">
            <a:gsLst>
              <a:gs pos="0">
                <a:srgbClr val="B5FDFA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2.6.1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34" name="Rectangle 52"/>
          <p:cNvSpPr/>
          <p:nvPr>
            <p:custDataLst>
              <p:tags r:id="rId25"/>
            </p:custDataLst>
          </p:nvPr>
        </p:nvSpPr>
        <p:spPr>
          <a:xfrm>
            <a:off x="5529580" y="5534025"/>
            <a:ext cx="1008380" cy="431800"/>
          </a:xfrm>
          <a:prstGeom prst="rect">
            <a:avLst/>
          </a:prstGeom>
          <a:gradFill rotWithShape="1">
            <a:gsLst>
              <a:gs pos="0">
                <a:srgbClr val="B5FDFA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2.6. ...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35" name="Rectangle 53"/>
          <p:cNvSpPr/>
          <p:nvPr>
            <p:custDataLst>
              <p:tags r:id="rId26"/>
            </p:custDataLst>
          </p:nvPr>
        </p:nvSpPr>
        <p:spPr>
          <a:xfrm>
            <a:off x="7507605" y="5534025"/>
            <a:ext cx="1008380" cy="431800"/>
          </a:xfrm>
          <a:prstGeom prst="rect">
            <a:avLst/>
          </a:prstGeom>
          <a:gradFill rotWithShape="1">
            <a:gsLst>
              <a:gs pos="0">
                <a:srgbClr val="B5FDFA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2.6.18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36" name="AutoShape 54"/>
          <p:cNvSpPr/>
          <p:nvPr>
            <p:custDataLst>
              <p:tags r:id="rId27"/>
            </p:custDataLst>
          </p:nvPr>
        </p:nvSpPr>
        <p:spPr>
          <a:xfrm>
            <a:off x="4667250" y="5605780"/>
            <a:ext cx="719455" cy="288925"/>
          </a:xfrm>
          <a:prstGeom prst="rightArrow">
            <a:avLst>
              <a:gd name="adj1" fmla="val 50000"/>
              <a:gd name="adj2" fmla="val 62202"/>
            </a:avLst>
          </a:prstGeom>
          <a:gradFill rotWithShape="1">
            <a:gsLst>
              <a:gs pos="0">
                <a:srgbClr val="FFFFFF"/>
              </a:gs>
              <a:gs pos="100000">
                <a:srgbClr val="3399FF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37" name="AutoShape 55"/>
          <p:cNvSpPr/>
          <p:nvPr>
            <p:custDataLst>
              <p:tags r:id="rId28"/>
            </p:custDataLst>
          </p:nvPr>
        </p:nvSpPr>
        <p:spPr>
          <a:xfrm>
            <a:off x="6683375" y="5605780"/>
            <a:ext cx="719455" cy="288925"/>
          </a:xfrm>
          <a:prstGeom prst="rightArrow">
            <a:avLst>
              <a:gd name="adj1" fmla="val 50000"/>
              <a:gd name="adj2" fmla="val 62202"/>
            </a:avLst>
          </a:prstGeom>
          <a:gradFill rotWithShape="1">
            <a:gsLst>
              <a:gs pos="0">
                <a:srgbClr val="FFFFFF"/>
              </a:gs>
              <a:gs pos="100000">
                <a:srgbClr val="3399FF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38" name="Rectangle 68"/>
          <p:cNvSpPr/>
          <p:nvPr>
            <p:custDataLst>
              <p:tags r:id="rId29"/>
            </p:custDataLst>
          </p:nvPr>
        </p:nvSpPr>
        <p:spPr>
          <a:xfrm>
            <a:off x="2225675" y="5427980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1">
            <a:spAutoFit/>
          </a:bodyPr>
          <a:p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稳定版本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39" name="Line 77"/>
          <p:cNvSpPr/>
          <p:nvPr/>
        </p:nvSpPr>
        <p:spPr>
          <a:xfrm>
            <a:off x="3475355" y="5431155"/>
            <a:ext cx="5040630" cy="0"/>
          </a:xfrm>
          <a:prstGeom prst="line">
            <a:avLst/>
          </a:prstGeom>
          <a:ln w="34925" cap="flat" cmpd="sng">
            <a:solidFill>
              <a:srgbClr val="FF99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1540" name="Rectangle 78"/>
          <p:cNvSpPr/>
          <p:nvPr>
            <p:custDataLst>
              <p:tags r:id="rId30"/>
            </p:custDataLst>
          </p:nvPr>
        </p:nvSpPr>
        <p:spPr>
          <a:xfrm>
            <a:off x="5562600" y="5085080"/>
            <a:ext cx="112458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1">
            <a:spAutoFit/>
          </a:bodyPr>
          <a:p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修复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BUG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5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GUN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项目及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GPL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、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LGPL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协议 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214313" y="1143000"/>
            <a:ext cx="8229600" cy="5076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indent="-342900" defTabSz="914400" eaLnBrk="0" hangingPunct="0">
              <a:spcBef>
                <a:spcPts val="670"/>
              </a:spcBef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2800" b="1" kern="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GNU</a:t>
            </a:r>
            <a:r>
              <a:rPr kumimoji="0" lang="zh-CN" altLang="en-US" sz="2800" b="1" kern="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altLang="zh-CN" sz="2800" b="1" kern="0" cap="none" spc="0" normalizeH="0" baseline="0" noProof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</a:t>
            </a:r>
            <a:r>
              <a:rPr kumimoji="0" lang="en-US" altLang="zh-CN" sz="2800" b="1" kern="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NU is </a:t>
            </a:r>
            <a:r>
              <a:rPr kumimoji="0" lang="en-US" altLang="zh-CN" sz="2800" b="1" kern="0" cap="none" spc="0" normalizeH="0" baseline="0" noProof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</a:t>
            </a:r>
            <a:r>
              <a:rPr kumimoji="0" lang="en-US" altLang="zh-CN" sz="2800" b="1" kern="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ot </a:t>
            </a:r>
            <a:r>
              <a:rPr kumimoji="0" lang="en-US" altLang="zh-CN" sz="2800" b="1" kern="0" cap="none" spc="0" normalizeH="0" baseline="0" noProof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</a:t>
            </a:r>
            <a:r>
              <a:rPr kumimoji="0" lang="en-US" altLang="zh-CN" sz="2800" b="1" kern="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nix</a:t>
            </a:r>
            <a:r>
              <a:rPr kumimoji="0" lang="zh-CN" altLang="en-US" sz="2800" b="1" kern="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 </a:t>
            </a:r>
            <a:endParaRPr kumimoji="0" lang="zh-CN" altLang="en-US" sz="2800" b="1" kern="0" cap="none" spc="0" normalizeH="0" baseline="0" noProof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1984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年由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Richard Stallman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发起并创建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旨在开发一个完整的类似于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Unix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的操作系统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官方网站：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http://www.gnu.org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3555" name="Picture 6" descr="gnu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63" y="3429000"/>
            <a:ext cx="1677987" cy="16208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601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4588"/>
            <a:ext cx="8229600" cy="5076825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GPL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GNU General Public License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 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GNU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自由软件的通用许可协议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允许用户任意复制、传递、修改及再发布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基于自由软件修改再次发布的软件，仍需遵守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GPL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LGPL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Lesser General Public License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LGPL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相对于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GPL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较为宽松，允许不公开全部源代码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为基于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平台开发商业软件提供了更多空间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5602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GUN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项目及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GPL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、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LGPL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协议 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2-2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649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5900" y="1143000"/>
            <a:ext cx="8578850" cy="5075555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开放源代码软件（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pen 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ource 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oftware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Firefox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网页浏览器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OpenOffice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办公套件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Apache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网站服务器软件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……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7650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开放源代码软件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pic>
        <p:nvPicPr>
          <p:cNvPr id="27651" name="图片 3" descr="openoffi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8700" y="4143375"/>
            <a:ext cx="1789113" cy="1214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4" descr="apache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1738" y="4419600"/>
            <a:ext cx="1933575" cy="58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图片 5" descr="firefox_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4438" y="4214813"/>
            <a:ext cx="1079500" cy="10477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69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发行版本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15900" y="1144588"/>
            <a:ext cx="8229600" cy="5076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indent="-342900" defTabSz="914400" eaLnBrk="0" hangingPunct="0">
              <a:spcBef>
                <a:spcPts val="670"/>
              </a:spcBef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2800" b="1" kern="0" cap="none" spc="0" normalizeH="0" baseline="0" noProof="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2800" b="1" kern="0" cap="none" spc="0" normalizeH="0" baseline="0" noProof="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发行版本构成</a:t>
            </a:r>
            <a:endParaRPr kumimoji="0" lang="zh-CN" altLang="en-US" sz="2800" b="1" kern="0" cap="none" spc="0" normalizeH="0" baseline="0" noProof="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基于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内核的类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Unix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操作系统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内核 ＋ 各种自由软件 ＝ 完整的操作系统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marR="0" indent="-342900" defTabSz="914400" eaLnBrk="0" hangingPunct="0">
              <a:spcBef>
                <a:spcPts val="670"/>
              </a:spcBef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kern="0" cap="none" spc="0" normalizeH="0" baseline="0" noProof="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发行版的名称、版本由发行厂商决定</a:t>
            </a:r>
            <a:endParaRPr kumimoji="0" lang="zh-CN" altLang="en-US" sz="2800" b="1" kern="0" cap="none" spc="0" normalizeH="0" baseline="0" noProof="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Red Hat Enterprise Linux 5/6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，由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Red Hat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公司发布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Suse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Linux Enterprise 11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，由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Novell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公司发布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Debian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Linux 6.0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，由</a:t>
            </a: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Debian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社区发布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Ubuntu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Linux 11.10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，由</a:t>
            </a: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Ubuntu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社区发布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745" name="内容占位符 1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229600" cy="5075238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Red Hat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企业版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Red Hat Enterprise Linux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（简称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目前最新版本是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 7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http://www.redhat.com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Fedora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社区版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Red Hat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资助的社区维护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定位于个人桌面用户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目前最新版本是</a:t>
            </a: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Fedora 25（截止2017-2）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http://fedoraproject.org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1746" name="标题 1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红帽系列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发行版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31747" name="图片 4" descr="Fedora-Log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4938" y="5180013"/>
            <a:ext cx="2214562" cy="979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3" descr="redhat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9405" y="5085080"/>
            <a:ext cx="2190750" cy="185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矩形 5"/>
          <p:cNvSpPr/>
          <p:nvPr>
            <p:custDataLst>
              <p:tags r:id="rId7"/>
            </p:custDataLst>
          </p:nvPr>
        </p:nvSpPr>
        <p:spPr>
          <a:xfrm>
            <a:off x="3060065" y="6304915"/>
            <a:ext cx="720090" cy="368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marL="95250" algn="ctr"/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793" name="内容占位符 1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CentOS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社区版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Community Enterprise Operating System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（社区企业操作系统）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目前最新版本为</a:t>
            </a: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CentOS 7.0</a:t>
            </a:r>
            <a:endParaRPr lang="en-US" altLang="zh-CN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http://www.centos.org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3794" name="标题 1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红帽系列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发行版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33795" name="图片 3" descr="cento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6713" y="4229100"/>
            <a:ext cx="2951162" cy="112871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842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案例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1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：安装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操作系统（自动分区）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3584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913" y="1093788"/>
            <a:ext cx="6624637" cy="497205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rgbClr val="446A28">
                <a:alpha val="50000"/>
              </a:srgbClr>
            </a:prstShdw>
          </a:effectLst>
        </p:spPr>
      </p:pic>
    </p:spTree>
    <p:custDataLst>
      <p:tags r:id="rId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4"/>
          <p:cNvSpPr txBox="1"/>
          <p:nvPr>
            <p:custDataLst>
              <p:tags r:id="rId1"/>
            </p:custDataLst>
          </p:nvPr>
        </p:nvSpPr>
        <p:spPr>
          <a:xfrm>
            <a:off x="2228850" y="2630488"/>
            <a:ext cx="2919413" cy="727075"/>
          </a:xfrm>
          <a:prstGeom prst="rect">
            <a:avLst/>
          </a:prstGeom>
          <a:gradFill rotWithShape="1">
            <a:gsLst>
              <a:gs pos="0">
                <a:srgbClr val="B5FDFA"/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  <a:effectLst>
            <a:outerShdw dist="53882" dir="2699999" algn="ctr" rotWithShape="0">
              <a:schemeClr val="lt2">
                <a:alpha val="50000"/>
              </a:schemeClr>
            </a:outerShdw>
          </a:effectLst>
        </p:spPr>
        <p:txBody>
          <a:bodyPr wrap="none" anchor="ctr" anchorCtr="0"/>
          <a:p>
            <a:r>
              <a:rPr lang="en-US" altLang="zh-CN" sz="4400" b="1" dirty="0">
                <a:solidFill>
                  <a:srgbClr val="000000"/>
                </a:solidFill>
                <a:latin typeface="Arial" panose="020B0604020202020204" pitchFamily="34" charset="0"/>
              </a:rPr>
              <a:t>/dev/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</a:rPr>
              <a:t>hda5</a:t>
            </a: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AutoShape 10"/>
          <p:cNvSpPr/>
          <p:nvPr/>
        </p:nvSpPr>
        <p:spPr>
          <a:xfrm>
            <a:off x="1468438" y="1857375"/>
            <a:ext cx="1808162" cy="715963"/>
          </a:xfrm>
          <a:prstGeom prst="wedgeRoundRectCallout">
            <a:avLst>
              <a:gd name="adj1" fmla="val 37356"/>
              <a:gd name="adj2" fmla="val 82676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硬件设备文件所在的目录</a:t>
            </a:r>
            <a:endParaRPr lang="zh-CN" altLang="en-US" sz="1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AutoShape 10"/>
          <p:cNvSpPr/>
          <p:nvPr/>
        </p:nvSpPr>
        <p:spPr>
          <a:xfrm>
            <a:off x="3779838" y="1844675"/>
            <a:ext cx="2232025" cy="715963"/>
          </a:xfrm>
          <a:prstGeom prst="wedgeRoundRectCallout">
            <a:avLst>
              <a:gd name="adj1" fmla="val -39759"/>
              <a:gd name="adj2" fmla="val 8392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en-US" altLang="zh-CN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hd </a:t>
            </a:r>
            <a:r>
              <a:rPr lang="zh-CN" altLang="en-US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表示</a:t>
            </a:r>
            <a:r>
              <a:rPr lang="en-US" altLang="zh-CN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IDE</a:t>
            </a:r>
            <a:r>
              <a:rPr lang="zh-CN" altLang="en-US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设备</a:t>
            </a:r>
            <a:br>
              <a:rPr lang="zh-CN" altLang="en-US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sd </a:t>
            </a:r>
            <a:r>
              <a:rPr lang="zh-CN" altLang="en-US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表示</a:t>
            </a:r>
            <a:r>
              <a:rPr lang="en-US" altLang="zh-CN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SCSI</a:t>
            </a:r>
            <a:r>
              <a:rPr lang="zh-CN" altLang="en-US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设备</a:t>
            </a:r>
            <a:endParaRPr lang="zh-CN" altLang="en-US" sz="1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1907540" y="3536950"/>
            <a:ext cx="2878138" cy="715963"/>
          </a:xfrm>
          <a:prstGeom prst="wedgeRoundRectCallout">
            <a:avLst>
              <a:gd name="adj1" fmla="val 40481"/>
              <a:gd name="adj2" fmla="val -89907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硬盘的顺序号，以字母</a:t>
            </a:r>
            <a:r>
              <a:rPr lang="en-US" altLang="zh-CN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c……</a:t>
            </a:r>
            <a:r>
              <a:rPr lang="zh-CN" altLang="en-US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表示</a:t>
            </a:r>
            <a:endParaRPr lang="zh-CN" altLang="en-US" sz="1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AutoShape 10"/>
          <p:cNvSpPr/>
          <p:nvPr/>
        </p:nvSpPr>
        <p:spPr>
          <a:xfrm>
            <a:off x="4860925" y="3536950"/>
            <a:ext cx="2735263" cy="715963"/>
          </a:xfrm>
          <a:prstGeom prst="wedgeRoundRectCallout">
            <a:avLst>
              <a:gd name="adj1" fmla="val -44602"/>
              <a:gd name="adj2" fmla="val -86657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分区的顺序号，以数字</a:t>
            </a:r>
            <a:r>
              <a:rPr lang="en-US" altLang="zh-CN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3……</a:t>
            </a:r>
            <a:r>
              <a:rPr lang="zh-CN" altLang="en-US" sz="1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表示</a:t>
            </a:r>
            <a:endParaRPr lang="zh-CN" altLang="en-US" sz="1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"/>
            </p:custDataLst>
          </p:nvPr>
        </p:nvSpPr>
        <p:spPr>
          <a:xfrm>
            <a:off x="4386550" y="2320476"/>
            <a:ext cx="491962" cy="830997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4950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en-US" altLang="zh-CN" sz="4950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251405" y="44465"/>
            <a:ext cx="3892639" cy="555545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dirty="0">
                <a:solidFill>
                  <a:schemeClr val="accent1"/>
                </a:solidFill>
              </a:rPr>
              <a:t>磁盘分区表示</a:t>
            </a:r>
            <a:endParaRPr lang="zh-CN" altLang="en-US" sz="3000" dirty="0">
              <a:solidFill>
                <a:schemeClr val="accent1"/>
              </a:solidFill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5560" y="836295"/>
            <a:ext cx="6412865" cy="1108075"/>
          </a:xfrm>
        </p:spPr>
        <p:txBody>
          <a:bodyPr/>
          <a:p>
            <a:pPr marL="0" lv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</a:rPr>
              <a:t>Linux中将硬盘、分区等设备均表示为文件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4183025" y="1996487"/>
            <a:ext cx="1070722" cy="230029"/>
          </a:xfrm>
          <a:prstGeom prst="rect">
            <a:avLst/>
          </a:prstGeom>
          <a:noFill/>
        </p:spPr>
        <p:txBody>
          <a:bodyPr wrap="square" rtlCol="0">
            <a:normAutofit fontScale="40000"/>
          </a:bodyPr>
          <a:p>
            <a:pPr algn="ctr"/>
            <a:r>
              <a:rPr lang="en-US" altLang="zh-CN" sz="1050" kern="2600" spc="20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ONE</a:t>
            </a:r>
            <a:endParaRPr lang="en-US" altLang="zh-CN" sz="1050" kern="2600" spc="20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3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等腰三角形 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91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硬盘和分区结构</a:t>
            </a:r>
            <a:endParaRPr lang="zh-CN" altLang="en-US" sz="2400" dirty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  <p:sp>
        <p:nvSpPr>
          <p:cNvPr id="5" name="Rectangle 3"/>
          <p:cNvSpPr/>
          <p:nvPr>
            <p:custDataLst>
              <p:tags r:id="rId4"/>
            </p:custDataLst>
          </p:nvPr>
        </p:nvSpPr>
        <p:spPr>
          <a:xfrm>
            <a:off x="1285875" y="2714625"/>
            <a:ext cx="6480175" cy="1008063"/>
          </a:xfrm>
          <a:prstGeom prst="rect">
            <a:avLst/>
          </a:prstGeom>
          <a:solidFill>
            <a:schemeClr val="accent4"/>
          </a:solidFill>
          <a:ln w="9525" cap="flat" cmpd="sng">
            <a:solidFill>
              <a:schemeClr val="dk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4"/>
          <p:cNvSpPr/>
          <p:nvPr>
            <p:custDataLst>
              <p:tags r:id="rId5"/>
            </p:custDataLst>
          </p:nvPr>
        </p:nvSpPr>
        <p:spPr>
          <a:xfrm>
            <a:off x="1357313" y="2787650"/>
            <a:ext cx="1295400" cy="863600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5"/>
          <p:cNvSpPr/>
          <p:nvPr>
            <p:custDataLst>
              <p:tags r:id="rId6"/>
            </p:custDataLst>
          </p:nvPr>
        </p:nvSpPr>
        <p:spPr>
          <a:xfrm>
            <a:off x="2725738" y="2787650"/>
            <a:ext cx="1295400" cy="863600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6"/>
          <p:cNvSpPr/>
          <p:nvPr>
            <p:custDataLst>
              <p:tags r:id="rId7"/>
            </p:custDataLst>
          </p:nvPr>
        </p:nvSpPr>
        <p:spPr>
          <a:xfrm>
            <a:off x="4094163" y="2787650"/>
            <a:ext cx="3600450" cy="863600"/>
          </a:xfrm>
          <a:prstGeom prst="rect">
            <a:avLst/>
          </a:prstGeom>
          <a:solidFill>
            <a:schemeClr val="accent3"/>
          </a:solidFill>
          <a:ln w="19050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7"/>
          <p:cNvSpPr/>
          <p:nvPr>
            <p:custDataLst>
              <p:tags r:id="rId8"/>
            </p:custDataLst>
          </p:nvPr>
        </p:nvSpPr>
        <p:spPr>
          <a:xfrm>
            <a:off x="4165600" y="2859088"/>
            <a:ext cx="1223963" cy="7207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8"/>
          <p:cNvSpPr/>
          <p:nvPr>
            <p:custDataLst>
              <p:tags r:id="rId9"/>
            </p:custDataLst>
          </p:nvPr>
        </p:nvSpPr>
        <p:spPr>
          <a:xfrm>
            <a:off x="5534025" y="2859088"/>
            <a:ext cx="1223963" cy="7207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0"/>
          <p:cNvSpPr/>
          <p:nvPr/>
        </p:nvSpPr>
        <p:spPr>
          <a:xfrm>
            <a:off x="1285875" y="1958975"/>
            <a:ext cx="1800225" cy="715963"/>
          </a:xfrm>
          <a:prstGeom prst="wedgeRoundRectCallout">
            <a:avLst>
              <a:gd name="adj1" fmla="val -40389"/>
              <a:gd name="adj2" fmla="val 82713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个主分区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/dev/hda1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AutoShape 10"/>
          <p:cNvSpPr/>
          <p:nvPr/>
        </p:nvSpPr>
        <p:spPr>
          <a:xfrm>
            <a:off x="1358900" y="3830638"/>
            <a:ext cx="1657350" cy="715962"/>
          </a:xfrm>
          <a:prstGeom prst="wedgeRoundRectCallout">
            <a:avLst>
              <a:gd name="adj1" fmla="val 41477"/>
              <a:gd name="adj2" fmla="val -83875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个主分区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/dev/hda2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AutoShape 10"/>
          <p:cNvSpPr/>
          <p:nvPr/>
        </p:nvSpPr>
        <p:spPr>
          <a:xfrm>
            <a:off x="4022725" y="3759200"/>
            <a:ext cx="1873250" cy="715963"/>
          </a:xfrm>
          <a:prstGeom prst="wedgeRoundRectCallout">
            <a:avLst>
              <a:gd name="adj1" fmla="val -39829"/>
              <a:gd name="adj2" fmla="val -86426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个逻辑分区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/dev/hda5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AutoShape 10"/>
          <p:cNvSpPr/>
          <p:nvPr/>
        </p:nvSpPr>
        <p:spPr>
          <a:xfrm>
            <a:off x="6038850" y="3759200"/>
            <a:ext cx="1871663" cy="715963"/>
          </a:xfrm>
          <a:prstGeom prst="wedgeRoundRectCallout">
            <a:avLst>
              <a:gd name="adj1" fmla="val -43722"/>
              <a:gd name="adj2" fmla="val -8573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个逻辑分区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/dev/hda6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AutoShape 10"/>
          <p:cNvSpPr/>
          <p:nvPr/>
        </p:nvSpPr>
        <p:spPr>
          <a:xfrm>
            <a:off x="7191375" y="2246313"/>
            <a:ext cx="1223963" cy="428625"/>
          </a:xfrm>
          <a:prstGeom prst="wedgeRoundRectCallout">
            <a:avLst>
              <a:gd name="adj1" fmla="val -37028"/>
              <a:gd name="adj2" fmla="val 8750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扩展分区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10"/>
          <p:cNvSpPr/>
          <p:nvPr/>
        </p:nvSpPr>
        <p:spPr>
          <a:xfrm>
            <a:off x="3808413" y="1851025"/>
            <a:ext cx="2446337" cy="715963"/>
          </a:xfrm>
          <a:prstGeom prst="wedgeRoundRectCallout">
            <a:avLst>
              <a:gd name="adj1" fmla="val -39745"/>
              <a:gd name="adj2" fmla="val 85269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第一块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IDE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硬盘设备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/dev/hda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: 形状 5"/>
          <p:cNvSpPr/>
          <p:nvPr userDrawn="1">
            <p:custDataLst>
              <p:tags r:id="rId1"/>
            </p:custDataLst>
          </p:nvPr>
        </p:nvSpPr>
        <p:spPr>
          <a:xfrm rot="10800000" flipH="1">
            <a:off x="-1" y="-1"/>
            <a:ext cx="2481943" cy="6858001"/>
          </a:xfrm>
          <a:custGeom>
            <a:avLst/>
            <a:gdLst>
              <a:gd name="connsiteX0" fmla="*/ 0 w 3309257"/>
              <a:gd name="connsiteY0" fmla="*/ 6858001 h 6858001"/>
              <a:gd name="connsiteX1" fmla="*/ 3309257 w 3309257"/>
              <a:gd name="connsiteY1" fmla="*/ 6858001 h 6858001"/>
              <a:gd name="connsiteX2" fmla="*/ 1718889 w 3309257"/>
              <a:gd name="connsiteY2" fmla="*/ 0 h 6858001"/>
              <a:gd name="connsiteX3" fmla="*/ 0 w 3309257"/>
              <a:gd name="connsiteY3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6858001">
                <a:moveTo>
                  <a:pt x="0" y="6858001"/>
                </a:moveTo>
                <a:lnTo>
                  <a:pt x="3309257" y="6858001"/>
                </a:lnTo>
                <a:lnTo>
                  <a:pt x="17188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 dirty="0">
              <a:solidFill>
                <a:schemeClr val="lt1"/>
              </a:solidFill>
            </a:endParaRPr>
          </a:p>
        </p:txBody>
      </p:sp>
      <p:sp>
        <p:nvSpPr>
          <p:cNvPr id="7" name="任意多边形: 形状 6"/>
          <p:cNvSpPr/>
          <p:nvPr userDrawn="1">
            <p:custDataLst>
              <p:tags r:id="rId2"/>
            </p:custDataLst>
          </p:nvPr>
        </p:nvSpPr>
        <p:spPr>
          <a:xfrm rot="11574254">
            <a:off x="1882214" y="707144"/>
            <a:ext cx="728651" cy="5443707"/>
          </a:xfrm>
          <a:custGeom>
            <a:avLst/>
            <a:gdLst>
              <a:gd name="connsiteX0" fmla="*/ 0 w 971535"/>
              <a:gd name="connsiteY0" fmla="*/ 7258276 h 7258276"/>
              <a:gd name="connsiteX1" fmla="*/ 932891 w 971535"/>
              <a:gd name="connsiteY1" fmla="*/ 8853 h 7258276"/>
              <a:gd name="connsiteX2" fmla="*/ 971535 w 971535"/>
              <a:gd name="connsiteY2" fmla="*/ 0 h 7258276"/>
              <a:gd name="connsiteX3" fmla="*/ 971535 w 971535"/>
              <a:gd name="connsiteY3" fmla="*/ 7035689 h 725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35" h="7258276">
                <a:moveTo>
                  <a:pt x="0" y="7258276"/>
                </a:moveTo>
                <a:lnTo>
                  <a:pt x="932891" y="8853"/>
                </a:lnTo>
                <a:lnTo>
                  <a:pt x="971535" y="0"/>
                </a:lnTo>
                <a:lnTo>
                  <a:pt x="971535" y="70356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1307488" y="3937000"/>
            <a:ext cx="1044752" cy="2921000"/>
          </a:xfrm>
          <a:custGeom>
            <a:avLst/>
            <a:gdLst>
              <a:gd name="connsiteX0" fmla="*/ 1089482 w 1393003"/>
              <a:gd name="connsiteY0" fmla="*/ 0 h 2921000"/>
              <a:gd name="connsiteX1" fmla="*/ 1393003 w 1393003"/>
              <a:gd name="connsiteY1" fmla="*/ 2921000 h 2921000"/>
              <a:gd name="connsiteX2" fmla="*/ 0 w 1393003"/>
              <a:gd name="connsiteY2" fmla="*/ 2921000 h 292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3003" h="2921000">
                <a:moveTo>
                  <a:pt x="1089482" y="0"/>
                </a:moveTo>
                <a:lnTo>
                  <a:pt x="1393003" y="2921000"/>
                </a:lnTo>
                <a:lnTo>
                  <a:pt x="0" y="2921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36721" y="560943"/>
            <a:ext cx="1051560" cy="622459"/>
          </a:xfrm>
          <a:prstGeom prst="rect">
            <a:avLst/>
          </a:prstGeom>
          <a:noFill/>
        </p:spPr>
        <p:txBody>
          <a:bodyPr wrap="square" rtlCol="0">
            <a:normAutofit fontScale="4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</a:rPr>
              <a:t>课程目标</a:t>
            </a:r>
            <a:endParaRPr lang="zh-CN" altLang="en-US" sz="36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84346" y="1274921"/>
            <a:ext cx="1198721" cy="300038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p>
            <a:r>
              <a:rPr lang="en-US" altLang="zh-CN" sz="15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en-US" altLang="zh-CN" sz="15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6"/>
            </p:custDataLst>
          </p:nvPr>
        </p:nvSpPr>
        <p:spPr>
          <a:xfrm>
            <a:off x="4701418" y="892335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任意多边形: 形状 33"/>
          <p:cNvSpPr/>
          <p:nvPr>
            <p:custDataLst>
              <p:tags r:id="rId7"/>
            </p:custDataLst>
          </p:nvPr>
        </p:nvSpPr>
        <p:spPr>
          <a:xfrm rot="697528">
            <a:off x="4320906" y="1047349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5" name="等腰三角形 34"/>
          <p:cNvSpPr/>
          <p:nvPr>
            <p:custDataLst>
              <p:tags r:id="rId8"/>
            </p:custDataLst>
          </p:nvPr>
        </p:nvSpPr>
        <p:spPr>
          <a:xfrm>
            <a:off x="4367577" y="1067827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29" name="文本框 28"/>
          <p:cNvSpPr txBox="1"/>
          <p:nvPr>
            <p:custDataLst>
              <p:tags r:id="rId9"/>
            </p:custDataLst>
          </p:nvPr>
        </p:nvSpPr>
        <p:spPr>
          <a:xfrm>
            <a:off x="4701418" y="1778132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en-US" altLang="zh-CN" sz="360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任意多边形: 形状 36"/>
          <p:cNvSpPr/>
          <p:nvPr>
            <p:custDataLst>
              <p:tags r:id="rId10"/>
            </p:custDataLst>
          </p:nvPr>
        </p:nvSpPr>
        <p:spPr>
          <a:xfrm rot="697528">
            <a:off x="4320906" y="1959815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38" name="等腰三角形 37"/>
          <p:cNvSpPr/>
          <p:nvPr>
            <p:custDataLst>
              <p:tags r:id="rId11"/>
            </p:custDataLst>
          </p:nvPr>
        </p:nvSpPr>
        <p:spPr>
          <a:xfrm>
            <a:off x="4367577" y="1980293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0" name="文本框 29"/>
          <p:cNvSpPr txBox="1"/>
          <p:nvPr>
            <p:custDataLst>
              <p:tags r:id="rId12"/>
            </p:custDataLst>
          </p:nvPr>
        </p:nvSpPr>
        <p:spPr>
          <a:xfrm>
            <a:off x="4701418" y="2663453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任意多边形: 形状 39"/>
          <p:cNvSpPr/>
          <p:nvPr>
            <p:custDataLst>
              <p:tags r:id="rId13"/>
            </p:custDataLst>
          </p:nvPr>
        </p:nvSpPr>
        <p:spPr>
          <a:xfrm rot="697528">
            <a:off x="4320906" y="2845136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41" name="等腰三角形 40"/>
          <p:cNvSpPr/>
          <p:nvPr>
            <p:custDataLst>
              <p:tags r:id="rId14"/>
            </p:custDataLst>
          </p:nvPr>
        </p:nvSpPr>
        <p:spPr>
          <a:xfrm>
            <a:off x="4367577" y="2865614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1" name="文本框 30"/>
          <p:cNvSpPr txBox="1"/>
          <p:nvPr>
            <p:custDataLst>
              <p:tags r:id="rId15"/>
            </p:custDataLst>
          </p:nvPr>
        </p:nvSpPr>
        <p:spPr>
          <a:xfrm>
            <a:off x="4701418" y="3548774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任意多边形: 形状 42"/>
          <p:cNvSpPr/>
          <p:nvPr>
            <p:custDataLst>
              <p:tags r:id="rId16"/>
            </p:custDataLst>
          </p:nvPr>
        </p:nvSpPr>
        <p:spPr>
          <a:xfrm rot="697528">
            <a:off x="4320906" y="3730457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44" name="等腰三角形 43"/>
          <p:cNvSpPr/>
          <p:nvPr>
            <p:custDataLst>
              <p:tags r:id="rId17"/>
            </p:custDataLst>
          </p:nvPr>
        </p:nvSpPr>
        <p:spPr>
          <a:xfrm>
            <a:off x="4367577" y="3750935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58" name="文本框 57"/>
          <p:cNvSpPr txBox="1"/>
          <p:nvPr>
            <p:custDataLst>
              <p:tags r:id="rId18"/>
            </p:custDataLst>
          </p:nvPr>
        </p:nvSpPr>
        <p:spPr>
          <a:xfrm>
            <a:off x="4700465" y="4434095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 dirty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endParaRPr lang="en-US" altLang="zh-CN" sz="3600" dirty="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任意多边形: 形状 62"/>
          <p:cNvSpPr/>
          <p:nvPr>
            <p:custDataLst>
              <p:tags r:id="rId19"/>
            </p:custDataLst>
          </p:nvPr>
        </p:nvSpPr>
        <p:spPr>
          <a:xfrm rot="697528">
            <a:off x="4319953" y="4615778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64" name="等腰三角形 63"/>
          <p:cNvSpPr/>
          <p:nvPr>
            <p:custDataLst>
              <p:tags r:id="rId20"/>
            </p:custDataLst>
          </p:nvPr>
        </p:nvSpPr>
        <p:spPr>
          <a:xfrm>
            <a:off x="4366624" y="4636256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21"/>
            </p:custDataLst>
          </p:nvPr>
        </p:nvSpPr>
        <p:spPr>
          <a:xfrm>
            <a:off x="5278138" y="914718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500" b="1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学会安装Linux操作系统</a:t>
            </a:r>
            <a:endParaRPr lang="zh-CN" altLang="en-US" sz="1500" b="1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22"/>
            </p:custDataLst>
          </p:nvPr>
        </p:nvSpPr>
        <p:spPr>
          <a:xfrm>
            <a:off x="5278138" y="1800515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500" b="1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学会管理文件、目录、磁盘和文件系统</a:t>
            </a:r>
            <a:endParaRPr lang="zh-CN" altLang="en-US" sz="1500" b="1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23"/>
            </p:custDataLst>
          </p:nvPr>
        </p:nvSpPr>
        <p:spPr>
          <a:xfrm>
            <a:off x="5278138" y="2686312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500" b="1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学会安装、管理应用程序</a:t>
            </a:r>
            <a:endParaRPr lang="zh-CN" altLang="en-US" sz="1500" b="1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24"/>
            </p:custDataLst>
          </p:nvPr>
        </p:nvSpPr>
        <p:spPr>
          <a:xfrm>
            <a:off x="5278138" y="3572110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500" b="1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学会管理用户、文件权限/归属</a:t>
            </a:r>
            <a:endParaRPr lang="zh-CN" altLang="en-US" sz="1500" b="1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>
            <p:custDataLst>
              <p:tags r:id="rId25"/>
            </p:custDataLst>
          </p:nvPr>
        </p:nvSpPr>
        <p:spPr>
          <a:xfrm>
            <a:off x="5278138" y="4457907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500" b="1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学会监控并管理进程、设定计划任务</a:t>
            </a:r>
            <a:endParaRPr lang="zh-CN" altLang="en-US" sz="1500" b="1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6"/>
            </p:custDataLst>
          </p:nvPr>
        </p:nvSpPr>
        <p:spPr>
          <a:xfrm>
            <a:off x="4676074" y="5318464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endParaRPr lang="en-US" altLang="zh-CN" sz="3600" dirty="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任意多边形: 形状 35"/>
          <p:cNvSpPr/>
          <p:nvPr>
            <p:custDataLst>
              <p:tags r:id="rId27"/>
            </p:custDataLst>
          </p:nvPr>
        </p:nvSpPr>
        <p:spPr>
          <a:xfrm rot="697528">
            <a:off x="4295665" y="5500147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9" name="等腰三角形 38"/>
          <p:cNvSpPr/>
          <p:nvPr>
            <p:custDataLst>
              <p:tags r:id="rId28"/>
            </p:custDataLst>
          </p:nvPr>
        </p:nvSpPr>
        <p:spPr>
          <a:xfrm>
            <a:off x="4342336" y="5520625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42" name="文本框 41"/>
          <p:cNvSpPr txBox="1"/>
          <p:nvPr>
            <p:custDataLst>
              <p:tags r:id="rId29"/>
            </p:custDataLst>
          </p:nvPr>
        </p:nvSpPr>
        <p:spPr>
          <a:xfrm>
            <a:off x="5253748" y="5342275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500" b="1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学会分析日志并排查常见故障</a:t>
            </a:r>
            <a:endParaRPr lang="zh-CN" altLang="en-US" sz="1500" b="1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0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buSz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中默认使用的文件系统类型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EXT4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 第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代扩展（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Extended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）文件系统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SWAP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，交换文件系统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支持的其它文件系统类型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FAT16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FAT32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NTFS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XFS、JFS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……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0962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文件系统类型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009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请思考：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内核版本号的命名有什么特点？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块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SCSI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硬盘的第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个逻辑分区如何表示？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RHEL6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默认使用的文件系统是什么类型？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3010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小结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058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案例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：安装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操作系统（手动分区）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45059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350" y="1052513"/>
            <a:ext cx="7129463" cy="534987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rgbClr val="446A28">
                <a:alpha val="50000"/>
              </a:srgbClr>
            </a:prstShdw>
          </a:effectLst>
        </p:spPr>
      </p:pic>
    </p:spTree>
    <p:custDataLst>
      <p:tags r:id="rId5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10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安装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RHEL6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系统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22" name="内容占位符 2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安装步骤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914400" marR="0" lvl="1" indent="-45720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+mj-lt"/>
              <a:buAutoNum type="arabicPeriod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插入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RHEL6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安装光盘，引导安装程序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▪"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设置主机引导设备为光盘驱动器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▪"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从安装光盘启动主机 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914400" marR="0" lvl="1" indent="-45720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+mj-lt"/>
              <a:buAutoNum type="arabicPeriod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检测安装光盘的完整性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914400" marR="0" lvl="1" indent="-45720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+mj-lt"/>
              <a:buAutoNum type="arabicPeriod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配置安装程序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▪"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选择安装过程显示语言、键盘类型、初始化磁盘、分区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▪"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设置网络地址、系统时区、管理员口令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▪"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定制要安装的软件包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914400" marR="0" lvl="1" indent="-45720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+mj-lt"/>
              <a:buAutoNum type="arabicPeriod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复制文件并完成安装过程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314450" marR="0" lvl="2" indent="-4572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▪"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需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15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～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分钟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314450" marR="0" lvl="2" indent="-4572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 typeface="+mj-lt"/>
              <a:buAutoNum type="arabicPeriod"/>
              <a:defRPr/>
            </a:pP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153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初始化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用户许可协议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网络防火墙配置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SELinux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Kdump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系统日期和时间的设置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设置软件更新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添加系统用户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声卡测试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安装附加光盘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9154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初始化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RHEL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系统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201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214938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对初学者的建议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关闭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Iptables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关闭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Sellinux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spcBef>
                <a:spcPts val="475"/>
              </a:spcBef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鼠标双击打开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/etc/sysconfig/selinux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spcBef>
                <a:spcPts val="475"/>
              </a:spcBef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修改“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SELINUX=disabled”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spcBef>
                <a:spcPts val="475"/>
              </a:spcBef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保存后退出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spcBef>
                <a:spcPts val="475"/>
              </a:spcBef>
              <a:buSzTx/>
              <a:buFont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重新启动系统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1202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RHEL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系统安装后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51203" name="AutoShape 16"/>
          <p:cNvSpPr/>
          <p:nvPr>
            <p:custDataLst>
              <p:tags r:id="rId5"/>
            </p:custDataLst>
          </p:nvPr>
        </p:nvSpPr>
        <p:spPr>
          <a:xfrm>
            <a:off x="714375" y="2200275"/>
            <a:ext cx="7643813" cy="51019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lvl="2" indent="0" eaLnBrk="1" hangingPunct="1">
              <a:spcBef>
                <a:spcPts val="475"/>
              </a:spcBef>
            </a:pPr>
            <a:r>
              <a:rPr lang="fr-FR" altLang="zh-CN" sz="24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#chkconfig    iptables  off</a:t>
            </a:r>
            <a:endParaRPr lang="en-US" altLang="zh-CN" sz="2400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04" name="Picture 11" descr="语法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785938"/>
            <a:ext cx="1081088" cy="97948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249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rhel-server-6.5-x86_64-dvd.iso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使用工具大白菜写入优盘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使用优盘启动安装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3250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案例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：优盘安装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操作系统（命令界面）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Line 2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5156200" y="3992563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3" name="Line 2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5124450" y="2603500"/>
            <a:ext cx="43180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4" name="Line 1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132388" y="1863725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5" name="Line 1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140325" y="3278188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8" name="Line 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714625" y="3578225"/>
            <a:ext cx="24288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9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703513" y="5316538"/>
            <a:ext cx="2439988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00" name="Line 10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2282825" y="3586163"/>
            <a:ext cx="43180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5304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本章总结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2303" name="AutoShape 5"/>
          <p:cNvSpPr>
            <a:spLocks noChangeArrowheads="1"/>
          </p:cNvSpPr>
          <p:nvPr/>
        </p:nvSpPr>
        <p:spPr bwMode="auto">
          <a:xfrm>
            <a:off x="2968625" y="3263950"/>
            <a:ext cx="1971675" cy="64670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系统的发行版本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05" name="AutoShape 11"/>
          <p:cNvSpPr>
            <a:spLocks noChangeArrowheads="1"/>
          </p:cNvSpPr>
          <p:nvPr/>
        </p:nvSpPr>
        <p:spPr bwMode="auto">
          <a:xfrm>
            <a:off x="5464175" y="2406803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系统的外围程序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07" name="Line 14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5143500" y="1844675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08" name="AutoShape 18"/>
          <p:cNvSpPr>
            <a:spLocks noChangeArrowheads="1"/>
          </p:cNvSpPr>
          <p:nvPr/>
        </p:nvSpPr>
        <p:spPr bwMode="auto">
          <a:xfrm>
            <a:off x="5464175" y="3098310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主流的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分支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09" name="AutoShape 27"/>
          <p:cNvSpPr>
            <a:spLocks noChangeArrowheads="1"/>
          </p:cNvSpPr>
          <p:nvPr/>
        </p:nvSpPr>
        <p:spPr bwMode="auto">
          <a:xfrm>
            <a:off x="5468421" y="3789488"/>
            <a:ext cx="2675479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红帽系列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发行版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11" name="AutoShape 4"/>
          <p:cNvSpPr>
            <a:spLocks noChangeArrowheads="1"/>
          </p:cNvSpPr>
          <p:nvPr/>
        </p:nvSpPr>
        <p:spPr bwMode="auto">
          <a:xfrm>
            <a:off x="296848" y="3390900"/>
            <a:ext cx="2132012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操作系统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14" name="Line 36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2714625" y="2143125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5" name="Line 37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5143500" y="3275013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6" name="Line 8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2714625" y="2166938"/>
            <a:ext cx="24288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7" name="AutoShape 11"/>
          <p:cNvSpPr>
            <a:spLocks noChangeArrowheads="1"/>
          </p:cNvSpPr>
          <p:nvPr/>
        </p:nvSpPr>
        <p:spPr bwMode="auto">
          <a:xfrm>
            <a:off x="5464175" y="1701256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系统的内核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19" name="AutoShape 5"/>
          <p:cNvSpPr>
            <a:spLocks noChangeArrowheads="1"/>
          </p:cNvSpPr>
          <p:nvPr/>
        </p:nvSpPr>
        <p:spPr bwMode="auto">
          <a:xfrm>
            <a:off x="2961200" y="5135668"/>
            <a:ext cx="2000263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操作系统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20" name="AutoShape 5"/>
          <p:cNvSpPr>
            <a:spLocks noChangeArrowheads="1"/>
          </p:cNvSpPr>
          <p:nvPr/>
        </p:nvSpPr>
        <p:spPr bwMode="auto">
          <a:xfrm>
            <a:off x="2957513" y="1974717"/>
            <a:ext cx="1971675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系统的组成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9" name="Line 25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 flipV="1">
            <a:off x="5159375" y="6046788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Line 16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5143500" y="4689475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Line 26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 flipV="1">
            <a:off x="5157788" y="5340350"/>
            <a:ext cx="34925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AutoShape 1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468042" y="4509568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磁盘分区和文件系统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" name="AutoShape 27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472288" y="5844139"/>
            <a:ext cx="2675479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初始化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RHEL6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AutoShape 28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468042" y="5176689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RHEL6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7" name="Line 37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5146675" y="4686300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7345" name="标题 6"/>
          <p:cNvSpPr>
            <a:spLocks noGrp="1"/>
          </p:cNvSpPr>
          <p:nvPr>
            <p:ph type="title" idx="4294967295"/>
          </p:nvPr>
        </p:nvSpPr>
        <p:spPr>
          <a:xfrm>
            <a:off x="2071688" y="2074863"/>
            <a:ext cx="6919912" cy="639762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 defTabSz="914400">
              <a:buClrTx/>
              <a:buSzTx/>
              <a:buFontTx/>
            </a:pPr>
            <a:r>
              <a:rPr sz="280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第一章 安装</a:t>
            </a:r>
            <a:r>
              <a:rPr sz="280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sz="280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操作系统</a:t>
            </a:r>
            <a:endParaRPr sz="280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34819" name="副标题 7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3514746" y="2890838"/>
            <a:ext cx="5629286" cy="6096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6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ctr" defTabSz="914400">
              <a:buSzTx/>
            </a:pPr>
            <a:r>
              <a:rPr lang="en-US" altLang="zh-CN" sz="24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 </a:t>
            </a:r>
            <a:r>
              <a:rPr lang="en-US" altLang="zh-CN" sz="24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上机部分</a:t>
            </a:r>
            <a:endParaRPr lang="en-US" altLang="zh-CN" sz="24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ctr" defTabSz="914400">
              <a:buSzTx/>
            </a:pPr>
            <a:endParaRPr lang="en-US" altLang="zh-CN" sz="24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77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需求描述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914400" lvl="1" indent="-457200" algn="l" defTabSz="914400">
              <a:spcBef>
                <a:spcPts val="475"/>
              </a:spcBef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规划硬件资源，磁盘为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80G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，内存为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512M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914400" lvl="1" indent="-457200" algn="l" defTabSz="914400">
              <a:spcBef>
                <a:spcPts val="475"/>
              </a:spcBef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VMware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中安装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RHEL6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914400" lvl="1" indent="-457200" algn="l" defTabSz="914400">
              <a:spcBef>
                <a:spcPts val="475"/>
              </a:spcBef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为安装好的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虚拟机制作快照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实现思路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914400" lvl="1" indent="-457200" algn="l" defTabSz="914400">
              <a:spcBef>
                <a:spcPts val="475"/>
              </a:spcBef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新建虚拟机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914400" lvl="1" indent="-457200" algn="l" defTabSz="914400">
              <a:spcBef>
                <a:spcPts val="475"/>
              </a:spcBef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DVD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镜像作为安装源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914400" lvl="1" indent="-457200" algn="l" defTabSz="914400">
              <a:spcBef>
                <a:spcPts val="475"/>
              </a:spcBef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配置并安装、初始化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RHEL6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lnSpc>
                <a:spcPct val="90000"/>
              </a:lnSpc>
              <a:buSzTx/>
              <a:buFont typeface="Wingdings" panose="05000000000000000000" pitchFamily="2" charset="2"/>
              <a:buChar char="§"/>
              <a:defRPr/>
            </a:pP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8370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实验案例：安装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操作系统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课程结构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57188" y="1338263"/>
          <a:ext cx="8305801" cy="3294063"/>
        </p:xfrm>
        <a:graphic>
          <a:graphicData uri="http://schemas.openxmlformats.org/drawingml/2006/table">
            <a:tbl>
              <a:tblPr/>
              <a:tblGrid>
                <a:gridCol w="2000230"/>
                <a:gridCol w="2071667"/>
                <a:gridCol w="2143104"/>
                <a:gridCol w="2090800"/>
              </a:tblGrid>
              <a:tr h="8079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kern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系统安装</a:t>
                      </a:r>
                      <a:endParaRPr lang="zh-CN" altLang="en-US" sz="1600" b="1" kern="1200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kern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系统设置及基本操作</a:t>
                      </a:r>
                      <a:endParaRPr lang="zh-CN" altLang="en-US" sz="1600" b="1" kern="1200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1370" marR="91370" marT="45717" marB="4571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kern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常见的管理任务</a:t>
                      </a:r>
                      <a:endParaRPr lang="zh-CN" altLang="en-US" sz="1600" b="1" kern="1200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1370" marR="91370" marT="45717" marB="4571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kern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故障分析和排查</a:t>
                      </a:r>
                      <a:endParaRPr lang="zh-CN" altLang="en-US" sz="1600" b="1" kern="1200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1370" marR="91370" marT="45717" marB="4571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</a:tr>
              <a:tr h="2074613"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altLang="zh-CN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Linux</a:t>
                      </a: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起源和发展</a:t>
                      </a:r>
                      <a:endParaRPr lang="en-US" altLang="zh-CN" sz="14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342900" lvl="0" indent="-3429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altLang="zh-CN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Linux</a:t>
                      </a: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常见发行版本</a:t>
                      </a:r>
                      <a:endParaRPr lang="en-US" altLang="zh-CN" sz="14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342900" lvl="0" indent="-3429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altLang="zh-CN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Linux</a:t>
                      </a: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系统安装</a:t>
                      </a:r>
                      <a:endParaRPr lang="zh-CN" altLang="en-US" sz="1400" b="1" kern="12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79" marR="68579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altLang="zh-CN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Linux</a:t>
                      </a: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操作界面概述</a:t>
                      </a:r>
                      <a:endParaRPr lang="en-US" altLang="zh-CN" sz="14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342900" lvl="0" indent="-3429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</a:t>
                      </a:r>
                      <a:r>
                        <a:rPr lang="en-US" altLang="zh-CN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GNOME</a:t>
                      </a: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桌面环境</a:t>
                      </a:r>
                      <a:endParaRPr lang="en-US" altLang="zh-CN" sz="14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342900" lvl="0" indent="-3429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使用命令行操作界面</a:t>
                      </a:r>
                      <a:endParaRPr lang="zh-CN" altLang="en-US" sz="1400" b="1" kern="12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91370" marR="91370" marT="45717" marB="45717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目录、文件管理</a:t>
                      </a:r>
                      <a:endParaRPr lang="en-US" altLang="zh-CN" sz="14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342900" lvl="0" indent="-3429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altLang="zh-CN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rpm</a:t>
                      </a: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、源代码、二进制方式安装应用程序</a:t>
                      </a:r>
                      <a:endParaRPr lang="en-US" altLang="zh-CN" sz="14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342900" lvl="0" indent="-3429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用户、组及权限的管理</a:t>
                      </a:r>
                      <a:endParaRPr lang="en-US" altLang="zh-CN" sz="14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342900" lvl="0" indent="-3429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磁盘和文件系统管理</a:t>
                      </a:r>
                      <a:endParaRPr lang="en-US" altLang="zh-CN" sz="14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342900" lvl="0" indent="-342900" algn="l" defTabSz="914400" rtl="0" eaLnBrk="1" latinLnBrk="0" hangingPunct="1">
                        <a:buFont typeface="+mj-lt"/>
                        <a:buAutoNum type="arabicPeriod"/>
                      </a:pPr>
                      <a:endParaRPr lang="zh-CN" altLang="en-US" sz="1400" b="1" kern="12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91370" marR="91370" marT="45717" marB="45717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熟悉常见的日志文件</a:t>
                      </a:r>
                      <a:endParaRPr lang="zh-CN" altLang="en-US" sz="14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342900" lvl="0" indent="-3429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了解故障分析过程</a:t>
                      </a:r>
                      <a:endParaRPr lang="en-US" altLang="zh-CN" sz="14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342900" lvl="0" indent="-3429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排除常见的系统运行故障</a:t>
                      </a:r>
                      <a:endParaRPr lang="zh-CN" altLang="en-US" sz="1400" b="1" kern="12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1370" marR="91370" marT="45717" marB="45717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第</a:t>
                      </a:r>
                      <a:r>
                        <a:rPr lang="en-US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章</a:t>
                      </a:r>
                      <a:endParaRPr lang="zh-CN" altLang="en-US" sz="14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第</a:t>
                      </a:r>
                      <a:r>
                        <a:rPr lang="en-US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章</a:t>
                      </a:r>
                      <a:endParaRPr lang="zh-CN" altLang="en-US" sz="1400" b="1" kern="12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91370" marR="91370" marT="45717" marB="4571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第</a:t>
                      </a:r>
                      <a:r>
                        <a:rPr lang="en-US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3-10</a:t>
                      </a: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章</a:t>
                      </a:r>
                      <a:endParaRPr lang="zh-CN" altLang="en-US" sz="1400" b="1" kern="12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91370" marR="91370" marT="45717" marB="4571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第</a:t>
                      </a:r>
                      <a:r>
                        <a:rPr lang="en-US" altLang="zh-CN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14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章</a:t>
                      </a:r>
                      <a:endParaRPr lang="zh-CN" altLang="en-US" sz="14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91370" marR="91370" marT="45717" marB="4571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417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规划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VMware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虚拟机硬件资源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完成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RHEL6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系统的安装配置、复制过程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0418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实验案例：安装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操作系统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60420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310515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1" name="Rectangle 5"/>
          <p:cNvSpPr/>
          <p:nvPr/>
        </p:nvSpPr>
        <p:spPr>
          <a:xfrm>
            <a:off x="3565525" y="332105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2465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完成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RHEL6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系统的初始化过程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为安装好的虚拟机制作快照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2466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实验案例：安装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操作系统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3-3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62468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310515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9" name="Rectangle 5"/>
          <p:cNvSpPr/>
          <p:nvPr/>
        </p:nvSpPr>
        <p:spPr>
          <a:xfrm>
            <a:off x="3565525" y="332105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5" name="标题 4"/>
          <p:cNvSpPr>
            <a:spLocks noGrp="1"/>
          </p:cNvSpPr>
          <p:nvPr>
            <p:ph type="title" idx="4294967295"/>
          </p:nvPr>
        </p:nvSpPr>
        <p:spPr>
          <a:xfrm>
            <a:off x="2071688" y="2074863"/>
            <a:ext cx="6919912" cy="639762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 defTabSz="914400">
              <a:buClrTx/>
              <a:buSzTx/>
              <a:buFontTx/>
            </a:pPr>
            <a:r>
              <a:rPr sz="280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第一章 安装</a:t>
            </a:r>
            <a:r>
              <a:rPr sz="280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sz="280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操作系统</a:t>
            </a:r>
            <a:endParaRPr sz="280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0243" name="副标题 6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3514746" y="2890838"/>
            <a:ext cx="5629286" cy="6096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6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ctr" defTabSz="914400">
              <a:buSzTx/>
            </a:pPr>
            <a:r>
              <a:rPr lang="en-US" altLang="zh-CN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 </a:t>
            </a:r>
            <a:r>
              <a:rPr lang="en-US" altLang="zh-CN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理论部分</a:t>
            </a:r>
            <a:endParaRPr lang="en-US" altLang="zh-CN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ctr" defTabSz="914400">
              <a:buSzTx/>
            </a:pPr>
            <a:endParaRPr lang="en-US" altLang="zh-CN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Rectangle 3"/>
          <p:cNvSpPr>
            <a:spLocks noGrp="1" noChangeArrowheads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  <a:buChar char=""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了解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系统的组成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Char char=""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熟悉常见的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发行版本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Char char=""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熟悉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中的硬盘分区和文件系统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Char char=""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学会安装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操作系统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314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技能展示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Line 2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5156200" y="3992563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3" name="Line 2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5124450" y="2603500"/>
            <a:ext cx="43180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4" name="Line 1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132388" y="1863725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5" name="Line 1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140325" y="3278188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8" name="Line 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714625" y="3643313"/>
            <a:ext cx="24288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9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703513" y="5316538"/>
            <a:ext cx="2439988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00" name="Line 10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2282825" y="3643313"/>
            <a:ext cx="43180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344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本章结构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2303" name="AutoShape 5"/>
          <p:cNvSpPr>
            <a:spLocks noChangeArrowheads="1"/>
          </p:cNvSpPr>
          <p:nvPr/>
        </p:nvSpPr>
        <p:spPr bwMode="auto">
          <a:xfrm>
            <a:off x="2968625" y="3353658"/>
            <a:ext cx="1971675" cy="64670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系统的发行版本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05" name="AutoShape 11"/>
          <p:cNvSpPr>
            <a:spLocks noChangeArrowheads="1"/>
          </p:cNvSpPr>
          <p:nvPr/>
        </p:nvSpPr>
        <p:spPr bwMode="auto">
          <a:xfrm>
            <a:off x="5464175" y="2406803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系统的外围程序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07" name="Line 14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5143500" y="1844675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08" name="AutoShape 18"/>
          <p:cNvSpPr>
            <a:spLocks noChangeArrowheads="1"/>
          </p:cNvSpPr>
          <p:nvPr/>
        </p:nvSpPr>
        <p:spPr bwMode="auto">
          <a:xfrm>
            <a:off x="5464175" y="3098310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主流的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分支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09" name="AutoShape 27"/>
          <p:cNvSpPr>
            <a:spLocks noChangeArrowheads="1"/>
          </p:cNvSpPr>
          <p:nvPr/>
        </p:nvSpPr>
        <p:spPr bwMode="auto">
          <a:xfrm>
            <a:off x="5468421" y="3789488"/>
            <a:ext cx="2675479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红帽系列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发行版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11" name="AutoShape 4"/>
          <p:cNvSpPr>
            <a:spLocks noChangeArrowheads="1"/>
          </p:cNvSpPr>
          <p:nvPr/>
        </p:nvSpPr>
        <p:spPr bwMode="auto">
          <a:xfrm>
            <a:off x="296848" y="3429448"/>
            <a:ext cx="2132012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操作系统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14" name="Line 36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2714625" y="2143125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5" name="Line 37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5143500" y="3275013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6" name="Line 8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2714625" y="2166938"/>
            <a:ext cx="24288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7" name="AutoShape 11"/>
          <p:cNvSpPr>
            <a:spLocks noChangeArrowheads="1"/>
          </p:cNvSpPr>
          <p:nvPr/>
        </p:nvSpPr>
        <p:spPr bwMode="auto">
          <a:xfrm>
            <a:off x="5464175" y="1701256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系统的内核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19" name="AutoShape 5"/>
          <p:cNvSpPr>
            <a:spLocks noChangeArrowheads="1"/>
          </p:cNvSpPr>
          <p:nvPr/>
        </p:nvSpPr>
        <p:spPr bwMode="auto">
          <a:xfrm>
            <a:off x="2961200" y="5135668"/>
            <a:ext cx="2000263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操作系统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20" name="AutoShape 5"/>
          <p:cNvSpPr>
            <a:spLocks noChangeArrowheads="1"/>
          </p:cNvSpPr>
          <p:nvPr/>
        </p:nvSpPr>
        <p:spPr bwMode="auto">
          <a:xfrm>
            <a:off x="2957513" y="1974717"/>
            <a:ext cx="1971675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系统的组成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9" name="Line 25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 flipV="1">
            <a:off x="5159375" y="6046788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Line 16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5143500" y="4689475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Line 26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 flipV="1">
            <a:off x="5157788" y="5340350"/>
            <a:ext cx="34925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AutoShape 1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468042" y="4509568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磁盘分区和文件系统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" name="AutoShape 27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472288" y="5844139"/>
            <a:ext cx="2675479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初始化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RHEL6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AutoShape 28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468042" y="5176689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RHEL6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7" name="Line 37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5146675" y="4686300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5" name="内容占位符 11"/>
          <p:cNvSpPr>
            <a:spLocks noGrp="1"/>
          </p:cNvSpPr>
          <p:nvPr>
            <p:ph idx="4294967295"/>
          </p:nvPr>
        </p:nvSpPr>
        <p:spPr>
          <a:xfrm>
            <a:off x="215900" y="1144588"/>
            <a:ext cx="8501063" cy="5400675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操作系统构成</a:t>
            </a: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Linux内核</a:t>
            </a: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、其他外围程序</a:t>
            </a: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</a:t>
            </a: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shell</a:t>
            </a: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gnome…)</a:t>
            </a: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386" name="标题 1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的起源与发展 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6388" name="椭圆 14"/>
          <p:cNvSpPr/>
          <p:nvPr>
            <p:custDataLst>
              <p:tags r:id="rId4"/>
            </p:custDataLst>
          </p:nvPr>
        </p:nvSpPr>
        <p:spPr>
          <a:xfrm>
            <a:off x="2124075" y="2606851"/>
            <a:ext cx="4309110" cy="809274"/>
          </a:xfrm>
          <a:prstGeom prst="ellipse">
            <a:avLst/>
          </a:prstGeom>
          <a:gradFill rotWithShape="0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pPr marL="95250" algn="ctr"/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9" name="椭圆 11"/>
          <p:cNvSpPr/>
          <p:nvPr>
            <p:custDataLst>
              <p:tags r:id="rId5"/>
            </p:custDataLst>
          </p:nvPr>
        </p:nvSpPr>
        <p:spPr>
          <a:xfrm>
            <a:off x="2770505" y="3064079"/>
            <a:ext cx="2807970" cy="646022"/>
          </a:xfrm>
          <a:prstGeom prst="ellipse">
            <a:avLst/>
          </a:prstGeom>
          <a:gradFill rotWithShape="0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marL="95250" algn="ctr"/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0" name="椭圆 8"/>
          <p:cNvSpPr/>
          <p:nvPr>
            <p:custDataLst>
              <p:tags r:id="rId6"/>
            </p:custDataLst>
          </p:nvPr>
        </p:nvSpPr>
        <p:spPr>
          <a:xfrm>
            <a:off x="3215005" y="3439731"/>
            <a:ext cx="1857375" cy="592584"/>
          </a:xfrm>
          <a:prstGeom prst="ellipse">
            <a:avLst/>
          </a:prstGeom>
          <a:gradFill rotWithShape="0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marL="95250" algn="ctr"/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1" name="椭圆 6"/>
          <p:cNvSpPr/>
          <p:nvPr>
            <p:custDataLst>
              <p:tags r:id="rId7"/>
            </p:custDataLst>
          </p:nvPr>
        </p:nvSpPr>
        <p:spPr>
          <a:xfrm>
            <a:off x="3571875" y="3929012"/>
            <a:ext cx="1143000" cy="537946"/>
          </a:xfrm>
          <a:prstGeom prst="ellipse">
            <a:avLst/>
          </a:prstGeom>
          <a:gradFill rotWithShape="0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marL="95250" algn="ctr"/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硬件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2" name="TextBox 10"/>
          <p:cNvSpPr txBox="1"/>
          <p:nvPr/>
        </p:nvSpPr>
        <p:spPr>
          <a:xfrm>
            <a:off x="3857625" y="3488055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内核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3" name="TextBox 12"/>
          <p:cNvSpPr txBox="1"/>
          <p:nvPr>
            <p:custDataLst>
              <p:tags r:id="rId8"/>
            </p:custDataLst>
          </p:nvPr>
        </p:nvSpPr>
        <p:spPr>
          <a:xfrm>
            <a:off x="3642995" y="3071495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外围程序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4" name="TextBox 15"/>
          <p:cNvSpPr txBox="1"/>
          <p:nvPr>
            <p:custDataLst>
              <p:tags r:id="rId9"/>
            </p:custDataLst>
          </p:nvPr>
        </p:nvSpPr>
        <p:spPr>
          <a:xfrm>
            <a:off x="3854450" y="2642870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5" name="TextBox 11"/>
          <p:cNvSpPr txBox="1"/>
          <p:nvPr>
            <p:custDataLst>
              <p:tags r:id="rId10"/>
            </p:custDataLst>
          </p:nvPr>
        </p:nvSpPr>
        <p:spPr>
          <a:xfrm>
            <a:off x="3143250" y="5643563"/>
            <a:ext cx="2359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计算机系统构成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3" cy="51435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内核项目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主要作者：芬兰赫尔辛基大学的 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林纳斯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托瓦兹（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Linus 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Torvalds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1991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月，发布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Linux 0.02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版（第一个公开版）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1994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月，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Linux 1.0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版发布 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内核的标志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——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企鹅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Tux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，取自芬兰的吉祥物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官方网站：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hlinkClick r:id="rId4"/>
              </a:rPr>
              <a:t>http://www.kernel.org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最新内核版本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Linux 4.9.10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（截止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2017-2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434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en-US" altLang="zh-CN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Linux</a:t>
            </a:r>
            <a:r>
              <a:rPr lang="zh-CN" altLang="en-US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的起源与发展 </a:t>
            </a:r>
            <a:r>
              <a:rPr lang="en-US" altLang="zh-CN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2-2</a:t>
            </a:r>
            <a:endParaRPr lang="en-US" altLang="zh-CN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pic>
        <p:nvPicPr>
          <p:cNvPr id="18435" name="Picture 3" descr="sit3-shin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1908" y="4508818"/>
            <a:ext cx="1898650" cy="209073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" name="组合 3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57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内核项目团体统一进行发布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458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内核版本 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5" name="Text Box 5"/>
          <p:cNvSpPr txBox="1"/>
          <p:nvPr>
            <p:custDataLst>
              <p:tags r:id="rId5"/>
            </p:custDataLst>
          </p:nvPr>
        </p:nvSpPr>
        <p:spPr>
          <a:xfrm>
            <a:off x="4294188" y="3213100"/>
            <a:ext cx="141287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342900" indent="-342900" fontAlgn="b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</a:pPr>
            <a:r>
              <a:rPr lang="en-US" altLang="zh-CN" sz="40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2.5.7</a:t>
            </a:r>
            <a:endParaRPr lang="en-US" altLang="zh-CN" sz="40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6"/>
          <p:cNvSpPr txBox="1"/>
          <p:nvPr>
            <p:custDataLst>
              <p:tags r:id="rId6"/>
            </p:custDataLst>
          </p:nvPr>
        </p:nvSpPr>
        <p:spPr>
          <a:xfrm>
            <a:off x="5862638" y="3230563"/>
            <a:ext cx="172593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342900" indent="-342900" fontAlgn="b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</a:pPr>
            <a:r>
              <a:rPr lang="en-US" altLang="zh-CN" sz="40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2.6.18</a:t>
            </a:r>
            <a:endParaRPr lang="en-US" altLang="zh-CN" sz="40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Line 9"/>
          <p:cNvSpPr/>
          <p:nvPr/>
        </p:nvSpPr>
        <p:spPr>
          <a:xfrm>
            <a:off x="4722813" y="3897313"/>
            <a:ext cx="304800" cy="0"/>
          </a:xfrm>
          <a:prstGeom prst="line">
            <a:avLst/>
          </a:prstGeom>
          <a:ln w="635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" name="Line 10"/>
          <p:cNvSpPr/>
          <p:nvPr/>
        </p:nvSpPr>
        <p:spPr>
          <a:xfrm>
            <a:off x="6297613" y="3897313"/>
            <a:ext cx="304800" cy="0"/>
          </a:xfrm>
          <a:prstGeom prst="line">
            <a:avLst/>
          </a:prstGeom>
          <a:ln w="635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463" name="Text Box 13"/>
          <p:cNvSpPr txBox="1"/>
          <p:nvPr/>
        </p:nvSpPr>
        <p:spPr>
          <a:xfrm>
            <a:off x="1079500" y="2115820"/>
            <a:ext cx="2735263" cy="70675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XX.</a:t>
            </a:r>
            <a:r>
              <a:rPr lang="en-US" altLang="zh-CN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YY</a:t>
            </a:r>
            <a:r>
              <a:rPr lang="en-US" altLang="zh-CN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.ZZ</a:t>
            </a:r>
            <a:endParaRPr lang="en-US" altLang="zh-CN" sz="4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4"/>
          <p:cNvSpPr/>
          <p:nvPr>
            <p:custDataLst>
              <p:tags r:id="rId7"/>
            </p:custDataLst>
          </p:nvPr>
        </p:nvSpPr>
        <p:spPr>
          <a:xfrm>
            <a:off x="1122363" y="5080000"/>
            <a:ext cx="68941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p>
            <a:pPr lvl="1" indent="0" eaLnBrk="1" hangingPunct="1">
              <a:spcBef>
                <a:spcPct val="30000"/>
              </a:spcBef>
            </a:pPr>
            <a:r>
              <a:rPr lang="en-US" altLang="zh-CN" sz="24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lang="zh-CN" altLang="en-US" sz="24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发行版可以自由选择使用某个版本的内核</a:t>
            </a:r>
            <a:endParaRPr lang="zh-CN" altLang="en-US" sz="24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465" name="AutoShape 10"/>
          <p:cNvSpPr/>
          <p:nvPr/>
        </p:nvSpPr>
        <p:spPr>
          <a:xfrm>
            <a:off x="466725" y="2997200"/>
            <a:ext cx="1368425" cy="428625"/>
          </a:xfrm>
          <a:prstGeom prst="wedgeRoundRectCallout">
            <a:avLst>
              <a:gd name="adj1" fmla="val 36542"/>
              <a:gd name="adj2" fmla="val -106625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主版本号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6" name="AutoShape 10"/>
          <p:cNvSpPr/>
          <p:nvPr/>
        </p:nvSpPr>
        <p:spPr>
          <a:xfrm>
            <a:off x="2268538" y="2997200"/>
            <a:ext cx="1296987" cy="428625"/>
          </a:xfrm>
          <a:prstGeom prst="wedgeRoundRectCallout">
            <a:avLst>
              <a:gd name="adj1" fmla="val -38741"/>
              <a:gd name="adj2" fmla="val -104218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次版本号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10"/>
          <p:cNvSpPr/>
          <p:nvPr/>
        </p:nvSpPr>
        <p:spPr>
          <a:xfrm>
            <a:off x="2987675" y="4257675"/>
            <a:ext cx="2016125" cy="428625"/>
          </a:xfrm>
          <a:prstGeom prst="wedgeRoundRectCallout">
            <a:avLst>
              <a:gd name="adj1" fmla="val 40551"/>
              <a:gd name="adj2" fmla="val -111847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奇数表示开发版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AutoShape 10"/>
          <p:cNvSpPr/>
          <p:nvPr/>
        </p:nvSpPr>
        <p:spPr>
          <a:xfrm>
            <a:off x="6281738" y="4221163"/>
            <a:ext cx="2016125" cy="428625"/>
          </a:xfrm>
          <a:prstGeom prst="wedgeRoundRectCallout">
            <a:avLst>
              <a:gd name="adj1" fmla="val -40000"/>
              <a:gd name="adj2" fmla="val -10301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偶数表示稳定版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Add the titl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2545_6*i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02545_6*i*2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custom20202545_6*i*3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6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545_6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2545_6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2545_6*l_h_i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2545_6*l_h_i*1_1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2545_6*l_h_i*1_1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2545_6*l_h_i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2545_6*l_h_i*1_2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2545_6*l_h_i*1_2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2545_6*l_h_i*1_3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2545_6*l_h_i*1_3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2545_6*l_h_i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202545_6*l_h_i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2545_6*l_h_i*1_4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custom20202545_6*l_h_i*1_4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custom20202545_6*l_h_i*1_5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202545_6*l_h_i*1_5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custom20202545_6*l_h_i*1_5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2545_6*l_h_f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2545_6*l_h_f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2545_6*l_h_f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202545_6*l_h_f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custom20202545_6*l_h_f*1_5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custom20202545_6*l_h_i*1_6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custom20202545_6*l_h_i*1_6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custom20202545_6*l_h_i*1_6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1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custom20202545_6*l_h_f*1_6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KSO_WM_SLIDE_ID" val="custom20202545_6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545"/>
  <p:tag name="KSO_WM_SLIDE_LAYOUT" val="a_b_l"/>
  <p:tag name="KSO_WM_SLIDE_LAYOUT_CNT" val="1_1_1"/>
</p:tagLst>
</file>

<file path=ppt/tags/tag1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1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1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2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2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11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12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13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14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15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16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17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18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19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21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22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23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2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7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2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2.xml><?xml version="1.0" encoding="utf-8"?>
<p:tagLst xmlns:p="http://schemas.openxmlformats.org/presentationml/2006/main"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33.xml><?xml version="1.0" encoding="utf-8"?>
<p:tagLst xmlns:p="http://schemas.openxmlformats.org/presentationml/2006/main"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34.xml><?xml version="1.0" encoding="utf-8"?>
<p:tagLst xmlns:p="http://schemas.openxmlformats.org/presentationml/2006/main"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35.xml><?xml version="1.0" encoding="utf-8"?>
<p:tagLst xmlns:p="http://schemas.openxmlformats.org/presentationml/2006/main"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3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2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2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2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5.xml><?xml version="1.0" encoding="utf-8"?>
<p:tagLst xmlns:p="http://schemas.openxmlformats.org/presentationml/2006/main">
  <p:tag name="KSO_WM_UNIT_LINE_FORE_SCHEMECOLOR_INDEX_BRIGHTNESS" val="0"/>
  <p:tag name="KSO_WM_UNIT_LINE_FORE_SCHEMECOLOR_INDEX" val="7"/>
  <p:tag name="KSO_WM_UNIT_LINE_FILL_TYPE" val="2"/>
</p:tagLst>
</file>

<file path=ppt/tags/tag25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7.xml><?xml version="1.0" encoding="utf-8"?>
<p:tagLst xmlns:p="http://schemas.openxmlformats.org/presentationml/2006/main">
  <p:tag name="KSO_WM_UNIT_LINE_FORE_SCHEMECOLOR_INDEX_BRIGHTNESS" val="0"/>
  <p:tag name="KSO_WM_UNIT_LINE_FORE_SCHEMECOLOR_INDEX" val="7"/>
  <p:tag name="KSO_WM_UNIT_LINE_FILL_TYPE" val="2"/>
</p:tagLst>
</file>

<file path=ppt/tags/tag25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2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2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2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2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0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3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0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0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3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1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3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7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318.xml><?xml version="1.0" encoding="utf-8"?>
<p:tagLst xmlns:p="http://schemas.openxmlformats.org/presentationml/2006/main">
  <p:tag name="KSO_WM_UNIT_PRESET_TEXT" val="1"/>
  <p:tag name="KSO_WM_UNIT_NOCLEAR" val="0"/>
  <p:tag name="KSO_WM_UNIT_VALUE" val="0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202545_7*e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7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文本具体内容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7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545_7*i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-0.25"/>
  <p:tag name="KSO_WM_UNIT_TEXT_FILL_FORE_SCHEMECOLOR_INDEX" val="13"/>
  <p:tag name="KSO_WM_UNIT_TEXT_FILL_TYPE" val="1"/>
</p:tagLst>
</file>

<file path=ppt/tags/tag322.xml><?xml version="1.0" encoding="utf-8"?>
<p:tagLst xmlns:p="http://schemas.openxmlformats.org/presentationml/2006/main"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545"/>
  <p:tag name="KSO_WM_SLIDE_LAYOUT" val="a_b_e"/>
  <p:tag name="KSO_WM_SLIDE_LAYOUT_CNT" val="1_1_1"/>
</p:tagLst>
</file>

<file path=ppt/tags/tag3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3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6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2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2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29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31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3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3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3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4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3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3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5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3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5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3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3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6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3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1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72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73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74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75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76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77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78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79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81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82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83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84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8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8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8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88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8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3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9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3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9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4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0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  <p:tag name="KSO_WM_UNIT_TYPE" val="i"/>
</p:tagLst>
</file>

<file path=ppt/tags/tag4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0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PP_MARK_KEY" val="e5ee608a-2297-4ddb-b619-32a011893cf0"/>
  <p:tag name="COMMONDATA" val="eyJoZGlkIjoiYzIwODc0ZjEzYjI3NGUzMDkzNzE5MDQ5MmNjMzcyNmQifQ==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091df32-3646-46f3-a1ec-5237cc82aa80}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c026TGp_business_diagram_v2">
  <a:themeElements>
    <a:clrScheme name="1_c026TGp_business_diagram_v2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72B143"/>
      </a:accent1>
      <a:accent2>
        <a:srgbClr val="0099CC"/>
      </a:accent2>
      <a:accent3>
        <a:srgbClr val="FFFFFF"/>
      </a:accent3>
      <a:accent4>
        <a:srgbClr val="174578"/>
      </a:accent4>
      <a:accent5>
        <a:srgbClr val="BCD5B0"/>
      </a:accent5>
      <a:accent6>
        <a:srgbClr val="008AB9"/>
      </a:accent6>
      <a:hlink>
        <a:srgbClr val="6699FF"/>
      </a:hlink>
      <a:folHlink>
        <a:srgbClr val="AC7AD2"/>
      </a:folHlink>
    </a:clrScheme>
    <a:fontScheme name="1_c026TGp_business_diagram_v2">
      <a:majorFont>
        <a:latin typeface="微软雅黑"/>
        <a:ea typeface="微软雅黑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ln w="9525" algn="ctr">
          <a:solidFill>
            <a:srgbClr val="008080"/>
          </a:solidFill>
          <a:round/>
        </a:ln>
      </a:spPr>
      <a:bodyPr wrap="square">
        <a:spAutoFit/>
      </a:bodyPr>
      <a:lstStyle>
        <a:defPPr marL="95250">
          <a:defRPr b="1" dirty="0" smtClean="0">
            <a:solidFill>
              <a:schemeClr val="tx2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026TGp_business_diagram_v2 1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3F97D3"/>
        </a:accent1>
        <a:accent2>
          <a:srgbClr val="75AD94"/>
        </a:accent2>
        <a:accent3>
          <a:srgbClr val="FFFFFF"/>
        </a:accent3>
        <a:accent4>
          <a:srgbClr val="565682"/>
        </a:accent4>
        <a:accent5>
          <a:srgbClr val="AFC9E6"/>
        </a:accent5>
        <a:accent6>
          <a:srgbClr val="699C86"/>
        </a:accent6>
        <a:hlink>
          <a:srgbClr val="BAA2C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2">
        <a:dk1>
          <a:srgbClr val="3E2787"/>
        </a:dk1>
        <a:lt1>
          <a:srgbClr val="FFFFFF"/>
        </a:lt1>
        <a:dk2>
          <a:srgbClr val="000000"/>
        </a:dk2>
        <a:lt2>
          <a:srgbClr val="C0C0C0"/>
        </a:lt2>
        <a:accent1>
          <a:srgbClr val="445DC6"/>
        </a:accent1>
        <a:accent2>
          <a:srgbClr val="6699FF"/>
        </a:accent2>
        <a:accent3>
          <a:srgbClr val="FFFFFF"/>
        </a:accent3>
        <a:accent4>
          <a:srgbClr val="342072"/>
        </a:accent4>
        <a:accent5>
          <a:srgbClr val="B0B6DF"/>
        </a:accent5>
        <a:accent6>
          <a:srgbClr val="5C8AE7"/>
        </a:accent6>
        <a:hlink>
          <a:srgbClr val="69BD97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72B143"/>
        </a:accent1>
        <a:accent2>
          <a:srgbClr val="0099CC"/>
        </a:accent2>
        <a:accent3>
          <a:srgbClr val="FFFFFF"/>
        </a:accent3>
        <a:accent4>
          <a:srgbClr val="174578"/>
        </a:accent4>
        <a:accent5>
          <a:srgbClr val="BCD5B0"/>
        </a:accent5>
        <a:accent6>
          <a:srgbClr val="008AB9"/>
        </a:accent6>
        <a:hlink>
          <a:srgbClr val="6699FF"/>
        </a:hlink>
        <a:folHlink>
          <a:srgbClr val="AC7AD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3076</Words>
  <Application>WPS 演示</Application>
  <PresentationFormat>全屏显示(4:3)</PresentationFormat>
  <Paragraphs>415</Paragraphs>
  <Slides>31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50" baseType="lpstr">
      <vt:lpstr>Arial</vt:lpstr>
      <vt:lpstr>宋体</vt:lpstr>
      <vt:lpstr>Wingdings</vt:lpstr>
      <vt:lpstr>黑体</vt:lpstr>
      <vt:lpstr>微软雅黑</vt:lpstr>
      <vt:lpstr>Verdana</vt:lpstr>
      <vt:lpstr>仿宋_GB2312</vt:lpstr>
      <vt:lpstr>仿宋</vt:lpstr>
      <vt:lpstr>楷体_GB2312</vt:lpstr>
      <vt:lpstr>新宋体</vt:lpstr>
      <vt:lpstr>Arial Narrow</vt:lpstr>
      <vt:lpstr>Arial Unicode MS</vt:lpstr>
      <vt:lpstr>Calibri</vt:lpstr>
      <vt:lpstr>Arial Unicode MS</vt:lpstr>
      <vt:lpstr>汉仪旗黑-85S</vt:lpstr>
      <vt:lpstr>Viner Hand ITC</vt:lpstr>
      <vt:lpstr>汉仪旗黑-85S</vt:lpstr>
      <vt:lpstr>1_c026TGp_business_diagram_v2</vt:lpstr>
      <vt:lpstr>3_Office 主题​​</vt:lpstr>
      <vt:lpstr>Linux系统管理</vt:lpstr>
      <vt:lpstr>PowerPoint 演示文稿</vt:lpstr>
      <vt:lpstr>课程结构</vt:lpstr>
      <vt:lpstr>第一章 安装Linux操作系统</vt:lpstr>
      <vt:lpstr>技能展示</vt:lpstr>
      <vt:lpstr>本章结构</vt:lpstr>
      <vt:lpstr>Linux的起源与发展 2-1</vt:lpstr>
      <vt:lpstr>Linux的起源与发展 2-2</vt:lpstr>
      <vt:lpstr>Linux内核版本 2-1</vt:lpstr>
      <vt:lpstr>Linux内核版本 2-1</vt:lpstr>
      <vt:lpstr>GUN项目及GPL、LGPL协议 2-1</vt:lpstr>
      <vt:lpstr>GUN项目及GPL、LGPL协议 2-2</vt:lpstr>
      <vt:lpstr>开放源代码软件</vt:lpstr>
      <vt:lpstr>Linux发行版本</vt:lpstr>
      <vt:lpstr>红帽系列Linux发行版 2-1</vt:lpstr>
      <vt:lpstr>红帽系列Linux发行版 2-2</vt:lpstr>
      <vt:lpstr>案例1：安装Linux操作系统（自动分区）</vt:lpstr>
      <vt:lpstr>磁盘分区表示</vt:lpstr>
      <vt:lpstr>硬盘和分区结构</vt:lpstr>
      <vt:lpstr>文件系统类型</vt:lpstr>
      <vt:lpstr>小结</vt:lpstr>
      <vt:lpstr>案例2：安装Linux操作系统（手动分区）</vt:lpstr>
      <vt:lpstr>安装RHEL6系统</vt:lpstr>
      <vt:lpstr>初始化RHEL系统</vt:lpstr>
      <vt:lpstr>RHEL系统安装后</vt:lpstr>
      <vt:lpstr>案例3：优盘安装Linux操作系统（命令界面）</vt:lpstr>
      <vt:lpstr>本章总结</vt:lpstr>
      <vt:lpstr>第一章 安装Linux操作系统</vt:lpstr>
      <vt:lpstr>实验案例：安装Linux操作系统3-1</vt:lpstr>
      <vt:lpstr>实验案例：安装Linux操作系统3-2</vt:lpstr>
      <vt:lpstr>实验案例：安装Linux操作系统3-3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讲师介绍 </dc:title>
  <dc:creator/>
  <cp:lastModifiedBy>Lynch【殤∏煜】</cp:lastModifiedBy>
  <cp:revision>5</cp:revision>
  <dcterms:created xsi:type="dcterms:W3CDTF">2022-01-21T06:11:55Z</dcterms:created>
  <dcterms:modified xsi:type="dcterms:W3CDTF">2022-06-24T15:29:48Z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C3F71D689B874D30A455DA32C88E8683</vt:lpwstr>
  </property>
  <property fmtid="{D5CDD505-2E9C-101B-9397-08002B2CF9AE}" pid="3" name="KSOProductBuildVer">
    <vt:lpwstr>2052-11.1.0.11744</vt:lpwstr>
  </property>
</Properties>
</file>