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6" r:id="rId3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</p:sldIdLst>
  <p:sldSz cx="9144000" cy="6858000" type="screen4x3"/>
  <p:notesSz cx="6858000" cy="9144000"/>
  <p:custDataLst>
    <p:tags r:id="rId35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15"/>
    <p:restoredTop sz="83281"/>
  </p:normalViewPr>
  <p:slideViewPr>
    <p:cSldViewPr showGuides="1">
      <p:cViewPr varScale="1">
        <p:scale>
          <a:sx n="116" d="100"/>
          <a:sy n="116" d="100"/>
        </p:scale>
        <p:origin x="-1500" y="-102"/>
      </p:cViewPr>
      <p:guideLst>
        <p:guide orient="horz" pos="2195"/>
        <p:guide pos="2904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336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4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若该进程已经无法响应终止信号，则可以结合“</a:t>
            </a:r>
            <a:r>
              <a:rPr lang="en-US" altLang="zh-CN" dirty="0"/>
              <a:t>-9”</a:t>
            </a:r>
            <a:r>
              <a:rPr lang="zh-CN" altLang="en-US" dirty="0"/>
              <a:t>选项强行杀死进程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强制终止进程时可能会导致程序运行的部分数据丢失，因此不得以时不要轻易使用“</a:t>
            </a:r>
            <a:r>
              <a:rPr lang="en-US" altLang="zh-CN" dirty="0"/>
              <a:t>-9”</a:t>
            </a:r>
            <a:r>
              <a:rPr lang="zh-CN" altLang="en-US" dirty="0"/>
              <a:t>选项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集中演示终止进程的</a:t>
            </a:r>
            <a:r>
              <a:rPr lang="en-US" altLang="zh-CN" dirty="0"/>
              <a:t>kill</a:t>
            </a:r>
            <a:r>
              <a:rPr lang="zh-CN" altLang="en-US" dirty="0"/>
              <a:t>、</a:t>
            </a:r>
            <a:r>
              <a:rPr lang="en-US" altLang="zh-CN" dirty="0"/>
              <a:t>killall</a:t>
            </a:r>
            <a:r>
              <a:rPr lang="zh-CN" altLang="en-US" dirty="0"/>
              <a:t>、</a:t>
            </a:r>
            <a:r>
              <a:rPr lang="en-US" altLang="zh-CN" dirty="0"/>
              <a:t>pkill</a:t>
            </a:r>
            <a:r>
              <a:rPr lang="zh-CN" altLang="en-US" dirty="0"/>
              <a:t>命令的使用方法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通过提问的方式小结前面讲解的主要知识点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部分答案提示：</a:t>
            </a:r>
            <a:endParaRPr lang="en-US" altLang="zh-CN" dirty="0"/>
          </a:p>
          <a:p>
            <a:pPr marL="685800" lvl="1" indent="-228600">
              <a:buFont typeface="Calibri" panose="020F0502020204030204" pitchFamily="34" charset="0"/>
              <a:buAutoNum type="arabicPeriod"/>
            </a:pPr>
            <a:r>
              <a:rPr lang="en-US" altLang="zh-CN" dirty="0"/>
              <a:t>-9</a:t>
            </a:r>
            <a:endParaRPr lang="en-US" altLang="zh-CN" dirty="0"/>
          </a:p>
          <a:p>
            <a:pPr marL="685800" lvl="1" indent="-228600">
              <a:buFont typeface="Calibri" panose="020F0502020204030204" pitchFamily="34" charset="0"/>
              <a:buAutoNum type="arabicPeriod"/>
            </a:pPr>
            <a:r>
              <a:rPr lang="en-US" altLang="zh-CN" dirty="0"/>
              <a:t>pgrep httpd  </a:t>
            </a:r>
            <a:endParaRPr lang="en-US" altLang="zh-CN" dirty="0"/>
          </a:p>
          <a:p>
            <a:pPr marL="685800" lvl="1" indent="-228600">
              <a:buFont typeface="Calibri" panose="020F0502020204030204" pitchFamily="34" charset="0"/>
              <a:buAutoNum type="arabicPeriod"/>
            </a:pPr>
            <a:r>
              <a:rPr lang="en-US" altLang="zh-CN" dirty="0"/>
              <a:t>Killall </a:t>
            </a:r>
            <a:r>
              <a:rPr lang="zh-CN" altLang="en-US" dirty="0"/>
              <a:t>程序名称</a:t>
            </a:r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使用</a:t>
            </a:r>
            <a:r>
              <a:rPr lang="en-US" altLang="zh-CN" dirty="0"/>
              <a:t>at</a:t>
            </a:r>
            <a:r>
              <a:rPr lang="zh-CN" altLang="en-US" dirty="0"/>
              <a:t>命令设置的任务只在指定时间点执行一次，若只指定时间则表示当天的该时间，若只指定日期则表示该日期的当前时间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可以在</a:t>
            </a:r>
            <a:r>
              <a:rPr lang="en-US" altLang="zh-CN" dirty="0"/>
              <a:t>at</a:t>
            </a:r>
            <a:r>
              <a:rPr lang="zh-CN" altLang="en-US" dirty="0"/>
              <a:t>交互环境中输入多条命令，最后按</a:t>
            </a:r>
            <a:r>
              <a:rPr lang="en-US" altLang="zh-CN" dirty="0"/>
              <a:t>Ctrl</a:t>
            </a:r>
            <a:r>
              <a:rPr lang="zh-CN" altLang="en-US" dirty="0"/>
              <a:t>＋</a:t>
            </a:r>
            <a:r>
              <a:rPr lang="en-US" altLang="zh-CN" dirty="0"/>
              <a:t>D</a:t>
            </a:r>
            <a:r>
              <a:rPr lang="zh-CN" altLang="en-US" dirty="0"/>
              <a:t>组合键提交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对应的系统服务</a:t>
            </a:r>
            <a:r>
              <a:rPr lang="en-US" altLang="zh-CN" dirty="0"/>
              <a:t>atd</a:t>
            </a:r>
            <a:r>
              <a:rPr lang="zh-CN" altLang="en-US" dirty="0"/>
              <a:t>必须已经运行，否则可能会出现错误提示：</a:t>
            </a:r>
            <a:r>
              <a:rPr lang="en-US" altLang="zh-CN" dirty="0"/>
              <a:t>Can't open /var/run/atd.pid to signal atd. No atd running?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演示操作时，为了及时查看效果，可以计划在当前时间（</a:t>
            </a:r>
            <a:r>
              <a:rPr lang="en-US" altLang="zh-CN" dirty="0"/>
              <a:t>date</a:t>
            </a:r>
            <a:r>
              <a:rPr lang="zh-CN" altLang="en-US" dirty="0"/>
              <a:t>命令查看）之后的</a:t>
            </a:r>
            <a:r>
              <a:rPr lang="en-US" altLang="zh-CN" dirty="0"/>
              <a:t>1</a:t>
            </a:r>
            <a:r>
              <a:rPr lang="zh-CN" altLang="en-US" dirty="0"/>
              <a:t>～</a:t>
            </a:r>
            <a:r>
              <a:rPr lang="en-US" altLang="zh-CN" dirty="0"/>
              <a:t>2</a:t>
            </a:r>
            <a:r>
              <a:rPr lang="zh-CN" altLang="en-US" dirty="0"/>
              <a:t>分钟左右执行任务，例如执行“</a:t>
            </a:r>
            <a:r>
              <a:rPr lang="en-US" altLang="zh-CN" dirty="0"/>
              <a:t>ps aux &gt;  ps.txt”</a:t>
            </a:r>
            <a:r>
              <a:rPr lang="zh-CN" altLang="en-US" dirty="0"/>
              <a:t>操作）</a:t>
            </a:r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启用周期性任务有一个前提条件，即对应的系统服务</a:t>
            </a:r>
            <a:r>
              <a:rPr lang="en-US" altLang="zh-CN" dirty="0"/>
              <a:t>crond</a:t>
            </a:r>
            <a:r>
              <a:rPr lang="zh-CN" altLang="en-US" dirty="0"/>
              <a:t>必须已经运行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全局配置和系统默认配置中的内容一般不需要用户去修改，用户只需设置</a:t>
            </a:r>
            <a:r>
              <a:rPr lang="en-US" altLang="zh-CN" dirty="0"/>
              <a:t>/var/spool/cron/</a:t>
            </a:r>
            <a:r>
              <a:rPr lang="zh-CN" altLang="en-US" dirty="0"/>
              <a:t>目录下与本帐号同名的文件即可，接下来介绍如何设置用户自己的计划任务（翻下页）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endParaRPr lang="en-US" altLang="zh-CN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用户只需执行“</a:t>
            </a:r>
            <a:r>
              <a:rPr lang="en-US" altLang="zh-CN" dirty="0"/>
              <a:t>crontab -e”</a:t>
            </a:r>
            <a:r>
              <a:rPr lang="zh-CN" altLang="en-US" dirty="0"/>
              <a:t>命令后会自动调用文本编辑器（默认为</a:t>
            </a:r>
            <a:r>
              <a:rPr lang="en-US" altLang="zh-CN" dirty="0"/>
              <a:t>vi</a:t>
            </a:r>
            <a:r>
              <a:rPr lang="zh-CN" altLang="en-US" dirty="0"/>
              <a:t>）并打开“</a:t>
            </a:r>
            <a:r>
              <a:rPr lang="en-US" altLang="zh-CN" dirty="0"/>
              <a:t>/var/spool/cron/</a:t>
            </a:r>
            <a:r>
              <a:rPr lang="zh-CN" altLang="en-US" dirty="0"/>
              <a:t>用户名”文件，无需手动指定文件位置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接下来看一下配置用户自己的计划任务的记录格式（翻下页）</a:t>
            </a: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前面</a:t>
            </a:r>
            <a:r>
              <a:rPr lang="en-US" altLang="zh-CN" dirty="0"/>
              <a:t>5</a:t>
            </a:r>
            <a:r>
              <a:rPr lang="zh-CN" altLang="en-US" dirty="0"/>
              <a:t>个字段用于指定任务重复执行的时间规律，第</a:t>
            </a:r>
            <a:r>
              <a:rPr lang="en-US" altLang="zh-CN" dirty="0"/>
              <a:t>6</a:t>
            </a:r>
            <a:r>
              <a:rPr lang="zh-CN" altLang="en-US" dirty="0"/>
              <a:t>个字段用于指定具体的任务内容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crontab</a:t>
            </a:r>
            <a:r>
              <a:rPr lang="zh-CN" altLang="en-US" dirty="0"/>
              <a:t>任务配置记录中，所设置的命令在“分钟</a:t>
            </a:r>
            <a:r>
              <a:rPr lang="en-US" altLang="zh-CN" dirty="0"/>
              <a:t>+</a:t>
            </a:r>
            <a:r>
              <a:rPr lang="zh-CN" altLang="en-US" dirty="0"/>
              <a:t>小时</a:t>
            </a:r>
            <a:r>
              <a:rPr lang="en-US" altLang="zh-CN" dirty="0"/>
              <a:t>+</a:t>
            </a:r>
            <a:r>
              <a:rPr lang="zh-CN" altLang="en-US" dirty="0"/>
              <a:t>日期</a:t>
            </a:r>
            <a:r>
              <a:rPr lang="en-US" altLang="zh-CN" dirty="0"/>
              <a:t>+</a:t>
            </a:r>
            <a:r>
              <a:rPr lang="zh-CN" altLang="en-US" dirty="0"/>
              <a:t>月份</a:t>
            </a:r>
            <a:r>
              <a:rPr lang="en-US" altLang="zh-CN" dirty="0"/>
              <a:t>+</a:t>
            </a:r>
            <a:r>
              <a:rPr lang="zh-CN" altLang="en-US" dirty="0"/>
              <a:t>星期”都满足的条件下才会运行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由于</a:t>
            </a:r>
            <a:r>
              <a:rPr lang="en-US" altLang="zh-CN" dirty="0"/>
              <a:t>crontab</a:t>
            </a:r>
            <a:r>
              <a:rPr lang="zh-CN" altLang="en-US" dirty="0"/>
              <a:t>计划任务的使用频率比较高，因此牢牢记住配置记录的格式是非常有必要的</a:t>
            </a: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除了“*”，还可以使用减号“</a:t>
            </a:r>
            <a:r>
              <a:rPr lang="en-US" altLang="zh-CN" dirty="0"/>
              <a:t>-”</a:t>
            </a:r>
            <a:r>
              <a:rPr lang="zh-CN" altLang="en-US" dirty="0"/>
              <a:t>、逗号“，”、斜杠“</a:t>
            </a:r>
            <a:r>
              <a:rPr lang="en-US" altLang="zh-CN" dirty="0"/>
              <a:t>/”</a:t>
            </a:r>
            <a:r>
              <a:rPr lang="zh-CN" altLang="en-US" dirty="0"/>
              <a:t>与数字构成表达式来表示复杂的时间关系：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使用减号“</a:t>
            </a:r>
            <a:r>
              <a:rPr lang="en-US" altLang="zh-CN" dirty="0"/>
              <a:t>-”</a:t>
            </a:r>
            <a:r>
              <a:rPr lang="zh-CN" altLang="en-US" dirty="0"/>
              <a:t>可以表示一个连续的时间范围，如“</a:t>
            </a:r>
            <a:r>
              <a:rPr lang="en-US" altLang="zh-CN" dirty="0"/>
              <a:t>1-4”</a:t>
            </a:r>
            <a:r>
              <a:rPr lang="zh-CN" altLang="en-US" dirty="0"/>
              <a:t>表示整数</a:t>
            </a:r>
            <a:r>
              <a:rPr lang="en-US" altLang="zh-CN" dirty="0"/>
              <a:t>1,2,3,4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使用逗号“</a:t>
            </a:r>
            <a:r>
              <a:rPr lang="en-US" altLang="zh-CN" dirty="0"/>
              <a:t>,”</a:t>
            </a:r>
            <a:r>
              <a:rPr lang="zh-CN" altLang="en-US" dirty="0"/>
              <a:t>可以表示一个间隔的不连续范围，如“</a:t>
            </a:r>
            <a:r>
              <a:rPr lang="en-US" altLang="zh-CN" dirty="0"/>
              <a:t>3, 4, 6, 8”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斜杠符号“</a:t>
            </a:r>
            <a:r>
              <a:rPr lang="en-US" altLang="zh-CN" dirty="0"/>
              <a:t>/”</a:t>
            </a:r>
            <a:r>
              <a:rPr lang="zh-CN" altLang="en-US" dirty="0"/>
              <a:t>可以用来指定间隔频率，如在日期字段中的“*</a:t>
            </a:r>
            <a:r>
              <a:rPr lang="en-US" altLang="zh-CN" dirty="0"/>
              <a:t>/3”</a:t>
            </a:r>
            <a:r>
              <a:rPr lang="zh-CN" altLang="en-US" dirty="0"/>
              <a:t>表示每隔</a:t>
            </a:r>
            <a:r>
              <a:rPr lang="en-US" altLang="zh-CN" dirty="0"/>
              <a:t>3</a:t>
            </a:r>
            <a:r>
              <a:rPr lang="zh-CN" altLang="en-US" dirty="0"/>
              <a:t>天</a:t>
            </a:r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228600" lvl="1" indent="-228600"/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例如提供</a:t>
            </a:r>
            <a:r>
              <a:rPr lang="en-US" altLang="zh-CN" dirty="0"/>
              <a:t>Web</a:t>
            </a:r>
            <a:r>
              <a:rPr lang="zh-CN" altLang="en-US" dirty="0"/>
              <a:t>服务的</a:t>
            </a:r>
            <a:r>
              <a:rPr lang="en-US" altLang="zh-CN" dirty="0"/>
              <a:t>httpd</a:t>
            </a:r>
            <a:r>
              <a:rPr lang="zh-CN" altLang="en-US" dirty="0"/>
              <a:t>程序，当有大量用户同时访问</a:t>
            </a:r>
            <a:r>
              <a:rPr lang="en-US" altLang="zh-CN" dirty="0"/>
              <a:t>web</a:t>
            </a:r>
            <a:r>
              <a:rPr lang="zh-CN" altLang="en-US" dirty="0"/>
              <a:t>页面时，</a:t>
            </a:r>
            <a:r>
              <a:rPr lang="en-US" altLang="zh-CN" dirty="0"/>
              <a:t>httpd</a:t>
            </a:r>
            <a:r>
              <a:rPr lang="zh-CN" altLang="en-US" dirty="0"/>
              <a:t>程序可能会创建多个进程来提供服务</a:t>
            </a: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使用</a:t>
            </a:r>
            <a:r>
              <a:rPr lang="en-US" altLang="zh-CN" dirty="0"/>
              <a:t>ps</a:t>
            </a:r>
            <a:r>
              <a:rPr lang="zh-CN" altLang="en-US" dirty="0"/>
              <a:t>命令工具时，要注意选项前是否有”</a:t>
            </a:r>
            <a:r>
              <a:rPr lang="en-US" altLang="zh-CN" dirty="0"/>
              <a:t>-“</a:t>
            </a:r>
            <a:r>
              <a:rPr lang="zh-CN" altLang="en-US" dirty="0"/>
              <a:t>引导符，例如”</a:t>
            </a:r>
            <a:r>
              <a:rPr lang="en-US" altLang="zh-CN" dirty="0"/>
              <a:t>e“</a:t>
            </a:r>
            <a:r>
              <a:rPr lang="zh-CN" altLang="en-US" dirty="0"/>
              <a:t>和”</a:t>
            </a:r>
            <a:r>
              <a:rPr lang="en-US" altLang="zh-CN" dirty="0"/>
              <a:t>-e”</a:t>
            </a:r>
            <a:r>
              <a:rPr lang="zh-CN" altLang="en-US" dirty="0"/>
              <a:t>选项的含义是有区别的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ps</a:t>
            </a:r>
            <a:r>
              <a:rPr lang="zh-CN" altLang="en-US" dirty="0"/>
              <a:t>命令结合“</a:t>
            </a:r>
            <a:r>
              <a:rPr lang="en-US" altLang="zh-CN" dirty="0"/>
              <a:t>aux”</a:t>
            </a:r>
            <a:r>
              <a:rPr lang="zh-CN" altLang="en-US" dirty="0"/>
              <a:t>选项使用时，将显示系统中所有的进程信息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b="1" dirty="0"/>
              <a:t>PID</a:t>
            </a:r>
            <a:r>
              <a:rPr lang="zh-CN" altLang="en-US" dirty="0"/>
              <a:t>：该进程在系统中的数字</a:t>
            </a:r>
            <a:r>
              <a:rPr lang="en-US" altLang="zh-CN" dirty="0"/>
              <a:t>ID</a:t>
            </a:r>
            <a:r>
              <a:rPr lang="zh-CN" altLang="en-US" dirty="0"/>
              <a:t>号，在当前系统中是唯一的；    </a:t>
            </a:r>
            <a:r>
              <a:rPr lang="en-US" altLang="zh-CN" b="1" dirty="0"/>
              <a:t>%CPU</a:t>
            </a:r>
            <a:r>
              <a:rPr lang="zh-CN" altLang="en-US" dirty="0"/>
              <a:t>：</a:t>
            </a:r>
            <a:r>
              <a:rPr lang="en-US" altLang="zh-CN" dirty="0"/>
              <a:t>CPU</a:t>
            </a:r>
            <a:r>
              <a:rPr lang="zh-CN" altLang="en-US" dirty="0"/>
              <a:t>占用百分比；    </a:t>
            </a:r>
            <a:r>
              <a:rPr lang="en-US" altLang="zh-CN" b="1" dirty="0"/>
              <a:t>%MEM</a:t>
            </a:r>
            <a:r>
              <a:rPr lang="zh-CN" altLang="en-US" dirty="0"/>
              <a:t>：内存占用百分比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ps</a:t>
            </a:r>
            <a:r>
              <a:rPr lang="zh-CN" altLang="en-US" dirty="0"/>
              <a:t>命令结合“</a:t>
            </a:r>
            <a:r>
              <a:rPr lang="en-US" altLang="zh-CN" dirty="0"/>
              <a:t>-elf”</a:t>
            </a:r>
            <a:r>
              <a:rPr lang="zh-CN" altLang="en-US" dirty="0"/>
              <a:t>选项使用时，将以长格式显示系统中所有的进程信息，包含更丰富的内容（其中</a:t>
            </a:r>
            <a:r>
              <a:rPr lang="en-US" altLang="zh-CN" dirty="0"/>
              <a:t>PPID</a:t>
            </a:r>
            <a:r>
              <a:rPr lang="zh-CN" altLang="en-US" dirty="0"/>
              <a:t>列表示进程的父进程的</a:t>
            </a:r>
            <a:r>
              <a:rPr lang="en-US" altLang="zh-CN" dirty="0"/>
              <a:t>PID</a:t>
            </a:r>
            <a:r>
              <a:rPr lang="zh-CN" altLang="en-US" dirty="0"/>
              <a:t>号）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sz="1000" dirty="0"/>
              <a:t>讲解完本页以后，切换到虚拟机环境演示</a:t>
            </a:r>
            <a:r>
              <a:rPr lang="en-US" altLang="zh-CN" sz="1000" dirty="0"/>
              <a:t>ps</a:t>
            </a:r>
            <a:r>
              <a:rPr lang="zh-CN" altLang="en-US" sz="1000" dirty="0"/>
              <a:t>（包括</a:t>
            </a:r>
            <a:r>
              <a:rPr lang="en-US" altLang="zh-CN" sz="1000" dirty="0"/>
              <a:t>ps aux</a:t>
            </a:r>
            <a:r>
              <a:rPr lang="zh-CN" altLang="en-US" sz="1000" dirty="0"/>
              <a:t>、</a:t>
            </a:r>
            <a:r>
              <a:rPr lang="en-US" altLang="zh-CN" sz="1000" dirty="0"/>
              <a:t>ps –elf</a:t>
            </a:r>
            <a:r>
              <a:rPr lang="zh-CN" altLang="en-US" sz="1000" dirty="0"/>
              <a:t>的用法）、</a:t>
            </a:r>
            <a:r>
              <a:rPr lang="en-US" altLang="zh-CN" sz="1000" dirty="0"/>
              <a:t>top</a:t>
            </a:r>
            <a:r>
              <a:rPr lang="zh-CN" altLang="en-US" sz="1000" dirty="0"/>
              <a:t>命令的使用，并讲解输出结果中的要点（</a:t>
            </a:r>
            <a:r>
              <a:rPr lang="en-US" altLang="zh-CN" sz="1000" dirty="0"/>
              <a:t>CPU</a:t>
            </a:r>
            <a:r>
              <a:rPr lang="zh-CN" altLang="en-US" sz="1000" dirty="0"/>
              <a:t>占用、内存占用等） </a:t>
            </a:r>
            <a:endParaRPr lang="zh-CN" altLang="en-US" sz="1000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sz="1000" dirty="0"/>
              <a:t>从用途上对比</a:t>
            </a:r>
            <a:r>
              <a:rPr lang="en-US" altLang="zh-CN" sz="1000" dirty="0"/>
              <a:t>ps</a:t>
            </a:r>
            <a:r>
              <a:rPr lang="zh-CN" altLang="en-US" sz="1000" dirty="0"/>
              <a:t>、</a:t>
            </a:r>
            <a:r>
              <a:rPr lang="en-US" altLang="zh-CN" sz="1000" dirty="0"/>
              <a:t>top</a:t>
            </a:r>
            <a:r>
              <a:rPr lang="zh-CN" altLang="en-US" sz="1000" dirty="0"/>
              <a:t>两个命令的不同，可适当介绍</a:t>
            </a:r>
            <a:r>
              <a:rPr lang="en-US" altLang="zh-CN" sz="1000" dirty="0"/>
              <a:t>top</a:t>
            </a:r>
            <a:r>
              <a:rPr lang="zh-CN" altLang="en-US" sz="1000" dirty="0"/>
              <a:t>工具的命令按键：</a:t>
            </a:r>
            <a:r>
              <a:rPr lang="en-US" altLang="zh-CN" sz="1000" dirty="0"/>
              <a:t>P</a:t>
            </a:r>
            <a:r>
              <a:rPr lang="zh-CN" altLang="en-US" sz="1000" dirty="0"/>
              <a:t>、</a:t>
            </a:r>
            <a:r>
              <a:rPr lang="en-US" altLang="zh-CN" sz="1000" dirty="0"/>
              <a:t>M</a:t>
            </a:r>
            <a:r>
              <a:rPr lang="zh-CN" altLang="en-US" sz="1000" dirty="0"/>
              <a:t>、</a:t>
            </a:r>
            <a:r>
              <a:rPr lang="en-US" altLang="zh-CN" sz="1000" dirty="0"/>
              <a:t>N</a:t>
            </a:r>
            <a:r>
              <a:rPr lang="zh-CN" altLang="en-US" sz="1000" dirty="0"/>
              <a:t>、</a:t>
            </a:r>
            <a:r>
              <a:rPr lang="en-US" altLang="zh-CN" sz="1000" dirty="0"/>
              <a:t>h</a:t>
            </a:r>
            <a:r>
              <a:rPr lang="zh-CN" altLang="en-US" sz="1000" dirty="0"/>
              <a:t>、</a:t>
            </a:r>
            <a:r>
              <a:rPr lang="en-US" altLang="zh-CN" sz="1000" dirty="0"/>
              <a:t>q</a:t>
            </a:r>
            <a:endParaRPr lang="en-US" altLang="zh-CN" sz="1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1000" dirty="0"/>
              <a:t>按</a:t>
            </a:r>
            <a:r>
              <a:rPr lang="en-US" altLang="zh-CN" sz="1000" dirty="0"/>
              <a:t>P</a:t>
            </a:r>
            <a:r>
              <a:rPr lang="zh-CN" altLang="en-US" sz="1000" dirty="0"/>
              <a:t>键根据</a:t>
            </a:r>
            <a:r>
              <a:rPr lang="en-US" altLang="zh-CN" sz="1000" dirty="0"/>
              <a:t>CPU</a:t>
            </a:r>
            <a:r>
              <a:rPr lang="zh-CN" altLang="en-US" sz="1000" dirty="0"/>
              <a:t>占用情况对进程列表进行排序 </a:t>
            </a:r>
            <a:endParaRPr lang="zh-CN" altLang="en-US" sz="1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1000" dirty="0"/>
              <a:t>按</a:t>
            </a:r>
            <a:r>
              <a:rPr lang="en-US" altLang="zh-CN" sz="1000" dirty="0"/>
              <a:t>M</a:t>
            </a:r>
            <a:r>
              <a:rPr lang="zh-CN" altLang="en-US" sz="1000" dirty="0"/>
              <a:t>键根据内存占用情况进行排序</a:t>
            </a:r>
            <a:endParaRPr lang="zh-CN" altLang="en-US" sz="1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1000" dirty="0"/>
              <a:t>按</a:t>
            </a:r>
            <a:r>
              <a:rPr lang="en-US" altLang="zh-CN" sz="1000" dirty="0"/>
              <a:t>N</a:t>
            </a:r>
            <a:r>
              <a:rPr lang="zh-CN" altLang="en-US" sz="1000" dirty="0"/>
              <a:t>键根据启动时间进行排序</a:t>
            </a:r>
            <a:endParaRPr lang="zh-CN" altLang="en-US" sz="1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1000" dirty="0"/>
              <a:t>按</a:t>
            </a:r>
            <a:r>
              <a:rPr lang="en-US" altLang="zh-CN" sz="1000" dirty="0"/>
              <a:t>h</a:t>
            </a:r>
            <a:r>
              <a:rPr lang="zh-CN" altLang="en-US" sz="1000" dirty="0"/>
              <a:t>键可以获得</a:t>
            </a:r>
            <a:r>
              <a:rPr lang="en-US" altLang="zh-CN" sz="1000" dirty="0"/>
              <a:t>top</a:t>
            </a:r>
            <a:r>
              <a:rPr lang="zh-CN" altLang="en-US" sz="1000" dirty="0"/>
              <a:t>程序的在线帮助信息</a:t>
            </a:r>
            <a:endParaRPr lang="zh-CN" altLang="en-US" sz="1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1000" dirty="0"/>
              <a:t>按</a:t>
            </a:r>
            <a:r>
              <a:rPr lang="en-US" altLang="zh-CN" sz="1000" dirty="0"/>
              <a:t>q</a:t>
            </a:r>
            <a:r>
              <a:rPr lang="zh-CN" altLang="en-US" sz="1000" dirty="0"/>
              <a:t>键可以正常退出</a:t>
            </a:r>
            <a:r>
              <a:rPr lang="en-US" altLang="zh-CN" sz="1000" dirty="0"/>
              <a:t>top</a:t>
            </a:r>
            <a:r>
              <a:rPr lang="zh-CN" altLang="en-US" sz="1000" dirty="0"/>
              <a:t>程序</a:t>
            </a:r>
            <a:endParaRPr lang="zh-CN" altLang="en-US" sz="1000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1000" dirty="0"/>
              <a:t>使用空格键可以强制更新进程状态显示</a:t>
            </a:r>
            <a:endParaRPr lang="zh-CN" altLang="en-US" sz="1000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讲完此页以后，集中演示</a:t>
            </a:r>
            <a:r>
              <a:rPr lang="en-US" altLang="zh-CN" dirty="0"/>
              <a:t>pgrep</a:t>
            </a:r>
            <a:r>
              <a:rPr lang="zh-CN" altLang="en-US" dirty="0"/>
              <a:t>、</a:t>
            </a:r>
            <a:r>
              <a:rPr lang="en-US" altLang="zh-CN" dirty="0"/>
              <a:t>pstree</a:t>
            </a:r>
            <a:r>
              <a:rPr lang="zh-CN" altLang="en-US" dirty="0"/>
              <a:t>命令的使用方法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调度启动有两种方式，</a:t>
            </a:r>
            <a:r>
              <a:rPr lang="en-US" altLang="zh-CN" dirty="0"/>
              <a:t>at</a:t>
            </a:r>
            <a:r>
              <a:rPr lang="zh-CN" altLang="en-US" dirty="0"/>
              <a:t>命令可设置任务定时启动执行，</a:t>
            </a:r>
            <a:r>
              <a:rPr lang="en-US" altLang="zh-CN" dirty="0"/>
              <a:t>crontab</a:t>
            </a:r>
            <a:r>
              <a:rPr lang="zh-CN" altLang="en-US" dirty="0"/>
              <a:t>可实现任务的周期性执行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at</a:t>
            </a:r>
            <a:r>
              <a:rPr lang="zh-CN" altLang="en-US" dirty="0"/>
              <a:t>、</a:t>
            </a:r>
            <a:r>
              <a:rPr lang="en-US" altLang="zh-CN" dirty="0"/>
              <a:t>crontab</a:t>
            </a:r>
            <a:r>
              <a:rPr lang="zh-CN" altLang="en-US" dirty="0"/>
              <a:t>调度启动这里仅简单介绍其作用即可，后面会专门进行讲解</a:t>
            </a: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教员演示</a:t>
            </a: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6" Type="http://schemas.openxmlformats.org/officeDocument/2006/relationships/notesSlide" Target="../notesSlides/notesSlide16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279.xml"/><Relationship Id="rId13" Type="http://schemas.openxmlformats.org/officeDocument/2006/relationships/tags" Target="../tags/tag278.xml"/><Relationship Id="rId12" Type="http://schemas.openxmlformats.org/officeDocument/2006/relationships/tags" Target="../tags/tag277.xml"/><Relationship Id="rId11" Type="http://schemas.openxmlformats.org/officeDocument/2006/relationships/tags" Target="../tags/tag276.xml"/><Relationship Id="rId10" Type="http://schemas.openxmlformats.org/officeDocument/2006/relationships/tags" Target="../tags/tag275.xml"/><Relationship Id="rId1" Type="http://schemas.openxmlformats.org/officeDocument/2006/relationships/tags" Target="../tags/tag266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tags" Target="../tags/tag284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tags" Target="../tags/tag30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9" Type="http://schemas.openxmlformats.org/officeDocument/2006/relationships/notesSlide" Target="../notesSlides/notesSlide18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317.xml"/><Relationship Id="rId16" Type="http://schemas.openxmlformats.org/officeDocument/2006/relationships/tags" Target="../tags/tag316.xml"/><Relationship Id="rId15" Type="http://schemas.openxmlformats.org/officeDocument/2006/relationships/tags" Target="../tags/tag315.xml"/><Relationship Id="rId14" Type="http://schemas.openxmlformats.org/officeDocument/2006/relationships/tags" Target="../tags/tag314.xml"/><Relationship Id="rId13" Type="http://schemas.openxmlformats.org/officeDocument/2006/relationships/tags" Target="../tags/tag313.xml"/><Relationship Id="rId12" Type="http://schemas.openxmlformats.org/officeDocument/2006/relationships/tags" Target="../tags/tag312.xml"/><Relationship Id="rId11" Type="http://schemas.openxmlformats.org/officeDocument/2006/relationships/tags" Target="../tags/tag311.xml"/><Relationship Id="rId10" Type="http://schemas.openxmlformats.org/officeDocument/2006/relationships/tags" Target="../tags/tag310.xml"/><Relationship Id="rId1" Type="http://schemas.openxmlformats.org/officeDocument/2006/relationships/tags" Target="../tags/tag30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" Type="http://schemas.openxmlformats.org/officeDocument/2006/relationships/tags" Target="../tags/tag321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30.xml"/><Relationship Id="rId5" Type="http://schemas.openxmlformats.org/officeDocument/2006/relationships/image" Target="../media/image1.png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35.xml"/><Relationship Id="rId5" Type="http://schemas.openxmlformats.org/officeDocument/2006/relationships/image" Target="../media/image1.png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9" Type="http://schemas.openxmlformats.org/officeDocument/2006/relationships/notesSlide" Target="../notesSlides/notesSlide3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90.xml"/><Relationship Id="rId16" Type="http://schemas.openxmlformats.org/officeDocument/2006/relationships/tags" Target="../tags/tag189.xml"/><Relationship Id="rId15" Type="http://schemas.openxmlformats.org/officeDocument/2006/relationships/tags" Target="../tags/tag188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tags" Target="../tags/tag174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739" y="2842611"/>
            <a:ext cx="5338159" cy="838901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dirty="0">
                <a:solidFill>
                  <a:schemeClr val="accent1"/>
                </a:solidFill>
              </a:rPr>
              <a:t>进程和计划任务管理</a:t>
            </a:r>
            <a:endParaRPr lang="zh-CN" altLang="en-US" sz="37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手工启动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前台启动：用户输入命令，直接执行程序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后台启动：在命令行尾加入“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&amp;”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符号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进程的启动方式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6" name="AutoShape 17"/>
          <p:cNvSpPr/>
          <p:nvPr/>
        </p:nvSpPr>
        <p:spPr>
          <a:xfrm>
            <a:off x="395288" y="2635250"/>
            <a:ext cx="8220075" cy="1730375"/>
          </a:xfrm>
          <a:prstGeom prst="roundRect">
            <a:avLst>
              <a:gd name="adj" fmla="val 1847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vim file1.txt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 28454 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Ctrl+Z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组合键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将当前进程挂起，即调入后台并停止执行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jobs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查看处于后台的任务列表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fg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将处于后台的进程恢复到前台运行，需指定任务序号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进程的前后台调度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521335" y="4508818"/>
            <a:ext cx="8101013" cy="1727200"/>
          </a:xfrm>
          <a:prstGeom prst="roundRect">
            <a:avLst>
              <a:gd name="adj" fmla="val 912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jobs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[1]-   Stopped                 vim file1.txt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[2]+  Stopped                 top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fg 1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861060"/>
            <a:ext cx="8500745" cy="542544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Ctrl+C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组合键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中断正在执行的命令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kill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killall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kill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用于终止指定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号的进程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killall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用于终止指定名称的所有进程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-9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选项用于强制终止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终止进程的运行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9" name="AutoShape 17"/>
          <p:cNvSpPr/>
          <p:nvPr/>
        </p:nvSpPr>
        <p:spPr>
          <a:xfrm>
            <a:off x="514350" y="3929063"/>
            <a:ext cx="8101013" cy="2519362"/>
          </a:xfrm>
          <a:prstGeom prst="roundRect">
            <a:avLst>
              <a:gd name="adj" fmla="val 7981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pgrep -l "sshd"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2869  sshd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kill 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-9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2869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killall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-9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vim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[1]- 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已杀死            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/usr/bin/vim file1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[2]- 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已杀死            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/usr/bin/vim file2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pkill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用途：根据特定条件终止相应的进程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：根据进程所属的用户名终止相应进程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：根据进程所在的终端终止相应进程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终止进程的运行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AutoShape 17"/>
          <p:cNvSpPr/>
          <p:nvPr/>
        </p:nvSpPr>
        <p:spPr>
          <a:xfrm>
            <a:off x="514350" y="3786188"/>
            <a:ext cx="8101013" cy="1708150"/>
          </a:xfrm>
          <a:prstGeom prst="roundRect">
            <a:avLst>
              <a:gd name="adj" fmla="val 547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pgrep –l -U "hackli"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3045 bash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pkill -9 -U "hackli”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pgrep -l U "hackli”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20483" name="内容占位符 7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请思考：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如何强制终止一个进程？ 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若要查看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httpd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进程的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PID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号，可使用哪些方法？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杀死一个程序的所有进程用什么命令？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一次性计划任务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服务脚本名称：/etc/init.d/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atd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at  [HH:MM]  [yyyy-mm-dd]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计划任务管理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——at2-1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9" name="AutoShape 17"/>
          <p:cNvSpPr/>
          <p:nvPr/>
        </p:nvSpPr>
        <p:spPr>
          <a:xfrm>
            <a:off x="514350" y="3227388"/>
            <a:ext cx="8101013" cy="2559050"/>
          </a:xfrm>
          <a:prstGeom prst="roundRect">
            <a:avLst>
              <a:gd name="adj" fmla="val 584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date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 星期一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14:45:05 CST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 spc="150" dirty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 14:55 2011-02-21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at&gt; ps aux &gt;  ps.txt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at&gt; &lt;EOT&gt; \\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这里不输入命令，使用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ctrl+D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快捷键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job 1 at 2011-02-21 14:55 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cat ps.txt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AutoShape 10"/>
          <p:cNvSpPr/>
          <p:nvPr>
            <p:custDataLst>
              <p:tags r:id="rId5"/>
            </p:custDataLst>
          </p:nvPr>
        </p:nvSpPr>
        <p:spPr>
          <a:xfrm>
            <a:off x="4787900" y="5013325"/>
            <a:ext cx="2449513" cy="428625"/>
          </a:xfrm>
          <a:prstGeom prst="wedgeRoundRectCallout">
            <a:avLst>
              <a:gd name="adj1" fmla="val -43977"/>
              <a:gd name="adj2" fmla="val -9659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Ctrl+D</a:t>
            </a:r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键提交任务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在当天的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21:30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时自动关闭当前系统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计划任务管理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——at2-2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370138"/>
            <a:ext cx="8101013" cy="1273175"/>
          </a:xfrm>
          <a:prstGeom prst="roundRect">
            <a:avLst>
              <a:gd name="adj" fmla="val 584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 21:30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at&gt;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shutdown -h now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at&gt; &lt;EOT&gt; \\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这里不输入命令，使用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ctrl+D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快捷键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job 7 at 2011-02-21 21:30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514350" y="3786188"/>
            <a:ext cx="8101013" cy="987425"/>
          </a:xfrm>
          <a:prstGeom prst="roundRect">
            <a:avLst>
              <a:gd name="adj" fmla="val 584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atq</a:t>
            </a:r>
            <a:endParaRPr lang="zh-CN" altLang="en-US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   2011-02-21 14:55 a root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    2011-02-21 21:30 a root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0"/>
          <p:cNvSpPr/>
          <p:nvPr>
            <p:custDataLst>
              <p:tags r:id="rId5"/>
            </p:custDataLst>
          </p:nvPr>
        </p:nvSpPr>
        <p:spPr>
          <a:xfrm>
            <a:off x="3291840" y="3357245"/>
            <a:ext cx="2714625" cy="428625"/>
          </a:xfrm>
          <a:prstGeom prst="wedgeRoundRectCallout">
            <a:avLst>
              <a:gd name="adj1" fmla="val -43296"/>
              <a:gd name="adj2" fmla="val 98662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查看未执行的任务列表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7"/>
          <p:cNvSpPr/>
          <p:nvPr/>
        </p:nvSpPr>
        <p:spPr>
          <a:xfrm>
            <a:off x="514350" y="5000625"/>
            <a:ext cx="8101013" cy="987425"/>
          </a:xfrm>
          <a:prstGeom prst="roundRect">
            <a:avLst>
              <a:gd name="adj" fmla="val 584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atrm 2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atq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    2011-02-21 14:55 a root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0"/>
          <p:cNvSpPr/>
          <p:nvPr>
            <p:custDataLst>
              <p:tags r:id="rId6"/>
            </p:custDataLst>
          </p:nvPr>
        </p:nvSpPr>
        <p:spPr>
          <a:xfrm>
            <a:off x="3573463" y="4581525"/>
            <a:ext cx="2151062" cy="428625"/>
          </a:xfrm>
          <a:prstGeom prst="wedgeRoundRectCallout">
            <a:avLst>
              <a:gd name="adj1" fmla="val -43162"/>
              <a:gd name="adj2" fmla="val 9496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删除第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条任务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732155"/>
            <a:ext cx="8500745" cy="555434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crontab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按照预先设置的时间周期（分钟、小时、天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）重复执行用户指定的命令操作，属于周期性计划任务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服务脚本名称：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/etc/init.d/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crond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主要设置文件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全局配置文件，位于文件：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/etc/crontab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系统默认的设置，位于目录：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/etc/cron.*/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用户定义的设置，位于文件：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/var/spool/cron/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614045" y="2204720"/>
            <a:ext cx="8101013" cy="3997325"/>
          </a:xfrm>
          <a:prstGeom prst="roundRect">
            <a:avLst>
              <a:gd name="adj" fmla="val 4329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 </a:t>
            </a:r>
            <a:r>
              <a:rPr lang="zh-CN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/etc/crontab</a:t>
            </a:r>
            <a:endParaRPr lang="zh-CN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SHELL=/bin/bash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PATH=/sbin:/bin:/usr/sbin:/usr/bin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MAILTO=root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HOME=/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run-parts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* * * * root run-parts /etc/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cron.hourly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4 * * * root run-parts /etc/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cron.daily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 4 * * 0 root run-parts /etc/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cron.weekly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 4 1 * * root run-parts /etc/</a:t>
            </a:r>
            <a:r>
              <a:rPr lang="zh-CN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cron.monthly</a:t>
            </a:r>
            <a:endParaRPr lang="zh-CN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计划任务管理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——crond2-1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AutoShape 10"/>
          <p:cNvSpPr/>
          <p:nvPr>
            <p:custDataLst>
              <p:tags r:id="rId5"/>
            </p:custDataLst>
          </p:nvPr>
        </p:nvSpPr>
        <p:spPr>
          <a:xfrm>
            <a:off x="5146675" y="4413250"/>
            <a:ext cx="3386138" cy="971550"/>
          </a:xfrm>
          <a:prstGeom prst="wedgeRoundRectCallout">
            <a:avLst>
              <a:gd name="adj1" fmla="val -43940"/>
              <a:gd name="adj2" fmla="val 8398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每小时、每天、每星期、每月定期执行的任务脚本分别存放在这些目录中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管理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cron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计划任务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编辑计划任务：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crontab  -e  [-u  用户名]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查看计划任务：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crontab  -l  [-u  用户名]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删除计划任务：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crontab  -r  [-u  用户名]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计划任务管理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——crond2-2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5" name="AutoShape 10"/>
          <p:cNvSpPr/>
          <p:nvPr>
            <p:custDataLst>
              <p:tags r:id="rId5"/>
            </p:custDataLst>
          </p:nvPr>
        </p:nvSpPr>
        <p:spPr>
          <a:xfrm>
            <a:off x="1547178" y="3428683"/>
            <a:ext cx="4465637" cy="715962"/>
          </a:xfrm>
          <a:prstGeom prst="wedgeRoundRectCallout">
            <a:avLst>
              <a:gd name="adj1" fmla="val 40222"/>
              <a:gd name="adj2" fmla="val -10289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</a:t>
            </a:r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用户可以管理指定用户的计划任务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普通用户只能管理自己的计划任务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en-US" altLang="zh-CN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crontab</a:t>
            </a:r>
            <a:r>
              <a:rPr lang="en-US" altLang="zh-CN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任务配置的格式</a:t>
            </a:r>
            <a:r>
              <a:rPr lang="en-US" altLang="zh-CN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noProof="0" dirty="0" err="1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7" name="Rectangle 37"/>
          <p:cNvSpPr txBox="1">
            <a:spLocks noChangeArrowheads="1"/>
          </p:cNvSpPr>
          <p:nvPr/>
        </p:nvSpPr>
        <p:spPr bwMode="auto">
          <a:xfrm>
            <a:off x="1133475" y="1757363"/>
            <a:ext cx="7439025" cy="539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 eaLnBrk="0" hangingPunct="0">
              <a:spcBef>
                <a:spcPts val="67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kern="0" cap="none" spc="0" normalizeH="0" baseline="0" noProof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      3      2       1       *     </a:t>
            </a:r>
            <a:r>
              <a:rPr kumimoji="0" lang="en-US" altLang="zh-CN" sz="2800" b="1" kern="0" cap="none" spc="0" normalizeH="0" baseline="0" noProof="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run_command</a:t>
            </a:r>
            <a:endParaRPr kumimoji="0" lang="en-US" altLang="zh-CN" sz="2800" b="1" kern="0" cap="none" spc="0" normalizeH="0" baseline="0" noProof="0" dirty="0" err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8" name="Group 55"/>
          <p:cNvGraphicFramePr>
            <a:graphicFrameLocks noGrp="1"/>
          </p:cNvGraphicFramePr>
          <p:nvPr/>
        </p:nvGraphicFramePr>
        <p:xfrm>
          <a:off x="1230313" y="3484563"/>
          <a:ext cx="7162800" cy="2801938"/>
        </p:xfrm>
        <a:graphic>
          <a:graphicData uri="http://schemas.openxmlformats.org/drawingml/2006/table">
            <a:tbl>
              <a:tblPr/>
              <a:tblGrid>
                <a:gridCol w="1365250"/>
                <a:gridCol w="5797550"/>
              </a:tblGrid>
              <a:tr h="4572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字段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404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分钟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取值为从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到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59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之间的任意整数 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小时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取值为从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到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23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之间的任意整数 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日期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取值为从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到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31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之间的任意整数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3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取值为从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到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12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之间的任意整数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星期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取值为从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到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7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之间的任意整数，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或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7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代表星期日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命令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要执行的命令或程序脚本 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AutoShape 10"/>
          <p:cNvSpPr/>
          <p:nvPr>
            <p:custDataLst>
              <p:tags r:id="rId4"/>
            </p:custDataLst>
          </p:nvPr>
        </p:nvSpPr>
        <p:spPr>
          <a:xfrm>
            <a:off x="539750" y="2424430"/>
            <a:ext cx="923290" cy="428625"/>
          </a:xfrm>
          <a:prstGeom prst="wedgeRoundRectCallout">
            <a:avLst>
              <a:gd name="adj1" fmla="val 48796"/>
              <a:gd name="adj2" fmla="val -8744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5"/>
            </p:custDataLst>
          </p:nvPr>
        </p:nvSpPr>
        <p:spPr>
          <a:xfrm>
            <a:off x="1547495" y="2424430"/>
            <a:ext cx="878840" cy="428625"/>
          </a:xfrm>
          <a:prstGeom prst="wedgeRoundRectCallout">
            <a:avLst>
              <a:gd name="adj1" fmla="val 48796"/>
              <a:gd name="adj2" fmla="val -8744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0"/>
          <p:cNvSpPr/>
          <p:nvPr>
            <p:custDataLst>
              <p:tags r:id="rId6"/>
            </p:custDataLst>
          </p:nvPr>
        </p:nvSpPr>
        <p:spPr>
          <a:xfrm>
            <a:off x="2477453" y="2415858"/>
            <a:ext cx="792162" cy="428625"/>
          </a:xfrm>
          <a:prstGeom prst="wedgeRoundRectCallout">
            <a:avLst>
              <a:gd name="adj1" fmla="val 48796"/>
              <a:gd name="adj2" fmla="val -8744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0"/>
          <p:cNvSpPr/>
          <p:nvPr>
            <p:custDataLst>
              <p:tags r:id="rId7"/>
            </p:custDataLst>
          </p:nvPr>
        </p:nvSpPr>
        <p:spPr>
          <a:xfrm>
            <a:off x="3380105" y="2403475"/>
            <a:ext cx="792163" cy="428625"/>
          </a:xfrm>
          <a:prstGeom prst="wedgeRoundRectCallout">
            <a:avLst>
              <a:gd name="adj1" fmla="val 48796"/>
              <a:gd name="adj2" fmla="val -8744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0"/>
          <p:cNvSpPr/>
          <p:nvPr>
            <p:custDataLst>
              <p:tags r:id="rId8"/>
            </p:custDataLst>
          </p:nvPr>
        </p:nvSpPr>
        <p:spPr>
          <a:xfrm>
            <a:off x="4283075" y="2415858"/>
            <a:ext cx="792163" cy="428625"/>
          </a:xfrm>
          <a:prstGeom prst="wedgeRoundRectCallout">
            <a:avLst>
              <a:gd name="adj1" fmla="val 48796"/>
              <a:gd name="adj2" fmla="val -8744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星期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10"/>
          <p:cNvSpPr/>
          <p:nvPr>
            <p:custDataLst>
              <p:tags r:id="rId9"/>
            </p:custDataLst>
          </p:nvPr>
        </p:nvSpPr>
        <p:spPr>
          <a:xfrm>
            <a:off x="6269038" y="2403475"/>
            <a:ext cx="792162" cy="428625"/>
          </a:xfrm>
          <a:prstGeom prst="wedgeRoundRectCallout">
            <a:avLst>
              <a:gd name="adj1" fmla="val 48796"/>
              <a:gd name="adj2" fmla="val -8744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51"/>
          <p:cNvSpPr/>
          <p:nvPr>
            <p:custDataLst>
              <p:tags r:id="rId10"/>
            </p:custDataLst>
          </p:nvPr>
        </p:nvSpPr>
        <p:spPr>
          <a:xfrm>
            <a:off x="471805" y="1524000"/>
            <a:ext cx="4871720" cy="14573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52"/>
          <p:cNvSpPr/>
          <p:nvPr>
            <p:custDataLst>
              <p:tags r:id="rId11"/>
            </p:custDataLst>
          </p:nvPr>
        </p:nvSpPr>
        <p:spPr>
          <a:xfrm>
            <a:off x="2114550" y="1341438"/>
            <a:ext cx="1471613" cy="395287"/>
          </a:xfrm>
          <a:prstGeom prst="flowChartAlternateProcess">
            <a:avLst/>
          </a:prstGeom>
          <a:solidFill>
            <a:schemeClr val="accent3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>
              <a:spcBef>
                <a:spcPct val="50000"/>
              </a:spcBef>
            </a:pPr>
            <a:r>
              <a:rPr lang="zh-CN" altLang="en-US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时间周期设置</a:t>
            </a:r>
            <a:endParaRPr lang="zh-CN" altLang="en-US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AutoShape 53"/>
          <p:cNvSpPr/>
          <p:nvPr>
            <p:custDataLst>
              <p:tags r:id="rId12"/>
            </p:custDataLst>
          </p:nvPr>
        </p:nvSpPr>
        <p:spPr>
          <a:xfrm>
            <a:off x="5692775" y="1524000"/>
            <a:ext cx="2879725" cy="14573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54"/>
          <p:cNvSpPr/>
          <p:nvPr>
            <p:custDataLst>
              <p:tags r:id="rId13"/>
            </p:custDataLst>
          </p:nvPr>
        </p:nvSpPr>
        <p:spPr>
          <a:xfrm>
            <a:off x="6308725" y="1323975"/>
            <a:ext cx="1471613" cy="395288"/>
          </a:xfrm>
          <a:prstGeom prst="flowChartAlternateProcess">
            <a:avLst/>
          </a:prstGeom>
          <a:solidFill>
            <a:schemeClr val="accent3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0" hangingPunct="0">
              <a:spcBef>
                <a:spcPct val="50000"/>
              </a:spcBef>
            </a:pPr>
            <a:r>
              <a:rPr lang="zh-CN" altLang="en-US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任务内容设置</a:t>
            </a:r>
            <a:endParaRPr lang="zh-CN" altLang="en-US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4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如何使系统开机后默认进入字符模式？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如何禁止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bluetooth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等服务开机后自动运行？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课程回顾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内容占位符 1"/>
          <p:cNvSpPr>
            <a:spLocks noGrp="1"/>
          </p:cNvSpPr>
          <p:nvPr>
            <p:ph idx="4294967295"/>
          </p:nvPr>
        </p:nvSpPr>
        <p:spPr>
          <a:xfrm>
            <a:off x="214630" y="683895"/>
            <a:ext cx="8500745" cy="5602605"/>
          </a:xfrm>
        </p:spPr>
        <p:txBody>
          <a:bodyPr vert="horz" wrap="square" lIns="91440" tIns="45720" rIns="91440" bIns="45720" anchor="t" anchorCtr="0">
            <a:noAutofit/>
          </a:bodyPr>
          <a:p>
            <a:pPr>
              <a:spcBef>
                <a:spcPts val="675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时间数值的特殊表示方法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*	   表示该范围内的任意时间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,   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表示间隔的多个不连续时间点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-	  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表示一个连续的时间范围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	   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指定间隔的时间频率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应用示例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0  17  *  *  1-5		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周一到周五每天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17:00 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30  8  *  *  1,3,5	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每周一、三、五的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点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0  8-18/2  *  *  *	8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点到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点之间每隔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小时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0  *  */3  *  *		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每隔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天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crontab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任务配置的格式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2-2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用户）：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每天早上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7:50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自动开启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sshd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服务，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22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时关闭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每隔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天清空一次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服务器公共目录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/var/ftp/pub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每周六的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7:30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时，重新启动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每周一、三、五的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17:30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时，打包备份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/etc/httpd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crontab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应用示例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AutoShape 17"/>
          <p:cNvSpPr/>
          <p:nvPr/>
        </p:nvSpPr>
        <p:spPr>
          <a:xfrm>
            <a:off x="514350" y="3586163"/>
            <a:ext cx="8101013" cy="2486025"/>
          </a:xfrm>
          <a:prstGeom prst="roundRect">
            <a:avLst>
              <a:gd name="adj" fmla="val 702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[root@localhost root]# </a:t>
            </a:r>
            <a:r>
              <a:rPr lang="zh-CN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crontab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-e</a:t>
            </a:r>
            <a:endParaRPr lang="zh-CN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 7 * * *   /sbin/service  sshd  start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 22 * * *   /sbin/service  sshd  stop</a:t>
            </a:r>
            <a:endParaRPr lang="zh-CN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 0 */5 * *   /bin/rm –rf /var/ftp/pub/*</a:t>
            </a:r>
            <a:endParaRPr lang="zh-CN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30 7 * * 6   /sbin/service  httpd  restart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30 17 * * 1,3,5   /bin/tar  jcf  httpdconf.tar.bz2  /etc/httpd/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jerry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每周日晚上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23:55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时将“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/etc/passwd”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文件的内容复制到宿主目录中，保存为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pwd.txt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67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Crontab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应用示例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857500"/>
            <a:ext cx="8101013" cy="928688"/>
          </a:xfrm>
          <a:prstGeom prst="roundRect">
            <a:avLst>
              <a:gd name="adj" fmla="val 702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[root@localhost root]# </a:t>
            </a:r>
            <a:r>
              <a:rPr lang="zh-CN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crontab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-e -u  jerry</a:t>
            </a:r>
            <a:endParaRPr lang="zh-CN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55 23 * * 7   /bin/cp  /etc/passwd  /home/jerry/pwd.txt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用户查看自己的计划任务列表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查看并删除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jerry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用户设置的计划任务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21335" y="3141345"/>
            <a:ext cx="8101013" cy="2486025"/>
          </a:xfrm>
          <a:prstGeom prst="roundRect">
            <a:avLst>
              <a:gd name="adj" fmla="val 702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root]# </a:t>
            </a:r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crontab -l</a:t>
            </a:r>
            <a:endParaRPr lang="zh-CN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 7 * * *  /sbin/service sshd start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 22 * * *  /sbin/service sshd stop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* */5 * *  /bin/rm -rf /var/ftp/pub/*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 7 * * 6  /sbin/service httpd restart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 17 * * 1,3,5  /bin/tar jcvf httpdconf.tar.bz2 /etc/httpd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467360" y="3141345"/>
            <a:ext cx="8101013" cy="2486025"/>
          </a:xfrm>
          <a:prstGeom prst="roundRect">
            <a:avLst>
              <a:gd name="adj" fmla="val 702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[root@localhost root]# </a:t>
            </a:r>
            <a:r>
              <a:rPr lang="zh-CN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crontab -l -u jerry</a:t>
            </a:r>
            <a:endParaRPr lang="zh-CN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55 23 * * 7  /bin/cp /etc/passwd /home/jerry/pwd.txt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[root@localhost root]# </a:t>
            </a:r>
            <a:r>
              <a:rPr lang="zh-CN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crontab -r -u jerry</a:t>
            </a:r>
            <a:endParaRPr lang="zh-CN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[root@localhost root]# </a:t>
            </a:r>
            <a:r>
              <a:rPr lang="zh-CN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crontab -l -u jerry</a:t>
            </a:r>
            <a:endParaRPr lang="zh-CN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no crontab for jerry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[root@localhost root]#</a:t>
            </a:r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70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crontab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应用示例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AutoShape 10"/>
          <p:cNvSpPr/>
          <p:nvPr>
            <p:custDataLst>
              <p:tags r:id="rId5"/>
            </p:custDataLst>
          </p:nvPr>
        </p:nvSpPr>
        <p:spPr>
          <a:xfrm>
            <a:off x="4787900" y="2708593"/>
            <a:ext cx="3098800" cy="428625"/>
          </a:xfrm>
          <a:prstGeom prst="wedgeRoundRectCallout">
            <a:avLst>
              <a:gd name="adj1" fmla="val -43528"/>
              <a:gd name="adj2" fmla="val 10830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查看用户</a:t>
            </a:r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jerry</a:t>
            </a:r>
            <a:r>
              <a:rPr lang="zh-CN" altLang="en-US" sz="18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的计划任务</a:t>
            </a:r>
            <a:endParaRPr lang="zh-CN" altLang="en-US" sz="18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AutoShape 10"/>
          <p:cNvSpPr/>
          <p:nvPr>
            <p:custDataLst>
              <p:tags r:id="rId6"/>
            </p:custDataLst>
          </p:nvPr>
        </p:nvSpPr>
        <p:spPr>
          <a:xfrm>
            <a:off x="5435918" y="4169728"/>
            <a:ext cx="3100387" cy="428625"/>
          </a:xfrm>
          <a:prstGeom prst="wedgeRoundRectCallout">
            <a:avLst>
              <a:gd name="adj1" fmla="val -40583"/>
              <a:gd name="adj2" fmla="val -9715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删除用户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jerry</a:t>
            </a:r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的计划任务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82825" y="3643313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23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本章总结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214282" y="3483505"/>
            <a:ext cx="2357454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进程和计划任务管理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714625" y="25908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143500" y="414337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54613" y="414337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6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14625" y="2597150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7" name="AutoShape 11"/>
          <p:cNvSpPr>
            <a:spLocks noChangeArrowheads="1"/>
          </p:cNvSpPr>
          <p:nvPr/>
        </p:nvSpPr>
        <p:spPr bwMode="auto">
          <a:xfrm>
            <a:off x="5475291" y="4000952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一次性任务设置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2957513" y="2429356"/>
            <a:ext cx="1971675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进程查看和控制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9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03513" y="4572000"/>
            <a:ext cx="2439988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9" name="AutoShape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61200" y="4429580"/>
            <a:ext cx="2000263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计划任务管理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5157788" y="2193925"/>
            <a:ext cx="34925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Line 2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5146675" y="3054350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AutoShape 28"/>
          <p:cNvSpPr>
            <a:spLocks noChangeArrowheads="1"/>
          </p:cNvSpPr>
          <p:nvPr/>
        </p:nvSpPr>
        <p:spPr bwMode="auto">
          <a:xfrm>
            <a:off x="5468042" y="2037364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查看进程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AutoShape 2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472288" y="2840563"/>
            <a:ext cx="2675480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控制进程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Line 37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146675" y="2189163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Line 16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154613" y="5072063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AutoShape 1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475916" y="484082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crontab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周期性任务设置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262505" y="3054350"/>
            <a:ext cx="5469255" cy="683895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accent1"/>
                </a:solidFill>
              </a:rPr>
              <a:t>第十章 进程和计划任务管理</a:t>
            </a:r>
            <a:endParaRPr lang="zh-CN" altLang="en-US" sz="3000" dirty="0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625680" y="4067741"/>
            <a:ext cx="3892639" cy="1107770"/>
          </a:xfrm>
        </p:spPr>
        <p:txBody>
          <a:bodyPr/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上机部分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77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>
            <a:noAutofit/>
          </a:bodyPr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需求描述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管理系统中的进程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设置计划运行的系统管理任务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实现思路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ps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pgrep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命令查看进程信息并用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kill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命令终止进程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下载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cpu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测试工具，结合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ps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top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命令查找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cpu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占用较高的进程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crontab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命令工具设置计划任务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77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实验案例：管理进程及设置计划任务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sshd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服务，并用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kill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终止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强行终止系统中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CPU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占用在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80%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以上的进程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37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实验案例：管理进程及设置计划任务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3797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8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81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每周一早上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7:50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清空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FTP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公共目录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每天晚上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22:30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收集磁盘使用情况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实验案例：管理进程及设置计划任务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4821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2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Rectangle 3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266700" lvl="1" indent="-266700" algn="l" defTabSz="914400">
              <a:spcBef>
                <a:spcPts val="675"/>
              </a:spcBef>
              <a:buSzTx/>
              <a:buChar char="v"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学会查看和控制进程</a:t>
            </a:r>
            <a:endParaRPr lang="zh-CN" altLang="en-US" sz="280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266700" lvl="1" indent="-266700" algn="l" defTabSz="914400">
              <a:spcBef>
                <a:spcPts val="675"/>
              </a:spcBef>
              <a:buSzTx/>
              <a:buChar char="v"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学会设置计划运行的任务</a:t>
            </a:r>
            <a:endParaRPr lang="zh-CN" altLang="en-US" sz="2800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9219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技能展示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82825" y="3643313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43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214282" y="3483505"/>
            <a:ext cx="2357454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进程和计划任务管理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714625" y="25908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143500" y="414337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54613" y="414337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6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14625" y="2597150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7" name="AutoShape 11"/>
          <p:cNvSpPr>
            <a:spLocks noChangeArrowheads="1"/>
          </p:cNvSpPr>
          <p:nvPr/>
        </p:nvSpPr>
        <p:spPr bwMode="auto">
          <a:xfrm>
            <a:off x="5475291" y="4000952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一次性任务设置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2957513" y="2429356"/>
            <a:ext cx="1971675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进程查看和控制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9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03513" y="4572000"/>
            <a:ext cx="2439988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9" name="AutoShape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61200" y="4429580"/>
            <a:ext cx="2000263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计划任务管理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5157788" y="2193925"/>
            <a:ext cx="34925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Line 2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5146675" y="3054350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AutoShape 28"/>
          <p:cNvSpPr>
            <a:spLocks noChangeArrowheads="1"/>
          </p:cNvSpPr>
          <p:nvPr/>
        </p:nvSpPr>
        <p:spPr bwMode="auto">
          <a:xfrm>
            <a:off x="5468042" y="2037364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查看进程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AutoShape 2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472288" y="2840563"/>
            <a:ext cx="2675480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控制进程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Line 37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146675" y="2189163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Line 16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154613" y="5072063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AutoShape 1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475916" y="484082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crontab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周期性任务设置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程序和进程的关系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1267" name="内容占位符 4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程序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保存在硬盘、光盘等介质中的可执行代码和数据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是静态保存的代码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进程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CPU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及内存中运行的程序代码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是动态执行的代码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父、子进程：每个进程可以创建一个或多个进程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ps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用途：查看静态的进程统计信息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ps aux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ps –elf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(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显示详细信息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AutoShape 17"/>
          <p:cNvSpPr/>
          <p:nvPr/>
        </p:nvSpPr>
        <p:spPr>
          <a:xfrm>
            <a:off x="514350" y="3262313"/>
            <a:ext cx="8101013" cy="3024187"/>
          </a:xfrm>
          <a:prstGeom prst="roundRect">
            <a:avLst>
              <a:gd name="adj" fmla="val 563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 aux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PID %CPU %MEM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VSZ RSS TTY STAT START TIME  COMMAND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       1  0.0  0.3     2648   604 ?        S    Apr02     0:13   init [3]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       2  0.0  0.0       0       0 ?        SN   Apr02    0:00   [ksoftirqd/0]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       3  0.0  0.0       0       0 ?        S&lt;   Apr02    0:19   [events/0]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       4  0.0  0.0       0       0 ?        S&lt;   Apr02    0:00   [khelper]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 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查看进程信息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——ps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查看进程信息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——top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3315" name="内容占位符 1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991870"/>
            <a:ext cx="8500745" cy="529463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top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查看动态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的进程排名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AutoShape 17"/>
          <p:cNvSpPr/>
          <p:nvPr/>
        </p:nvSpPr>
        <p:spPr>
          <a:xfrm>
            <a:off x="514350" y="2143125"/>
            <a:ext cx="8101013" cy="4392613"/>
          </a:xfrm>
          <a:prstGeom prst="roundRect">
            <a:avLst>
              <a:gd name="adj" fmla="val 3722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 - 06:08:48 up 4 days,  6:57,  1 user,  load average: 0.00, 0.00, 0.00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Tasks:  60 total,   1 running,  59 sleeping,   0 stopped,   0 zombie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Cpu(s)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0.3% us,  0.7% sy, 0.0% ni, 97.4% id,  0.4% wa,  0.1% hi, 1.1% si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 191228k total,   171424k used,    19804k free,    19436k buffers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Swap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265064k total,     1284k used,   263780k free,   120480k cached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PID USER PR NI VIRT RES SHR S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%CPU %MEM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TIME+  COMMAND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6779 root      16   0  2536  832  668 R  3.8  0.4   0:00.04 top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1 root      16   0  2648  604  520 S  0.0  0.3   0:13.54 init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2 root      34   19     0    0    0 S  0.0  0.0   0:00.07 ksoftirqd/0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pgrep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用途：根据特定条件查询进程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查看进程信息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——pgrep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400300"/>
            <a:ext cx="8101013" cy="3671888"/>
          </a:xfrm>
          <a:prstGeom prst="roundRect">
            <a:avLst>
              <a:gd name="adj" fmla="val 563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pgrep "init"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pgrep -l "log"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2538 syslogd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2541 klogd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3221 login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pgrep -l -U teacher 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27483 bash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27584 vim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3219450" y="3857625"/>
            <a:ext cx="1928813" cy="428625"/>
          </a:xfrm>
          <a:prstGeom prst="wedgeRoundRectCallout">
            <a:avLst>
              <a:gd name="adj1" fmla="val -38134"/>
              <a:gd name="adj2" fmla="val -9871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-l: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显示进程名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4500245" y="5570220"/>
            <a:ext cx="2000250" cy="715963"/>
          </a:xfrm>
          <a:prstGeom prst="wedgeRoundRectCallout">
            <a:avLst>
              <a:gd name="adj1" fmla="val -43310"/>
              <a:gd name="adj2" fmla="val -85852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-U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指定特定用户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-t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指定终端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pgrep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用途：根据特定条件查询进程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查看进程信息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——pstree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auto">
          <a:xfrm>
            <a:off x="514350" y="2328863"/>
            <a:ext cx="8101013" cy="3671888"/>
          </a:xfrm>
          <a:prstGeom prst="roundRect">
            <a:avLst>
              <a:gd name="adj" fmla="val 563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006666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[root@localhost ~]#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pstree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-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aup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init,1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├─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acpid,2866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├─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atd,3060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├─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auditd,2516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│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├─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python,2518 /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sbin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audispd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│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└─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{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auditd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},2517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[root@localhost ~]#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pstree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-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ap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teacher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bash,27483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└─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vim,27674 myfile.txt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AutoShape 10"/>
          <p:cNvSpPr/>
          <p:nvPr/>
        </p:nvSpPr>
        <p:spPr>
          <a:xfrm>
            <a:off x="4211638" y="2924493"/>
            <a:ext cx="2286000" cy="928687"/>
          </a:xfrm>
          <a:prstGeom prst="wedgeRoundRectCallout">
            <a:avLst>
              <a:gd name="adj1" fmla="val -43606"/>
              <a:gd name="adj2" fmla="val -7367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-a: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显示完整信息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-u: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列出对应用户名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-p: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列出对应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PID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1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1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5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5"/>
  <p:tag name="KSO_WM_UNIT_TEXT_FILL_TYPE" val="1"/>
</p:tagLst>
</file>

<file path=ppt/tags/tag27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3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  <p:tag name="KSO_WM_UNIT_TYPE" val="i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6.xml><?xml version="1.0" encoding="utf-8"?>
<p:tagLst xmlns:p="http://schemas.openxmlformats.org/presentationml/2006/main">
  <p:tag name="KSO_WPP_MARK_KEY" val="533bf819-b0c8-4966-935b-839a539eba6f"/>
  <p:tag name="COMMONDATA" val="eyJoZGlkIjoiYzIwODc0ZjEzYjI3NGUzMDkzNzE5MDQ5MmNjMzcyNmQifQ==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4879bc1-1422-427f-86b9-efcea4823735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5835</Words>
  <Application>WPS 演示</Application>
  <PresentationFormat>全屏显示(4:3)</PresentationFormat>
  <Paragraphs>424</Paragraphs>
  <Slides>28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黑体</vt:lpstr>
      <vt:lpstr>Verdana</vt:lpstr>
      <vt:lpstr>楷体_GB2312</vt:lpstr>
      <vt:lpstr>新宋体</vt:lpstr>
      <vt:lpstr>仿宋_GB2312</vt:lpstr>
      <vt:lpstr>仿宋</vt:lpstr>
      <vt:lpstr>Times New Roman</vt:lpstr>
      <vt:lpstr>Calibri</vt:lpstr>
      <vt:lpstr>Arial Unicode MS</vt:lpstr>
      <vt:lpstr>汉仪旗黑-85S</vt:lpstr>
      <vt:lpstr>Viner Hand ITC</vt:lpstr>
      <vt:lpstr>汉仪旗黑-85S</vt:lpstr>
      <vt:lpstr>2_Office 主题​​</vt:lpstr>
      <vt:lpstr>进程和计划任务管理</vt:lpstr>
      <vt:lpstr>课程回顾</vt:lpstr>
      <vt:lpstr>技能展示</vt:lpstr>
      <vt:lpstr>本章结构</vt:lpstr>
      <vt:lpstr>程序和进程的关系</vt:lpstr>
      <vt:lpstr>查看进程信息——ps</vt:lpstr>
      <vt:lpstr>查看进程信息——top</vt:lpstr>
      <vt:lpstr>查看进程信息——pgrep</vt:lpstr>
      <vt:lpstr>查看进程信息——pstree</vt:lpstr>
      <vt:lpstr>进程的启动方式</vt:lpstr>
      <vt:lpstr>进程的前后台调度</vt:lpstr>
      <vt:lpstr>终止进程的运行2-1</vt:lpstr>
      <vt:lpstr>终止进程的运行2-2</vt:lpstr>
      <vt:lpstr>小结</vt:lpstr>
      <vt:lpstr>计划任务管理——at2-1</vt:lpstr>
      <vt:lpstr>计划任务管理——at2-2</vt:lpstr>
      <vt:lpstr>计划任务管理——crond2-1</vt:lpstr>
      <vt:lpstr>计划任务管理——crond2-2</vt:lpstr>
      <vt:lpstr>crontab任务配置的格式2-1</vt:lpstr>
      <vt:lpstr>crontab任务配置的格式2-2</vt:lpstr>
      <vt:lpstr>crontab应用示例3-1</vt:lpstr>
      <vt:lpstr>Crontab应用示例3-2</vt:lpstr>
      <vt:lpstr>crontab应用示例3-3</vt:lpstr>
      <vt:lpstr>本章总结</vt:lpstr>
      <vt:lpstr>第十章 进程和计划任务管理</vt:lpstr>
      <vt:lpstr>实验案例：管理进程及设置计划任务3-1</vt:lpstr>
      <vt:lpstr>实验案例：管理进程及设置计划任务3-2</vt:lpstr>
      <vt:lpstr>实验案例：管理进程及设置计划任务3-3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699</cp:revision>
  <dcterms:created xsi:type="dcterms:W3CDTF">2009-04-02T02:14:16Z</dcterms:created>
  <dcterms:modified xsi:type="dcterms:W3CDTF">2022-06-25T02:56:59Z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75CEA6C1351D487BA5CD104F21A98A9A</vt:lpwstr>
  </property>
</Properties>
</file>