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8"/>
  </p:notesMasterIdLst>
  <p:sldIdLst>
    <p:sldId id="288" r:id="rId4"/>
    <p:sldId id="289" r:id="rId5"/>
    <p:sldId id="290" r:id="rId6"/>
    <p:sldId id="291" r:id="rId7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</p:sldIdLst>
  <p:sldSz cx="9144000" cy="6858000" type="screen4x3"/>
  <p:notesSz cx="6858000" cy="9144000"/>
  <p:custDataLst>
    <p:tags r:id="rId3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 " initials="  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/>
    <p:restoredTop sz="74856" autoAdjust="0"/>
  </p:normalViewPr>
  <p:slideViewPr>
    <p:cSldViewPr showGuides="1">
      <p:cViewPr varScale="1">
        <p:scale>
          <a:sx n="86" d="100"/>
          <a:sy n="86" d="100"/>
        </p:scale>
        <p:origin x="-2340" y="-78"/>
      </p:cViewPr>
      <p:guideLst>
        <p:guide orient="horz" pos="2162"/>
        <p:guide pos="2904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40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1-27T17:11:01.400" idx="2">
    <p:pos x="1967" y="1011"/>
    <p:text>第一步，教材中是“创建共享用户vanko、hunter，确认共享目录”，是否需要统一？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9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0538B4-8062-4F8E-ACA3-63430C280A13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教员演示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84164E-15F4-4E20-A851-D4ECD426799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A997D93-ECA0-48B9-801F-0CC0D25A846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379A97-B037-41EF-BAFF-FDB58F367DB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0538B4-8062-4F8E-ACA3-63430C280A13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728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972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8FA269-2FF8-4E8D-90EE-15773F9D8F26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93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教员备课时根据班级情况在此添加内容，应区分必做、选做内容，以满足不同层次学员的需求</a:t>
            </a:r>
            <a:endParaRPr lang="en-US" altLang="zh-CN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9933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0B6BC-5F38-4399-8A51-A49BAD7E3101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 smtClean="0">
                <a:ea typeface="宋体" panose="02010600030101010101" pitchFamily="2" charset="-122"/>
              </a:rPr>
              <a:t>教学指导：</a:t>
            </a:r>
            <a:endParaRPr lang="en-US" altLang="zh-CN" dirty="0" smtClean="0">
              <a:ea typeface="宋体" panose="02010600030101010101" pitchFamily="2" charset="-122"/>
            </a:endParaRPr>
          </a:p>
          <a:p>
            <a:r>
              <a:rPr lang="zh-CN" altLang="en-US" dirty="0" smtClean="0">
                <a:ea typeface="宋体" panose="02010600030101010101" pitchFamily="2" charset="-122"/>
              </a:rPr>
              <a:t>下次上课前的“课前小考”即为本页</a:t>
            </a:r>
            <a:r>
              <a:rPr lang="en-US" altLang="zh-CN" dirty="0" smtClean="0">
                <a:ea typeface="宋体" panose="02010600030101010101" pitchFamily="2" charset="-122"/>
              </a:rPr>
              <a:t>PPT</a:t>
            </a:r>
            <a:r>
              <a:rPr lang="zh-CN" altLang="en-US" dirty="0" smtClean="0">
                <a:ea typeface="宋体" panose="02010600030101010101" pitchFamily="2" charset="-122"/>
              </a:rPr>
              <a:t>的考题，需要学员课下准备。</a:t>
            </a:r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839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AB8C08-6574-4C24-A643-CD987DBDC9C3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86900E2-50B8-4601-BBC9-AE8FA25FC774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813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941AE37B-7208-477F-9E45-22127BD05979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481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EB8788-4AF5-44E6-8889-9DE65B2E486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915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6AC5A9F8-95FC-4BAF-927D-24D6309EEEBE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05871D-24A3-4227-A00C-C50E84E0AB4A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/>
              <a:t>教员演示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191EA9-1DF8-4E6A-9A9C-9291239E278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20DC93-C15C-4A31-9DA2-C1BE51530BB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017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1D916A8A-D8F5-4F01-A25A-50EF59D7BBDA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教学指导：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xxxxxxx</a:t>
            </a:r>
            <a:endParaRPr lang="zh-CN" altLang="en-US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05871D-24A3-4227-A00C-C50E84E0AB4A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/>
              <a:t>教员演示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2749C7A-C61E-43E2-B2F6-375C9BF15C5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73F6BC-6C73-4722-A708-B6CBF92F67B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r>
              <a:rPr lang="en-US" altLang="zh-CN" smtClean="0"/>
              <a:t> </a:t>
            </a:r>
            <a:r>
              <a:rPr lang="zh-CN" altLang="zh-CN" smtClean="0"/>
              <a:t>若要兼容旧版的</a:t>
            </a:r>
            <a:r>
              <a:rPr lang="en-US" altLang="zh-CN" smtClean="0"/>
              <a:t>Samba</a:t>
            </a:r>
            <a:r>
              <a:rPr lang="zh-CN" altLang="zh-CN" smtClean="0"/>
              <a:t>密码文件，</a:t>
            </a:r>
            <a:r>
              <a:rPr lang="zh-CN" altLang="en-US" smtClean="0"/>
              <a:t>应设置 </a:t>
            </a:r>
            <a:r>
              <a:rPr lang="en-US" altLang="zh-CN" smtClean="0"/>
              <a:t>passwd backend = smbpasswd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0C0437C-F9E0-4772-921A-C40BDAABF29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389A3A-B0DA-412A-9BC8-47164DB5549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教员演示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44E0194-651A-4724-867C-8204C63718F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/>
              <a:t> </a:t>
            </a:r>
            <a:r>
              <a:rPr lang="en-US" altLang="zh-CN" smtClean="0"/>
              <a:t>pdbedit</a:t>
            </a:r>
            <a:r>
              <a:rPr lang="zh-CN" altLang="en-US" smtClean="0"/>
              <a:t>命令选项：</a:t>
            </a:r>
            <a:endParaRPr lang="en-US" altLang="zh-CN" smtClean="0"/>
          </a:p>
          <a:p>
            <a:pPr>
              <a:buFontTx/>
              <a:buChar char="•"/>
            </a:pPr>
            <a:r>
              <a:rPr lang="en-US" altLang="zh-CN" smtClean="0"/>
              <a:t> 	-a:</a:t>
            </a:r>
            <a:r>
              <a:rPr lang="zh-CN" altLang="en-US" smtClean="0"/>
              <a:t>添加</a:t>
            </a:r>
            <a:endParaRPr lang="en-US" altLang="zh-CN" smtClean="0"/>
          </a:p>
          <a:p>
            <a:pPr lvl="2"/>
            <a:r>
              <a:rPr lang="en-US" altLang="zh-CN" smtClean="0"/>
              <a:t>-u:</a:t>
            </a:r>
            <a:r>
              <a:rPr lang="zh-CN" altLang="en-US" smtClean="0"/>
              <a:t>指定用户名</a:t>
            </a:r>
            <a:endParaRPr lang="en-US" altLang="zh-CN" smtClean="0"/>
          </a:p>
          <a:p>
            <a:pPr lvl="2"/>
            <a:r>
              <a:rPr lang="en-US" altLang="zh-CN" smtClean="0"/>
              <a:t>-x:</a:t>
            </a:r>
            <a:r>
              <a:rPr lang="zh-CN" altLang="en-US" smtClean="0"/>
              <a:t>删除用户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0B599C-F37E-4746-9E7C-596584F1C3D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buFontTx/>
              <a:buChar char="•"/>
            </a:pPr>
            <a:r>
              <a:rPr lang="zh-CN" altLang="en-US" dirty="0" smtClean="0"/>
              <a:t> 教员演示</a:t>
            </a:r>
            <a:endParaRPr lang="en-US" altLang="zh-CN" dirty="0" smtClean="0"/>
          </a:p>
          <a:p>
            <a:pPr>
              <a:buFontTx/>
              <a:buChar char="•"/>
            </a:pPr>
            <a:r>
              <a:rPr lang="en-US" altLang="zh-CN" dirty="0" smtClean="0"/>
              <a:t> </a:t>
            </a:r>
            <a:r>
              <a:rPr lang="zh-CN" altLang="en-US" dirty="0" smtClean="0"/>
              <a:t>注意：设置</a:t>
            </a:r>
            <a:r>
              <a:rPr lang="en-US" altLang="zh-CN" dirty="0" smtClean="0"/>
              <a:t>valid users</a:t>
            </a:r>
            <a:r>
              <a:rPr lang="zh-CN" altLang="en-US" dirty="0" smtClean="0"/>
              <a:t>以后，对应用户的默认权限由</a:t>
            </a:r>
            <a:r>
              <a:rPr lang="en-US" altLang="zh-CN" dirty="0" smtClean="0"/>
              <a:t>read only</a:t>
            </a:r>
            <a:r>
              <a:rPr lang="zh-CN" altLang="en-US" dirty="0" smtClean="0"/>
              <a:t>决定，所以应设为</a:t>
            </a:r>
            <a:r>
              <a:rPr lang="en-US" altLang="zh-CN" dirty="0" smtClean="0"/>
              <a:t>yes</a:t>
            </a:r>
            <a:r>
              <a:rPr lang="zh-CN" altLang="en-US" dirty="0" smtClean="0"/>
              <a:t>，然后通过</a:t>
            </a:r>
            <a:r>
              <a:rPr lang="en-US" altLang="zh-CN" dirty="0" smtClean="0"/>
              <a:t>write list</a:t>
            </a:r>
            <a:r>
              <a:rPr lang="zh-CN" altLang="en-US" dirty="0" smtClean="0"/>
              <a:t>对个别用户允许写</a:t>
            </a:r>
            <a:endParaRPr lang="en-US" altLang="zh-CN" dirty="0" smtClean="0"/>
          </a:p>
          <a:p>
            <a:pPr>
              <a:buFontTx/>
              <a:buChar char="•"/>
            </a:pPr>
            <a:r>
              <a:rPr lang="en-US" altLang="zh-CN" baseline="0" dirty="0" smtClean="0"/>
              <a:t> windows</a:t>
            </a:r>
            <a:r>
              <a:rPr lang="zh-CN" altLang="en-US" baseline="0" smtClean="0"/>
              <a:t>下更换登陆用户，需要先断开前面用户连接：</a:t>
            </a:r>
            <a:r>
              <a:rPr lang="en-US" altLang="zh-CN" smtClean="0"/>
              <a:t>net </a:t>
            </a:r>
            <a:r>
              <a:rPr lang="en-US" altLang="zh-CN" dirty="0" smtClean="0"/>
              <a:t>use * /delete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414B28-E359-4ED6-B26A-32DD2EE571A8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253.xml"/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image" Target="../media/image5.png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0" Type="http://schemas.openxmlformats.org/officeDocument/2006/relationships/notesSlide" Target="../notesSlides/notesSlide7.xml"/><Relationship Id="rId1" Type="http://schemas.openxmlformats.org/officeDocument/2006/relationships/tags" Target="../tags/tag24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0" Type="http://schemas.openxmlformats.org/officeDocument/2006/relationships/notesSlide" Target="../notesSlides/notesSlide8.xml"/><Relationship Id="rId1" Type="http://schemas.openxmlformats.org/officeDocument/2006/relationships/tags" Target="../tags/tag25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2" Type="http://schemas.openxmlformats.org/officeDocument/2006/relationships/comments" Target="../comments/comment1.xml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1.xml"/><Relationship Id="rId1" Type="http://schemas.openxmlformats.org/officeDocument/2006/relationships/tags" Target="../tags/tag26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image" Target="../media/image6.png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0" Type="http://schemas.openxmlformats.org/officeDocument/2006/relationships/slideLayout" Target="../slideLayouts/slideLayout11.xml"/><Relationship Id="rId1" Type="http://schemas.openxmlformats.org/officeDocument/2006/relationships/tags" Target="../tags/tag27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86.xml"/><Relationship Id="rId8" Type="http://schemas.openxmlformats.org/officeDocument/2006/relationships/tags" Target="../tags/tag285.xml"/><Relationship Id="rId7" Type="http://schemas.openxmlformats.org/officeDocument/2006/relationships/tags" Target="../tags/tag284.xml"/><Relationship Id="rId6" Type="http://schemas.openxmlformats.org/officeDocument/2006/relationships/image" Target="../media/image6.png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11.xml"/><Relationship Id="rId1" Type="http://schemas.openxmlformats.org/officeDocument/2006/relationships/tags" Target="../tags/tag27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image" Target="../media/image6.png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" Type="http://schemas.openxmlformats.org/officeDocument/2006/relationships/tags" Target="../tags/tag28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300.xml"/><Relationship Id="rId7" Type="http://schemas.openxmlformats.org/officeDocument/2006/relationships/tags" Target="../tags/tag299.xml"/><Relationship Id="rId6" Type="http://schemas.openxmlformats.org/officeDocument/2006/relationships/tags" Target="../tags/tag298.xml"/><Relationship Id="rId5" Type="http://schemas.openxmlformats.org/officeDocument/2006/relationships/image" Target="../media/image6.png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0" Type="http://schemas.openxmlformats.org/officeDocument/2006/relationships/notesSlide" Target="../notesSlides/notesSlide11.xml"/><Relationship Id="rId1" Type="http://schemas.openxmlformats.org/officeDocument/2006/relationships/tags" Target="../tags/tag29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30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image" Target="../media/image4.png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Relationship Id="rId33" Type="http://schemas.openxmlformats.org/officeDocument/2006/relationships/notesSlide" Target="../notesSlides/notesSlide13.xml"/><Relationship Id="rId32" Type="http://schemas.openxmlformats.org/officeDocument/2006/relationships/slideLayout" Target="../slideLayouts/slideLayout11.xml"/><Relationship Id="rId31" Type="http://schemas.openxmlformats.org/officeDocument/2006/relationships/tags" Target="../tags/tag338.xml"/><Relationship Id="rId30" Type="http://schemas.openxmlformats.org/officeDocument/2006/relationships/tags" Target="../tags/tag337.xml"/><Relationship Id="rId3" Type="http://schemas.openxmlformats.org/officeDocument/2006/relationships/tags" Target="../tags/tag310.xml"/><Relationship Id="rId29" Type="http://schemas.openxmlformats.org/officeDocument/2006/relationships/tags" Target="../tags/tag336.xml"/><Relationship Id="rId28" Type="http://schemas.openxmlformats.org/officeDocument/2006/relationships/tags" Target="../tags/tag335.xml"/><Relationship Id="rId27" Type="http://schemas.openxmlformats.org/officeDocument/2006/relationships/tags" Target="../tags/tag334.xml"/><Relationship Id="rId26" Type="http://schemas.openxmlformats.org/officeDocument/2006/relationships/tags" Target="../tags/tag333.xml"/><Relationship Id="rId25" Type="http://schemas.openxmlformats.org/officeDocument/2006/relationships/tags" Target="../tags/tag332.xml"/><Relationship Id="rId24" Type="http://schemas.openxmlformats.org/officeDocument/2006/relationships/tags" Target="../tags/tag331.xml"/><Relationship Id="rId23" Type="http://schemas.openxmlformats.org/officeDocument/2006/relationships/tags" Target="../tags/tag330.xml"/><Relationship Id="rId22" Type="http://schemas.openxmlformats.org/officeDocument/2006/relationships/tags" Target="../tags/tag329.xml"/><Relationship Id="rId21" Type="http://schemas.openxmlformats.org/officeDocument/2006/relationships/tags" Target="../tags/tag328.xml"/><Relationship Id="rId20" Type="http://schemas.openxmlformats.org/officeDocument/2006/relationships/tags" Target="../tags/tag327.xml"/><Relationship Id="rId2" Type="http://schemas.openxmlformats.org/officeDocument/2006/relationships/tags" Target="../tags/tag309.xml"/><Relationship Id="rId19" Type="http://schemas.openxmlformats.org/officeDocument/2006/relationships/tags" Target="../tags/tag326.xml"/><Relationship Id="rId18" Type="http://schemas.openxmlformats.org/officeDocument/2006/relationships/tags" Target="../tags/tag325.xml"/><Relationship Id="rId17" Type="http://schemas.openxmlformats.org/officeDocument/2006/relationships/tags" Target="../tags/tag324.xml"/><Relationship Id="rId16" Type="http://schemas.openxmlformats.org/officeDocument/2006/relationships/tags" Target="../tags/tag323.xml"/><Relationship Id="rId15" Type="http://schemas.openxmlformats.org/officeDocument/2006/relationships/tags" Target="../tags/tag322.xml"/><Relationship Id="rId14" Type="http://schemas.openxmlformats.org/officeDocument/2006/relationships/tags" Target="../tags/tag321.xml"/><Relationship Id="rId13" Type="http://schemas.openxmlformats.org/officeDocument/2006/relationships/tags" Target="../tags/tag320.xml"/><Relationship Id="rId12" Type="http://schemas.openxmlformats.org/officeDocument/2006/relationships/tags" Target="../tags/tag319.xml"/><Relationship Id="rId11" Type="http://schemas.openxmlformats.org/officeDocument/2006/relationships/tags" Target="../tags/tag318.xml"/><Relationship Id="rId10" Type="http://schemas.openxmlformats.org/officeDocument/2006/relationships/tags" Target="../tags/tag317.xml"/><Relationship Id="rId1" Type="http://schemas.openxmlformats.org/officeDocument/2006/relationships/tags" Target="../tags/tag30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tags" Target="../tags/tag339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" Type="http://schemas.openxmlformats.org/officeDocument/2006/relationships/tags" Target="../tags/tag35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61.xml"/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" Type="http://schemas.openxmlformats.org/officeDocument/2006/relationships/tags" Target="../tags/tag356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67.xml"/><Relationship Id="rId5" Type="http://schemas.openxmlformats.org/officeDocument/2006/relationships/tags" Target="../tags/tag366.xml"/><Relationship Id="rId4" Type="http://schemas.openxmlformats.org/officeDocument/2006/relationships/tags" Target="../tags/tag365.xml"/><Relationship Id="rId3" Type="http://schemas.openxmlformats.org/officeDocument/2006/relationships/tags" Target="../tags/tag364.xml"/><Relationship Id="rId2" Type="http://schemas.openxmlformats.org/officeDocument/2006/relationships/tags" Target="../tags/tag363.xml"/><Relationship Id="rId1" Type="http://schemas.openxmlformats.org/officeDocument/2006/relationships/tags" Target="../tags/tag36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73.xml"/><Relationship Id="rId5" Type="http://schemas.openxmlformats.org/officeDocument/2006/relationships/tags" Target="../tags/tag372.xml"/><Relationship Id="rId4" Type="http://schemas.openxmlformats.org/officeDocument/2006/relationships/tags" Target="../tags/tag371.xml"/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tags" Target="../tags/tag36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image" Target="../media/image7.png"/><Relationship Id="rId10" Type="http://schemas.openxmlformats.org/officeDocument/2006/relationships/notesSlide" Target="../notesSlides/notesSlide18.xml"/><Relationship Id="rId1" Type="http://schemas.openxmlformats.org/officeDocument/2006/relationships/tags" Target="../tags/tag37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387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tags" Target="../tags/tag383.xml"/><Relationship Id="rId2" Type="http://schemas.openxmlformats.org/officeDocument/2006/relationships/tags" Target="../tags/tag382.xml"/><Relationship Id="rId1" Type="http://schemas.openxmlformats.org/officeDocument/2006/relationships/tags" Target="../tags/tag38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393.xml"/><Relationship Id="rId6" Type="http://schemas.openxmlformats.org/officeDocument/2006/relationships/tags" Target="../tags/tag392.xml"/><Relationship Id="rId5" Type="http://schemas.openxmlformats.org/officeDocument/2006/relationships/image" Target="../media/image7.png"/><Relationship Id="rId4" Type="http://schemas.openxmlformats.org/officeDocument/2006/relationships/tags" Target="../tags/tag391.xml"/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" Type="http://schemas.openxmlformats.org/officeDocument/2006/relationships/tags" Target="../tags/tag388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400.xml"/><Relationship Id="rId6" Type="http://schemas.openxmlformats.org/officeDocument/2006/relationships/tags" Target="../tags/tag399.xml"/><Relationship Id="rId5" Type="http://schemas.openxmlformats.org/officeDocument/2006/relationships/tags" Target="../tags/tag398.xml"/><Relationship Id="rId4" Type="http://schemas.openxmlformats.org/officeDocument/2006/relationships/tags" Target="../tags/tag397.xml"/><Relationship Id="rId3" Type="http://schemas.openxmlformats.org/officeDocument/2006/relationships/tags" Target="../tags/tag396.xml"/><Relationship Id="rId2" Type="http://schemas.openxmlformats.org/officeDocument/2006/relationships/tags" Target="../tags/tag395.xml"/><Relationship Id="rId1" Type="http://schemas.openxmlformats.org/officeDocument/2006/relationships/tags" Target="../tags/tag39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3" Type="http://schemas.openxmlformats.org/officeDocument/2006/relationships/notesSlide" Target="../notesSlides/notesSlide1.xml"/><Relationship Id="rId32" Type="http://schemas.openxmlformats.org/officeDocument/2006/relationships/slideLayout" Target="../slideLayouts/slideLayout11.xml"/><Relationship Id="rId31" Type="http://schemas.openxmlformats.org/officeDocument/2006/relationships/tags" Target="../tags/tag205.xml"/><Relationship Id="rId30" Type="http://schemas.openxmlformats.org/officeDocument/2006/relationships/tags" Target="../tags/tag204.xml"/><Relationship Id="rId3" Type="http://schemas.openxmlformats.org/officeDocument/2006/relationships/tags" Target="../tags/tag177.xml"/><Relationship Id="rId29" Type="http://schemas.openxmlformats.org/officeDocument/2006/relationships/tags" Target="../tags/tag203.xml"/><Relationship Id="rId28" Type="http://schemas.openxmlformats.org/officeDocument/2006/relationships/tags" Target="../tags/tag202.xml"/><Relationship Id="rId27" Type="http://schemas.openxmlformats.org/officeDocument/2006/relationships/tags" Target="../tags/tag201.xml"/><Relationship Id="rId26" Type="http://schemas.openxmlformats.org/officeDocument/2006/relationships/tags" Target="../tags/tag200.xml"/><Relationship Id="rId25" Type="http://schemas.openxmlformats.org/officeDocument/2006/relationships/tags" Target="../tags/tag199.xml"/><Relationship Id="rId24" Type="http://schemas.openxmlformats.org/officeDocument/2006/relationships/tags" Target="../tags/tag198.xml"/><Relationship Id="rId23" Type="http://schemas.openxmlformats.org/officeDocument/2006/relationships/tags" Target="../tags/tag197.xml"/><Relationship Id="rId22" Type="http://schemas.openxmlformats.org/officeDocument/2006/relationships/tags" Target="../tags/tag196.xml"/><Relationship Id="rId21" Type="http://schemas.openxmlformats.org/officeDocument/2006/relationships/tags" Target="../tags/tag195.xml"/><Relationship Id="rId20" Type="http://schemas.openxmlformats.org/officeDocument/2006/relationships/tags" Target="../tags/tag194.xml"/><Relationship Id="rId2" Type="http://schemas.openxmlformats.org/officeDocument/2006/relationships/tags" Target="../tags/tag176.xml"/><Relationship Id="rId19" Type="http://schemas.openxmlformats.org/officeDocument/2006/relationships/tags" Target="../tags/tag193.xml"/><Relationship Id="rId18" Type="http://schemas.openxmlformats.org/officeDocument/2006/relationships/tags" Target="../tags/tag192.xml"/><Relationship Id="rId17" Type="http://schemas.openxmlformats.org/officeDocument/2006/relationships/tags" Target="../tags/tag191.xml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hyperlink" Target="http://www.samba.org/" TargetMode="Externa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739" y="2842611"/>
            <a:ext cx="5338159" cy="838901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700" dirty="0">
                <a:solidFill>
                  <a:schemeClr val="accent1"/>
                </a:solidFill>
              </a:rPr>
              <a:t>Samba文件共享服务</a:t>
            </a:r>
            <a:endParaRPr lang="en-US" altLang="zh-CN" sz="3700" dirty="0">
              <a:solidFill>
                <a:schemeClr val="accent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常见共享目录配置项的含义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comment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：对共享目录的注释、说明信息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path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：共享目录在服务器中对应的实际路径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browseable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：该共享目录在“网上邻居”中是否可见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guest ok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：是否允许所有人访问，等效于“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public” 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writable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：是否可写，与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read only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的作用相反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smb.conf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 3-3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AutoShap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15671" y="4796480"/>
            <a:ext cx="6072230" cy="1285860"/>
          </a:xfrm>
          <a:prstGeom prst="wedgeRoundRectCallout">
            <a:avLst>
              <a:gd name="adj1" fmla="val -10003"/>
              <a:gd name="adj2" fmla="val -49884"/>
              <a:gd name="adj3" fmla="val 16667"/>
            </a:avLst>
          </a:prstGeom>
          <a:solidFill>
            <a:schemeClr val="accent2"/>
          </a:solidFill>
          <a:ln w="19050" algn="ctr">
            <a:solidFill>
              <a:srgbClr val="66CCFF"/>
            </a:solidFill>
            <a:round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24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服务设置的读取、写入权限，</a:t>
            </a:r>
            <a:endParaRPr lang="en-US" altLang="zh-CN" sz="2400" b="1" dirty="0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优先级要低于文件系统中设置的权限</a:t>
            </a:r>
            <a:endParaRPr lang="zh-CN" altLang="en-US" sz="2400" b="1" dirty="0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请思考：</a:t>
            </a:r>
            <a:endParaRPr lang="en-US" altLang="zh-CN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服务包括哪 </a:t>
            </a: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个主程序，各自的作用是什么？</a:t>
            </a:r>
            <a:endParaRPr lang="zh-CN" altLang="en-US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服务使用到了哪些协议、端口？</a:t>
            </a:r>
            <a:endParaRPr lang="zh-CN" altLang="en-US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24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服务的安全级别包括哪些，默认级别是什么？</a:t>
            </a:r>
            <a:endParaRPr lang="zh-CN" altLang="en-US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zh-CN" altLang="en-US" sz="24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小结</a:t>
            </a:r>
            <a:endParaRPr lang="zh-CN" altLang="en-US" sz="2400" smtClean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514350" lvl="0" indent="-514350" algn="l" defTabSz="914400">
              <a:spcBef>
                <a:spcPts val="675"/>
              </a:spcBef>
              <a:buSzTx/>
              <a:buFont typeface="+mj-lt"/>
              <a:buAutoNum type="arabicPeriod"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smb.conf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配置文件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security  = share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= yes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14350" lvl="0" indent="-514350" algn="l" defTabSz="914400">
              <a:spcBef>
                <a:spcPts val="675"/>
              </a:spcBef>
              <a:buSzTx/>
              <a:buFont typeface="+mj-lt"/>
              <a:buAutoNum type="arabicPeriod"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检查配置的正确性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testparm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命令工具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14350" lvl="0" indent="-514350" algn="l" defTabSz="914400">
              <a:spcBef>
                <a:spcPts val="675"/>
              </a:spcBef>
              <a:buSzTx/>
              <a:buFont typeface="+mj-lt"/>
              <a:buAutoNum type="arabicPeriod"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service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start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可匿名访问的共享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251431" y="1268485"/>
            <a:ext cx="8101013" cy="4635111"/>
          </a:xfrm>
          <a:prstGeom prst="roundRect">
            <a:avLst>
              <a:gd name="adj" fmla="val 4388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mount /dev/</a:t>
            </a:r>
            <a:r>
              <a:rPr lang="en-US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cdrom</a:t>
            </a:r>
            <a:r>
              <a:rPr 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/media/</a:t>
            </a:r>
            <a:r>
              <a:rPr lang="en-US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cdrom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mount: block device /dev/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sro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 write-protected, mounting read-only</a:t>
            </a:r>
            <a:endParaRPr 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/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cdrom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rpm –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ivh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samba-3.6.9-164.elb.x86_64.rpm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</a:t>
            </a:r>
            <a:r>
              <a:rPr 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 /etc/samba/</a:t>
            </a:r>
            <a:r>
              <a:rPr lang="en-US" sz="18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endParaRPr lang="zh-CN" altLang="en-US" sz="1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[global]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workgroup = WORKGROUP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security = share 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						</a:t>
            </a:r>
            <a:endParaRPr 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…… 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[rhel6] 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comment = RHEL 6.5 DVD directory.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path = /media/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cdrom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= yes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read only = yes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</a:t>
            </a:r>
            <a:r>
              <a:rPr lang="en-US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reload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重新载入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                				[</a:t>
            </a:r>
            <a:r>
              <a:rPr lang="zh-CN" alt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3786182" y="2856359"/>
            <a:ext cx="1944687" cy="428625"/>
          </a:xfrm>
          <a:prstGeom prst="wedgeRoundRectCallout">
            <a:avLst>
              <a:gd name="adj1" fmla="val -58562"/>
              <a:gd name="adj2" fmla="val -2075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使用默认工作组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2500298" y="3432423"/>
            <a:ext cx="1857375" cy="428625"/>
          </a:xfrm>
          <a:prstGeom prst="wedgeRoundRectCallout">
            <a:avLst>
              <a:gd name="adj1" fmla="val -45389"/>
              <a:gd name="adj2" fmla="val -8269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允许匿名访问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18" descr="说话气泡ne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88615" y="6072505"/>
            <a:ext cx="67119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12700" dir="10800000">
              <a:srgbClr val="0099FF">
                <a:alpha val="50000"/>
              </a:srgbClr>
            </a:prstShdw>
          </a:effectLst>
        </p:spPr>
      </p:pic>
      <p:sp>
        <p:nvSpPr>
          <p:cNvPr id="13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52215" y="608520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sz="20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建立 </a:t>
            </a:r>
            <a:r>
              <a:rPr lang="en-US" altLang="zh-CN" sz="20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20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用户数据库文件</a:t>
            </a:r>
            <a:endParaRPr lang="zh-CN" altLang="en-US" sz="20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默认数据库文件位于：</a:t>
            </a:r>
            <a:r>
              <a:rPr lang="en-US" altLang="zh-CN" sz="20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altLang="zh-CN" sz="20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var</a:t>
            </a:r>
            <a:r>
              <a:rPr lang="en-US" altLang="zh-CN" sz="20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/lib/samba/private/passdb.tdb</a:t>
            </a:r>
            <a:endParaRPr lang="en-US" altLang="zh-CN" sz="20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需用户验证的共享</a:t>
            </a:r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3-1</a:t>
            </a:r>
            <a:endParaRPr lang="en-US" altLang="zh-CN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19460" name="AutoShape 16"/>
          <p:cNvSpPr>
            <a:spLocks noChangeArrowheads="1"/>
          </p:cNvSpPr>
          <p:nvPr/>
        </p:nvSpPr>
        <p:spPr bwMode="auto">
          <a:xfrm>
            <a:off x="514350" y="2214563"/>
            <a:ext cx="8101013" cy="3244496"/>
          </a:xfrm>
          <a:prstGeom prst="roundRect">
            <a:avLst>
              <a:gd name="adj" fmla="val 611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useradd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pdbedit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-a -u 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password: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retype new password: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Unix username:     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 username: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Account Flags:        [U          ]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SID:             S-1-5-21-1335442607-132733983-2423133945-1000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Primary Group SID:    S-1-5-21-1335442607-132733983-2423133945-513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5291773" y="2564765"/>
            <a:ext cx="2286000" cy="428625"/>
          </a:xfrm>
          <a:prstGeom prst="wedgeRoundRectCallout">
            <a:avLst>
              <a:gd name="adj1" fmla="val -45787"/>
              <a:gd name="adj2" fmla="val -8818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添加系统用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户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tony</a:t>
            </a:r>
            <a:endParaRPr lang="en-US" altLang="zh-CN" sz="1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>
            <a:off x="3714750" y="3143250"/>
            <a:ext cx="2286000" cy="428625"/>
          </a:xfrm>
          <a:prstGeom prst="wedgeRoundRectCallout">
            <a:avLst>
              <a:gd name="adj1" fmla="val -40009"/>
              <a:gd name="adj2" fmla="val -10240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添加共享用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户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tony</a:t>
            </a:r>
            <a:endParaRPr lang="en-US" altLang="zh-CN" sz="1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0063" y="3500438"/>
            <a:ext cx="8101012" cy="2954342"/>
          </a:xfrm>
          <a:prstGeom prst="roundRect">
            <a:avLst>
              <a:gd name="adj" fmla="val 5931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pdbedit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-L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tony:500: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pdbedit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vL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Unix username:       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NT username: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Account Flags:        [U          ]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SID:             S-1-5-21-1335442607-132733983-2423133945-1000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Primary Group SID:    S-1-5-21-1335442607-132733983-2423133945-513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3714750" y="3143250"/>
            <a:ext cx="2286000" cy="428625"/>
          </a:xfrm>
          <a:prstGeom prst="wedgeRoundRectCallout">
            <a:avLst>
              <a:gd name="adj1" fmla="val -43120"/>
              <a:gd name="adj2" fmla="val 7537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列出所有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4500563" y="3786188"/>
            <a:ext cx="2786062" cy="428625"/>
          </a:xfrm>
          <a:prstGeom prst="wedgeRoundRectCallout">
            <a:avLst>
              <a:gd name="adj1" fmla="val -43120"/>
              <a:gd name="adj2" fmla="val 7537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显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tony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户的详细信息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6" grpId="1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设置用户访问授权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spcBef>
                <a:spcPts val="475"/>
              </a:spcBef>
              <a:buSzTx/>
              <a:buFont typeface="+mj-lt"/>
              <a:buAutoNum type="arabicPeriod"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新建测试目录与测试用户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spcBef>
                <a:spcPts val="475"/>
              </a:spcBef>
              <a:buSzTx/>
              <a:buFont typeface="+mj-lt"/>
              <a:buAutoNum type="arabicPeriod"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smb.conf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配置文件，添加名为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tools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的共享目录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spcBef>
                <a:spcPts val="475"/>
              </a:spcBef>
              <a:buSzTx/>
              <a:buFont typeface="+mj-lt"/>
              <a:buAutoNum type="arabicPeriod"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重新加载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smb.conf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文件，或重启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需用户验证的共享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0034" y="2571744"/>
            <a:ext cx="8101013" cy="1121634"/>
          </a:xfrm>
          <a:prstGeom prst="roundRect">
            <a:avLst>
              <a:gd name="adj" fmla="val 30389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</a:t>
            </a:r>
            <a:r>
              <a:rPr lang="en-US" altLang="zh-CN" sz="1800" b="1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opt/</a:t>
            </a:r>
            <a:r>
              <a:rPr lang="en-US" altLang="zh-CN" sz="1800" b="1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mytools</a:t>
            </a:r>
            <a:endParaRPr lang="en-US" altLang="zh-CN" sz="1800" b="1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useradd</a:t>
            </a:r>
            <a:r>
              <a:rPr lang="en-US" altLang="zh-CN" sz="1800" b="1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tom</a:t>
            </a:r>
            <a:endParaRPr lang="en-US" altLang="zh-CN" sz="1800" b="1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pdbedit</a:t>
            </a:r>
            <a:r>
              <a:rPr lang="en-US" altLang="zh-CN" sz="1800" b="1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–a –u tom </a:t>
            </a:r>
            <a:endParaRPr lang="en-US" altLang="zh-CN" sz="1800" b="1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500034" y="2643182"/>
            <a:ext cx="8101013" cy="3212604"/>
          </a:xfrm>
          <a:prstGeom prst="roundRect">
            <a:avLst>
              <a:gd name="adj" fmla="val 3954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/etc/samba/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smb.conf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[global]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security = user       		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[tools]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comment = You can get software tools from here.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path = /opt/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mytools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public = no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read only = yes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valid users = </a:t>
            </a:r>
            <a:r>
              <a:rPr lang="en-US" altLang="zh-CN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tom, jerry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write list = </a:t>
            </a:r>
            <a:r>
              <a:rPr lang="en-US" altLang="zh-CN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jerry</a:t>
            </a:r>
            <a:endParaRPr lang="en-US" altLang="zh-CN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0034" y="3000372"/>
            <a:ext cx="8101013" cy="1000992"/>
          </a:xfrm>
          <a:prstGeom prst="roundRect">
            <a:avLst>
              <a:gd name="adj" fmla="val 13449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reload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重新载入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文件：                                  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确定用户访问权限</a:t>
            </a: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设置目录权限</a:t>
            </a: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设置上传文件和目录的默认权限</a:t>
            </a: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需用户验证的共享</a:t>
            </a:r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3-3</a:t>
            </a:r>
            <a:endParaRPr lang="en-US" altLang="zh-CN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21508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" y="2187575"/>
            <a:ext cx="8101013" cy="419236"/>
          </a:xfrm>
          <a:prstGeom prst="roundRect">
            <a:avLst>
              <a:gd name="adj" fmla="val 20741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chmod</a:t>
            </a:r>
            <a:r>
              <a:rPr lang="en-US" altLang="zh-CN" sz="1800" b="1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777 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/opt/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mytools</a:t>
            </a:r>
            <a:endParaRPr lang="en-US" altLang="zh-CN" sz="1800" b="1" dirty="0" err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AutoShape 16"/>
          <p:cNvSpPr>
            <a:spLocks noChangeArrowheads="1"/>
          </p:cNvSpPr>
          <p:nvPr/>
        </p:nvSpPr>
        <p:spPr bwMode="auto">
          <a:xfrm>
            <a:off x="514350" y="3544888"/>
            <a:ext cx="8101013" cy="2128233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 /etc/samba/smb.conf 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[tools]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……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directory mask = 0755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create mask = 0644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smb reload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重新载入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文件：                                  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Picture 8" descr="示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9549" y="3233743"/>
            <a:ext cx="10810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514350" lvl="0" indent="-514350" algn="l" defTabSz="914400">
              <a:spcBef>
                <a:spcPts val="675"/>
              </a:spcBef>
              <a:buSzTx/>
              <a:buFont typeface="+mj-lt"/>
              <a:buAutoNum type="arabicPeriod"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共享账号映射（别名）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14350" lvl="0" indent="-514350" algn="l" defTabSz="914400">
              <a:spcBef>
                <a:spcPts val="675"/>
              </a:spcBef>
              <a:buSzTx/>
              <a:buFont typeface="+mj-lt"/>
              <a:buAutoNum type="arabicPeriod"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14350" lvl="0" indent="-514350" algn="l" defTabSz="914400">
              <a:spcBef>
                <a:spcPts val="675"/>
              </a:spcBef>
              <a:buSzTx/>
              <a:buFont typeface="+mj-lt"/>
              <a:buAutoNum type="arabicPeriod"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14350" lvl="0" indent="-514350" algn="l" defTabSz="914400">
              <a:spcBef>
                <a:spcPts val="675"/>
              </a:spcBef>
              <a:buSzTx/>
              <a:buFont typeface="+mj-lt"/>
              <a:buAutoNum type="arabicPeriod"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14350" lvl="0" indent="-514350" algn="l" defTabSz="914400">
              <a:spcBef>
                <a:spcPts val="675"/>
              </a:spcBef>
              <a:buSzTx/>
              <a:buFont typeface="+mj-lt"/>
              <a:buAutoNum type="arabicPeriod"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启用映射账号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514350" lvl="0" indent="-514350" algn="l" defTabSz="914400">
              <a:spcBef>
                <a:spcPts val="675"/>
              </a:spcBef>
              <a:buSzTx/>
              <a:buFont typeface="+mj-lt"/>
              <a:buAutoNum type="arabicPeriod"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用户映射及访问地址限制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2532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2910" y="1785938"/>
            <a:ext cx="7972453" cy="1256836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 /etc/samba/smbusers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Unix_name = SMB_name1 SMB_name2 ...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 = administrator admin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nobody = guest pcguest smbguest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AutoShape 16"/>
          <p:cNvSpPr>
            <a:spLocks noChangeArrowheads="1"/>
          </p:cNvSpPr>
          <p:nvPr/>
        </p:nvSpPr>
        <p:spPr bwMode="auto">
          <a:xfrm>
            <a:off x="643545" y="4364673"/>
            <a:ext cx="7972453" cy="1837989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 /etc/samba/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[global]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username map = /etc/samba/</a:t>
            </a:r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smbusers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reload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重新载入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文件：                                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Picture 8" descr="示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4" y="4076707"/>
            <a:ext cx="10810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访问地址限制</a:t>
            </a:r>
            <a:endParaRPr lang="en-US" altLang="zh-CN" sz="16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一般用在全局配置 </a:t>
            </a:r>
            <a:r>
              <a:rPr lang="en-US" altLang="zh-CN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[global] </a:t>
            </a: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部分</a:t>
            </a:r>
            <a:endParaRPr lang="zh-CN" altLang="en-US" sz="16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hosts allow </a:t>
            </a: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配置项：仅允许特定的客户机</a:t>
            </a:r>
            <a:endParaRPr lang="zh-CN" altLang="en-US" sz="16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hosts deny </a:t>
            </a: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配置项：仅拒绝特定的客户机</a:t>
            </a:r>
            <a:endParaRPr lang="zh-CN" altLang="en-US" sz="16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客户机地址表示形式：</a:t>
            </a:r>
            <a:endParaRPr lang="zh-CN" altLang="en-US" sz="16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以空格分隔多个地址</a:t>
            </a:r>
            <a:endParaRPr lang="zh-CN" altLang="en-US" sz="16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主机名或 </a:t>
            </a:r>
            <a:r>
              <a:rPr lang="en-US" altLang="zh-CN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IP </a:t>
            </a: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地址，例如： </a:t>
            </a:r>
            <a:r>
              <a:rPr lang="en-US" altLang="zh-CN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192.168.168.11 </a:t>
            </a: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或者 </a:t>
            </a:r>
            <a:r>
              <a:rPr lang="en-US" altLang="zh-CN" sz="1600" b="1" dirty="0" err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prtsvr</a:t>
            </a:r>
            <a:endParaRPr lang="en-US" altLang="zh-CN" sz="16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en-US" altLang="zh-CN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网络地址，例如：</a:t>
            </a:r>
            <a:r>
              <a:rPr lang="en-US" altLang="zh-CN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173.17. </a:t>
            </a:r>
            <a:r>
              <a:rPr lang="zh-CN" altLang="en-US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或者 </a:t>
            </a:r>
            <a:r>
              <a:rPr lang="en-US" altLang="zh-CN" sz="16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173.17.0.0/255.255.0.0</a:t>
            </a:r>
            <a:endParaRPr lang="en-US" altLang="zh-CN" sz="16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用户映射及访问地址限制</a:t>
            </a:r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2-2</a:t>
            </a:r>
            <a:endParaRPr lang="en-US" altLang="zh-CN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4" name="AutoShape 16"/>
          <p:cNvSpPr>
            <a:spLocks noChangeArrowheads="1"/>
          </p:cNvSpPr>
          <p:nvPr/>
        </p:nvSpPr>
        <p:spPr bwMode="auto">
          <a:xfrm>
            <a:off x="414020" y="4868855"/>
            <a:ext cx="8101013" cy="1837989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 /etc/samba/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[global]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hosts allow = </a:t>
            </a:r>
            <a:r>
              <a:rPr lang="en-US" altLang="zh-CN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192.168.202.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173.17.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reload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重新载入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文件：                                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Picture 8" descr="示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08609" y="4220848"/>
            <a:ext cx="10810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52215" y="6407150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smbclient</a:t>
            </a: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命令，查看及登录使用共享</a:t>
            </a:r>
            <a:endParaRPr lang="en-US" altLang="zh-CN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smbclient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-L 192.168.202.110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smbclient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-U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sunboy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//192.168.202.110/tools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访问共享文件夹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771815" y="3195320"/>
            <a:ext cx="7972453" cy="2663536"/>
          </a:xfrm>
          <a:prstGeom prst="roundRect">
            <a:avLst>
              <a:gd name="adj" fmla="val 5069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smbclient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-L 192.168.202.110 -U jerry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jerry's password: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Domain=[MYGROUP] OS=[Unix] Server=[Samba 3.6.9-164.el6]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Sharename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Type      Comment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       ----      -------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IPC$            IPC       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IPC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Service (Samba Server Version 3.6.9-164.el6)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tools           Disk      You cant get software tools from here.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1357290" y="5143512"/>
            <a:ext cx="1000125" cy="428625"/>
          </a:xfrm>
          <a:prstGeom prst="wedgeRoundRectCallout">
            <a:avLst>
              <a:gd name="adj1" fmla="val -47690"/>
              <a:gd name="adj2" fmla="val -8818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共享名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auto">
          <a:xfrm>
            <a:off x="642910" y="3195216"/>
            <a:ext cx="8101013" cy="3190872"/>
          </a:xfrm>
          <a:prstGeom prst="roundRect">
            <a:avLst>
              <a:gd name="adj" fmla="val 3088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sz="18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smbclient</a:t>
            </a:r>
            <a:r>
              <a:rPr 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-U </a:t>
            </a:r>
            <a:r>
              <a:rPr lang="en-US" sz="18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sunboy</a:t>
            </a:r>
            <a:r>
              <a:rPr 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//192.168.202.110/tools -U jerry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jerry's password: 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Domain=[MYGROUP] OS=[Unix] Server=[Samba 3.6.9-164.el6]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\&gt;</a:t>
            </a:r>
            <a:r>
              <a:rPr lang="en-US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pwd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			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Current directory is \\192.168.202.110\rhel6\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\&gt; </a:t>
            </a:r>
            <a:r>
              <a:rPr lang="en-US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		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\&gt; </a:t>
            </a:r>
            <a:r>
              <a:rPr lang="en-US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lcd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/root/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		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\&gt; </a:t>
            </a:r>
            <a:r>
              <a:rPr lang="en-US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Packages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	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\Packages\&gt; </a:t>
            </a:r>
            <a:r>
              <a:rPr lang="en-US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mget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800" b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iptraf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\Packages\&gt; </a:t>
            </a:r>
            <a:r>
              <a:rPr 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quit</a:t>
            </a:r>
            <a:endParaRPr lang="en-US" altLang="en-US" sz="18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8" descr="示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536" y="2709219"/>
            <a:ext cx="10810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等腰三角形 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sz="20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使用 </a:t>
            </a:r>
            <a:r>
              <a:rPr lang="en-US" altLang="zh-CN" sz="20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mount </a:t>
            </a:r>
            <a:r>
              <a:rPr lang="zh-CN" altLang="en-US" sz="2000" b="1" dirty="0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挂载共享文件夹</a:t>
            </a:r>
            <a:endParaRPr lang="en-US" altLang="zh-CN" sz="2000" b="1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  <a:buFont typeface="Wingdings" panose="05000000000000000000" pitchFamily="2" charset="2"/>
              <a:buNone/>
            </a:pPr>
            <a:endParaRPr lang="en-US" altLang="zh-CN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  <a:buFont typeface="Wingdings" panose="05000000000000000000" pitchFamily="2" charset="2"/>
              <a:buNone/>
            </a:pPr>
            <a:endParaRPr lang="zh-CN" altLang="en-US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zh-CN" altLang="en-US" dirty="0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60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访问共享文件夹</a:t>
            </a:r>
            <a:r>
              <a:rPr lang="en-US" altLang="zh-CN" sz="240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2-2</a:t>
            </a:r>
            <a:endParaRPr lang="en-US" altLang="zh-CN" sz="240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4" name="AutoShape 16"/>
          <p:cNvSpPr>
            <a:spLocks noChangeArrowheads="1"/>
          </p:cNvSpPr>
          <p:nvPr/>
        </p:nvSpPr>
        <p:spPr bwMode="auto">
          <a:xfrm>
            <a:off x="514350" y="1928813"/>
            <a:ext cx="8101013" cy="1851987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/media/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smbdir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 -o </a:t>
            </a:r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username=jerry //192.168.202.110/tools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/media/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smbdir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Password: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 | tail -1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//192.168.202.110/tools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 /media/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smbdir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type </a:t>
            </a:r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cifs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en-US" altLang="zh-CN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rw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>
            <a:off x="5143500" y="3857628"/>
            <a:ext cx="3143276" cy="428631"/>
          </a:xfrm>
          <a:prstGeom prst="wedgeRoundRectCallout">
            <a:avLst>
              <a:gd name="adj1" fmla="val -45787"/>
              <a:gd name="adj2" fmla="val -8818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默认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的文件系统类型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如何设置网卡的静态</a:t>
            </a: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地址？</a:t>
            </a:r>
            <a:endParaRPr lang="zh-CN" altLang="en-US" kern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如何设置默认路由？</a:t>
            </a:r>
            <a:endParaRPr lang="zh-CN" altLang="en-US" kern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/etc/hosts</a:t>
            </a: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文件作用是什么？</a:t>
            </a:r>
            <a:endParaRPr lang="zh-CN" altLang="en-US" kern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如何设置网卡通过</a:t>
            </a: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</a:t>
            </a: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地址？</a:t>
            </a:r>
            <a:endParaRPr lang="zh-CN" altLang="en-US" kern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2" indent="-342900" algn="l" defTabSz="914400">
              <a:lnSpc>
                <a:spcPct val="100000"/>
              </a:lnSpc>
              <a:spcBef>
                <a:spcPts val="675"/>
              </a:spcBef>
              <a:buSzTx/>
              <a:buFontTx/>
              <a:buBlip>
                <a:blip r:embed="rId4"/>
              </a:buBlip>
            </a:pPr>
            <a:r>
              <a:rPr lang="en-US" altLang="zh-CN" sz="2800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</a:t>
            </a:r>
            <a:r>
              <a:rPr lang="en-US" altLang="zh-CN" sz="2800" kern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的有哪两个服务程序？</a:t>
            </a:r>
            <a:endParaRPr lang="en-US" altLang="zh-CN" sz="2800" kern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sz="2800" kern="12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课前小考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Line 1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435600" y="22828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435600" y="1563688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0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363788" y="3714750"/>
            <a:ext cx="360362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本章总结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446713" y="1563688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1" name="AutoShap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8722" y="3554943"/>
            <a:ext cx="2263013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共享服务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25738" y="1898650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Line 1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435600" y="3714750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435600" y="300037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Line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446713" y="3000375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435600" y="6142038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Line 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435600" y="5346700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Line 14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446713" y="5349875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8" name="AutoShape 1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712936" y="2857944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可匿名访问的共享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0" name="AutoShape 2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712936" y="3572324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需用户验证的共享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7" name="AutoShape 1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12936" y="1406592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的组成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8" name="AutoShape 1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712936" y="2126183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配置文件 </a:t>
            </a: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endParaRPr lang="en-US" altLang="zh-CN" sz="1600" b="1" dirty="0" err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AutoShape 1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712253" y="5133247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 </a:t>
            </a:r>
            <a:r>
              <a:rPr lang="en-US" altLang="zh-CN" sz="1600" b="1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smbclient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访问</a:t>
            </a: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AutoShape 2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712253" y="5983835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 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mount 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挂载</a:t>
            </a: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Line 16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2735263" y="1928813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005013" y="1714976"/>
            <a:ext cx="2179439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Line 16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2735263" y="3714750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3" name="AutoShape 5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016125" y="3500886"/>
            <a:ext cx="2179439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构建文件共享服务器</a:t>
            </a:r>
            <a:endParaRPr lang="zh-CN" altLang="en-US" sz="1600" b="1" dirty="0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Line 16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2735263" y="5786438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9" name="AutoShape 5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008700" y="5626645"/>
            <a:ext cx="2211039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访问共享文件夹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Line 16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>
            <a:off x="5429250" y="44291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28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713200" y="4269323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用户映射及访问地址限制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灯片编号占位符 29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12294" grpId="0" bldLvl="0" animBg="1"/>
      <p:bldP spid="12300" grpId="0" bldLvl="0" animBg="1"/>
      <p:bldP spid="12307" grpId="0" bldLvl="0" animBg="1"/>
      <p:bldP spid="12311" grpId="0" bldLvl="0" animBg="1"/>
      <p:bldP spid="12314" grpId="0" bldLvl="0" animBg="1"/>
      <p:bldP spid="37" grpId="0" bldLvl="0" animBg="1"/>
      <p:bldP spid="38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12308" grpId="0" bldLvl="0" animBg="1"/>
      <p:bldP spid="12310" grpId="0" bldLvl="0" animBg="1"/>
      <p:bldP spid="12317" grpId="0" bldLvl="0" animBg="1"/>
      <p:bldP spid="12318" grpId="0" bldLvl="0" animBg="1"/>
      <p:bldP spid="43" grpId="0" bldLvl="0" animBg="1"/>
      <p:bldP spid="45" grpId="0" bldLvl="0" animBg="1"/>
      <p:bldP spid="52" grpId="0" bldLvl="0" animBg="1"/>
      <p:bldP spid="12320" grpId="0" bldLvl="0" animBg="1"/>
      <p:bldP spid="53" grpId="0" bldLvl="0" animBg="1"/>
      <p:bldP spid="12303" grpId="0" bldLvl="0" animBg="1"/>
      <p:bldP spid="54" grpId="0" bldLvl="0" animBg="1"/>
      <p:bldP spid="12319" grpId="0" bldLvl="0" animBg="1"/>
      <p:bldP spid="28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课堂练习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85984" y="2643189"/>
            <a:ext cx="4291013" cy="928687"/>
          </a:xfrm>
          <a:prstGeom prst="roundRect">
            <a:avLst>
              <a:gd name="adj" fmla="val 5982"/>
            </a:avLst>
          </a:prstGeom>
          <a:solidFill>
            <a:srgbClr val="FFB793"/>
          </a:solidFill>
          <a:ln w="9525" algn="ctr">
            <a:noFill/>
            <a:rou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>
              <a:defRPr/>
            </a:pPr>
            <a:r>
              <a:rPr lang="zh-CN" altLang="en-US" sz="2800" b="1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课堂练习提问与讲解</a:t>
            </a:r>
            <a:endParaRPr lang="zh-CN" altLang="en-US" sz="2800" b="1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作业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6323" name="内容占位符 2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课后作业</a:t>
            </a: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必做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教员填写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选做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教员填写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56324" name="矩形 3"/>
          <p:cNvSpPr>
            <a:spLocks noChangeArrowheads="1"/>
          </p:cNvSpPr>
          <p:nvPr/>
        </p:nvSpPr>
        <p:spPr bwMode="auto">
          <a:xfrm>
            <a:off x="785813" y="5072539"/>
            <a:ext cx="7500937" cy="645160"/>
          </a:xfrm>
          <a:prstGeom prst="rect">
            <a:avLst/>
          </a:prstGeom>
          <a:noFill/>
          <a:ln w="9525" algn="ctr">
            <a:solidFill>
              <a:srgbClr val="FF0000"/>
            </a:solidFill>
            <a:round/>
          </a:ln>
        </p:spPr>
        <p:txBody>
          <a:bodyPr anchor="ctr">
            <a:spAutoFit/>
          </a:bodyPr>
          <a:lstStyle/>
          <a:p>
            <a:pPr lvl="1"/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教员备课时根据班级情况在此添加内容，应区分必做、选做内容，以满足不同层次学员的需求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34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预习作业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预习目标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了解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的概念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工作原理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掌握匿名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的架设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掌握用户验证的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的架设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预习下一章学生用书，完成预习作业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有哪几种工作模式？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7347" name="标题 2"/>
          <p:cNvSpPr>
            <a:spLocks noGrp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作业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8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72500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有几种验证类型？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如何对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客户端进行访问限制？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访问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服务器的方式有哪些？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8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考题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282" y="1142984"/>
            <a:ext cx="8501122" cy="5143536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本次实验共完成如下实验案例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实验案例：构建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共享服务器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实验任务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4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创建共享目录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training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devel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所有员工都可以访问，但只读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training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存放公司的技术培训资料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devel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：存放项目开发数据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实验：构建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Samba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共享服务器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练习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25725" y="5876925"/>
            <a:ext cx="100838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564255" y="6092825"/>
            <a:ext cx="2734945" cy="503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</a:rPr>
              <a:t>分钟完成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14" name="灯片编号占位符 7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064032" y="6286520"/>
            <a:ext cx="1080000" cy="5714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4386550" y="2320476"/>
            <a:ext cx="491962" cy="830997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4950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4950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625680" y="3182635"/>
            <a:ext cx="3892639" cy="55554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accent1"/>
                </a:solidFill>
              </a:rPr>
              <a:t>实验：构建 Samba 共享服务器3-2</a:t>
            </a:r>
            <a:endParaRPr lang="zh-CN" altLang="en-US" sz="3000" dirty="0">
              <a:solidFill>
                <a:schemeClr val="accent1"/>
              </a:solidFill>
            </a:endParaRPr>
          </a:p>
        </p:txBody>
      </p:sp>
      <p:sp>
        <p:nvSpPr>
          <p:cNvPr id="17" name="文本占位符 16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2625725" y="4067810"/>
            <a:ext cx="3892550" cy="1154430"/>
          </a:xfrm>
        </p:spPr>
        <p:txBody>
          <a:bodyPr>
            <a:noAutofit/>
          </a:bodyPr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实现思路</a:t>
            </a:r>
            <a:endParaRPr lang="zh-CN" altLang="en-US" sz="1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创建共享目录，并设置目录权限</a:t>
            </a:r>
            <a:endParaRPr lang="zh-CN" altLang="en-US" sz="1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修改 smb.conf，添加共享设置，并重启服务</a:t>
            </a:r>
            <a:endParaRPr lang="zh-CN" altLang="en-US" sz="1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学员练习1</a:t>
            </a:r>
            <a:endParaRPr lang="zh-CN" altLang="en-US" sz="1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创建组账户、员工账户</a:t>
            </a:r>
            <a:endParaRPr lang="zh-CN" altLang="en-US" sz="1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创建共享目录，并设置权限</a:t>
            </a:r>
            <a:endParaRPr lang="zh-CN" altLang="en-US" sz="1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4183025" y="1996487"/>
            <a:ext cx="1070722" cy="23002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algn="ctr"/>
            <a:r>
              <a:rPr lang="en-US" altLang="zh-CN" sz="1050" kern="2600" spc="20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ONE</a:t>
            </a:r>
            <a:endParaRPr lang="en-US" altLang="zh-CN" sz="1050" kern="2600" spc="20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659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282" y="1142984"/>
            <a:ext cx="8501122" cy="5143536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常见问题及解决办法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实验案例小结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共性问题集中讲解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85984" y="3857628"/>
            <a:ext cx="4291013" cy="928687"/>
          </a:xfrm>
          <a:prstGeom prst="roundRect">
            <a:avLst>
              <a:gd name="adj" fmla="val 5982"/>
            </a:avLst>
          </a:prstGeom>
          <a:solidFill>
            <a:srgbClr val="FFB793"/>
          </a:solidFill>
          <a:ln w="9525" algn="ctr">
            <a:noFill/>
            <a:rou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>
              <a:defRPr/>
            </a:pPr>
            <a:r>
              <a:rPr lang="zh-CN" altLang="en-US" sz="2800" b="1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共性问题集中讲解</a:t>
            </a:r>
            <a:endParaRPr lang="zh-CN" altLang="en-US" sz="2800" b="1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22" name="内容占位符 5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3286125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在客户机以不同的用户访问共享文件夹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  <a:defRPr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smb.conf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，添加共享设置，并启动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在客户端以不同用户测试，验证实施结果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pPr eaLnBrk="1" hangingPunct="1"/>
            <a:r>
              <a:rPr lang="zh-CN" altLang="en-US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实验：构建 </a:t>
            </a:r>
            <a:r>
              <a:rPr lang="en-US" altLang="zh-CN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Samba </a:t>
            </a:r>
            <a:r>
              <a:rPr lang="zh-CN" altLang="en-US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共享服务器</a:t>
            </a:r>
            <a:r>
              <a:rPr lang="en-US" altLang="zh-CN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3-3</a:t>
            </a:r>
            <a:endParaRPr lang="en-US" altLang="zh-CN" sz="2400" dirty="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pic>
        <p:nvPicPr>
          <p:cNvPr id="30725" name="Picture 4" descr="练习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3705" y="5229225"/>
            <a:ext cx="100838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Rectangle 5"/>
          <p:cNvSpPr>
            <a:spLocks noChangeArrowheads="1"/>
          </p:cNvSpPr>
          <p:nvPr/>
        </p:nvSpPr>
        <p:spPr bwMode="auto">
          <a:xfrm>
            <a:off x="3837305" y="5426075"/>
            <a:ext cx="2734945" cy="503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学会构建文件共享服务器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学会访问共享文件夹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技能展示</a:t>
            </a:r>
            <a:endParaRPr lang="zh-CN" altLang="en-US" sz="2800" smtClean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659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282" y="1142984"/>
            <a:ext cx="8501122" cy="5143536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常见问题及解决办法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实验案例小结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共性问题集中讲解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85984" y="3857628"/>
            <a:ext cx="4291013" cy="928687"/>
          </a:xfrm>
          <a:prstGeom prst="roundRect">
            <a:avLst>
              <a:gd name="adj" fmla="val 5982"/>
            </a:avLst>
          </a:prstGeom>
          <a:solidFill>
            <a:srgbClr val="FFB793"/>
          </a:solidFill>
          <a:ln w="9525" algn="ctr">
            <a:noFill/>
            <a:rou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>
              <a:defRPr/>
            </a:pPr>
            <a:r>
              <a:rPr lang="zh-CN" altLang="en-US" sz="2800" b="1" dirty="0"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共性问题集中讲解</a:t>
            </a:r>
            <a:endParaRPr lang="zh-CN" altLang="en-US" sz="2800" b="1" dirty="0"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Line 1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435600" y="22828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435600" y="1563688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0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363788" y="3714750"/>
            <a:ext cx="360362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446713" y="1563688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1" name="AutoShap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8722" y="3554943"/>
            <a:ext cx="2263013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共享服务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25738" y="1898650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Line 1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435600" y="3714750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435600" y="300037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Line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446713" y="3000375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435600" y="6142038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Line 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435600" y="5346700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Line 14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446713" y="5349875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8" name="AutoShape 1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712936" y="2857944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可匿名访问的共享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0" name="AutoShape 2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712936" y="3572324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需用户验证的共享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7" name="AutoShape 1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12936" y="1406592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的组成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8" name="AutoShape 1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712936" y="2126183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配置文件 </a:t>
            </a:r>
            <a:r>
              <a:rPr lang="en-US" altLang="zh-CN" sz="1600" b="1" dirty="0" err="1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endParaRPr lang="en-US" altLang="zh-CN" sz="1600" b="1" dirty="0" err="1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AutoShape 1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712253" y="5133247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 </a:t>
            </a:r>
            <a:r>
              <a:rPr lang="en-US" altLang="zh-CN" sz="1600" b="1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smbclient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访问</a:t>
            </a: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AutoShape 2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712253" y="5983835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 </a:t>
            </a:r>
            <a:r>
              <a:rPr lang="en-US" altLang="zh-CN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mount </a:t>
            </a:r>
            <a:r>
              <a:rPr lang="zh-CN" alt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挂载</a:t>
            </a: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Line 16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2735263" y="1928813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005013" y="1714976"/>
            <a:ext cx="2179439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16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</a:t>
            </a: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Line 16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2735263" y="3714750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3" name="AutoShape 5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016125" y="3500886"/>
            <a:ext cx="2179439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构建文件共享服务器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Line 16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2735263" y="5786438"/>
            <a:ext cx="2700337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9" name="AutoShape 5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008700" y="5626645"/>
            <a:ext cx="2211039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访问共享文件夹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Line 16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>
            <a:off x="5429250" y="4429125"/>
            <a:ext cx="35877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28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713200" y="4269323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用户映射及访问地址限制</a:t>
            </a:r>
            <a:endParaRPr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灯片编号占位符 29"/>
          <p:cNvSpPr>
            <a:spLocks noGrp="1"/>
          </p:cNvSpPr>
          <p:nvPr>
            <p:ph type="sldNum" sz="quarter" idx="12"/>
            <p:custDataLst>
              <p:tags r:id="rId30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3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1" grpId="0" bldLvl="0" animBg="1"/>
      <p:bldP spid="12308" grpId="0" bldLvl="0" animBg="1"/>
      <p:bldP spid="12310" grpId="0" bldLvl="0" animBg="1"/>
      <p:bldP spid="12317" grpId="0" bldLvl="0" animBg="1"/>
      <p:bldP spid="12318" grpId="0" bldLvl="0" animBg="1"/>
      <p:bldP spid="43" grpId="0" bldLvl="0" animBg="1"/>
      <p:bldP spid="45" grpId="0" bldLvl="0" animBg="1"/>
      <p:bldP spid="12320" grpId="0" bldLvl="0" animBg="1"/>
      <p:bldP spid="12303" grpId="0" bldLvl="0" animBg="1"/>
      <p:bldP spid="12319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SMB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协议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Server Message Block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，服务消息块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CIFS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协议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Common Internet File System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，通用互联网文件系统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项目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hlinkClick r:id="rId4"/>
              </a:rPr>
              <a:t>http://www.samba.org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en-US" altLang="zh-CN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Samba </a:t>
            </a:r>
            <a:r>
              <a:rPr lang="zh-CN" altLang="en-US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服务基础</a:t>
            </a:r>
            <a:r>
              <a:rPr lang="en-US" altLang="zh-CN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3-1</a:t>
            </a:r>
            <a:endParaRPr lang="en-US" altLang="zh-CN" sz="2400" dirty="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软件包构成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samba-common-3.6.9-164.el6.x86_64</a:t>
            </a:r>
            <a:endParaRPr 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samba-client-3.6.9-164.el6.x86_64</a:t>
            </a:r>
            <a:endParaRPr 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samba4-libs-4.0.0-58.el6.rc4.x86_64</a:t>
            </a:r>
            <a:endParaRPr 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samba-winbind-clients-3.6.9-164.el6.x86_64</a:t>
            </a:r>
            <a:endParaRPr 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samba-winbind-3.6.9-164.el6.x86_64</a:t>
            </a:r>
            <a:endParaRPr 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samba-3.6.9-164.el6.x86_64</a:t>
            </a:r>
            <a:endParaRPr 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 6.5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光盘中，安装包文件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samba-3.6.9-164.elb.x86_64.rpm</a:t>
            </a:r>
            <a:endParaRPr 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Samba </a:t>
            </a: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服务基础</a:t>
            </a:r>
            <a:r>
              <a:rPr lang="en-US" altLang="zh-CN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en-US" altLang="zh-CN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>
            <a:normAutofit lnSpcReduction="10000"/>
          </a:bodyPr>
          <a:lstStyle/>
          <a:p>
            <a:pPr>
              <a:spcBef>
                <a:spcPts val="675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服务器的主要程序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err="1" smtClean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smbd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：提供对服务器中文件、打印资源的共享访问</a:t>
            </a:r>
            <a:endParaRPr lang="zh-CN" altLang="en-US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err="1" smtClean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nmbd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：提供基于 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NetBIOS 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主机名称的解析</a:t>
            </a:r>
            <a:endParaRPr lang="zh-CN" altLang="en-US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的服务脚本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/etc/</a:t>
            </a:r>
            <a:r>
              <a:rPr lang="en-US" altLang="zh-CN" sz="2000" b="1" dirty="0" err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init.d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altLang="zh-CN" sz="2000" b="1" dirty="0" err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smb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Samba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的配置目录及文件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/etc/samba/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/etc/samba/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smb.conf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配置文件检查工具：</a:t>
            </a:r>
            <a:r>
              <a:rPr lang="en-US" altLang="zh-CN" sz="2000" b="1" dirty="0" err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testparm</a:t>
            </a:r>
            <a:endParaRPr lang="en-US" altLang="zh-CN" sz="2000" b="1" dirty="0" err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en-US" altLang="zh-CN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Samba </a:t>
            </a:r>
            <a:r>
              <a:rPr lang="zh-CN" altLang="en-US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服务基础</a:t>
            </a:r>
            <a:r>
              <a:rPr lang="en-US" altLang="zh-CN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3-3</a:t>
            </a:r>
            <a:endParaRPr lang="en-US" altLang="zh-CN" sz="2400" dirty="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1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smb.conf</a:t>
            </a: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文件的配置内容</a:t>
            </a:r>
            <a:endParaRPr lang="en-US" altLang="zh-CN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[global]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：全局设置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[homes]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：用户目录共享设置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[printers]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：打印机共享设置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myshare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：自定义名称的共享目录设置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 err="1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辅助配置内容</a:t>
            </a:r>
            <a:endParaRPr lang="en-US" altLang="zh-CN" kern="1200" dirty="0" err="1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注释行：以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号开头的行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配置样例行：以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号开头的行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结合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grep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命令可以提取有效配置行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grep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-v "^#"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smb.conf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|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grep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-v "^;" | 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grep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-v ^$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3" algn="l" defTabSz="914400">
              <a:spcBef>
                <a:spcPts val="675"/>
              </a:spcBef>
              <a:buClrTx/>
              <a:buSzTx/>
              <a:buFontTx/>
              <a:buNone/>
            </a:pP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 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smb.conf</a:t>
            </a:r>
            <a:r>
              <a:rPr lang="zh-CN" altLang="en-US" kern="12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 3-1</a:t>
            </a:r>
            <a:endParaRPr lang="zh-CN" altLang="en-US" kern="1200" dirty="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642910" y="1116771"/>
            <a:ext cx="7758139" cy="5769630"/>
          </a:xfrm>
          <a:prstGeom prst="roundRect">
            <a:avLst>
              <a:gd name="adj" fmla="val 4097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[global]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workgroup = MYGROUP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server string = Samba Server Version %v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log file = 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/log/samba/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log.%m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max log size = 50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security = user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passdb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backend = 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tdbsam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load printers = yes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cups options = raw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[homes]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comment = Home Directories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browseable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no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writable = yes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[printers]</a:t>
            </a:r>
            <a:endParaRPr lang="zh-CN" altLang="en-US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comment = All Printers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path = /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/spool/samba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sz="18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browseable</a:t>
            </a:r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no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guest ok = no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writable = no</a:t>
            </a:r>
            <a:endParaRPr lang="zh-CN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printable = yes</a:t>
            </a:r>
            <a:endParaRPr lang="en-US" altLang="en-US" sz="1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37965" y="6407150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教员演示</a:t>
            </a:r>
            <a:r>
              <a:rPr lang="zh-CN" altLang="en-US" sz="1800" b="1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操作过程</a:t>
            </a:r>
            <a:endParaRPr lang="zh-CN" altLang="en-US" sz="1800" b="1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  <a:defRPr/>
            </a:pPr>
            <a:fld id="{9A0DB2DC-4C9A-4742-B13C-FB6460FD3503}" type="slidenum"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/32</a:t>
            </a:r>
            <a:endParaRPr lang="en-US" altLang="zh-CN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ln>
            <a:noFill/>
          </a:ln>
        </p:spPr>
        <p:txBody>
          <a:bodyPr/>
          <a:lstStyle/>
          <a:p>
            <a:pPr>
              <a:spcBef>
                <a:spcPts val="675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常见全局配置项的含义</a:t>
            </a:r>
            <a:endParaRPr lang="zh-CN" altLang="en-US" sz="24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workgroup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：所在工作组名称</a:t>
            </a:r>
            <a:endParaRPr lang="zh-CN" altLang="en-US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server string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：服务器描述信息</a:t>
            </a:r>
            <a:endParaRPr lang="zh-CN" altLang="en-US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security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：安全级别，可用值如下：</a:t>
            </a:r>
            <a:endParaRPr lang="zh-CN" altLang="en-US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  <a:buFontTx/>
              <a:buNone/>
            </a:pP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share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user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server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domain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log file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：日志文件位置，“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%m” 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变量表示客户机地址</a:t>
            </a:r>
            <a:endParaRPr lang="zh-CN" altLang="en-US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max log size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：日志文件的最大容量，单位为 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KB</a:t>
            </a:r>
            <a:endParaRPr lang="en-US" altLang="zh-CN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 err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passwd</a:t>
            </a:r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backend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：设置共享账户文件的类型</a:t>
            </a:r>
            <a:endParaRPr lang="zh-CN" altLang="en-US" sz="2000" b="1" dirty="0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/>
          <a:lstStyle/>
          <a:p>
            <a:r>
              <a:rPr lang="zh-CN" altLang="en-US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主配置文件 </a:t>
            </a:r>
            <a:r>
              <a:rPr lang="en-US" altLang="zh-CN" sz="2400" dirty="0" err="1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smb.conf</a:t>
            </a:r>
            <a:r>
              <a:rPr lang="en-US" altLang="zh-CN" sz="2400" dirty="0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 3-2</a:t>
            </a:r>
            <a:endParaRPr lang="en-US" altLang="zh-CN" sz="2400" dirty="0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prstGeom prst="rect">
            <a:avLst/>
          </a:prstGeom>
          <a:ln>
            <a:noFill/>
          </a:ln>
        </p:spPr>
        <p:txBody>
          <a:bodyPr/>
          <a:lstStyle/>
          <a:p>
            <a:pPr>
              <a:defRPr/>
            </a:pPr>
            <a:fld id="{68EE1CFA-4D44-49AF-822A-C1C3A9B0D435}" type="slidenum"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en-US" altLang="zh-CN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/32</a:t>
            </a:r>
            <a:endParaRPr lang="en-US" altLang="zh-CN" dirty="0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1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8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19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19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9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94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19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19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19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02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6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2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8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7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1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9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8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6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4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8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1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1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2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24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2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2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27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2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2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31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3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3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34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3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2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3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4.xml><?xml version="1.0" encoding="utf-8"?>
<p:tagLst xmlns:p="http://schemas.openxmlformats.org/presentationml/2006/main">
  <p:tag name="KSO_WM_UNIT_PLACING_PICTURE_USER_VIEWPORT" val="{&quot;height&quot;:1440,&quot;width&quot;:1587.500346289816}"/>
</p:tagLst>
</file>

<file path=ppt/tags/tag3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6.xml><?xml version="1.0" encoding="utf-8"?>
<p:tagLst xmlns:p="http://schemas.openxmlformats.org/presentationml/2006/main">
  <p:tag name="KSO_WM_UNIT_PRESET_TEXT" val="1"/>
  <p:tag name="KSO_WM_UNIT_NOCLEAR" val="0"/>
  <p:tag name="KSO_WM_UNIT_VALUE" val="0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202545_7*e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45_7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-0.2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3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85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3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  <p:tag name="KSO_WM_UNIT_TYPE" val="i"/>
</p:tagLst>
</file>

<file path=ppt/tags/tag3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98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3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1.xml><?xml version="1.0" encoding="utf-8"?>
<p:tagLst xmlns:p="http://schemas.openxmlformats.org/presentationml/2006/main">
  <p:tag name="COMMONDATA" val="eyJoZGlkIjoiYzIwODc0ZjEzYjI3NGUzMDkzNzE5MDQ5MmNjMzcyNmQifQ=="/>
  <p:tag name="KSO_WPP_MARK_KEY" val="eed172b7-247f-46bb-8e6f-9eadfdbca848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8091dc4-cc93-45be-beb7-78b62007d461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6851</Words>
  <Application>WPS 演示</Application>
  <PresentationFormat>全屏显示(4:3)</PresentationFormat>
  <Paragraphs>533</Paragraphs>
  <Slides>30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黑体</vt:lpstr>
      <vt:lpstr>Verdana</vt:lpstr>
      <vt:lpstr>微软雅黑</vt:lpstr>
      <vt:lpstr>汉仪旗黑-85S</vt:lpstr>
      <vt:lpstr>Viner Hand ITC</vt:lpstr>
      <vt:lpstr>汉仪旗黑-85S</vt:lpstr>
      <vt:lpstr>Arial Unicode MS</vt:lpstr>
      <vt:lpstr>Wingdings</vt:lpstr>
      <vt:lpstr>1_c026TGp_business_diagram_v2</vt:lpstr>
      <vt:lpstr>2_Office 主题​​</vt:lpstr>
      <vt:lpstr>Samba文件共享服务</vt:lpstr>
      <vt:lpstr>课前小考</vt:lpstr>
      <vt:lpstr>技能展示</vt:lpstr>
      <vt:lpstr>本章结构</vt:lpstr>
      <vt:lpstr>Samba 服务基础3-1</vt:lpstr>
      <vt:lpstr>Samba 服务基础3-2</vt:lpstr>
      <vt:lpstr>Samba 服务基础3-3</vt:lpstr>
      <vt:lpstr>主配置文件 smb.conf 3-1</vt:lpstr>
      <vt:lpstr>主配置文件 smb.conf 3-2</vt:lpstr>
      <vt:lpstr>主配置文件 smb.conf 3-3</vt:lpstr>
      <vt:lpstr>小结</vt:lpstr>
      <vt:lpstr>可匿名访问的共享</vt:lpstr>
      <vt:lpstr>需用户验证的共享3-1</vt:lpstr>
      <vt:lpstr>需用户验证的共享3-2</vt:lpstr>
      <vt:lpstr>需用户验证的共享3-3</vt:lpstr>
      <vt:lpstr>用户映射及访问地址限制2-1</vt:lpstr>
      <vt:lpstr>用户映射及访问地址限制2-2</vt:lpstr>
      <vt:lpstr>访问共享文件夹2-1</vt:lpstr>
      <vt:lpstr>访问共享文件夹2-2</vt:lpstr>
      <vt:lpstr>本章总结</vt:lpstr>
      <vt:lpstr>课堂练习</vt:lpstr>
      <vt:lpstr>作业</vt:lpstr>
      <vt:lpstr>作业</vt:lpstr>
      <vt:lpstr>考题</vt:lpstr>
      <vt:lpstr>实验任务</vt:lpstr>
      <vt:lpstr>实验：构建 Samba 共享服务器3-1</vt:lpstr>
      <vt:lpstr>实验：构建 Samba 共享服务器3-2</vt:lpstr>
      <vt:lpstr>共性问题集中讲解</vt:lpstr>
      <vt:lpstr>实验：构建 Samba 共享服务器3-3</vt:lpstr>
      <vt:lpstr>共性问题集中讲解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708</cp:revision>
  <dcterms:created xsi:type="dcterms:W3CDTF">2009-04-02T02:14:00Z</dcterms:created>
  <dcterms:modified xsi:type="dcterms:W3CDTF">2022-06-24T06:08:19Z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6297F4C912454C8F83BB3241155C63F3</vt:lpwstr>
  </property>
</Properties>
</file>