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9"/>
  </p:notesMasterIdLst>
  <p:sldIdLst>
    <p:sldId id="259" r:id="rId2"/>
    <p:sldId id="344" r:id="rId3"/>
    <p:sldId id="345" r:id="rId4"/>
    <p:sldId id="348" r:id="rId5"/>
    <p:sldId id="601" r:id="rId6"/>
    <p:sldId id="602" r:id="rId7"/>
    <p:sldId id="603" r:id="rId8"/>
    <p:sldId id="604" r:id="rId9"/>
    <p:sldId id="605" r:id="rId10"/>
    <p:sldId id="606" r:id="rId11"/>
    <p:sldId id="607" r:id="rId12"/>
    <p:sldId id="608" r:id="rId13"/>
    <p:sldId id="609" r:id="rId14"/>
    <p:sldId id="594" r:id="rId15"/>
    <p:sldId id="596" r:id="rId16"/>
    <p:sldId id="597" r:id="rId17"/>
    <p:sldId id="598" r:id="rId18"/>
    <p:sldId id="599" r:id="rId19"/>
    <p:sldId id="610" r:id="rId20"/>
    <p:sldId id="600" r:id="rId21"/>
    <p:sldId id="611" r:id="rId22"/>
    <p:sldId id="612" r:id="rId23"/>
    <p:sldId id="613" r:id="rId24"/>
    <p:sldId id="614" r:id="rId25"/>
    <p:sldId id="615" r:id="rId26"/>
    <p:sldId id="616" r:id="rId27"/>
    <p:sldId id="617" r:id="rId28"/>
    <p:sldId id="618" r:id="rId29"/>
    <p:sldId id="619" r:id="rId30"/>
    <p:sldId id="620" r:id="rId31"/>
    <p:sldId id="621" r:id="rId32"/>
    <p:sldId id="622" r:id="rId33"/>
    <p:sldId id="623" r:id="rId34"/>
    <p:sldId id="624" r:id="rId35"/>
    <p:sldId id="625" r:id="rId36"/>
    <p:sldId id="626" r:id="rId37"/>
    <p:sldId id="627" r:id="rId38"/>
    <p:sldId id="628" r:id="rId39"/>
    <p:sldId id="630" r:id="rId40"/>
    <p:sldId id="629" r:id="rId41"/>
    <p:sldId id="631" r:id="rId42"/>
    <p:sldId id="632" r:id="rId43"/>
    <p:sldId id="633" r:id="rId44"/>
    <p:sldId id="634" r:id="rId45"/>
    <p:sldId id="635" r:id="rId46"/>
    <p:sldId id="636" r:id="rId47"/>
    <p:sldId id="637" r:id="rId48"/>
    <p:sldId id="638" r:id="rId49"/>
    <p:sldId id="639" r:id="rId50"/>
    <p:sldId id="640" r:id="rId51"/>
    <p:sldId id="641" r:id="rId52"/>
    <p:sldId id="642" r:id="rId53"/>
    <p:sldId id="643" r:id="rId54"/>
    <p:sldId id="644" r:id="rId55"/>
    <p:sldId id="645" r:id="rId56"/>
    <p:sldId id="646" r:id="rId57"/>
    <p:sldId id="647" r:id="rId58"/>
    <p:sldId id="648" r:id="rId59"/>
    <p:sldId id="649" r:id="rId60"/>
    <p:sldId id="650" r:id="rId61"/>
    <p:sldId id="651" r:id="rId62"/>
    <p:sldId id="652" r:id="rId63"/>
    <p:sldId id="653" r:id="rId64"/>
    <p:sldId id="654" r:id="rId65"/>
    <p:sldId id="655" r:id="rId66"/>
    <p:sldId id="656" r:id="rId67"/>
    <p:sldId id="657" r:id="rId68"/>
    <p:sldId id="658" r:id="rId69"/>
    <p:sldId id="659" r:id="rId70"/>
    <p:sldId id="660" r:id="rId71"/>
    <p:sldId id="661" r:id="rId72"/>
    <p:sldId id="662" r:id="rId73"/>
    <p:sldId id="663" r:id="rId74"/>
    <p:sldId id="664" r:id="rId75"/>
    <p:sldId id="665" r:id="rId76"/>
    <p:sldId id="666" r:id="rId77"/>
    <p:sldId id="667" r:id="rId78"/>
    <p:sldId id="668" r:id="rId79"/>
    <p:sldId id="670" r:id="rId80"/>
    <p:sldId id="671" r:id="rId81"/>
    <p:sldId id="672" r:id="rId82"/>
    <p:sldId id="673" r:id="rId83"/>
    <p:sldId id="669" r:id="rId84"/>
    <p:sldId id="674" r:id="rId85"/>
    <p:sldId id="675" r:id="rId86"/>
    <p:sldId id="676" r:id="rId87"/>
    <p:sldId id="677" r:id="rId88"/>
    <p:sldId id="678" r:id="rId89"/>
    <p:sldId id="679" r:id="rId90"/>
    <p:sldId id="680" r:id="rId91"/>
    <p:sldId id="681" r:id="rId92"/>
    <p:sldId id="682" r:id="rId93"/>
    <p:sldId id="683" r:id="rId94"/>
    <p:sldId id="684" r:id="rId95"/>
    <p:sldId id="685" r:id="rId96"/>
    <p:sldId id="686" r:id="rId97"/>
    <p:sldId id="350" r:id="rId98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8">
          <p15:clr>
            <a:srgbClr val="A4A3A4"/>
          </p15:clr>
        </p15:guide>
        <p15:guide id="2" pos="3618">
          <p15:clr>
            <a:srgbClr val="A4A3A4"/>
          </p15:clr>
        </p15:guide>
      </p15:sldGuideLst>
    </p:ext>
    <p:ext uri="{505F2C04-C923-438B-8C0F-E0CD2BADF298}">
      <wppc:fontMiss xmlns=""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9F1"/>
    <a:srgbClr val="062B56"/>
    <a:srgbClr val="294B64"/>
    <a:srgbClr val="1F497D"/>
    <a:srgbClr val="080F40"/>
    <a:srgbClr val="022F4F"/>
    <a:srgbClr val="A3FBFD"/>
    <a:srgbClr val="0070C0"/>
    <a:srgbClr val="4F81BD"/>
    <a:srgbClr val="254C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7" autoAdjust="0"/>
    <p:restoredTop sz="96566" autoAdjust="0"/>
  </p:normalViewPr>
  <p:slideViewPr>
    <p:cSldViewPr>
      <p:cViewPr varScale="1">
        <p:scale>
          <a:sx n="83" d="100"/>
          <a:sy n="83" d="100"/>
        </p:scale>
        <p:origin x="744" y="58"/>
      </p:cViewPr>
      <p:guideLst>
        <p:guide orient="horz" pos="2068"/>
        <p:guide pos="3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6F545A-B192-43E8-9B7A-AB947C8BC6D9}" type="doc">
      <dgm:prSet loTypeId="urn:microsoft.com/office/officeart/2005/8/layout/hList1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FD8ECB7E-DDE4-4509-BC87-3CF086250402}">
      <dgm:prSet phldrT="[文本]" custT="1"/>
      <dgm:spPr/>
      <dgm:t>
        <a:bodyPr/>
        <a:lstStyle/>
        <a:p>
          <a:r>
            <a: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rPr>
            <a:t>【</a:t>
          </a:r>
          <a:r>
            <a: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rPr>
            <a:t>知识目标</a:t>
          </a:r>
          <a:r>
            <a: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rPr>
            <a:t>】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4D1B43F-CC00-4746-A074-54F1B5CF1DFF}" type="parTrans" cxnId="{8263D19B-1920-416A-95DF-F3BB30B33E62}">
      <dgm:prSet/>
      <dgm:spPr/>
      <dgm:t>
        <a:bodyPr/>
        <a:lstStyle/>
        <a:p>
          <a:endParaRPr lang="zh-CN" altLang="en-US"/>
        </a:p>
      </dgm:t>
    </dgm:pt>
    <dgm:pt modelId="{78D3032A-1272-4C0D-B79E-0A5214E35426}" type="sibTrans" cxnId="{8263D19B-1920-416A-95DF-F3BB30B33E62}">
      <dgm:prSet/>
      <dgm:spPr/>
      <dgm:t>
        <a:bodyPr/>
        <a:lstStyle/>
        <a:p>
          <a:endParaRPr lang="zh-CN" altLang="en-US"/>
        </a:p>
      </dgm:t>
    </dgm:pt>
    <dgm:pt modelId="{91D98B9E-F00A-4A3B-8F02-EA4D26EC6C10}">
      <dgm:prSet phldrT="[文本]" custT="1"/>
      <dgm:spPr/>
      <dgm:t>
        <a:bodyPr/>
        <a:lstStyle/>
        <a:p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了解</a:t>
          </a:r>
          <a:r>
            <a:rPr lang="en-US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与变频器的系统构成和接口方式；</a:t>
          </a:r>
        </a:p>
      </dgm:t>
    </dgm:pt>
    <dgm:pt modelId="{781F6033-86CF-410E-8330-DD8A4B22D469}" type="parTrans" cxnId="{53B8B95F-3773-49D3-B32B-76BAE53D8A9D}">
      <dgm:prSet/>
      <dgm:spPr/>
      <dgm:t>
        <a:bodyPr/>
        <a:lstStyle/>
        <a:p>
          <a:endParaRPr lang="zh-CN" altLang="en-US"/>
        </a:p>
      </dgm:t>
    </dgm:pt>
    <dgm:pt modelId="{473D7528-AD74-4C14-8176-E537507C765B}" type="sibTrans" cxnId="{53B8B95F-3773-49D3-B32B-76BAE53D8A9D}">
      <dgm:prSet/>
      <dgm:spPr/>
      <dgm:t>
        <a:bodyPr/>
        <a:lstStyle/>
        <a:p>
          <a:endParaRPr lang="zh-CN" altLang="en-US"/>
        </a:p>
      </dgm:t>
    </dgm:pt>
    <dgm:pt modelId="{DF877372-53A0-4979-9803-9C869E48CF09}">
      <dgm:prSet phldrT="[文本]" custT="1"/>
      <dgm:spPr/>
      <dgm:t>
        <a:bodyPr/>
        <a:lstStyle/>
        <a:p>
          <a:r>
            <a: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rPr>
            <a:t>【</a:t>
          </a:r>
          <a:r>
            <a: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rPr>
            <a:t>能力目标</a:t>
          </a:r>
          <a:r>
            <a: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rPr>
            <a:t>】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C23DF5E-C3D7-4469-B8FF-87E3A0056ED4}" type="parTrans" cxnId="{6F48C3FB-ECF2-4834-856F-DD8C0B443CAA}">
      <dgm:prSet/>
      <dgm:spPr/>
      <dgm:t>
        <a:bodyPr/>
        <a:lstStyle/>
        <a:p>
          <a:endParaRPr lang="zh-CN" altLang="en-US"/>
        </a:p>
      </dgm:t>
    </dgm:pt>
    <dgm:pt modelId="{4E14E7C8-9F7D-49A6-9083-15A1193A8D76}" type="sibTrans" cxnId="{6F48C3FB-ECF2-4834-856F-DD8C0B443CAA}">
      <dgm:prSet/>
      <dgm:spPr/>
      <dgm:t>
        <a:bodyPr/>
        <a:lstStyle/>
        <a:p>
          <a:endParaRPr lang="zh-CN" altLang="en-US"/>
        </a:p>
      </dgm:t>
    </dgm:pt>
    <dgm:pt modelId="{5FA73BAF-8892-4D9C-B33C-286481659104}">
      <dgm:prSet phldrT="[文本]" custT="1"/>
      <dgm:spPr/>
      <dgm:t>
        <a:bodyPr/>
        <a:lstStyle/>
        <a:p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运用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和变频器的知识构建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变频调速系统</a:t>
          </a:r>
        </a:p>
      </dgm:t>
    </dgm:pt>
    <dgm:pt modelId="{5FE8CAF0-3139-4C36-BC6B-41CA58694DAE}" type="parTrans" cxnId="{BD6DF537-FE95-4A8D-9BF8-F02388ABE7B8}">
      <dgm:prSet/>
      <dgm:spPr/>
      <dgm:t>
        <a:bodyPr/>
        <a:lstStyle/>
        <a:p>
          <a:endParaRPr lang="zh-CN" altLang="en-US"/>
        </a:p>
      </dgm:t>
    </dgm:pt>
    <dgm:pt modelId="{0D3895EB-BC1C-4B64-910C-C1F5CF9876FE}" type="sibTrans" cxnId="{BD6DF537-FE95-4A8D-9BF8-F02388ABE7B8}">
      <dgm:prSet/>
      <dgm:spPr/>
      <dgm:t>
        <a:bodyPr/>
        <a:lstStyle/>
        <a:p>
          <a:endParaRPr lang="zh-CN" altLang="en-US"/>
        </a:p>
      </dgm:t>
    </dgm:pt>
    <dgm:pt modelId="{DC01F453-FA60-4461-B41F-D504F8C4B282}">
      <dgm:prSet custT="1"/>
      <dgm:spPr/>
      <dgm:t>
        <a:bodyPr/>
        <a:lstStyle/>
        <a:p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842EE2-3834-4BD4-95AF-C997E4A9F7B0}" type="parTrans" cxnId="{F805F91A-AD4F-43ED-8DA7-F78006797F64}">
      <dgm:prSet/>
      <dgm:spPr/>
      <dgm:t>
        <a:bodyPr/>
        <a:lstStyle/>
        <a:p>
          <a:endParaRPr lang="zh-CN" altLang="en-US"/>
        </a:p>
      </dgm:t>
    </dgm:pt>
    <dgm:pt modelId="{BF0B9018-0CE1-4C04-8742-A6DE8833264A}" type="sibTrans" cxnId="{F805F91A-AD4F-43ED-8DA7-F78006797F64}">
      <dgm:prSet/>
      <dgm:spPr/>
      <dgm:t>
        <a:bodyPr/>
        <a:lstStyle/>
        <a:p>
          <a:endParaRPr lang="zh-CN" altLang="en-US"/>
        </a:p>
      </dgm:t>
    </dgm:pt>
    <dgm:pt modelId="{41CDD41C-E799-400D-8CE7-462FA917905B}">
      <dgm:prSet phldrT="[文本]" custT="1"/>
      <dgm:spPr/>
      <dgm:t>
        <a:bodyPr/>
        <a:lstStyle/>
        <a:p>
          <a:r>
            <a: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rPr>
            <a:t>【</a:t>
          </a:r>
          <a:r>
            <a: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rPr>
            <a:t>素质目标</a:t>
          </a:r>
          <a:r>
            <a: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rPr>
            <a:t>】</a:t>
          </a:r>
          <a:endParaRPr lang="zh-CN" altLang="en-US" sz="3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5CA0F64-2755-4AC0-A246-9558EE5334C2}" type="sibTrans" cxnId="{CDAADC4A-9D9E-4B39-936A-BF3E32F7B9AA}">
      <dgm:prSet/>
      <dgm:spPr/>
      <dgm:t>
        <a:bodyPr/>
        <a:lstStyle/>
        <a:p>
          <a:endParaRPr lang="zh-CN" altLang="en-US"/>
        </a:p>
      </dgm:t>
    </dgm:pt>
    <dgm:pt modelId="{94247A65-5791-4402-B3B9-96948507ED11}" type="parTrans" cxnId="{CDAADC4A-9D9E-4B39-936A-BF3E32F7B9AA}">
      <dgm:prSet/>
      <dgm:spPr/>
      <dgm:t>
        <a:bodyPr/>
        <a:lstStyle/>
        <a:p>
          <a:endParaRPr lang="zh-CN" altLang="en-US"/>
        </a:p>
      </dgm:t>
    </dgm:pt>
    <dgm:pt modelId="{26A7B359-1B58-4D2D-B4BE-89E59148F77F}">
      <dgm:prSet phldrT="[文本]" custT="1"/>
      <dgm:spPr/>
      <dgm:t>
        <a:bodyPr/>
        <a:lstStyle/>
        <a:p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具有勤于思考、勇于创新、敬业乐业、严谨务实工作作风；</a:t>
          </a:r>
        </a:p>
      </dgm:t>
    </dgm:pt>
    <dgm:pt modelId="{360C1BD6-CB22-4BB1-935E-719C478AB97E}" type="sibTrans" cxnId="{4654C4F4-6757-4B44-B56A-DAB8AA849B39}">
      <dgm:prSet/>
      <dgm:spPr/>
      <dgm:t>
        <a:bodyPr/>
        <a:lstStyle/>
        <a:p>
          <a:endParaRPr lang="zh-CN" altLang="en-US"/>
        </a:p>
      </dgm:t>
    </dgm:pt>
    <dgm:pt modelId="{84AD2597-F6A9-46DD-8CBF-EE6AD36E2559}" type="parTrans" cxnId="{4654C4F4-6757-4B44-B56A-DAB8AA849B39}">
      <dgm:prSet/>
      <dgm:spPr/>
      <dgm:t>
        <a:bodyPr/>
        <a:lstStyle/>
        <a:p>
          <a:endParaRPr lang="zh-CN" altLang="en-US"/>
        </a:p>
      </dgm:t>
    </dgm:pt>
    <dgm:pt modelId="{AA7E4506-920B-4F71-8265-3932C5079B8E}">
      <dgm:prSet custT="1"/>
      <dgm:spPr/>
      <dgm:t>
        <a:bodyPr/>
        <a:lstStyle/>
        <a:p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4D8E711-3BFB-4A80-9F43-347C8BBD1BDB}" type="parTrans" cxnId="{32B99A48-D448-412D-AFCD-DC1DD94632ED}">
      <dgm:prSet/>
      <dgm:spPr/>
      <dgm:t>
        <a:bodyPr/>
        <a:lstStyle/>
        <a:p>
          <a:endParaRPr lang="zh-CN" altLang="en-US"/>
        </a:p>
      </dgm:t>
    </dgm:pt>
    <dgm:pt modelId="{552453DC-4790-4449-BFB2-ABBBBA899FB3}" type="sibTrans" cxnId="{32B99A48-D448-412D-AFCD-DC1DD94632ED}">
      <dgm:prSet/>
      <dgm:spPr/>
      <dgm:t>
        <a:bodyPr/>
        <a:lstStyle/>
        <a:p>
          <a:endParaRPr lang="zh-CN" altLang="en-US"/>
        </a:p>
      </dgm:t>
    </dgm:pt>
    <dgm:pt modelId="{DDD897D5-3428-424F-9A5C-A7B214E4120D}">
      <dgm:prSet custT="1"/>
      <dgm:spPr/>
      <dgm:t>
        <a:bodyPr/>
        <a:lstStyle/>
        <a:p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25949C-AB85-44A9-8991-1A32E73622EF}" type="parTrans" cxnId="{082C4669-CC7B-4F1B-BF22-E6A21DBE0C2D}">
      <dgm:prSet/>
      <dgm:spPr/>
      <dgm:t>
        <a:bodyPr/>
        <a:lstStyle/>
        <a:p>
          <a:endParaRPr lang="zh-CN" altLang="en-US"/>
        </a:p>
      </dgm:t>
    </dgm:pt>
    <dgm:pt modelId="{20F5A877-4A55-4DDD-AA66-4482A1601E8F}" type="sibTrans" cxnId="{082C4669-CC7B-4F1B-BF22-E6A21DBE0C2D}">
      <dgm:prSet/>
      <dgm:spPr/>
      <dgm:t>
        <a:bodyPr/>
        <a:lstStyle/>
        <a:p>
          <a:endParaRPr lang="zh-CN" altLang="en-US"/>
        </a:p>
      </dgm:t>
    </dgm:pt>
    <dgm:pt modelId="{957C4B03-4E41-4C04-A997-C83461E7344E}">
      <dgm:prSet custT="1"/>
      <dgm:spPr/>
      <dgm:t>
        <a:bodyPr/>
        <a:lstStyle/>
        <a:p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C88397B-0C17-41AD-83CA-F37126BB9B78}" type="parTrans" cxnId="{080FDF9B-14CD-42A9-A4C4-1FE74E08A159}">
      <dgm:prSet/>
      <dgm:spPr/>
      <dgm:t>
        <a:bodyPr/>
        <a:lstStyle/>
        <a:p>
          <a:endParaRPr lang="zh-CN" altLang="en-US"/>
        </a:p>
      </dgm:t>
    </dgm:pt>
    <dgm:pt modelId="{AF21DA0B-59DB-4041-90B1-FE7006DAB032}" type="sibTrans" cxnId="{080FDF9B-14CD-42A9-A4C4-1FE74E08A159}">
      <dgm:prSet/>
      <dgm:spPr/>
      <dgm:t>
        <a:bodyPr/>
        <a:lstStyle/>
        <a:p>
          <a:endParaRPr lang="zh-CN" altLang="en-US"/>
        </a:p>
      </dgm:t>
    </dgm:pt>
    <dgm:pt modelId="{7BC44E75-27FD-441A-8E42-2712F5B81840}">
      <dgm:prSet custT="1"/>
      <dgm:spPr/>
      <dgm:t>
        <a:bodyPr/>
        <a:lstStyle/>
        <a:p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了解变频器</a:t>
          </a:r>
          <a:r>
            <a:rPr lang="en-US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USS</a:t>
          </a:r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和</a:t>
          </a:r>
          <a:r>
            <a:rPr lang="en-US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MODBUS</a:t>
          </a:r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两种通讯方式的硬件接口；</a:t>
          </a:r>
        </a:p>
      </dgm:t>
    </dgm:pt>
    <dgm:pt modelId="{FDF15730-6806-49CD-BDD9-E52DCE9BFA48}" type="parTrans" cxnId="{EC214445-21C1-400D-B182-E412BD47C4D6}">
      <dgm:prSet/>
      <dgm:spPr/>
      <dgm:t>
        <a:bodyPr/>
        <a:lstStyle/>
        <a:p>
          <a:endParaRPr lang="zh-CN" altLang="en-US"/>
        </a:p>
      </dgm:t>
    </dgm:pt>
    <dgm:pt modelId="{311D779E-C5B5-46EB-A415-EAFB86454F3F}" type="sibTrans" cxnId="{EC214445-21C1-400D-B182-E412BD47C4D6}">
      <dgm:prSet/>
      <dgm:spPr/>
      <dgm:t>
        <a:bodyPr/>
        <a:lstStyle/>
        <a:p>
          <a:endParaRPr lang="zh-CN" altLang="en-US"/>
        </a:p>
      </dgm:t>
    </dgm:pt>
    <dgm:pt modelId="{11679404-A3CE-4FAD-B84A-4A14A6BAE86F}">
      <dgm:prSet custT="1"/>
      <dgm:spPr/>
      <dgm:t>
        <a:bodyPr/>
        <a:lstStyle/>
        <a:p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掌握</a:t>
          </a:r>
          <a:r>
            <a:rPr lang="en-US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USS</a:t>
          </a:r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和</a:t>
          </a:r>
          <a:r>
            <a:rPr lang="en-US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MODBUS</a:t>
          </a:r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通讯架构和工作原理；</a:t>
          </a:r>
        </a:p>
      </dgm:t>
    </dgm:pt>
    <dgm:pt modelId="{62231EBD-E4BD-4C3F-911D-7FA9236CF6E0}" type="parTrans" cxnId="{7C4F9C18-E7A5-483C-85CF-0569FA7FE6D8}">
      <dgm:prSet/>
      <dgm:spPr/>
      <dgm:t>
        <a:bodyPr/>
        <a:lstStyle/>
        <a:p>
          <a:endParaRPr lang="zh-CN" altLang="en-US"/>
        </a:p>
      </dgm:t>
    </dgm:pt>
    <dgm:pt modelId="{EB536F00-9F74-42F8-8749-990B7DC75E65}" type="sibTrans" cxnId="{7C4F9C18-E7A5-483C-85CF-0569FA7FE6D8}">
      <dgm:prSet/>
      <dgm:spPr/>
      <dgm:t>
        <a:bodyPr/>
        <a:lstStyle/>
        <a:p>
          <a:endParaRPr lang="zh-CN" altLang="en-US"/>
        </a:p>
      </dgm:t>
    </dgm:pt>
    <dgm:pt modelId="{0D185AC5-FA1F-4D93-AABB-54A9A00B0332}">
      <dgm:prSet custT="1"/>
      <dgm:spPr/>
      <dgm:t>
        <a:bodyPr/>
        <a:lstStyle/>
        <a:p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掌握</a:t>
          </a:r>
          <a:r>
            <a:rPr lang="en-US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600" dirty="0">
              <a:latin typeface="宋体" panose="02010600030101010101" pitchFamily="2" charset="-122"/>
              <a:ea typeface="宋体" panose="02010600030101010101" pitchFamily="2" charset="-122"/>
            </a:rPr>
            <a:t>与变频器的数字输入端子的接口电路；</a:t>
          </a:r>
        </a:p>
      </dgm:t>
    </dgm:pt>
    <dgm:pt modelId="{7B2F8F12-C14F-4444-BB84-A5C5E9D60095}" type="parTrans" cxnId="{E3C0CB33-AB08-48AA-B102-DB73C2E6EADF}">
      <dgm:prSet/>
      <dgm:spPr/>
      <dgm:t>
        <a:bodyPr/>
        <a:lstStyle/>
        <a:p>
          <a:endParaRPr lang="zh-CN" altLang="en-US"/>
        </a:p>
      </dgm:t>
    </dgm:pt>
    <dgm:pt modelId="{B10E8D42-B460-4BC7-8FB4-5F353E0C075B}" type="sibTrans" cxnId="{E3C0CB33-AB08-48AA-B102-DB73C2E6EADF}">
      <dgm:prSet/>
      <dgm:spPr/>
      <dgm:t>
        <a:bodyPr/>
        <a:lstStyle/>
        <a:p>
          <a:endParaRPr lang="zh-CN" altLang="en-US"/>
        </a:p>
      </dgm:t>
    </dgm:pt>
    <dgm:pt modelId="{9AD6341A-32B0-42EC-8F56-6C21D0796116}">
      <dgm:prSet custT="1"/>
      <dgm:spPr/>
      <dgm:t>
        <a:bodyPr/>
        <a:lstStyle/>
        <a:p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9DA15C-3D49-45DD-80C7-A30D5C2BDF65}" type="parTrans" cxnId="{E680F9F5-CC70-47FA-9383-A65B8BC741F4}">
      <dgm:prSet/>
      <dgm:spPr/>
      <dgm:t>
        <a:bodyPr/>
        <a:lstStyle/>
        <a:p>
          <a:endParaRPr lang="zh-CN" altLang="en-US"/>
        </a:p>
      </dgm:t>
    </dgm:pt>
    <dgm:pt modelId="{4B04C121-A930-4849-917E-F83139B9E706}" type="sibTrans" cxnId="{E680F9F5-CC70-47FA-9383-A65B8BC741F4}">
      <dgm:prSet/>
      <dgm:spPr/>
      <dgm:t>
        <a:bodyPr/>
        <a:lstStyle/>
        <a:p>
          <a:endParaRPr lang="zh-CN" altLang="en-US"/>
        </a:p>
      </dgm:t>
    </dgm:pt>
    <dgm:pt modelId="{04D5A99A-754A-40F6-A94E-24C7CF1D27D0}">
      <dgm:prSet custT="1"/>
      <dgm:spPr/>
      <dgm:t>
        <a:bodyPr/>
        <a:lstStyle/>
        <a:p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设计和连接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与变频器的接口电路；</a:t>
          </a:r>
        </a:p>
      </dgm:t>
    </dgm:pt>
    <dgm:pt modelId="{830FD97F-0186-4697-94A9-5A1A8FBF8FDB}" type="parTrans" cxnId="{F5E675CF-805D-4E9A-AC22-8C76366F3394}">
      <dgm:prSet/>
      <dgm:spPr/>
      <dgm:t>
        <a:bodyPr/>
        <a:lstStyle/>
        <a:p>
          <a:endParaRPr lang="zh-CN" altLang="en-US"/>
        </a:p>
      </dgm:t>
    </dgm:pt>
    <dgm:pt modelId="{A207C010-9D16-45CA-A8EE-563D33C7A558}" type="sibTrans" cxnId="{F5E675CF-805D-4E9A-AC22-8C76366F3394}">
      <dgm:prSet/>
      <dgm:spPr/>
      <dgm:t>
        <a:bodyPr/>
        <a:lstStyle/>
        <a:p>
          <a:endParaRPr lang="zh-CN" altLang="en-US"/>
        </a:p>
      </dgm:t>
    </dgm:pt>
    <dgm:pt modelId="{73DFB56C-835C-466F-A554-DAE4BB0748D3}">
      <dgm:prSet custT="1"/>
      <dgm:spPr/>
      <dgm:t>
        <a:bodyPr/>
        <a:lstStyle/>
        <a:p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能够编写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程序，通过端子驱动变频器运行；</a:t>
          </a:r>
        </a:p>
      </dgm:t>
    </dgm:pt>
    <dgm:pt modelId="{8251AA71-0181-4E10-B7DB-C4C54FBFAAF8}" type="parTrans" cxnId="{ECA43AC6-0A6B-43D3-811F-5880696E3EE8}">
      <dgm:prSet/>
      <dgm:spPr/>
      <dgm:t>
        <a:bodyPr/>
        <a:lstStyle/>
        <a:p>
          <a:endParaRPr lang="zh-CN" altLang="en-US"/>
        </a:p>
      </dgm:t>
    </dgm:pt>
    <dgm:pt modelId="{7956D72E-BAB1-45A1-BA16-11C8C86E1009}" type="sibTrans" cxnId="{ECA43AC6-0A6B-43D3-811F-5880696E3EE8}">
      <dgm:prSet/>
      <dgm:spPr/>
      <dgm:t>
        <a:bodyPr/>
        <a:lstStyle/>
        <a:p>
          <a:endParaRPr lang="zh-CN" altLang="en-US"/>
        </a:p>
      </dgm:t>
    </dgm:pt>
    <dgm:pt modelId="{3E4A2586-45B1-4511-9E1E-2EA0750AF6FE}">
      <dgm:prSet custT="1"/>
      <dgm:spPr/>
      <dgm:t>
        <a:bodyPr/>
        <a:lstStyle/>
        <a:p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设计和连接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与变频器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RS485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接口电路；</a:t>
          </a:r>
        </a:p>
      </dgm:t>
    </dgm:pt>
    <dgm:pt modelId="{A52633CE-0380-480C-8B44-563D8976114F}" type="parTrans" cxnId="{4D4285A6-C2D6-45F9-A4CB-CBC3F9020255}">
      <dgm:prSet/>
      <dgm:spPr/>
      <dgm:t>
        <a:bodyPr/>
        <a:lstStyle/>
        <a:p>
          <a:endParaRPr lang="zh-CN" altLang="en-US"/>
        </a:p>
      </dgm:t>
    </dgm:pt>
    <dgm:pt modelId="{4C45D266-EEBD-48E6-94DB-A56FA77C82A0}" type="sibTrans" cxnId="{4D4285A6-C2D6-45F9-A4CB-CBC3F9020255}">
      <dgm:prSet/>
      <dgm:spPr/>
      <dgm:t>
        <a:bodyPr/>
        <a:lstStyle/>
        <a:p>
          <a:endParaRPr lang="zh-CN" altLang="en-US"/>
        </a:p>
      </dgm:t>
    </dgm:pt>
    <dgm:pt modelId="{8BD327F1-D752-460E-B87A-9EA40EDC79CC}">
      <dgm:prSet custT="1"/>
      <dgm:spPr/>
      <dgm:t>
        <a:bodyPr/>
        <a:lstStyle/>
        <a:p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能够设置变频器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USS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和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MODBUS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通讯参数；</a:t>
          </a:r>
        </a:p>
      </dgm:t>
    </dgm:pt>
    <dgm:pt modelId="{61F29AE0-AAEE-41B1-8775-5783266924A4}" type="parTrans" cxnId="{0720F90B-B46B-40EA-B4F2-C6B431B14B14}">
      <dgm:prSet/>
      <dgm:spPr/>
      <dgm:t>
        <a:bodyPr/>
        <a:lstStyle/>
        <a:p>
          <a:endParaRPr lang="zh-CN" altLang="en-US"/>
        </a:p>
      </dgm:t>
    </dgm:pt>
    <dgm:pt modelId="{F49BB2B2-19AF-4E90-947C-77313AE21EED}" type="sibTrans" cxnId="{0720F90B-B46B-40EA-B4F2-C6B431B14B14}">
      <dgm:prSet/>
      <dgm:spPr/>
      <dgm:t>
        <a:bodyPr/>
        <a:lstStyle/>
        <a:p>
          <a:endParaRPr lang="zh-CN" altLang="en-US"/>
        </a:p>
      </dgm:t>
    </dgm:pt>
    <dgm:pt modelId="{4EAB4855-0149-48E6-B96C-31746938BB60}">
      <dgm:prSet custT="1"/>
      <dgm:spPr/>
      <dgm:t>
        <a:bodyPr/>
        <a:lstStyle/>
        <a:p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能够编写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程序，使用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USS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或</a:t>
          </a:r>
          <a:r>
            <a:rPr lang="en-US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MODBUS</a:t>
          </a:r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通讯方式驱动变频器运行；</a:t>
          </a:r>
        </a:p>
      </dgm:t>
    </dgm:pt>
    <dgm:pt modelId="{34E2E0F9-B72F-40AF-9DF1-8476D25B9633}" type="parTrans" cxnId="{521FDFB1-C3F0-49BA-B440-382CFAF647A1}">
      <dgm:prSet/>
      <dgm:spPr/>
      <dgm:t>
        <a:bodyPr/>
        <a:lstStyle/>
        <a:p>
          <a:endParaRPr lang="zh-CN" altLang="en-US"/>
        </a:p>
      </dgm:t>
    </dgm:pt>
    <dgm:pt modelId="{1A8CC484-8112-4B68-992D-4740F1925A21}" type="sibTrans" cxnId="{521FDFB1-C3F0-49BA-B440-382CFAF647A1}">
      <dgm:prSet/>
      <dgm:spPr/>
      <dgm:t>
        <a:bodyPr/>
        <a:lstStyle/>
        <a:p>
          <a:endParaRPr lang="zh-CN" altLang="en-US"/>
        </a:p>
      </dgm:t>
    </dgm:pt>
    <dgm:pt modelId="{35092253-AB1B-440D-B222-3297BED31571}">
      <dgm:prSet custT="1"/>
      <dgm:spPr/>
      <dgm:t>
        <a:bodyPr/>
        <a:lstStyle/>
        <a:p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培养学生自学、自省、自控的能力；</a:t>
          </a:r>
        </a:p>
      </dgm:t>
    </dgm:pt>
    <dgm:pt modelId="{4C982326-EC6C-4D90-8789-11C9A1E5908A}" type="parTrans" cxnId="{35620094-F639-4F80-AA86-3DE18B936465}">
      <dgm:prSet/>
      <dgm:spPr/>
      <dgm:t>
        <a:bodyPr/>
        <a:lstStyle/>
        <a:p>
          <a:endParaRPr lang="zh-CN" altLang="en-US"/>
        </a:p>
      </dgm:t>
    </dgm:pt>
    <dgm:pt modelId="{C3468C0B-7FB3-436D-9EAE-87C56389F26F}" type="sibTrans" cxnId="{35620094-F639-4F80-AA86-3DE18B936465}">
      <dgm:prSet/>
      <dgm:spPr/>
      <dgm:t>
        <a:bodyPr/>
        <a:lstStyle/>
        <a:p>
          <a:endParaRPr lang="zh-CN" altLang="en-US"/>
        </a:p>
      </dgm:t>
    </dgm:pt>
    <dgm:pt modelId="{C27EFA23-B554-4CBE-A7BD-525558A7A590}">
      <dgm:prSet custT="1"/>
      <dgm:spPr/>
      <dgm:t>
        <a:bodyPr/>
        <a:lstStyle/>
        <a:p>
          <a:r>
            <a:rPr lang="zh-CN" altLang="en-US" sz="1800" dirty="0">
              <a:latin typeface="宋体" panose="02010600030101010101" pitchFamily="2" charset="-122"/>
              <a:ea typeface="宋体" panose="02010600030101010101" pitchFamily="2" charset="-122"/>
            </a:rPr>
            <a:t>培养学习能力，养成学生坚持做好每一件事的品德；</a:t>
          </a:r>
        </a:p>
      </dgm:t>
    </dgm:pt>
    <dgm:pt modelId="{7565FA0B-EAAA-4246-88A7-45E5475BF607}" type="parTrans" cxnId="{D4603A64-596B-4F80-8ACC-B7DE4403C80F}">
      <dgm:prSet/>
      <dgm:spPr/>
      <dgm:t>
        <a:bodyPr/>
        <a:lstStyle/>
        <a:p>
          <a:endParaRPr lang="zh-CN" altLang="en-US"/>
        </a:p>
      </dgm:t>
    </dgm:pt>
    <dgm:pt modelId="{B465CBBB-5796-430E-A3A6-62CFB34EA13C}" type="sibTrans" cxnId="{D4603A64-596B-4F80-8ACC-B7DE4403C80F}">
      <dgm:prSet/>
      <dgm:spPr/>
      <dgm:t>
        <a:bodyPr/>
        <a:lstStyle/>
        <a:p>
          <a:endParaRPr lang="zh-CN" altLang="en-US"/>
        </a:p>
      </dgm:t>
    </dgm:pt>
    <dgm:pt modelId="{0D384CCD-6C63-4759-A7D7-D7F7410750D2}">
      <dgm:prSet custT="1"/>
      <dgm:spPr/>
      <dgm:t>
        <a:bodyPr/>
        <a:lstStyle/>
        <a:p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B4930A-C10A-43CE-8DC3-984F98812C1E}" type="parTrans" cxnId="{128EC121-9884-4364-B3FE-FB241DAC5D14}">
      <dgm:prSet/>
      <dgm:spPr/>
      <dgm:t>
        <a:bodyPr/>
        <a:lstStyle/>
        <a:p>
          <a:endParaRPr lang="zh-CN" altLang="en-US"/>
        </a:p>
      </dgm:t>
    </dgm:pt>
    <dgm:pt modelId="{E81AE4A9-D947-4CB2-B5D7-3DFBFEE82E3A}" type="sibTrans" cxnId="{128EC121-9884-4364-B3FE-FB241DAC5D14}">
      <dgm:prSet/>
      <dgm:spPr/>
      <dgm:t>
        <a:bodyPr/>
        <a:lstStyle/>
        <a:p>
          <a:endParaRPr lang="zh-CN" altLang="en-US"/>
        </a:p>
      </dgm:t>
    </dgm:pt>
    <dgm:pt modelId="{DEFBE2E2-EADE-4577-B8CA-DB1FEF688D03}" type="pres">
      <dgm:prSet presAssocID="{F86F545A-B192-43E8-9B7A-AB947C8BC6D9}" presName="Name0" presStyleCnt="0">
        <dgm:presLayoutVars>
          <dgm:dir/>
          <dgm:animLvl val="lvl"/>
          <dgm:resizeHandles val="exact"/>
        </dgm:presLayoutVars>
      </dgm:prSet>
      <dgm:spPr/>
    </dgm:pt>
    <dgm:pt modelId="{A3AFE854-57AE-4146-B780-97C803CBCBA3}" type="pres">
      <dgm:prSet presAssocID="{FD8ECB7E-DDE4-4509-BC87-3CF086250402}" presName="composite" presStyleCnt="0"/>
      <dgm:spPr/>
    </dgm:pt>
    <dgm:pt modelId="{F000134A-F814-48AD-828E-F6DE4C031BCB}" type="pres">
      <dgm:prSet presAssocID="{FD8ECB7E-DDE4-4509-BC87-3CF086250402}" presName="parTx" presStyleLbl="alignNode1" presStyleIdx="0" presStyleCnt="3" custScaleY="100000">
        <dgm:presLayoutVars>
          <dgm:chMax val="0"/>
          <dgm:chPref val="0"/>
          <dgm:bulletEnabled val="1"/>
        </dgm:presLayoutVars>
      </dgm:prSet>
      <dgm:spPr/>
    </dgm:pt>
    <dgm:pt modelId="{5BE79BCB-C168-49A2-8715-45F8A48B6C91}" type="pres">
      <dgm:prSet presAssocID="{FD8ECB7E-DDE4-4509-BC87-3CF086250402}" presName="desTx" presStyleLbl="alignAccFollowNode1" presStyleIdx="0" presStyleCnt="3" custLinFactNeighborX="2210" custLinFactNeighborY="4203">
        <dgm:presLayoutVars>
          <dgm:bulletEnabled val="1"/>
        </dgm:presLayoutVars>
      </dgm:prSet>
      <dgm:spPr/>
    </dgm:pt>
    <dgm:pt modelId="{2AB025B6-9F10-46DF-89E5-B802C61DB106}" type="pres">
      <dgm:prSet presAssocID="{78D3032A-1272-4C0D-B79E-0A5214E35426}" presName="space" presStyleCnt="0"/>
      <dgm:spPr/>
    </dgm:pt>
    <dgm:pt modelId="{97474152-DBB0-4BCE-94FC-43EE6C8B5A69}" type="pres">
      <dgm:prSet presAssocID="{DF877372-53A0-4979-9803-9C869E48CF09}" presName="composite" presStyleCnt="0"/>
      <dgm:spPr/>
    </dgm:pt>
    <dgm:pt modelId="{FE27D164-674B-47B7-A6AC-2DD061F208C7}" type="pres">
      <dgm:prSet presAssocID="{DF877372-53A0-4979-9803-9C869E48CF09}" presName="parTx" presStyleLbl="alignNode1" presStyleIdx="1" presStyleCnt="3" custScaleX="136452" custScaleY="100000">
        <dgm:presLayoutVars>
          <dgm:chMax val="0"/>
          <dgm:chPref val="0"/>
          <dgm:bulletEnabled val="1"/>
        </dgm:presLayoutVars>
      </dgm:prSet>
      <dgm:spPr/>
    </dgm:pt>
    <dgm:pt modelId="{B6A082D4-8809-4850-A478-293E7381EA9F}" type="pres">
      <dgm:prSet presAssocID="{DF877372-53A0-4979-9803-9C869E48CF09}" presName="desTx" presStyleLbl="alignAccFollowNode1" presStyleIdx="1" presStyleCnt="3" custScaleX="136452">
        <dgm:presLayoutVars>
          <dgm:bulletEnabled val="1"/>
        </dgm:presLayoutVars>
      </dgm:prSet>
      <dgm:spPr/>
    </dgm:pt>
    <dgm:pt modelId="{BFE5BEC5-D969-4D26-897E-98C58A20A916}" type="pres">
      <dgm:prSet presAssocID="{4E14E7C8-9F7D-49A6-9083-15A1193A8D76}" presName="space" presStyleCnt="0"/>
      <dgm:spPr/>
    </dgm:pt>
    <dgm:pt modelId="{B7DC2765-4B1D-4DEB-8B9A-9929CDB4ECE9}" type="pres">
      <dgm:prSet presAssocID="{41CDD41C-E799-400D-8CE7-462FA917905B}" presName="composite" presStyleCnt="0"/>
      <dgm:spPr/>
    </dgm:pt>
    <dgm:pt modelId="{BD5B861B-BE05-49CB-B123-5113E2E494F8}" type="pres">
      <dgm:prSet presAssocID="{41CDD41C-E799-400D-8CE7-462FA917905B}" presName="parTx" presStyleLbl="alignNode1" presStyleIdx="2" presStyleCnt="3" custScaleY="100000">
        <dgm:presLayoutVars>
          <dgm:chMax val="0"/>
          <dgm:chPref val="0"/>
          <dgm:bulletEnabled val="1"/>
        </dgm:presLayoutVars>
      </dgm:prSet>
      <dgm:spPr/>
    </dgm:pt>
    <dgm:pt modelId="{DC311AD3-540E-4FE3-9E4B-935FED7A2971}" type="pres">
      <dgm:prSet presAssocID="{41CDD41C-E799-400D-8CE7-462FA917905B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5F7C1608-5A3A-42D7-B1D6-7A9F332639C7}" type="presOf" srcId="{91D98B9E-F00A-4A3B-8F02-EA4D26EC6C10}" destId="{5BE79BCB-C168-49A2-8715-45F8A48B6C91}" srcOrd="0" destOrd="0" presId="urn:microsoft.com/office/officeart/2005/8/layout/hList1"/>
    <dgm:cxn modelId="{0720F90B-B46B-40EA-B4F2-C6B431B14B14}" srcId="{DF877372-53A0-4979-9803-9C869E48CF09}" destId="{8BD327F1-D752-460E-B87A-9EA40EDC79CC}" srcOrd="4" destOrd="0" parTransId="{61F29AE0-AAEE-41B1-8775-5783266924A4}" sibTransId="{F49BB2B2-19AF-4E90-947C-77313AE21EED}"/>
    <dgm:cxn modelId="{D692940F-FDC5-4A11-BE68-59D14D914C8B}" type="presOf" srcId="{7BC44E75-27FD-441A-8E42-2712F5B81840}" destId="{5BE79BCB-C168-49A2-8715-45F8A48B6C91}" srcOrd="0" destOrd="1" presId="urn:microsoft.com/office/officeart/2005/8/layout/hList1"/>
    <dgm:cxn modelId="{7C4F9C18-E7A5-483C-85CF-0569FA7FE6D8}" srcId="{FD8ECB7E-DDE4-4509-BC87-3CF086250402}" destId="{11679404-A3CE-4FAD-B84A-4A14A6BAE86F}" srcOrd="2" destOrd="0" parTransId="{62231EBD-E4BD-4C3F-911D-7FA9236CF6E0}" sibTransId="{EB536F00-9F74-42F8-8749-990B7DC75E65}"/>
    <dgm:cxn modelId="{F805F91A-AD4F-43ED-8DA7-F78006797F64}" srcId="{DF877372-53A0-4979-9803-9C869E48CF09}" destId="{DC01F453-FA60-4461-B41F-D504F8C4B282}" srcOrd="7" destOrd="0" parTransId="{42842EE2-3834-4BD4-95AF-C997E4A9F7B0}" sibTransId="{BF0B9018-0CE1-4C04-8742-A6DE8833264A}"/>
    <dgm:cxn modelId="{31972F1E-06D8-4F73-8400-50474B1D4E57}" type="presOf" srcId="{73DFB56C-835C-466F-A554-DAE4BB0748D3}" destId="{B6A082D4-8809-4850-A478-293E7381EA9F}" srcOrd="0" destOrd="2" presId="urn:microsoft.com/office/officeart/2005/8/layout/hList1"/>
    <dgm:cxn modelId="{128EC121-9884-4364-B3FE-FB241DAC5D14}" srcId="{41CDD41C-E799-400D-8CE7-462FA917905B}" destId="{0D384CCD-6C63-4759-A7D7-D7F7410750D2}" srcOrd="3" destOrd="0" parTransId="{69B4930A-C10A-43CE-8DC3-984F98812C1E}" sibTransId="{E81AE4A9-D947-4CB2-B5D7-3DFBFEE82E3A}"/>
    <dgm:cxn modelId="{96457723-46BE-4734-880C-6D1F0BBFC94C}" type="presOf" srcId="{FD8ECB7E-DDE4-4509-BC87-3CF086250402}" destId="{F000134A-F814-48AD-828E-F6DE4C031BCB}" srcOrd="0" destOrd="0" presId="urn:microsoft.com/office/officeart/2005/8/layout/hList1"/>
    <dgm:cxn modelId="{BE0E1128-76B9-434D-B313-21A6DA7E799B}" type="presOf" srcId="{04D5A99A-754A-40F6-A94E-24C7CF1D27D0}" destId="{B6A082D4-8809-4850-A478-293E7381EA9F}" srcOrd="0" destOrd="1" presId="urn:microsoft.com/office/officeart/2005/8/layout/hList1"/>
    <dgm:cxn modelId="{E3C0CB33-AB08-48AA-B102-DB73C2E6EADF}" srcId="{FD8ECB7E-DDE4-4509-BC87-3CF086250402}" destId="{0D185AC5-FA1F-4D93-AABB-54A9A00B0332}" srcOrd="3" destOrd="0" parTransId="{7B2F8F12-C14F-4444-BB84-A5C5E9D60095}" sibTransId="{B10E8D42-B460-4BC7-8FB4-5F353E0C075B}"/>
    <dgm:cxn modelId="{BD6DF537-FE95-4A8D-9BF8-F02388ABE7B8}" srcId="{DF877372-53A0-4979-9803-9C869E48CF09}" destId="{5FA73BAF-8892-4D9C-B33C-286481659104}" srcOrd="0" destOrd="0" parTransId="{5FE8CAF0-3139-4C36-BC6B-41CA58694DAE}" sibTransId="{0D3895EB-BC1C-4B64-910C-C1F5CF9876FE}"/>
    <dgm:cxn modelId="{F9D0883D-23B8-49D5-A7C2-516861362DFF}" type="presOf" srcId="{DDD897D5-3428-424F-9A5C-A7B214E4120D}" destId="{B6A082D4-8809-4850-A478-293E7381EA9F}" srcOrd="0" destOrd="6" presId="urn:microsoft.com/office/officeart/2005/8/layout/hList1"/>
    <dgm:cxn modelId="{786C2F5C-6EA8-4F91-941A-3AF8282DA4F4}" type="presOf" srcId="{4EAB4855-0149-48E6-B96C-31746938BB60}" destId="{B6A082D4-8809-4850-A478-293E7381EA9F}" srcOrd="0" destOrd="5" presId="urn:microsoft.com/office/officeart/2005/8/layout/hList1"/>
    <dgm:cxn modelId="{53B8B95F-3773-49D3-B32B-76BAE53D8A9D}" srcId="{FD8ECB7E-DDE4-4509-BC87-3CF086250402}" destId="{91D98B9E-F00A-4A3B-8F02-EA4D26EC6C10}" srcOrd="0" destOrd="0" parTransId="{781F6033-86CF-410E-8330-DD8A4B22D469}" sibTransId="{473D7528-AD74-4C14-8176-E537507C765B}"/>
    <dgm:cxn modelId="{D4603A64-596B-4F80-8ACC-B7DE4403C80F}" srcId="{41CDD41C-E799-400D-8CE7-462FA917905B}" destId="{C27EFA23-B554-4CBE-A7BD-525558A7A590}" srcOrd="2" destOrd="0" parTransId="{7565FA0B-EAAA-4246-88A7-45E5475BF607}" sibTransId="{B465CBBB-5796-430E-A3A6-62CFB34EA13C}"/>
    <dgm:cxn modelId="{EC214445-21C1-400D-B182-E412BD47C4D6}" srcId="{FD8ECB7E-DDE4-4509-BC87-3CF086250402}" destId="{7BC44E75-27FD-441A-8E42-2712F5B81840}" srcOrd="1" destOrd="0" parTransId="{FDF15730-6806-49CD-BDD9-E52DCE9BFA48}" sibTransId="{311D779E-C5B5-46EB-A415-EAFB86454F3F}"/>
    <dgm:cxn modelId="{32B99A48-D448-412D-AFCD-DC1DD94632ED}" srcId="{41CDD41C-E799-400D-8CE7-462FA917905B}" destId="{AA7E4506-920B-4F71-8265-3932C5079B8E}" srcOrd="5" destOrd="0" parTransId="{74D8E711-3BFB-4A80-9F43-347C8BBD1BDB}" sibTransId="{552453DC-4790-4449-BFB2-ABBBBA899FB3}"/>
    <dgm:cxn modelId="{082C4669-CC7B-4F1B-BF22-E6A21DBE0C2D}" srcId="{DF877372-53A0-4979-9803-9C869E48CF09}" destId="{DDD897D5-3428-424F-9A5C-A7B214E4120D}" srcOrd="6" destOrd="0" parTransId="{6025949C-AB85-44A9-8991-1A32E73622EF}" sibTransId="{20F5A877-4A55-4DDD-AA66-4482A1601E8F}"/>
    <dgm:cxn modelId="{CDAADC4A-9D9E-4B39-936A-BF3E32F7B9AA}" srcId="{F86F545A-B192-43E8-9B7A-AB947C8BC6D9}" destId="{41CDD41C-E799-400D-8CE7-462FA917905B}" srcOrd="2" destOrd="0" parTransId="{94247A65-5791-4402-B3B9-96948507ED11}" sibTransId="{55CA0F64-2755-4AC0-A246-9558EE5334C2}"/>
    <dgm:cxn modelId="{DB4E976C-648D-4677-AB16-99FFBEE40C10}" type="presOf" srcId="{0D384CCD-6C63-4759-A7D7-D7F7410750D2}" destId="{DC311AD3-540E-4FE3-9E4B-935FED7A2971}" srcOrd="0" destOrd="3" presId="urn:microsoft.com/office/officeart/2005/8/layout/hList1"/>
    <dgm:cxn modelId="{B202796D-9A56-4E06-A172-DBD894FC1EDD}" type="presOf" srcId="{3E4A2586-45B1-4511-9E1E-2EA0750AF6FE}" destId="{B6A082D4-8809-4850-A478-293E7381EA9F}" srcOrd="0" destOrd="3" presId="urn:microsoft.com/office/officeart/2005/8/layout/hList1"/>
    <dgm:cxn modelId="{C7AB776E-AA18-4138-B9F4-FC31851A6963}" type="presOf" srcId="{26A7B359-1B58-4D2D-B4BE-89E59148F77F}" destId="{DC311AD3-540E-4FE3-9E4B-935FED7A2971}" srcOrd="0" destOrd="0" presId="urn:microsoft.com/office/officeart/2005/8/layout/hList1"/>
    <dgm:cxn modelId="{82349C6F-1F10-4D74-BCF7-15ED513306D8}" type="presOf" srcId="{35092253-AB1B-440D-B222-3297BED31571}" destId="{DC311AD3-540E-4FE3-9E4B-935FED7A2971}" srcOrd="0" destOrd="1" presId="urn:microsoft.com/office/officeart/2005/8/layout/hList1"/>
    <dgm:cxn modelId="{343E885A-86E7-4E2C-8195-A5F970C332B6}" type="presOf" srcId="{DF877372-53A0-4979-9803-9C869E48CF09}" destId="{FE27D164-674B-47B7-A6AC-2DD061F208C7}" srcOrd="0" destOrd="0" presId="urn:microsoft.com/office/officeart/2005/8/layout/hList1"/>
    <dgm:cxn modelId="{A39AC45A-3189-424C-A6B4-2B73AF4DCAC0}" type="presOf" srcId="{C27EFA23-B554-4CBE-A7BD-525558A7A590}" destId="{DC311AD3-540E-4FE3-9E4B-935FED7A2971}" srcOrd="0" destOrd="2" presId="urn:microsoft.com/office/officeart/2005/8/layout/hList1"/>
    <dgm:cxn modelId="{F423F15A-F157-445F-A0B4-4C5BE5D6B5FC}" type="presOf" srcId="{9AD6341A-32B0-42EC-8F56-6C21D0796116}" destId="{5BE79BCB-C168-49A2-8715-45F8A48B6C91}" srcOrd="0" destOrd="4" presId="urn:microsoft.com/office/officeart/2005/8/layout/hList1"/>
    <dgm:cxn modelId="{177E8385-2547-4508-9CC6-F33FC50E39C2}" type="presOf" srcId="{DC01F453-FA60-4461-B41F-D504F8C4B282}" destId="{B6A082D4-8809-4850-A478-293E7381EA9F}" srcOrd="0" destOrd="7" presId="urn:microsoft.com/office/officeart/2005/8/layout/hList1"/>
    <dgm:cxn modelId="{19C74E8D-237B-4E4A-96CE-105CDEF0F268}" type="presOf" srcId="{41CDD41C-E799-400D-8CE7-462FA917905B}" destId="{BD5B861B-BE05-49CB-B123-5113E2E494F8}" srcOrd="0" destOrd="0" presId="urn:microsoft.com/office/officeart/2005/8/layout/hList1"/>
    <dgm:cxn modelId="{35620094-F639-4F80-AA86-3DE18B936465}" srcId="{41CDD41C-E799-400D-8CE7-462FA917905B}" destId="{35092253-AB1B-440D-B222-3297BED31571}" srcOrd="1" destOrd="0" parTransId="{4C982326-EC6C-4D90-8789-11C9A1E5908A}" sibTransId="{C3468C0B-7FB3-436D-9EAE-87C56389F26F}"/>
    <dgm:cxn modelId="{8263D19B-1920-416A-95DF-F3BB30B33E62}" srcId="{F86F545A-B192-43E8-9B7A-AB947C8BC6D9}" destId="{FD8ECB7E-DDE4-4509-BC87-3CF086250402}" srcOrd="0" destOrd="0" parTransId="{E4D1B43F-CC00-4746-A074-54F1B5CF1DFF}" sibTransId="{78D3032A-1272-4C0D-B79E-0A5214E35426}"/>
    <dgm:cxn modelId="{080FDF9B-14CD-42A9-A4C4-1FE74E08A159}" srcId="{41CDD41C-E799-400D-8CE7-462FA917905B}" destId="{957C4B03-4E41-4C04-A997-C83461E7344E}" srcOrd="4" destOrd="0" parTransId="{EC88397B-0C17-41AD-83CA-F37126BB9B78}" sibTransId="{AF21DA0B-59DB-4041-90B1-FE7006DAB032}"/>
    <dgm:cxn modelId="{75C8E2A4-35C7-4C53-822F-4CA23D5D8A71}" type="presOf" srcId="{11679404-A3CE-4FAD-B84A-4A14A6BAE86F}" destId="{5BE79BCB-C168-49A2-8715-45F8A48B6C91}" srcOrd="0" destOrd="2" presId="urn:microsoft.com/office/officeart/2005/8/layout/hList1"/>
    <dgm:cxn modelId="{4D4285A6-C2D6-45F9-A4CB-CBC3F9020255}" srcId="{DF877372-53A0-4979-9803-9C869E48CF09}" destId="{3E4A2586-45B1-4511-9E1E-2EA0750AF6FE}" srcOrd="3" destOrd="0" parTransId="{A52633CE-0380-480C-8B44-563D8976114F}" sibTransId="{4C45D266-EEBD-48E6-94DB-A56FA77C82A0}"/>
    <dgm:cxn modelId="{521FDFB1-C3F0-49BA-B440-382CFAF647A1}" srcId="{DF877372-53A0-4979-9803-9C869E48CF09}" destId="{4EAB4855-0149-48E6-B96C-31746938BB60}" srcOrd="5" destOrd="0" parTransId="{34E2E0F9-B72F-40AF-9DF1-8476D25B9633}" sibTransId="{1A8CC484-8112-4B68-992D-4740F1925A21}"/>
    <dgm:cxn modelId="{CD4FDCB6-7EED-4082-B13A-04240ECB0B73}" type="presOf" srcId="{8BD327F1-D752-460E-B87A-9EA40EDC79CC}" destId="{B6A082D4-8809-4850-A478-293E7381EA9F}" srcOrd="0" destOrd="4" presId="urn:microsoft.com/office/officeart/2005/8/layout/hList1"/>
    <dgm:cxn modelId="{72B51CBA-6633-4C16-8397-61CF0DF44773}" type="presOf" srcId="{957C4B03-4E41-4C04-A997-C83461E7344E}" destId="{DC311AD3-540E-4FE3-9E4B-935FED7A2971}" srcOrd="0" destOrd="4" presId="urn:microsoft.com/office/officeart/2005/8/layout/hList1"/>
    <dgm:cxn modelId="{ECA43AC6-0A6B-43D3-811F-5880696E3EE8}" srcId="{DF877372-53A0-4979-9803-9C869E48CF09}" destId="{73DFB56C-835C-466F-A554-DAE4BB0748D3}" srcOrd="2" destOrd="0" parTransId="{8251AA71-0181-4E10-B7DB-C4C54FBFAAF8}" sibTransId="{7956D72E-BAB1-45A1-BA16-11C8C86E1009}"/>
    <dgm:cxn modelId="{7EC0AECC-8F2C-4FE1-8EE5-8AD2F91BE254}" type="presOf" srcId="{0D185AC5-FA1F-4D93-AABB-54A9A00B0332}" destId="{5BE79BCB-C168-49A2-8715-45F8A48B6C91}" srcOrd="0" destOrd="3" presId="urn:microsoft.com/office/officeart/2005/8/layout/hList1"/>
    <dgm:cxn modelId="{F5E675CF-805D-4E9A-AC22-8C76366F3394}" srcId="{DF877372-53A0-4979-9803-9C869E48CF09}" destId="{04D5A99A-754A-40F6-A94E-24C7CF1D27D0}" srcOrd="1" destOrd="0" parTransId="{830FD97F-0186-4697-94A9-5A1A8FBF8FDB}" sibTransId="{A207C010-9D16-45CA-A8EE-563D33C7A558}"/>
    <dgm:cxn modelId="{66E552E6-70FB-406D-A8ED-9F76E8B9CD62}" type="presOf" srcId="{5FA73BAF-8892-4D9C-B33C-286481659104}" destId="{B6A082D4-8809-4850-A478-293E7381EA9F}" srcOrd="0" destOrd="0" presId="urn:microsoft.com/office/officeart/2005/8/layout/hList1"/>
    <dgm:cxn modelId="{31AB87E7-355B-4BAF-A9E1-9CD00393DAF2}" type="presOf" srcId="{F86F545A-B192-43E8-9B7A-AB947C8BC6D9}" destId="{DEFBE2E2-EADE-4577-B8CA-DB1FEF688D03}" srcOrd="0" destOrd="0" presId="urn:microsoft.com/office/officeart/2005/8/layout/hList1"/>
    <dgm:cxn modelId="{D142CBED-426A-4A75-B746-78FA79C9A057}" type="presOf" srcId="{AA7E4506-920B-4F71-8265-3932C5079B8E}" destId="{DC311AD3-540E-4FE3-9E4B-935FED7A2971}" srcOrd="0" destOrd="5" presId="urn:microsoft.com/office/officeart/2005/8/layout/hList1"/>
    <dgm:cxn modelId="{4654C4F4-6757-4B44-B56A-DAB8AA849B39}" srcId="{41CDD41C-E799-400D-8CE7-462FA917905B}" destId="{26A7B359-1B58-4D2D-B4BE-89E59148F77F}" srcOrd="0" destOrd="0" parTransId="{84AD2597-F6A9-46DD-8CBF-EE6AD36E2559}" sibTransId="{360C1BD6-CB22-4BB1-935E-719C478AB97E}"/>
    <dgm:cxn modelId="{E680F9F5-CC70-47FA-9383-A65B8BC741F4}" srcId="{FD8ECB7E-DDE4-4509-BC87-3CF086250402}" destId="{9AD6341A-32B0-42EC-8F56-6C21D0796116}" srcOrd="4" destOrd="0" parTransId="{C89DA15C-3D49-45DD-80C7-A30D5C2BDF65}" sibTransId="{4B04C121-A930-4849-917E-F83139B9E706}"/>
    <dgm:cxn modelId="{6F48C3FB-ECF2-4834-856F-DD8C0B443CAA}" srcId="{F86F545A-B192-43E8-9B7A-AB947C8BC6D9}" destId="{DF877372-53A0-4979-9803-9C869E48CF09}" srcOrd="1" destOrd="0" parTransId="{FC23DF5E-C3D7-4469-B8FF-87E3A0056ED4}" sibTransId="{4E14E7C8-9F7D-49A6-9083-15A1193A8D76}"/>
    <dgm:cxn modelId="{B4658723-2802-44D4-87E3-5EC0CF559FE9}" type="presParOf" srcId="{DEFBE2E2-EADE-4577-B8CA-DB1FEF688D03}" destId="{A3AFE854-57AE-4146-B780-97C803CBCBA3}" srcOrd="0" destOrd="0" presId="urn:microsoft.com/office/officeart/2005/8/layout/hList1"/>
    <dgm:cxn modelId="{D6B6ED3C-371A-454F-8EBB-77A1533283EE}" type="presParOf" srcId="{A3AFE854-57AE-4146-B780-97C803CBCBA3}" destId="{F000134A-F814-48AD-828E-F6DE4C031BCB}" srcOrd="0" destOrd="0" presId="urn:microsoft.com/office/officeart/2005/8/layout/hList1"/>
    <dgm:cxn modelId="{F4C5E4D5-6A17-461B-B685-360525B330A4}" type="presParOf" srcId="{A3AFE854-57AE-4146-B780-97C803CBCBA3}" destId="{5BE79BCB-C168-49A2-8715-45F8A48B6C91}" srcOrd="1" destOrd="0" presId="urn:microsoft.com/office/officeart/2005/8/layout/hList1"/>
    <dgm:cxn modelId="{FB2A31EA-9754-4387-8708-393D9B747A03}" type="presParOf" srcId="{DEFBE2E2-EADE-4577-B8CA-DB1FEF688D03}" destId="{2AB025B6-9F10-46DF-89E5-B802C61DB106}" srcOrd="1" destOrd="0" presId="urn:microsoft.com/office/officeart/2005/8/layout/hList1"/>
    <dgm:cxn modelId="{16DE50E7-3C3D-4235-A1A8-A5447D2619A5}" type="presParOf" srcId="{DEFBE2E2-EADE-4577-B8CA-DB1FEF688D03}" destId="{97474152-DBB0-4BCE-94FC-43EE6C8B5A69}" srcOrd="2" destOrd="0" presId="urn:microsoft.com/office/officeart/2005/8/layout/hList1"/>
    <dgm:cxn modelId="{6DD6628B-384D-4A5C-ADD9-5611192FAD19}" type="presParOf" srcId="{97474152-DBB0-4BCE-94FC-43EE6C8B5A69}" destId="{FE27D164-674B-47B7-A6AC-2DD061F208C7}" srcOrd="0" destOrd="0" presId="urn:microsoft.com/office/officeart/2005/8/layout/hList1"/>
    <dgm:cxn modelId="{F6AE194E-C88E-4FD9-BAA4-B3862FF03A56}" type="presParOf" srcId="{97474152-DBB0-4BCE-94FC-43EE6C8B5A69}" destId="{B6A082D4-8809-4850-A478-293E7381EA9F}" srcOrd="1" destOrd="0" presId="urn:microsoft.com/office/officeart/2005/8/layout/hList1"/>
    <dgm:cxn modelId="{69260E7D-B90B-4BE4-90CA-392E9D8EC5C9}" type="presParOf" srcId="{DEFBE2E2-EADE-4577-B8CA-DB1FEF688D03}" destId="{BFE5BEC5-D969-4D26-897E-98C58A20A916}" srcOrd="3" destOrd="0" presId="urn:microsoft.com/office/officeart/2005/8/layout/hList1"/>
    <dgm:cxn modelId="{154309C9-6357-4645-A547-042FEA8CD8E8}" type="presParOf" srcId="{DEFBE2E2-EADE-4577-B8CA-DB1FEF688D03}" destId="{B7DC2765-4B1D-4DEB-8B9A-9929CDB4ECE9}" srcOrd="4" destOrd="0" presId="urn:microsoft.com/office/officeart/2005/8/layout/hList1"/>
    <dgm:cxn modelId="{67451D87-EE0D-4F70-8D0F-C5C247C0E393}" type="presParOf" srcId="{B7DC2765-4B1D-4DEB-8B9A-9929CDB4ECE9}" destId="{BD5B861B-BE05-49CB-B123-5113E2E494F8}" srcOrd="0" destOrd="0" presId="urn:microsoft.com/office/officeart/2005/8/layout/hList1"/>
    <dgm:cxn modelId="{00051703-4669-4489-9D26-C49947AC1944}" type="presParOf" srcId="{B7DC2765-4B1D-4DEB-8B9A-9929CDB4ECE9}" destId="{DC311AD3-540E-4FE3-9E4B-935FED7A297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00134A-F814-48AD-828E-F6DE4C031BCB}">
      <dsp:nvSpPr>
        <dsp:cNvPr id="0" name=""/>
        <dsp:cNvSpPr/>
      </dsp:nvSpPr>
      <dsp:spPr>
        <a:xfrm>
          <a:off x="13229" y="-403035"/>
          <a:ext cx="2660253" cy="80607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【</a:t>
          </a:r>
          <a:r>
            <a:rPr lang="zh-CN" altLang="en-US" sz="2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知识目标</a:t>
          </a:r>
          <a:r>
            <a:rPr lang="en-US" altLang="zh-CN" sz="2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】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229" y="-403035"/>
        <a:ext cx="2660253" cy="806070"/>
      </dsp:txXfrm>
    </dsp:sp>
    <dsp:sp modelId="{5BE79BCB-C168-49A2-8715-45F8A48B6C91}">
      <dsp:nvSpPr>
        <dsp:cNvPr id="0" name=""/>
        <dsp:cNvSpPr/>
      </dsp:nvSpPr>
      <dsp:spPr>
        <a:xfrm>
          <a:off x="72020" y="403035"/>
          <a:ext cx="2660253" cy="3803246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了解</a:t>
          </a:r>
          <a:r>
            <a:rPr lang="en-US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与变频器的系统构成和接口方式；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了解变频器</a:t>
          </a:r>
          <a:r>
            <a:rPr lang="en-US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USS</a:t>
          </a: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和</a:t>
          </a:r>
          <a:r>
            <a:rPr lang="en-US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MODBUS</a:t>
          </a: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两种通讯方式的硬件接口；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掌握</a:t>
          </a:r>
          <a:r>
            <a:rPr lang="en-US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USS</a:t>
          </a: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和</a:t>
          </a:r>
          <a:r>
            <a:rPr lang="en-US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MODBUS</a:t>
          </a: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通讯架构和工作原理；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掌握</a:t>
          </a:r>
          <a:r>
            <a:rPr lang="en-US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600" kern="1200" dirty="0">
              <a:latin typeface="宋体" panose="02010600030101010101" pitchFamily="2" charset="-122"/>
              <a:ea typeface="宋体" panose="02010600030101010101" pitchFamily="2" charset="-122"/>
            </a:rPr>
            <a:t>与变频器的数字输入端子的接口电路；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2020" y="403035"/>
        <a:ext cx="2660253" cy="3803246"/>
      </dsp:txXfrm>
    </dsp:sp>
    <dsp:sp modelId="{FE27D164-674B-47B7-A6AC-2DD061F208C7}">
      <dsp:nvSpPr>
        <dsp:cNvPr id="0" name=""/>
        <dsp:cNvSpPr/>
      </dsp:nvSpPr>
      <dsp:spPr>
        <a:xfrm>
          <a:off x="3045555" y="-403035"/>
          <a:ext cx="3629969" cy="80607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【</a:t>
          </a:r>
          <a:r>
            <a:rPr lang="zh-CN" altLang="en-US" sz="2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能力目标</a:t>
          </a:r>
          <a:r>
            <a:rPr lang="en-US" altLang="zh-CN" sz="2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】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045555" y="-403035"/>
        <a:ext cx="3629969" cy="806070"/>
      </dsp:txXfrm>
    </dsp:sp>
    <dsp:sp modelId="{B6A082D4-8809-4850-A478-293E7381EA9F}">
      <dsp:nvSpPr>
        <dsp:cNvPr id="0" name=""/>
        <dsp:cNvSpPr/>
      </dsp:nvSpPr>
      <dsp:spPr>
        <a:xfrm>
          <a:off x="3045555" y="403035"/>
          <a:ext cx="3629969" cy="3803246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运用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和变频器的知识构建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变频调速系统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设计和连接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与变频器的接口电路；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能够编写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程序，通过端子驱动变频器运行；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设计和连接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与变频器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RS485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接口电路；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能够设置变频器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USS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和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MODBUS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通讯参数；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能够编写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PLC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程序，使用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USS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或</a:t>
          </a:r>
          <a:r>
            <a:rPr lang="en-US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MODBUS</a:t>
          </a: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通讯方式驱动变频器运行；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045555" y="403035"/>
        <a:ext cx="3629969" cy="3803246"/>
      </dsp:txXfrm>
    </dsp:sp>
    <dsp:sp modelId="{BD5B861B-BE05-49CB-B123-5113E2E494F8}">
      <dsp:nvSpPr>
        <dsp:cNvPr id="0" name=""/>
        <dsp:cNvSpPr/>
      </dsp:nvSpPr>
      <dsp:spPr>
        <a:xfrm>
          <a:off x="7047596" y="-403035"/>
          <a:ext cx="2660253" cy="80607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【</a:t>
          </a:r>
          <a:r>
            <a:rPr lang="zh-CN" altLang="en-US" sz="2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素质目标</a:t>
          </a:r>
          <a:r>
            <a:rPr lang="en-US" altLang="zh-CN" sz="2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】</a:t>
          </a:r>
          <a:endParaRPr lang="zh-CN" altLang="en-US" sz="3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047596" y="-403035"/>
        <a:ext cx="2660253" cy="806070"/>
      </dsp:txXfrm>
    </dsp:sp>
    <dsp:sp modelId="{DC311AD3-540E-4FE3-9E4B-935FED7A2971}">
      <dsp:nvSpPr>
        <dsp:cNvPr id="0" name=""/>
        <dsp:cNvSpPr/>
      </dsp:nvSpPr>
      <dsp:spPr>
        <a:xfrm>
          <a:off x="7047596" y="403035"/>
          <a:ext cx="2660253" cy="3803246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具有勤于思考、勇于创新、敬业乐业、严谨务实工作作风；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培养学生自学、自省、自控的能力；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>
              <a:latin typeface="宋体" panose="02010600030101010101" pitchFamily="2" charset="-122"/>
              <a:ea typeface="宋体" panose="02010600030101010101" pitchFamily="2" charset="-122"/>
            </a:rPr>
            <a:t>培养学习能力，养成学生坚持做好每一件事的品德；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047596" y="403035"/>
        <a:ext cx="2660253" cy="38032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B1937-2493-4604-84C8-115764CE3929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9DD4A-C4F5-4E55-BA18-BD5BD3ED4E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9DD4A-C4F5-4E55-BA18-BD5BD3ED4E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3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9DD4A-C4F5-4E55-BA18-BD5BD3ED4E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55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9DD4A-C4F5-4E55-BA18-BD5BD3ED4E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466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/>
        </p:nvSpPr>
        <p:spPr>
          <a:xfrm>
            <a:off x="751205" y="252730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项目一  低压配电柜的绘制与识图 </a:t>
            </a: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282175" y="900088"/>
            <a:ext cx="11239900" cy="0"/>
          </a:xfrm>
          <a:prstGeom prst="line">
            <a:avLst/>
          </a:prstGeom>
          <a:noFill/>
          <a:ln w="28575" cap="flat" cmpd="sng" algn="ctr">
            <a:solidFill>
              <a:srgbClr val="022F4F"/>
            </a:solidFill>
            <a:prstDash val="solid"/>
          </a:ln>
          <a:effectLst/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 userDrawn="1"/>
        </p:nvSpPr>
        <p:spPr>
          <a:xfrm>
            <a:off x="751447" y="396032"/>
            <a:ext cx="18413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情境引入</a:t>
            </a:r>
          </a:p>
        </p:txBody>
      </p:sp>
      <p:sp>
        <p:nvSpPr>
          <p:cNvPr id="9" name="矩形 8"/>
          <p:cNvSpPr>
            <a:spLocks noChangeArrowheads="1"/>
          </p:cNvSpPr>
          <p:nvPr userDrawn="1"/>
        </p:nvSpPr>
        <p:spPr bwMode="auto">
          <a:xfrm>
            <a:off x="2335624" y="549920"/>
            <a:ext cx="220131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ea typeface="微软雅黑" panose="020B0503020204020204" charset="-122"/>
                <a:cs typeface="Arial Unicode MS" pitchFamily="34" charset="-122"/>
              </a:rPr>
              <a:t>Situational import </a:t>
            </a:r>
          </a:p>
          <a:p>
            <a:endParaRPr lang="en-US" altLang="zh-CN" b="1" dirty="0">
              <a:solidFill>
                <a:srgbClr val="FF0000"/>
              </a:solidFill>
              <a:ea typeface="微软雅黑" panose="020B0503020204020204" charset="-122"/>
              <a:cs typeface="Arial Unicode MS" pitchFamily="34" charset="-122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282175" y="900088"/>
            <a:ext cx="11239900" cy="0"/>
          </a:xfrm>
          <a:prstGeom prst="line">
            <a:avLst/>
          </a:prstGeom>
          <a:noFill/>
          <a:ln w="9525" cap="flat" cmpd="sng" algn="ctr">
            <a:solidFill>
              <a:srgbClr val="006BBC"/>
            </a:solidFill>
            <a:prstDash val="solid"/>
          </a:ln>
          <a:effectLst/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259508"/>
            <a:ext cx="2592467" cy="552914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59508"/>
            <a:ext cx="7585366" cy="552914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143" y="345609"/>
            <a:ext cx="9937790" cy="125283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92144" y="6006764"/>
            <a:ext cx="2592467" cy="343809"/>
          </a:xfrm>
        </p:spPr>
        <p:txBody>
          <a:bodyPr/>
          <a:lstStyle>
            <a:lvl1pPr>
              <a:defRPr/>
            </a:lvl1pPr>
          </a:lstStyle>
          <a:p>
            <a:fld id="{ABEF6743-504C-488F-99A1-773658E3C73E}" type="datetime1">
              <a:rPr lang="zh-CN" altLang="en-US"/>
              <a:t>2023/10/3</a:t>
            </a:fld>
            <a:endParaRPr lang="zh-CN" altLang="en-US" sz="2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816688" y="6006764"/>
            <a:ext cx="3888700" cy="343809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37465" y="6006764"/>
            <a:ext cx="2592467" cy="343809"/>
          </a:xfrm>
        </p:spPr>
        <p:txBody>
          <a:bodyPr/>
          <a:lstStyle>
            <a:lvl1pPr>
              <a:defRPr/>
            </a:lvl1pPr>
          </a:lstStyle>
          <a:p>
            <a:fld id="{4FAC8254-B9AD-46B7-B387-47BFF986DEFD}" type="slidenum">
              <a:rPr lang="zh-CN" altLang="en-US"/>
              <a:t>‹#›</a:t>
            </a:fld>
            <a:endParaRPr lang="zh-CN" altLang="en-US" sz="22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73D46-4292-42F7-BA67-62797649967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2023/10/3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97E8-6A7F-4291-9AE6-14749C7EA9C0}" type="slidenum">
              <a:rPr lang="zh-CN" altLang="en-US" smtClean="0">
                <a:solidFill>
                  <a:srgbClr val="FFFFFF"/>
                </a:solidFill>
              </a:rPr>
              <a:t>‹#›</a:t>
            </a:fld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522075" cy="6480175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282175" y="900088"/>
            <a:ext cx="11239900" cy="0"/>
          </a:xfrm>
          <a:prstGeom prst="line">
            <a:avLst/>
          </a:prstGeom>
          <a:noFill/>
          <a:ln w="9525" cap="flat" cmpd="sng" algn="ctr">
            <a:solidFill>
              <a:srgbClr val="006BBC"/>
            </a:solidFill>
            <a:prstDash val="solid"/>
          </a:ln>
          <a:effectLst/>
        </p:spPr>
      </p:cxnSp>
      <p:sp>
        <p:nvSpPr>
          <p:cNvPr id="8" name="TextBox 3"/>
          <p:cNvSpPr txBox="1"/>
          <p:nvPr userDrawn="1"/>
        </p:nvSpPr>
        <p:spPr>
          <a:xfrm>
            <a:off x="751205" y="252730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项目一  低压配电柜的绘制与识图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extBox 3"/>
          <p:cNvSpPr txBox="1"/>
          <p:nvPr userDrawn="1"/>
        </p:nvSpPr>
        <p:spPr>
          <a:xfrm>
            <a:off x="751205" y="252730"/>
            <a:ext cx="69996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8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项目一  低压配电柜的绘制与识图 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282175" y="900088"/>
            <a:ext cx="11239900" cy="0"/>
          </a:xfrm>
          <a:prstGeom prst="line">
            <a:avLst/>
          </a:prstGeom>
          <a:noFill/>
          <a:ln w="9525" cap="flat" cmpd="sng" algn="ctr">
            <a:solidFill>
              <a:srgbClr val="006BBC"/>
            </a:solidFill>
            <a:prstDash val="solid"/>
          </a:ln>
          <a:effectLst/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9" name="TextBox 3"/>
          <p:cNvSpPr txBox="1"/>
          <p:nvPr userDrawn="1"/>
        </p:nvSpPr>
        <p:spPr>
          <a:xfrm>
            <a:off x="751447" y="252522"/>
            <a:ext cx="1841326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24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项目一 </a:t>
            </a:r>
          </a:p>
        </p:txBody>
      </p:sp>
      <p:sp>
        <p:nvSpPr>
          <p:cNvPr id="10" name="矩形 9"/>
          <p:cNvSpPr>
            <a:spLocks noChangeArrowheads="1"/>
          </p:cNvSpPr>
          <p:nvPr userDrawn="1"/>
        </p:nvSpPr>
        <p:spPr bwMode="auto">
          <a:xfrm>
            <a:off x="2335624" y="549920"/>
            <a:ext cx="220131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ea typeface="微软雅黑" panose="020B0503020204020204" charset="-122"/>
                <a:cs typeface="Arial Unicode MS" pitchFamily="34" charset="-122"/>
              </a:rPr>
              <a:t>Situational import </a:t>
            </a:r>
          </a:p>
          <a:p>
            <a:endParaRPr lang="en-US" altLang="zh-CN" b="1" dirty="0">
              <a:solidFill>
                <a:srgbClr val="FF0000"/>
              </a:solidFill>
              <a:ea typeface="微软雅黑" panose="020B0503020204020204" charset="-122"/>
              <a:cs typeface="Arial Unicode MS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282175" y="900088"/>
            <a:ext cx="11239900" cy="0"/>
          </a:xfrm>
          <a:prstGeom prst="line">
            <a:avLst/>
          </a:prstGeom>
          <a:noFill/>
          <a:ln w="9525" cap="flat" cmpd="sng" algn="ctr">
            <a:solidFill>
              <a:srgbClr val="006BBC"/>
            </a:solidFill>
            <a:prstDash val="solid"/>
          </a:ln>
          <a:effectLst/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9A88F-2532-4D0F-B469-116A8B7CE547}" type="datetimeFigureOut">
              <a:rPr lang="zh-CN" altLang="en-US" smtClean="0"/>
              <a:t>2023/10/3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D3181-2550-4012-9AA4-572D36CAF4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5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 bwMode="auto">
          <a:xfrm>
            <a:off x="0" y="-273"/>
            <a:ext cx="11522075" cy="64801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518" y="1100420"/>
            <a:ext cx="11522075" cy="4333179"/>
          </a:xfrm>
          <a:prstGeom prst="rect">
            <a:avLst/>
          </a:prstGeom>
          <a:solidFill>
            <a:srgbClr val="062B5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171857" y="2273265"/>
            <a:ext cx="8351736" cy="22145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610485" y="1473207"/>
            <a:ext cx="3672306" cy="3672306"/>
          </a:xfrm>
          <a:prstGeom prst="ellipse">
            <a:avLst/>
          </a:prstGeom>
          <a:solidFill>
            <a:schemeClr val="bg1"/>
          </a:solidFill>
          <a:ln w="114300" cap="flat" cmpd="sng" algn="ctr">
            <a:solidFill>
              <a:srgbClr val="9DC3E6">
                <a:alpha val="69804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7131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075" y="1096947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2075" y="5388860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08165" y="2520007"/>
            <a:ext cx="7313909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800" b="1" dirty="0">
                <a:solidFill>
                  <a:srgbClr val="022D56"/>
                </a:solidFill>
                <a:latin typeface="微软雅黑" panose="020B0503020204020204" charset="-122"/>
                <a:ea typeface="微软雅黑" panose="020B0503020204020204" charset="-122"/>
              </a:rPr>
              <a:t>项目</a:t>
            </a:r>
            <a:r>
              <a:rPr lang="en-US" altLang="zh-CN" sz="2800" b="1" dirty="0">
                <a:solidFill>
                  <a:srgbClr val="022D56"/>
                </a:solidFill>
                <a:latin typeface="微软雅黑" panose="020B0503020204020204" charset="-122"/>
                <a:ea typeface="微软雅黑" panose="020B0503020204020204" charset="-122"/>
              </a:rPr>
              <a:t>4 PLC</a:t>
            </a:r>
            <a:r>
              <a:rPr lang="zh-CN" altLang="en-US" sz="2800" b="1" dirty="0">
                <a:solidFill>
                  <a:srgbClr val="022D56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en-US" altLang="zh-CN" sz="2800" b="1" dirty="0">
                <a:solidFill>
                  <a:srgbClr val="022D56"/>
                </a:solidFill>
                <a:latin typeface="微软雅黑" panose="020B0503020204020204" charset="-122"/>
                <a:ea typeface="微软雅黑" panose="020B0503020204020204" charset="-122"/>
              </a:rPr>
              <a:t>SINAMICS V20</a:t>
            </a:r>
            <a:r>
              <a:rPr lang="zh-CN" altLang="en-US" sz="2800" b="1" dirty="0">
                <a:solidFill>
                  <a:srgbClr val="022D56"/>
                </a:solidFill>
                <a:latin typeface="微软雅黑" panose="020B0503020204020204" charset="-122"/>
                <a:ea typeface="微软雅黑" panose="020B0503020204020204" charset="-122"/>
              </a:rPr>
              <a:t>变频器的</a:t>
            </a:r>
            <a:endParaRPr lang="en-US" altLang="zh-CN" sz="2800" b="1" dirty="0">
              <a:solidFill>
                <a:srgbClr val="022D5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defRPr/>
            </a:pPr>
            <a:r>
              <a:rPr lang="zh-CN" altLang="en-US" sz="2800" b="1" dirty="0">
                <a:solidFill>
                  <a:srgbClr val="022D56"/>
                </a:solidFill>
                <a:latin typeface="微软雅黑" panose="020B0503020204020204" charset="-122"/>
                <a:ea typeface="微软雅黑" panose="020B0503020204020204" charset="-122"/>
              </a:rPr>
              <a:t>联机控制</a:t>
            </a:r>
            <a:endParaRPr lang="en-US" altLang="zh-CN" sz="2800" b="1" dirty="0">
              <a:solidFill>
                <a:srgbClr val="022D5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38351" y="1228262"/>
            <a:ext cx="7318521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变频与伺服控制技术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BAD86DE-18B0-C779-6D01-ED1095010A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" y="2500612"/>
            <a:ext cx="2798852" cy="1675579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D192A4E4-8193-CD51-BDAE-A094FD022864}"/>
              </a:ext>
            </a:extLst>
          </p:cNvPr>
          <p:cNvSpPr/>
          <p:nvPr/>
        </p:nvSpPr>
        <p:spPr>
          <a:xfrm>
            <a:off x="720477" y="1583903"/>
            <a:ext cx="3456384" cy="3489610"/>
          </a:xfrm>
          <a:prstGeom prst="ellipse">
            <a:avLst/>
          </a:prstGeom>
          <a:solidFill>
            <a:schemeClr val="bg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bldLvl="0" animBg="1"/>
      <p:bldP spid="2" grpId="0" bldLvl="0" animBg="1"/>
      <p:bldP spid="39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19121" y="1145206"/>
            <a:ext cx="10180257" cy="21048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S7-1200 PLC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V20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变频器的开关量连接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对于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的输出来说，主要有继电器输出型和晶体管输出型两种类型。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继电器输出型的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1L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是输出触点的公共端，与变频器的连接，可以是变频器的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输出连接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1L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端子，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输入公共端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DIC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相连，电流从端子流进变频器，如图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4-3(a)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1L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端子与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相连，变频器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与输入公共端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DIC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相连，电流从端子流出，如图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4-3(b)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所示。</a:t>
            </a:r>
            <a:endParaRPr lang="zh-CN" altLang="en-US" sz="1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A57DDBA-FA2A-2B42-9676-C96710ACA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629" y="3347895"/>
            <a:ext cx="3220278" cy="219760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D7EE4F8-D25A-C9E5-A85A-685EDFAB7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061" y="3362416"/>
            <a:ext cx="3168352" cy="216856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97A5A66-D296-3CFF-5DED-6684C66143D1}"/>
              </a:ext>
            </a:extLst>
          </p:cNvPr>
          <p:cNvSpPr txBox="1"/>
          <p:nvPr/>
        </p:nvSpPr>
        <p:spPr>
          <a:xfrm>
            <a:off x="2304653" y="5580380"/>
            <a:ext cx="65527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(a)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与继电器输出型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的连接方法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       (b)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与继电器输出型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的连接方法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3699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19121" y="1145206"/>
            <a:ext cx="10180257" cy="41823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S7-1200 PLC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SINAMICS V20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变频器的模拟量连接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变频器数值型（如频率、电压等）指令信号的输入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可分为数字输入和模拟输入两种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数字输入多采用变频器面板上的键盘操作和串行接口来设定；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模拟输入则通过接线端子由外部给定，通常是通过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0∼10V(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5V)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的电压信号或者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0(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4)∼20mA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的电流信号输入。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与变频器的模拟量连接可以是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 CPU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模块的模拟量输出，也可以是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扩展模块的模拟量输出。如果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模拟量输出与变频器的模拟量输入的量程一致，可以直接相连。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通常变频器也通过接线端子向外部输出相应的监测模拟信号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信号范围通常为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zh-CN" dirty="0">
                <a:latin typeface="宋体" panose="02010600030101010101" pitchFamily="2" charset="-122"/>
                <a:ea typeface="Malgun Gothic" panose="020B0503020000020004" pitchFamily="34" charset="-127"/>
                <a:cs typeface="宋体" panose="02010600030101010101" pitchFamily="2" charset="-122"/>
              </a:rPr>
              <a:t>∼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5 V(</a:t>
            </a:r>
            <a:r>
              <a:rPr lang="zh-CN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10V)</a:t>
            </a:r>
            <a:r>
              <a:rPr lang="zh-CN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及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0(</a:t>
            </a:r>
            <a:r>
              <a:rPr lang="zh-CN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4)</a:t>
            </a:r>
            <a:r>
              <a:rPr lang="zh-CN" altLang="zh-CN" dirty="0">
                <a:latin typeface="宋体" panose="02010600030101010101" pitchFamily="2" charset="-122"/>
                <a:ea typeface="Malgun Gothic" panose="020B0503020000020004" pitchFamily="34" charset="-127"/>
                <a:cs typeface="宋体" panose="02010600030101010101" pitchFamily="2" charset="-122"/>
              </a:rPr>
              <a:t>∼</a:t>
            </a: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20mA</a:t>
            </a:r>
            <a:r>
              <a:rPr lang="zh-CN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电流信号。</a:t>
            </a:r>
            <a:endParaRPr lang="en-US" altLang="zh-CN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2429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19121" y="1145206"/>
            <a:ext cx="10180257" cy="8583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SINAMICS V20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变频器可以接受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0∼10V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电压输入、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-10V∼10V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电压输入和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0∼20mA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电流输入三种电压或电流输入，如图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4-4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所示，为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S7-1200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模拟量输出信号板与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SINAMICS V20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变频器的模拟量连接。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EA421F5-B5E4-FBAD-5ED9-D54EBB8A7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741" y="2248701"/>
            <a:ext cx="4993541" cy="274295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A33D076-8DE8-5779-710B-B444A894A9AE}"/>
              </a:ext>
            </a:extLst>
          </p:cNvPr>
          <p:cNvSpPr txBox="1"/>
          <p:nvPr/>
        </p:nvSpPr>
        <p:spPr>
          <a:xfrm>
            <a:off x="2881686" y="4821869"/>
            <a:ext cx="58013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4-4 PLC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模拟量信号板与变频器的模拟量连接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081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0650732E-E062-4C43-A420-1463B2E3A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176" y="1031244"/>
            <a:ext cx="9569042" cy="5810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4.1.3 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技能训练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644C33D-BA18-2820-882D-FE72D3A1BA40}"/>
              </a:ext>
            </a:extLst>
          </p:cNvPr>
          <p:cNvSpPr txBox="1"/>
          <p:nvPr/>
        </p:nvSpPr>
        <p:spPr>
          <a:xfrm>
            <a:off x="619121" y="1743457"/>
            <a:ext cx="9600158" cy="2666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1.</a:t>
            </a:r>
            <a:r>
              <a:rPr lang="zh-CN" altLang="en-US" dirty="0">
                <a:latin typeface="+mn-ea"/>
              </a:rPr>
              <a:t>训练目的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与变频器端子接口；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能够正确设置变频器参数；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能正确完成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与变频器接线；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会编写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控制程序；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会调试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与变频器系统功能；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正确记录变频器调试数据；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AA4C3C8-0AC5-08B1-077E-1583DB48CD3D}"/>
              </a:ext>
            </a:extLst>
          </p:cNvPr>
          <p:cNvGraphicFramePr>
            <a:graphicFrameLocks noGrp="1"/>
          </p:cNvGraphicFramePr>
          <p:nvPr/>
        </p:nvGraphicFramePr>
        <p:xfrm>
          <a:off x="2952725" y="1214057"/>
          <a:ext cx="6487630" cy="35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7630">
                  <a:extLst>
                    <a:ext uri="{9D8B030D-6E8A-4147-A177-3AD203B41FA5}">
                      <a16:colId xmlns:a16="http://schemas.microsoft.com/office/drawing/2014/main" val="741042950"/>
                    </a:ext>
                  </a:extLst>
                </a:gridCol>
              </a:tblGrid>
              <a:tr h="3559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effectLst/>
                        </a:rPr>
                        <a:t>基于</a:t>
                      </a:r>
                      <a:r>
                        <a:rPr lang="en-US" altLang="zh-CN" sz="1800" dirty="0">
                          <a:effectLst/>
                        </a:rPr>
                        <a:t>PLC</a:t>
                      </a:r>
                      <a:r>
                        <a:rPr lang="zh-CN" altLang="en-US" sz="1800" dirty="0">
                          <a:effectLst/>
                        </a:rPr>
                        <a:t>的变频器端子控制电机正反转运行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40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191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94283D-F80C-9904-3A50-EDCE42544ABB}"/>
              </a:ext>
            </a:extLst>
          </p:cNvPr>
          <p:cNvSpPr txBox="1"/>
          <p:nvPr/>
        </p:nvSpPr>
        <p:spPr>
          <a:xfrm>
            <a:off x="619121" y="1952030"/>
            <a:ext cx="9966452" cy="3343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effectLst/>
                <a:latin typeface="+mn-ea"/>
                <a:cs typeface="宋体" panose="02010600030101010101" pitchFamily="2" charset="-122"/>
              </a:rPr>
              <a:t>2. </a:t>
            </a:r>
            <a:r>
              <a:rPr lang="zh-CN" altLang="zh-CN" dirty="0">
                <a:effectLst/>
                <a:latin typeface="+mn-ea"/>
                <a:cs typeface="宋体" panose="02010600030101010101" pitchFamily="2" charset="-122"/>
              </a:rPr>
              <a:t>训练要求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变频器与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构成变频控制系统，通过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外接按钮，控制电机启动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/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停止、正转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/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反转。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(1)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电机正转 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电机停止状况下，按下按钮“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SB1”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，电机正转启动，变频器稳定运行在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15Hz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。加减速时间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8S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(2)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电机反转 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电机停止状况下，按下按钮“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SB2”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电机反转，运行过程与正转相同。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(3)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电机停止。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按下按钮“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SB3”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，电机减速至停止；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endParaRPr lang="zh-CN" altLang="zh-CN" sz="1600" dirty="0">
              <a:effectLst/>
              <a:latin typeface="+mn-ea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680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D900545-3940-C423-8E49-AB79089662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619136"/>
              </p:ext>
            </p:extLst>
          </p:nvPr>
        </p:nvGraphicFramePr>
        <p:xfrm>
          <a:off x="882844" y="1682678"/>
          <a:ext cx="9649072" cy="279062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19999303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444080649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val="659541903"/>
                    </a:ext>
                  </a:extLst>
                </a:gridCol>
              </a:tblGrid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序号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备注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1842658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断路器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2P-10A/230V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894832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SINAMICS V20</a:t>
                      </a:r>
                      <a:r>
                        <a:rPr lang="zh-CN" sz="1600" dirty="0">
                          <a:effectLst/>
                        </a:rPr>
                        <a:t>变频器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6SL3210-5BB12-5UV1</a:t>
                      </a:r>
                      <a:r>
                        <a:rPr lang="zh-CN" sz="1600" dirty="0">
                          <a:effectLst/>
                        </a:rPr>
                        <a:t>（</a:t>
                      </a:r>
                      <a:r>
                        <a:rPr lang="en-US" sz="1600" dirty="0">
                          <a:effectLst/>
                        </a:rPr>
                        <a:t>1AC200-240V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0.25kW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1.7A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FSAA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7889229"/>
                  </a:ext>
                </a:extLst>
              </a:tr>
              <a:tr h="5392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三相异步电动机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额定电流</a:t>
                      </a:r>
                      <a:r>
                        <a:rPr lang="en-US" sz="1600">
                          <a:effectLst/>
                        </a:rPr>
                        <a:t>0.3A </a:t>
                      </a:r>
                      <a:r>
                        <a:rPr lang="zh-CN" sz="1600">
                          <a:effectLst/>
                        </a:rPr>
                        <a:t>，额定功率</a:t>
                      </a:r>
                      <a:r>
                        <a:rPr lang="en-US" sz="1600">
                          <a:effectLst/>
                        </a:rPr>
                        <a:t>60W</a:t>
                      </a:r>
                      <a:r>
                        <a:rPr lang="zh-CN" sz="1600">
                          <a:effectLst/>
                        </a:rPr>
                        <a:t>，额定频率</a:t>
                      </a:r>
                      <a:r>
                        <a:rPr lang="en-US" sz="1600">
                          <a:effectLst/>
                        </a:rPr>
                        <a:t>50Hz</a:t>
                      </a:r>
                      <a:r>
                        <a:rPr lang="zh-CN" sz="1600">
                          <a:effectLst/>
                        </a:rPr>
                        <a:t>，额定转速</a:t>
                      </a:r>
                      <a:r>
                        <a:rPr lang="en-US" sz="1600">
                          <a:effectLst/>
                        </a:rPr>
                        <a:t>1430 r/min</a:t>
                      </a:r>
                      <a:r>
                        <a:rPr lang="zh-CN" sz="1600">
                          <a:effectLst/>
                        </a:rPr>
                        <a:t>，功率因数</a:t>
                      </a:r>
                      <a:r>
                        <a:rPr lang="en-US" sz="1600">
                          <a:effectLst/>
                        </a:rPr>
                        <a:t>0.85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1358804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开关、按钮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2A/24V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4446855"/>
                  </a:ext>
                </a:extLst>
              </a:tr>
              <a:tr h="36394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接线工具及线缆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</a:rPr>
                        <a:t>主电路</a:t>
                      </a:r>
                      <a:r>
                        <a:rPr lang="en-US" sz="1600" dirty="0">
                          <a:effectLst/>
                        </a:rPr>
                        <a:t>1.5mm</a:t>
                      </a:r>
                      <a:r>
                        <a:rPr lang="en-US" sz="1600" baseline="30000" dirty="0">
                          <a:effectLst/>
                        </a:rPr>
                        <a:t>2</a:t>
                      </a:r>
                      <a:r>
                        <a:rPr lang="zh-CN" sz="1600" dirty="0">
                          <a:effectLst/>
                        </a:rPr>
                        <a:t>，控制电路</a:t>
                      </a:r>
                      <a:r>
                        <a:rPr lang="en-US" sz="1600" dirty="0">
                          <a:effectLst/>
                        </a:rPr>
                        <a:t>0.5mm</a:t>
                      </a:r>
                      <a:r>
                        <a:rPr lang="en-US" sz="1600" baseline="30000" dirty="0">
                          <a:effectLst/>
                        </a:rPr>
                        <a:t>2</a:t>
                      </a:r>
                      <a:r>
                        <a:rPr lang="zh-CN" sz="1600" dirty="0">
                          <a:effectLst/>
                        </a:rPr>
                        <a:t>；十字螺丝刀，压线钳等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9655778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西门子</a:t>
                      </a:r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S7-1200 CPU 1214C DC/DC/DC V4.2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555740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博图</a:t>
                      </a:r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TIA V16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4416915"/>
                  </a:ext>
                </a:extLst>
              </a:tr>
            </a:tbl>
          </a:graphicData>
        </a:graphic>
      </p:graphicFrame>
      <p:pic>
        <p:nvPicPr>
          <p:cNvPr id="6" name="图片 13" descr="b428e069d282.jpg">
            <a:extLst>
              <a:ext uri="{FF2B5EF4-FFF2-40B4-BE49-F238E27FC236}">
                <a16:creationId xmlns:a16="http://schemas.microsoft.com/office/drawing/2014/main" id="{C8114930-C9BE-AB57-E618-AFDB38FDE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844" y="4611427"/>
            <a:ext cx="1469351" cy="14500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15" descr="t01c6364886fb4bb710.jpg">
            <a:extLst>
              <a:ext uri="{FF2B5EF4-FFF2-40B4-BE49-F238E27FC236}">
                <a16:creationId xmlns:a16="http://schemas.microsoft.com/office/drawing/2014/main" id="{412E575F-B8BA-6DE9-DEE3-E5613F53D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5373" y="4759557"/>
            <a:ext cx="1628079" cy="12724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EF025F2-3932-31DE-97B5-E7056C334C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t="11753" r="27776" b="8885"/>
          <a:stretch/>
        </p:blipFill>
        <p:spPr>
          <a:xfrm>
            <a:off x="7355365" y="4733067"/>
            <a:ext cx="776735" cy="13868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1A1D7EE-D755-F849-8255-5F27A8D40B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923" y="4742273"/>
            <a:ext cx="1469351" cy="1289731"/>
          </a:xfrm>
          <a:prstGeom prst="rect">
            <a:avLst/>
          </a:prstGeom>
        </p:spPr>
      </p:pic>
      <p:pic>
        <p:nvPicPr>
          <p:cNvPr id="12" name="Picture 10" descr="无标题">
            <a:extLst>
              <a:ext uri="{FF2B5EF4-FFF2-40B4-BE49-F238E27FC236}">
                <a16:creationId xmlns:a16="http://schemas.microsoft.com/office/drawing/2014/main" id="{A949334A-DAEC-2795-5066-A10F6788BC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7249" y="4781632"/>
            <a:ext cx="952363" cy="12897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B511F6B-32B8-9C55-3158-968680566443}"/>
              </a:ext>
            </a:extLst>
          </p:cNvPr>
          <p:cNvSpPr txBox="1"/>
          <p:nvPr/>
        </p:nvSpPr>
        <p:spPr>
          <a:xfrm>
            <a:off x="479505" y="1173180"/>
            <a:ext cx="5800436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训练</a:t>
            </a:r>
            <a:r>
              <a:rPr lang="zh-CN" altLang="en-US" dirty="0">
                <a:ea typeface="宋体" panose="02010600030101010101" pitchFamily="2" charset="-122"/>
                <a:cs typeface="宋体" panose="02010600030101010101" pitchFamily="2" charset="-122"/>
              </a:rPr>
              <a:t>准备</a:t>
            </a:r>
            <a:endParaRPr lang="zh-CN" altLang="en-US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Picture 2" descr="S7-1200系列CPU模块-昆山造极电气控制有限公司">
            <a:extLst>
              <a:ext uri="{FF2B5EF4-FFF2-40B4-BE49-F238E27FC236}">
                <a16:creationId xmlns:a16="http://schemas.microsoft.com/office/drawing/2014/main" id="{49F7BD46-3BC1-AA08-1928-0AFB7EA82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788" y="4742273"/>
            <a:ext cx="1469351" cy="14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317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B511F6B-32B8-9C55-3158-968680566443}"/>
              </a:ext>
            </a:extLst>
          </p:cNvPr>
          <p:cNvSpPr txBox="1"/>
          <p:nvPr/>
        </p:nvSpPr>
        <p:spPr>
          <a:xfrm>
            <a:off x="479505" y="1173180"/>
            <a:ext cx="9890044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4.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电路连接</a:t>
            </a:r>
            <a:endParaRPr lang="en-US" altLang="zh-CN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(1) 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变频器主电路连接，</a:t>
            </a: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电源连接；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(2) PLC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与变频器的电路连接；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(3) PLC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输入</a:t>
            </a: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输出电路连接</a:t>
            </a: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en-US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C6A907-75E0-6FAD-0718-32EEE3C43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8989" y="1543064"/>
            <a:ext cx="5975616" cy="4433324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6EED630-D2F2-82A2-9177-95634196B7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557204"/>
              </p:ext>
            </p:extLst>
          </p:nvPr>
        </p:nvGraphicFramePr>
        <p:xfrm>
          <a:off x="963761" y="3695541"/>
          <a:ext cx="4752528" cy="1512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094135">
                  <a:extLst>
                    <a:ext uri="{9D8B030D-6E8A-4147-A177-3AD203B41FA5}">
                      <a16:colId xmlns:a16="http://schemas.microsoft.com/office/drawing/2014/main" val="1190864485"/>
                    </a:ext>
                  </a:extLst>
                </a:gridCol>
                <a:gridCol w="1042619">
                  <a:extLst>
                    <a:ext uri="{9D8B030D-6E8A-4147-A177-3AD203B41FA5}">
                      <a16:colId xmlns:a16="http://schemas.microsoft.com/office/drawing/2014/main" val="1958344964"/>
                    </a:ext>
                  </a:extLst>
                </a:gridCol>
                <a:gridCol w="1199473">
                  <a:extLst>
                    <a:ext uri="{9D8B030D-6E8A-4147-A177-3AD203B41FA5}">
                      <a16:colId xmlns:a16="http://schemas.microsoft.com/office/drawing/2014/main" val="3615001808"/>
                    </a:ext>
                  </a:extLst>
                </a:gridCol>
                <a:gridCol w="1416301">
                  <a:extLst>
                    <a:ext uri="{9D8B030D-6E8A-4147-A177-3AD203B41FA5}">
                      <a16:colId xmlns:a16="http://schemas.microsoft.com/office/drawing/2014/main" val="3990174161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输入地址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输出地址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914403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正转</a:t>
                      </a:r>
                      <a:r>
                        <a:rPr lang="en-US" sz="1600">
                          <a:effectLst/>
                        </a:rPr>
                        <a:t>SB1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I1.0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变频器</a:t>
                      </a:r>
                      <a:r>
                        <a:rPr lang="en-US" sz="1600">
                          <a:effectLst/>
                        </a:rPr>
                        <a:t>DI1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Q0.0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6467337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反转</a:t>
                      </a:r>
                      <a:r>
                        <a:rPr lang="en-US" sz="1600">
                          <a:effectLst/>
                        </a:rPr>
                        <a:t>SB2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I1.1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变频器</a:t>
                      </a:r>
                      <a:r>
                        <a:rPr lang="en-US" sz="1600">
                          <a:effectLst/>
                        </a:rPr>
                        <a:t>DI2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Q0.1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5487198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停止</a:t>
                      </a:r>
                      <a:r>
                        <a:rPr lang="en-US" sz="1600">
                          <a:effectLst/>
                        </a:rPr>
                        <a:t>SB3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I1.2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变频器</a:t>
                      </a:r>
                      <a:r>
                        <a:rPr lang="en-US" sz="1600">
                          <a:effectLst/>
                        </a:rPr>
                        <a:t>DI3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effectLst/>
                        </a:rPr>
                        <a:t>Q0.2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262875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1D688BF-BC9A-3766-25EB-D14AC4CEB0D1}"/>
              </a:ext>
            </a:extLst>
          </p:cNvPr>
          <p:cNvSpPr txBox="1"/>
          <p:nvPr/>
        </p:nvSpPr>
        <p:spPr>
          <a:xfrm>
            <a:off x="1512565" y="3286267"/>
            <a:ext cx="32403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控制变频器正反转</a:t>
            </a:r>
            <a:r>
              <a:rPr lang="en-US" altLang="zh-CN" sz="1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I/O</a:t>
            </a:r>
            <a:r>
              <a:rPr lang="zh-CN" altLang="zh-CN" sz="1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分配表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33862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3690CB6-49B1-5222-92BC-566B0CB9E883}"/>
              </a:ext>
            </a:extLst>
          </p:cNvPr>
          <p:cNvSpPr txBox="1"/>
          <p:nvPr/>
        </p:nvSpPr>
        <p:spPr>
          <a:xfrm>
            <a:off x="470967" y="1088117"/>
            <a:ext cx="10110468" cy="442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变频器参数设置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546038" y="1457247"/>
            <a:ext cx="593507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检查电路接线无误，闭合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QF1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，变频器上电，显示正常；</a:t>
            </a:r>
          </a:p>
          <a:p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执行变频器恢复出厂设置操作；</a:t>
            </a:r>
          </a:p>
          <a:p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快速调试；</a:t>
            </a:r>
          </a:p>
          <a:p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变频器设置参数。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4A090E3-5CEF-0928-EA97-9D4E1F536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558252"/>
              </p:ext>
            </p:extLst>
          </p:nvPr>
        </p:nvGraphicFramePr>
        <p:xfrm>
          <a:off x="1584573" y="2664023"/>
          <a:ext cx="9217025" cy="348426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1568309367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47791155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7815523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123584296"/>
                    </a:ext>
                  </a:extLst>
                </a:gridCol>
                <a:gridCol w="4680521">
                  <a:extLst>
                    <a:ext uri="{9D8B030D-6E8A-4147-A177-3AD203B41FA5}">
                      <a16:colId xmlns:a16="http://schemas.microsoft.com/office/drawing/2014/main" val="995751751"/>
                    </a:ext>
                  </a:extLst>
                </a:gridCol>
              </a:tblGrid>
              <a:tr h="217824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600" dirty="0">
                          <a:effectLst/>
                        </a:rPr>
                        <a:t>序号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600" dirty="0">
                          <a:effectLst/>
                        </a:rPr>
                        <a:t>变频器参数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600" dirty="0">
                          <a:effectLst/>
                        </a:rPr>
                        <a:t>出厂值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600" dirty="0">
                          <a:effectLst/>
                        </a:rPr>
                        <a:t>设定值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600" dirty="0">
                          <a:effectLst/>
                        </a:rPr>
                        <a:t>功能说明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5581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1 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P0304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230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220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电动机的额定电压</a:t>
                      </a:r>
                      <a:r>
                        <a:rPr lang="en-US" sz="1600">
                          <a:effectLst/>
                        </a:rPr>
                        <a:t>( 380V )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3722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P0305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1.79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0.3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电动机的额定电流</a:t>
                      </a:r>
                      <a:r>
                        <a:rPr lang="en-US" sz="1600">
                          <a:effectLst/>
                        </a:rPr>
                        <a:t>( 0.3A )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1255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3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P0307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0.37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0.06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电动机的额定功率</a:t>
                      </a:r>
                      <a:r>
                        <a:rPr lang="en-US" sz="1600">
                          <a:effectLst/>
                        </a:rPr>
                        <a:t>( 60W )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173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4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P0310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50.00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50.00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电动机的额定频率</a:t>
                      </a:r>
                      <a:r>
                        <a:rPr lang="en-US" sz="1600">
                          <a:effectLst/>
                        </a:rPr>
                        <a:t>( 50Hz )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2221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5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P0311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1395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1430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电动机的额定转速</a:t>
                      </a:r>
                      <a:r>
                        <a:rPr lang="en-US" sz="1600">
                          <a:effectLst/>
                        </a:rPr>
                        <a:t>( 1430 r/min )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170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P1000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BOP</a:t>
                      </a:r>
                      <a:r>
                        <a:rPr lang="zh-CN" sz="1600">
                          <a:effectLst/>
                        </a:rPr>
                        <a:t>面板升降频率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4843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7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P1080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电动机的最小频率</a:t>
                      </a:r>
                      <a:r>
                        <a:rPr lang="en-US" sz="1600">
                          <a:effectLst/>
                        </a:rPr>
                        <a:t>( 0Hz )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7284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8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P1082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50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50.00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电动机的最大频率</a:t>
                      </a:r>
                      <a:r>
                        <a:rPr lang="en-US" sz="1600">
                          <a:effectLst/>
                        </a:rPr>
                        <a:t>( 50Hz )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850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9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P1120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斜坡上升时间</a:t>
                      </a:r>
                      <a:r>
                        <a:rPr lang="en-US" sz="1600">
                          <a:effectLst/>
                        </a:rPr>
                        <a:t>( 8S )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723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10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P1121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斜坡下降时间</a:t>
                      </a:r>
                      <a:r>
                        <a:rPr lang="en-US" sz="1600">
                          <a:effectLst/>
                        </a:rPr>
                        <a:t>( 8S )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14469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11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P0700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选择命令源（ 由端子排输入 ）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3546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12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P0701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接通正转</a:t>
                      </a:r>
                      <a:r>
                        <a:rPr lang="en-US" sz="1600">
                          <a:effectLst/>
                        </a:rPr>
                        <a:t>/</a:t>
                      </a:r>
                      <a:r>
                        <a:rPr lang="zh-CN" sz="1600">
                          <a:effectLst/>
                        </a:rPr>
                        <a:t>断开停止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02748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13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P0702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>
                          <a:effectLst/>
                        </a:rPr>
                        <a:t>反转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32382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14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P0703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9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OFF3</a:t>
                      </a:r>
                      <a:r>
                        <a:rPr lang="zh-CN" sz="1600">
                          <a:effectLst/>
                        </a:rPr>
                        <a:t>（停车命令</a:t>
                      </a:r>
                      <a:r>
                        <a:rPr lang="en-US" sz="1600">
                          <a:effectLst/>
                        </a:rPr>
                        <a:t>3</a:t>
                      </a:r>
                      <a:r>
                        <a:rPr lang="zh-CN" sz="1600">
                          <a:effectLst/>
                        </a:rPr>
                        <a:t>）按斜坡函数曲线快速降速停车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7896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15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P1040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5.00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600" dirty="0">
                          <a:effectLst/>
                        </a:rPr>
                        <a:t>频率设定值</a:t>
                      </a:r>
                      <a:r>
                        <a:rPr lang="en-US" sz="1600" dirty="0">
                          <a:effectLst/>
                        </a:rPr>
                        <a:t>[Hz]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6319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2000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77685" y="1085515"/>
            <a:ext cx="9960325" cy="2758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QF2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上电运行，编写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程序，编译并下载到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参考程序流程图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程序编写、编译及下载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①打开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TIA V16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，新建项目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CPU1214C DC/DC/DC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②设置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名称及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地址；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③参考程序流程图，编写程序；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④程序编译，下载；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CAE948-2149-D861-A9D9-35D48E813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6711" y="2236022"/>
            <a:ext cx="3960440" cy="333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145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77685" y="1085515"/>
            <a:ext cx="996032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运行调试</a:t>
            </a:r>
          </a:p>
          <a:p>
            <a:pPr marL="342900" lvl="0" indent="-342900"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电机正转 </a:t>
            </a:r>
          </a:p>
          <a:p>
            <a:pPr marL="266700"/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电机停止状况下，按下按钮“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S1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”，电机启动，经过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P1120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设置的加速时间，变频器稳定运行在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P1040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设置的频率上。</a:t>
            </a:r>
          </a:p>
          <a:p>
            <a:pPr lvl="0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电机反转 </a:t>
            </a:r>
          </a:p>
          <a:p>
            <a:pPr marL="266700"/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电机停止状况下，按下按钮“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S2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”电机反转，运行过程与正转相同。</a:t>
            </a:r>
          </a:p>
          <a:p>
            <a:pPr lvl="0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电机停止 </a:t>
            </a:r>
          </a:p>
          <a:p>
            <a:pPr marL="266700"/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按下按钮“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S3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”，电机经过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P1121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设置的减速时间，减速至停止。</a:t>
            </a:r>
          </a:p>
          <a:p>
            <a:pPr lvl="0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数据记录</a:t>
            </a:r>
          </a:p>
          <a:p>
            <a:pPr marL="266700"/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变频器运行过程中，观察变频器运行状态及端子状态，记录数据在表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4-4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0-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断开；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1-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接通；</a:t>
            </a:r>
            <a:endParaRPr lang="zh-CN" altLang="en-US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C085B43-97BD-F728-5F14-780A2813DD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397241"/>
              </p:ext>
            </p:extLst>
          </p:nvPr>
        </p:nvGraphicFramePr>
        <p:xfrm>
          <a:off x="2016621" y="4104183"/>
          <a:ext cx="7632849" cy="165150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90388">
                  <a:extLst>
                    <a:ext uri="{9D8B030D-6E8A-4147-A177-3AD203B41FA5}">
                      <a16:colId xmlns:a16="http://schemas.microsoft.com/office/drawing/2014/main" val="1503475983"/>
                    </a:ext>
                  </a:extLst>
                </a:gridCol>
                <a:gridCol w="507565">
                  <a:extLst>
                    <a:ext uri="{9D8B030D-6E8A-4147-A177-3AD203B41FA5}">
                      <a16:colId xmlns:a16="http://schemas.microsoft.com/office/drawing/2014/main" val="2545839185"/>
                    </a:ext>
                  </a:extLst>
                </a:gridCol>
                <a:gridCol w="507565">
                  <a:extLst>
                    <a:ext uri="{9D8B030D-6E8A-4147-A177-3AD203B41FA5}">
                      <a16:colId xmlns:a16="http://schemas.microsoft.com/office/drawing/2014/main" val="2542731238"/>
                    </a:ext>
                  </a:extLst>
                </a:gridCol>
                <a:gridCol w="531135">
                  <a:extLst>
                    <a:ext uri="{9D8B030D-6E8A-4147-A177-3AD203B41FA5}">
                      <a16:colId xmlns:a16="http://schemas.microsoft.com/office/drawing/2014/main" val="1108487950"/>
                    </a:ext>
                  </a:extLst>
                </a:gridCol>
                <a:gridCol w="531977">
                  <a:extLst>
                    <a:ext uri="{9D8B030D-6E8A-4147-A177-3AD203B41FA5}">
                      <a16:colId xmlns:a16="http://schemas.microsoft.com/office/drawing/2014/main" val="4221367192"/>
                    </a:ext>
                  </a:extLst>
                </a:gridCol>
                <a:gridCol w="531977">
                  <a:extLst>
                    <a:ext uri="{9D8B030D-6E8A-4147-A177-3AD203B41FA5}">
                      <a16:colId xmlns:a16="http://schemas.microsoft.com/office/drawing/2014/main" val="3551631784"/>
                    </a:ext>
                  </a:extLst>
                </a:gridCol>
                <a:gridCol w="531977">
                  <a:extLst>
                    <a:ext uri="{9D8B030D-6E8A-4147-A177-3AD203B41FA5}">
                      <a16:colId xmlns:a16="http://schemas.microsoft.com/office/drawing/2014/main" val="269277282"/>
                    </a:ext>
                  </a:extLst>
                </a:gridCol>
                <a:gridCol w="516825">
                  <a:extLst>
                    <a:ext uri="{9D8B030D-6E8A-4147-A177-3AD203B41FA5}">
                      <a16:colId xmlns:a16="http://schemas.microsoft.com/office/drawing/2014/main" val="2371922276"/>
                    </a:ext>
                  </a:extLst>
                </a:gridCol>
                <a:gridCol w="517667">
                  <a:extLst>
                    <a:ext uri="{9D8B030D-6E8A-4147-A177-3AD203B41FA5}">
                      <a16:colId xmlns:a16="http://schemas.microsoft.com/office/drawing/2014/main" val="1625720642"/>
                    </a:ext>
                  </a:extLst>
                </a:gridCol>
                <a:gridCol w="517667">
                  <a:extLst>
                    <a:ext uri="{9D8B030D-6E8A-4147-A177-3AD203B41FA5}">
                      <a16:colId xmlns:a16="http://schemas.microsoft.com/office/drawing/2014/main" val="2328629766"/>
                    </a:ext>
                  </a:extLst>
                </a:gridCol>
                <a:gridCol w="1074053">
                  <a:extLst>
                    <a:ext uri="{9D8B030D-6E8A-4147-A177-3AD203B41FA5}">
                      <a16:colId xmlns:a16="http://schemas.microsoft.com/office/drawing/2014/main" val="1283520590"/>
                    </a:ext>
                  </a:extLst>
                </a:gridCol>
                <a:gridCol w="1074053">
                  <a:extLst>
                    <a:ext uri="{9D8B030D-6E8A-4147-A177-3AD203B41FA5}">
                      <a16:colId xmlns:a16="http://schemas.microsoft.com/office/drawing/2014/main" val="4109667326"/>
                    </a:ext>
                  </a:extLst>
                </a:gridCol>
              </a:tblGrid>
              <a:tr h="38438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PLC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SB3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SB2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SB1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状态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转速（</a:t>
                      </a:r>
                      <a:r>
                        <a:rPr lang="en-US" sz="1600" dirty="0">
                          <a:effectLst/>
                        </a:rPr>
                        <a:t>RPM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5857808"/>
                  </a:ext>
                </a:extLst>
              </a:tr>
              <a:tr h="384382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变频器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DI3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DI2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DI1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DI3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DI2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DI1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DI3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DI2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DI1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4991221"/>
                  </a:ext>
                </a:extLst>
              </a:tr>
              <a:tr h="259814">
                <a:tc rowSpan="3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运行状态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正转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7682415"/>
                  </a:ext>
                </a:extLst>
              </a:tr>
              <a:tr h="2598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反转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6177066"/>
                  </a:ext>
                </a:extLst>
              </a:tr>
              <a:tr h="2598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停止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3010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255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/>
          <p:cNvSpPr txBox="1"/>
          <p:nvPr/>
        </p:nvSpPr>
        <p:spPr>
          <a:xfrm>
            <a:off x="0" y="176795"/>
            <a:ext cx="1153287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项目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 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SINAMICS V20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变频器的联机控制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0482D987-AFDC-B47B-FDE8-5BA0A5E50B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0457534"/>
              </p:ext>
            </p:extLst>
          </p:nvPr>
        </p:nvGraphicFramePr>
        <p:xfrm>
          <a:off x="1008509" y="1669089"/>
          <a:ext cx="9721080" cy="38032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77685" y="1085515"/>
            <a:ext cx="9960325" cy="737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考核与评价</a:t>
            </a:r>
          </a:p>
          <a:p>
            <a:pPr lvl="0">
              <a:lnSpc>
                <a:spcPct val="150000"/>
              </a:lnSpc>
            </a:pP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593DD5F-90F0-015D-FAC4-56FCEEF2FA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223703"/>
              </p:ext>
            </p:extLst>
          </p:nvPr>
        </p:nvGraphicFramePr>
        <p:xfrm>
          <a:off x="2356933" y="1977281"/>
          <a:ext cx="7076512" cy="41452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98667">
                  <a:extLst>
                    <a:ext uri="{9D8B030D-6E8A-4147-A177-3AD203B41FA5}">
                      <a16:colId xmlns:a16="http://schemas.microsoft.com/office/drawing/2014/main" val="1262671135"/>
                    </a:ext>
                  </a:extLst>
                </a:gridCol>
                <a:gridCol w="170232">
                  <a:extLst>
                    <a:ext uri="{9D8B030D-6E8A-4147-A177-3AD203B41FA5}">
                      <a16:colId xmlns:a16="http://schemas.microsoft.com/office/drawing/2014/main" val="2857977751"/>
                    </a:ext>
                  </a:extLst>
                </a:gridCol>
                <a:gridCol w="1406265">
                  <a:extLst>
                    <a:ext uri="{9D8B030D-6E8A-4147-A177-3AD203B41FA5}">
                      <a16:colId xmlns:a16="http://schemas.microsoft.com/office/drawing/2014/main" val="2554235125"/>
                    </a:ext>
                  </a:extLst>
                </a:gridCol>
                <a:gridCol w="905091">
                  <a:extLst>
                    <a:ext uri="{9D8B030D-6E8A-4147-A177-3AD203B41FA5}">
                      <a16:colId xmlns:a16="http://schemas.microsoft.com/office/drawing/2014/main" val="2549767707"/>
                    </a:ext>
                  </a:extLst>
                </a:gridCol>
                <a:gridCol w="1345727">
                  <a:extLst>
                    <a:ext uri="{9D8B030D-6E8A-4147-A177-3AD203B41FA5}">
                      <a16:colId xmlns:a16="http://schemas.microsoft.com/office/drawing/2014/main" val="635162035"/>
                    </a:ext>
                  </a:extLst>
                </a:gridCol>
                <a:gridCol w="1266333">
                  <a:extLst>
                    <a:ext uri="{9D8B030D-6E8A-4147-A177-3AD203B41FA5}">
                      <a16:colId xmlns:a16="http://schemas.microsoft.com/office/drawing/2014/main" val="3856526614"/>
                    </a:ext>
                  </a:extLst>
                </a:gridCol>
                <a:gridCol w="1284197">
                  <a:extLst>
                    <a:ext uri="{9D8B030D-6E8A-4147-A177-3AD203B41FA5}">
                      <a16:colId xmlns:a16="http://schemas.microsoft.com/office/drawing/2014/main" val="2363714238"/>
                    </a:ext>
                  </a:extLst>
                </a:gridCol>
              </a:tblGrid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任务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252916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序号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评价内容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权重（</a:t>
                      </a:r>
                      <a:r>
                        <a:rPr lang="en-US" sz="1600" dirty="0">
                          <a:effectLst/>
                        </a:rPr>
                        <a:t>%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评分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186516"/>
                  </a:ext>
                </a:extLst>
              </a:tr>
              <a:tr h="462011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正确连接电源、</a:t>
                      </a:r>
                      <a:r>
                        <a:rPr lang="en-US" sz="1600">
                          <a:effectLst/>
                        </a:rPr>
                        <a:t>PLC</a:t>
                      </a:r>
                      <a:r>
                        <a:rPr lang="zh-CN" sz="1600">
                          <a:effectLst/>
                        </a:rPr>
                        <a:t>、变频器与电动机的硬件接线。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0536351"/>
                  </a:ext>
                </a:extLst>
              </a:tr>
              <a:tr h="462011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能完成变频器参数复位和快速调试，会合理设置变频器参数。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7243565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变频器参数设置正确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922668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PLC</a:t>
                      </a:r>
                      <a:r>
                        <a:rPr lang="zh-CN" sz="1600">
                          <a:effectLst/>
                        </a:rPr>
                        <a:t>程序编写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8396254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按钮功能正确；合理调节电动机转速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0637342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6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数据记录完整、正确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0632405"/>
                  </a:ext>
                </a:extLst>
              </a:tr>
              <a:tr h="462011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7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合理施工，操作规范，在规定时间完成任务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36311"/>
                  </a:ext>
                </a:extLst>
              </a:tr>
              <a:tr h="693018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8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无旷课、迟到现象，团队意识强（工具保管、使用、收回情况，设备摆放，场地整理情况）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940330"/>
                  </a:ext>
                </a:extLst>
              </a:tr>
              <a:tr h="231006">
                <a:tc gridSpan="6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总得分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7165019"/>
                  </a:ext>
                </a:extLst>
              </a:tr>
              <a:tr h="231006"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日期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学生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教师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57555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675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644C33D-BA18-2820-882D-FE72D3A1BA40}"/>
              </a:ext>
            </a:extLst>
          </p:cNvPr>
          <p:cNvSpPr txBox="1"/>
          <p:nvPr/>
        </p:nvSpPr>
        <p:spPr>
          <a:xfrm>
            <a:off x="619121" y="1743457"/>
            <a:ext cx="9600158" cy="3351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1.</a:t>
            </a:r>
            <a:r>
              <a:rPr lang="zh-CN" altLang="en-US" dirty="0">
                <a:latin typeface="+mn-ea"/>
              </a:rPr>
              <a:t>训练目的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与变频器电路接口；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能够正确设置变频器参数；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能正确完成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与变频器接线；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会编写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控制变频器端子控制、模拟量调速功能程序；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会调试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与变频器系统功能；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能够正确记录变频器调试数据；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AA4C3C8-0AC5-08B1-077E-1583DB48C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689255"/>
              </p:ext>
            </p:extLst>
          </p:nvPr>
        </p:nvGraphicFramePr>
        <p:xfrm>
          <a:off x="2952725" y="1214057"/>
          <a:ext cx="6487630" cy="35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7630">
                  <a:extLst>
                    <a:ext uri="{9D8B030D-6E8A-4147-A177-3AD203B41FA5}">
                      <a16:colId xmlns:a16="http://schemas.microsoft.com/office/drawing/2014/main" val="741042950"/>
                    </a:ext>
                  </a:extLst>
                </a:gridCol>
              </a:tblGrid>
              <a:tr h="355988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基于</a:t>
                      </a:r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PLC</a:t>
                      </a:r>
                      <a:r>
                        <a:rPr lang="zh-CN" altLang="zh-C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的变频器模拟量控制电动机运行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40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3759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94283D-F80C-9904-3A50-EDCE42544ABB}"/>
              </a:ext>
            </a:extLst>
          </p:cNvPr>
          <p:cNvSpPr txBox="1"/>
          <p:nvPr/>
        </p:nvSpPr>
        <p:spPr>
          <a:xfrm>
            <a:off x="599902" y="1367879"/>
            <a:ext cx="9966452" cy="482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effectLst/>
                <a:latin typeface="+mn-ea"/>
                <a:cs typeface="宋体" panose="02010600030101010101" pitchFamily="2" charset="-122"/>
              </a:rPr>
              <a:t>2. </a:t>
            </a:r>
            <a:r>
              <a:rPr lang="zh-CN" altLang="zh-CN" dirty="0">
                <a:effectLst/>
                <a:latin typeface="+mn-ea"/>
                <a:cs typeface="宋体" panose="02010600030101010101" pitchFamily="2" charset="-122"/>
              </a:rPr>
              <a:t>训练要求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变频器与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构成变频控制系统，通过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外接开关，控制电动机启动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/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停止，稳定运行。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(1)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电机正转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电机停止状况下，按下按钮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SB2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，电机正转启动，变频器稳定运行在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15Hz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，加速时间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8S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；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(2)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电机停止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电机运行状况下，按下按钮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SB1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，电机停止，减速时间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8S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；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(3)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电机调速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通过调节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输入电压，改变变频器输出频率，电机转速随电压变化而变化；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(4)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观察与记录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观察电动机运行，记录运行参数；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(5)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扩展功能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输入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2∼8V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直流电，调节输出频率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0∼50Hz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变化；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endParaRPr lang="zh-CN" altLang="zh-CN" sz="1600" dirty="0">
              <a:effectLst/>
              <a:latin typeface="+mn-ea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3540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D900545-3940-C423-8E49-AB79089662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164210"/>
              </p:ext>
            </p:extLst>
          </p:nvPr>
        </p:nvGraphicFramePr>
        <p:xfrm>
          <a:off x="882844" y="1682678"/>
          <a:ext cx="9649072" cy="279062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19999303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444080649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val="659541903"/>
                    </a:ext>
                  </a:extLst>
                </a:gridCol>
              </a:tblGrid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序号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备注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1842658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断路器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2P-10A/230V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894832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SINAMICS V20</a:t>
                      </a:r>
                      <a:r>
                        <a:rPr lang="zh-CN" sz="1600" dirty="0">
                          <a:effectLst/>
                        </a:rPr>
                        <a:t>变频器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6SL3210-5BB12-5UV1</a:t>
                      </a:r>
                      <a:r>
                        <a:rPr lang="zh-CN" sz="1600" dirty="0">
                          <a:effectLst/>
                        </a:rPr>
                        <a:t>（</a:t>
                      </a:r>
                      <a:r>
                        <a:rPr lang="en-US" sz="1600" dirty="0">
                          <a:effectLst/>
                        </a:rPr>
                        <a:t>1AC200-240V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0.25kW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1.7A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FSAA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7889229"/>
                  </a:ext>
                </a:extLst>
              </a:tr>
              <a:tr h="5392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三相异步电动机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额定电流</a:t>
                      </a:r>
                      <a:r>
                        <a:rPr lang="en-US" sz="1600">
                          <a:effectLst/>
                        </a:rPr>
                        <a:t>0.3A </a:t>
                      </a:r>
                      <a:r>
                        <a:rPr lang="zh-CN" sz="1600">
                          <a:effectLst/>
                        </a:rPr>
                        <a:t>，额定功率</a:t>
                      </a:r>
                      <a:r>
                        <a:rPr lang="en-US" sz="1600">
                          <a:effectLst/>
                        </a:rPr>
                        <a:t>60W</a:t>
                      </a:r>
                      <a:r>
                        <a:rPr lang="zh-CN" sz="1600">
                          <a:effectLst/>
                        </a:rPr>
                        <a:t>，额定频率</a:t>
                      </a:r>
                      <a:r>
                        <a:rPr lang="en-US" sz="1600">
                          <a:effectLst/>
                        </a:rPr>
                        <a:t>50Hz</a:t>
                      </a:r>
                      <a:r>
                        <a:rPr lang="zh-CN" sz="1600">
                          <a:effectLst/>
                        </a:rPr>
                        <a:t>，额定转速</a:t>
                      </a:r>
                      <a:r>
                        <a:rPr lang="en-US" sz="1600">
                          <a:effectLst/>
                        </a:rPr>
                        <a:t>1430 r/min</a:t>
                      </a:r>
                      <a:r>
                        <a:rPr lang="zh-CN" sz="1600">
                          <a:effectLst/>
                        </a:rPr>
                        <a:t>，功率因数</a:t>
                      </a:r>
                      <a:r>
                        <a:rPr lang="en-US" sz="1600">
                          <a:effectLst/>
                        </a:rPr>
                        <a:t>0.85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1358804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开关、按钮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2A/24V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4446855"/>
                  </a:ext>
                </a:extLst>
              </a:tr>
              <a:tr h="36394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接线工具及线缆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</a:rPr>
                        <a:t>主电路</a:t>
                      </a:r>
                      <a:r>
                        <a:rPr lang="en-US" sz="1600" dirty="0">
                          <a:effectLst/>
                        </a:rPr>
                        <a:t>1.5mm</a:t>
                      </a:r>
                      <a:r>
                        <a:rPr lang="en-US" sz="1600" baseline="30000" dirty="0">
                          <a:effectLst/>
                        </a:rPr>
                        <a:t>2</a:t>
                      </a:r>
                      <a:r>
                        <a:rPr lang="zh-CN" sz="1600" dirty="0">
                          <a:effectLst/>
                        </a:rPr>
                        <a:t>，控制电路</a:t>
                      </a:r>
                      <a:r>
                        <a:rPr lang="en-US" sz="1600" dirty="0">
                          <a:effectLst/>
                        </a:rPr>
                        <a:t>0.5mm</a:t>
                      </a:r>
                      <a:r>
                        <a:rPr lang="en-US" sz="1600" baseline="30000" dirty="0">
                          <a:effectLst/>
                        </a:rPr>
                        <a:t>2</a:t>
                      </a:r>
                      <a:r>
                        <a:rPr lang="zh-CN" sz="1600" dirty="0">
                          <a:effectLst/>
                        </a:rPr>
                        <a:t>；十字螺丝刀，压线钳等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9655778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西门子</a:t>
                      </a:r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S7-1200 CPU 1214C DC/DC/DC V4.2,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模拟量输出信号板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SB1232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555740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博图</a:t>
                      </a:r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TIA V16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4416915"/>
                  </a:ext>
                </a:extLst>
              </a:tr>
            </a:tbl>
          </a:graphicData>
        </a:graphic>
      </p:graphicFrame>
      <p:pic>
        <p:nvPicPr>
          <p:cNvPr id="6" name="图片 13" descr="b428e069d282.jpg">
            <a:extLst>
              <a:ext uri="{FF2B5EF4-FFF2-40B4-BE49-F238E27FC236}">
                <a16:creationId xmlns:a16="http://schemas.microsoft.com/office/drawing/2014/main" id="{C8114930-C9BE-AB57-E618-AFDB38FDE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844" y="4611427"/>
            <a:ext cx="1469351" cy="14500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15" descr="t01c6364886fb4bb710.jpg">
            <a:extLst>
              <a:ext uri="{FF2B5EF4-FFF2-40B4-BE49-F238E27FC236}">
                <a16:creationId xmlns:a16="http://schemas.microsoft.com/office/drawing/2014/main" id="{412E575F-B8BA-6DE9-DEE3-E5613F53D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5373" y="4759557"/>
            <a:ext cx="1628079" cy="12724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EF025F2-3932-31DE-97B5-E7056C334C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t="11753" r="27776" b="8885"/>
          <a:stretch/>
        </p:blipFill>
        <p:spPr>
          <a:xfrm>
            <a:off x="7355365" y="4733067"/>
            <a:ext cx="776735" cy="13868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1A1D7EE-D755-F849-8255-5F27A8D40B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923" y="4742273"/>
            <a:ext cx="1469351" cy="1289731"/>
          </a:xfrm>
          <a:prstGeom prst="rect">
            <a:avLst/>
          </a:prstGeom>
        </p:spPr>
      </p:pic>
      <p:pic>
        <p:nvPicPr>
          <p:cNvPr id="12" name="Picture 10" descr="无标题">
            <a:extLst>
              <a:ext uri="{FF2B5EF4-FFF2-40B4-BE49-F238E27FC236}">
                <a16:creationId xmlns:a16="http://schemas.microsoft.com/office/drawing/2014/main" id="{A949334A-DAEC-2795-5066-A10F6788BC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7249" y="4781632"/>
            <a:ext cx="952363" cy="12897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B511F6B-32B8-9C55-3158-968680566443}"/>
              </a:ext>
            </a:extLst>
          </p:cNvPr>
          <p:cNvSpPr txBox="1"/>
          <p:nvPr/>
        </p:nvSpPr>
        <p:spPr>
          <a:xfrm>
            <a:off x="479505" y="1173180"/>
            <a:ext cx="5800436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训练</a:t>
            </a:r>
            <a:r>
              <a:rPr lang="zh-CN" altLang="en-US" dirty="0">
                <a:ea typeface="宋体" panose="02010600030101010101" pitchFamily="2" charset="-122"/>
                <a:cs typeface="宋体" panose="02010600030101010101" pitchFamily="2" charset="-122"/>
              </a:rPr>
              <a:t>准备</a:t>
            </a:r>
            <a:endParaRPr lang="zh-CN" altLang="en-US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Picture 2" descr="S7-1200系列CPU模块-昆山造极电气控制有限公司">
            <a:extLst>
              <a:ext uri="{FF2B5EF4-FFF2-40B4-BE49-F238E27FC236}">
                <a16:creationId xmlns:a16="http://schemas.microsoft.com/office/drawing/2014/main" id="{49F7BD46-3BC1-AA08-1928-0AFB7EA82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788" y="4742273"/>
            <a:ext cx="1469351" cy="14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698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A40B7FE-527A-DEDD-2EFA-E3CAFB481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938" y="1849429"/>
            <a:ext cx="5631674" cy="405495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B511F6B-32B8-9C55-3158-968680566443}"/>
              </a:ext>
            </a:extLst>
          </p:cNvPr>
          <p:cNvSpPr txBox="1"/>
          <p:nvPr/>
        </p:nvSpPr>
        <p:spPr>
          <a:xfrm>
            <a:off x="479505" y="1173180"/>
            <a:ext cx="9890044" cy="2126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4.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电路连接</a:t>
            </a:r>
            <a:endParaRPr lang="en-US" altLang="zh-CN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(1) 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变频器主电路连接，</a:t>
            </a: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电源连接；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(2) PLC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与变频器的电路连接；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(3) PLC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输入</a:t>
            </a: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输出电路连接</a:t>
            </a:r>
            <a:r>
              <a:rPr lang="en-US" altLang="zh-CN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en-US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6EED630-D2F2-82A2-9177-95634196B7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915096"/>
              </p:ext>
            </p:extLst>
          </p:nvPr>
        </p:nvGraphicFramePr>
        <p:xfrm>
          <a:off x="963761" y="3695541"/>
          <a:ext cx="4752528" cy="1512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094135">
                  <a:extLst>
                    <a:ext uri="{9D8B030D-6E8A-4147-A177-3AD203B41FA5}">
                      <a16:colId xmlns:a16="http://schemas.microsoft.com/office/drawing/2014/main" val="1190864485"/>
                    </a:ext>
                  </a:extLst>
                </a:gridCol>
                <a:gridCol w="1042619">
                  <a:extLst>
                    <a:ext uri="{9D8B030D-6E8A-4147-A177-3AD203B41FA5}">
                      <a16:colId xmlns:a16="http://schemas.microsoft.com/office/drawing/2014/main" val="1958344964"/>
                    </a:ext>
                  </a:extLst>
                </a:gridCol>
                <a:gridCol w="1199473">
                  <a:extLst>
                    <a:ext uri="{9D8B030D-6E8A-4147-A177-3AD203B41FA5}">
                      <a16:colId xmlns:a16="http://schemas.microsoft.com/office/drawing/2014/main" val="3615001808"/>
                    </a:ext>
                  </a:extLst>
                </a:gridCol>
                <a:gridCol w="1416301">
                  <a:extLst>
                    <a:ext uri="{9D8B030D-6E8A-4147-A177-3AD203B41FA5}">
                      <a16:colId xmlns:a16="http://schemas.microsoft.com/office/drawing/2014/main" val="3990174161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输入地址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输出地址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914403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600" dirty="0">
                          <a:effectLst/>
                        </a:rPr>
                        <a:t>起动</a:t>
                      </a:r>
                      <a:r>
                        <a:rPr lang="en-US" sz="1600" dirty="0">
                          <a:effectLst/>
                        </a:rPr>
                        <a:t>SB1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I1.0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dirty="0">
                          <a:effectLst/>
                        </a:rPr>
                        <a:t>变频器</a:t>
                      </a:r>
                      <a:r>
                        <a:rPr lang="en-US" sz="1600" dirty="0">
                          <a:effectLst/>
                        </a:rPr>
                        <a:t>DI1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effectLst/>
                        </a:rPr>
                        <a:t>Q0.0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6467337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600" dirty="0">
                          <a:effectLst/>
                        </a:rPr>
                        <a:t>停止</a:t>
                      </a:r>
                      <a:r>
                        <a:rPr lang="en-US" sz="1600" dirty="0">
                          <a:effectLst/>
                        </a:rPr>
                        <a:t>SB2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I1.1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dirty="0">
                          <a:effectLst/>
                        </a:rPr>
                        <a:t>变频器</a:t>
                      </a:r>
                      <a:r>
                        <a:rPr lang="en-US" altLang="zh-CN" sz="1600" dirty="0">
                          <a:effectLst/>
                        </a:rPr>
                        <a:t>A</a:t>
                      </a:r>
                      <a:r>
                        <a:rPr lang="en-US" sz="1600" dirty="0">
                          <a:effectLst/>
                        </a:rPr>
                        <a:t>I</a:t>
                      </a:r>
                      <a:r>
                        <a:rPr lang="en-US" altLang="zh-CN" sz="1600" dirty="0">
                          <a:effectLst/>
                        </a:rPr>
                        <a:t>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zh-CN" sz="1600" dirty="0">
                          <a:effectLst/>
                        </a:rPr>
                        <a:t>AQ0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5487198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en-US" altLang="zh-CN" sz="18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0-10V</a:t>
                      </a:r>
                      <a:endParaRPr lang="zh-CN" sz="1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zh-CN" sz="18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AI0</a:t>
                      </a:r>
                      <a:endParaRPr lang="zh-CN" sz="1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dirty="0">
                          <a:effectLst/>
                        </a:rPr>
                        <a:t>变频器</a:t>
                      </a:r>
                      <a:r>
                        <a:rPr lang="en-US" altLang="zh-CN" sz="1600" dirty="0">
                          <a:effectLst/>
                        </a:rPr>
                        <a:t>0V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zh-CN" sz="1600" dirty="0">
                          <a:effectLst/>
                        </a:rPr>
                        <a:t>0M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262875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1D688BF-BC9A-3766-25EB-D14AC4CEB0D1}"/>
              </a:ext>
            </a:extLst>
          </p:cNvPr>
          <p:cNvSpPr txBox="1"/>
          <p:nvPr/>
        </p:nvSpPr>
        <p:spPr>
          <a:xfrm>
            <a:off x="1512565" y="3286267"/>
            <a:ext cx="32403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控制变频器正反转</a:t>
            </a:r>
            <a:r>
              <a:rPr lang="en-US" altLang="zh-CN" sz="1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I/O</a:t>
            </a:r>
            <a:r>
              <a:rPr lang="zh-CN" altLang="zh-CN" sz="1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分配表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80790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3690CB6-49B1-5222-92BC-566B0CB9E883}"/>
              </a:ext>
            </a:extLst>
          </p:cNvPr>
          <p:cNvSpPr txBox="1"/>
          <p:nvPr/>
        </p:nvSpPr>
        <p:spPr>
          <a:xfrm>
            <a:off x="470967" y="1088117"/>
            <a:ext cx="10110468" cy="442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变频器参数设置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50648" y="1426931"/>
            <a:ext cx="593507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检查电路接线无误，闭合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QF1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，变频器上电，显示正常；</a:t>
            </a:r>
          </a:p>
          <a:p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执行变频器恢复出厂设置操作；</a:t>
            </a:r>
          </a:p>
          <a:p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快速调试；</a:t>
            </a:r>
          </a:p>
          <a:p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变频器设置参数。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4A090E3-5CEF-0928-EA97-9D4E1F536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977994"/>
              </p:ext>
            </p:extLst>
          </p:nvPr>
        </p:nvGraphicFramePr>
        <p:xfrm>
          <a:off x="4392885" y="1856909"/>
          <a:ext cx="6816911" cy="444647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156830936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47791155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7815523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123584296"/>
                    </a:ext>
                  </a:extLst>
                </a:gridCol>
                <a:gridCol w="2928479">
                  <a:extLst>
                    <a:ext uri="{9D8B030D-6E8A-4147-A177-3AD203B41FA5}">
                      <a16:colId xmlns:a16="http://schemas.microsoft.com/office/drawing/2014/main" val="9957517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序号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变频器参数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出厂值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设定值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功能说明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5581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1 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P0304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230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220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电动机的额定电压</a:t>
                      </a:r>
                      <a:r>
                        <a:rPr lang="en-US" sz="1400">
                          <a:effectLst/>
                        </a:rPr>
                        <a:t>( 380V )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3722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2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P0305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1.79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0.3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电动机的额定电流</a:t>
                      </a:r>
                      <a:r>
                        <a:rPr lang="en-US" sz="1400">
                          <a:effectLst/>
                        </a:rPr>
                        <a:t>( 0.3A )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1255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3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P0307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0.37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0.06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电动机的额定功率</a:t>
                      </a:r>
                      <a:r>
                        <a:rPr lang="en-US" sz="1400">
                          <a:effectLst/>
                        </a:rPr>
                        <a:t>( 60W )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173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4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P0310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50.00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50.00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电动机的额定频率</a:t>
                      </a:r>
                      <a:r>
                        <a:rPr lang="en-US" sz="1400">
                          <a:effectLst/>
                        </a:rPr>
                        <a:t>( 50Hz )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2221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5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P0311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1395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1430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电动机的额定转速</a:t>
                      </a:r>
                      <a:r>
                        <a:rPr lang="en-US" sz="1400">
                          <a:effectLst/>
                        </a:rPr>
                        <a:t>( 1430 r/min )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170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6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P1000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BOP</a:t>
                      </a:r>
                      <a:r>
                        <a:rPr lang="zh-CN" sz="1400">
                          <a:effectLst/>
                        </a:rPr>
                        <a:t>面板升降频率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4843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7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P1080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电动机的最小频率</a:t>
                      </a:r>
                      <a:r>
                        <a:rPr lang="en-US" sz="1400">
                          <a:effectLst/>
                        </a:rPr>
                        <a:t>( 0Hz )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7284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8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P1082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50.00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电动机的最大频率</a:t>
                      </a:r>
                      <a:r>
                        <a:rPr lang="en-US" sz="1400">
                          <a:effectLst/>
                        </a:rPr>
                        <a:t>( 50Hz )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850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9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P1120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斜坡上升时间</a:t>
                      </a:r>
                      <a:r>
                        <a:rPr lang="en-US" sz="1400">
                          <a:effectLst/>
                        </a:rPr>
                        <a:t>( 8S )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723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10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P1121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斜坡下降时间</a:t>
                      </a:r>
                      <a:r>
                        <a:rPr lang="en-US" sz="1400" dirty="0">
                          <a:effectLst/>
                        </a:rPr>
                        <a:t>( 8S )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14469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11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P0700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选择命令源（ 由端子排输入 ）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3546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12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P0701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接通正转</a:t>
                      </a:r>
                      <a:r>
                        <a:rPr lang="en-US" sz="1400">
                          <a:effectLst/>
                        </a:rPr>
                        <a:t>/</a:t>
                      </a:r>
                      <a:r>
                        <a:rPr lang="zh-CN" sz="1400">
                          <a:effectLst/>
                        </a:rPr>
                        <a:t>断开停止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02748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13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P0702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12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</a:rPr>
                        <a:t>12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</a:rPr>
                        <a:t>反转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32382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14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 dirty="0">
                          <a:effectLst/>
                        </a:rPr>
                        <a:t>P1040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 dirty="0">
                          <a:effectLst/>
                        </a:rPr>
                        <a:t>5.00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频率设定值</a:t>
                      </a:r>
                      <a:r>
                        <a:rPr lang="en-US" sz="1400" dirty="0">
                          <a:effectLst/>
                        </a:rPr>
                        <a:t>[Hz]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7896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15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P0756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模拟输入电压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63194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P0757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模拟量输入定标的</a:t>
                      </a: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x1 </a:t>
                      </a: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值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4174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P0758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模拟量输入定标的</a:t>
                      </a: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y1 </a:t>
                      </a: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值（</a:t>
                      </a: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%</a:t>
                      </a: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8337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P0759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模拟量输入定标的</a:t>
                      </a: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x2 </a:t>
                      </a: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值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31885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P0760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模拟量输入定标的</a:t>
                      </a: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y2 </a:t>
                      </a: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值（</a:t>
                      </a: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%</a:t>
                      </a: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5482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P0761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死区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886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P2000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4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基准频率（</a:t>
                      </a:r>
                      <a:r>
                        <a:rPr lang="en-US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Hz</a:t>
                      </a:r>
                      <a:r>
                        <a:rPr 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3511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6780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77685" y="1085515"/>
            <a:ext cx="9960325" cy="317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QF2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上电运行，编写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程序，编译并下载到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参考程序流程图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程序编写、编译及下载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①打开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TIA V16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，新建项目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CPU1214C DC/DC/DC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信号板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SB1232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②设置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名称及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地址；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③编写程序。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S7-1200 CPU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模拟量输入通道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10V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，对应转换后数值范围是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27648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通道模拟量输出信号板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SB1232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±10V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，对应转换后数值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-27648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27648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。可以使用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MOVE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指令，读取模拟量通道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电压值；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④程序编译，下载；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C46F55B-FFEB-E877-FA27-58D169BEB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1197" y="970056"/>
            <a:ext cx="3960440" cy="520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775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77685" y="1085515"/>
            <a:ext cx="9960325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运行调试</a:t>
            </a:r>
          </a:p>
          <a:p>
            <a:pPr lvl="0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电机正转</a:t>
            </a:r>
          </a:p>
          <a:p>
            <a:pPr lvl="0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电机停止状况下，按下按钮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SB1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，电机起动，经过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P1120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设置的加速时间，变频器稳定</a:t>
            </a:r>
          </a:p>
          <a:p>
            <a:pPr lvl="0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P1040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设置的频率上。</a:t>
            </a:r>
          </a:p>
          <a:p>
            <a:pPr lvl="0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电机调速</a:t>
            </a:r>
          </a:p>
          <a:p>
            <a:pPr lvl="0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电机起动，调节输入电压在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0~10V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之间变化，变频器输出频率应该在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0~50Hz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变化，观</a:t>
            </a:r>
          </a:p>
          <a:p>
            <a:pPr lvl="0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察电动机转速的变化。</a:t>
            </a:r>
          </a:p>
          <a:p>
            <a:pPr lvl="0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电机停止</a:t>
            </a:r>
          </a:p>
          <a:p>
            <a:pPr lvl="0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按下按钮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SB2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，电机经过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P1121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设置的减速时间，减速至停止。</a:t>
            </a:r>
          </a:p>
          <a:p>
            <a:pPr lvl="0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数据记录</a:t>
            </a:r>
          </a:p>
          <a:p>
            <a:pPr lvl="0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系统运行调试过程中，在线监控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程序，观察变频器运行。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830A9E2-82AB-5B2C-90D3-9E7A416EBE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597035"/>
              </p:ext>
            </p:extLst>
          </p:nvPr>
        </p:nvGraphicFramePr>
        <p:xfrm>
          <a:off x="1548568" y="3956420"/>
          <a:ext cx="8424937" cy="23469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79387">
                  <a:extLst>
                    <a:ext uri="{9D8B030D-6E8A-4147-A177-3AD203B41FA5}">
                      <a16:colId xmlns:a16="http://schemas.microsoft.com/office/drawing/2014/main" val="1627473675"/>
                    </a:ext>
                  </a:extLst>
                </a:gridCol>
                <a:gridCol w="1433402">
                  <a:extLst>
                    <a:ext uri="{9D8B030D-6E8A-4147-A177-3AD203B41FA5}">
                      <a16:colId xmlns:a16="http://schemas.microsoft.com/office/drawing/2014/main" val="1172217696"/>
                    </a:ext>
                  </a:extLst>
                </a:gridCol>
                <a:gridCol w="1699678">
                  <a:extLst>
                    <a:ext uri="{9D8B030D-6E8A-4147-A177-3AD203B41FA5}">
                      <a16:colId xmlns:a16="http://schemas.microsoft.com/office/drawing/2014/main" val="2464033521"/>
                    </a:ext>
                  </a:extLst>
                </a:gridCol>
                <a:gridCol w="1699678">
                  <a:extLst>
                    <a:ext uri="{9D8B030D-6E8A-4147-A177-3AD203B41FA5}">
                      <a16:colId xmlns:a16="http://schemas.microsoft.com/office/drawing/2014/main" val="3191829191"/>
                    </a:ext>
                  </a:extLst>
                </a:gridCol>
                <a:gridCol w="1330362">
                  <a:extLst>
                    <a:ext uri="{9D8B030D-6E8A-4147-A177-3AD203B41FA5}">
                      <a16:colId xmlns:a16="http://schemas.microsoft.com/office/drawing/2014/main" val="3105138047"/>
                    </a:ext>
                  </a:extLst>
                </a:gridCol>
                <a:gridCol w="1182430">
                  <a:extLst>
                    <a:ext uri="{9D8B030D-6E8A-4147-A177-3AD203B41FA5}">
                      <a16:colId xmlns:a16="http://schemas.microsoft.com/office/drawing/2014/main" val="98964803"/>
                    </a:ext>
                  </a:extLst>
                </a:gridCol>
              </a:tblGrid>
              <a:tr h="192405"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开关状态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调节电压（</a:t>
                      </a:r>
                      <a:r>
                        <a:rPr lang="en-US" sz="1400" dirty="0">
                          <a:effectLst/>
                        </a:rPr>
                        <a:t>V</a:t>
                      </a:r>
                      <a:r>
                        <a:rPr lang="zh-CN" sz="1400" dirty="0">
                          <a:effectLst/>
                        </a:rPr>
                        <a:t>）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PLC</a:t>
                      </a:r>
                      <a:r>
                        <a:rPr lang="zh-CN" sz="1400" dirty="0">
                          <a:effectLst/>
                        </a:rPr>
                        <a:t>转换后</a:t>
                      </a:r>
                    </a:p>
                    <a:p>
                      <a:pPr algn="ctr"/>
                      <a:r>
                        <a:rPr lang="zh-CN" sz="1400" dirty="0">
                          <a:effectLst/>
                        </a:rPr>
                        <a:t>数字量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变频器输入电压</a:t>
                      </a:r>
                    </a:p>
                    <a:p>
                      <a:pPr algn="ctr"/>
                      <a:r>
                        <a:rPr lang="zh-CN" sz="1400" dirty="0">
                          <a:effectLst/>
                        </a:rPr>
                        <a:t>（</a:t>
                      </a:r>
                      <a:r>
                        <a:rPr lang="en-US" sz="1400" dirty="0">
                          <a:effectLst/>
                        </a:rPr>
                        <a:t>V</a:t>
                      </a:r>
                      <a:r>
                        <a:rPr lang="zh-CN" sz="1400" dirty="0">
                          <a:effectLst/>
                        </a:rPr>
                        <a:t>）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输出频率</a:t>
                      </a:r>
                    </a:p>
                    <a:p>
                      <a:pPr algn="ctr"/>
                      <a:r>
                        <a:rPr lang="zh-CN" sz="1400" dirty="0">
                          <a:effectLst/>
                        </a:rPr>
                        <a:t>（</a:t>
                      </a:r>
                      <a:r>
                        <a:rPr lang="en-US" sz="1400" dirty="0">
                          <a:effectLst/>
                        </a:rPr>
                        <a:t>Hz</a:t>
                      </a:r>
                      <a:r>
                        <a:rPr lang="zh-CN" sz="1400" dirty="0">
                          <a:effectLst/>
                        </a:rPr>
                        <a:t>）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电机转速（</a:t>
                      </a:r>
                      <a:r>
                        <a:rPr lang="en-US" sz="1400" dirty="0">
                          <a:effectLst/>
                        </a:rPr>
                        <a:t>r/min</a:t>
                      </a:r>
                      <a:r>
                        <a:rPr lang="zh-CN" sz="1400" dirty="0">
                          <a:effectLst/>
                        </a:rPr>
                        <a:t>）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377653"/>
                  </a:ext>
                </a:extLst>
              </a:tr>
              <a:tr h="164465">
                <a:tc rowSpan="6"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按下</a:t>
                      </a:r>
                      <a:r>
                        <a:rPr lang="en-US" sz="1400" dirty="0">
                          <a:effectLst/>
                        </a:rPr>
                        <a:t>SB1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0V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1539421"/>
                  </a:ext>
                </a:extLst>
              </a:tr>
              <a:tr h="1365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2V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5042220"/>
                  </a:ext>
                </a:extLst>
              </a:tr>
              <a:tr h="1949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4V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72993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6V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878431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8V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34109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10V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1185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5453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77685" y="1085515"/>
            <a:ext cx="9960325" cy="737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考核与评价</a:t>
            </a:r>
          </a:p>
          <a:p>
            <a:pPr lvl="0">
              <a:lnSpc>
                <a:spcPct val="150000"/>
              </a:lnSpc>
            </a:pP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593DD5F-90F0-015D-FAC4-56FCEEF2FA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832145"/>
              </p:ext>
            </p:extLst>
          </p:nvPr>
        </p:nvGraphicFramePr>
        <p:xfrm>
          <a:off x="2376661" y="1669997"/>
          <a:ext cx="7076512" cy="39928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98667">
                  <a:extLst>
                    <a:ext uri="{9D8B030D-6E8A-4147-A177-3AD203B41FA5}">
                      <a16:colId xmlns:a16="http://schemas.microsoft.com/office/drawing/2014/main" val="1262671135"/>
                    </a:ext>
                  </a:extLst>
                </a:gridCol>
                <a:gridCol w="170232">
                  <a:extLst>
                    <a:ext uri="{9D8B030D-6E8A-4147-A177-3AD203B41FA5}">
                      <a16:colId xmlns:a16="http://schemas.microsoft.com/office/drawing/2014/main" val="2857977751"/>
                    </a:ext>
                  </a:extLst>
                </a:gridCol>
                <a:gridCol w="1406265">
                  <a:extLst>
                    <a:ext uri="{9D8B030D-6E8A-4147-A177-3AD203B41FA5}">
                      <a16:colId xmlns:a16="http://schemas.microsoft.com/office/drawing/2014/main" val="2554235125"/>
                    </a:ext>
                  </a:extLst>
                </a:gridCol>
                <a:gridCol w="905091">
                  <a:extLst>
                    <a:ext uri="{9D8B030D-6E8A-4147-A177-3AD203B41FA5}">
                      <a16:colId xmlns:a16="http://schemas.microsoft.com/office/drawing/2014/main" val="2549767707"/>
                    </a:ext>
                  </a:extLst>
                </a:gridCol>
                <a:gridCol w="1345727">
                  <a:extLst>
                    <a:ext uri="{9D8B030D-6E8A-4147-A177-3AD203B41FA5}">
                      <a16:colId xmlns:a16="http://schemas.microsoft.com/office/drawing/2014/main" val="635162035"/>
                    </a:ext>
                  </a:extLst>
                </a:gridCol>
                <a:gridCol w="298554">
                  <a:extLst>
                    <a:ext uri="{9D8B030D-6E8A-4147-A177-3AD203B41FA5}">
                      <a16:colId xmlns:a16="http://schemas.microsoft.com/office/drawing/2014/main" val="3856526614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772184469"/>
                    </a:ext>
                  </a:extLst>
                </a:gridCol>
                <a:gridCol w="811816">
                  <a:extLst>
                    <a:ext uri="{9D8B030D-6E8A-4147-A177-3AD203B41FA5}">
                      <a16:colId xmlns:a16="http://schemas.microsoft.com/office/drawing/2014/main" val="2363714238"/>
                    </a:ext>
                  </a:extLst>
                </a:gridCol>
              </a:tblGrid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任务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252916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序号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评价内容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权重（</a:t>
                      </a:r>
                      <a:r>
                        <a:rPr lang="en-US" sz="1600" dirty="0">
                          <a:effectLst/>
                        </a:rPr>
                        <a:t>%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权重（</a:t>
                      </a:r>
                      <a:r>
                        <a:rPr lang="en-US" sz="1600">
                          <a:effectLst/>
                        </a:rPr>
                        <a:t>%</a:t>
                      </a:r>
                      <a:r>
                        <a:rPr lang="zh-CN" sz="160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评分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186516"/>
                  </a:ext>
                </a:extLst>
              </a:tr>
              <a:tr h="462011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正确连接电源、</a:t>
                      </a:r>
                      <a:r>
                        <a:rPr lang="en-US" sz="1600">
                          <a:effectLst/>
                        </a:rPr>
                        <a:t>PLC</a:t>
                      </a:r>
                      <a:r>
                        <a:rPr lang="zh-CN" sz="1600">
                          <a:effectLst/>
                        </a:rPr>
                        <a:t>、变频器与电动机的硬件接线。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0536351"/>
                  </a:ext>
                </a:extLst>
              </a:tr>
              <a:tr h="462011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effectLst/>
                        </a:rPr>
                        <a:t>能完成变频器参数复位和快速调试，变频器参数设置正确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1</a:t>
                      </a:r>
                      <a:r>
                        <a:rPr lang="en-US" altLang="zh-CN" sz="1600" dirty="0">
                          <a:effectLst/>
                        </a:rPr>
                        <a:t>5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7243565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en-US" altLang="zh-CN" sz="1600" dirty="0">
                          <a:effectLst/>
                        </a:rPr>
                        <a:t>PLC</a:t>
                      </a:r>
                      <a:r>
                        <a:rPr lang="zh-CN" altLang="en-US" sz="1600" dirty="0">
                          <a:effectLst/>
                        </a:rPr>
                        <a:t>程序编写，下载运行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922668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PLC</a:t>
                      </a:r>
                      <a:r>
                        <a:rPr lang="zh-CN" sz="1600" dirty="0">
                          <a:effectLst/>
                        </a:rPr>
                        <a:t>程序</a:t>
                      </a:r>
                      <a:r>
                        <a:rPr lang="zh-CN" altLang="en-US" sz="1600" dirty="0">
                          <a:effectLst/>
                        </a:rPr>
                        <a:t>启动变频器，模拟量调节电动机转速</a:t>
                      </a:r>
                      <a:r>
                        <a:rPr lang="zh-CN" sz="1600" dirty="0">
                          <a:effectLst/>
                        </a:rPr>
                        <a:t>编写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8396254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</a:rPr>
                        <a:t>数据记录完整、正确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1</a:t>
                      </a:r>
                      <a:r>
                        <a:rPr lang="en-US" altLang="zh-CN" sz="1600" dirty="0">
                          <a:effectLst/>
                        </a:rPr>
                        <a:t>5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0637342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6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</a:rPr>
                        <a:t>合理施工，操作规范，在规定时间完成任务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0632405"/>
                  </a:ext>
                </a:extLst>
              </a:tr>
              <a:tr h="462011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7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dirty="0">
                          <a:effectLst/>
                        </a:rPr>
                        <a:t>无旷课、迟到现象，团队意识强（工具保管、使用、收回情况，设备摆放，场地整理情况）</a:t>
                      </a:r>
                      <a:endParaRPr lang="zh-CN" altLang="en-US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10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36311"/>
                  </a:ext>
                </a:extLst>
              </a:tr>
              <a:tr h="231006">
                <a:tc gridSpan="7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总得分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7165019"/>
                  </a:ext>
                </a:extLst>
              </a:tr>
              <a:tr h="231006"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日期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学生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教师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57555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3924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644C33D-BA18-2820-882D-FE72D3A1BA40}"/>
              </a:ext>
            </a:extLst>
          </p:cNvPr>
          <p:cNvSpPr txBox="1"/>
          <p:nvPr/>
        </p:nvSpPr>
        <p:spPr>
          <a:xfrm>
            <a:off x="619121" y="1743457"/>
            <a:ext cx="9600158" cy="293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1.</a:t>
            </a:r>
            <a:r>
              <a:rPr lang="zh-CN" altLang="en-US" dirty="0">
                <a:latin typeface="+mn-ea"/>
              </a:rPr>
              <a:t>训练目的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	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熟悉</a:t>
            </a: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V20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变频器固定频率的二进制选择模式；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	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会设置二进制选择模式参数；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	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能正确完成变频器外部接线；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	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编写</a:t>
            </a: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多段速程序；</a:t>
            </a:r>
          </a:p>
          <a:p>
            <a:pPr lvl="1"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	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正确记录变频器调试数据；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AA4C3C8-0AC5-08B1-077E-1583DB48C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723416"/>
              </p:ext>
            </p:extLst>
          </p:nvPr>
        </p:nvGraphicFramePr>
        <p:xfrm>
          <a:off x="2952725" y="1214057"/>
          <a:ext cx="6487630" cy="35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7630">
                  <a:extLst>
                    <a:ext uri="{9D8B030D-6E8A-4147-A177-3AD203B41FA5}">
                      <a16:colId xmlns:a16="http://schemas.microsoft.com/office/drawing/2014/main" val="741042950"/>
                    </a:ext>
                  </a:extLst>
                </a:gridCol>
              </a:tblGrid>
              <a:tr h="3559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PLC</a:t>
                      </a:r>
                      <a:r>
                        <a:rPr lang="zh-CN" alt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与变频器控制电动机固定频率多段速运行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40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7368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525783" y="1439887"/>
            <a:ext cx="10470507" cy="21698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在工业自动化控制系统中，</a:t>
            </a:r>
            <a:r>
              <a:rPr lang="en-US" altLang="zh-CN" dirty="0">
                <a:latin typeface="+mn-ea"/>
              </a:rPr>
              <a:t>PLC</a:t>
            </a:r>
            <a:r>
              <a:rPr lang="zh-CN" altLang="en-US" dirty="0">
                <a:latin typeface="+mn-ea"/>
              </a:rPr>
              <a:t>和变频器的组合是最常见的运用方式。</a:t>
            </a:r>
            <a:r>
              <a:rPr lang="en-US" altLang="zh-CN" dirty="0">
                <a:latin typeface="+mn-ea"/>
              </a:rPr>
              <a:t>PLC</a:t>
            </a:r>
            <a:r>
              <a:rPr lang="zh-CN" altLang="en-US" dirty="0">
                <a:latin typeface="+mn-ea"/>
              </a:rPr>
              <a:t>作为现场控制器根据工艺流程控制现场设备有序工作，变频器作为其中的环节，接受</a:t>
            </a:r>
            <a:r>
              <a:rPr lang="en-US" altLang="zh-CN" dirty="0">
                <a:latin typeface="+mn-ea"/>
              </a:rPr>
              <a:t>PLC</a:t>
            </a:r>
            <a:r>
              <a:rPr lang="zh-CN" altLang="en-US" dirty="0">
                <a:latin typeface="+mn-ea"/>
              </a:rPr>
              <a:t>的指令完成设备调速，与其它环节构成变频控制系统。</a:t>
            </a:r>
            <a:r>
              <a:rPr lang="en-US" altLang="zh-CN" dirty="0">
                <a:latin typeface="+mn-ea"/>
              </a:rPr>
              <a:t>PLC</a:t>
            </a:r>
            <a:r>
              <a:rPr lang="zh-CN" altLang="en-US" dirty="0">
                <a:latin typeface="+mn-ea"/>
              </a:rPr>
              <a:t>与变频器有多种联机方式，例如，</a:t>
            </a:r>
            <a:r>
              <a:rPr lang="en-US" altLang="zh-CN" dirty="0">
                <a:latin typeface="+mn-ea"/>
              </a:rPr>
              <a:t>PLC</a:t>
            </a:r>
            <a:r>
              <a:rPr lang="zh-CN" altLang="en-US" dirty="0">
                <a:latin typeface="+mn-ea"/>
              </a:rPr>
              <a:t>可以利用开关量输入</a:t>
            </a:r>
            <a:r>
              <a:rPr lang="en-US" altLang="zh-CN" dirty="0">
                <a:latin typeface="+mn-ea"/>
              </a:rPr>
              <a:t>/</a:t>
            </a:r>
            <a:r>
              <a:rPr lang="zh-CN" altLang="en-US" dirty="0">
                <a:latin typeface="+mn-ea"/>
              </a:rPr>
              <a:t>输出端子控制变频器，也可以利用</a:t>
            </a:r>
            <a:r>
              <a:rPr lang="en-US" altLang="zh-CN" dirty="0">
                <a:latin typeface="+mn-ea"/>
              </a:rPr>
              <a:t>PLC</a:t>
            </a:r>
            <a:r>
              <a:rPr lang="zh-CN" altLang="en-US" dirty="0">
                <a:latin typeface="+mn-ea"/>
              </a:rPr>
              <a:t>的模拟量输出端子控制变频器，还可以通过</a:t>
            </a:r>
            <a:r>
              <a:rPr lang="en-US" altLang="zh-CN" dirty="0">
                <a:latin typeface="+mn-ea"/>
              </a:rPr>
              <a:t>RS-485</a:t>
            </a:r>
            <a:r>
              <a:rPr lang="zh-CN" altLang="en-US" dirty="0">
                <a:latin typeface="+mn-ea"/>
              </a:rPr>
              <a:t>总线利用通讯的方式控制变频器，用户可以根据现场需求选择联机方式。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5168" name="Text Box 26"/>
          <p:cNvSpPr txBox="1"/>
          <p:nvPr/>
        </p:nvSpPr>
        <p:spPr>
          <a:xfrm>
            <a:off x="914400" y="279932"/>
            <a:ext cx="1750294" cy="461665"/>
          </a:xfrm>
          <a:prstGeom prst="rect">
            <a:avLst/>
          </a:prstGeom>
          <a:solidFill>
            <a:srgbClr val="1F497D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项目引入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600200" y="3677920"/>
            <a:ext cx="5080000" cy="20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en-US" sz="750" b="0" dirty="0">
                <a:latin typeface="Times New Roman" panose="02020603050405020304" pitchFamily="18" charset="0"/>
                <a:cs typeface="宋体" panose="02010600030101010101" pitchFamily="2" charset="-122"/>
              </a:rPr>
              <a:t>		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CCB2A6A-385E-3998-3A74-D9A1A5C61B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972" y="-23906"/>
            <a:ext cx="1482090" cy="10693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Bộ điều khiển lập trình PLC Siemens- S7 1200">
            <a:extLst>
              <a:ext uri="{FF2B5EF4-FFF2-40B4-BE49-F238E27FC236}">
                <a16:creationId xmlns:a16="http://schemas.microsoft.com/office/drawing/2014/main" id="{57EF8D3C-EBF5-DFF8-AF80-B26A54C6B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4149511"/>
            <a:ext cx="3623890" cy="161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307D08E-5468-25F8-FA90-F421768CC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109" y="3677920"/>
            <a:ext cx="3240361" cy="234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94283D-F80C-9904-3A50-EDCE42544ABB}"/>
              </a:ext>
            </a:extLst>
          </p:cNvPr>
          <p:cNvSpPr txBox="1"/>
          <p:nvPr/>
        </p:nvSpPr>
        <p:spPr>
          <a:xfrm>
            <a:off x="599902" y="1367879"/>
            <a:ext cx="9966452" cy="3712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effectLst/>
                <a:latin typeface="+mn-ea"/>
                <a:cs typeface="宋体" panose="02010600030101010101" pitchFamily="2" charset="-122"/>
              </a:rPr>
              <a:t>2. </a:t>
            </a:r>
            <a:r>
              <a:rPr lang="zh-CN" altLang="zh-CN" dirty="0">
                <a:effectLst/>
                <a:latin typeface="+mn-ea"/>
                <a:cs typeface="宋体" panose="02010600030101010101" pitchFamily="2" charset="-122"/>
              </a:rPr>
              <a:t>训练要求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变频系统驱动搅拌机，以固定频率运行实现搅拌过程的自动频率切换控制。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(1)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搅拌机运行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按下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SB1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，搅拌电动机起动，七段运行频率按照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10Hz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15Hz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20Hz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25Hz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30Hz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、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35Hz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40Hz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每隔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100S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递增。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(2)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搅拌机停止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按下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SB2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，搅拌电动机停止运行。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(3)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加减速时间</a:t>
            </a:r>
          </a:p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斜坡上升时间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8S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，斜坡下降时间</a:t>
            </a:r>
            <a:r>
              <a:rPr lang="en-US" altLang="zh-CN" sz="1600" dirty="0">
                <a:effectLst/>
                <a:latin typeface="+mn-ea"/>
                <a:cs typeface="宋体" panose="02010600030101010101" pitchFamily="2" charset="-122"/>
              </a:rPr>
              <a:t>8S</a:t>
            </a:r>
            <a:r>
              <a:rPr lang="zh-CN" altLang="en-US" sz="1600" dirty="0">
                <a:effectLst/>
                <a:latin typeface="+mn-ea"/>
                <a:cs typeface="宋体" panose="02010600030101010101" pitchFamily="2" charset="-122"/>
              </a:rPr>
              <a:t>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endParaRPr lang="zh-CN" altLang="zh-CN" sz="1600" dirty="0">
              <a:effectLst/>
              <a:latin typeface="+mn-ea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1190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D900545-3940-C423-8E49-AB79089662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679369"/>
              </p:ext>
            </p:extLst>
          </p:nvPr>
        </p:nvGraphicFramePr>
        <p:xfrm>
          <a:off x="882844" y="1682678"/>
          <a:ext cx="9649072" cy="279062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19999303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444080649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val="659541903"/>
                    </a:ext>
                  </a:extLst>
                </a:gridCol>
              </a:tblGrid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序号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备注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1842658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断路器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2P-10A/230V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894832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SINAMICS V20</a:t>
                      </a:r>
                      <a:r>
                        <a:rPr lang="zh-CN" sz="1600" dirty="0">
                          <a:effectLst/>
                        </a:rPr>
                        <a:t>变频器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6SL3210-5BB12-5UV1</a:t>
                      </a:r>
                      <a:r>
                        <a:rPr lang="zh-CN" sz="1600" dirty="0">
                          <a:effectLst/>
                        </a:rPr>
                        <a:t>（</a:t>
                      </a:r>
                      <a:r>
                        <a:rPr lang="en-US" sz="1600" dirty="0">
                          <a:effectLst/>
                        </a:rPr>
                        <a:t>1AC200-240V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0.25kW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1.7A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FSAA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7889229"/>
                  </a:ext>
                </a:extLst>
              </a:tr>
              <a:tr h="5392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三相异步电动机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额定电流</a:t>
                      </a:r>
                      <a:r>
                        <a:rPr lang="en-US" sz="1600">
                          <a:effectLst/>
                        </a:rPr>
                        <a:t>0.3A </a:t>
                      </a:r>
                      <a:r>
                        <a:rPr lang="zh-CN" sz="1600">
                          <a:effectLst/>
                        </a:rPr>
                        <a:t>，额定功率</a:t>
                      </a:r>
                      <a:r>
                        <a:rPr lang="en-US" sz="1600">
                          <a:effectLst/>
                        </a:rPr>
                        <a:t>60W</a:t>
                      </a:r>
                      <a:r>
                        <a:rPr lang="zh-CN" sz="1600">
                          <a:effectLst/>
                        </a:rPr>
                        <a:t>，额定频率</a:t>
                      </a:r>
                      <a:r>
                        <a:rPr lang="en-US" sz="1600">
                          <a:effectLst/>
                        </a:rPr>
                        <a:t>50Hz</a:t>
                      </a:r>
                      <a:r>
                        <a:rPr lang="zh-CN" sz="1600">
                          <a:effectLst/>
                        </a:rPr>
                        <a:t>，额定转速</a:t>
                      </a:r>
                      <a:r>
                        <a:rPr lang="en-US" sz="1600">
                          <a:effectLst/>
                        </a:rPr>
                        <a:t>1430 r/min</a:t>
                      </a:r>
                      <a:r>
                        <a:rPr lang="zh-CN" sz="1600">
                          <a:effectLst/>
                        </a:rPr>
                        <a:t>，功率因数</a:t>
                      </a:r>
                      <a:r>
                        <a:rPr lang="en-US" sz="1600">
                          <a:effectLst/>
                        </a:rPr>
                        <a:t>0.85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1358804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开关、按钮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2A/24V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4446855"/>
                  </a:ext>
                </a:extLst>
              </a:tr>
              <a:tr h="36394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接线工具及线缆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</a:rPr>
                        <a:t>主电路</a:t>
                      </a:r>
                      <a:r>
                        <a:rPr lang="en-US" sz="1600" dirty="0">
                          <a:effectLst/>
                        </a:rPr>
                        <a:t>1.5mm</a:t>
                      </a:r>
                      <a:r>
                        <a:rPr lang="en-US" sz="1600" baseline="30000" dirty="0">
                          <a:effectLst/>
                        </a:rPr>
                        <a:t>2</a:t>
                      </a:r>
                      <a:r>
                        <a:rPr lang="zh-CN" sz="1600" dirty="0">
                          <a:effectLst/>
                        </a:rPr>
                        <a:t>，控制电路</a:t>
                      </a:r>
                      <a:r>
                        <a:rPr lang="en-US" sz="1600" dirty="0">
                          <a:effectLst/>
                        </a:rPr>
                        <a:t>0.5mm</a:t>
                      </a:r>
                      <a:r>
                        <a:rPr lang="en-US" sz="1600" baseline="30000" dirty="0">
                          <a:effectLst/>
                        </a:rPr>
                        <a:t>2</a:t>
                      </a:r>
                      <a:r>
                        <a:rPr lang="zh-CN" sz="1600" dirty="0">
                          <a:effectLst/>
                        </a:rPr>
                        <a:t>；十字螺丝刀，压线钳等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9655778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西门子</a:t>
                      </a:r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S7-1200 CPU 1214C DC/DC/DC V4.2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555740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博图</a:t>
                      </a:r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TIA V16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4416915"/>
                  </a:ext>
                </a:extLst>
              </a:tr>
            </a:tbl>
          </a:graphicData>
        </a:graphic>
      </p:graphicFrame>
      <p:pic>
        <p:nvPicPr>
          <p:cNvPr id="6" name="图片 13" descr="b428e069d282.jpg">
            <a:extLst>
              <a:ext uri="{FF2B5EF4-FFF2-40B4-BE49-F238E27FC236}">
                <a16:creationId xmlns:a16="http://schemas.microsoft.com/office/drawing/2014/main" id="{C8114930-C9BE-AB57-E618-AFDB38FDE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844" y="4611427"/>
            <a:ext cx="1469351" cy="14500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15" descr="t01c6364886fb4bb710.jpg">
            <a:extLst>
              <a:ext uri="{FF2B5EF4-FFF2-40B4-BE49-F238E27FC236}">
                <a16:creationId xmlns:a16="http://schemas.microsoft.com/office/drawing/2014/main" id="{412E575F-B8BA-6DE9-DEE3-E5613F53D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5373" y="4759557"/>
            <a:ext cx="1628079" cy="12724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EF025F2-3932-31DE-97B5-E7056C334C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t="11753" r="27776" b="8885"/>
          <a:stretch/>
        </p:blipFill>
        <p:spPr>
          <a:xfrm>
            <a:off x="7355365" y="4733067"/>
            <a:ext cx="776735" cy="13868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1A1D7EE-D755-F849-8255-5F27A8D40B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923" y="4742273"/>
            <a:ext cx="1469351" cy="1289731"/>
          </a:xfrm>
          <a:prstGeom prst="rect">
            <a:avLst/>
          </a:prstGeom>
        </p:spPr>
      </p:pic>
      <p:pic>
        <p:nvPicPr>
          <p:cNvPr id="12" name="Picture 10" descr="无标题">
            <a:extLst>
              <a:ext uri="{FF2B5EF4-FFF2-40B4-BE49-F238E27FC236}">
                <a16:creationId xmlns:a16="http://schemas.microsoft.com/office/drawing/2014/main" id="{A949334A-DAEC-2795-5066-A10F6788BC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7249" y="4781632"/>
            <a:ext cx="952363" cy="12897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B511F6B-32B8-9C55-3158-968680566443}"/>
              </a:ext>
            </a:extLst>
          </p:cNvPr>
          <p:cNvSpPr txBox="1"/>
          <p:nvPr/>
        </p:nvSpPr>
        <p:spPr>
          <a:xfrm>
            <a:off x="479505" y="1173180"/>
            <a:ext cx="5800436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训练</a:t>
            </a:r>
            <a:r>
              <a:rPr lang="zh-CN" altLang="en-US" dirty="0">
                <a:ea typeface="宋体" panose="02010600030101010101" pitchFamily="2" charset="-122"/>
                <a:cs typeface="宋体" panose="02010600030101010101" pitchFamily="2" charset="-122"/>
              </a:rPr>
              <a:t>准备</a:t>
            </a:r>
            <a:endParaRPr lang="zh-CN" altLang="en-US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Picture 2" descr="S7-1200系列CPU模块-昆山造极电气控制有限公司">
            <a:extLst>
              <a:ext uri="{FF2B5EF4-FFF2-40B4-BE49-F238E27FC236}">
                <a16:creationId xmlns:a16="http://schemas.microsoft.com/office/drawing/2014/main" id="{49F7BD46-3BC1-AA08-1928-0AFB7EA82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788" y="4742273"/>
            <a:ext cx="1469351" cy="14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1579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B511F6B-32B8-9C55-3158-968680566443}"/>
              </a:ext>
            </a:extLst>
          </p:cNvPr>
          <p:cNvSpPr txBox="1"/>
          <p:nvPr/>
        </p:nvSpPr>
        <p:spPr>
          <a:xfrm>
            <a:off x="479505" y="1173180"/>
            <a:ext cx="9890044" cy="2034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4.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电路连接</a:t>
            </a:r>
            <a:endParaRPr lang="en-US" altLang="zh-CN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(1) 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变频器主电路连接，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电源连接；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(2) PLC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与变频器的电路连接；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(3) PLC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输入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输出电路连接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en-US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6EED630-D2F2-82A2-9177-95634196B7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571736"/>
              </p:ext>
            </p:extLst>
          </p:nvPr>
        </p:nvGraphicFramePr>
        <p:xfrm>
          <a:off x="963761" y="3695541"/>
          <a:ext cx="4752528" cy="1512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094135">
                  <a:extLst>
                    <a:ext uri="{9D8B030D-6E8A-4147-A177-3AD203B41FA5}">
                      <a16:colId xmlns:a16="http://schemas.microsoft.com/office/drawing/2014/main" val="1190864485"/>
                    </a:ext>
                  </a:extLst>
                </a:gridCol>
                <a:gridCol w="1042619">
                  <a:extLst>
                    <a:ext uri="{9D8B030D-6E8A-4147-A177-3AD203B41FA5}">
                      <a16:colId xmlns:a16="http://schemas.microsoft.com/office/drawing/2014/main" val="1958344964"/>
                    </a:ext>
                  </a:extLst>
                </a:gridCol>
                <a:gridCol w="1199473">
                  <a:extLst>
                    <a:ext uri="{9D8B030D-6E8A-4147-A177-3AD203B41FA5}">
                      <a16:colId xmlns:a16="http://schemas.microsoft.com/office/drawing/2014/main" val="3615001808"/>
                    </a:ext>
                  </a:extLst>
                </a:gridCol>
                <a:gridCol w="1416301">
                  <a:extLst>
                    <a:ext uri="{9D8B030D-6E8A-4147-A177-3AD203B41FA5}">
                      <a16:colId xmlns:a16="http://schemas.microsoft.com/office/drawing/2014/main" val="3990174161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输入地址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输出地址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9144030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600" dirty="0">
                          <a:effectLst/>
                        </a:rPr>
                        <a:t>起动</a:t>
                      </a:r>
                      <a:r>
                        <a:rPr lang="en-US" sz="1600" dirty="0">
                          <a:effectLst/>
                        </a:rPr>
                        <a:t>SB1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I1.0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dirty="0">
                          <a:effectLst/>
                        </a:rPr>
                        <a:t>变频器</a:t>
                      </a:r>
                      <a:r>
                        <a:rPr lang="en-US" sz="1600" dirty="0">
                          <a:effectLst/>
                        </a:rPr>
                        <a:t>DI1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effectLst/>
                        </a:rPr>
                        <a:t>Q0.0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6467337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600" dirty="0">
                          <a:effectLst/>
                        </a:rPr>
                        <a:t>停止</a:t>
                      </a:r>
                      <a:r>
                        <a:rPr lang="en-US" sz="1600" dirty="0">
                          <a:effectLst/>
                        </a:rPr>
                        <a:t>SB2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effectLst/>
                        </a:rPr>
                        <a:t>I1.2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dirty="0">
                          <a:effectLst/>
                        </a:rPr>
                        <a:t>变频器</a:t>
                      </a:r>
                      <a:r>
                        <a:rPr lang="en-US" altLang="zh-CN" sz="1600" dirty="0">
                          <a:effectLst/>
                        </a:rPr>
                        <a:t>D</a:t>
                      </a:r>
                      <a:r>
                        <a:rPr lang="en-US" sz="1600" dirty="0">
                          <a:effectLst/>
                        </a:rPr>
                        <a:t>I2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zh-CN" sz="1600" dirty="0">
                          <a:effectLst/>
                        </a:rPr>
                        <a:t>Q0.1</a:t>
                      </a:r>
                      <a:endParaRPr lang="zh-CN" altLang="zh-CN" sz="2800" dirty="0">
                        <a:effectLst/>
                        <a:latin typeface="宋体" panose="02010600030101010101" pitchFamily="2" charset="-122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5487198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/>
                      <a:endParaRPr lang="zh-CN" sz="1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zh-CN" sz="1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dirty="0">
                          <a:effectLst/>
                        </a:rPr>
                        <a:t>变频器</a:t>
                      </a:r>
                      <a:r>
                        <a:rPr lang="en-US" altLang="zh-CN" sz="1600" dirty="0">
                          <a:effectLst/>
                        </a:rPr>
                        <a:t>DI3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zh-CN" sz="1600" dirty="0">
                          <a:effectLst/>
                        </a:rPr>
                        <a:t>Q0.2</a:t>
                      </a:r>
                      <a:endParaRPr lang="zh-CN" altLang="zh-CN" sz="2800" dirty="0">
                        <a:effectLst/>
                        <a:latin typeface="宋体" panose="02010600030101010101" pitchFamily="2" charset="-122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262875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1D688BF-BC9A-3766-25EB-D14AC4CEB0D1}"/>
              </a:ext>
            </a:extLst>
          </p:cNvPr>
          <p:cNvSpPr txBox="1"/>
          <p:nvPr/>
        </p:nvSpPr>
        <p:spPr>
          <a:xfrm>
            <a:off x="1512565" y="3286267"/>
            <a:ext cx="32403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控制变频器</a:t>
            </a:r>
            <a:r>
              <a:rPr lang="en-US" altLang="zh-CN" sz="1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I/O</a:t>
            </a:r>
            <a:r>
              <a:rPr lang="zh-CN" altLang="zh-CN" sz="14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分配表</a:t>
            </a:r>
            <a:endParaRPr lang="zh-CN" altLang="en-US" sz="1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1D8B56-D496-1921-D139-3C3AEF590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972" y="1674796"/>
            <a:ext cx="5132599" cy="379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862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3690CB6-49B1-5222-92BC-566B0CB9E883}"/>
              </a:ext>
            </a:extLst>
          </p:cNvPr>
          <p:cNvSpPr txBox="1"/>
          <p:nvPr/>
        </p:nvSpPr>
        <p:spPr>
          <a:xfrm>
            <a:off x="470967" y="1088117"/>
            <a:ext cx="10110468" cy="442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变频器参数设置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50648" y="1530995"/>
            <a:ext cx="3510189" cy="1881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检查电路接线无误，闭合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QF1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，变频器上电，显示正常；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执行变频器恢复出厂设置操作；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快速调试；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变频器设置参数。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4A090E3-5CEF-0928-EA97-9D4E1F536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323799"/>
              </p:ext>
            </p:extLst>
          </p:nvPr>
        </p:nvGraphicFramePr>
        <p:xfrm>
          <a:off x="4152783" y="1088117"/>
          <a:ext cx="6816911" cy="519291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156830936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47791155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7815523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123584296"/>
                    </a:ext>
                  </a:extLst>
                </a:gridCol>
                <a:gridCol w="2928479">
                  <a:extLst>
                    <a:ext uri="{9D8B030D-6E8A-4147-A177-3AD203B41FA5}">
                      <a16:colId xmlns:a16="http://schemas.microsoft.com/office/drawing/2014/main" val="9957517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序号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变频器参数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出厂值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设定值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400" dirty="0">
                          <a:effectLst/>
                        </a:rPr>
                        <a:t>功能说明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5581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1 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P0304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230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220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</a:rPr>
                        <a:t>电动机的额定电压</a:t>
                      </a:r>
                      <a:r>
                        <a:rPr lang="en-US" sz="1200">
                          <a:effectLst/>
                        </a:rPr>
                        <a:t>( 380V )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3722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2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P0305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1.79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0.3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</a:rPr>
                        <a:t>电动机的额定电流</a:t>
                      </a:r>
                      <a:r>
                        <a:rPr lang="en-US" sz="1200">
                          <a:effectLst/>
                        </a:rPr>
                        <a:t>( 0.3A )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1255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3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P0307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0.37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0.06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</a:rPr>
                        <a:t>电动机的额定功率</a:t>
                      </a:r>
                      <a:r>
                        <a:rPr lang="en-US" sz="1200">
                          <a:effectLst/>
                        </a:rPr>
                        <a:t>( 60W )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173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4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P0310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50.00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50.00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</a:rPr>
                        <a:t>电动机的额定频率</a:t>
                      </a:r>
                      <a:r>
                        <a:rPr lang="en-US" sz="1200">
                          <a:effectLst/>
                        </a:rPr>
                        <a:t>( 50Hz )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2221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5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P0311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1395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1430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</a:rPr>
                        <a:t>电动机的额定转速</a:t>
                      </a:r>
                      <a:r>
                        <a:rPr lang="en-US" sz="1200">
                          <a:effectLst/>
                        </a:rPr>
                        <a:t>( 1430 r/min )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170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6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P1000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BOP</a:t>
                      </a:r>
                      <a:r>
                        <a:rPr lang="zh-CN" sz="1200">
                          <a:effectLst/>
                        </a:rPr>
                        <a:t>面板升降频率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4843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7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P1080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0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</a:rPr>
                        <a:t>电动机的最小频率</a:t>
                      </a:r>
                      <a:r>
                        <a:rPr lang="en-US" sz="1200">
                          <a:effectLst/>
                        </a:rPr>
                        <a:t>( 0Hz )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87284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8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P1082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50.00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 dirty="0">
                          <a:effectLst/>
                        </a:rPr>
                        <a:t>电动机的最大频率</a:t>
                      </a:r>
                      <a:r>
                        <a:rPr lang="en-US" sz="1200" dirty="0">
                          <a:effectLst/>
                        </a:rPr>
                        <a:t>( 50Hz )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850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9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P1120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 dirty="0">
                          <a:effectLst/>
                        </a:rPr>
                        <a:t>斜坡上升时间</a:t>
                      </a:r>
                      <a:r>
                        <a:rPr lang="en-US" sz="1200" dirty="0">
                          <a:effectLst/>
                        </a:rPr>
                        <a:t>( 8S )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723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10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P1121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 dirty="0">
                          <a:effectLst/>
                        </a:rPr>
                        <a:t>斜坡下降时间</a:t>
                      </a:r>
                      <a:r>
                        <a:rPr lang="en-US" sz="1200" dirty="0">
                          <a:effectLst/>
                        </a:rPr>
                        <a:t>( 8S )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14469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11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P0700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 dirty="0">
                          <a:effectLst/>
                        </a:rPr>
                        <a:t>选择命令源（ 由端子排输入 ）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3546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12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</a:rPr>
                        <a:t>P0701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 dirty="0">
                          <a:effectLst/>
                        </a:rPr>
                        <a:t>接通正转</a:t>
                      </a:r>
                      <a:r>
                        <a:rPr lang="en-US" sz="1200" dirty="0">
                          <a:effectLst/>
                        </a:rPr>
                        <a:t>/</a:t>
                      </a:r>
                      <a:r>
                        <a:rPr lang="zh-CN" sz="1200" dirty="0">
                          <a:effectLst/>
                        </a:rPr>
                        <a:t>断开停止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02748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13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P0702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 dirty="0">
                          <a:effectLst/>
                        </a:rPr>
                        <a:t>反转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32382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14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P0701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固定频率选择器位</a:t>
                      </a: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7896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15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P0702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固定频率选择器位</a:t>
                      </a: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63194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P0703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固定频率选择器位</a:t>
                      </a: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4174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17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P0704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固定频率选择器位</a:t>
                      </a: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8337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P1001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</a:t>
                      </a: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31885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19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P1002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</a:t>
                      </a: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5482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P1003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</a:t>
                      </a: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886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21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P1004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</a:t>
                      </a:r>
                      <a:r>
                        <a:rPr lang="en-US" sz="12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3511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P1006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</a:t>
                      </a: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7847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23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P1007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固定频率</a:t>
                      </a: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7935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24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P1016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 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二进制选择模式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3156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700"/>
                        </a:lnSpc>
                        <a:buFont typeface="+mj-lt"/>
                        <a:buNone/>
                        <a:tabLst>
                          <a:tab pos="139700" algn="l"/>
                        </a:tabLst>
                      </a:pPr>
                      <a:r>
                        <a:rPr lang="en-US" altLang="zh-CN" sz="14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P0840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722.0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2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1025.0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zh-CN" sz="12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以所选的固定转速启动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5328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07618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77685" y="1085515"/>
            <a:ext cx="9960325" cy="1927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QF2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上电运行，编写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程序，编译并下载到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	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QF2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上电运行。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	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TIA V16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，新建项目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CPU1214C DC/DC/DC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，下载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组态；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	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编写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程序；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	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程序编译，下载；</a:t>
            </a:r>
            <a:endParaRPr lang="zh-CN" altLang="en-US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78187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77685" y="1085515"/>
            <a:ext cx="9960325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运行调试</a:t>
            </a:r>
          </a:p>
          <a:p>
            <a:pPr lvl="1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	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搅拌机运行</a:t>
            </a:r>
          </a:p>
          <a:p>
            <a:pPr lvl="1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按下起动按钮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SB1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，变频器运行频率按照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</a:p>
          <a:p>
            <a:pPr lvl="1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每隔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100S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递增。</a:t>
            </a:r>
          </a:p>
          <a:p>
            <a:pPr lvl="1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	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搅拌机停止</a:t>
            </a:r>
          </a:p>
          <a:p>
            <a:pPr lvl="1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按下停止按钮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SB2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，变频器停止输出频率，搅拌电动机停止。</a:t>
            </a:r>
          </a:p>
          <a:p>
            <a:pPr lvl="1"/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	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观察与记录</a:t>
            </a:r>
          </a:p>
          <a:p>
            <a:pPr lvl="1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观察并记录变频器的输出频率和转速，填入表中。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F7B6E21-5F1A-223F-2BB7-E4EEA6D564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120919"/>
              </p:ext>
            </p:extLst>
          </p:nvPr>
        </p:nvGraphicFramePr>
        <p:xfrm>
          <a:off x="3384773" y="3469975"/>
          <a:ext cx="5832647" cy="265043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53404">
                  <a:extLst>
                    <a:ext uri="{9D8B030D-6E8A-4147-A177-3AD203B41FA5}">
                      <a16:colId xmlns:a16="http://schemas.microsoft.com/office/drawing/2014/main" val="378223245"/>
                    </a:ext>
                  </a:extLst>
                </a:gridCol>
                <a:gridCol w="852891">
                  <a:extLst>
                    <a:ext uri="{9D8B030D-6E8A-4147-A177-3AD203B41FA5}">
                      <a16:colId xmlns:a16="http://schemas.microsoft.com/office/drawing/2014/main" val="1121444353"/>
                    </a:ext>
                  </a:extLst>
                </a:gridCol>
                <a:gridCol w="969994">
                  <a:extLst>
                    <a:ext uri="{9D8B030D-6E8A-4147-A177-3AD203B41FA5}">
                      <a16:colId xmlns:a16="http://schemas.microsoft.com/office/drawing/2014/main" val="1620318723"/>
                    </a:ext>
                  </a:extLst>
                </a:gridCol>
                <a:gridCol w="1119299">
                  <a:extLst>
                    <a:ext uri="{9D8B030D-6E8A-4147-A177-3AD203B41FA5}">
                      <a16:colId xmlns:a16="http://schemas.microsoft.com/office/drawing/2014/main" val="4184230404"/>
                    </a:ext>
                  </a:extLst>
                </a:gridCol>
                <a:gridCol w="1937059">
                  <a:extLst>
                    <a:ext uri="{9D8B030D-6E8A-4147-A177-3AD203B41FA5}">
                      <a16:colId xmlns:a16="http://schemas.microsoft.com/office/drawing/2014/main" val="943763271"/>
                    </a:ext>
                  </a:extLst>
                </a:gridCol>
              </a:tblGrid>
              <a:tr h="55876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 dirty="0">
                          <a:effectLst/>
                        </a:rPr>
                        <a:t>Q0.2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 dirty="0">
                          <a:effectLst/>
                        </a:rPr>
                        <a:t>Q0.1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Q0.0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600" dirty="0">
                          <a:effectLst/>
                        </a:rPr>
                        <a:t>频率（</a:t>
                      </a:r>
                      <a:r>
                        <a:rPr lang="en-US" sz="1600" dirty="0">
                          <a:effectLst/>
                        </a:rPr>
                        <a:t>Hz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zh-CN" sz="1600" dirty="0">
                          <a:effectLst/>
                        </a:rPr>
                        <a:t>电机转速（</a:t>
                      </a:r>
                      <a:r>
                        <a:rPr lang="en-US" sz="1600" dirty="0">
                          <a:effectLst/>
                        </a:rPr>
                        <a:t>rpm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25929"/>
                  </a:ext>
                </a:extLst>
              </a:tr>
              <a:tr h="26145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8391176"/>
                  </a:ext>
                </a:extLst>
              </a:tr>
              <a:tr h="26145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2226212"/>
                  </a:ext>
                </a:extLst>
              </a:tr>
              <a:tr h="26145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2070840"/>
                  </a:ext>
                </a:extLst>
              </a:tr>
              <a:tr h="26145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4220210"/>
                  </a:ext>
                </a:extLst>
              </a:tr>
              <a:tr h="26145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2229854"/>
                  </a:ext>
                </a:extLst>
              </a:tr>
              <a:tr h="26145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4676305"/>
                  </a:ext>
                </a:extLst>
              </a:tr>
              <a:tr h="26145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4031772"/>
                  </a:ext>
                </a:extLst>
              </a:tr>
              <a:tr h="261458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94439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3086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9CC814A-E6F1-F174-D233-7373A0074409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FBD73B-DBEB-32F5-C1E9-AADB2C2A73F5}"/>
              </a:ext>
            </a:extLst>
          </p:cNvPr>
          <p:cNvSpPr txBox="1"/>
          <p:nvPr/>
        </p:nvSpPr>
        <p:spPr>
          <a:xfrm>
            <a:off x="477685" y="1085515"/>
            <a:ext cx="9960325" cy="737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考核与评价</a:t>
            </a:r>
          </a:p>
          <a:p>
            <a:pPr lvl="0">
              <a:lnSpc>
                <a:spcPct val="150000"/>
              </a:lnSpc>
            </a:pPr>
            <a:r>
              <a:rPr lang="zh-CN" altLang="en-US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593DD5F-90F0-015D-FAC4-56FCEEF2FA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344493"/>
              </p:ext>
            </p:extLst>
          </p:nvPr>
        </p:nvGraphicFramePr>
        <p:xfrm>
          <a:off x="2376661" y="1669997"/>
          <a:ext cx="7076512" cy="38404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98667">
                  <a:extLst>
                    <a:ext uri="{9D8B030D-6E8A-4147-A177-3AD203B41FA5}">
                      <a16:colId xmlns:a16="http://schemas.microsoft.com/office/drawing/2014/main" val="1262671135"/>
                    </a:ext>
                  </a:extLst>
                </a:gridCol>
                <a:gridCol w="170232">
                  <a:extLst>
                    <a:ext uri="{9D8B030D-6E8A-4147-A177-3AD203B41FA5}">
                      <a16:colId xmlns:a16="http://schemas.microsoft.com/office/drawing/2014/main" val="2857977751"/>
                    </a:ext>
                  </a:extLst>
                </a:gridCol>
                <a:gridCol w="1406265">
                  <a:extLst>
                    <a:ext uri="{9D8B030D-6E8A-4147-A177-3AD203B41FA5}">
                      <a16:colId xmlns:a16="http://schemas.microsoft.com/office/drawing/2014/main" val="2554235125"/>
                    </a:ext>
                  </a:extLst>
                </a:gridCol>
                <a:gridCol w="905091">
                  <a:extLst>
                    <a:ext uri="{9D8B030D-6E8A-4147-A177-3AD203B41FA5}">
                      <a16:colId xmlns:a16="http://schemas.microsoft.com/office/drawing/2014/main" val="2549767707"/>
                    </a:ext>
                  </a:extLst>
                </a:gridCol>
                <a:gridCol w="1345727">
                  <a:extLst>
                    <a:ext uri="{9D8B030D-6E8A-4147-A177-3AD203B41FA5}">
                      <a16:colId xmlns:a16="http://schemas.microsoft.com/office/drawing/2014/main" val="635162035"/>
                    </a:ext>
                  </a:extLst>
                </a:gridCol>
                <a:gridCol w="298554">
                  <a:extLst>
                    <a:ext uri="{9D8B030D-6E8A-4147-A177-3AD203B41FA5}">
                      <a16:colId xmlns:a16="http://schemas.microsoft.com/office/drawing/2014/main" val="3856526614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772184469"/>
                    </a:ext>
                  </a:extLst>
                </a:gridCol>
                <a:gridCol w="811816">
                  <a:extLst>
                    <a:ext uri="{9D8B030D-6E8A-4147-A177-3AD203B41FA5}">
                      <a16:colId xmlns:a16="http://schemas.microsoft.com/office/drawing/2014/main" val="2363714238"/>
                    </a:ext>
                  </a:extLst>
                </a:gridCol>
              </a:tblGrid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任务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252916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序号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评价内容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权重（</a:t>
                      </a:r>
                      <a:r>
                        <a:rPr lang="en-US" sz="1600" dirty="0">
                          <a:effectLst/>
                        </a:rPr>
                        <a:t>%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权重（</a:t>
                      </a:r>
                      <a:r>
                        <a:rPr lang="en-US" sz="1600">
                          <a:effectLst/>
                        </a:rPr>
                        <a:t>%</a:t>
                      </a:r>
                      <a:r>
                        <a:rPr lang="zh-CN" sz="160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评分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186516"/>
                  </a:ext>
                </a:extLst>
              </a:tr>
              <a:tr h="462011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</a:rPr>
                        <a:t>正确连接电源、</a:t>
                      </a:r>
                      <a:r>
                        <a:rPr lang="en-US" sz="1600" dirty="0">
                          <a:effectLst/>
                        </a:rPr>
                        <a:t>PLC</a:t>
                      </a:r>
                      <a:r>
                        <a:rPr lang="zh-CN" sz="1600" dirty="0">
                          <a:effectLst/>
                        </a:rPr>
                        <a:t>、变频器与电动机的硬件接线。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0536351"/>
                  </a:ext>
                </a:extLst>
              </a:tr>
              <a:tr h="462011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能完成变频器参数复位和快速调试，会合理设置变频器参数。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1</a:t>
                      </a:r>
                      <a:r>
                        <a:rPr lang="en-US" altLang="zh-CN" sz="1600" dirty="0">
                          <a:effectLst/>
                        </a:rPr>
                        <a:t>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7243565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变频器固定频率模式参数设置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922668"/>
                  </a:ext>
                </a:extLst>
              </a:tr>
              <a:tr h="151242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编写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PLC</a:t>
                      </a:r>
                      <a:r>
                        <a:rPr lang="zh-CN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程序，编译下载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83962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调试过程观察变频器的运行参数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7145068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</a:rPr>
                        <a:t>数据记录完整、正确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1</a:t>
                      </a:r>
                      <a:r>
                        <a:rPr lang="en-US" altLang="zh-CN" sz="1600" dirty="0">
                          <a:effectLst/>
                        </a:rPr>
                        <a:t>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0637342"/>
                  </a:ext>
                </a:extLst>
              </a:tr>
              <a:tr h="23100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7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</a:rPr>
                        <a:t>合理施工，操作规范，在规定时间完成任务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0632405"/>
                  </a:ext>
                </a:extLst>
              </a:tr>
              <a:tr h="46201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600" dirty="0">
                          <a:effectLst/>
                        </a:rPr>
                        <a:t>无旷课、迟到现象，团队意识强（工具保管、使用、收回情况，设备摆放，场地整理情况）</a:t>
                      </a:r>
                      <a:endParaRPr lang="zh-CN" altLang="en-US" sz="1600" dirty="0"/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10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36311"/>
                  </a:ext>
                </a:extLst>
              </a:tr>
              <a:tr h="231006">
                <a:tc gridSpan="7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总得分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7165019"/>
                  </a:ext>
                </a:extLst>
              </a:tr>
              <a:tr h="231006"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日期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学生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教师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57555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1707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619121" y="1308721"/>
            <a:ext cx="9220835" cy="5810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4.2.1PLC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与变频器的</a:t>
            </a: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RS-485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网络构建</a:t>
            </a:r>
          </a:p>
        </p:txBody>
      </p:sp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5168" name="Text Box 26"/>
          <p:cNvSpPr txBox="1"/>
          <p:nvPr/>
        </p:nvSpPr>
        <p:spPr>
          <a:xfrm>
            <a:off x="280670" y="969099"/>
            <a:ext cx="1371600" cy="398780"/>
          </a:xfrm>
          <a:prstGeom prst="rect">
            <a:avLst/>
          </a:prstGeom>
          <a:solidFill>
            <a:srgbClr val="1F497D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知识准备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04838" y="1898388"/>
            <a:ext cx="10180257" cy="29358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变频器与控制器通过现场实时总线通信的方式，实现数据的传输具有更多的优点，不仅能够大大减少布线数量，更能通过现场总线方式设置和修改变频器参数。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RS-485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通信网络具有设备简单，容易实现，传输距离远，维护方便等优点而被许多变频器厂家所采用。目前市面上的变频器基本上都具有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RS-485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总线接口。用户可以通过上位机与变频器进行数据传输，对变频器的运行监控。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通过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RS-485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总线组网，允许组网设备数量超过两台，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RS-485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网络设备有主从之分，只允许存在一个主设备，其余全部是从设备。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90367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504453" y="1223863"/>
            <a:ext cx="10180257" cy="16893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构建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RS-485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网络，建议使用屏蔽双绞线作为通讯电缆。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网络需要增加终端电阻进行阻抗匹配。在位于总线一端的装置的总线端子（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P+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N-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）之间连接一个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120R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的总线终端电阻，在位于总线另一端的装置的总线端子之间连接一个终端网络。终端网络由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P+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端子间的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1.5k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电阻、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P+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N-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端子间的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120R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电阻以及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N-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端子间的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470R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电阻组成，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9A11314-7D88-CD62-CD4E-B6092353A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557" y="3384103"/>
            <a:ext cx="8982861" cy="245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657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595141" y="1913906"/>
            <a:ext cx="10180257" cy="8583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SINAMICS V20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变频器可以通过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RS-485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接口使用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协议与西门子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进行通讯。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通过参数设置为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RS-485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接口，选择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或者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MODBUS RTU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协议，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协议是默认总线设置。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14B8FF74-F86E-72FD-4FFD-C64F3D393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121" y="1308721"/>
            <a:ext cx="9220835" cy="5810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4.2.2 SINAMICS V20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变频器的</a:t>
            </a: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</a:p>
        </p:txBody>
      </p:sp>
      <p:pic>
        <p:nvPicPr>
          <p:cNvPr id="3074" name="Picture 2" descr="SINAMICS V20 变频器">
            <a:extLst>
              <a:ext uri="{FF2B5EF4-FFF2-40B4-BE49-F238E27FC236}">
                <a16:creationId xmlns:a16="http://schemas.microsoft.com/office/drawing/2014/main" id="{1C66AD37-10A9-E0C9-148C-D3939C5A0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621" y="3528119"/>
            <a:ext cx="1512168" cy="244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西门子PLC S7-1200系列通信信号板 - 苏州八控自动化设备有限公司">
            <a:extLst>
              <a:ext uri="{FF2B5EF4-FFF2-40B4-BE49-F238E27FC236}">
                <a16:creationId xmlns:a16="http://schemas.microsoft.com/office/drawing/2014/main" id="{EEC5F4BE-304B-70AF-5F10-E7E203C6F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109" y="3707892"/>
            <a:ext cx="2160240" cy="195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箭头: 左右 1">
            <a:extLst>
              <a:ext uri="{FF2B5EF4-FFF2-40B4-BE49-F238E27FC236}">
                <a16:creationId xmlns:a16="http://schemas.microsoft.com/office/drawing/2014/main" id="{69048BE2-F931-104E-E186-C0837EF597E0}"/>
              </a:ext>
            </a:extLst>
          </p:cNvPr>
          <p:cNvSpPr/>
          <p:nvPr/>
        </p:nvSpPr>
        <p:spPr>
          <a:xfrm>
            <a:off x="3636802" y="5235046"/>
            <a:ext cx="2952328" cy="156865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8" name="Picture 6" descr="西门子V90伺服故障代码F7901原因及处理方式_参数_图片_机电之家网">
            <a:extLst>
              <a:ext uri="{FF2B5EF4-FFF2-40B4-BE49-F238E27FC236}">
                <a16:creationId xmlns:a16="http://schemas.microsoft.com/office/drawing/2014/main" id="{C29161E3-FF1F-9271-C4B6-250806F5B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054" y="3222969"/>
            <a:ext cx="2330182" cy="233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5A45136-BD56-EF75-ABE6-0C04825B4409}"/>
              </a:ext>
            </a:extLst>
          </p:cNvPr>
          <p:cNvSpPr/>
          <p:nvPr/>
        </p:nvSpPr>
        <p:spPr>
          <a:xfrm>
            <a:off x="6481117" y="2772283"/>
            <a:ext cx="4752528" cy="3276113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118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619121" y="1308721"/>
            <a:ext cx="9220835" cy="5810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4.1.1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数字输入端子的接口方式</a:t>
            </a:r>
          </a:p>
        </p:txBody>
      </p:sp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5168" name="Text Box 26"/>
          <p:cNvSpPr txBox="1"/>
          <p:nvPr/>
        </p:nvSpPr>
        <p:spPr>
          <a:xfrm>
            <a:off x="280670" y="969099"/>
            <a:ext cx="1371600" cy="398780"/>
          </a:xfrm>
          <a:prstGeom prst="rect">
            <a:avLst/>
          </a:prstGeom>
          <a:solidFill>
            <a:srgbClr val="1F497D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知识准备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04838" y="1898388"/>
            <a:ext cx="10180257" cy="23891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SINAMICS V20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变频器的有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个数字量输入端子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DI1∼DI4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（端子号是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）和一个公共端子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DIC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（端子号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），支持触点方式、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NPN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PNP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三种输入模式。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宋体" panose="02010600030101010101" pitchFamily="2" charset="-122"/>
                <a:cs typeface="宋体" panose="02010600030101010101" pitchFamily="2" charset="-122"/>
              </a:rPr>
              <a:t>1.PNP</a:t>
            </a:r>
            <a:r>
              <a:rPr lang="zh-CN" altLang="en-US" b="1" dirty="0">
                <a:latin typeface="宋体" panose="02010600030101010101" pitchFamily="2" charset="-122"/>
                <a:cs typeface="宋体" panose="02010600030101010101" pitchFamily="2" charset="-122"/>
              </a:rPr>
              <a:t>接口方式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SINAMICS V20</a:t>
            </a: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变频器的数字输入端子允许</a:t>
            </a: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PNP</a:t>
            </a: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有源信号的输入，电流从端子流入，对变频器来说是灌电流。</a:t>
            </a: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PNP</a:t>
            </a: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输入时高电平有效，电压范围为</a:t>
            </a: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11∼30VDC</a:t>
            </a: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，公共端为</a:t>
            </a: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0V</a:t>
            </a: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16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产生</a:t>
            </a: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PNP</a:t>
            </a: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有源信号的可以是传感器、</a:t>
            </a: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PNP</a:t>
            </a: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输出的编码器，也可以是</a:t>
            </a: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PNP</a:t>
            </a:r>
            <a:r>
              <a:rPr lang="zh-CN" altLang="en-US" sz="1600" dirty="0">
                <a:latin typeface="宋体" panose="02010600030101010101" pitchFamily="2" charset="-122"/>
                <a:cs typeface="宋体" panose="02010600030101010101" pitchFamily="2" charset="-122"/>
              </a:rPr>
              <a:t>（源型）晶体管输出</a:t>
            </a:r>
            <a:r>
              <a:rPr lang="en-US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1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EF4D6F34-65C6-E1FD-F4CC-14CCBE1E746D}"/>
              </a:ext>
            </a:extLst>
          </p:cNvPr>
          <p:cNvGrpSpPr/>
          <p:nvPr/>
        </p:nvGrpSpPr>
        <p:grpSpPr>
          <a:xfrm>
            <a:off x="1657811" y="4847570"/>
            <a:ext cx="1151502" cy="1455810"/>
            <a:chOff x="2771775" y="1700213"/>
            <a:chExt cx="1596668" cy="1908659"/>
          </a:xfrm>
        </p:grpSpPr>
        <p:pic>
          <p:nvPicPr>
            <p:cNvPr id="4" name="Picture 9" descr="b2009619172657286">
              <a:extLst>
                <a:ext uri="{FF2B5EF4-FFF2-40B4-BE49-F238E27FC236}">
                  <a16:creationId xmlns:a16="http://schemas.microsoft.com/office/drawing/2014/main" id="{5BFFF16D-87A5-A5AA-327C-029AA9C2E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20468" t="12259" r="10010" b="21075"/>
            <a:stretch>
              <a:fillRect/>
            </a:stretch>
          </p:blipFill>
          <p:spPr>
            <a:xfrm>
              <a:off x="2771775" y="1700213"/>
              <a:ext cx="1569037" cy="175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TextBox 13">
              <a:extLst>
                <a:ext uri="{FF2B5EF4-FFF2-40B4-BE49-F238E27FC236}">
                  <a16:creationId xmlns:a16="http://schemas.microsoft.com/office/drawing/2014/main" id="{5B24345E-E1B2-2DB5-6E04-5D480F860829}"/>
                </a:ext>
              </a:extLst>
            </p:cNvPr>
            <p:cNvSpPr txBox="1"/>
            <p:nvPr/>
          </p:nvSpPr>
          <p:spPr>
            <a:xfrm>
              <a:off x="3770977" y="2084893"/>
              <a:ext cx="597466" cy="152397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lstStyle/>
            <a:p>
              <a:r>
                <a:rPr lang="zh-CN" altLang="en-US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接近开关</a:t>
              </a:r>
            </a:p>
          </p:txBody>
        </p:sp>
      </p:grpSp>
      <p:grpSp>
        <p:nvGrpSpPr>
          <p:cNvPr id="6" name="组合 14">
            <a:extLst>
              <a:ext uri="{FF2B5EF4-FFF2-40B4-BE49-F238E27FC236}">
                <a16:creationId xmlns:a16="http://schemas.microsoft.com/office/drawing/2014/main" id="{25064FF9-6C19-5C5B-1F16-B5BD3B42C352}"/>
              </a:ext>
            </a:extLst>
          </p:cNvPr>
          <p:cNvGrpSpPr/>
          <p:nvPr/>
        </p:nvGrpSpPr>
        <p:grpSpPr>
          <a:xfrm>
            <a:off x="3192169" y="4847570"/>
            <a:ext cx="912812" cy="1337658"/>
            <a:chOff x="3972945" y="3970585"/>
            <a:chExt cx="1338938" cy="2152982"/>
          </a:xfrm>
        </p:grpSpPr>
        <p:pic>
          <p:nvPicPr>
            <p:cNvPr id="7" name="Picture 11" descr="119224535177">
              <a:extLst>
                <a:ext uri="{FF2B5EF4-FFF2-40B4-BE49-F238E27FC236}">
                  <a16:creationId xmlns:a16="http://schemas.microsoft.com/office/drawing/2014/main" id="{861FA941-548B-4D6B-DAB7-889ED16FB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0718" r="20000"/>
            <a:stretch>
              <a:fillRect/>
            </a:stretch>
          </p:blipFill>
          <p:spPr>
            <a:xfrm>
              <a:off x="3972945" y="3970585"/>
              <a:ext cx="1246935" cy="21033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TextBox 16">
              <a:extLst>
                <a:ext uri="{FF2B5EF4-FFF2-40B4-BE49-F238E27FC236}">
                  <a16:creationId xmlns:a16="http://schemas.microsoft.com/office/drawing/2014/main" id="{4D1B7E86-FE9B-D0D1-1748-A5A4FD8A6D57}"/>
                </a:ext>
              </a:extLst>
            </p:cNvPr>
            <p:cNvSpPr txBox="1"/>
            <p:nvPr/>
          </p:nvSpPr>
          <p:spPr>
            <a:xfrm>
              <a:off x="4112590" y="5786454"/>
              <a:ext cx="1199293" cy="337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旋转编码器</a:t>
              </a:r>
            </a:p>
          </p:txBody>
        </p:sp>
      </p:grpSp>
      <p:pic>
        <p:nvPicPr>
          <p:cNvPr id="9" name="Picture 2">
            <a:extLst>
              <a:ext uri="{FF2B5EF4-FFF2-40B4-BE49-F238E27FC236}">
                <a16:creationId xmlns:a16="http://schemas.microsoft.com/office/drawing/2014/main" id="{15068E21-9F95-7C39-0A80-E5FF7B474C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329" t="12234" b="7818"/>
          <a:stretch/>
        </p:blipFill>
        <p:spPr>
          <a:xfrm>
            <a:off x="6956487" y="4487949"/>
            <a:ext cx="1739134" cy="18875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Picture 2" descr="S7-1200系列CPU模块-昆山造极电气控制有限公司">
            <a:extLst>
              <a:ext uri="{FF2B5EF4-FFF2-40B4-BE49-F238E27FC236}">
                <a16:creationId xmlns:a16="http://schemas.microsoft.com/office/drawing/2014/main" id="{524C12D1-7769-C4A3-A62F-F429E2E82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324" y="4519420"/>
            <a:ext cx="1739135" cy="167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504453" y="1007265"/>
            <a:ext cx="10180257" cy="5251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1.USS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协议通讯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USS (Universal Serial Interface,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即通用串行通信接口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)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是西门子专为驱动装置开发的通信协议。在驱动装置和操作面板、调试软件（如 </a:t>
            </a:r>
            <a:r>
              <a:rPr lang="en-US" altLang="zh-CN" sz="1600" dirty="0" err="1">
                <a:latin typeface="宋体" panose="02010600030101010101" pitchFamily="2" charset="-122"/>
                <a:ea typeface="宋体" panose="02010600030101010101" pitchFamily="2" charset="-122"/>
              </a:rPr>
              <a:t>DriveES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/STARTER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）的连接中得到广泛的应用。用于和控制器（如 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）的通信，实现一般水平的通信控制。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USS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协议的基本特点如下：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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支持多点通信（可以应用在 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RS 485 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等网络上）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采用单主站的“主－从”访问机制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一个网络上最多可以有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32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个节点（最多</a:t>
            </a:r>
            <a:r>
              <a: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rPr>
              <a:t>31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个从站）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简单可靠的报文格式，使数据传输灵活高效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容易实现，成本较低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协议通信总是由主站发起，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主站不断循环轮询各个从站，从站根据收到的指令，决定是否、以及如何响应。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从站永远不会主动发送数据，各个从站之间不能直接进行信息传送。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通常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作为主站，变频器作为从站，通过串行链路最多可连接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31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个作为从站的变频器，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并通过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串行总线协议对其进行控制，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FDF08D-3C7F-7B95-BC7F-3130A4F53B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101" y="2231975"/>
            <a:ext cx="4500880" cy="195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5676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504453" y="1007265"/>
            <a:ext cx="10180257" cy="442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2.SINAMICS V20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变频器的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设置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17B367B-CA05-2262-A457-3C6AE613E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171556"/>
              </p:ext>
            </p:extLst>
          </p:nvPr>
        </p:nvGraphicFramePr>
        <p:xfrm>
          <a:off x="1395677" y="1537306"/>
          <a:ext cx="9289033" cy="484098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80984">
                  <a:extLst>
                    <a:ext uri="{9D8B030D-6E8A-4147-A177-3AD203B41FA5}">
                      <a16:colId xmlns:a16="http://schemas.microsoft.com/office/drawing/2014/main" val="1528432901"/>
                    </a:ext>
                  </a:extLst>
                </a:gridCol>
                <a:gridCol w="2259376">
                  <a:extLst>
                    <a:ext uri="{9D8B030D-6E8A-4147-A177-3AD203B41FA5}">
                      <a16:colId xmlns:a16="http://schemas.microsoft.com/office/drawing/2014/main" val="2587664322"/>
                    </a:ext>
                  </a:extLst>
                </a:gridCol>
                <a:gridCol w="6048673">
                  <a:extLst>
                    <a:ext uri="{9D8B030D-6E8A-4147-A177-3AD203B41FA5}">
                      <a16:colId xmlns:a16="http://schemas.microsoft.com/office/drawing/2014/main" val="2032386638"/>
                    </a:ext>
                  </a:extLst>
                </a:gridCol>
              </a:tblGrid>
              <a:tr h="135602"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参数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功能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设置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663532"/>
                  </a:ext>
                </a:extLst>
              </a:tr>
              <a:tr h="135602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P0010 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调试参数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 = 30: </a:t>
                      </a:r>
                      <a:r>
                        <a:rPr lang="zh-CN" sz="1400">
                          <a:effectLst/>
                        </a:rPr>
                        <a:t>恢复出厂设置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2030615756"/>
                  </a:ext>
                </a:extLst>
              </a:tr>
              <a:tr h="40680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P0970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工厂复位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可能的设置：</a:t>
                      </a:r>
                      <a:r>
                        <a:rPr lang="en-US" sz="1400" dirty="0">
                          <a:effectLst/>
                        </a:rPr>
                        <a:t>= 1: </a:t>
                      </a:r>
                      <a:r>
                        <a:rPr lang="zh-CN" sz="1400" dirty="0">
                          <a:effectLst/>
                        </a:rPr>
                        <a:t>所有参数（不包括用户默认设置）复位至默认值</a:t>
                      </a:r>
                      <a:r>
                        <a:rPr lang="en-US" altLang="zh-CN" sz="1400" dirty="0">
                          <a:effectLst/>
                        </a:rPr>
                        <a:t>;</a:t>
                      </a:r>
                      <a:r>
                        <a:rPr lang="en-US" sz="1400" dirty="0">
                          <a:effectLst/>
                        </a:rPr>
                        <a:t>= 21: </a:t>
                      </a:r>
                      <a:r>
                        <a:rPr lang="zh-CN" sz="1400" dirty="0">
                          <a:effectLst/>
                        </a:rPr>
                        <a:t>所有参数以及所有用户默认设置复位至工厂复位状态</a:t>
                      </a:r>
                      <a:r>
                        <a:rPr lang="en-US" altLang="zh-CN" sz="1400" dirty="0">
                          <a:effectLst/>
                        </a:rPr>
                        <a:t>;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194876917"/>
                  </a:ext>
                </a:extLst>
              </a:tr>
              <a:tr h="135602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P0003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用户访问级别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= 3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1174607315"/>
                  </a:ext>
                </a:extLst>
              </a:tr>
              <a:tr h="135602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P0700[0]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选择命令源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= 5: RS485 </a:t>
                      </a:r>
                      <a:r>
                        <a:rPr lang="zh-CN" sz="1400" dirty="0">
                          <a:effectLst/>
                        </a:rPr>
                        <a:t>上的</a:t>
                      </a:r>
                      <a:r>
                        <a:rPr lang="en-US" sz="1400" dirty="0">
                          <a:effectLst/>
                        </a:rPr>
                        <a:t> USS/MODBUS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2117217813"/>
                  </a:ext>
                </a:extLst>
              </a:tr>
              <a:tr h="135602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P1000[0]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频率设定值选择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= 5: RS485 </a:t>
                      </a:r>
                      <a:r>
                        <a:rPr lang="zh-CN" sz="1400">
                          <a:effectLst/>
                        </a:rPr>
                        <a:t>上的</a:t>
                      </a:r>
                      <a:r>
                        <a:rPr lang="en-US" sz="1400">
                          <a:effectLst/>
                        </a:rPr>
                        <a:t> USS/MODBUS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22262697"/>
                  </a:ext>
                </a:extLst>
              </a:tr>
              <a:tr h="135602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P2000[0]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基准频率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百分比</a:t>
                      </a:r>
                      <a:r>
                        <a:rPr lang="en-US" sz="1400">
                          <a:effectLst/>
                        </a:rPr>
                        <a:t>100%==&gt;P2000</a:t>
                      </a:r>
                      <a:r>
                        <a:rPr lang="zh-CN" sz="1400">
                          <a:effectLst/>
                        </a:rPr>
                        <a:t>的值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1122660839"/>
                  </a:ext>
                </a:extLst>
              </a:tr>
              <a:tr h="27120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P2023[0]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RS485 </a:t>
                      </a:r>
                      <a:r>
                        <a:rPr lang="zh-CN" sz="1400">
                          <a:effectLst/>
                        </a:rPr>
                        <a:t>协议选择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= 1: USS</a:t>
                      </a:r>
                      <a:r>
                        <a:rPr lang="zh-CN" sz="1400">
                          <a:effectLst/>
                        </a:rPr>
                        <a:t>（工厂缺省值）。更改</a:t>
                      </a:r>
                      <a:r>
                        <a:rPr lang="en-US" sz="1400">
                          <a:effectLst/>
                        </a:rPr>
                        <a:t>P2023</a:t>
                      </a:r>
                      <a:r>
                        <a:rPr lang="zh-CN" sz="1400">
                          <a:effectLst/>
                        </a:rPr>
                        <a:t>后，须对变频器重新上电。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4182009344"/>
                  </a:ext>
                </a:extLst>
              </a:tr>
              <a:tr h="312944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P2010[0]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USS/MODBUS</a:t>
                      </a:r>
                      <a:r>
                        <a:rPr lang="zh-CN" sz="1400">
                          <a:effectLst/>
                        </a:rPr>
                        <a:t>波特率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可能的设置：</a:t>
                      </a:r>
                      <a:r>
                        <a:rPr lang="en-US" sz="1400" dirty="0">
                          <a:effectLst/>
                        </a:rPr>
                        <a:t>= 6: 9600 bps</a:t>
                      </a:r>
                      <a:r>
                        <a:rPr lang="zh-CN" sz="1400" dirty="0">
                          <a:effectLst/>
                        </a:rPr>
                        <a:t>（工厂缺省值）</a:t>
                      </a:r>
                      <a:r>
                        <a:rPr lang="en-US" altLang="zh-CN" sz="1400" dirty="0">
                          <a:effectLst/>
                        </a:rPr>
                        <a:t>;</a:t>
                      </a:r>
                      <a:r>
                        <a:rPr lang="en-US" sz="1400" dirty="0">
                          <a:effectLst/>
                        </a:rPr>
                        <a:t>= 7: 19200 bps;= 8: 38400 bps...= 12: 115200 bps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279882779"/>
                  </a:ext>
                </a:extLst>
              </a:tr>
              <a:tr h="135602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P2011[0]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USS</a:t>
                      </a:r>
                      <a:r>
                        <a:rPr lang="zh-CN" sz="1400">
                          <a:effectLst/>
                        </a:rPr>
                        <a:t>地址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设置变频器的从站地址。范围：</a:t>
                      </a:r>
                      <a:r>
                        <a:rPr lang="en-US" sz="1400">
                          <a:effectLst/>
                        </a:rPr>
                        <a:t>0</a:t>
                      </a:r>
                      <a:r>
                        <a:rPr lang="zh-CN" sz="1400">
                          <a:effectLst/>
                        </a:rPr>
                        <a:t>至</a:t>
                      </a:r>
                      <a:r>
                        <a:rPr lang="en-US" sz="1400">
                          <a:effectLst/>
                        </a:rPr>
                        <a:t>31</a:t>
                      </a:r>
                      <a:r>
                        <a:rPr lang="zh-CN" sz="1400">
                          <a:effectLst/>
                        </a:rPr>
                        <a:t>（工厂缺省值：</a:t>
                      </a:r>
                      <a:r>
                        <a:rPr lang="en-US" sz="1400">
                          <a:effectLst/>
                        </a:rPr>
                        <a:t>0</a:t>
                      </a:r>
                      <a:r>
                        <a:rPr lang="zh-CN" sz="1400">
                          <a:effectLst/>
                        </a:rPr>
                        <a:t>）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1978858115"/>
                  </a:ext>
                </a:extLst>
              </a:tr>
              <a:tr h="27120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P2012[0]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USS PZD</a:t>
                      </a:r>
                      <a:r>
                        <a:rPr lang="zh-CN" sz="1400">
                          <a:effectLst/>
                        </a:rPr>
                        <a:t>（过程数据）长度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定义</a:t>
                      </a:r>
                      <a:r>
                        <a:rPr lang="en-US" sz="1400">
                          <a:effectLst/>
                        </a:rPr>
                        <a:t>USS</a:t>
                      </a:r>
                      <a:r>
                        <a:rPr lang="zh-CN" sz="1400">
                          <a:effectLst/>
                        </a:rPr>
                        <a:t>报文的</a:t>
                      </a:r>
                      <a:r>
                        <a:rPr lang="en-US" sz="1400">
                          <a:effectLst/>
                        </a:rPr>
                        <a:t>PZD</a:t>
                      </a:r>
                      <a:r>
                        <a:rPr lang="zh-CN" sz="1400">
                          <a:effectLst/>
                        </a:rPr>
                        <a:t>部分中</a:t>
                      </a:r>
                      <a:r>
                        <a:rPr lang="en-US" sz="1400">
                          <a:effectLst/>
                        </a:rPr>
                        <a:t>16</a:t>
                      </a:r>
                      <a:r>
                        <a:rPr lang="zh-CN" sz="1400">
                          <a:effectLst/>
                        </a:rPr>
                        <a:t>位字的数量。</a:t>
                      </a:r>
                    </a:p>
                    <a:p>
                      <a:r>
                        <a:rPr lang="zh-CN" sz="1400">
                          <a:effectLst/>
                        </a:rPr>
                        <a:t>范围：</a:t>
                      </a:r>
                      <a:r>
                        <a:rPr lang="en-US" sz="1400">
                          <a:effectLst/>
                        </a:rPr>
                        <a:t>0</a:t>
                      </a:r>
                      <a:r>
                        <a:rPr lang="zh-CN" sz="1400">
                          <a:effectLst/>
                        </a:rPr>
                        <a:t>至</a:t>
                      </a:r>
                      <a:r>
                        <a:rPr lang="en-US" sz="1400">
                          <a:effectLst/>
                        </a:rPr>
                        <a:t>8</a:t>
                      </a:r>
                      <a:r>
                        <a:rPr lang="zh-CN" sz="1400">
                          <a:effectLst/>
                        </a:rPr>
                        <a:t>（工厂缺省值：</a:t>
                      </a:r>
                      <a:r>
                        <a:rPr lang="en-US" sz="1400">
                          <a:effectLst/>
                        </a:rPr>
                        <a:t>2</a:t>
                      </a:r>
                      <a:r>
                        <a:rPr lang="zh-CN" sz="1400">
                          <a:effectLst/>
                        </a:rPr>
                        <a:t>）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3086228408"/>
                  </a:ext>
                </a:extLst>
              </a:tr>
              <a:tr h="458098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P2013[0]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USS PKW</a:t>
                      </a:r>
                      <a:r>
                        <a:rPr lang="zh-CN" sz="1400">
                          <a:effectLst/>
                        </a:rPr>
                        <a:t>（参数</a:t>
                      </a:r>
                      <a:r>
                        <a:rPr lang="en-US" sz="1400">
                          <a:effectLst/>
                        </a:rPr>
                        <a:t>ID </a:t>
                      </a:r>
                      <a:r>
                        <a:rPr lang="zh-CN" sz="1400">
                          <a:effectLst/>
                        </a:rPr>
                        <a:t>值）长度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定义</a:t>
                      </a:r>
                      <a:r>
                        <a:rPr lang="en-US" sz="1400" dirty="0">
                          <a:effectLst/>
                        </a:rPr>
                        <a:t>USS</a:t>
                      </a:r>
                      <a:r>
                        <a:rPr lang="zh-CN" sz="1400" dirty="0">
                          <a:effectLst/>
                        </a:rPr>
                        <a:t>报文的</a:t>
                      </a:r>
                      <a:r>
                        <a:rPr lang="en-US" sz="1400" dirty="0">
                          <a:effectLst/>
                        </a:rPr>
                        <a:t>PKW</a:t>
                      </a:r>
                      <a:r>
                        <a:rPr lang="zh-CN" sz="1400" dirty="0">
                          <a:effectLst/>
                        </a:rPr>
                        <a:t>部分中</a:t>
                      </a:r>
                      <a:r>
                        <a:rPr lang="en-US" sz="1400" dirty="0">
                          <a:effectLst/>
                        </a:rPr>
                        <a:t>16</a:t>
                      </a:r>
                      <a:r>
                        <a:rPr lang="zh-CN" sz="1400" dirty="0">
                          <a:effectLst/>
                        </a:rPr>
                        <a:t>位字的数量。可能的设置：</a:t>
                      </a:r>
                      <a:r>
                        <a:rPr lang="en-US" sz="1400" dirty="0">
                          <a:effectLst/>
                        </a:rPr>
                        <a:t>= 0, 3, 4: 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3 </a:t>
                      </a:r>
                      <a:r>
                        <a:rPr lang="zh-CN" sz="1400" dirty="0">
                          <a:effectLst/>
                        </a:rPr>
                        <a:t>或</a:t>
                      </a:r>
                      <a:r>
                        <a:rPr lang="en-US" sz="1400" dirty="0">
                          <a:effectLst/>
                        </a:rPr>
                        <a:t> 4 </a:t>
                      </a:r>
                      <a:r>
                        <a:rPr lang="zh-CN" sz="1400" dirty="0">
                          <a:effectLst/>
                        </a:rPr>
                        <a:t>个字</a:t>
                      </a:r>
                      <a:r>
                        <a:rPr lang="en-US" altLang="zh-CN" sz="1400" dirty="0">
                          <a:effectLst/>
                        </a:rPr>
                        <a:t>;</a:t>
                      </a:r>
                      <a:r>
                        <a:rPr lang="en-US" sz="1400" dirty="0">
                          <a:effectLst/>
                        </a:rPr>
                        <a:t>= 127: </a:t>
                      </a:r>
                      <a:r>
                        <a:rPr lang="zh-CN" sz="1400" dirty="0">
                          <a:effectLst/>
                        </a:rPr>
                        <a:t>变量长度（工厂缺省值）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2114838867"/>
                  </a:ext>
                </a:extLst>
              </a:tr>
              <a:tr h="27120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P2014[0]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USS</a:t>
                      </a:r>
                      <a:r>
                        <a:rPr lang="zh-CN" sz="1400">
                          <a:effectLst/>
                        </a:rPr>
                        <a:t>报文间断时间</a:t>
                      </a:r>
                      <a:r>
                        <a:rPr lang="en-US" sz="1400">
                          <a:effectLst/>
                        </a:rPr>
                        <a:t>[ms]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时间设为</a:t>
                      </a:r>
                      <a:r>
                        <a:rPr lang="en-US" sz="1400">
                          <a:effectLst/>
                        </a:rPr>
                        <a:t> 0 </a:t>
                      </a:r>
                      <a:r>
                        <a:rPr lang="zh-CN" sz="1400">
                          <a:effectLst/>
                        </a:rPr>
                        <a:t>时不发生故障（即看门狗被禁止）。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3843748289"/>
                  </a:ext>
                </a:extLst>
              </a:tr>
              <a:tr h="329642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P2034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RS485</a:t>
                      </a:r>
                      <a:r>
                        <a:rPr lang="zh-CN" sz="1400">
                          <a:effectLst/>
                        </a:rPr>
                        <a:t>的</a:t>
                      </a:r>
                      <a:r>
                        <a:rPr lang="en-US" sz="1400">
                          <a:effectLst/>
                        </a:rPr>
                        <a:t>MODBUS</a:t>
                      </a:r>
                      <a:r>
                        <a:rPr lang="zh-CN" sz="1400">
                          <a:effectLst/>
                        </a:rPr>
                        <a:t>奇偶校验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设置</a:t>
                      </a:r>
                      <a:r>
                        <a:rPr lang="en-US" sz="1400" dirty="0">
                          <a:effectLst/>
                        </a:rPr>
                        <a:t>RS485</a:t>
                      </a:r>
                      <a:r>
                        <a:rPr lang="zh-CN" sz="1400" dirty="0">
                          <a:effectLst/>
                        </a:rPr>
                        <a:t>上</a:t>
                      </a:r>
                      <a:r>
                        <a:rPr lang="en-US" sz="1400" dirty="0">
                          <a:effectLst/>
                        </a:rPr>
                        <a:t>MODBUS</a:t>
                      </a:r>
                      <a:r>
                        <a:rPr lang="zh-CN" sz="1400" dirty="0">
                          <a:effectLst/>
                        </a:rPr>
                        <a:t>报文的奇偶校验。可能的设置：</a:t>
                      </a:r>
                      <a:r>
                        <a:rPr lang="en-US" sz="1400" dirty="0">
                          <a:effectLst/>
                        </a:rPr>
                        <a:t>= 0: </a:t>
                      </a:r>
                      <a:r>
                        <a:rPr lang="zh-CN" sz="1400" dirty="0">
                          <a:effectLst/>
                        </a:rPr>
                        <a:t>无奇偶校验</a:t>
                      </a:r>
                      <a:r>
                        <a:rPr lang="en-US" altLang="zh-CN" sz="1400" dirty="0">
                          <a:effectLst/>
                        </a:rPr>
                        <a:t>;</a:t>
                      </a:r>
                      <a:r>
                        <a:rPr lang="en-US" sz="1400" dirty="0">
                          <a:effectLst/>
                        </a:rPr>
                        <a:t>= 1: </a:t>
                      </a:r>
                      <a:r>
                        <a:rPr lang="zh-CN" sz="1400" dirty="0">
                          <a:effectLst/>
                        </a:rPr>
                        <a:t>奇校验</a:t>
                      </a:r>
                      <a:r>
                        <a:rPr lang="en-US" altLang="zh-CN" sz="1400" dirty="0">
                          <a:effectLst/>
                        </a:rPr>
                        <a:t>;</a:t>
                      </a:r>
                      <a:r>
                        <a:rPr lang="en-US" sz="1400" dirty="0">
                          <a:effectLst/>
                        </a:rPr>
                        <a:t>= 2: </a:t>
                      </a:r>
                      <a:r>
                        <a:rPr lang="zh-CN" sz="1400" dirty="0">
                          <a:effectLst/>
                        </a:rPr>
                        <a:t>偶校验（工厂缺省值）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1722189198"/>
                  </a:ext>
                </a:extLst>
              </a:tr>
              <a:tr h="43223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P2035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RS485</a:t>
                      </a:r>
                      <a:r>
                        <a:rPr lang="zh-CN" sz="1400">
                          <a:effectLst/>
                        </a:rPr>
                        <a:t>的</a:t>
                      </a:r>
                      <a:r>
                        <a:rPr lang="en-US" sz="1400">
                          <a:effectLst/>
                        </a:rPr>
                        <a:t>MODBUS</a:t>
                      </a:r>
                      <a:r>
                        <a:rPr lang="zh-CN" sz="1400">
                          <a:effectLst/>
                        </a:rPr>
                        <a:t>停止位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设置</a:t>
                      </a:r>
                      <a:r>
                        <a:rPr lang="en-US" sz="1400" dirty="0">
                          <a:effectLst/>
                        </a:rPr>
                        <a:t> RS485 </a:t>
                      </a:r>
                      <a:r>
                        <a:rPr lang="zh-CN" sz="1400" dirty="0">
                          <a:effectLst/>
                        </a:rPr>
                        <a:t>上</a:t>
                      </a:r>
                      <a:r>
                        <a:rPr lang="en-US" sz="1400" dirty="0">
                          <a:effectLst/>
                        </a:rPr>
                        <a:t> MODBUS </a:t>
                      </a:r>
                      <a:r>
                        <a:rPr lang="zh-CN" sz="1400" dirty="0">
                          <a:effectLst/>
                        </a:rPr>
                        <a:t>报文中的停止位数。可能的设置：</a:t>
                      </a:r>
                      <a:r>
                        <a:rPr lang="en-US" sz="1400" dirty="0">
                          <a:effectLst/>
                        </a:rPr>
                        <a:t>= 1: 1 </a:t>
                      </a:r>
                      <a:r>
                        <a:rPr lang="zh-CN" sz="1400" dirty="0">
                          <a:effectLst/>
                        </a:rPr>
                        <a:t>个停止位（工厂缺省值）</a:t>
                      </a:r>
                      <a:r>
                        <a:rPr lang="en-US" altLang="zh-CN" sz="1400" dirty="0">
                          <a:effectLst/>
                        </a:rPr>
                        <a:t>;</a:t>
                      </a:r>
                      <a:endParaRPr lang="zh-CN" sz="1400" dirty="0">
                        <a:effectLst/>
                      </a:endParaRPr>
                    </a:p>
                    <a:p>
                      <a:r>
                        <a:rPr lang="en-US" sz="1400" dirty="0">
                          <a:effectLst/>
                        </a:rPr>
                        <a:t>= 2: 2 </a:t>
                      </a:r>
                      <a:r>
                        <a:rPr lang="zh-CN" sz="1400" dirty="0">
                          <a:effectLst/>
                        </a:rPr>
                        <a:t>个停止位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1096" marR="61096" marT="0" marB="0"/>
                </a:tc>
                <a:extLst>
                  <a:ext uri="{0D108BD9-81ED-4DB2-BD59-A6C34878D82A}">
                    <a16:rowId xmlns:a16="http://schemas.microsoft.com/office/drawing/2014/main" val="38164134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1669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595141" y="1913906"/>
            <a:ext cx="10180257" cy="2520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S7-1200 PLC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有两个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指令库，“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通信” 和“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USS”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指令库。“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通信”是目前最新的指令库，支持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S7-1200CPU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固件版本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4.1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以上，以后的更新也会基于这个指令库。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SINAMICS V20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变频器的启停和频率控制是通过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PZD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过程数据来实现，参数读取和修改通过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PKW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参数通道来实现。</a:t>
            </a:r>
            <a:endParaRPr lang="en-US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可以使用连接宏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Cn010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实现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SINAMICS V20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USS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通信，也可以直接修改变频器参数。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14B8FF74-F86E-72FD-4FFD-C64F3D393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121" y="1308721"/>
            <a:ext cx="9220835" cy="5810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4.2.3 S7-1200 USS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通讯指令</a:t>
            </a:r>
          </a:p>
        </p:txBody>
      </p:sp>
    </p:spTree>
    <p:extLst>
      <p:ext uri="{BB962C8B-B14F-4D97-AF65-F5344CB8AC3E}">
        <p14:creationId xmlns:p14="http://schemas.microsoft.com/office/powerpoint/2010/main" val="463480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19121" y="1295871"/>
            <a:ext cx="10180257" cy="161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1.USS_Port_Scan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指令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用于处理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USS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网络上的通信。用户程序执行</a:t>
            </a:r>
            <a:r>
              <a:rPr lang="en-US" altLang="zh-CN" sz="1600" dirty="0" err="1">
                <a:latin typeface="宋体" panose="02010600030101010101" pitchFamily="2" charset="-122"/>
                <a:ea typeface="宋体" panose="02010600030101010101" pitchFamily="2" charset="-122"/>
              </a:rPr>
              <a:t>USS_Port_Scan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指令循环扫描端口，通常需要在循环中断调用该指令。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err="1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USS_Port_Scan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指令有两个输入参数和两个输出参数，还有一个存放背景数据块名称的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INOUT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参数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9D1DE8E-BDA2-02D6-2D94-2007A59BE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1197" y="3168079"/>
            <a:ext cx="3393162" cy="1872208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B843CB4-EFA1-2C49-14E9-A9D36CBEC1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915614"/>
              </p:ext>
            </p:extLst>
          </p:nvPr>
        </p:nvGraphicFramePr>
        <p:xfrm>
          <a:off x="864493" y="3446780"/>
          <a:ext cx="5616624" cy="19202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44572884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04218441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60345972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742749604"/>
                    </a:ext>
                  </a:extLst>
                </a:gridCol>
              </a:tblGrid>
              <a:tr h="168006"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参数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类型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数据类型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描述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8832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PORT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Port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串口模块硬件标识符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3822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BAUD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DInt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波特率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75664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USS_DB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INOUT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USS_Base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将</a:t>
                      </a:r>
                      <a:r>
                        <a:rPr lang="en-US" sz="1400">
                          <a:effectLst/>
                        </a:rPr>
                        <a:t> USS_Drive_Control </a:t>
                      </a:r>
                      <a:r>
                        <a:rPr lang="zh-CN" sz="1400">
                          <a:effectLst/>
                        </a:rPr>
                        <a:t>指令放入程序时创建并初始化的背景数据块的名称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5062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ERROR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OUT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Bool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该输出为</a:t>
                      </a:r>
                      <a:r>
                        <a:rPr lang="en-US" sz="1400">
                          <a:effectLst/>
                        </a:rPr>
                        <a:t> True </a:t>
                      </a:r>
                      <a:r>
                        <a:rPr lang="zh-CN" sz="1400">
                          <a:effectLst/>
                        </a:rPr>
                        <a:t>时，表示发生错误，此时</a:t>
                      </a:r>
                      <a:r>
                        <a:rPr lang="en-US" sz="1400">
                          <a:effectLst/>
                        </a:rPr>
                        <a:t> STATUS </a:t>
                      </a:r>
                      <a:r>
                        <a:rPr lang="zh-CN" sz="1400">
                          <a:effectLst/>
                        </a:rPr>
                        <a:t>输出错误代码。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8638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STATUS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OUT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WORD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</a:rPr>
                        <a:t>USS </a:t>
                      </a:r>
                      <a:r>
                        <a:rPr lang="zh-CN" sz="1400" dirty="0">
                          <a:effectLst/>
                        </a:rPr>
                        <a:t>通信状态值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7312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023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19121" y="1295871"/>
            <a:ext cx="10180257" cy="19429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en-US" altLang="zh-CN" sz="18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USS_Drive_Control</a:t>
            </a:r>
            <a:r>
              <a:rPr lang="en-US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err="1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USS_Drive_Control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指令用于请求消息、驱动器响应消息，以及与驱动器交换数据。</a:t>
            </a:r>
            <a:endParaRPr lang="en-US" altLang="zh-CN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指令的输入和输出参数代表驱动器的状态和控制。</a:t>
            </a:r>
            <a:endParaRPr lang="en-US" altLang="zh-CN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网络上有多少个驱动设备，则用户程序必须至少有多少个</a:t>
            </a:r>
            <a:r>
              <a:rPr lang="en-US" altLang="zh-CN" sz="1600" dirty="0" err="1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USS_Drive_Control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指令，每个驱动器对应一个指令，只能在程序循环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OB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块中使用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9F9FE25-F4B7-981C-EDC0-1662B88DD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077" y="2869507"/>
            <a:ext cx="3096344" cy="342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708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97F066C-9459-8D5B-38CF-B9AF2DFEF7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244306"/>
              </p:ext>
            </p:extLst>
          </p:nvPr>
        </p:nvGraphicFramePr>
        <p:xfrm>
          <a:off x="2088629" y="1180657"/>
          <a:ext cx="7704856" cy="511725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546296415"/>
                    </a:ext>
                  </a:extLst>
                </a:gridCol>
                <a:gridCol w="785266">
                  <a:extLst>
                    <a:ext uri="{9D8B030D-6E8A-4147-A177-3AD203B41FA5}">
                      <a16:colId xmlns:a16="http://schemas.microsoft.com/office/drawing/2014/main" val="3565367612"/>
                    </a:ext>
                  </a:extLst>
                </a:gridCol>
                <a:gridCol w="973245">
                  <a:extLst>
                    <a:ext uri="{9D8B030D-6E8A-4147-A177-3AD203B41FA5}">
                      <a16:colId xmlns:a16="http://schemas.microsoft.com/office/drawing/2014/main" val="2632470043"/>
                    </a:ext>
                  </a:extLst>
                </a:gridCol>
                <a:gridCol w="4866225">
                  <a:extLst>
                    <a:ext uri="{9D8B030D-6E8A-4147-A177-3AD203B41FA5}">
                      <a16:colId xmlns:a16="http://schemas.microsoft.com/office/drawing/2014/main" val="879910714"/>
                    </a:ext>
                  </a:extLst>
                </a:gridCol>
              </a:tblGrid>
              <a:tr h="259230"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参数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类型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数据类型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描述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9416352"/>
                  </a:ext>
                </a:extLst>
              </a:tr>
              <a:tr h="34804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RUN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驱动器起始位：该输入为</a:t>
                      </a:r>
                      <a:r>
                        <a:rPr lang="en-US" sz="1200">
                          <a:effectLst/>
                        </a:rPr>
                        <a:t> True</a:t>
                      </a:r>
                      <a:r>
                        <a:rPr lang="zh-CN" sz="1200">
                          <a:effectLst/>
                        </a:rPr>
                        <a:t>，将使驱动器以预设速度运行。如果在驱动器运行时</a:t>
                      </a:r>
                      <a:r>
                        <a:rPr lang="en-US" sz="1200">
                          <a:effectLst/>
                        </a:rPr>
                        <a:t> RUN </a:t>
                      </a:r>
                      <a:r>
                        <a:rPr lang="zh-CN" sz="1200">
                          <a:effectLst/>
                        </a:rPr>
                        <a:t>变为</a:t>
                      </a:r>
                      <a:r>
                        <a:rPr lang="en-US" sz="1200">
                          <a:effectLst/>
                        </a:rPr>
                        <a:t> False</a:t>
                      </a:r>
                      <a:r>
                        <a:rPr lang="zh-CN" sz="1200">
                          <a:effectLst/>
                        </a:rPr>
                        <a:t>，电机将减速滑行至静止。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0959761"/>
                  </a:ext>
                </a:extLst>
              </a:tr>
              <a:tr h="34804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OFF2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电气停止位：该位为</a:t>
                      </a:r>
                      <a:r>
                        <a:rPr lang="en-US" sz="1200">
                          <a:effectLst/>
                        </a:rPr>
                        <a:t> False </a:t>
                      </a:r>
                      <a:r>
                        <a:rPr lang="zh-CN" sz="1200">
                          <a:effectLst/>
                        </a:rPr>
                        <a:t>时，将使驱动器在无制动的情况下自然停止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7987272"/>
                  </a:ext>
                </a:extLst>
              </a:tr>
              <a:tr h="34804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OFF3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快速停止位：该位为</a:t>
                      </a:r>
                      <a:r>
                        <a:rPr lang="en-US" sz="1200">
                          <a:effectLst/>
                        </a:rPr>
                        <a:t> False </a:t>
                      </a:r>
                      <a:r>
                        <a:rPr lang="zh-CN" sz="1200">
                          <a:effectLst/>
                        </a:rPr>
                        <a:t>时，将通过制动的方式使驱动器快速停止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7214069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F_ACK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故障确认位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1069594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DIR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驱动器方向控制：设位为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时指示正方向（对于正</a:t>
                      </a:r>
                      <a:r>
                        <a:rPr lang="en-US" sz="1200">
                          <a:effectLst/>
                        </a:rPr>
                        <a:t> SPEED_SP</a:t>
                      </a:r>
                      <a:r>
                        <a:rPr lang="zh-CN" sz="1200">
                          <a:effectLst/>
                        </a:rPr>
                        <a:t>）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5205902"/>
                  </a:ext>
                </a:extLst>
              </a:tr>
              <a:tr h="34804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DRIVE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USInt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驱动器地址：该输入是</a:t>
                      </a:r>
                      <a:r>
                        <a:rPr lang="en-US" sz="1200">
                          <a:effectLst/>
                        </a:rPr>
                        <a:t> USS </a:t>
                      </a:r>
                      <a:r>
                        <a:rPr lang="zh-CN" sz="1200">
                          <a:effectLst/>
                        </a:rPr>
                        <a:t>驱动器的地址。有效范围是驱动器</a:t>
                      </a:r>
                      <a:r>
                        <a:rPr lang="en-US" sz="1200">
                          <a:effectLst/>
                        </a:rPr>
                        <a:t> 1 </a:t>
                      </a:r>
                      <a:r>
                        <a:rPr lang="zh-CN" sz="1200">
                          <a:effectLst/>
                        </a:rPr>
                        <a:t>到驱动器</a:t>
                      </a:r>
                      <a:r>
                        <a:rPr lang="en-US" sz="1200">
                          <a:effectLst/>
                        </a:rPr>
                        <a:t> 16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1986712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PZD_LEN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USInt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字长度：</a:t>
                      </a:r>
                      <a:r>
                        <a:rPr lang="en-US" sz="1200">
                          <a:effectLst/>
                        </a:rPr>
                        <a:t>PZD </a:t>
                      </a:r>
                      <a:r>
                        <a:rPr lang="zh-CN" sz="1200">
                          <a:effectLst/>
                        </a:rPr>
                        <a:t>数据的字数。有效值为</a:t>
                      </a:r>
                      <a:r>
                        <a:rPr lang="en-US" sz="1200">
                          <a:effectLst/>
                        </a:rPr>
                        <a:t> 2</a:t>
                      </a:r>
                      <a:r>
                        <a:rPr lang="zh-CN" sz="1200">
                          <a:effectLst/>
                        </a:rPr>
                        <a:t>、</a:t>
                      </a:r>
                      <a:r>
                        <a:rPr lang="en-US" sz="1200">
                          <a:effectLst/>
                        </a:rPr>
                        <a:t>4</a:t>
                      </a:r>
                      <a:r>
                        <a:rPr lang="zh-CN" sz="1200">
                          <a:effectLst/>
                        </a:rPr>
                        <a:t>、</a:t>
                      </a:r>
                      <a:r>
                        <a:rPr lang="en-US" sz="1200">
                          <a:effectLst/>
                        </a:rPr>
                        <a:t>6 </a:t>
                      </a:r>
                      <a:r>
                        <a:rPr lang="zh-CN" sz="1200">
                          <a:effectLst/>
                        </a:rPr>
                        <a:t>或</a:t>
                      </a:r>
                      <a:r>
                        <a:rPr lang="en-US" sz="1200">
                          <a:effectLst/>
                        </a:rPr>
                        <a:t> 8 </a:t>
                      </a:r>
                      <a:r>
                        <a:rPr lang="zh-CN" sz="1200">
                          <a:effectLst/>
                        </a:rPr>
                        <a:t>个字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0862697"/>
                  </a:ext>
                </a:extLst>
              </a:tr>
              <a:tr h="34804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SPEED_SP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Real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速度设定值：以组态频率的百分比表示的驱动器速度。正值表示正方向。（</a:t>
                      </a:r>
                      <a:r>
                        <a:rPr lang="en-US" sz="1200">
                          <a:effectLst/>
                        </a:rPr>
                        <a:t>DIR</a:t>
                      </a:r>
                      <a:r>
                        <a:rPr lang="zh-CN" sz="1200">
                          <a:effectLst/>
                        </a:rPr>
                        <a:t>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时）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9987726"/>
                  </a:ext>
                </a:extLst>
              </a:tr>
              <a:tr h="34804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CTRL3-CTRL8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 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Word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控制字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3426736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NDR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新数据就绪：该位为</a:t>
                      </a:r>
                      <a:r>
                        <a:rPr lang="en-US" sz="1200">
                          <a:effectLst/>
                        </a:rPr>
                        <a:t> True</a:t>
                      </a:r>
                      <a:r>
                        <a:rPr lang="zh-CN" sz="1200">
                          <a:effectLst/>
                        </a:rPr>
                        <a:t>，表示输出包含新通信请求数据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4254274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ERROR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该输出为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时，表示发生错误，此时</a:t>
                      </a:r>
                      <a:r>
                        <a:rPr lang="en-US" sz="1200">
                          <a:effectLst/>
                        </a:rPr>
                        <a:t> STATUS </a:t>
                      </a:r>
                      <a:r>
                        <a:rPr lang="zh-CN" sz="1200">
                          <a:effectLst/>
                        </a:rPr>
                        <a:t>输出错误代码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5782312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STATUS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Word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状态值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8818950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RUN_EN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运行已启用：该位指示驱动器是否在运行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4606166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D_DIR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驱动器方向：该位指示驱动器是否正在正向运行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7127726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INHIBIT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驱动器已禁止：该位指示驱动器上禁止位的状态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1026845"/>
                  </a:ext>
                </a:extLst>
              </a:tr>
              <a:tr h="17402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FAULT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驱动器故障：在该位被置位时，设置</a:t>
                      </a:r>
                      <a:r>
                        <a:rPr lang="en-US" sz="1200">
                          <a:effectLst/>
                        </a:rPr>
                        <a:t> F_ACK </a:t>
                      </a:r>
                      <a:r>
                        <a:rPr lang="zh-CN" sz="1200">
                          <a:effectLst/>
                        </a:rPr>
                        <a:t>位以清除此位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7463996"/>
                  </a:ext>
                </a:extLst>
              </a:tr>
              <a:tr h="348040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SPEED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Real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驱动器当前速度（驱动器状态字</a:t>
                      </a:r>
                      <a:r>
                        <a:rPr lang="en-US" sz="1200">
                          <a:effectLst/>
                        </a:rPr>
                        <a:t> 2 </a:t>
                      </a:r>
                      <a:r>
                        <a:rPr lang="zh-CN" sz="1200">
                          <a:effectLst/>
                        </a:rPr>
                        <a:t>的标定值）：以组态速度百分数形式表示的驱动器速度值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8245551"/>
                  </a:ext>
                </a:extLst>
              </a:tr>
              <a:tr h="522061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STATUS1-STATUS8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Word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dirty="0">
                          <a:effectLst/>
                        </a:rPr>
                        <a:t>驱动器状态字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6983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35317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19121" y="1295871"/>
            <a:ext cx="10180257" cy="4194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可以使用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DIR 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或使用符号（正或负）和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SPEED_SP 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输入控制驱动器旋转方向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FA0ACD8-8A5A-C488-9201-0072603D92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300320"/>
              </p:ext>
            </p:extLst>
          </p:nvPr>
        </p:nvGraphicFramePr>
        <p:xfrm>
          <a:off x="2808709" y="2424760"/>
          <a:ext cx="4608512" cy="18954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148964">
                  <a:extLst>
                    <a:ext uri="{9D8B030D-6E8A-4147-A177-3AD203B41FA5}">
                      <a16:colId xmlns:a16="http://schemas.microsoft.com/office/drawing/2014/main" val="4160469616"/>
                    </a:ext>
                  </a:extLst>
                </a:gridCol>
                <a:gridCol w="1281850">
                  <a:extLst>
                    <a:ext uri="{9D8B030D-6E8A-4147-A177-3AD203B41FA5}">
                      <a16:colId xmlns:a16="http://schemas.microsoft.com/office/drawing/2014/main" val="971710746"/>
                    </a:ext>
                  </a:extLst>
                </a:gridCol>
                <a:gridCol w="2177698">
                  <a:extLst>
                    <a:ext uri="{9D8B030D-6E8A-4147-A177-3AD203B41FA5}">
                      <a16:colId xmlns:a16="http://schemas.microsoft.com/office/drawing/2014/main" val="695817047"/>
                    </a:ext>
                  </a:extLst>
                </a:gridCol>
              </a:tblGrid>
              <a:tr h="379089"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SPEED_SP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DIR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驱动器旋转方向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6428298"/>
                  </a:ext>
                </a:extLst>
              </a:tr>
              <a:tr h="379089"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数值</a:t>
                      </a:r>
                      <a:r>
                        <a:rPr lang="en-US" sz="1400">
                          <a:effectLst/>
                        </a:rPr>
                        <a:t>&gt;0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反转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1731864"/>
                  </a:ext>
                </a:extLst>
              </a:tr>
              <a:tr h="379089"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数值</a:t>
                      </a:r>
                      <a:r>
                        <a:rPr lang="en-US" sz="1400">
                          <a:effectLst/>
                        </a:rPr>
                        <a:t>&gt;0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正转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932986"/>
                  </a:ext>
                </a:extLst>
              </a:tr>
              <a:tr h="379089"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数值</a:t>
                      </a:r>
                      <a:r>
                        <a:rPr lang="en-US" sz="1400">
                          <a:effectLst/>
                        </a:rPr>
                        <a:t>&lt;0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正转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2792546"/>
                  </a:ext>
                </a:extLst>
              </a:tr>
              <a:tr h="379089">
                <a:tc>
                  <a:txBody>
                    <a:bodyPr/>
                    <a:lstStyle/>
                    <a:p>
                      <a:pPr algn="just"/>
                      <a:r>
                        <a:rPr lang="zh-CN" sz="1400">
                          <a:effectLst/>
                        </a:rPr>
                        <a:t>数值</a:t>
                      </a:r>
                      <a:r>
                        <a:rPr lang="en-US" sz="1400">
                          <a:effectLst/>
                        </a:rPr>
                        <a:t>&lt;0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400" dirty="0">
                          <a:effectLst/>
                        </a:rPr>
                        <a:t>反转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7487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3589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41679" y="1295871"/>
            <a:ext cx="10180257" cy="15581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3.USS_Read_Param </a:t>
            </a:r>
            <a:r>
              <a:rPr lang="zh-C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8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USS_Write_Param</a:t>
            </a:r>
            <a:r>
              <a:rPr lang="zh-CN" altLang="zh-CN" sz="1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</a:t>
            </a:r>
            <a:endParaRPr lang="en-US" altLang="zh-CN" sz="18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USS_Read_Param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6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USS_Write_Param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指令用于读取和写入远程驱动器的工作参数。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USS_Read_Param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6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USS_Write_Param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指令只能用于程序循环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OB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，在任何特定时刻，每个驱动器只能激活一个读或写请求。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07820F6-B221-2A41-4953-436D686F6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882" y="3240087"/>
            <a:ext cx="3825934" cy="191731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F4982C4-AF56-6B29-6DD5-331D6CD4B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117" y="3265906"/>
            <a:ext cx="2880320" cy="190970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8433BA8-75D5-3C9C-FAEC-8295F9747251}"/>
              </a:ext>
            </a:extLst>
          </p:cNvPr>
          <p:cNvSpPr txBox="1"/>
          <p:nvPr/>
        </p:nvSpPr>
        <p:spPr>
          <a:xfrm>
            <a:off x="2781464" y="5279752"/>
            <a:ext cx="63367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14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USS_Read_Param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 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14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USS_Write_Param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35817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53D0956-589C-9867-1ADE-1C6F028297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641719"/>
              </p:ext>
            </p:extLst>
          </p:nvPr>
        </p:nvGraphicFramePr>
        <p:xfrm>
          <a:off x="720476" y="1151855"/>
          <a:ext cx="9000999" cy="23278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20081">
                  <a:extLst>
                    <a:ext uri="{9D8B030D-6E8A-4147-A177-3AD203B41FA5}">
                      <a16:colId xmlns:a16="http://schemas.microsoft.com/office/drawing/2014/main" val="2838153007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483368710"/>
                    </a:ext>
                  </a:extLst>
                </a:gridCol>
                <a:gridCol w="2059262">
                  <a:extLst>
                    <a:ext uri="{9D8B030D-6E8A-4147-A177-3AD203B41FA5}">
                      <a16:colId xmlns:a16="http://schemas.microsoft.com/office/drawing/2014/main" val="1288534149"/>
                    </a:ext>
                  </a:extLst>
                </a:gridCol>
                <a:gridCol w="5501576">
                  <a:extLst>
                    <a:ext uri="{9D8B030D-6E8A-4147-A177-3AD203B41FA5}">
                      <a16:colId xmlns:a16="http://schemas.microsoft.com/office/drawing/2014/main" val="4248383795"/>
                    </a:ext>
                  </a:extLst>
                </a:gridCol>
              </a:tblGrid>
              <a:tr h="170488"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参数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类型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数据类型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描述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8459667"/>
                  </a:ext>
                </a:extLst>
              </a:tr>
              <a:tr h="170488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REQ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REQ </a:t>
                      </a:r>
                      <a:r>
                        <a:rPr lang="zh-CN" sz="1200">
                          <a:effectLst/>
                        </a:rPr>
                        <a:t>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时，表示新的读请求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5444979"/>
                  </a:ext>
                </a:extLst>
              </a:tr>
              <a:tr h="340975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DRIVE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USInt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驱动器地址：</a:t>
                      </a:r>
                      <a:r>
                        <a:rPr lang="en-US" sz="1200">
                          <a:effectLst/>
                        </a:rPr>
                        <a:t>DRIVE </a:t>
                      </a:r>
                      <a:r>
                        <a:rPr lang="zh-CN" sz="1200">
                          <a:effectLst/>
                        </a:rPr>
                        <a:t>是</a:t>
                      </a:r>
                      <a:r>
                        <a:rPr lang="en-US" sz="1200">
                          <a:effectLst/>
                        </a:rPr>
                        <a:t> USS </a:t>
                      </a:r>
                      <a:r>
                        <a:rPr lang="zh-CN" sz="1200">
                          <a:effectLst/>
                        </a:rPr>
                        <a:t>驱动器的地址。有效范围是驱动器</a:t>
                      </a:r>
                      <a:r>
                        <a:rPr lang="en-US" sz="1200">
                          <a:effectLst/>
                        </a:rPr>
                        <a:t> 1 </a:t>
                      </a:r>
                      <a:r>
                        <a:rPr lang="zh-CN" sz="1200">
                          <a:effectLst/>
                        </a:rPr>
                        <a:t>到驱动器</a:t>
                      </a:r>
                      <a:r>
                        <a:rPr lang="en-US" sz="1200">
                          <a:effectLst/>
                        </a:rPr>
                        <a:t> 16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0702222"/>
                  </a:ext>
                </a:extLst>
              </a:tr>
              <a:tr h="170488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PARAM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UInt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要读取的驱动器参数编号。该参数的范围为</a:t>
                      </a:r>
                      <a:r>
                        <a:rPr lang="en-US" sz="1200">
                          <a:effectLst/>
                        </a:rPr>
                        <a:t> 0 </a:t>
                      </a:r>
                      <a:r>
                        <a:rPr lang="zh-CN" sz="1200">
                          <a:effectLst/>
                        </a:rPr>
                        <a:t>到</a:t>
                      </a:r>
                      <a:r>
                        <a:rPr lang="en-US" sz="1200">
                          <a:effectLst/>
                        </a:rPr>
                        <a:t> 2047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1298116"/>
                  </a:ext>
                </a:extLst>
              </a:tr>
              <a:tr h="170488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INDEX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UInt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要读取的驱动器参数索引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940846"/>
                  </a:ext>
                </a:extLst>
              </a:tr>
              <a:tr h="340975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USS_DB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USS_BASE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将</a:t>
                      </a:r>
                      <a:r>
                        <a:rPr lang="en-US" sz="1200">
                          <a:effectLst/>
                        </a:rPr>
                        <a:t> USS_Drive_Control </a:t>
                      </a:r>
                      <a:r>
                        <a:rPr lang="zh-CN" sz="1200">
                          <a:effectLst/>
                        </a:rPr>
                        <a:t>指令放入程序时创建并初始化的背景数据块的名称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2256811"/>
                  </a:ext>
                </a:extLst>
              </a:tr>
              <a:tr h="170488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DONE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该参数为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时，</a:t>
                      </a:r>
                      <a:r>
                        <a:rPr lang="en-US" sz="1200">
                          <a:effectLst/>
                        </a:rPr>
                        <a:t>VALUE </a:t>
                      </a:r>
                      <a:r>
                        <a:rPr lang="zh-CN" sz="1200">
                          <a:effectLst/>
                        </a:rPr>
                        <a:t>输出请求的读取参数值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4150810"/>
                  </a:ext>
                </a:extLst>
              </a:tr>
              <a:tr h="170488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ERROR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该输出为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时，表示发生错误，此时 </a:t>
                      </a:r>
                      <a:r>
                        <a:rPr lang="en-US" sz="1200">
                          <a:effectLst/>
                        </a:rPr>
                        <a:t>STATUS </a:t>
                      </a:r>
                      <a:r>
                        <a:rPr lang="zh-CN" sz="1200">
                          <a:effectLst/>
                        </a:rPr>
                        <a:t>输出错误代码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4616221"/>
                  </a:ext>
                </a:extLst>
              </a:tr>
              <a:tr h="170488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STATUS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Word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读请求的状态代码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320080"/>
                  </a:ext>
                </a:extLst>
              </a:tr>
              <a:tr h="342146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VALUE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>
                          <a:effectLst/>
                        </a:rPr>
                        <a:t>Word,Int,UInt,DWord,DInt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UDInt</a:t>
                      </a:r>
                      <a:r>
                        <a:rPr lang="en-US" sz="1200" dirty="0">
                          <a:effectLst/>
                        </a:rPr>
                        <a:t>, Real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dirty="0">
                          <a:effectLst/>
                        </a:rPr>
                        <a:t>已读取的参数的值，仅当</a:t>
                      </a:r>
                      <a:r>
                        <a:rPr lang="en-US" sz="1200" dirty="0">
                          <a:effectLst/>
                        </a:rPr>
                        <a:t> DONE </a:t>
                      </a:r>
                      <a:r>
                        <a:rPr lang="zh-CN" sz="1200" dirty="0">
                          <a:effectLst/>
                        </a:rPr>
                        <a:t>位为</a:t>
                      </a:r>
                      <a:r>
                        <a:rPr lang="en-US" sz="1200" dirty="0">
                          <a:effectLst/>
                        </a:rPr>
                        <a:t> True </a:t>
                      </a:r>
                      <a:r>
                        <a:rPr lang="zh-CN" sz="1200" dirty="0">
                          <a:effectLst/>
                        </a:rPr>
                        <a:t>时才有效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1341268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FF625D5-45FF-9248-84C1-27D4B74461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938922"/>
              </p:ext>
            </p:extLst>
          </p:nvPr>
        </p:nvGraphicFramePr>
        <p:xfrm>
          <a:off x="720477" y="3622852"/>
          <a:ext cx="9000998" cy="2584767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385880665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359696927"/>
                    </a:ext>
                  </a:extLst>
                </a:gridCol>
                <a:gridCol w="1632557">
                  <a:extLst>
                    <a:ext uri="{9D8B030D-6E8A-4147-A177-3AD203B41FA5}">
                      <a16:colId xmlns:a16="http://schemas.microsoft.com/office/drawing/2014/main" val="3835911374"/>
                    </a:ext>
                  </a:extLst>
                </a:gridCol>
                <a:gridCol w="5928281">
                  <a:extLst>
                    <a:ext uri="{9D8B030D-6E8A-4147-A177-3AD203B41FA5}">
                      <a16:colId xmlns:a16="http://schemas.microsoft.com/office/drawing/2014/main" val="996118488"/>
                    </a:ext>
                  </a:extLst>
                </a:gridCol>
              </a:tblGrid>
              <a:tr h="129326"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参数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类型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数据类型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描述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4059239"/>
                  </a:ext>
                </a:extLst>
              </a:tr>
              <a:tr h="129326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REQ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REQ </a:t>
                      </a:r>
                      <a:r>
                        <a:rPr lang="zh-CN" sz="1200">
                          <a:effectLst/>
                        </a:rPr>
                        <a:t>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时，表示新的读请求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2656720"/>
                  </a:ext>
                </a:extLst>
              </a:tr>
              <a:tr h="258652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DRIVE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USInt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驱动器地址：</a:t>
                      </a:r>
                      <a:r>
                        <a:rPr lang="en-US" sz="1200">
                          <a:effectLst/>
                        </a:rPr>
                        <a:t>DRIVE </a:t>
                      </a:r>
                      <a:r>
                        <a:rPr lang="zh-CN" sz="1200">
                          <a:effectLst/>
                        </a:rPr>
                        <a:t>是</a:t>
                      </a:r>
                      <a:r>
                        <a:rPr lang="en-US" sz="1200">
                          <a:effectLst/>
                        </a:rPr>
                        <a:t> USS </a:t>
                      </a:r>
                      <a:r>
                        <a:rPr lang="zh-CN" sz="1200">
                          <a:effectLst/>
                        </a:rPr>
                        <a:t>驱动器的地址。有效范围是驱动器</a:t>
                      </a:r>
                      <a:r>
                        <a:rPr lang="en-US" sz="1200">
                          <a:effectLst/>
                        </a:rPr>
                        <a:t> 1 </a:t>
                      </a:r>
                      <a:r>
                        <a:rPr lang="zh-CN" sz="1200">
                          <a:effectLst/>
                        </a:rPr>
                        <a:t>到驱动器</a:t>
                      </a:r>
                      <a:r>
                        <a:rPr lang="en-US" sz="1200">
                          <a:effectLst/>
                        </a:rPr>
                        <a:t> 16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8029229"/>
                  </a:ext>
                </a:extLst>
              </a:tr>
              <a:tr h="258652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PARAM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UInt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参数编号：</a:t>
                      </a:r>
                      <a:r>
                        <a:rPr lang="en-US" sz="1200">
                          <a:effectLst/>
                        </a:rPr>
                        <a:t>PARAM </a:t>
                      </a:r>
                      <a:r>
                        <a:rPr lang="zh-CN" sz="1200">
                          <a:effectLst/>
                        </a:rPr>
                        <a:t>指示要写入的驱动器参数。该参数的范围为</a:t>
                      </a:r>
                      <a:r>
                        <a:rPr lang="en-US" sz="1200">
                          <a:effectLst/>
                        </a:rPr>
                        <a:t> 0 </a:t>
                      </a:r>
                      <a:r>
                        <a:rPr lang="zh-CN" sz="1200">
                          <a:effectLst/>
                        </a:rPr>
                        <a:t>到</a:t>
                      </a:r>
                      <a:r>
                        <a:rPr lang="en-US" sz="1200">
                          <a:effectLst/>
                        </a:rPr>
                        <a:t> 2047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4806628"/>
                  </a:ext>
                </a:extLst>
              </a:tr>
              <a:tr h="129326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INDEX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UInt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要写入的驱动器参数索引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596021"/>
                  </a:ext>
                </a:extLst>
              </a:tr>
              <a:tr h="258652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EEPROM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该参数为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时，写驱动器的参数将存储在驱动器</a:t>
                      </a:r>
                      <a:r>
                        <a:rPr lang="en-US" sz="1200">
                          <a:effectLst/>
                        </a:rPr>
                        <a:t> EEPROM </a:t>
                      </a:r>
                      <a:r>
                        <a:rPr lang="zh-CN" sz="1200">
                          <a:effectLst/>
                        </a:rPr>
                        <a:t>中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9932935"/>
                  </a:ext>
                </a:extLst>
              </a:tr>
              <a:tr h="452879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VALUE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>
                          <a:effectLst/>
                        </a:rPr>
                        <a:t>Word,nt,UInt,DWord</a:t>
                      </a:r>
                      <a:r>
                        <a:rPr lang="en-US" sz="1200" dirty="0">
                          <a:effectLst/>
                        </a:rPr>
                        <a:t>,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 err="1">
                          <a:effectLst/>
                        </a:rPr>
                        <a:t>DInt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UDInt,Real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要写入的参数值，</a:t>
                      </a:r>
                      <a:r>
                        <a:rPr lang="en-US" sz="1200">
                          <a:effectLst/>
                        </a:rPr>
                        <a:t>REQ </a:t>
                      </a:r>
                      <a:r>
                        <a:rPr lang="zh-CN" sz="1200">
                          <a:effectLst/>
                        </a:rPr>
                        <a:t>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时该值必须有效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5063366"/>
                  </a:ext>
                </a:extLst>
              </a:tr>
              <a:tr h="258652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USS_DB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INOUT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USS_BASE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将</a:t>
                      </a:r>
                      <a:r>
                        <a:rPr lang="en-US" sz="1200">
                          <a:effectLst/>
                        </a:rPr>
                        <a:t> USS_Drive_Control </a:t>
                      </a:r>
                      <a:r>
                        <a:rPr lang="zh-CN" sz="1200">
                          <a:effectLst/>
                        </a:rPr>
                        <a:t>指令放入程序时创建并初始化的背景数据块的名称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5444760"/>
                  </a:ext>
                </a:extLst>
              </a:tr>
              <a:tr h="129326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DONE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DONE </a:t>
                      </a:r>
                      <a:r>
                        <a:rPr lang="zh-CN" sz="1200">
                          <a:effectLst/>
                        </a:rPr>
                        <a:t>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时，表示输入</a:t>
                      </a:r>
                      <a:r>
                        <a:rPr lang="en-US" sz="1200">
                          <a:effectLst/>
                        </a:rPr>
                        <a:t> VALUE </a:t>
                      </a:r>
                      <a:r>
                        <a:rPr lang="zh-CN" sz="1200">
                          <a:effectLst/>
                        </a:rPr>
                        <a:t>已写入驱动器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3225360"/>
                  </a:ext>
                </a:extLst>
              </a:tr>
              <a:tr h="129326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ERROR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Bool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>
                          <a:effectLst/>
                        </a:rPr>
                        <a:t>该输出为</a:t>
                      </a:r>
                      <a:r>
                        <a:rPr lang="en-US" sz="1200">
                          <a:effectLst/>
                        </a:rPr>
                        <a:t> True </a:t>
                      </a:r>
                      <a:r>
                        <a:rPr lang="zh-CN" sz="1200">
                          <a:effectLst/>
                        </a:rPr>
                        <a:t>时，表示发生错误，此时</a:t>
                      </a:r>
                      <a:r>
                        <a:rPr lang="en-US" sz="1200">
                          <a:effectLst/>
                        </a:rPr>
                        <a:t> STATUS </a:t>
                      </a:r>
                      <a:r>
                        <a:rPr lang="zh-CN" sz="1200">
                          <a:effectLst/>
                        </a:rPr>
                        <a:t>输出错误代码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7177637"/>
                  </a:ext>
                </a:extLst>
              </a:tr>
              <a:tr h="129326"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STATUS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>
                          <a:effectLst/>
                        </a:rPr>
                        <a:t>OUT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dirty="0">
                          <a:effectLst/>
                        </a:rPr>
                        <a:t>Word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dirty="0">
                          <a:effectLst/>
                        </a:rPr>
                        <a:t>写请求的状态代码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5471745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194EFDA-7D2E-EABF-8A51-12A47A90A53F}"/>
              </a:ext>
            </a:extLst>
          </p:cNvPr>
          <p:cNvSpPr txBox="1"/>
          <p:nvPr/>
        </p:nvSpPr>
        <p:spPr>
          <a:xfrm>
            <a:off x="9793485" y="2008013"/>
            <a:ext cx="15947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 err="1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USS_Read_Param</a:t>
            </a:r>
            <a:endParaRPr lang="zh-CN" altLang="en-US" sz="14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893CC0-EB76-AE2F-8D43-6FB2BDCAED12}"/>
              </a:ext>
            </a:extLst>
          </p:cNvPr>
          <p:cNvSpPr txBox="1"/>
          <p:nvPr/>
        </p:nvSpPr>
        <p:spPr>
          <a:xfrm>
            <a:off x="9793484" y="4630873"/>
            <a:ext cx="15947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 err="1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USS_Write_Param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3072490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F473728A-38BF-B06E-8A73-E559AE0C5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176" y="1031244"/>
            <a:ext cx="9569042" cy="5810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4.2.4 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技能训练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0836E1B0-676A-26DA-9CCA-CE185502D2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562119"/>
              </p:ext>
            </p:extLst>
          </p:nvPr>
        </p:nvGraphicFramePr>
        <p:xfrm>
          <a:off x="2952725" y="1214057"/>
          <a:ext cx="6487630" cy="35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7630">
                  <a:extLst>
                    <a:ext uri="{9D8B030D-6E8A-4147-A177-3AD203B41FA5}">
                      <a16:colId xmlns:a16="http://schemas.microsoft.com/office/drawing/2014/main" val="741042950"/>
                    </a:ext>
                  </a:extLst>
                </a:gridCol>
              </a:tblGrid>
              <a:tr h="3559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effectLst/>
                        </a:rPr>
                        <a:t>PLC</a:t>
                      </a:r>
                      <a:r>
                        <a:rPr lang="zh-CN" altLang="en-US" sz="1800" dirty="0">
                          <a:effectLst/>
                        </a:rPr>
                        <a:t>与</a:t>
                      </a:r>
                      <a:r>
                        <a:rPr lang="en-US" altLang="zh-CN" sz="1800" dirty="0">
                          <a:effectLst/>
                        </a:rPr>
                        <a:t>SIMATICS V20</a:t>
                      </a:r>
                      <a:r>
                        <a:rPr lang="zh-CN" altLang="en-US" sz="1800" dirty="0">
                          <a:effectLst/>
                        </a:rPr>
                        <a:t>变频器的</a:t>
                      </a:r>
                      <a:r>
                        <a:rPr lang="en-US" altLang="zh-CN" sz="1800" dirty="0">
                          <a:effectLst/>
                        </a:rPr>
                        <a:t>USS</a:t>
                      </a:r>
                      <a:r>
                        <a:rPr lang="zh-CN" altLang="en-US" sz="1800" dirty="0">
                          <a:effectLst/>
                        </a:rPr>
                        <a:t>通讯控制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400178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1F6E1845-6BA4-1C4E-65A7-20BC8874A0D3}"/>
              </a:ext>
            </a:extLst>
          </p:cNvPr>
          <p:cNvSpPr txBox="1"/>
          <p:nvPr/>
        </p:nvSpPr>
        <p:spPr>
          <a:xfrm>
            <a:off x="623207" y="1570045"/>
            <a:ext cx="9217024" cy="2381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黑体" panose="02010609060101010101" pitchFamily="49" charset="-122"/>
              </a:rPr>
              <a:t>训练目的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了解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USS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通讯原理及架构；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掌握变频器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USS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参数设置；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掌握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S7-1200 PLC USS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指令功能及使用方法；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掌握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与变频器的通讯连接；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会使用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USS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指令编写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通讯程序，控制变频器运行；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4BA997-E411-474A-B2EC-82E542D60D35}"/>
              </a:ext>
            </a:extLst>
          </p:cNvPr>
          <p:cNvSpPr txBox="1"/>
          <p:nvPr/>
        </p:nvSpPr>
        <p:spPr>
          <a:xfrm>
            <a:off x="619121" y="3967587"/>
            <a:ext cx="9829337" cy="2296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黑体" panose="02010609060101010101" pitchFamily="49" charset="-122"/>
              </a:rPr>
              <a:t>2.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黑体" panose="02010609060101010101" pitchFamily="49" charset="-122"/>
              </a:rPr>
              <a:t>训练要求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通过外接按钮作为输入控制信号，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RS485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总线控制变频器；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按下按钮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SB1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，变频器启动，电动机运行，经过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P1120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所设加速时间，稳定运行频率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25Hz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按下按钮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SB2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，变频器停止，经过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P1121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所设定减速时间，转速为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0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闭合开关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KA1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，电动机反转。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在变频器运行过程中，修改变频器加速时间和减速时间，修改变频器运行频率；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936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19121" y="1085515"/>
            <a:ext cx="10180257" cy="21048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4-1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）所示，使用的变频器的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电源时，变频器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输出与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S7-1200 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1L+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连接，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1M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连接，变频器输入公共端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DIC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0V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连接。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4-1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）所示，使用的外部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电源时，外部电源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24V+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连接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1L+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24-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连接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1M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和变频器的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DIC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，无论使用变频器的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电源，还是使用外部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电源，对于变频器端子来说，电流都是流入变频器的。</a:t>
            </a:r>
            <a:endParaRPr lang="zh-CN" altLang="en-US" sz="1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02FBFA1-9CEE-9758-D8F6-BF64D9288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644" y="3245846"/>
            <a:ext cx="3351729" cy="23706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98DD0AB-8BC0-F11E-4B42-D9946138E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061" y="3235686"/>
            <a:ext cx="3384376" cy="238404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FCF9A2C-A555-4678-528F-763DCFA90A2F}"/>
              </a:ext>
            </a:extLst>
          </p:cNvPr>
          <p:cNvSpPr txBox="1"/>
          <p:nvPr/>
        </p:nvSpPr>
        <p:spPr>
          <a:xfrm>
            <a:off x="2341141" y="5663051"/>
            <a:ext cx="72718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）使用变频器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24V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）使用外部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24V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9963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194E48B-261C-7164-3FC4-9710CC050B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053537"/>
              </p:ext>
            </p:extLst>
          </p:nvPr>
        </p:nvGraphicFramePr>
        <p:xfrm>
          <a:off x="882844" y="1682678"/>
          <a:ext cx="9649072" cy="302447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19999303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444080649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val="659541903"/>
                    </a:ext>
                  </a:extLst>
                </a:gridCol>
              </a:tblGrid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序号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备注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1842658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断路器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2P-10A/230V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894832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SINAMICS V20</a:t>
                      </a:r>
                      <a:r>
                        <a:rPr lang="zh-CN" sz="1600" dirty="0">
                          <a:effectLst/>
                        </a:rPr>
                        <a:t>变频器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6SL3210-5BB12-5UV1</a:t>
                      </a:r>
                      <a:r>
                        <a:rPr lang="zh-CN" sz="1600" dirty="0">
                          <a:effectLst/>
                        </a:rPr>
                        <a:t>（</a:t>
                      </a:r>
                      <a:r>
                        <a:rPr lang="en-US" sz="1600" dirty="0">
                          <a:effectLst/>
                        </a:rPr>
                        <a:t>1AC200-240V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0.25kW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1.7A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FSAA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7889229"/>
                  </a:ext>
                </a:extLst>
              </a:tr>
              <a:tr h="5392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三相异步电动机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额定电流</a:t>
                      </a:r>
                      <a:r>
                        <a:rPr lang="en-US" sz="1600">
                          <a:effectLst/>
                        </a:rPr>
                        <a:t>0.3A </a:t>
                      </a:r>
                      <a:r>
                        <a:rPr lang="zh-CN" sz="1600">
                          <a:effectLst/>
                        </a:rPr>
                        <a:t>，额定功率</a:t>
                      </a:r>
                      <a:r>
                        <a:rPr lang="en-US" sz="1600">
                          <a:effectLst/>
                        </a:rPr>
                        <a:t>60W</a:t>
                      </a:r>
                      <a:r>
                        <a:rPr lang="zh-CN" sz="1600">
                          <a:effectLst/>
                        </a:rPr>
                        <a:t>，额定频率</a:t>
                      </a:r>
                      <a:r>
                        <a:rPr lang="en-US" sz="1600">
                          <a:effectLst/>
                        </a:rPr>
                        <a:t>50Hz</a:t>
                      </a:r>
                      <a:r>
                        <a:rPr lang="zh-CN" sz="1600">
                          <a:effectLst/>
                        </a:rPr>
                        <a:t>，额定转速</a:t>
                      </a:r>
                      <a:r>
                        <a:rPr lang="en-US" sz="1600">
                          <a:effectLst/>
                        </a:rPr>
                        <a:t>1430 r/min</a:t>
                      </a:r>
                      <a:r>
                        <a:rPr lang="zh-CN" sz="1600">
                          <a:effectLst/>
                        </a:rPr>
                        <a:t>，功率因数</a:t>
                      </a:r>
                      <a:r>
                        <a:rPr lang="en-US" sz="1600">
                          <a:effectLst/>
                        </a:rPr>
                        <a:t>0.85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1358804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开关、按钮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2A/24V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4446855"/>
                  </a:ext>
                </a:extLst>
              </a:tr>
              <a:tr h="36394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接线工具及线缆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</a:rPr>
                        <a:t>主电路</a:t>
                      </a:r>
                      <a:r>
                        <a:rPr lang="en-US" sz="1600" dirty="0">
                          <a:effectLst/>
                        </a:rPr>
                        <a:t>1.5mm</a:t>
                      </a:r>
                      <a:r>
                        <a:rPr lang="en-US" sz="1600" baseline="30000" dirty="0">
                          <a:effectLst/>
                        </a:rPr>
                        <a:t>2</a:t>
                      </a:r>
                      <a:r>
                        <a:rPr lang="zh-CN" sz="1600" dirty="0">
                          <a:effectLst/>
                        </a:rPr>
                        <a:t>，控制电路</a:t>
                      </a:r>
                      <a:r>
                        <a:rPr lang="en-US" sz="1600" dirty="0">
                          <a:effectLst/>
                        </a:rPr>
                        <a:t>0.5mm</a:t>
                      </a:r>
                      <a:r>
                        <a:rPr lang="en-US" sz="1600" baseline="30000" dirty="0">
                          <a:effectLst/>
                        </a:rPr>
                        <a:t>2</a:t>
                      </a:r>
                      <a:r>
                        <a:rPr lang="zh-CN" sz="1600" dirty="0">
                          <a:effectLst/>
                        </a:rPr>
                        <a:t>；十字螺丝刀，压线钳等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9655778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西门子</a:t>
                      </a:r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S7-1200 CPU 1214C DC/DC/DC V4.2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555740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通信信号板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CB1241 RS485 6ES7 241-1CH30-1XB0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4416915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博图</a:t>
                      </a:r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TIA V16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7313090"/>
                  </a:ext>
                </a:extLst>
              </a:tr>
            </a:tbl>
          </a:graphicData>
        </a:graphic>
      </p:graphicFrame>
      <p:pic>
        <p:nvPicPr>
          <p:cNvPr id="3" name="图片 13" descr="b428e069d282.jpg">
            <a:extLst>
              <a:ext uri="{FF2B5EF4-FFF2-40B4-BE49-F238E27FC236}">
                <a16:creationId xmlns:a16="http://schemas.microsoft.com/office/drawing/2014/main" id="{EB0930A1-4CC1-3A67-259D-D480C73B4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308" y="4882803"/>
            <a:ext cx="1469351" cy="14500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15" descr="t01c6364886fb4bb710.jpg">
            <a:extLst>
              <a:ext uri="{FF2B5EF4-FFF2-40B4-BE49-F238E27FC236}">
                <a16:creationId xmlns:a16="http://schemas.microsoft.com/office/drawing/2014/main" id="{F79691CA-7F72-21A7-13EF-0F4BC0436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3837" y="5030933"/>
            <a:ext cx="1628079" cy="12724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032EA82-D73B-55CA-E0F2-BE1317D6D0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t="11753" r="27776" b="8885"/>
          <a:stretch/>
        </p:blipFill>
        <p:spPr>
          <a:xfrm>
            <a:off x="7473829" y="5004443"/>
            <a:ext cx="776735" cy="13868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D5A5334-59DF-38D3-CB7E-E3BA3C3608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387" y="5013649"/>
            <a:ext cx="1469351" cy="1289731"/>
          </a:xfrm>
          <a:prstGeom prst="rect">
            <a:avLst/>
          </a:prstGeom>
        </p:spPr>
      </p:pic>
      <p:pic>
        <p:nvPicPr>
          <p:cNvPr id="10" name="Picture 10" descr="无标题">
            <a:extLst>
              <a:ext uri="{FF2B5EF4-FFF2-40B4-BE49-F238E27FC236}">
                <a16:creationId xmlns:a16="http://schemas.microsoft.com/office/drawing/2014/main" id="{BDFD0083-EBD9-363A-B1A4-F421D7E848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5713" y="5053008"/>
            <a:ext cx="952363" cy="12897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 descr="S7-1200系列CPU模块-昆山造极电气控制有限公司">
            <a:extLst>
              <a:ext uri="{FF2B5EF4-FFF2-40B4-BE49-F238E27FC236}">
                <a16:creationId xmlns:a16="http://schemas.microsoft.com/office/drawing/2014/main" id="{1B0F3601-B6F5-3668-B6AE-1206D7A89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252" y="5013649"/>
            <a:ext cx="1469351" cy="141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5800436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训练</a:t>
            </a:r>
            <a:r>
              <a:rPr lang="zh-CN" altLang="en-US" dirty="0">
                <a:ea typeface="宋体" panose="02010600030101010101" pitchFamily="2" charset="-122"/>
                <a:cs typeface="宋体" panose="02010600030101010101" pitchFamily="2" charset="-122"/>
              </a:rPr>
              <a:t>准备</a:t>
            </a:r>
            <a:endParaRPr lang="zh-CN" altLang="en-US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21611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1204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4.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电路连接</a:t>
            </a:r>
            <a:endParaRPr lang="en-US" altLang="zh-CN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连接变频器的电源和电动机，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L1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L2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接单相电源，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V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W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接三相异步电动机，电动机按照星型连接。连接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电路，连接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与变频器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RS485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通讯端口。</a:t>
            </a:r>
            <a:endParaRPr lang="zh-CN" altLang="en-US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750194-8D0F-BA93-8BD8-38D3B9795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933" y="2520007"/>
            <a:ext cx="4999355" cy="3663315"/>
          </a:xfrm>
          <a:prstGeom prst="rect">
            <a:avLst/>
          </a:prstGeom>
        </p:spPr>
      </p:pic>
      <p:graphicFrame>
        <p:nvGraphicFramePr>
          <p:cNvPr id="6" name="表格 8">
            <a:extLst>
              <a:ext uri="{FF2B5EF4-FFF2-40B4-BE49-F238E27FC236}">
                <a16:creationId xmlns:a16="http://schemas.microsoft.com/office/drawing/2014/main" id="{9B9B5E5D-ACD4-B58D-99E0-CDC436906F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787533"/>
              </p:ext>
            </p:extLst>
          </p:nvPr>
        </p:nvGraphicFramePr>
        <p:xfrm>
          <a:off x="1368549" y="3672135"/>
          <a:ext cx="3132604" cy="1112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3257728021"/>
                    </a:ext>
                  </a:extLst>
                </a:gridCol>
                <a:gridCol w="1836460">
                  <a:extLst>
                    <a:ext uri="{9D8B030D-6E8A-4147-A177-3AD203B41FA5}">
                      <a16:colId xmlns:a16="http://schemas.microsoft.com/office/drawing/2014/main" val="2627642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PLC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变频器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783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TRA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N-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1674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TRB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P+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287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061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4273420" cy="4035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4.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黑体" panose="02010609060101010101" pitchFamily="49" charset="-122"/>
              </a:rPr>
              <a:t>变频器参数设置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电路接线无误，闭合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QF1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，变频器上电，显示正常；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执行变频器恢复出厂设置；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快速调试，设置电动机参数；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变频器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USS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通讯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参数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设置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；</a:t>
            </a:r>
            <a:endParaRPr lang="en-US" altLang="zh-CN" sz="1600" dirty="0">
              <a:effectLst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黑体" panose="02010609060101010101" pitchFamily="49" charset="-122"/>
              </a:rPr>
              <a:t>变频器重新上电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在更改通信协议参数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P2023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后，需要对变频器重新上电。在此过程中，请在变频器断电后等待数秒，确保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LED 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灯熄灭或显示屏空白后再次接通电源。</a:t>
            </a:r>
            <a:endParaRPr lang="zh-CN" altLang="en-US" sz="14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69D1DC4-A8DE-7C9A-8595-C43BB9DA72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690672"/>
              </p:ext>
            </p:extLst>
          </p:nvPr>
        </p:nvGraphicFramePr>
        <p:xfrm>
          <a:off x="4988801" y="1669997"/>
          <a:ext cx="5976664" cy="34447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10882">
                  <a:extLst>
                    <a:ext uri="{9D8B030D-6E8A-4147-A177-3AD203B41FA5}">
                      <a16:colId xmlns:a16="http://schemas.microsoft.com/office/drawing/2014/main" val="2374099979"/>
                    </a:ext>
                  </a:extLst>
                </a:gridCol>
                <a:gridCol w="990784">
                  <a:extLst>
                    <a:ext uri="{9D8B030D-6E8A-4147-A177-3AD203B41FA5}">
                      <a16:colId xmlns:a16="http://schemas.microsoft.com/office/drawing/2014/main" val="2398244282"/>
                    </a:ext>
                  </a:extLst>
                </a:gridCol>
                <a:gridCol w="4074998">
                  <a:extLst>
                    <a:ext uri="{9D8B030D-6E8A-4147-A177-3AD203B41FA5}">
                      <a16:colId xmlns:a16="http://schemas.microsoft.com/office/drawing/2014/main" val="957615350"/>
                    </a:ext>
                  </a:extLst>
                </a:gridCol>
              </a:tblGrid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参数号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参数值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说明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2301046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P700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命令源来源于</a:t>
                      </a:r>
                      <a:r>
                        <a:rPr lang="en-US" sz="1600">
                          <a:effectLst/>
                        </a:rPr>
                        <a:t> RS485 </a:t>
                      </a:r>
                      <a:r>
                        <a:rPr lang="zh-CN" sz="1600">
                          <a:effectLst/>
                        </a:rPr>
                        <a:t>总线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660743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P1000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设定值来源于</a:t>
                      </a:r>
                      <a:r>
                        <a:rPr lang="en-US" sz="1600">
                          <a:effectLst/>
                        </a:rPr>
                        <a:t> RS485 </a:t>
                      </a:r>
                      <a:r>
                        <a:rPr lang="zh-CN" sz="1600">
                          <a:effectLst/>
                        </a:rPr>
                        <a:t>总线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3302902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P2000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50.0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百分比</a:t>
                      </a:r>
                      <a:r>
                        <a:rPr lang="en-US" sz="1600">
                          <a:effectLst/>
                        </a:rPr>
                        <a:t>100% ==&gt; P2000 </a:t>
                      </a:r>
                      <a:r>
                        <a:rPr lang="zh-CN" sz="1600">
                          <a:effectLst/>
                        </a:rPr>
                        <a:t>的值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648071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P2010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6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设置通讯波特率</a:t>
                      </a:r>
                      <a:r>
                        <a:rPr lang="en-US" sz="1600">
                          <a:effectLst/>
                        </a:rPr>
                        <a:t>9600bps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5787409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P2011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USS</a:t>
                      </a:r>
                      <a:r>
                        <a:rPr lang="zh-CN" sz="1600">
                          <a:effectLst/>
                        </a:rPr>
                        <a:t>站地址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0459764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P2012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USS PZD</a:t>
                      </a:r>
                      <a:r>
                        <a:rPr lang="zh-CN" sz="1600">
                          <a:effectLst/>
                        </a:rPr>
                        <a:t>长度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5621433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P2013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USS PKW</a:t>
                      </a:r>
                      <a:r>
                        <a:rPr lang="zh-CN" sz="1600">
                          <a:effectLst/>
                        </a:rPr>
                        <a:t>长度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3424357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P2023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选择通讯协议为</a:t>
                      </a:r>
                      <a:r>
                        <a:rPr lang="en-US" sz="1600">
                          <a:effectLst/>
                        </a:rPr>
                        <a:t>USS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5140172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P2034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偶校验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2907497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P2035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dirty="0">
                          <a:effectLst/>
                        </a:rPr>
                        <a:t>停止位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9256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8563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1951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闭合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QF2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上电运行，编写程序，编译下载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(1)	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打开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TIA V16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，新建项目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组态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CPU1214C DC/DC/DC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(2)	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设置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名称及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地址；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(3)	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通讯信号板设置与变频器一致，波特率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9600bps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，偶校验，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位停止位。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endParaRPr lang="zh-CN" altLang="en-US" sz="14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4CF3A9B-0C1A-7D86-46B1-15B27108D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741" y="2808039"/>
            <a:ext cx="5926922" cy="329461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F70C075-60EE-19BD-51EE-254C2BDE1EB1}"/>
              </a:ext>
            </a:extLst>
          </p:cNvPr>
          <p:cNvSpPr/>
          <p:nvPr/>
        </p:nvSpPr>
        <p:spPr>
          <a:xfrm>
            <a:off x="4896941" y="5160009"/>
            <a:ext cx="3888432" cy="600357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ADCD3-96E5-31AC-3E02-0D6610FE19D4}"/>
              </a:ext>
            </a:extLst>
          </p:cNvPr>
          <p:cNvSpPr txBox="1"/>
          <p:nvPr/>
        </p:nvSpPr>
        <p:spPr>
          <a:xfrm>
            <a:off x="4536901" y="6102658"/>
            <a:ext cx="23762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通讯信号板属性设置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962623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C79AB79-6EA2-C674-6418-3E9E322C1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1598295"/>
            <a:ext cx="5052714" cy="440228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（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4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）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建立循环组织块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OB30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。设置循环扫描时间为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30ms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，</a:t>
            </a:r>
            <a:endParaRPr lang="zh-CN" altLang="en-US" sz="12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F70C075-60EE-19BD-51EE-254C2BDE1EB1}"/>
              </a:ext>
            </a:extLst>
          </p:cNvPr>
          <p:cNvSpPr/>
          <p:nvPr/>
        </p:nvSpPr>
        <p:spPr>
          <a:xfrm>
            <a:off x="7633245" y="3024063"/>
            <a:ext cx="1368152" cy="33532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ADCD3-96E5-31AC-3E02-0D6610FE19D4}"/>
              </a:ext>
            </a:extLst>
          </p:cNvPr>
          <p:cNvSpPr txBox="1"/>
          <p:nvPr/>
        </p:nvSpPr>
        <p:spPr>
          <a:xfrm>
            <a:off x="5256981" y="6149491"/>
            <a:ext cx="23762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新建循环组织块</a:t>
            </a:r>
            <a:r>
              <a:rPr lang="en-US" altLang="zh-CN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OB30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993158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(5)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在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OB30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组织块中添加程序，调用 “</a:t>
            </a:r>
            <a:r>
              <a:rPr lang="en-US" altLang="zh-CN" sz="1600" dirty="0" err="1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USS_Port_Scan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”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指令，设置端口硬件标识符，波特率为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9600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，</a:t>
            </a:r>
            <a:endParaRPr lang="zh-CN" altLang="en-US" sz="12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ADCD3-96E5-31AC-3E02-0D6610FE19D4}"/>
              </a:ext>
            </a:extLst>
          </p:cNvPr>
          <p:cNvSpPr txBox="1"/>
          <p:nvPr/>
        </p:nvSpPr>
        <p:spPr>
          <a:xfrm>
            <a:off x="4555760" y="5838885"/>
            <a:ext cx="23762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fr-FR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添加“</a:t>
            </a:r>
            <a:r>
              <a:rPr lang="fr-FR" altLang="zh-CN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USS_Port_Scan”</a:t>
            </a:r>
            <a:r>
              <a:rPr lang="zh-CN" altLang="fr-FR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指令</a:t>
            </a:r>
            <a:endParaRPr lang="zh-CN" altLang="en-US" sz="1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C49ABA3-B541-52B3-5507-5356A3F12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733" y="2001299"/>
            <a:ext cx="5876993" cy="345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014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(6) 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在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OB1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中添加程序调用“</a:t>
            </a:r>
            <a:r>
              <a:rPr lang="en-US" altLang="zh-CN" sz="1600" dirty="0" err="1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USS_Drive_Control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”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指令，配置指令的输入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/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输出参数，实现变频器的控制。</a:t>
            </a:r>
            <a:endParaRPr lang="zh-CN" altLang="en-US" sz="12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ADCD3-96E5-31AC-3E02-0D6610FE19D4}"/>
              </a:ext>
            </a:extLst>
          </p:cNvPr>
          <p:cNvSpPr txBox="1"/>
          <p:nvPr/>
        </p:nvSpPr>
        <p:spPr>
          <a:xfrm>
            <a:off x="4594233" y="6000578"/>
            <a:ext cx="28949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fr-FR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添加“</a:t>
            </a:r>
            <a:r>
              <a:rPr lang="fr-FR" altLang="zh-CN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USS_Drive_Control”</a:t>
            </a:r>
            <a:r>
              <a:rPr lang="zh-CN" altLang="fr-FR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指令</a:t>
            </a:r>
            <a:endParaRPr lang="zh-CN" altLang="en-US" sz="14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517AC2-EE4E-DEDC-2EC2-5C1ADBB21A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3"/>
          <a:stretch/>
        </p:blipFill>
        <p:spPr bwMode="auto">
          <a:xfrm>
            <a:off x="3600797" y="1692969"/>
            <a:ext cx="4694555" cy="42576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408589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788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(7)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添加轮询程序，调用“</a:t>
            </a:r>
            <a:r>
              <a:rPr lang="en-US" altLang="zh-CN" sz="1600" dirty="0" err="1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USS_Read_Param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”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指令，读取变频器参数。轮询采用首次运行第一个周期触发，后面顺序触发调用读和写参数指令。</a:t>
            </a:r>
            <a:endParaRPr lang="zh-CN" altLang="en-US" sz="12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ADCD3-96E5-31AC-3E02-0D6610FE19D4}"/>
              </a:ext>
            </a:extLst>
          </p:cNvPr>
          <p:cNvSpPr txBox="1"/>
          <p:nvPr/>
        </p:nvSpPr>
        <p:spPr>
          <a:xfrm>
            <a:off x="4594233" y="6000578"/>
            <a:ext cx="28949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fr-FR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添加“</a:t>
            </a:r>
            <a:r>
              <a:rPr lang="fr-FR" altLang="zh-CN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USS_Read_Param”</a:t>
            </a:r>
            <a:r>
              <a:rPr lang="zh-CN" altLang="fr-FR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指令</a:t>
            </a:r>
            <a:endParaRPr lang="zh-CN" altLang="en-US" sz="1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C42F78-E3D0-51B5-B81E-BBAA41994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388" y="1938937"/>
            <a:ext cx="4465955" cy="386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211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(8) 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添加读超时判定程序和写参数指令条件循环程序</a:t>
            </a:r>
            <a:endParaRPr lang="zh-CN" altLang="en-US" sz="12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ADCD3-96E5-31AC-3E02-0D6610FE19D4}"/>
              </a:ext>
            </a:extLst>
          </p:cNvPr>
          <p:cNvSpPr txBox="1"/>
          <p:nvPr/>
        </p:nvSpPr>
        <p:spPr>
          <a:xfrm>
            <a:off x="4594233" y="6000578"/>
            <a:ext cx="28949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fr-FR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</a:t>
            </a:r>
            <a:r>
              <a:rPr lang="zh-CN" altLang="en-US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读参数超时和写循环程序</a:t>
            </a:r>
            <a:endParaRPr lang="zh-CN" altLang="en-US" sz="14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DAE25B-EEB3-CC58-9876-F76135BB5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739" y="1669997"/>
            <a:ext cx="4464586" cy="412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3211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(9)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添加“</a:t>
            </a:r>
            <a:r>
              <a:rPr lang="en-US" altLang="zh-CN" sz="1600" dirty="0" err="1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USS_Write_Param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”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指令，配置指令输入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/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输出参数</a:t>
            </a:r>
            <a:endParaRPr lang="zh-CN" altLang="en-US" sz="12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ADCD3-96E5-31AC-3E02-0D6610FE19D4}"/>
              </a:ext>
            </a:extLst>
          </p:cNvPr>
          <p:cNvSpPr txBox="1"/>
          <p:nvPr/>
        </p:nvSpPr>
        <p:spPr>
          <a:xfrm>
            <a:off x="4594233" y="6000578"/>
            <a:ext cx="289499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fr-FR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</a:t>
            </a:r>
            <a:r>
              <a:rPr lang="en-US" altLang="zh-CN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“</a:t>
            </a:r>
            <a:r>
              <a:rPr lang="en-US" altLang="zh-CN" sz="1400" dirty="0" err="1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USS_Write_Param</a:t>
            </a:r>
            <a:r>
              <a:rPr lang="en-US" altLang="zh-CN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”</a:t>
            </a:r>
            <a:r>
              <a:rPr lang="zh-CN" altLang="en-US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程序</a:t>
            </a:r>
            <a:endParaRPr lang="zh-CN" altLang="en-US" sz="1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9F91CF-8946-ECBD-1EB7-49A9D132CC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823"/>
          <a:stretch/>
        </p:blipFill>
        <p:spPr bwMode="auto">
          <a:xfrm>
            <a:off x="2901498" y="2159967"/>
            <a:ext cx="5719077" cy="35121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42627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19121" y="1085515"/>
            <a:ext cx="10180257" cy="1706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2.NPN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接口方式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SINAMICS V20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变频器的数字输入端子允许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NPN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有源信号的输入，这种情况下，电流从端子流出，对变频器来说是拉电流。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NPN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输入低电平有效，电压范围为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11∼30VDC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，公共端为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产生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NPN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有源信号的可以是传感器、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NPN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输出的编码器，也可以是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NPN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（漏型）晶体管输出。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3CB365-5687-5041-5657-DCB01F79EC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547" t="13936" r="33717" b="10205"/>
          <a:stretch/>
        </p:blipFill>
        <p:spPr>
          <a:xfrm>
            <a:off x="7964159" y="3240087"/>
            <a:ext cx="2639060" cy="254555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11">
            <a:extLst>
              <a:ext uri="{FF2B5EF4-FFF2-40B4-BE49-F238E27FC236}">
                <a16:creationId xmlns:a16="http://schemas.microsoft.com/office/drawing/2014/main" id="{AA9F6CD2-71BE-4D41-A2DE-BE3551AF1B20}"/>
              </a:ext>
            </a:extLst>
          </p:cNvPr>
          <p:cNvGrpSpPr/>
          <p:nvPr/>
        </p:nvGrpSpPr>
        <p:grpSpPr>
          <a:xfrm>
            <a:off x="1080517" y="3674747"/>
            <a:ext cx="1688474" cy="1752600"/>
            <a:chOff x="2771775" y="1700213"/>
            <a:chExt cx="1596668" cy="1908659"/>
          </a:xfrm>
        </p:grpSpPr>
        <p:pic>
          <p:nvPicPr>
            <p:cNvPr id="5" name="Picture 9" descr="b2009619172657286">
              <a:extLst>
                <a:ext uri="{FF2B5EF4-FFF2-40B4-BE49-F238E27FC236}">
                  <a16:creationId xmlns:a16="http://schemas.microsoft.com/office/drawing/2014/main" id="{F96FFEA6-9BDA-856D-6E54-012C76668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0468" t="12259" r="10010" b="21075"/>
            <a:stretch>
              <a:fillRect/>
            </a:stretch>
          </p:blipFill>
          <p:spPr>
            <a:xfrm>
              <a:off x="2771775" y="1700213"/>
              <a:ext cx="1569037" cy="1753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13">
              <a:extLst>
                <a:ext uri="{FF2B5EF4-FFF2-40B4-BE49-F238E27FC236}">
                  <a16:creationId xmlns:a16="http://schemas.microsoft.com/office/drawing/2014/main" id="{BEC3DF11-F684-CE26-9990-6D1B9BD7EA9B}"/>
                </a:ext>
              </a:extLst>
            </p:cNvPr>
            <p:cNvSpPr txBox="1"/>
            <p:nvPr/>
          </p:nvSpPr>
          <p:spPr>
            <a:xfrm>
              <a:off x="3963123" y="2483040"/>
              <a:ext cx="405320" cy="112583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lstStyle/>
            <a:p>
              <a:r>
                <a:rPr lang="zh-CN" altLang="en-US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接近开关</a:t>
              </a:r>
            </a:p>
          </p:txBody>
        </p:sp>
      </p:grpSp>
      <p:grpSp>
        <p:nvGrpSpPr>
          <p:cNvPr id="7" name="组合 14">
            <a:extLst>
              <a:ext uri="{FF2B5EF4-FFF2-40B4-BE49-F238E27FC236}">
                <a16:creationId xmlns:a16="http://schemas.microsoft.com/office/drawing/2014/main" id="{EB743EB4-2DC0-1441-FF96-2EC8C0789D5C}"/>
              </a:ext>
            </a:extLst>
          </p:cNvPr>
          <p:cNvGrpSpPr/>
          <p:nvPr/>
        </p:nvGrpSpPr>
        <p:grpSpPr>
          <a:xfrm>
            <a:off x="2940444" y="3687782"/>
            <a:ext cx="1338477" cy="1965614"/>
            <a:chOff x="3972945" y="3970585"/>
            <a:chExt cx="1338938" cy="2152982"/>
          </a:xfrm>
        </p:grpSpPr>
        <p:pic>
          <p:nvPicPr>
            <p:cNvPr id="8" name="Picture 11" descr="119224535177">
              <a:extLst>
                <a:ext uri="{FF2B5EF4-FFF2-40B4-BE49-F238E27FC236}">
                  <a16:creationId xmlns:a16="http://schemas.microsoft.com/office/drawing/2014/main" id="{26F6D175-7D62-F996-B454-8204DED43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0718" r="20000"/>
            <a:stretch>
              <a:fillRect/>
            </a:stretch>
          </p:blipFill>
          <p:spPr>
            <a:xfrm>
              <a:off x="3972945" y="3970585"/>
              <a:ext cx="1246935" cy="21033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16">
              <a:extLst>
                <a:ext uri="{FF2B5EF4-FFF2-40B4-BE49-F238E27FC236}">
                  <a16:creationId xmlns:a16="http://schemas.microsoft.com/office/drawing/2014/main" id="{1619A12C-489D-86CC-2A71-5FF5DF81122F}"/>
                </a:ext>
              </a:extLst>
            </p:cNvPr>
            <p:cNvSpPr txBox="1"/>
            <p:nvPr/>
          </p:nvSpPr>
          <p:spPr>
            <a:xfrm>
              <a:off x="4112590" y="5786454"/>
              <a:ext cx="1199293" cy="337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旋转编码器</a:t>
              </a:r>
            </a:p>
          </p:txBody>
        </p:sp>
      </p:grpSp>
      <p:pic>
        <p:nvPicPr>
          <p:cNvPr id="3074" name="Picture 2" descr="三菱PLC FX3U-64MR/ES-A[品牌 价格 图片 报价]-易卖工控网">
            <a:extLst>
              <a:ext uri="{FF2B5EF4-FFF2-40B4-BE49-F238E27FC236}">
                <a16:creationId xmlns:a16="http://schemas.microsoft.com/office/drawing/2014/main" id="{35DCDC32-4440-D659-A09C-45D5C17F5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69" y="3789638"/>
            <a:ext cx="2986160" cy="163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33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(10)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添加写超时判断程序和读条件循环程序。写参数指令执行完毕，再次触发读参数指令，再一次循环开始。</a:t>
            </a:r>
            <a:endParaRPr lang="zh-CN" altLang="en-US" sz="12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ADCD3-96E5-31AC-3E02-0D6610FE19D4}"/>
              </a:ext>
            </a:extLst>
          </p:cNvPr>
          <p:cNvSpPr txBox="1"/>
          <p:nvPr/>
        </p:nvSpPr>
        <p:spPr>
          <a:xfrm>
            <a:off x="3960837" y="6019122"/>
            <a:ext cx="43548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fr-FR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添加</a:t>
            </a:r>
            <a:r>
              <a:rPr lang="zh-CN" altLang="en-US" sz="14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写超时判断程序和读条件循环程序程序</a:t>
            </a:r>
            <a:endParaRPr lang="zh-CN" altLang="en-US" sz="14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C5995F-3409-8334-5641-CD9906A68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622" y="1676148"/>
            <a:ext cx="4354830" cy="409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0903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(11)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程序编译，无误，下载；</a:t>
            </a:r>
            <a:endParaRPr lang="zh-CN" altLang="en-US" sz="12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188A65-6C32-9DF5-73B5-3B71E0D50B58}"/>
              </a:ext>
            </a:extLst>
          </p:cNvPr>
          <p:cNvSpPr txBox="1"/>
          <p:nvPr/>
        </p:nvSpPr>
        <p:spPr>
          <a:xfrm>
            <a:off x="479505" y="1616731"/>
            <a:ext cx="10657184" cy="3050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7.</a:t>
            </a:r>
            <a:r>
              <a:rPr lang="zh-CN" altLang="en-US" dirty="0"/>
              <a:t>运行与调试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(1)</a:t>
            </a:r>
            <a:r>
              <a:rPr lang="zh-CN" altLang="en-US" sz="1600" dirty="0"/>
              <a:t>在</a:t>
            </a:r>
            <a:r>
              <a:rPr lang="en-US" altLang="zh-CN" sz="1600" dirty="0"/>
              <a:t>OB1</a:t>
            </a:r>
            <a:r>
              <a:rPr lang="zh-CN" altLang="en-US" sz="1600" dirty="0"/>
              <a:t>程序中，点击 图标，启用在线调试；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(2)“</a:t>
            </a:r>
            <a:r>
              <a:rPr lang="en-US" altLang="zh-CN" sz="1600" dirty="0" err="1"/>
              <a:t>USS_Drive_Control</a:t>
            </a:r>
            <a:r>
              <a:rPr lang="en-US" altLang="zh-CN" sz="1600" dirty="0"/>
              <a:t>”</a:t>
            </a:r>
            <a:r>
              <a:rPr lang="zh-CN" altLang="en-US" sz="1600" dirty="0"/>
              <a:t>指令可以控制变频器的运行。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/>
              <a:t>①变频器运行。设置</a:t>
            </a:r>
            <a:r>
              <a:rPr lang="en-US" altLang="zh-CN" sz="1600" dirty="0"/>
              <a:t>OFF2</a:t>
            </a:r>
            <a:r>
              <a:rPr lang="zh-CN" altLang="en-US" sz="1600" dirty="0"/>
              <a:t>和</a:t>
            </a:r>
            <a:r>
              <a:rPr lang="en-US" altLang="zh-CN" sz="1600" dirty="0"/>
              <a:t>OFF3</a:t>
            </a:r>
            <a:r>
              <a:rPr lang="zh-CN" altLang="en-US" sz="1600" dirty="0"/>
              <a:t>接通状态，速度设置</a:t>
            </a:r>
            <a:r>
              <a:rPr lang="en-US" altLang="zh-CN" sz="1600" dirty="0"/>
              <a:t>MD50</a:t>
            </a:r>
            <a:r>
              <a:rPr lang="zh-CN" altLang="en-US" sz="1600" dirty="0"/>
              <a:t>给定速度百分比，运行输入负值，接通运行端子</a:t>
            </a:r>
            <a:r>
              <a:rPr lang="en-US" altLang="zh-CN" sz="1600" dirty="0"/>
              <a:t>RUN</a:t>
            </a:r>
            <a:r>
              <a:rPr lang="zh-CN" altLang="en-US" sz="1600" dirty="0"/>
              <a:t>，变频器运行，基准频率由</a:t>
            </a:r>
            <a:r>
              <a:rPr lang="en-US" altLang="zh-CN" sz="1600" dirty="0"/>
              <a:t>P2000</a:t>
            </a:r>
            <a:r>
              <a:rPr lang="zh-CN" altLang="en-US" sz="1600" dirty="0"/>
              <a:t>设定。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/>
              <a:t>②变频器停止。断开端子</a:t>
            </a:r>
            <a:r>
              <a:rPr lang="en-US" altLang="zh-CN" sz="1600" dirty="0"/>
              <a:t>RUN,</a:t>
            </a:r>
            <a:r>
              <a:rPr lang="zh-CN" altLang="en-US" sz="1600" dirty="0"/>
              <a:t>变频器停止运行，或断开</a:t>
            </a:r>
            <a:r>
              <a:rPr lang="en-US" altLang="zh-CN" sz="1600" dirty="0"/>
              <a:t>OFF2</a:t>
            </a:r>
            <a:r>
              <a:rPr lang="zh-CN" altLang="en-US" sz="1600" dirty="0"/>
              <a:t>、</a:t>
            </a:r>
            <a:r>
              <a:rPr lang="en-US" altLang="zh-CN" sz="1600" dirty="0"/>
              <a:t>OFF3</a:t>
            </a:r>
            <a:r>
              <a:rPr lang="zh-CN" altLang="en-US" sz="1600" dirty="0"/>
              <a:t>任意一个端子，采用</a:t>
            </a:r>
            <a:r>
              <a:rPr lang="en-US" altLang="zh-CN" sz="1600" dirty="0"/>
              <a:t>OFF2</a:t>
            </a:r>
            <a:r>
              <a:rPr lang="zh-CN" altLang="en-US" sz="1600" dirty="0"/>
              <a:t>或</a:t>
            </a:r>
            <a:r>
              <a:rPr lang="en-US" altLang="zh-CN" sz="1600" dirty="0"/>
              <a:t>OFF3</a:t>
            </a:r>
            <a:r>
              <a:rPr lang="zh-CN" altLang="en-US" sz="1600" dirty="0"/>
              <a:t>方式停止。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/>
              <a:t>③改变运行方向。运行方向端子</a:t>
            </a:r>
            <a:r>
              <a:rPr lang="en-US" altLang="zh-CN" sz="1600" dirty="0"/>
              <a:t>DIR</a:t>
            </a:r>
            <a:r>
              <a:rPr lang="zh-CN" altLang="en-US" sz="1600" dirty="0"/>
              <a:t>与输入速度设定的关系，决定电动机的转向。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/>
              <a:t>④变频器状态查看。输出端子</a:t>
            </a:r>
            <a:r>
              <a:rPr lang="en-US" altLang="zh-CN" sz="1600" dirty="0"/>
              <a:t>RUN_EN</a:t>
            </a:r>
            <a:r>
              <a:rPr lang="zh-CN" altLang="en-US" sz="1600" dirty="0"/>
              <a:t>为</a:t>
            </a:r>
            <a:r>
              <a:rPr lang="en-US" altLang="zh-CN" sz="1600" dirty="0"/>
              <a:t>TRUE</a:t>
            </a:r>
            <a:r>
              <a:rPr lang="zh-CN" altLang="en-US" sz="1600" dirty="0"/>
              <a:t>，变频器运行，端子</a:t>
            </a:r>
            <a:r>
              <a:rPr lang="en-US" altLang="zh-CN" sz="1600" dirty="0"/>
              <a:t>SPEED</a:t>
            </a:r>
            <a:r>
              <a:rPr lang="zh-CN" altLang="en-US" sz="1600" dirty="0"/>
              <a:t>输出实际频率的百分比。</a:t>
            </a:r>
          </a:p>
        </p:txBody>
      </p:sp>
    </p:spTree>
    <p:extLst>
      <p:ext uri="{BB962C8B-B14F-4D97-AF65-F5344CB8AC3E}">
        <p14:creationId xmlns:p14="http://schemas.microsoft.com/office/powerpoint/2010/main" val="173150737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CC80988-17DB-5642-9ECF-B70467FB1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901" y="1067548"/>
            <a:ext cx="4006269" cy="511527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C774B8A-E3B8-C8EE-19E3-961FA49BD4F9}"/>
              </a:ext>
            </a:extLst>
          </p:cNvPr>
          <p:cNvSpPr txBox="1"/>
          <p:nvPr/>
        </p:nvSpPr>
        <p:spPr>
          <a:xfrm>
            <a:off x="3024733" y="6110843"/>
            <a:ext cx="58013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/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“</a:t>
            </a:r>
            <a:r>
              <a:rPr lang="en-US" altLang="zh-CN" sz="14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USS_Drive_Control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”指令在线调试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1310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774B8A-E3B8-C8EE-19E3-961FA49BD4F9}"/>
              </a:ext>
            </a:extLst>
          </p:cNvPr>
          <p:cNvSpPr txBox="1"/>
          <p:nvPr/>
        </p:nvSpPr>
        <p:spPr>
          <a:xfrm>
            <a:off x="1182645" y="5624155"/>
            <a:ext cx="34302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/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写变频器参数调试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4E8639-9D55-11AA-F89D-C3A6F900D649}"/>
              </a:ext>
            </a:extLst>
          </p:cNvPr>
          <p:cNvSpPr txBox="1"/>
          <p:nvPr/>
        </p:nvSpPr>
        <p:spPr>
          <a:xfrm>
            <a:off x="452141" y="1120762"/>
            <a:ext cx="99894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）写变频器参数。例如，写入修改参数</a:t>
            </a:r>
            <a:r>
              <a:rPr lang="en-US" altLang="zh-CN" sz="1600" dirty="0"/>
              <a:t>P1120</a:t>
            </a:r>
            <a:r>
              <a:rPr lang="zh-CN" altLang="en-US" sz="1600" dirty="0"/>
              <a:t>，</a:t>
            </a:r>
            <a:r>
              <a:rPr lang="en-US" altLang="zh-CN" sz="1600" dirty="0"/>
              <a:t>MW40</a:t>
            </a:r>
            <a:r>
              <a:rPr lang="zh-CN" altLang="en-US" sz="1600" dirty="0"/>
              <a:t>输入参数号，</a:t>
            </a:r>
            <a:r>
              <a:rPr lang="en-US" altLang="zh-CN" sz="1600" dirty="0"/>
              <a:t>MD60</a:t>
            </a:r>
            <a:r>
              <a:rPr lang="zh-CN" altLang="en-US" sz="1600" dirty="0"/>
              <a:t>输入参数值，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0219D5F-EDDA-7E73-FAAC-E2C15DDE7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60" y="2140628"/>
            <a:ext cx="4284345" cy="313563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987ABC7-9706-3D8E-8333-5B8E1B28C200}"/>
              </a:ext>
            </a:extLst>
          </p:cNvPr>
          <p:cNvSpPr txBox="1"/>
          <p:nvPr/>
        </p:nvSpPr>
        <p:spPr>
          <a:xfrm>
            <a:off x="450647" y="1475539"/>
            <a:ext cx="95588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（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4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）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读变频器参数。例如，读取参数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P1120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MW34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输入参数号，在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MD66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中显示读取到的参数值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。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A3BB35B-CA41-325E-91A6-526EDECA8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7747" y="2157008"/>
            <a:ext cx="4243070" cy="29146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27F0D1C-BC1E-F856-C128-80C6BD970106}"/>
              </a:ext>
            </a:extLst>
          </p:cNvPr>
          <p:cNvSpPr txBox="1"/>
          <p:nvPr/>
        </p:nvSpPr>
        <p:spPr>
          <a:xfrm>
            <a:off x="5545013" y="5580380"/>
            <a:ext cx="34302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读</a:t>
            </a:r>
            <a:r>
              <a:rPr lang="zh-CN" altLang="en-US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变频器参数调试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07312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4E8639-9D55-11AA-F89D-C3A6F900D649}"/>
              </a:ext>
            </a:extLst>
          </p:cNvPr>
          <p:cNvSpPr txBox="1"/>
          <p:nvPr/>
        </p:nvSpPr>
        <p:spPr>
          <a:xfrm>
            <a:off x="452141" y="1120762"/>
            <a:ext cx="99894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/>
              <a:t>(5) </a:t>
            </a:r>
            <a:r>
              <a:rPr lang="zh-CN" altLang="en-US" sz="1600" dirty="0"/>
              <a:t>运行调试过程记录数据。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BBFB96-859B-64B3-F9EE-EC7F933F83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962897"/>
              </p:ext>
            </p:extLst>
          </p:nvPr>
        </p:nvGraphicFramePr>
        <p:xfrm>
          <a:off x="2304653" y="2520007"/>
          <a:ext cx="6768752" cy="24793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254456">
                  <a:extLst>
                    <a:ext uri="{9D8B030D-6E8A-4147-A177-3AD203B41FA5}">
                      <a16:colId xmlns:a16="http://schemas.microsoft.com/office/drawing/2014/main" val="3989392910"/>
                    </a:ext>
                  </a:extLst>
                </a:gridCol>
                <a:gridCol w="1333104">
                  <a:extLst>
                    <a:ext uri="{9D8B030D-6E8A-4147-A177-3AD203B41FA5}">
                      <a16:colId xmlns:a16="http://schemas.microsoft.com/office/drawing/2014/main" val="1394203918"/>
                    </a:ext>
                  </a:extLst>
                </a:gridCol>
                <a:gridCol w="1811883">
                  <a:extLst>
                    <a:ext uri="{9D8B030D-6E8A-4147-A177-3AD203B41FA5}">
                      <a16:colId xmlns:a16="http://schemas.microsoft.com/office/drawing/2014/main" val="3253032205"/>
                    </a:ext>
                  </a:extLst>
                </a:gridCol>
                <a:gridCol w="2369309">
                  <a:extLst>
                    <a:ext uri="{9D8B030D-6E8A-4147-A177-3AD203B41FA5}">
                      <a16:colId xmlns:a16="http://schemas.microsoft.com/office/drawing/2014/main" val="623522115"/>
                    </a:ext>
                  </a:extLst>
                </a:gridCol>
              </a:tblGrid>
              <a:tr h="309920"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设定速度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运行方向</a:t>
                      </a:r>
                      <a:r>
                        <a:rPr lang="en-US" sz="1600">
                          <a:effectLst/>
                        </a:rPr>
                        <a:t>DIR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实际频率（</a:t>
                      </a:r>
                      <a:r>
                        <a:rPr lang="en-US" sz="1600">
                          <a:effectLst/>
                        </a:rPr>
                        <a:t>%</a:t>
                      </a:r>
                      <a:r>
                        <a:rPr lang="zh-CN" sz="1600">
                          <a:effectLst/>
                        </a:rPr>
                        <a:t>）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实际频率（</a:t>
                      </a:r>
                      <a:r>
                        <a:rPr lang="en-US" sz="1600">
                          <a:effectLst/>
                        </a:rPr>
                        <a:t>Hz</a:t>
                      </a:r>
                      <a:r>
                        <a:rPr lang="zh-CN" sz="1600">
                          <a:effectLst/>
                        </a:rPr>
                        <a:t>）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4877012"/>
                  </a:ext>
                </a:extLst>
              </a:tr>
              <a:tr h="30992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10%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185318"/>
                  </a:ext>
                </a:extLst>
              </a:tr>
              <a:tr h="30992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25%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1503868"/>
                  </a:ext>
                </a:extLst>
              </a:tr>
              <a:tr h="30992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35%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834667"/>
                  </a:ext>
                </a:extLst>
              </a:tr>
              <a:tr h="30992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40%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967560"/>
                  </a:ext>
                </a:extLst>
              </a:tr>
              <a:tr h="30992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-20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6734613"/>
                  </a:ext>
                </a:extLst>
              </a:tr>
              <a:tr h="30992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-30%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8516346"/>
                  </a:ext>
                </a:extLst>
              </a:tr>
              <a:tr h="30992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-45%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5489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1387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4.2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USS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通讯控制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4E8639-9D55-11AA-F89D-C3A6F900D649}"/>
              </a:ext>
            </a:extLst>
          </p:cNvPr>
          <p:cNvSpPr txBox="1"/>
          <p:nvPr/>
        </p:nvSpPr>
        <p:spPr>
          <a:xfrm>
            <a:off x="619121" y="1120762"/>
            <a:ext cx="9822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/>
              <a:t>8.</a:t>
            </a:r>
            <a:r>
              <a:rPr lang="zh-CN" altLang="en-US" b="1" dirty="0"/>
              <a:t>考核与评价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8EFF98B-3E61-FE90-B62C-6568E8A3D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056397"/>
              </p:ext>
            </p:extLst>
          </p:nvPr>
        </p:nvGraphicFramePr>
        <p:xfrm>
          <a:off x="1800597" y="1808223"/>
          <a:ext cx="8208912" cy="417721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51852">
                  <a:extLst>
                    <a:ext uri="{9D8B030D-6E8A-4147-A177-3AD203B41FA5}">
                      <a16:colId xmlns:a16="http://schemas.microsoft.com/office/drawing/2014/main" val="2625621004"/>
                    </a:ext>
                  </a:extLst>
                </a:gridCol>
                <a:gridCol w="1938344">
                  <a:extLst>
                    <a:ext uri="{9D8B030D-6E8A-4147-A177-3AD203B41FA5}">
                      <a16:colId xmlns:a16="http://schemas.microsoft.com/office/drawing/2014/main" val="2048632724"/>
                    </a:ext>
                  </a:extLst>
                </a:gridCol>
                <a:gridCol w="1133911">
                  <a:extLst>
                    <a:ext uri="{9D8B030D-6E8A-4147-A177-3AD203B41FA5}">
                      <a16:colId xmlns:a16="http://schemas.microsoft.com/office/drawing/2014/main" val="4088493651"/>
                    </a:ext>
                  </a:extLst>
                </a:gridCol>
                <a:gridCol w="1516856">
                  <a:extLst>
                    <a:ext uri="{9D8B030D-6E8A-4147-A177-3AD203B41FA5}">
                      <a16:colId xmlns:a16="http://schemas.microsoft.com/office/drawing/2014/main" val="2777193892"/>
                    </a:ext>
                  </a:extLst>
                </a:gridCol>
                <a:gridCol w="198174">
                  <a:extLst>
                    <a:ext uri="{9D8B030D-6E8A-4147-A177-3AD203B41FA5}">
                      <a16:colId xmlns:a16="http://schemas.microsoft.com/office/drawing/2014/main" val="1843384486"/>
                    </a:ext>
                  </a:extLst>
                </a:gridCol>
                <a:gridCol w="1133911">
                  <a:extLst>
                    <a:ext uri="{9D8B030D-6E8A-4147-A177-3AD203B41FA5}">
                      <a16:colId xmlns:a16="http://schemas.microsoft.com/office/drawing/2014/main" val="2808659387"/>
                    </a:ext>
                  </a:extLst>
                </a:gridCol>
                <a:gridCol w="1235864">
                  <a:extLst>
                    <a:ext uri="{9D8B030D-6E8A-4147-A177-3AD203B41FA5}">
                      <a16:colId xmlns:a16="http://schemas.microsoft.com/office/drawing/2014/main" val="3750917563"/>
                    </a:ext>
                  </a:extLst>
                </a:gridCol>
              </a:tblGrid>
              <a:tr h="202409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任务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343579"/>
                  </a:ext>
                </a:extLst>
              </a:tr>
              <a:tr h="404817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序号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评价内容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权重（</a:t>
                      </a:r>
                      <a:r>
                        <a:rPr lang="en-US" sz="1600" dirty="0">
                          <a:effectLst/>
                        </a:rPr>
                        <a:t>%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评价分数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057207"/>
                  </a:ext>
                </a:extLst>
              </a:tr>
              <a:tr h="40481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正确连接电源、</a:t>
                      </a:r>
                      <a:r>
                        <a:rPr lang="en-US" sz="1600">
                          <a:effectLst/>
                        </a:rPr>
                        <a:t>PLC</a:t>
                      </a:r>
                      <a:r>
                        <a:rPr lang="zh-CN" sz="1600">
                          <a:effectLst/>
                        </a:rPr>
                        <a:t>、变频器与电动机的硬件接线。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948962"/>
                  </a:ext>
                </a:extLst>
              </a:tr>
              <a:tr h="40481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能完成变频器参数复位和快速调试，变频器参数设置正确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3010528"/>
                  </a:ext>
                </a:extLst>
              </a:tr>
              <a:tr h="202409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变频器</a:t>
                      </a:r>
                      <a:r>
                        <a:rPr lang="en-US" sz="1600">
                          <a:effectLst/>
                        </a:rPr>
                        <a:t>USS</a:t>
                      </a:r>
                      <a:r>
                        <a:rPr lang="zh-CN" sz="1600">
                          <a:effectLst/>
                        </a:rPr>
                        <a:t>通讯参数设置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647440"/>
                  </a:ext>
                </a:extLst>
              </a:tr>
              <a:tr h="40481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编写</a:t>
                      </a:r>
                      <a:r>
                        <a:rPr lang="en-US" sz="1600">
                          <a:effectLst/>
                        </a:rPr>
                        <a:t>USS</a:t>
                      </a:r>
                      <a:r>
                        <a:rPr lang="zh-CN" sz="1600">
                          <a:effectLst/>
                        </a:rPr>
                        <a:t>通讯程序，</a:t>
                      </a:r>
                      <a:r>
                        <a:rPr lang="en-US" sz="1600">
                          <a:effectLst/>
                        </a:rPr>
                        <a:t>PLC</a:t>
                      </a:r>
                      <a:r>
                        <a:rPr lang="zh-CN" sz="1600">
                          <a:effectLst/>
                        </a:rPr>
                        <a:t>程序编译、下载、运行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0680768"/>
                  </a:ext>
                </a:extLst>
              </a:tr>
              <a:tr h="202409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能够设定运行速度，控制电动机运行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8349312"/>
                  </a:ext>
                </a:extLst>
              </a:tr>
              <a:tr h="202409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6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数据记录完整、正确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234705"/>
                  </a:ext>
                </a:extLst>
              </a:tr>
              <a:tr h="40481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7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合理施工，操作规范，在规定时间完成任务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2446151"/>
                  </a:ext>
                </a:extLst>
              </a:tr>
              <a:tr h="607226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8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无旷课、迟到现象，团队意识强（工具保管、使用、收回情况，设备摆放，场地整理情况）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4203833"/>
                  </a:ext>
                </a:extLst>
              </a:tr>
              <a:tr h="202409">
                <a:tc gridSpan="6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总得分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8111759"/>
                  </a:ext>
                </a:extLst>
              </a:tr>
              <a:tr h="202409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日期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学生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教师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48442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06020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4E8639-9D55-11AA-F89D-C3A6F900D649}"/>
              </a:ext>
            </a:extLst>
          </p:cNvPr>
          <p:cNvSpPr txBox="1"/>
          <p:nvPr/>
        </p:nvSpPr>
        <p:spPr>
          <a:xfrm>
            <a:off x="619121" y="1438891"/>
            <a:ext cx="98224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4.3.1 MODBUS</a:t>
            </a:r>
            <a:r>
              <a:rPr lang="zh-CN" altLang="en-US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协议通讯概述</a:t>
            </a:r>
          </a:p>
        </p:txBody>
      </p:sp>
      <p:sp>
        <p:nvSpPr>
          <p:cNvPr id="2" name="Text Box 26">
            <a:extLst>
              <a:ext uri="{FF2B5EF4-FFF2-40B4-BE49-F238E27FC236}">
                <a16:creationId xmlns:a16="http://schemas.microsoft.com/office/drawing/2014/main" id="{3D03A8C8-AC5F-F6A7-43B2-73AC8E42647C}"/>
              </a:ext>
            </a:extLst>
          </p:cNvPr>
          <p:cNvSpPr txBox="1"/>
          <p:nvPr/>
        </p:nvSpPr>
        <p:spPr>
          <a:xfrm>
            <a:off x="280670" y="969099"/>
            <a:ext cx="1371600" cy="398780"/>
          </a:xfrm>
          <a:prstGeom prst="rect">
            <a:avLst/>
          </a:prstGeom>
          <a:solidFill>
            <a:srgbClr val="1F497D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知识准备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619121" y="2155716"/>
            <a:ext cx="10326491" cy="3035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1.MODBUS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通讯协议概述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是公开的，使用广泛的</a:t>
            </a:r>
            <a:r>
              <a:rPr lang="zh-CN" altLang="zh-CN" sz="1600" dirty="0">
                <a:latin typeface="宋体" panose="02010600030101010101" pitchFamily="2" charset="-122"/>
                <a:cs typeface="宋体" panose="02010600030101010101" pitchFamily="2" charset="-122"/>
              </a:rPr>
              <a:t>串行通信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通信协议。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具有两种串行传输模式，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ASCII 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RTU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。两种模式定义了数据如何打包、解码的不同方式。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协议的设备一般都支持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RTU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格式。通信双方必须同时支持上述模式中的一种。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是一种单主站的主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从通信模式，只有主站可以发起通讯，从站应答。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网络上只能有一个主站存在，主站在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网络上没有地址，从站的实际地址范围为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1- 247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当从站被寻址并收到消息后，可以通过功能代码得知要执行的任务。从站接收的某些数据对应由功能代码定义的任务，还包含一个用于错误检测的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CRC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（循环冗余校验）码。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95422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619121" y="1121118"/>
            <a:ext cx="10326491" cy="1527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从站在接收并处理一个单播消息帧之后会发送应答，前提是接收的消息帧中未检测到错误。如果发生处理错误，从站会发送错误消息进行应答。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消息帧结构如表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4-23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所示，消息帧包括一个字节的从站地址，一个字节的功能码，若干字节的数据，最后加上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个字节的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CRC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校验码，其中，功能码后面的数据由功能码决定。</a:t>
            </a:r>
            <a:endParaRPr lang="zh-CN" altLang="en-US" sz="14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E802C60-E6C1-7D0F-D5C8-DEF8849B73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357067"/>
              </p:ext>
            </p:extLst>
          </p:nvPr>
        </p:nvGraphicFramePr>
        <p:xfrm>
          <a:off x="2540054" y="3238210"/>
          <a:ext cx="6965399" cy="14630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166555">
                  <a:extLst>
                    <a:ext uri="{9D8B030D-6E8A-4147-A177-3AD203B41FA5}">
                      <a16:colId xmlns:a16="http://schemas.microsoft.com/office/drawing/2014/main" val="3818693168"/>
                    </a:ext>
                  </a:extLst>
                </a:gridCol>
                <a:gridCol w="837056">
                  <a:extLst>
                    <a:ext uri="{9D8B030D-6E8A-4147-A177-3AD203B41FA5}">
                      <a16:colId xmlns:a16="http://schemas.microsoft.com/office/drawing/2014/main" val="3962347824"/>
                    </a:ext>
                  </a:extLst>
                </a:gridCol>
                <a:gridCol w="1171144">
                  <a:extLst>
                    <a:ext uri="{9D8B030D-6E8A-4147-A177-3AD203B41FA5}">
                      <a16:colId xmlns:a16="http://schemas.microsoft.com/office/drawing/2014/main" val="3949723524"/>
                    </a:ext>
                  </a:extLst>
                </a:gridCol>
                <a:gridCol w="1171144">
                  <a:extLst>
                    <a:ext uri="{9D8B030D-6E8A-4147-A177-3AD203B41FA5}">
                      <a16:colId xmlns:a16="http://schemas.microsoft.com/office/drawing/2014/main" val="1613799414"/>
                    </a:ext>
                  </a:extLst>
                </a:gridCol>
                <a:gridCol w="951784">
                  <a:extLst>
                    <a:ext uri="{9D8B030D-6E8A-4147-A177-3AD203B41FA5}">
                      <a16:colId xmlns:a16="http://schemas.microsoft.com/office/drawing/2014/main" val="268941584"/>
                    </a:ext>
                  </a:extLst>
                </a:gridCol>
                <a:gridCol w="527778">
                  <a:extLst>
                    <a:ext uri="{9D8B030D-6E8A-4147-A177-3AD203B41FA5}">
                      <a16:colId xmlns:a16="http://schemas.microsoft.com/office/drawing/2014/main" val="397053156"/>
                    </a:ext>
                  </a:extLst>
                </a:gridCol>
                <a:gridCol w="1139938">
                  <a:extLst>
                    <a:ext uri="{9D8B030D-6E8A-4147-A177-3AD203B41FA5}">
                      <a16:colId xmlns:a16="http://schemas.microsoft.com/office/drawing/2014/main" val="3525660478"/>
                    </a:ext>
                  </a:extLst>
                </a:gridCol>
              </a:tblGrid>
              <a:tr h="240344">
                <a:tc row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开始暂停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应用数据单元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结束暂停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1321626"/>
                  </a:ext>
                </a:extLst>
              </a:tr>
              <a:tr h="2403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从站地址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协议数据单元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CRC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8719732"/>
                  </a:ext>
                </a:extLst>
              </a:tr>
              <a:tr h="240344">
                <a:tc rowSpan="2"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&gt;=3.5</a:t>
                      </a:r>
                      <a:r>
                        <a:rPr lang="zh-CN" sz="1600">
                          <a:effectLst/>
                        </a:rPr>
                        <a:t>字符运行时间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功能代码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数据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r>
                        <a:rPr lang="zh-CN" sz="1600">
                          <a:effectLst/>
                        </a:rPr>
                        <a:t>字节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&gt;=3.5</a:t>
                      </a:r>
                      <a:r>
                        <a:rPr lang="zh-CN" sz="1600">
                          <a:effectLst/>
                        </a:rPr>
                        <a:t>字符运行时间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782340"/>
                  </a:ext>
                </a:extLst>
              </a:tr>
              <a:tr h="7210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zh-CN" sz="1600">
                          <a:effectLst/>
                        </a:rPr>
                        <a:t>字节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zh-CN" sz="1600">
                          <a:effectLst/>
                        </a:rPr>
                        <a:t>字节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0</a:t>
                      </a:r>
                      <a:r>
                        <a:rPr lang="zh-CN" sz="1600">
                          <a:effectLst/>
                        </a:rPr>
                        <a:t>∼</a:t>
                      </a:r>
                      <a:r>
                        <a:rPr lang="en-US" sz="1600">
                          <a:effectLst/>
                        </a:rPr>
                        <a:t>252</a:t>
                      </a:r>
                      <a:r>
                        <a:rPr lang="zh-CN" sz="1600">
                          <a:effectLst/>
                        </a:rPr>
                        <a:t>字节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CRC</a:t>
                      </a:r>
                      <a:r>
                        <a:rPr lang="zh-CN" sz="1600">
                          <a:effectLst/>
                        </a:rPr>
                        <a:t>低位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CRC</a:t>
                      </a:r>
                      <a:r>
                        <a:rPr lang="zh-CN" sz="1600" dirty="0">
                          <a:effectLst/>
                        </a:rPr>
                        <a:t>高位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333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25753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619121" y="1121118"/>
            <a:ext cx="10326491" cy="1527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SINAMICS V20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仅支持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协议，支持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0x03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0x06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0x10 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三种功能代码。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功能代码</a:t>
            </a: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=0x03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，读保持寄存器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向变频器发送的数据包括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个字节数据，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字节为寄存器的起始地址，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字节为寄存器数量。变频器返回的数据包括字节数量，后跟具体字节数据。</a:t>
            </a:r>
            <a:endParaRPr lang="zh-CN" altLang="en-US" sz="14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3C8626A-B755-52F7-4C3C-17D7A42E0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024626"/>
              </p:ext>
            </p:extLst>
          </p:nvPr>
        </p:nvGraphicFramePr>
        <p:xfrm>
          <a:off x="1368549" y="3032440"/>
          <a:ext cx="8640961" cy="232661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53020">
                  <a:extLst>
                    <a:ext uri="{9D8B030D-6E8A-4147-A177-3AD203B41FA5}">
                      <a16:colId xmlns:a16="http://schemas.microsoft.com/office/drawing/2014/main" val="510709691"/>
                    </a:ext>
                  </a:extLst>
                </a:gridCol>
                <a:gridCol w="715459">
                  <a:extLst>
                    <a:ext uri="{9D8B030D-6E8A-4147-A177-3AD203B41FA5}">
                      <a16:colId xmlns:a16="http://schemas.microsoft.com/office/drawing/2014/main" val="1483859300"/>
                    </a:ext>
                  </a:extLst>
                </a:gridCol>
                <a:gridCol w="770011">
                  <a:extLst>
                    <a:ext uri="{9D8B030D-6E8A-4147-A177-3AD203B41FA5}">
                      <a16:colId xmlns:a16="http://schemas.microsoft.com/office/drawing/2014/main" val="2457654983"/>
                    </a:ext>
                  </a:extLst>
                </a:gridCol>
                <a:gridCol w="753020">
                  <a:extLst>
                    <a:ext uri="{9D8B030D-6E8A-4147-A177-3AD203B41FA5}">
                      <a16:colId xmlns:a16="http://schemas.microsoft.com/office/drawing/2014/main" val="1215264976"/>
                    </a:ext>
                  </a:extLst>
                </a:gridCol>
                <a:gridCol w="157407">
                  <a:extLst>
                    <a:ext uri="{9D8B030D-6E8A-4147-A177-3AD203B41FA5}">
                      <a16:colId xmlns:a16="http://schemas.microsoft.com/office/drawing/2014/main" val="2548939124"/>
                    </a:ext>
                  </a:extLst>
                </a:gridCol>
                <a:gridCol w="559847">
                  <a:extLst>
                    <a:ext uri="{9D8B030D-6E8A-4147-A177-3AD203B41FA5}">
                      <a16:colId xmlns:a16="http://schemas.microsoft.com/office/drawing/2014/main" val="1203292827"/>
                    </a:ext>
                  </a:extLst>
                </a:gridCol>
                <a:gridCol w="753020">
                  <a:extLst>
                    <a:ext uri="{9D8B030D-6E8A-4147-A177-3AD203B41FA5}">
                      <a16:colId xmlns:a16="http://schemas.microsoft.com/office/drawing/2014/main" val="3885286660"/>
                    </a:ext>
                  </a:extLst>
                </a:gridCol>
                <a:gridCol w="915788">
                  <a:extLst>
                    <a:ext uri="{9D8B030D-6E8A-4147-A177-3AD203B41FA5}">
                      <a16:colId xmlns:a16="http://schemas.microsoft.com/office/drawing/2014/main" val="2864449060"/>
                    </a:ext>
                  </a:extLst>
                </a:gridCol>
                <a:gridCol w="915788">
                  <a:extLst>
                    <a:ext uri="{9D8B030D-6E8A-4147-A177-3AD203B41FA5}">
                      <a16:colId xmlns:a16="http://schemas.microsoft.com/office/drawing/2014/main" val="3914275574"/>
                    </a:ext>
                  </a:extLst>
                </a:gridCol>
                <a:gridCol w="634076">
                  <a:extLst>
                    <a:ext uri="{9D8B030D-6E8A-4147-A177-3AD203B41FA5}">
                      <a16:colId xmlns:a16="http://schemas.microsoft.com/office/drawing/2014/main" val="1997940336"/>
                    </a:ext>
                  </a:extLst>
                </a:gridCol>
                <a:gridCol w="915788">
                  <a:extLst>
                    <a:ext uri="{9D8B030D-6E8A-4147-A177-3AD203B41FA5}">
                      <a16:colId xmlns:a16="http://schemas.microsoft.com/office/drawing/2014/main" val="3282819265"/>
                    </a:ext>
                  </a:extLst>
                </a:gridCol>
                <a:gridCol w="797737">
                  <a:extLst>
                    <a:ext uri="{9D8B030D-6E8A-4147-A177-3AD203B41FA5}">
                      <a16:colId xmlns:a16="http://schemas.microsoft.com/office/drawing/2014/main" val="2218820007"/>
                    </a:ext>
                  </a:extLst>
                </a:gridCol>
              </a:tblGrid>
              <a:tr h="258513">
                <a:tc gridSpan="1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PLC-&gt;</a:t>
                      </a:r>
                      <a:r>
                        <a:rPr lang="zh-CN" sz="1600" dirty="0">
                          <a:effectLst/>
                        </a:rPr>
                        <a:t>变频器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2487620"/>
                  </a:ext>
                </a:extLst>
              </a:tr>
              <a:tr h="258513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4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7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8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2708093"/>
                  </a:ext>
                </a:extLst>
              </a:tr>
              <a:tr h="258513">
                <a:tc row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0x03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起始地址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寄存器数量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CRC</a:t>
                      </a:r>
                      <a:r>
                        <a:rPr lang="zh-CN" sz="1600">
                          <a:effectLst/>
                        </a:rPr>
                        <a:t>校验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358094"/>
                  </a:ext>
                </a:extLst>
              </a:tr>
              <a:tr h="2585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1384146"/>
                  </a:ext>
                </a:extLst>
              </a:tr>
              <a:tr h="258513">
                <a:tc gridSpan="1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变频器</a:t>
                      </a:r>
                      <a:r>
                        <a:rPr lang="en-US" sz="1600" dirty="0">
                          <a:effectLst/>
                        </a:rPr>
                        <a:t>-&gt;PLC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2654513"/>
                  </a:ext>
                </a:extLst>
              </a:tr>
              <a:tr h="517026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4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字节</a:t>
                      </a:r>
                      <a:r>
                        <a:rPr lang="en-US" sz="1600">
                          <a:effectLst/>
                        </a:rPr>
                        <a:t>5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...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N*2-1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N*2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N*2+1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N*2+2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008135"/>
                  </a:ext>
                </a:extLst>
              </a:tr>
              <a:tr h="258513">
                <a:tc rowSpan="2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地址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0x03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字节数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寄存器</a:t>
                      </a:r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zh-CN" sz="1600">
                          <a:effectLst/>
                        </a:rPr>
                        <a:t>值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...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寄存器</a:t>
                      </a:r>
                      <a:r>
                        <a:rPr lang="en-US" sz="1600">
                          <a:effectLst/>
                        </a:rPr>
                        <a:t>N</a:t>
                      </a:r>
                      <a:r>
                        <a:rPr lang="zh-CN" sz="1600">
                          <a:effectLst/>
                        </a:rPr>
                        <a:t>值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CRC</a:t>
                      </a:r>
                      <a:r>
                        <a:rPr lang="zh-CN" sz="1600">
                          <a:effectLst/>
                        </a:rPr>
                        <a:t>校验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517498"/>
                  </a:ext>
                </a:extLst>
              </a:tr>
              <a:tr h="2585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低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3960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6346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619121" y="1121118"/>
            <a:ext cx="10326491" cy="115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功能代码</a:t>
            </a: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=0x06</a:t>
            </a:r>
            <a:r>
              <a:rPr lang="zh-CN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，写单一寄存器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向变频器发送的数据包括</a:t>
            </a:r>
            <a:r>
              <a:rPr lang="en-US" altLang="zh-CN" sz="160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字节数据，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字节为寄存器的起始地址，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字节为寄存器值，变频器返回的数据同样包括起始地址和寄存器数值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20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78E7F8F-DAE2-BBD2-D20B-35EA872800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412178"/>
              </p:ext>
            </p:extLst>
          </p:nvPr>
        </p:nvGraphicFramePr>
        <p:xfrm>
          <a:off x="1512565" y="2736031"/>
          <a:ext cx="8208912" cy="244827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150728">
                  <a:extLst>
                    <a:ext uri="{9D8B030D-6E8A-4147-A177-3AD203B41FA5}">
                      <a16:colId xmlns:a16="http://schemas.microsoft.com/office/drawing/2014/main" val="1720963451"/>
                    </a:ext>
                  </a:extLst>
                </a:gridCol>
                <a:gridCol w="865480">
                  <a:extLst>
                    <a:ext uri="{9D8B030D-6E8A-4147-A177-3AD203B41FA5}">
                      <a16:colId xmlns:a16="http://schemas.microsoft.com/office/drawing/2014/main" val="2635060750"/>
                    </a:ext>
                  </a:extLst>
                </a:gridCol>
                <a:gridCol w="1150728">
                  <a:extLst>
                    <a:ext uri="{9D8B030D-6E8A-4147-A177-3AD203B41FA5}">
                      <a16:colId xmlns:a16="http://schemas.microsoft.com/office/drawing/2014/main" val="1048389706"/>
                    </a:ext>
                  </a:extLst>
                </a:gridCol>
                <a:gridCol w="1007616">
                  <a:extLst>
                    <a:ext uri="{9D8B030D-6E8A-4147-A177-3AD203B41FA5}">
                      <a16:colId xmlns:a16="http://schemas.microsoft.com/office/drawing/2014/main" val="1860693070"/>
                    </a:ext>
                  </a:extLst>
                </a:gridCol>
                <a:gridCol w="1008590">
                  <a:extLst>
                    <a:ext uri="{9D8B030D-6E8A-4147-A177-3AD203B41FA5}">
                      <a16:colId xmlns:a16="http://schemas.microsoft.com/office/drawing/2014/main" val="264864128"/>
                    </a:ext>
                  </a:extLst>
                </a:gridCol>
                <a:gridCol w="1008590">
                  <a:extLst>
                    <a:ext uri="{9D8B030D-6E8A-4147-A177-3AD203B41FA5}">
                      <a16:colId xmlns:a16="http://schemas.microsoft.com/office/drawing/2014/main" val="2948231327"/>
                    </a:ext>
                  </a:extLst>
                </a:gridCol>
                <a:gridCol w="1008590">
                  <a:extLst>
                    <a:ext uri="{9D8B030D-6E8A-4147-A177-3AD203B41FA5}">
                      <a16:colId xmlns:a16="http://schemas.microsoft.com/office/drawing/2014/main" val="2814241240"/>
                    </a:ext>
                  </a:extLst>
                </a:gridCol>
                <a:gridCol w="1008590">
                  <a:extLst>
                    <a:ext uri="{9D8B030D-6E8A-4147-A177-3AD203B41FA5}">
                      <a16:colId xmlns:a16="http://schemas.microsoft.com/office/drawing/2014/main" val="3021432147"/>
                    </a:ext>
                  </a:extLst>
                </a:gridCol>
              </a:tblGrid>
              <a:tr h="342759">
                <a:tc gridSpan="8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PLC-&gt;</a:t>
                      </a:r>
                      <a:r>
                        <a:rPr lang="zh-CN" sz="1600" dirty="0">
                          <a:effectLst/>
                        </a:rPr>
                        <a:t>变频器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793752"/>
                  </a:ext>
                </a:extLst>
              </a:tr>
              <a:tr h="293792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4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6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7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694483"/>
                  </a:ext>
                </a:extLst>
              </a:tr>
              <a:tr h="293792">
                <a:tc row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地址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0x06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起始地址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新寄存器值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CRC</a:t>
                      </a:r>
                      <a:r>
                        <a:rPr lang="zh-CN" sz="1600">
                          <a:effectLst/>
                        </a:rPr>
                        <a:t>校验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211975"/>
                  </a:ext>
                </a:extLst>
              </a:tr>
              <a:tr h="2937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2963035"/>
                  </a:ext>
                </a:extLst>
              </a:tr>
              <a:tr h="342759">
                <a:tc gridSpan="8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变频器</a:t>
                      </a:r>
                      <a:r>
                        <a:rPr lang="en-US" sz="1600" dirty="0">
                          <a:effectLst/>
                        </a:rPr>
                        <a:t>-&gt;PLC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674681"/>
                  </a:ext>
                </a:extLst>
              </a:tr>
              <a:tr h="293792">
                <a:tc>
                  <a:txBody>
                    <a:bodyPr/>
                    <a:lstStyle/>
                    <a:p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4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6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7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122036"/>
                  </a:ext>
                </a:extLst>
              </a:tr>
              <a:tr h="293792">
                <a:tc rowSpan="2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地址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0x06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起始地址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新寄存器值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CRC</a:t>
                      </a:r>
                      <a:r>
                        <a:rPr lang="zh-CN" sz="1600">
                          <a:effectLst/>
                        </a:rPr>
                        <a:t>校验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9706772"/>
                  </a:ext>
                </a:extLst>
              </a:tr>
              <a:tr h="2937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低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2601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5499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19121" y="1085515"/>
            <a:ext cx="10180257" cy="8583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4-2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）是使用的变频器的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电源时，三菱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与变频器的接口电路；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4-2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）是使用的外部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24V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电源时，三菱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与变频器的接口电路。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9D28482-FEEB-7BC9-A7C5-62289237D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637" y="2706476"/>
            <a:ext cx="2858946" cy="196850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AC68EC3-E8C4-0199-AC6C-EFCC6D13D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9174" y="2658760"/>
            <a:ext cx="2911515" cy="201622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4B1D017-A0B5-FA5C-50B5-CCD716EDEADE}"/>
              </a:ext>
            </a:extLst>
          </p:cNvPr>
          <p:cNvSpPr txBox="1"/>
          <p:nvPr/>
        </p:nvSpPr>
        <p:spPr>
          <a:xfrm>
            <a:off x="1584573" y="4824263"/>
            <a:ext cx="72728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algn="ctr"/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）使用变频器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24V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）使用变频器外部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24V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155917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619121" y="1121118"/>
            <a:ext cx="10326491" cy="115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功能代码</a:t>
            </a: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=0x10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，写多寄存器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向变频器发送的数据包括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5+N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字节数据，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字节为寄存器的起始地址，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字节为寄存器数量，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字节为字节计数，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字节为寄存器值，变频器返回起始地址和寄存器数量</a:t>
            </a:r>
            <a:endParaRPr lang="zh-CN" altLang="en-US" sz="12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5131D05-6996-D108-BF8F-7415E4A434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850806"/>
              </p:ext>
            </p:extLst>
          </p:nvPr>
        </p:nvGraphicFramePr>
        <p:xfrm>
          <a:off x="1008509" y="2790775"/>
          <a:ext cx="9505058" cy="271256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15740">
                  <a:extLst>
                    <a:ext uri="{9D8B030D-6E8A-4147-A177-3AD203B41FA5}">
                      <a16:colId xmlns:a16="http://schemas.microsoft.com/office/drawing/2014/main" val="1938480930"/>
                    </a:ext>
                  </a:extLst>
                </a:gridCol>
                <a:gridCol w="192820">
                  <a:extLst>
                    <a:ext uri="{9D8B030D-6E8A-4147-A177-3AD203B41FA5}">
                      <a16:colId xmlns:a16="http://schemas.microsoft.com/office/drawing/2014/main" val="3663795302"/>
                    </a:ext>
                  </a:extLst>
                </a:gridCol>
                <a:gridCol w="647624">
                  <a:extLst>
                    <a:ext uri="{9D8B030D-6E8A-4147-A177-3AD203B41FA5}">
                      <a16:colId xmlns:a16="http://schemas.microsoft.com/office/drawing/2014/main" val="883478199"/>
                    </a:ext>
                  </a:extLst>
                </a:gridCol>
                <a:gridCol w="524316">
                  <a:extLst>
                    <a:ext uri="{9D8B030D-6E8A-4147-A177-3AD203B41FA5}">
                      <a16:colId xmlns:a16="http://schemas.microsoft.com/office/drawing/2014/main" val="1540156624"/>
                    </a:ext>
                  </a:extLst>
                </a:gridCol>
                <a:gridCol w="195764">
                  <a:extLst>
                    <a:ext uri="{9D8B030D-6E8A-4147-A177-3AD203B41FA5}">
                      <a16:colId xmlns:a16="http://schemas.microsoft.com/office/drawing/2014/main" val="221316759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408104048"/>
                    </a:ext>
                  </a:extLst>
                </a:gridCol>
                <a:gridCol w="376908">
                  <a:extLst>
                    <a:ext uri="{9D8B030D-6E8A-4147-A177-3AD203B41FA5}">
                      <a16:colId xmlns:a16="http://schemas.microsoft.com/office/drawing/2014/main" val="1260300506"/>
                    </a:ext>
                  </a:extLst>
                </a:gridCol>
                <a:gridCol w="343172">
                  <a:extLst>
                    <a:ext uri="{9D8B030D-6E8A-4147-A177-3AD203B41FA5}">
                      <a16:colId xmlns:a16="http://schemas.microsoft.com/office/drawing/2014/main" val="3180688489"/>
                    </a:ext>
                  </a:extLst>
                </a:gridCol>
                <a:gridCol w="665388">
                  <a:extLst>
                    <a:ext uri="{9D8B030D-6E8A-4147-A177-3AD203B41FA5}">
                      <a16:colId xmlns:a16="http://schemas.microsoft.com/office/drawing/2014/main" val="129838871"/>
                    </a:ext>
                  </a:extLst>
                </a:gridCol>
                <a:gridCol w="192820">
                  <a:extLst>
                    <a:ext uri="{9D8B030D-6E8A-4147-A177-3AD203B41FA5}">
                      <a16:colId xmlns:a16="http://schemas.microsoft.com/office/drawing/2014/main" val="1480348969"/>
                    </a:ext>
                  </a:extLst>
                </a:gridCol>
                <a:gridCol w="815740">
                  <a:extLst>
                    <a:ext uri="{9D8B030D-6E8A-4147-A177-3AD203B41FA5}">
                      <a16:colId xmlns:a16="http://schemas.microsoft.com/office/drawing/2014/main" val="2496297225"/>
                    </a:ext>
                  </a:extLst>
                </a:gridCol>
                <a:gridCol w="192820">
                  <a:extLst>
                    <a:ext uri="{9D8B030D-6E8A-4147-A177-3AD203B41FA5}">
                      <a16:colId xmlns:a16="http://schemas.microsoft.com/office/drawing/2014/main" val="2680461422"/>
                    </a:ext>
                  </a:extLst>
                </a:gridCol>
                <a:gridCol w="192820">
                  <a:extLst>
                    <a:ext uri="{9D8B030D-6E8A-4147-A177-3AD203B41FA5}">
                      <a16:colId xmlns:a16="http://schemas.microsoft.com/office/drawing/2014/main" val="1844989022"/>
                    </a:ext>
                  </a:extLst>
                </a:gridCol>
                <a:gridCol w="815740">
                  <a:extLst>
                    <a:ext uri="{9D8B030D-6E8A-4147-A177-3AD203B41FA5}">
                      <a16:colId xmlns:a16="http://schemas.microsoft.com/office/drawing/2014/main" val="4010190602"/>
                    </a:ext>
                  </a:extLst>
                </a:gridCol>
                <a:gridCol w="751312">
                  <a:extLst>
                    <a:ext uri="{9D8B030D-6E8A-4147-A177-3AD203B41FA5}">
                      <a16:colId xmlns:a16="http://schemas.microsoft.com/office/drawing/2014/main" val="1610953894"/>
                    </a:ext>
                  </a:extLst>
                </a:gridCol>
                <a:gridCol w="898583">
                  <a:extLst>
                    <a:ext uri="{9D8B030D-6E8A-4147-A177-3AD203B41FA5}">
                      <a16:colId xmlns:a16="http://schemas.microsoft.com/office/drawing/2014/main" val="3752675665"/>
                    </a:ext>
                  </a:extLst>
                </a:gridCol>
                <a:gridCol w="192820">
                  <a:extLst>
                    <a:ext uri="{9D8B030D-6E8A-4147-A177-3AD203B41FA5}">
                      <a16:colId xmlns:a16="http://schemas.microsoft.com/office/drawing/2014/main" val="3271785360"/>
                    </a:ext>
                  </a:extLst>
                </a:gridCol>
                <a:gridCol w="898583">
                  <a:extLst>
                    <a:ext uri="{9D8B030D-6E8A-4147-A177-3AD203B41FA5}">
                      <a16:colId xmlns:a16="http://schemas.microsoft.com/office/drawing/2014/main" val="3646386908"/>
                    </a:ext>
                  </a:extLst>
                </a:gridCol>
              </a:tblGrid>
              <a:tr h="242963">
                <a:tc gridSpan="18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PLC-&gt;</a:t>
                      </a:r>
                      <a:r>
                        <a:rPr lang="zh-CN" sz="1600" dirty="0">
                          <a:effectLst/>
                        </a:rPr>
                        <a:t>变频器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5199878"/>
                  </a:ext>
                </a:extLst>
              </a:tr>
              <a:tr h="624762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字节</a:t>
                      </a:r>
                      <a:r>
                        <a:rPr lang="en-US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4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6</a:t>
                      </a:r>
                      <a:endParaRPr lang="zh-CN" altLang="en-US" dirty="0"/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字节</a:t>
                      </a: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...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endParaRPr lang="en-US" altLang="zh-CN" sz="1600" dirty="0">
                        <a:effectLst/>
                      </a:endParaRPr>
                    </a:p>
                    <a:p>
                      <a:pPr algn="ctr"/>
                      <a:r>
                        <a:rPr lang="en-US" sz="1600" dirty="0">
                          <a:effectLst/>
                        </a:rPr>
                        <a:t>N-1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字节</a:t>
                      </a:r>
                      <a:r>
                        <a:rPr lang="en-US" sz="1600">
                          <a:effectLst/>
                        </a:rPr>
                        <a:t>N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N+1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N+2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115684"/>
                  </a:ext>
                </a:extLst>
              </a:tr>
              <a:tr h="208254">
                <a:tc row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地址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0x10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起始地址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寄存器数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字节数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...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寄存器</a:t>
                      </a:r>
                      <a:r>
                        <a:rPr lang="en-US" sz="1600" dirty="0">
                          <a:effectLst/>
                        </a:rPr>
                        <a:t>N</a:t>
                      </a:r>
                      <a:r>
                        <a:rPr lang="zh-CN" sz="1600" dirty="0">
                          <a:effectLst/>
                        </a:rPr>
                        <a:t>值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CRC</a:t>
                      </a:r>
                      <a:r>
                        <a:rPr lang="zh-CN" sz="1600" dirty="0">
                          <a:effectLst/>
                        </a:rPr>
                        <a:t>校验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2755079"/>
                  </a:ext>
                </a:extLst>
              </a:tr>
              <a:tr h="6247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低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sz="1600" dirty="0">
                          <a:effectLst/>
                        </a:rPr>
                        <a:t>低</a:t>
                      </a:r>
                      <a:endParaRPr lang="zh-CN" altLang="en-US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912437"/>
                  </a:ext>
                </a:extLst>
              </a:tr>
              <a:tr h="242963">
                <a:tc gridSpan="18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变频器</a:t>
                      </a:r>
                      <a:r>
                        <a:rPr lang="en-US" sz="1600" dirty="0">
                          <a:effectLst/>
                        </a:rPr>
                        <a:t>-&gt;PLC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420221"/>
                  </a:ext>
                </a:extLst>
              </a:tr>
              <a:tr h="208254"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2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4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6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7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字节</a:t>
                      </a:r>
                      <a:r>
                        <a:rPr lang="en-US" sz="1600" dirty="0">
                          <a:effectLst/>
                        </a:rPr>
                        <a:t>8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293484"/>
                  </a:ext>
                </a:extLst>
              </a:tr>
              <a:tr h="208254">
                <a:tc rowSpan="2" gridSpan="2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地址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0x10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起始地址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寄存器数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CRC</a:t>
                      </a:r>
                      <a:r>
                        <a:rPr lang="zh-CN" sz="1600">
                          <a:effectLst/>
                        </a:rPr>
                        <a:t>校验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0030824"/>
                  </a:ext>
                </a:extLst>
              </a:tr>
              <a:tr h="208254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低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高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低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734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29465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619121" y="1121118"/>
            <a:ext cx="10326491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SINAMICS V20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</a:t>
            </a: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参数设置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通讯基本参数设置如表所示。也可以通过连接宏选择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Cn011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来实现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参数设置。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65D04FE-2A38-ECFC-E240-D569677B86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664875"/>
              </p:ext>
            </p:extLst>
          </p:nvPr>
        </p:nvGraphicFramePr>
        <p:xfrm>
          <a:off x="2179496" y="1942819"/>
          <a:ext cx="7128792" cy="435864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83258">
                  <a:extLst>
                    <a:ext uri="{9D8B030D-6E8A-4147-A177-3AD203B41FA5}">
                      <a16:colId xmlns:a16="http://schemas.microsoft.com/office/drawing/2014/main" val="3518416037"/>
                    </a:ext>
                  </a:extLst>
                </a:gridCol>
                <a:gridCol w="1636034">
                  <a:extLst>
                    <a:ext uri="{9D8B030D-6E8A-4147-A177-3AD203B41FA5}">
                      <a16:colId xmlns:a16="http://schemas.microsoft.com/office/drawing/2014/main" val="4016048795"/>
                    </a:ext>
                  </a:extLst>
                </a:gridCol>
                <a:gridCol w="4609500">
                  <a:extLst>
                    <a:ext uri="{9D8B030D-6E8A-4147-A177-3AD203B41FA5}">
                      <a16:colId xmlns:a16="http://schemas.microsoft.com/office/drawing/2014/main" val="23941095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sz="1100" dirty="0">
                          <a:effectLst/>
                        </a:rPr>
                        <a:t>参数</a:t>
                      </a:r>
                      <a:endParaRPr lang="zh-CN" sz="1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dirty="0">
                          <a:effectLst/>
                        </a:rPr>
                        <a:t>功能</a:t>
                      </a:r>
                      <a:endParaRPr lang="zh-CN" sz="1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dirty="0">
                          <a:effectLst/>
                        </a:rPr>
                        <a:t>设置</a:t>
                      </a:r>
                      <a:endParaRPr lang="zh-CN" sz="1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16865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P0010 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调试参数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= 30: </a:t>
                      </a:r>
                      <a:r>
                        <a:rPr lang="zh-CN" sz="1100">
                          <a:effectLst/>
                        </a:rPr>
                        <a:t>恢复出厂设置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29169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P0970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工厂复位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= 21: </a:t>
                      </a:r>
                      <a:r>
                        <a:rPr lang="zh-CN" sz="1100">
                          <a:effectLst/>
                        </a:rPr>
                        <a:t>所有参数以及所有用户默认设置复位至工厂复位状态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919843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P0003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用户访问级别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= 3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8021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P0700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选择命令源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= 5: RS485 </a:t>
                      </a:r>
                      <a:r>
                        <a:rPr lang="zh-CN" sz="1100">
                          <a:effectLst/>
                        </a:rPr>
                        <a:t>上的</a:t>
                      </a:r>
                      <a:r>
                        <a:rPr lang="en-US" sz="1100">
                          <a:effectLst/>
                        </a:rPr>
                        <a:t> USS/MODBUS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2154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P1000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频率设定值选择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= 5: RS485 </a:t>
                      </a:r>
                      <a:r>
                        <a:rPr lang="zh-CN" sz="1100">
                          <a:effectLst/>
                        </a:rPr>
                        <a:t>上的</a:t>
                      </a:r>
                      <a:r>
                        <a:rPr lang="en-US" sz="1100">
                          <a:effectLst/>
                        </a:rPr>
                        <a:t> USS/MODBUS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079237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P2010[0]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USS / MODBUS </a:t>
                      </a:r>
                      <a:r>
                        <a:rPr lang="zh-CN" sz="1100">
                          <a:effectLst/>
                        </a:rPr>
                        <a:t>波特率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可能的设置：</a:t>
                      </a:r>
                    </a:p>
                    <a:p>
                      <a:r>
                        <a:rPr lang="en-US" sz="1100">
                          <a:effectLst/>
                        </a:rPr>
                        <a:t>= 6: 9600 bps</a:t>
                      </a:r>
                      <a:r>
                        <a:rPr lang="zh-CN" sz="1100">
                          <a:effectLst/>
                        </a:rPr>
                        <a:t>（工厂缺省值）</a:t>
                      </a:r>
                    </a:p>
                    <a:p>
                      <a:r>
                        <a:rPr lang="en-US" sz="1100">
                          <a:effectLst/>
                        </a:rPr>
                        <a:t>= 7: 19200 bps</a:t>
                      </a:r>
                      <a:endParaRPr lang="zh-CN" sz="1100">
                        <a:effectLst/>
                      </a:endParaRPr>
                    </a:p>
                    <a:p>
                      <a:r>
                        <a:rPr lang="en-US" sz="1100">
                          <a:effectLst/>
                        </a:rPr>
                        <a:t>= 8: 38400 bps</a:t>
                      </a:r>
                      <a:endParaRPr lang="zh-CN" sz="1100">
                        <a:effectLst/>
                      </a:endParaRPr>
                    </a:p>
                    <a:p>
                      <a:r>
                        <a:rPr lang="en-US" sz="1100">
                          <a:effectLst/>
                        </a:rPr>
                        <a:t>...</a:t>
                      </a:r>
                      <a:endParaRPr lang="zh-CN" sz="1100">
                        <a:effectLst/>
                      </a:endParaRPr>
                    </a:p>
                    <a:p>
                      <a:r>
                        <a:rPr lang="en-US" sz="1100">
                          <a:effectLst/>
                        </a:rPr>
                        <a:t>= 12: 115200 bps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0937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P2014[0]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USS / MODBUS </a:t>
                      </a:r>
                      <a:r>
                        <a:rPr lang="zh-CN" sz="1100">
                          <a:effectLst/>
                        </a:rPr>
                        <a:t>报文间断时间</a:t>
                      </a:r>
                      <a:r>
                        <a:rPr lang="en-US" sz="1100">
                          <a:effectLst/>
                        </a:rPr>
                        <a:t>[ms]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时间设为</a:t>
                      </a:r>
                      <a:r>
                        <a:rPr lang="en-US" sz="1100">
                          <a:effectLst/>
                        </a:rPr>
                        <a:t> 0 </a:t>
                      </a:r>
                      <a:r>
                        <a:rPr lang="zh-CN" sz="1100">
                          <a:effectLst/>
                        </a:rPr>
                        <a:t>时不发生故障（即看门狗被禁止）。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9189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P2021[0]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MODBUS </a:t>
                      </a:r>
                      <a:r>
                        <a:rPr lang="zh-CN" sz="1100">
                          <a:effectLst/>
                        </a:rPr>
                        <a:t>地址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设置变频器的唯一从站地址。范围：</a:t>
                      </a:r>
                      <a:r>
                        <a:rPr lang="en-US" sz="1100">
                          <a:effectLst/>
                        </a:rPr>
                        <a:t>1</a:t>
                      </a:r>
                      <a:r>
                        <a:rPr lang="zh-CN" sz="1100">
                          <a:effectLst/>
                        </a:rPr>
                        <a:t>至 </a:t>
                      </a:r>
                      <a:r>
                        <a:rPr lang="en-US" sz="1100">
                          <a:effectLst/>
                        </a:rPr>
                        <a:t>127</a:t>
                      </a:r>
                      <a:r>
                        <a:rPr lang="zh-CN" sz="1100">
                          <a:effectLst/>
                        </a:rPr>
                        <a:t>（工厂缺省值：</a:t>
                      </a:r>
                      <a:r>
                        <a:rPr lang="en-US" sz="1100">
                          <a:effectLst/>
                        </a:rPr>
                        <a:t>1</a:t>
                      </a:r>
                      <a:r>
                        <a:rPr lang="zh-CN" sz="1100">
                          <a:effectLst/>
                        </a:rPr>
                        <a:t>）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3881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P2022[0]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ModBUS</a:t>
                      </a:r>
                      <a:r>
                        <a:rPr lang="zh-CN" sz="1100">
                          <a:effectLst/>
                        </a:rPr>
                        <a:t>应答超时</a:t>
                      </a:r>
                      <a:r>
                        <a:rPr lang="en-US" sz="1100">
                          <a:effectLst/>
                        </a:rPr>
                        <a:t>[ms]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范围：</a:t>
                      </a:r>
                      <a:r>
                        <a:rPr lang="en-US" sz="1100">
                          <a:effectLst/>
                        </a:rPr>
                        <a:t> 0 </a:t>
                      </a:r>
                      <a:r>
                        <a:rPr lang="zh-CN" sz="1100">
                          <a:effectLst/>
                        </a:rPr>
                        <a:t>至</a:t>
                      </a:r>
                      <a:r>
                        <a:rPr lang="en-US" sz="1100">
                          <a:effectLst/>
                        </a:rPr>
                        <a:t> 10000</a:t>
                      </a:r>
                      <a:r>
                        <a:rPr lang="zh-CN" sz="1100">
                          <a:effectLst/>
                        </a:rPr>
                        <a:t>（工厂缺省值：</a:t>
                      </a:r>
                      <a:r>
                        <a:rPr lang="en-US" sz="1100">
                          <a:effectLst/>
                        </a:rPr>
                        <a:t>1000</a:t>
                      </a:r>
                      <a:r>
                        <a:rPr lang="zh-CN" sz="1100">
                          <a:effectLst/>
                        </a:rPr>
                        <a:t>）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8168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P2023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RS485 </a:t>
                      </a:r>
                      <a:r>
                        <a:rPr lang="zh-CN" sz="1100">
                          <a:effectLst/>
                        </a:rPr>
                        <a:t>协议选择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= 2: Modbus</a:t>
                      </a:r>
                      <a:r>
                        <a:rPr lang="zh-CN" sz="1100">
                          <a:effectLst/>
                        </a:rPr>
                        <a:t>。工厂缺省值：</a:t>
                      </a:r>
                      <a:r>
                        <a:rPr lang="en-US" sz="1100">
                          <a:effectLst/>
                        </a:rPr>
                        <a:t> 1</a:t>
                      </a:r>
                      <a:r>
                        <a:rPr lang="zh-CN" sz="1100">
                          <a:effectLst/>
                        </a:rPr>
                        <a:t>（</a:t>
                      </a:r>
                      <a:r>
                        <a:rPr lang="en-US" sz="1100">
                          <a:effectLst/>
                        </a:rPr>
                        <a:t>USS</a:t>
                      </a:r>
                      <a:r>
                        <a:rPr lang="zh-CN" sz="1100">
                          <a:effectLst/>
                        </a:rPr>
                        <a:t>）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4505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P2034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RS485</a:t>
                      </a:r>
                      <a:r>
                        <a:rPr lang="zh-CN" sz="1100">
                          <a:effectLst/>
                        </a:rPr>
                        <a:t>上的</a:t>
                      </a:r>
                      <a:r>
                        <a:rPr lang="en-US" sz="1100">
                          <a:effectLst/>
                        </a:rPr>
                        <a:t> MODBUS </a:t>
                      </a:r>
                      <a:r>
                        <a:rPr lang="zh-CN" sz="1100">
                          <a:effectLst/>
                        </a:rPr>
                        <a:t>奇偶校验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>
                          <a:effectLst/>
                        </a:rPr>
                        <a:t>设置</a:t>
                      </a:r>
                      <a:r>
                        <a:rPr lang="en-US" sz="1100">
                          <a:effectLst/>
                        </a:rPr>
                        <a:t> RS485 </a:t>
                      </a:r>
                      <a:r>
                        <a:rPr lang="zh-CN" sz="1100">
                          <a:effectLst/>
                        </a:rPr>
                        <a:t>上</a:t>
                      </a:r>
                      <a:r>
                        <a:rPr lang="en-US" sz="1100">
                          <a:effectLst/>
                        </a:rPr>
                        <a:t> MODBUS </a:t>
                      </a:r>
                      <a:r>
                        <a:rPr lang="zh-CN" sz="1100">
                          <a:effectLst/>
                        </a:rPr>
                        <a:t>报文的奇偶校验。</a:t>
                      </a:r>
                    </a:p>
                    <a:p>
                      <a:r>
                        <a:rPr lang="zh-CN" sz="1100">
                          <a:effectLst/>
                        </a:rPr>
                        <a:t>可能的设置：</a:t>
                      </a:r>
                    </a:p>
                    <a:p>
                      <a:r>
                        <a:rPr lang="en-US" sz="1100">
                          <a:effectLst/>
                        </a:rPr>
                        <a:t>= 0: </a:t>
                      </a:r>
                      <a:r>
                        <a:rPr lang="zh-CN" sz="1100">
                          <a:effectLst/>
                        </a:rPr>
                        <a:t>无奇偶校验</a:t>
                      </a:r>
                    </a:p>
                    <a:p>
                      <a:r>
                        <a:rPr lang="en-US" sz="1100">
                          <a:effectLst/>
                        </a:rPr>
                        <a:t>= 1: </a:t>
                      </a:r>
                      <a:r>
                        <a:rPr lang="zh-CN" sz="1100">
                          <a:effectLst/>
                        </a:rPr>
                        <a:t>奇校验</a:t>
                      </a:r>
                    </a:p>
                    <a:p>
                      <a:r>
                        <a:rPr lang="en-US" sz="1100">
                          <a:effectLst/>
                        </a:rPr>
                        <a:t>= 2: </a:t>
                      </a:r>
                      <a:r>
                        <a:rPr lang="zh-CN" sz="1100">
                          <a:effectLst/>
                        </a:rPr>
                        <a:t>偶校验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761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P2035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RS485</a:t>
                      </a:r>
                      <a:r>
                        <a:rPr lang="zh-CN" sz="1100">
                          <a:effectLst/>
                        </a:rPr>
                        <a:t>上的</a:t>
                      </a:r>
                      <a:r>
                        <a:rPr lang="en-US" sz="1100">
                          <a:effectLst/>
                        </a:rPr>
                        <a:t> MODBUS </a:t>
                      </a:r>
                      <a:r>
                        <a:rPr lang="zh-CN" sz="1100">
                          <a:effectLst/>
                        </a:rPr>
                        <a:t>停止位</a:t>
                      </a:r>
                      <a:endParaRPr lang="zh-CN" sz="1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100" dirty="0">
                          <a:effectLst/>
                        </a:rPr>
                        <a:t>设置</a:t>
                      </a:r>
                      <a:r>
                        <a:rPr lang="en-US" sz="1100" dirty="0">
                          <a:effectLst/>
                        </a:rPr>
                        <a:t> RS485 </a:t>
                      </a:r>
                      <a:r>
                        <a:rPr lang="zh-CN" sz="1100" dirty="0">
                          <a:effectLst/>
                        </a:rPr>
                        <a:t>上</a:t>
                      </a:r>
                      <a:r>
                        <a:rPr lang="en-US" sz="1100" dirty="0">
                          <a:effectLst/>
                        </a:rPr>
                        <a:t> MODBUS </a:t>
                      </a:r>
                      <a:r>
                        <a:rPr lang="zh-CN" sz="1100" dirty="0">
                          <a:effectLst/>
                        </a:rPr>
                        <a:t>报文中的停止位数。</a:t>
                      </a:r>
                    </a:p>
                    <a:p>
                      <a:r>
                        <a:rPr lang="zh-CN" sz="1100" dirty="0">
                          <a:effectLst/>
                        </a:rPr>
                        <a:t>可能的设置：</a:t>
                      </a:r>
                    </a:p>
                    <a:p>
                      <a:r>
                        <a:rPr lang="en-US" sz="1100" dirty="0">
                          <a:effectLst/>
                        </a:rPr>
                        <a:t>= 1: 1 </a:t>
                      </a:r>
                      <a:r>
                        <a:rPr lang="zh-CN" sz="1100" dirty="0">
                          <a:effectLst/>
                        </a:rPr>
                        <a:t>个停止位</a:t>
                      </a:r>
                    </a:p>
                    <a:p>
                      <a:r>
                        <a:rPr lang="en-US" sz="1100" dirty="0">
                          <a:effectLst/>
                        </a:rPr>
                        <a:t>= 2: 2 </a:t>
                      </a:r>
                      <a:r>
                        <a:rPr lang="zh-CN" sz="1100" dirty="0">
                          <a:effectLst/>
                        </a:rPr>
                        <a:t>个停止位</a:t>
                      </a:r>
                      <a:endParaRPr lang="zh-CN" sz="1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3186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39072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4E8639-9D55-11AA-F89D-C3A6F900D649}"/>
              </a:ext>
            </a:extLst>
          </p:cNvPr>
          <p:cNvSpPr txBox="1"/>
          <p:nvPr/>
        </p:nvSpPr>
        <p:spPr>
          <a:xfrm>
            <a:off x="619121" y="1438891"/>
            <a:ext cx="98224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4.3.2  S7-1200 PLC </a:t>
            </a:r>
            <a:r>
              <a:rPr lang="zh-CN" altLang="en-US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V20</a:t>
            </a:r>
            <a:r>
              <a:rPr lang="zh-CN" altLang="en-US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变频器的</a:t>
            </a:r>
            <a:r>
              <a:rPr lang="en-US" altLang="zh-CN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MODBUS</a:t>
            </a:r>
            <a:r>
              <a:rPr lang="zh-CN" altLang="en-US" sz="2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619120" y="1900556"/>
            <a:ext cx="10326491" cy="15581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S7-1200 PLC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SINAMICS V20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变频器的</a:t>
            </a: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RS485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S7-1200 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SINAMICS V20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变频器的构建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RS485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网络有两种方式：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一种是通过安装在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本体上的信号板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CB1241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与变频器连接；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另一种是通过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CM1241 RS422/485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通讯模块与变频器连接。</a:t>
            </a:r>
            <a:endParaRPr lang="en-US" altLang="zh-CN" sz="1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AF3F4AE-663C-6A98-7DBA-45431F9CC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256" y="3572437"/>
            <a:ext cx="4361556" cy="219353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5286FAA-A6E1-C322-FD2D-AA0780CC9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1037" y="3430438"/>
            <a:ext cx="3491282" cy="228433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03B361C-4389-FC97-1DB4-6D02667F1983}"/>
              </a:ext>
            </a:extLst>
          </p:cNvPr>
          <p:cNvSpPr txBox="1"/>
          <p:nvPr/>
        </p:nvSpPr>
        <p:spPr>
          <a:xfrm>
            <a:off x="1451740" y="5803170"/>
            <a:ext cx="81571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(a) CB1241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信号板与变频器的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RS485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 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(b) 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通讯模块与变频器的</a:t>
            </a:r>
            <a:r>
              <a:rPr lang="en-US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RS485</a:t>
            </a:r>
            <a:r>
              <a:rPr lang="zh-CN" altLang="zh-CN" sz="14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67654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80646" y="1085515"/>
            <a:ext cx="10326491" cy="1188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SINAMICS V20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变频器的</a:t>
            </a: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寄存器地址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SINAMICS V20 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变频器支持两组寄存器（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40001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40062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40100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40522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）。通过寄存器地址实现对变频器的控制和状态监视。</a:t>
            </a:r>
            <a:endParaRPr lang="en-US" altLang="zh-CN" sz="1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4A4994D-4E59-6BDD-65D2-87AA19AB82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347571"/>
              </p:ext>
            </p:extLst>
          </p:nvPr>
        </p:nvGraphicFramePr>
        <p:xfrm>
          <a:off x="2520677" y="2459729"/>
          <a:ext cx="6336704" cy="32286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583656">
                  <a:extLst>
                    <a:ext uri="{9D8B030D-6E8A-4147-A177-3AD203B41FA5}">
                      <a16:colId xmlns:a16="http://schemas.microsoft.com/office/drawing/2014/main" val="1261741515"/>
                    </a:ext>
                  </a:extLst>
                </a:gridCol>
                <a:gridCol w="1584696">
                  <a:extLst>
                    <a:ext uri="{9D8B030D-6E8A-4147-A177-3AD203B41FA5}">
                      <a16:colId xmlns:a16="http://schemas.microsoft.com/office/drawing/2014/main" val="1871673112"/>
                    </a:ext>
                  </a:extLst>
                </a:gridCol>
                <a:gridCol w="1583656">
                  <a:extLst>
                    <a:ext uri="{9D8B030D-6E8A-4147-A177-3AD203B41FA5}">
                      <a16:colId xmlns:a16="http://schemas.microsoft.com/office/drawing/2014/main" val="2855625322"/>
                    </a:ext>
                  </a:extLst>
                </a:gridCol>
                <a:gridCol w="1584696">
                  <a:extLst>
                    <a:ext uri="{9D8B030D-6E8A-4147-A177-3AD203B41FA5}">
                      <a16:colId xmlns:a16="http://schemas.microsoft.com/office/drawing/2014/main" val="2175650792"/>
                    </a:ext>
                  </a:extLst>
                </a:gridCol>
              </a:tblGrid>
              <a:tr h="383823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寄存器编号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描述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访问类型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定标系数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3068474291"/>
                  </a:ext>
                </a:extLst>
              </a:tr>
              <a:tr h="38382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40100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控制字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R/W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3265992002"/>
                  </a:ext>
                </a:extLst>
              </a:tr>
              <a:tr h="38382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40101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主设定值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R/W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4069938098"/>
                  </a:ext>
                </a:extLst>
              </a:tr>
              <a:tr h="38382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40110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状态字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R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2066160389"/>
                  </a:ext>
                </a:extLst>
              </a:tr>
              <a:tr h="38382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40111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速度实际值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R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934728406"/>
                  </a:ext>
                </a:extLst>
              </a:tr>
              <a:tr h="65475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40322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斜坡上升时间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R/W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100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1211254031"/>
                  </a:ext>
                </a:extLst>
              </a:tr>
              <a:tr h="65475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40323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斜坡下降时间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R/W</a:t>
                      </a:r>
                      <a:endParaRPr lang="zh-CN" sz="28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100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0800" marR="50800" marT="50800" marB="50800" anchor="ctr"/>
                </a:tc>
                <a:extLst>
                  <a:ext uri="{0D108BD9-81ED-4DB2-BD59-A6C34878D82A}">
                    <a16:rowId xmlns:a16="http://schemas.microsoft.com/office/drawing/2014/main" val="2614229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44958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80646" y="1367879"/>
            <a:ext cx="10326491" cy="3443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对变频器的控制数据有控制字、状态字、转速设定值和实际转速等。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SINAMICS V20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变频器通过寄存器地址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40100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被写入控制字；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通过地址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40101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设定转速，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进制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0∼4000H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对应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0∼100%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P2000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基准频率；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40110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读取变频器状态字；地址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40111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读取变频器速度实际值。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SINAMICS V20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变频器常用控制字有：</a:t>
            </a:r>
          </a:p>
          <a:p>
            <a:pPr lvl="1">
              <a:lnSpc>
                <a:spcPct val="150000"/>
              </a:lnSpc>
            </a:pP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	</a:t>
            </a: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047E 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：运行准备</a:t>
            </a:r>
          </a:p>
          <a:p>
            <a:pPr lvl="1">
              <a:lnSpc>
                <a:spcPct val="150000"/>
              </a:lnSpc>
            </a:pP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	</a:t>
            </a: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047F 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：正转启动</a:t>
            </a:r>
          </a:p>
          <a:p>
            <a:pPr lvl="1">
              <a:lnSpc>
                <a:spcPct val="150000"/>
              </a:lnSpc>
            </a:pP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	</a:t>
            </a: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0C7F 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：反转启动</a:t>
            </a:r>
          </a:p>
          <a:p>
            <a:pPr lvl="1">
              <a:lnSpc>
                <a:spcPct val="150000"/>
              </a:lnSpc>
            </a:pP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	</a:t>
            </a: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04FE 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：故障确认</a:t>
            </a:r>
            <a:endParaRPr lang="zh-CN" altLang="en-US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Picture 2" descr="SINAMICS V20 变频器">
            <a:extLst>
              <a:ext uri="{FF2B5EF4-FFF2-40B4-BE49-F238E27FC236}">
                <a16:creationId xmlns:a16="http://schemas.microsoft.com/office/drawing/2014/main" id="{F259713C-AABD-F401-F879-6B125415D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25" y="3456111"/>
            <a:ext cx="1512168" cy="244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西门子V90伺服故障代码F7901原因及处理方式_参数_图片_机电之家网">
            <a:extLst>
              <a:ext uri="{FF2B5EF4-FFF2-40B4-BE49-F238E27FC236}">
                <a16:creationId xmlns:a16="http://schemas.microsoft.com/office/drawing/2014/main" id="{F87AC975-7411-AC84-E0F7-646BCBEF6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054" y="3222969"/>
            <a:ext cx="2330182" cy="233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2FB8112-C720-5EA9-0251-78CA09013D82}"/>
              </a:ext>
            </a:extLst>
          </p:cNvPr>
          <p:cNvSpPr/>
          <p:nvPr/>
        </p:nvSpPr>
        <p:spPr>
          <a:xfrm>
            <a:off x="5617021" y="5760367"/>
            <a:ext cx="144016" cy="3600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FA7315D-FF0C-7E5D-A78D-3AB5F09AC373}"/>
              </a:ext>
            </a:extLst>
          </p:cNvPr>
          <p:cNvSpPr/>
          <p:nvPr/>
        </p:nvSpPr>
        <p:spPr>
          <a:xfrm>
            <a:off x="5617021" y="6120407"/>
            <a:ext cx="3672408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C39C613-4A8D-BBF0-59DD-6DA4E91455D5}"/>
              </a:ext>
            </a:extLst>
          </p:cNvPr>
          <p:cNvSpPr/>
          <p:nvPr/>
        </p:nvSpPr>
        <p:spPr>
          <a:xfrm>
            <a:off x="9145413" y="5376936"/>
            <a:ext cx="144016" cy="7238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77092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80646" y="1367879"/>
            <a:ext cx="10326491" cy="2666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3.S7-1200 PLC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S7-1200 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作为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主站运行时，对远程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 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变频器从站中读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写数据和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I/O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状态。可以在用户程序中读取和处理远程数据。程序中的 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功能块主要包括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MB_COMM_LOAD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MB_MASTER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MB_SLAVE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MB_COMM_LOAD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：通过执行一次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MB_COMM_LOAD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指令，初始化设置点对点端口参数，如波特率、奇偶校验和流控制。为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协议组态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端口后，该端口只能由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MB_MASTER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MB_SLAVE 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指令使用。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MB_MASTER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：该 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主指令使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充当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主设备，并与一个或多个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从设备进行通信。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MB_SLAVE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：该 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从指令使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CPU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充当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从设备，并与一个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主设备进行通信。</a:t>
            </a:r>
            <a:endParaRPr lang="zh-CN" altLang="en-US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837261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80646" y="1367879"/>
            <a:ext cx="10326491" cy="1568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(1)MB_COMM_LOAD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Modbus_Comm_Load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指令通过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协议对用于通信的通信模块进行组态。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对用于 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 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通信的每个通信端口，都必须执行一次 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MB_COMM_LOAD 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来组态。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当在程序中添加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800" dirty="0" err="1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Modbus_Comm_Load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指令时，将自动分配背景数据块。</a:t>
            </a:r>
            <a:endParaRPr lang="zh-CN" altLang="en-US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B846A1-3770-D6F6-A8D9-D4CCBA449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058" y="3024063"/>
            <a:ext cx="2617957" cy="311832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</p:spTree>
    <p:extLst>
      <p:ext uri="{BB962C8B-B14F-4D97-AF65-F5344CB8AC3E}">
        <p14:creationId xmlns:p14="http://schemas.microsoft.com/office/powerpoint/2010/main" val="56044152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80646" y="1367879"/>
            <a:ext cx="10326491" cy="403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(1)MB_COMM_LOAD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B846A1-3770-D6F6-A8D9-D4CCBA449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7655" y="2462051"/>
            <a:ext cx="2617957" cy="311832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4608AD82-C556-6238-EB74-3E90E7F30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266319"/>
              </p:ext>
            </p:extLst>
          </p:nvPr>
        </p:nvGraphicFramePr>
        <p:xfrm>
          <a:off x="792485" y="1845599"/>
          <a:ext cx="6856058" cy="44805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106113">
                  <a:extLst>
                    <a:ext uri="{9D8B030D-6E8A-4147-A177-3AD203B41FA5}">
                      <a16:colId xmlns:a16="http://schemas.microsoft.com/office/drawing/2014/main" val="1916666393"/>
                    </a:ext>
                  </a:extLst>
                </a:gridCol>
                <a:gridCol w="580269">
                  <a:extLst>
                    <a:ext uri="{9D8B030D-6E8A-4147-A177-3AD203B41FA5}">
                      <a16:colId xmlns:a16="http://schemas.microsoft.com/office/drawing/2014/main" val="1811294456"/>
                    </a:ext>
                  </a:extLst>
                </a:gridCol>
                <a:gridCol w="944508">
                  <a:extLst>
                    <a:ext uri="{9D8B030D-6E8A-4147-A177-3AD203B41FA5}">
                      <a16:colId xmlns:a16="http://schemas.microsoft.com/office/drawing/2014/main" val="1030748543"/>
                    </a:ext>
                  </a:extLst>
                </a:gridCol>
                <a:gridCol w="4225168">
                  <a:extLst>
                    <a:ext uri="{9D8B030D-6E8A-4147-A177-3AD203B41FA5}">
                      <a16:colId xmlns:a16="http://schemas.microsoft.com/office/drawing/2014/main" val="184645584"/>
                    </a:ext>
                  </a:extLst>
                </a:gridCol>
              </a:tblGrid>
              <a:tr h="202921"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参数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类型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数据类型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说明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671405"/>
                  </a:ext>
                </a:extLst>
              </a:tr>
              <a:tr h="202921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REQ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Bool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上升沿启动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5450541"/>
                  </a:ext>
                </a:extLst>
              </a:tr>
              <a:tr h="202921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PORT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Port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配置通讯端口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4601911"/>
                  </a:ext>
                </a:extLst>
              </a:tr>
              <a:tr h="405842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BAUD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UDint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波特率：</a:t>
                      </a:r>
                      <a:r>
                        <a:rPr lang="en-US" sz="1400" dirty="0">
                          <a:effectLst/>
                        </a:rPr>
                        <a:t>300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600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1200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2400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4800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9600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19200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38400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57600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76800</a:t>
                      </a:r>
                      <a:r>
                        <a:rPr lang="zh-CN" sz="1400" dirty="0">
                          <a:effectLst/>
                        </a:rPr>
                        <a:t>、</a:t>
                      </a:r>
                      <a:r>
                        <a:rPr lang="en-US" sz="1400" dirty="0">
                          <a:effectLst/>
                        </a:rPr>
                        <a:t>115200</a:t>
                      </a:r>
                      <a:r>
                        <a:rPr lang="zh-CN" sz="1400" dirty="0">
                          <a:effectLst/>
                        </a:rPr>
                        <a:t>，其它所有值均无效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9297672"/>
                  </a:ext>
                </a:extLst>
              </a:tr>
              <a:tr h="202921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PARITY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UInt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奇偶校验选择：</a:t>
                      </a:r>
                      <a:r>
                        <a:rPr lang="en-US" sz="1400">
                          <a:effectLst/>
                        </a:rPr>
                        <a:t>0 </a:t>
                      </a:r>
                      <a:r>
                        <a:rPr lang="zh-CN" sz="1400">
                          <a:effectLst/>
                        </a:rPr>
                        <a:t>– 无；</a:t>
                      </a:r>
                      <a:r>
                        <a:rPr lang="en-US" sz="1400">
                          <a:effectLst/>
                        </a:rPr>
                        <a:t>1</a:t>
                      </a:r>
                      <a:r>
                        <a:rPr lang="zh-CN" sz="1400">
                          <a:effectLst/>
                        </a:rPr>
                        <a:t>– 奇校验；</a:t>
                      </a:r>
                      <a:r>
                        <a:rPr lang="en-US" sz="1400">
                          <a:effectLst/>
                        </a:rPr>
                        <a:t>2</a:t>
                      </a:r>
                      <a:r>
                        <a:rPr lang="zh-CN" sz="1400">
                          <a:effectLst/>
                        </a:rPr>
                        <a:t>–偶校验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3397667"/>
                  </a:ext>
                </a:extLst>
              </a:tr>
              <a:tr h="202921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FLOW_CTRL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UInt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流控制选择：</a:t>
                      </a:r>
                      <a:r>
                        <a:rPr lang="en-US" sz="1400">
                          <a:effectLst/>
                        </a:rPr>
                        <a:t>0</a:t>
                      </a:r>
                      <a:r>
                        <a:rPr lang="zh-CN" sz="1400">
                          <a:effectLst/>
                        </a:rPr>
                        <a:t>–（默认）无流控制；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3196951"/>
                  </a:ext>
                </a:extLst>
              </a:tr>
              <a:tr h="405842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RTS_ON_DLY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UInt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RTS </a:t>
                      </a:r>
                      <a:r>
                        <a:rPr lang="zh-CN" sz="1400">
                          <a:effectLst/>
                        </a:rPr>
                        <a:t>接通延时选择：</a:t>
                      </a:r>
                      <a:r>
                        <a:rPr lang="en-US" sz="1400">
                          <a:effectLst/>
                        </a:rPr>
                        <a:t>0 </a:t>
                      </a:r>
                      <a:r>
                        <a:rPr lang="zh-CN" sz="1400">
                          <a:effectLst/>
                        </a:rPr>
                        <a:t>–（默认）从</a:t>
                      </a:r>
                      <a:r>
                        <a:rPr lang="en-US" sz="1400">
                          <a:effectLst/>
                        </a:rPr>
                        <a:t> RTS </a:t>
                      </a:r>
                      <a:r>
                        <a:rPr lang="zh-CN" sz="1400">
                          <a:effectLst/>
                        </a:rPr>
                        <a:t>激活一直到传送消息的第一个字符之前无延时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7274452"/>
                  </a:ext>
                </a:extLst>
              </a:tr>
              <a:tr h="405842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RTS_OFF_DLY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UInt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RTS </a:t>
                      </a:r>
                      <a:r>
                        <a:rPr lang="zh-CN" sz="1400">
                          <a:effectLst/>
                        </a:rPr>
                        <a:t>关断延时选择：</a:t>
                      </a:r>
                      <a:r>
                        <a:rPr lang="en-US" sz="1400">
                          <a:effectLst/>
                        </a:rPr>
                        <a:t>0 </a:t>
                      </a:r>
                      <a:r>
                        <a:rPr lang="zh-CN" sz="1400">
                          <a:effectLst/>
                        </a:rPr>
                        <a:t>–（默认）从传送最后一个字符一直到</a:t>
                      </a:r>
                      <a:r>
                        <a:rPr lang="en-US" sz="1400">
                          <a:effectLst/>
                        </a:rPr>
                        <a:t> RTS </a:t>
                      </a:r>
                      <a:r>
                        <a:rPr lang="zh-CN" sz="1400">
                          <a:effectLst/>
                        </a:rPr>
                        <a:t>转入非活动状态之前无延时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7277849"/>
                  </a:ext>
                </a:extLst>
              </a:tr>
              <a:tr h="405842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RESP_TO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UInt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响应超时。</a:t>
                      </a:r>
                      <a:r>
                        <a:rPr lang="en-US" sz="1400">
                          <a:effectLst/>
                        </a:rPr>
                        <a:t>MB_MASTER </a:t>
                      </a:r>
                      <a:r>
                        <a:rPr lang="zh-CN" sz="1400">
                          <a:effectLst/>
                        </a:rPr>
                        <a:t>允许用于从站响应的时间（以毫秒为单位）。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4689591"/>
                  </a:ext>
                </a:extLst>
              </a:tr>
              <a:tr h="202921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MB_DB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Variant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对</a:t>
                      </a:r>
                      <a:r>
                        <a:rPr lang="en-US" sz="1400">
                          <a:effectLst/>
                        </a:rPr>
                        <a:t> MB_MASTER </a:t>
                      </a:r>
                      <a:r>
                        <a:rPr lang="zh-CN" sz="1400">
                          <a:effectLst/>
                        </a:rPr>
                        <a:t>或</a:t>
                      </a:r>
                      <a:r>
                        <a:rPr lang="en-US" sz="1400">
                          <a:effectLst/>
                        </a:rPr>
                        <a:t> MB_SLAVE </a:t>
                      </a:r>
                      <a:r>
                        <a:rPr lang="zh-CN" sz="1400">
                          <a:effectLst/>
                        </a:rPr>
                        <a:t>指令所使用的背景数据块的引用。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4955568"/>
                  </a:ext>
                </a:extLst>
              </a:tr>
              <a:tr h="405842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DONE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OUT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Bool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完成标志，上一请求已完成且没有出错后，</a:t>
                      </a:r>
                      <a:r>
                        <a:rPr lang="en-US" sz="1400">
                          <a:effectLst/>
                        </a:rPr>
                        <a:t>DONE </a:t>
                      </a:r>
                      <a:r>
                        <a:rPr lang="zh-CN" sz="1400">
                          <a:effectLst/>
                        </a:rPr>
                        <a:t>位将保持为</a:t>
                      </a:r>
                      <a:r>
                        <a:rPr lang="en-US" sz="1400">
                          <a:effectLst/>
                        </a:rPr>
                        <a:t> TRUE </a:t>
                      </a:r>
                      <a:r>
                        <a:rPr lang="zh-CN" sz="1400">
                          <a:effectLst/>
                        </a:rPr>
                        <a:t>一个扫描周期时间。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9482703"/>
                  </a:ext>
                </a:extLst>
              </a:tr>
              <a:tr h="405842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ERROR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OUT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Bool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错误标志，上一请求因错误而终止后，</a:t>
                      </a:r>
                      <a:r>
                        <a:rPr lang="en-US" sz="1400">
                          <a:effectLst/>
                        </a:rPr>
                        <a:t>ERROR </a:t>
                      </a:r>
                      <a:r>
                        <a:rPr lang="zh-CN" sz="1400">
                          <a:effectLst/>
                        </a:rPr>
                        <a:t>位将保持为</a:t>
                      </a:r>
                      <a:r>
                        <a:rPr lang="en-US" sz="1400">
                          <a:effectLst/>
                        </a:rPr>
                        <a:t> TRUE </a:t>
                      </a:r>
                      <a:r>
                        <a:rPr lang="zh-CN" sz="1400">
                          <a:effectLst/>
                        </a:rPr>
                        <a:t>一个扫描周期时间。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6863737"/>
                  </a:ext>
                </a:extLst>
              </a:tr>
              <a:tr h="202921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STATUS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OUT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Word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执行条件代码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4386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79218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80646" y="1367879"/>
            <a:ext cx="10326491" cy="1142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(2)MB_MASTER</a:t>
            </a:r>
            <a:r>
              <a:rPr lang="zh-CN" altLang="en-US" sz="1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Modbus_Master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指令可通过由</a:t>
            </a:r>
            <a:r>
              <a:rPr lang="en-US" altLang="zh-CN" sz="16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Modbus_Comm_Load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指令组态的端口作为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主站进行通信。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当在程序中添加 </a:t>
            </a:r>
            <a:r>
              <a:rPr lang="en-US" altLang="zh-CN" sz="16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Modbus_Master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指令时，将自动分配背景数据块。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457467-5212-7247-6ED5-C9125C563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5333" y="3259914"/>
            <a:ext cx="2235200" cy="19558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73D791F-BB16-E674-128B-26F374C6B7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228581"/>
              </p:ext>
            </p:extLst>
          </p:nvPr>
        </p:nvGraphicFramePr>
        <p:xfrm>
          <a:off x="936501" y="2659855"/>
          <a:ext cx="7056785" cy="36271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03061">
                  <a:extLst>
                    <a:ext uri="{9D8B030D-6E8A-4147-A177-3AD203B41FA5}">
                      <a16:colId xmlns:a16="http://schemas.microsoft.com/office/drawing/2014/main" val="2034472281"/>
                    </a:ext>
                  </a:extLst>
                </a:gridCol>
                <a:gridCol w="733968">
                  <a:extLst>
                    <a:ext uri="{9D8B030D-6E8A-4147-A177-3AD203B41FA5}">
                      <a16:colId xmlns:a16="http://schemas.microsoft.com/office/drawing/2014/main" val="1036945682"/>
                    </a:ext>
                  </a:extLst>
                </a:gridCol>
                <a:gridCol w="855576">
                  <a:extLst>
                    <a:ext uri="{9D8B030D-6E8A-4147-A177-3AD203B41FA5}">
                      <a16:colId xmlns:a16="http://schemas.microsoft.com/office/drawing/2014/main" val="2418729417"/>
                    </a:ext>
                  </a:extLst>
                </a:gridCol>
                <a:gridCol w="4464180">
                  <a:extLst>
                    <a:ext uri="{9D8B030D-6E8A-4147-A177-3AD203B41FA5}">
                      <a16:colId xmlns:a16="http://schemas.microsoft.com/office/drawing/2014/main" val="2846908669"/>
                    </a:ext>
                  </a:extLst>
                </a:gridCol>
              </a:tblGrid>
              <a:tr h="190610"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参数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类型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数据类型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说明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362265"/>
                  </a:ext>
                </a:extLst>
              </a:tr>
              <a:tr h="381219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REQ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Bool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0 = </a:t>
                      </a:r>
                      <a:r>
                        <a:rPr lang="zh-CN" sz="1400">
                          <a:effectLst/>
                        </a:rPr>
                        <a:t>无请求</a:t>
                      </a:r>
                    </a:p>
                    <a:p>
                      <a:r>
                        <a:rPr lang="en-US" sz="1400">
                          <a:effectLst/>
                        </a:rPr>
                        <a:t>1 = </a:t>
                      </a:r>
                      <a:r>
                        <a:rPr lang="zh-CN" sz="1400">
                          <a:effectLst/>
                        </a:rPr>
                        <a:t>请求将数据传送到</a:t>
                      </a:r>
                      <a:r>
                        <a:rPr lang="en-US" sz="1400">
                          <a:effectLst/>
                        </a:rPr>
                        <a:t> Modbus </a:t>
                      </a:r>
                      <a:r>
                        <a:rPr lang="zh-CN" sz="1400">
                          <a:effectLst/>
                        </a:rPr>
                        <a:t>从站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1279383"/>
                  </a:ext>
                </a:extLst>
              </a:tr>
              <a:tr h="19061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MB_ADDR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USInt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Modbus RTU </a:t>
                      </a:r>
                      <a:r>
                        <a:rPr lang="zh-CN" sz="1400">
                          <a:effectLst/>
                        </a:rPr>
                        <a:t>站地址：标准寻址范围（</a:t>
                      </a:r>
                      <a:r>
                        <a:rPr lang="en-US" sz="1400">
                          <a:effectLst/>
                        </a:rPr>
                        <a:t>1 </a:t>
                      </a:r>
                      <a:r>
                        <a:rPr lang="zh-CN" sz="1400">
                          <a:effectLst/>
                        </a:rPr>
                        <a:t>到</a:t>
                      </a:r>
                      <a:r>
                        <a:rPr lang="en-US" sz="1400">
                          <a:effectLst/>
                        </a:rPr>
                        <a:t> 247</a:t>
                      </a:r>
                      <a:r>
                        <a:rPr lang="zh-CN" sz="1400">
                          <a:effectLst/>
                        </a:rPr>
                        <a:t>）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6352506"/>
                  </a:ext>
                </a:extLst>
              </a:tr>
              <a:tr h="19061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MODE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模式选择： 指定请求类型（</a:t>
                      </a:r>
                      <a:r>
                        <a:rPr lang="en-US" sz="1400" dirty="0">
                          <a:effectLst/>
                        </a:rPr>
                        <a:t>0-</a:t>
                      </a:r>
                      <a:r>
                        <a:rPr lang="zh-CN" sz="1400" dirty="0">
                          <a:effectLst/>
                        </a:rPr>
                        <a:t>读、</a:t>
                      </a:r>
                      <a:r>
                        <a:rPr lang="en-US" sz="1400" dirty="0">
                          <a:effectLst/>
                        </a:rPr>
                        <a:t>1-</a:t>
                      </a:r>
                      <a:r>
                        <a:rPr lang="zh-CN" sz="1400" dirty="0">
                          <a:effectLst/>
                        </a:rPr>
                        <a:t>写或诊断）。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8948070"/>
                  </a:ext>
                </a:extLst>
              </a:tr>
              <a:tr h="381219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DATA_ADDR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UDInt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从站中的起始地址： 指定要在</a:t>
                      </a:r>
                      <a:r>
                        <a:rPr lang="en-US" sz="1400">
                          <a:effectLst/>
                        </a:rPr>
                        <a:t> Modbus </a:t>
                      </a:r>
                      <a:r>
                        <a:rPr lang="zh-CN" sz="1400">
                          <a:effectLst/>
                        </a:rPr>
                        <a:t>从站中访问的数据的起始地址。（</a:t>
                      </a:r>
                      <a:r>
                        <a:rPr lang="en-US" sz="1400">
                          <a:effectLst/>
                        </a:rPr>
                        <a:t>40001-49999</a:t>
                      </a:r>
                      <a:r>
                        <a:rPr lang="zh-CN" sz="1400">
                          <a:effectLst/>
                        </a:rPr>
                        <a:t>）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5181898"/>
                  </a:ext>
                </a:extLst>
              </a:tr>
              <a:tr h="19061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DATA_LEN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UInt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数据长度： 指定此请求中要访问的位数或字数。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2472548"/>
                  </a:ext>
                </a:extLst>
              </a:tr>
              <a:tr h="381219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DATA_PTR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IN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Variant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数据指针： 指向要写入或读取的数据的</a:t>
                      </a:r>
                      <a:r>
                        <a:rPr lang="en-US" sz="1400">
                          <a:effectLst/>
                        </a:rPr>
                        <a:t> M </a:t>
                      </a:r>
                      <a:r>
                        <a:rPr lang="zh-CN" sz="1400">
                          <a:effectLst/>
                        </a:rPr>
                        <a:t>或</a:t>
                      </a:r>
                      <a:r>
                        <a:rPr lang="en-US" sz="1400">
                          <a:effectLst/>
                        </a:rPr>
                        <a:t> DB </a:t>
                      </a:r>
                      <a:r>
                        <a:rPr lang="zh-CN" sz="1400">
                          <a:effectLst/>
                        </a:rPr>
                        <a:t>地址（标准</a:t>
                      </a:r>
                      <a:r>
                        <a:rPr lang="en-US" sz="1400">
                          <a:effectLst/>
                        </a:rPr>
                        <a:t>DB </a:t>
                      </a:r>
                      <a:r>
                        <a:rPr lang="zh-CN" sz="1400">
                          <a:effectLst/>
                        </a:rPr>
                        <a:t>类型）。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059675"/>
                  </a:ext>
                </a:extLst>
              </a:tr>
              <a:tr h="381219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DONE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OUT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Bool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完成标志，上一请求已完成且没有出错后，</a:t>
                      </a:r>
                      <a:r>
                        <a:rPr lang="en-US" sz="1400">
                          <a:effectLst/>
                        </a:rPr>
                        <a:t>DONE </a:t>
                      </a:r>
                      <a:r>
                        <a:rPr lang="zh-CN" sz="1400">
                          <a:effectLst/>
                        </a:rPr>
                        <a:t>位将保持为</a:t>
                      </a:r>
                      <a:r>
                        <a:rPr lang="en-US" sz="1400">
                          <a:effectLst/>
                        </a:rPr>
                        <a:t> TRUE </a:t>
                      </a:r>
                      <a:r>
                        <a:rPr lang="zh-CN" sz="1400">
                          <a:effectLst/>
                        </a:rPr>
                        <a:t>一个扫描周期时间。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5154616"/>
                  </a:ext>
                </a:extLst>
              </a:tr>
              <a:tr h="381219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BUSY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OUT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Bool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0</a:t>
                      </a:r>
                      <a:r>
                        <a:rPr lang="zh-CN" sz="1400">
                          <a:effectLst/>
                        </a:rPr>
                        <a:t>–无正在进行的</a:t>
                      </a:r>
                      <a:r>
                        <a:rPr lang="en-US" sz="1400">
                          <a:effectLst/>
                        </a:rPr>
                        <a:t> MB_MASTER </a:t>
                      </a:r>
                      <a:r>
                        <a:rPr lang="zh-CN" sz="1400">
                          <a:effectLst/>
                        </a:rPr>
                        <a:t>操作；</a:t>
                      </a:r>
                      <a:r>
                        <a:rPr lang="en-US" sz="1400">
                          <a:effectLst/>
                        </a:rPr>
                        <a:t>1</a:t>
                      </a:r>
                      <a:r>
                        <a:rPr lang="zh-CN" sz="1400">
                          <a:effectLst/>
                        </a:rPr>
                        <a:t>–</a:t>
                      </a:r>
                      <a:r>
                        <a:rPr lang="en-US" sz="1400">
                          <a:effectLst/>
                        </a:rPr>
                        <a:t>MB_MASTER </a:t>
                      </a:r>
                      <a:r>
                        <a:rPr lang="zh-CN" sz="1400">
                          <a:effectLst/>
                        </a:rPr>
                        <a:t>操作正在进行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8676081"/>
                  </a:ext>
                </a:extLst>
              </a:tr>
              <a:tr h="381219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ERROR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OUT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Bool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400">
                          <a:effectLst/>
                        </a:rPr>
                        <a:t>错误标志，上一请求因错误而终止后，</a:t>
                      </a:r>
                      <a:r>
                        <a:rPr lang="en-US" sz="1400">
                          <a:effectLst/>
                        </a:rPr>
                        <a:t>ERROR </a:t>
                      </a:r>
                      <a:r>
                        <a:rPr lang="zh-CN" sz="1400">
                          <a:effectLst/>
                        </a:rPr>
                        <a:t>位将保持为</a:t>
                      </a:r>
                      <a:r>
                        <a:rPr lang="en-US" sz="1400">
                          <a:effectLst/>
                        </a:rPr>
                        <a:t> TRUE </a:t>
                      </a:r>
                      <a:r>
                        <a:rPr lang="zh-CN" sz="1400">
                          <a:effectLst/>
                        </a:rPr>
                        <a:t>一个扫描周期时间。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9646760"/>
                  </a:ext>
                </a:extLst>
              </a:tr>
              <a:tr h="19061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STATUS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OUT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Word</a:t>
                      </a:r>
                      <a:endParaRPr lang="zh-CN" sz="1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zh-CN" sz="1400" dirty="0">
                          <a:effectLst/>
                        </a:rPr>
                        <a:t>执行条件代码</a:t>
                      </a:r>
                      <a:endParaRPr lang="zh-CN" sz="1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2404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70130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F473728A-38BF-B06E-8A73-E559AE0C5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176" y="1031244"/>
            <a:ext cx="9569042" cy="5810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4.3.3 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技能训练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0836E1B0-676A-26DA-9CCA-CE185502D2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770862"/>
              </p:ext>
            </p:extLst>
          </p:nvPr>
        </p:nvGraphicFramePr>
        <p:xfrm>
          <a:off x="2952725" y="1214057"/>
          <a:ext cx="6487630" cy="355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7630">
                  <a:extLst>
                    <a:ext uri="{9D8B030D-6E8A-4147-A177-3AD203B41FA5}">
                      <a16:colId xmlns:a16="http://schemas.microsoft.com/office/drawing/2014/main" val="741042950"/>
                    </a:ext>
                  </a:extLst>
                </a:gridCol>
              </a:tblGrid>
              <a:tr h="3559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effectLst/>
                        </a:rPr>
                        <a:t>PLC</a:t>
                      </a:r>
                      <a:r>
                        <a:rPr lang="zh-CN" altLang="en-US" sz="1800" dirty="0">
                          <a:effectLst/>
                        </a:rPr>
                        <a:t>与</a:t>
                      </a:r>
                      <a:r>
                        <a:rPr lang="en-US" altLang="zh-CN" sz="1800" dirty="0">
                          <a:effectLst/>
                        </a:rPr>
                        <a:t>SIMATICS V20</a:t>
                      </a:r>
                      <a:r>
                        <a:rPr lang="zh-CN" altLang="en-US" sz="1800" dirty="0">
                          <a:effectLst/>
                        </a:rPr>
                        <a:t>变频器的</a:t>
                      </a:r>
                      <a:r>
                        <a:rPr lang="en-US" altLang="zh-CN" sz="1800" dirty="0">
                          <a:effectLst/>
                        </a:rPr>
                        <a:t>MODBUS</a:t>
                      </a:r>
                      <a:r>
                        <a:rPr lang="zh-CN" altLang="en-US" sz="1800" dirty="0">
                          <a:effectLst/>
                        </a:rPr>
                        <a:t>通讯控制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400178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1F6E1845-6BA4-1C4E-65A7-20BC8874A0D3}"/>
              </a:ext>
            </a:extLst>
          </p:cNvPr>
          <p:cNvSpPr txBox="1"/>
          <p:nvPr/>
        </p:nvSpPr>
        <p:spPr>
          <a:xfrm>
            <a:off x="589671" y="1447360"/>
            <a:ext cx="9217024" cy="2296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黑体" panose="02010609060101010101" pitchFamily="49" charset="-122"/>
              </a:rPr>
              <a:t>训练目的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了解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通讯原理及架构；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掌握变频器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参数设置；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掌握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S7-1200 PLC 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指令功能及使用方法；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掌握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与变频器的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RS485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连接；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会使用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MODBUS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指令编写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通讯程序，控制变频器运行；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4BA997-E411-474A-B2EC-82E542D60D35}"/>
              </a:ext>
            </a:extLst>
          </p:cNvPr>
          <p:cNvSpPr txBox="1"/>
          <p:nvPr/>
        </p:nvSpPr>
        <p:spPr>
          <a:xfrm>
            <a:off x="619121" y="3744143"/>
            <a:ext cx="9829337" cy="2666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黑体" panose="02010609060101010101" pitchFamily="49" charset="-122"/>
              </a:rPr>
              <a:t>2.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黑体" panose="02010609060101010101" pitchFamily="49" charset="-122"/>
              </a:rPr>
              <a:t>训练要求</a:t>
            </a:r>
            <a:endParaRPr lang="zh-CN" altLang="zh-CN" sz="24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通过外接按钮作为输入控制信号，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RS485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总线控制变频器；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(1)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设置变频器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MODBUS 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通讯相关参数；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(2)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编写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程序，在线调试变频器，控制电动机运行；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(3)PLC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设定变频器频率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20Hz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，控制电动机正转运行；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(4)PLC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设定变频器频率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15Hz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，控制电动机反转运行；</a:t>
            </a: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(5)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运行过程中，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在线查看变频器的状态，读取实际输出频率。</a:t>
            </a:r>
          </a:p>
        </p:txBody>
      </p:sp>
    </p:spTree>
    <p:extLst>
      <p:ext uri="{BB962C8B-B14F-4D97-AF65-F5344CB8AC3E}">
        <p14:creationId xmlns:p14="http://schemas.microsoft.com/office/powerpoint/2010/main" val="4258640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609958" y="1326232"/>
            <a:ext cx="10180257" cy="21048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触点接口方式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触点接口方式，触点本身属于无源信号，只提供开关触点的接入，具有闭合和断开两种状态，两个接点之间没有极性，可以互换。按钮、开关、继电器触点、行程开关等与变频器连接，都属于触点接口方式。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作为触点接口方式的开关或按钮，连接形式可以参照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NPN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PNP</a:t>
            </a:r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的连接形式。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Picture 10" descr="无标题">
            <a:extLst>
              <a:ext uri="{FF2B5EF4-FFF2-40B4-BE49-F238E27FC236}">
                <a16:creationId xmlns:a16="http://schemas.microsoft.com/office/drawing/2014/main" id="{A620FC9B-2EED-A937-9230-B9E169C62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154" y="3744143"/>
            <a:ext cx="1160145" cy="1570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1">
            <a:extLst>
              <a:ext uri="{FF2B5EF4-FFF2-40B4-BE49-F238E27FC236}">
                <a16:creationId xmlns:a16="http://schemas.microsoft.com/office/drawing/2014/main" id="{F1163784-9174-2686-D700-F62F386ED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3578" y="3744143"/>
            <a:ext cx="1131887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2" descr="无标题">
            <a:extLst>
              <a:ext uri="{FF2B5EF4-FFF2-40B4-BE49-F238E27FC236}">
                <a16:creationId xmlns:a16="http://schemas.microsoft.com/office/drawing/2014/main" id="{83F42A7E-D7EB-D43E-1DB4-4671DC7D7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8549" y="3661513"/>
            <a:ext cx="1327785" cy="1645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无标题.jpg">
            <a:extLst>
              <a:ext uri="{FF2B5EF4-FFF2-40B4-BE49-F238E27FC236}">
                <a16:creationId xmlns:a16="http://schemas.microsoft.com/office/drawing/2014/main" id="{5CCCD3C7-3818-574A-A3E5-B5BB9917403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1894"/>
          <a:stretch/>
        </p:blipFill>
        <p:spPr>
          <a:xfrm>
            <a:off x="7757021" y="3600127"/>
            <a:ext cx="2016224" cy="218256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03699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194E48B-261C-7164-3FC4-9710CC050B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777879"/>
              </p:ext>
            </p:extLst>
          </p:nvPr>
        </p:nvGraphicFramePr>
        <p:xfrm>
          <a:off x="882844" y="1682678"/>
          <a:ext cx="9649072" cy="269419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19999303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444080649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val="659541903"/>
                    </a:ext>
                  </a:extLst>
                </a:gridCol>
              </a:tblGrid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序号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名称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备注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1842658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断路器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>
                          <a:effectLst/>
                        </a:rPr>
                        <a:t>2P-10A/230V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894832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SINAMICS V20</a:t>
                      </a:r>
                      <a:r>
                        <a:rPr lang="zh-CN" sz="1600" dirty="0">
                          <a:effectLst/>
                        </a:rPr>
                        <a:t>变频器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</a:rPr>
                        <a:t>6SL3210-5BB12-5UV1</a:t>
                      </a:r>
                      <a:r>
                        <a:rPr lang="zh-CN" sz="1600" dirty="0">
                          <a:effectLst/>
                        </a:rPr>
                        <a:t>（</a:t>
                      </a:r>
                      <a:r>
                        <a:rPr lang="en-US" sz="1600" dirty="0">
                          <a:effectLst/>
                        </a:rPr>
                        <a:t>1AC200-240V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0.25kW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1.7A</a:t>
                      </a:r>
                      <a:r>
                        <a:rPr lang="zh-CN" sz="1600" dirty="0">
                          <a:effectLst/>
                        </a:rPr>
                        <a:t>，</a:t>
                      </a:r>
                      <a:r>
                        <a:rPr lang="en-US" sz="1600" dirty="0">
                          <a:effectLst/>
                        </a:rPr>
                        <a:t>FSAA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7889229"/>
                  </a:ext>
                </a:extLst>
              </a:tr>
              <a:tr h="53921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3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三相异步电动机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>
                          <a:effectLst/>
                        </a:rPr>
                        <a:t>额定电流</a:t>
                      </a:r>
                      <a:r>
                        <a:rPr lang="en-US" sz="1600">
                          <a:effectLst/>
                        </a:rPr>
                        <a:t>0.3A </a:t>
                      </a:r>
                      <a:r>
                        <a:rPr lang="zh-CN" sz="1600">
                          <a:effectLst/>
                        </a:rPr>
                        <a:t>，额定功率</a:t>
                      </a:r>
                      <a:r>
                        <a:rPr lang="en-US" sz="1600">
                          <a:effectLst/>
                        </a:rPr>
                        <a:t>60W</a:t>
                      </a:r>
                      <a:r>
                        <a:rPr lang="zh-CN" sz="1600">
                          <a:effectLst/>
                        </a:rPr>
                        <a:t>，额定频率</a:t>
                      </a:r>
                      <a:r>
                        <a:rPr lang="en-US" sz="1600">
                          <a:effectLst/>
                        </a:rPr>
                        <a:t>50Hz</a:t>
                      </a:r>
                      <a:r>
                        <a:rPr lang="zh-CN" sz="1600">
                          <a:effectLst/>
                        </a:rPr>
                        <a:t>，额定转速</a:t>
                      </a:r>
                      <a:r>
                        <a:rPr lang="en-US" sz="1600">
                          <a:effectLst/>
                        </a:rPr>
                        <a:t>1430 r/min</a:t>
                      </a:r>
                      <a:r>
                        <a:rPr lang="zh-CN" sz="1600">
                          <a:effectLst/>
                        </a:rPr>
                        <a:t>，功率因数</a:t>
                      </a:r>
                      <a:r>
                        <a:rPr lang="en-US" sz="1600">
                          <a:effectLst/>
                        </a:rPr>
                        <a:t>0.85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1358804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280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effectLst/>
                        </a:rPr>
                        <a:t>RS485</a:t>
                      </a:r>
                      <a:r>
                        <a:rPr lang="zh-CN" altLang="en-US" sz="1600" dirty="0">
                          <a:effectLst/>
                        </a:rPr>
                        <a:t>通讯线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effectLst/>
                        </a:rPr>
                        <a:t>建议双绞线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4446855"/>
                  </a:ext>
                </a:extLst>
              </a:tr>
              <a:tr h="36394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</a:rPr>
                        <a:t>5</a:t>
                      </a:r>
                      <a:endParaRPr lang="zh-CN" sz="2800" dirty="0">
                        <a:effectLst/>
                        <a:latin typeface="+mn-ea"/>
                        <a:ea typeface="+mn-ea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西门子</a:t>
                      </a:r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S7-1200 CPU 1214C DC/DC/DC V4.2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9655778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通信信号板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CB1241 RS485 6ES7 241-1CH30-1XB0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555740"/>
                  </a:ext>
                </a:extLst>
              </a:tr>
              <a:tr h="3302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软件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博图</a:t>
                      </a:r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TIA V16</a:t>
                      </a:r>
                      <a:endParaRPr lang="zh-CN" sz="28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4416915"/>
                  </a:ext>
                </a:extLst>
              </a:tr>
            </a:tbl>
          </a:graphicData>
        </a:graphic>
      </p:graphicFrame>
      <p:pic>
        <p:nvPicPr>
          <p:cNvPr id="5" name="图片 15" descr="t01c6364886fb4bb710.jpg">
            <a:extLst>
              <a:ext uri="{FF2B5EF4-FFF2-40B4-BE49-F238E27FC236}">
                <a16:creationId xmlns:a16="http://schemas.microsoft.com/office/drawing/2014/main" id="{F79691CA-7F72-21A7-13EF-0F4BC0436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5599" y="4844902"/>
            <a:ext cx="1314848" cy="102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032EA82-D73B-55CA-E0F2-BE1317D6D0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t="11753" r="27776" b="8885"/>
          <a:stretch/>
        </p:blipFill>
        <p:spPr>
          <a:xfrm>
            <a:off x="7993285" y="4735336"/>
            <a:ext cx="776735" cy="1386860"/>
          </a:xfrm>
          <a:prstGeom prst="rect">
            <a:avLst/>
          </a:prstGeom>
        </p:spPr>
      </p:pic>
      <p:pic>
        <p:nvPicPr>
          <p:cNvPr id="11" name="Picture 2" descr="S7-1200系列CPU模块-昆山造极电气控制有限公司">
            <a:extLst>
              <a:ext uri="{FF2B5EF4-FFF2-40B4-BE49-F238E27FC236}">
                <a16:creationId xmlns:a16="http://schemas.microsoft.com/office/drawing/2014/main" id="{1B0F3601-B6F5-3668-B6AE-1206D7A89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51" y="4814851"/>
            <a:ext cx="1240964" cy="119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5800436" cy="460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训练</a:t>
            </a:r>
            <a:r>
              <a:rPr lang="zh-CN" altLang="en-US" dirty="0">
                <a:ea typeface="宋体" panose="02010600030101010101" pitchFamily="2" charset="-122"/>
                <a:cs typeface="宋体" panose="02010600030101010101" pitchFamily="2" charset="-122"/>
              </a:rPr>
              <a:t>准备</a:t>
            </a:r>
            <a:endParaRPr lang="zh-CN" altLang="en-US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290" name="Picture 2" descr="双绞线 的图像结果">
            <a:extLst>
              <a:ext uri="{FF2B5EF4-FFF2-40B4-BE49-F238E27FC236}">
                <a16:creationId xmlns:a16="http://schemas.microsoft.com/office/drawing/2014/main" id="{A11F33D7-13D6-1543-150E-13E8D8888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481" y="4916778"/>
            <a:ext cx="1102280" cy="88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抗干扰屏蔽双绞线RS485通讯电缆2X0.75">
            <a:extLst>
              <a:ext uri="{FF2B5EF4-FFF2-40B4-BE49-F238E27FC236}">
                <a16:creationId xmlns:a16="http://schemas.microsoft.com/office/drawing/2014/main" id="{06D2C5F6-2024-B5EF-4E08-BC2F6943B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304" y="4814851"/>
            <a:ext cx="1041402" cy="102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二手电脑回收_废旧电脑回收价格_中关村电脑回收_淘宝助理">
            <a:extLst>
              <a:ext uri="{FF2B5EF4-FFF2-40B4-BE49-F238E27FC236}">
                <a16:creationId xmlns:a16="http://schemas.microsoft.com/office/drawing/2014/main" id="{29BC52DE-D45D-67F0-7C72-234584C03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959" y="4639699"/>
            <a:ext cx="1779565" cy="133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81125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53E8581-0996-5D81-AE33-6EB01662C4F8}"/>
              </a:ext>
            </a:extLst>
          </p:cNvPr>
          <p:cNvSpPr txBox="1"/>
          <p:nvPr/>
        </p:nvSpPr>
        <p:spPr>
          <a:xfrm>
            <a:off x="479505" y="1173180"/>
            <a:ext cx="10538116" cy="1204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4. </a:t>
            </a:r>
            <a:r>
              <a:rPr lang="zh-CN" altLang="en-US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电路连接</a:t>
            </a:r>
            <a:endParaRPr lang="en-US" altLang="zh-CN" sz="18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连接变频器的电源和电动机，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L1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L2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接单相电源，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V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W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接三相异步电动机，电动机按照星型连接。连接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电路，连接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与变频器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RS485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通讯端口。</a:t>
            </a:r>
            <a:endParaRPr lang="zh-CN" altLang="en-US" sz="16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750194-8D0F-BA93-8BD8-38D3B9795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933" y="2520007"/>
            <a:ext cx="4999355" cy="3663315"/>
          </a:xfrm>
          <a:prstGeom prst="rect">
            <a:avLst/>
          </a:prstGeom>
        </p:spPr>
      </p:pic>
      <p:graphicFrame>
        <p:nvGraphicFramePr>
          <p:cNvPr id="6" name="表格 8">
            <a:extLst>
              <a:ext uri="{FF2B5EF4-FFF2-40B4-BE49-F238E27FC236}">
                <a16:creationId xmlns:a16="http://schemas.microsoft.com/office/drawing/2014/main" id="{9B9B5E5D-ACD4-B58D-99E0-CDC436906F0A}"/>
              </a:ext>
            </a:extLst>
          </p:cNvPr>
          <p:cNvGraphicFramePr>
            <a:graphicFrameLocks noGrp="1"/>
          </p:cNvGraphicFramePr>
          <p:nvPr/>
        </p:nvGraphicFramePr>
        <p:xfrm>
          <a:off x="1368549" y="3672135"/>
          <a:ext cx="3132604" cy="1112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3257728021"/>
                    </a:ext>
                  </a:extLst>
                </a:gridCol>
                <a:gridCol w="1836460">
                  <a:extLst>
                    <a:ext uri="{9D8B030D-6E8A-4147-A177-3AD203B41FA5}">
                      <a16:colId xmlns:a16="http://schemas.microsoft.com/office/drawing/2014/main" val="2627642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PLC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变频器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783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TRA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N-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1674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TRB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P+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287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849501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7FB9E5-D2EC-38D6-FE21-830C8E715F72}"/>
              </a:ext>
            </a:extLst>
          </p:cNvPr>
          <p:cNvSpPr txBox="1"/>
          <p:nvPr/>
        </p:nvSpPr>
        <p:spPr>
          <a:xfrm>
            <a:off x="479505" y="1173180"/>
            <a:ext cx="4273420" cy="3031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5. 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黑体" panose="02010609060101010101" pitchFamily="49" charset="-122"/>
                <a:cs typeface="黑体" panose="02010609060101010101" pitchFamily="49" charset="-122"/>
              </a:rPr>
              <a:t>变频器参数设置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电路接线无误，闭合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QF1</a:t>
            </a: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，变频器上电，显示正常；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执行变频器恢复出厂设置；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快速调试，设置电动机参数；</a:t>
            </a: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arenBoth"/>
            </a:pP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变频器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MODBUS RTU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通讯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参数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设置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，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或选择接口宏</a:t>
            </a:r>
            <a:r>
              <a:rPr lang="en-US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CN011</a:t>
            </a:r>
            <a:r>
              <a:rPr lang="zh-CN" altLang="zh-CN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，修改其中的参数</a:t>
            </a:r>
            <a:r>
              <a:rPr lang="zh-CN" altLang="en-US" sz="1600" dirty="0">
                <a:effectLst/>
                <a:ea typeface="宋体" panose="02010600030101010101" pitchFamily="2" charset="-122"/>
                <a:cs typeface="黑体" panose="02010609060101010101" pitchFamily="49" charset="-122"/>
              </a:rPr>
              <a:t>；</a:t>
            </a:r>
            <a:endParaRPr lang="en-US" altLang="zh-CN" sz="1600" dirty="0">
              <a:effectLst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lvl="0"/>
            <a:endParaRPr lang="zh-CN" altLang="en-US" sz="14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F39896A-D05A-4548-9432-A489BC47EF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476271"/>
              </p:ext>
            </p:extLst>
          </p:nvPr>
        </p:nvGraphicFramePr>
        <p:xfrm>
          <a:off x="4988801" y="1669997"/>
          <a:ext cx="5976664" cy="34447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10882">
                  <a:extLst>
                    <a:ext uri="{9D8B030D-6E8A-4147-A177-3AD203B41FA5}">
                      <a16:colId xmlns:a16="http://schemas.microsoft.com/office/drawing/2014/main" val="2374099979"/>
                    </a:ext>
                  </a:extLst>
                </a:gridCol>
                <a:gridCol w="990784">
                  <a:extLst>
                    <a:ext uri="{9D8B030D-6E8A-4147-A177-3AD203B41FA5}">
                      <a16:colId xmlns:a16="http://schemas.microsoft.com/office/drawing/2014/main" val="2398244282"/>
                    </a:ext>
                  </a:extLst>
                </a:gridCol>
                <a:gridCol w="4074998">
                  <a:extLst>
                    <a:ext uri="{9D8B030D-6E8A-4147-A177-3AD203B41FA5}">
                      <a16:colId xmlns:a16="http://schemas.microsoft.com/office/drawing/2014/main" val="957615350"/>
                    </a:ext>
                  </a:extLst>
                </a:gridCol>
              </a:tblGrid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参数号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参数值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说明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2301046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P700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命令源来源于</a:t>
                      </a:r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 RS485 </a:t>
                      </a:r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总线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660743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P1000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设定值来源于</a:t>
                      </a:r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 RS485 </a:t>
                      </a:r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总线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3302902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P2000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50.0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百分比</a:t>
                      </a:r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100% ==&gt; P2000 </a:t>
                      </a:r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的值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648071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P2010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6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设置通讯波特率</a:t>
                      </a:r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9600bps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5787409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P2014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USS /MODBUS </a:t>
                      </a:r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报文间断时间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0459764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P2021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1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变频器从站地址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5621433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P2023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选择通讯协议为</a:t>
                      </a:r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MODBUS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3424357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P2034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偶校验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5140172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P2035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2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1</a:t>
                      </a:r>
                      <a:r>
                        <a:rPr lang="zh-CN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位停止位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2907497"/>
                  </a:ext>
                </a:extLst>
              </a:tr>
              <a:tr h="31316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P700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5</a:t>
                      </a:r>
                      <a:endParaRPr lang="zh-CN" sz="20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命令源来源于</a:t>
                      </a:r>
                      <a:r>
                        <a:rPr lang="en-US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 RS485 </a:t>
                      </a:r>
                      <a:r>
                        <a:rPr lang="zh-CN" sz="16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pitchFamily="49" charset="-122"/>
                        </a:rPr>
                        <a:t>总线</a:t>
                      </a:r>
                      <a:endParaRPr lang="zh-CN" sz="20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9256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77369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2296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</a:t>
            </a: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QF2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上电运行，编写程序，编译下载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新建项目，组态硬件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TIA V16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，新建项目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 CPU1214C DC/DC/DC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和信号板。组态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名称及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IP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地址。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添加“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MB_COMM_LOAD”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指令，配置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使用右侧指令树→通讯→通讯处理器→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RTU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）下的新版指令。添加指令的同时，会建立背景数据块。新版“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MB_COMM_LOAD”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指令只需要接通一个周期，完成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配置。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82C72B1-2969-C651-E511-471A32A26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709" y="3382298"/>
            <a:ext cx="5669562" cy="289784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AEFF0AC-AF67-0AEC-58A4-58B695ECC338}"/>
              </a:ext>
            </a:extLst>
          </p:cNvPr>
          <p:cNvSpPr/>
          <p:nvPr/>
        </p:nvSpPr>
        <p:spPr>
          <a:xfrm>
            <a:off x="7201198" y="4752255"/>
            <a:ext cx="1277074" cy="43204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40903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7EBBC94-A70C-43E4-52B2-231EB069E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653" y="2129319"/>
            <a:ext cx="7522779" cy="380372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858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在信号板模块属性“系统常数”下找到硬件标识符。在指令中的输入参数“</a:t>
            </a: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PORT”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对应通讯端口选择或输入硬件标识符。</a:t>
            </a:r>
            <a:endParaRPr lang="zh-CN" altLang="en-US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AEFF0AC-AF67-0AEC-58A4-58B695ECC338}"/>
              </a:ext>
            </a:extLst>
          </p:cNvPr>
          <p:cNvSpPr/>
          <p:nvPr/>
        </p:nvSpPr>
        <p:spPr>
          <a:xfrm>
            <a:off x="5427505" y="5394660"/>
            <a:ext cx="837588" cy="43204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91558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FE6E799-39BE-79A2-33D6-FF38CF4DB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347" y="2274301"/>
            <a:ext cx="4694694" cy="391811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1188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添加“</a:t>
            </a: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MB_MASTER”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指令，读变频器状态字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作为主站，需要调用该指令。指令同时添加背景数据块。“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MB_COMM_LOAD”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指令完成标志位和错误标志位作为触发条件。</a:t>
            </a:r>
          </a:p>
        </p:txBody>
      </p:sp>
    </p:spTree>
    <p:extLst>
      <p:ext uri="{BB962C8B-B14F-4D97-AF65-F5344CB8AC3E}">
        <p14:creationId xmlns:p14="http://schemas.microsoft.com/office/powerpoint/2010/main" val="290819652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1188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变频器写入控制字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添加“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MB_MASTER”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指令，向变频器控制字寄存器地址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40100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写控制字，读状态字完成标志位和错误标志位作为触发条件，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F8063E4-D6BE-2E70-5FED-AF7B8B715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749" y="2159967"/>
            <a:ext cx="5768311" cy="393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0478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1188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变频器写入频率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添加“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MB_MASTER”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指令，向变频器转速设定寄存器地址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40101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写入频率，写控制字完成标志位和错误标志位作为触发条件。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AA70236-8F49-CE00-10D7-295EC2EE5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765" y="2212573"/>
            <a:ext cx="5742938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1768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(6)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添加轮询程序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写频率完成标志位和错误标志位作为读状态字触发条件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D0A028-8E99-741C-C728-135A60D4A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677" y="2100100"/>
            <a:ext cx="6658283" cy="371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8604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(7)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发送控制命令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依据变频器操作，使用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MOV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指令向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MW60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写入控制命令，包括变频器停止、正转、反转、复位等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8AB23E9-132D-D5D7-87DC-4FFD35E06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393" y="1927889"/>
            <a:ext cx="4893945" cy="417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17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586478" y="970337"/>
            <a:ext cx="9220835" cy="5810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4.1.2 PLC</a:t>
            </a:r>
            <a:r>
              <a:rPr lang="zh-CN" altLang="en-US" sz="2400" b="1" dirty="0">
                <a:solidFill>
                  <a:srgbClr val="294B64"/>
                </a:solidFill>
                <a:latin typeface="微软雅黑" panose="020B0503020204020204" charset="-122"/>
                <a:ea typeface="微软雅黑" panose="020B0503020204020204" charset="-122"/>
              </a:rPr>
              <a:t>与变频器的连接</a:t>
            </a:r>
          </a:p>
        </p:txBody>
      </p:sp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02" name="文本框 101"/>
          <p:cNvSpPr txBox="1"/>
          <p:nvPr/>
        </p:nvSpPr>
        <p:spPr>
          <a:xfrm>
            <a:off x="586478" y="1652653"/>
            <a:ext cx="10180257" cy="24814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SINAMICS V20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变频器与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构成变频控制系统，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PLC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与变频器的连接有开关量连接、模拟量连接和通讯连接三种方式。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与变频器的开关量连接实现变频器的启停、正反转等命令控制，也可以实现升速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降速调节运行频率的功能。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与变频器的模拟量连接实现变频器频率调节等功能。</a:t>
            </a:r>
            <a:r>
              <a:rPr lang="en-US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与变频器的通讯连接可以实现命令控制，也可以实现频率调节。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4.1PLC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与变频器端子控制电动机运行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60875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15581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(8)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添加设定频率转换和实际频率转换程序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将变频器设定频率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0∼50Hz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，变换为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0∼16384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变频器能够接收的数字量范围。</a:t>
            </a:r>
            <a:endParaRPr lang="en-US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与此相反，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读取变频器的实际频率数字量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0∼16384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，也需要转换为实际频率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0∼50Hz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，利用标准化和缩放指令实现。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0923A60-65CB-AC42-8402-C0CFC5B36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701" y="2520007"/>
            <a:ext cx="6617323" cy="331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0575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(9)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修改背景数据块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修改背景数据块“</a:t>
            </a:r>
            <a:r>
              <a:rPr lang="en-US" altLang="zh-CN" sz="1600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Modbus_Comm_Load_DB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参数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MODE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值位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16#04</a:t>
            </a:r>
            <a:endParaRPr lang="zh-CN" altLang="en-US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C9262E3-C3B3-34BF-D49B-9EFB95B43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3164" y="1294129"/>
            <a:ext cx="3946377" cy="461025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D5A740C-7B8B-0DA0-1B89-4D4934CE6C59}"/>
              </a:ext>
            </a:extLst>
          </p:cNvPr>
          <p:cNvSpPr txBox="1"/>
          <p:nvPr/>
        </p:nvSpPr>
        <p:spPr>
          <a:xfrm>
            <a:off x="643990" y="1994247"/>
            <a:ext cx="5801360" cy="834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10</a:t>
            </a:r>
            <a:r>
              <a:rPr lang="zh-CN" altLang="en-US" dirty="0"/>
              <a:t>）程序编译，下载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程序编译无误，下载程序至</a:t>
            </a:r>
            <a:r>
              <a:rPr lang="en-US" altLang="zh-CN" sz="1600" dirty="0"/>
              <a:t>PLC</a:t>
            </a:r>
            <a:r>
              <a:rPr lang="zh-CN" altLang="en-US" sz="1600" dirty="0"/>
              <a:t>中运行。</a:t>
            </a:r>
          </a:p>
        </p:txBody>
      </p:sp>
    </p:spTree>
    <p:extLst>
      <p:ext uri="{BB962C8B-B14F-4D97-AF65-F5344CB8AC3E}">
        <p14:creationId xmlns:p14="http://schemas.microsoft.com/office/powerpoint/2010/main" val="106278231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10326491" cy="1927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运行与调试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启用在线调试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OB1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程序中，点击       图标，启用在线调试；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设定运行频率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双击频率设定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MD70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，设置频率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，转换以后数字量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MW62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送变频器寄存器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40101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9EA301F-10CF-C70E-7B5A-B1DED7C60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709" y="1943943"/>
            <a:ext cx="398522" cy="41226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66D7527-BD59-CBB9-376A-FD6656A909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13"/>
          <a:stretch/>
        </p:blipFill>
        <p:spPr bwMode="auto">
          <a:xfrm>
            <a:off x="2376661" y="3467208"/>
            <a:ext cx="7016594" cy="19274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3027353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2" y="1085515"/>
            <a:ext cx="4875214" cy="34047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发送控制字，变频器运行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MOV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指令发送变频器控制字，控制电动机运行。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	停止。使用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M10.0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向变频器发送停止指令。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	正转。使用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M10.1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向变频器发送正转指令，驱动电动机正向运行。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	反转。使用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M10.2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向变频器发送反转指令，驱动电动机反向运行。</a:t>
            </a:r>
          </a:p>
          <a:p>
            <a:pPr lvl="1">
              <a:lnSpc>
                <a:spcPct val="150000"/>
              </a:lnSpc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	复位。使用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M10.3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向变频器发送复位指令，变频器执行复位操作。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16B30B-C454-011E-8848-A51ADE530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7883" y="1439887"/>
            <a:ext cx="4875214" cy="444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8119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9843765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状态监视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MW52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存放从变频器读取的过程数字量，转化后存放在</a:t>
            </a:r>
            <a:r>
              <a:rPr lang="en-US" altLang="zh-CN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MD74</a:t>
            </a: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实际频率。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AC8DAC5-82CB-B90C-E6A6-E7DF2413B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517" y="2546349"/>
            <a:ext cx="9473533" cy="249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8989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33D9E8-EC13-F3A6-F166-624EE99B3A6D}"/>
              </a:ext>
            </a:extLst>
          </p:cNvPr>
          <p:cNvSpPr txBox="1"/>
          <p:nvPr/>
        </p:nvSpPr>
        <p:spPr>
          <a:xfrm>
            <a:off x="597791" y="1085515"/>
            <a:ext cx="9843765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数据记录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启用在线调试，运行调试过程记录数据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14EA5A4-EF2C-1986-A12C-002C5FFD3E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09031"/>
              </p:ext>
            </p:extLst>
          </p:nvPr>
        </p:nvGraphicFramePr>
        <p:xfrm>
          <a:off x="1656581" y="2475058"/>
          <a:ext cx="7128793" cy="29196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195776748"/>
                    </a:ext>
                  </a:extLst>
                </a:gridCol>
                <a:gridCol w="2039572">
                  <a:extLst>
                    <a:ext uri="{9D8B030D-6E8A-4147-A177-3AD203B41FA5}">
                      <a16:colId xmlns:a16="http://schemas.microsoft.com/office/drawing/2014/main" val="416925991"/>
                    </a:ext>
                  </a:extLst>
                </a:gridCol>
                <a:gridCol w="1452765">
                  <a:extLst>
                    <a:ext uri="{9D8B030D-6E8A-4147-A177-3AD203B41FA5}">
                      <a16:colId xmlns:a16="http://schemas.microsoft.com/office/drawing/2014/main" val="4169561559"/>
                    </a:ext>
                  </a:extLst>
                </a:gridCol>
                <a:gridCol w="1452765">
                  <a:extLst>
                    <a:ext uri="{9D8B030D-6E8A-4147-A177-3AD203B41FA5}">
                      <a16:colId xmlns:a16="http://schemas.microsoft.com/office/drawing/2014/main" val="1724759188"/>
                    </a:ext>
                  </a:extLst>
                </a:gridCol>
                <a:gridCol w="1319595">
                  <a:extLst>
                    <a:ext uri="{9D8B030D-6E8A-4147-A177-3AD203B41FA5}">
                      <a16:colId xmlns:a16="http://schemas.microsoft.com/office/drawing/2014/main" val="3262875466"/>
                    </a:ext>
                  </a:extLst>
                </a:gridCol>
              </a:tblGrid>
              <a:tr h="324400"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设定频率（</a:t>
                      </a:r>
                      <a:r>
                        <a:rPr lang="en-US" sz="1600">
                          <a:effectLst/>
                        </a:rPr>
                        <a:t>Hz</a:t>
                      </a:r>
                      <a:r>
                        <a:rPr lang="zh-CN" sz="1600">
                          <a:effectLst/>
                        </a:rPr>
                        <a:t>）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写寄存器值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实际频率（</a:t>
                      </a:r>
                      <a:r>
                        <a:rPr lang="en-US" sz="1600">
                          <a:effectLst/>
                        </a:rPr>
                        <a:t>Hz</a:t>
                      </a:r>
                      <a:r>
                        <a:rPr lang="zh-CN" sz="1600">
                          <a:effectLst/>
                        </a:rPr>
                        <a:t>）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600">
                          <a:effectLst/>
                        </a:rPr>
                        <a:t>读寄存器值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5409127"/>
                  </a:ext>
                </a:extLst>
              </a:tr>
              <a:tr h="324400">
                <a:tc rowSpan="4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正转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2911217"/>
                  </a:ext>
                </a:extLst>
              </a:tr>
              <a:tr h="324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30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4622824"/>
                  </a:ext>
                </a:extLst>
              </a:tr>
              <a:tr h="324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7306770"/>
                  </a:ext>
                </a:extLst>
              </a:tr>
              <a:tr h="324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50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9931779"/>
                  </a:ext>
                </a:extLst>
              </a:tr>
              <a:tr h="324400">
                <a:tc rowSpan="4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反转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45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9310588"/>
                  </a:ext>
                </a:extLst>
              </a:tr>
              <a:tr h="324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35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4890047"/>
                  </a:ext>
                </a:extLst>
              </a:tr>
              <a:tr h="324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25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8361242"/>
                  </a:ext>
                </a:extLst>
              </a:tr>
              <a:tr h="324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24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67346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777590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2175" y="-8632"/>
            <a:ext cx="336947" cy="908720"/>
          </a:xfrm>
          <a:prstGeom prst="rect">
            <a:avLst/>
          </a:prstGeom>
          <a:solidFill>
            <a:srgbClr val="022F4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-45085" y="899795"/>
            <a:ext cx="11577955" cy="0"/>
          </a:xfrm>
          <a:prstGeom prst="line">
            <a:avLst/>
          </a:prstGeom>
          <a:noFill/>
          <a:ln w="34925" cap="flat" cmpd="sng" algn="ctr">
            <a:solidFill>
              <a:schemeClr val="tx2"/>
            </a:solidFill>
            <a:prstDash val="solid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1EAA946D-F80F-4DE2-838C-95616FCC60DE}"/>
              </a:ext>
            </a:extLst>
          </p:cNvPr>
          <p:cNvSpPr txBox="1"/>
          <p:nvPr/>
        </p:nvSpPr>
        <p:spPr>
          <a:xfrm>
            <a:off x="619121" y="176795"/>
            <a:ext cx="1032649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4.3 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PLC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的变频器</a:t>
            </a:r>
            <a:r>
              <a:rPr lang="en-US" altLang="zh-CN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MODBUS</a:t>
            </a:r>
            <a:r>
              <a:rPr lang="zh-CN" altLang="en-US" sz="3200" b="1" dirty="0">
                <a:solidFill>
                  <a:srgbClr val="022F4F"/>
                </a:solidFill>
                <a:latin typeface="微软雅黑" panose="020B0503020204020204" charset="-122"/>
                <a:ea typeface="微软雅黑" panose="020B0503020204020204" charset="-122"/>
              </a:rPr>
              <a:t>通讯</a:t>
            </a:r>
            <a:endParaRPr lang="zh-CN" altLang="zh-CN" sz="3200" b="1" dirty="0">
              <a:solidFill>
                <a:srgbClr val="022F4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EC2AE1-BD30-159B-9EF9-0845311FAC5B}"/>
              </a:ext>
            </a:extLst>
          </p:cNvPr>
          <p:cNvSpPr txBox="1"/>
          <p:nvPr/>
        </p:nvSpPr>
        <p:spPr>
          <a:xfrm>
            <a:off x="619121" y="1120762"/>
            <a:ext cx="9822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/>
              <a:t>8.</a:t>
            </a:r>
            <a:r>
              <a:rPr lang="zh-CN" altLang="en-US" b="1" dirty="0"/>
              <a:t>考核与评价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C781337-312C-EB4A-F578-B72124DABE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144"/>
              </p:ext>
            </p:extLst>
          </p:nvPr>
        </p:nvGraphicFramePr>
        <p:xfrm>
          <a:off x="1639436" y="1804109"/>
          <a:ext cx="8208911" cy="424428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61034">
                  <a:extLst>
                    <a:ext uri="{9D8B030D-6E8A-4147-A177-3AD203B41FA5}">
                      <a16:colId xmlns:a16="http://schemas.microsoft.com/office/drawing/2014/main" val="3647720686"/>
                    </a:ext>
                  </a:extLst>
                </a:gridCol>
                <a:gridCol w="2206063">
                  <a:extLst>
                    <a:ext uri="{9D8B030D-6E8A-4147-A177-3AD203B41FA5}">
                      <a16:colId xmlns:a16="http://schemas.microsoft.com/office/drawing/2014/main" val="390603910"/>
                    </a:ext>
                  </a:extLst>
                </a:gridCol>
                <a:gridCol w="1097353">
                  <a:extLst>
                    <a:ext uri="{9D8B030D-6E8A-4147-A177-3AD203B41FA5}">
                      <a16:colId xmlns:a16="http://schemas.microsoft.com/office/drawing/2014/main" val="950253019"/>
                    </a:ext>
                  </a:extLst>
                </a:gridCol>
                <a:gridCol w="1688057">
                  <a:extLst>
                    <a:ext uri="{9D8B030D-6E8A-4147-A177-3AD203B41FA5}">
                      <a16:colId xmlns:a16="http://schemas.microsoft.com/office/drawing/2014/main" val="3788659847"/>
                    </a:ext>
                  </a:extLst>
                </a:gridCol>
                <a:gridCol w="184384">
                  <a:extLst>
                    <a:ext uri="{9D8B030D-6E8A-4147-A177-3AD203B41FA5}">
                      <a16:colId xmlns:a16="http://schemas.microsoft.com/office/drawing/2014/main" val="1531098020"/>
                    </a:ext>
                  </a:extLst>
                </a:gridCol>
                <a:gridCol w="1036010">
                  <a:extLst>
                    <a:ext uri="{9D8B030D-6E8A-4147-A177-3AD203B41FA5}">
                      <a16:colId xmlns:a16="http://schemas.microsoft.com/office/drawing/2014/main" val="1221505767"/>
                    </a:ext>
                  </a:extLst>
                </a:gridCol>
                <a:gridCol w="1036010">
                  <a:extLst>
                    <a:ext uri="{9D8B030D-6E8A-4147-A177-3AD203B41FA5}">
                      <a16:colId xmlns:a16="http://schemas.microsoft.com/office/drawing/2014/main" val="644119482"/>
                    </a:ext>
                  </a:extLst>
                </a:gridCol>
              </a:tblGrid>
              <a:tr h="259125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任务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90116"/>
                  </a:ext>
                </a:extLst>
              </a:tr>
              <a:tr h="452080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序号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评价内容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权重（</a:t>
                      </a:r>
                      <a:r>
                        <a:rPr lang="en-US" sz="1600" dirty="0">
                          <a:effectLst/>
                        </a:rPr>
                        <a:t>%</a:t>
                      </a:r>
                      <a:r>
                        <a:rPr lang="zh-CN" sz="1600" dirty="0">
                          <a:effectLst/>
                        </a:rPr>
                        <a:t>）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effectLst/>
                        </a:rPr>
                        <a:t>评分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514075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正确连接电源、</a:t>
                      </a:r>
                      <a:r>
                        <a:rPr lang="en-US" sz="1600">
                          <a:effectLst/>
                        </a:rPr>
                        <a:t>PLC</a:t>
                      </a:r>
                      <a:r>
                        <a:rPr lang="zh-CN" sz="1600">
                          <a:effectLst/>
                        </a:rPr>
                        <a:t>、变频器与电动机的硬件接线。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7114761"/>
                  </a:ext>
                </a:extLst>
              </a:tr>
              <a:tr h="51825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能完成变频器参数复位和快速调试，变频器参数设置正确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8903186"/>
                  </a:ext>
                </a:extLst>
              </a:tr>
              <a:tr h="489753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编写</a:t>
                      </a:r>
                      <a:r>
                        <a:rPr lang="en-US" sz="1600">
                          <a:effectLst/>
                        </a:rPr>
                        <a:t>MODBUS</a:t>
                      </a:r>
                      <a:r>
                        <a:rPr lang="zh-CN" sz="1600">
                          <a:effectLst/>
                        </a:rPr>
                        <a:t>通讯程序，</a:t>
                      </a:r>
                      <a:r>
                        <a:rPr lang="en-US" sz="1600">
                          <a:effectLst/>
                        </a:rPr>
                        <a:t>PLC</a:t>
                      </a:r>
                      <a:r>
                        <a:rPr lang="zh-CN" sz="1600">
                          <a:effectLst/>
                        </a:rPr>
                        <a:t>程序编写，下载运行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3042540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变频器</a:t>
                      </a:r>
                      <a:r>
                        <a:rPr lang="en-US" sz="1600">
                          <a:effectLst/>
                        </a:rPr>
                        <a:t>USS</a:t>
                      </a:r>
                      <a:r>
                        <a:rPr lang="zh-CN" sz="1600">
                          <a:effectLst/>
                        </a:rPr>
                        <a:t>通讯参数设置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7533054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能够设定运行速度，控制电动机运行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5438559"/>
                  </a:ext>
                </a:extLst>
              </a:tr>
              <a:tr h="45208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读取变频器状态参数，完成数据记录，记录完整、正确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4105799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合理施工，操作规范，在规定时间完成任务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2303942"/>
                  </a:ext>
                </a:extLst>
              </a:tr>
              <a:tr h="51825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zh-CN" sz="1600">
                          <a:effectLst/>
                        </a:rPr>
                        <a:t>无旷课、迟到现象，团队意识强（工具保管、使用、收回情况，设备摆放，场地整理情况）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10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9224055"/>
                  </a:ext>
                </a:extLst>
              </a:tr>
              <a:tr h="259125">
                <a:tc gridSpan="6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总得分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6777734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日期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学生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600">
                          <a:effectLst/>
                        </a:rPr>
                        <a:t>教师</a:t>
                      </a:r>
                      <a:endParaRPr lang="zh-CN" sz="1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5754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260588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 bwMode="auto">
          <a:xfrm>
            <a:off x="0" y="-273"/>
            <a:ext cx="11522075" cy="64801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518" y="1100420"/>
            <a:ext cx="11522075" cy="4333179"/>
          </a:xfrm>
          <a:prstGeom prst="rect">
            <a:avLst/>
          </a:prstGeom>
          <a:solidFill>
            <a:srgbClr val="062B5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171857" y="2258025"/>
            <a:ext cx="8351736" cy="2214578"/>
          </a:xfrm>
          <a:prstGeom prst="rect">
            <a:avLst/>
          </a:pr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610485" y="1473207"/>
            <a:ext cx="3672306" cy="3672306"/>
          </a:xfrm>
          <a:prstGeom prst="ellipse">
            <a:avLst/>
          </a:prstGeom>
          <a:solidFill>
            <a:schemeClr val="bg1"/>
          </a:solidFill>
          <a:ln w="114300" cap="flat" cmpd="sng" algn="ctr">
            <a:solidFill>
              <a:srgbClr val="9DC3E6">
                <a:alpha val="69804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71310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075" y="1096947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2075" y="5388860"/>
            <a:ext cx="11520000" cy="7200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9352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099050" y="2719705"/>
            <a:ext cx="5358130" cy="1134110"/>
          </a:xfrm>
          <a:prstGeom prst="rect">
            <a:avLst/>
          </a:prstGeom>
          <a:noFill/>
        </p:spPr>
        <p:txBody>
          <a:bodyPr wrap="square" lIns="86395" tIns="43197" rIns="86395" bIns="43197" rtlCol="0">
            <a:spAutoFit/>
          </a:bodyPr>
          <a:lstStyle/>
          <a:p>
            <a:pPr algn="ctr"/>
            <a:r>
              <a:rPr lang="en-US" altLang="zh-CN" sz="6805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cs typeface="+mn-ea"/>
                <a:sym typeface="+mn-lt"/>
              </a:rPr>
              <a:t>THANK   YOU</a:t>
            </a:r>
            <a:endParaRPr lang="zh-CN" altLang="en-US" sz="6805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D530CE3-9B46-DCC3-4727-3F5D4B8326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" y="2500612"/>
            <a:ext cx="2798852" cy="1675579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4189512D-2462-C11E-1705-C7BBAD9EB73B}"/>
              </a:ext>
            </a:extLst>
          </p:cNvPr>
          <p:cNvSpPr/>
          <p:nvPr/>
        </p:nvSpPr>
        <p:spPr>
          <a:xfrm>
            <a:off x="720477" y="1583903"/>
            <a:ext cx="3456384" cy="3489610"/>
          </a:xfrm>
          <a:prstGeom prst="ellipse">
            <a:avLst/>
          </a:prstGeom>
          <a:solidFill>
            <a:schemeClr val="bg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3D1452B-4EDD-0BF9-A4B0-23E7D609BD8B}"/>
              </a:ext>
            </a:extLst>
          </p:cNvPr>
          <p:cNvSpPr/>
          <p:nvPr/>
        </p:nvSpPr>
        <p:spPr>
          <a:xfrm>
            <a:off x="3938351" y="1228262"/>
            <a:ext cx="7318521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变频与伺服控制技术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bldLvl="0" animBg="1"/>
      <p:bldP spid="2" grpId="0" bldLvl="0" animBg="1"/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4200</TotalTime>
  <Words>11246</Words>
  <Application>Microsoft Office PowerPoint</Application>
  <PresentationFormat>自定义</PresentationFormat>
  <Paragraphs>2074</Paragraphs>
  <Slides>97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97</vt:i4>
      </vt:variant>
    </vt:vector>
  </HeadingPairs>
  <TitlesOfParts>
    <vt:vector size="105" baseType="lpstr">
      <vt:lpstr>华文行楷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liu Bruce</cp:lastModifiedBy>
  <cp:revision>440</cp:revision>
  <dcterms:created xsi:type="dcterms:W3CDTF">2016-10-23T06:41:00Z</dcterms:created>
  <dcterms:modified xsi:type="dcterms:W3CDTF">2023-10-03T12:36:34Z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