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8"/>
  </p:notesMasterIdLst>
  <p:sldIdLst>
    <p:sldId id="259" r:id="rId2"/>
    <p:sldId id="344" r:id="rId3"/>
    <p:sldId id="345" r:id="rId4"/>
    <p:sldId id="348" r:id="rId5"/>
    <p:sldId id="601" r:id="rId6"/>
    <p:sldId id="602" r:id="rId7"/>
    <p:sldId id="603" r:id="rId8"/>
    <p:sldId id="604" r:id="rId9"/>
    <p:sldId id="606" r:id="rId10"/>
    <p:sldId id="607" r:id="rId11"/>
    <p:sldId id="605" r:id="rId12"/>
    <p:sldId id="608" r:id="rId13"/>
    <p:sldId id="611" r:id="rId14"/>
    <p:sldId id="612" r:id="rId15"/>
    <p:sldId id="613" r:id="rId16"/>
    <p:sldId id="614" r:id="rId17"/>
    <p:sldId id="615" r:id="rId18"/>
    <p:sldId id="616" r:id="rId19"/>
    <p:sldId id="617" r:id="rId20"/>
    <p:sldId id="618" r:id="rId21"/>
    <p:sldId id="619" r:id="rId22"/>
    <p:sldId id="620" r:id="rId23"/>
    <p:sldId id="621" r:id="rId24"/>
    <p:sldId id="622" r:id="rId25"/>
    <p:sldId id="623" r:id="rId26"/>
    <p:sldId id="624" r:id="rId27"/>
    <p:sldId id="625" r:id="rId28"/>
    <p:sldId id="626" r:id="rId29"/>
    <p:sldId id="627" r:id="rId30"/>
    <p:sldId id="628" r:id="rId31"/>
    <p:sldId id="629" r:id="rId32"/>
    <p:sldId id="630" r:id="rId33"/>
    <p:sldId id="631" r:id="rId34"/>
    <p:sldId id="632" r:id="rId35"/>
    <p:sldId id="633" r:id="rId36"/>
    <p:sldId id="634" r:id="rId37"/>
    <p:sldId id="635" r:id="rId38"/>
    <p:sldId id="636" r:id="rId39"/>
    <p:sldId id="637" r:id="rId40"/>
    <p:sldId id="638" r:id="rId41"/>
    <p:sldId id="609" r:id="rId42"/>
    <p:sldId id="596" r:id="rId43"/>
    <p:sldId id="597" r:id="rId44"/>
    <p:sldId id="598" r:id="rId45"/>
    <p:sldId id="600" r:id="rId46"/>
    <p:sldId id="594" r:id="rId47"/>
    <p:sldId id="599" r:id="rId48"/>
    <p:sldId id="610" r:id="rId49"/>
    <p:sldId id="639" r:id="rId50"/>
    <p:sldId id="641" r:id="rId51"/>
    <p:sldId id="640" r:id="rId52"/>
    <p:sldId id="642" r:id="rId53"/>
    <p:sldId id="643" r:id="rId54"/>
    <p:sldId id="644" r:id="rId55"/>
    <p:sldId id="645" r:id="rId56"/>
    <p:sldId id="646" r:id="rId57"/>
    <p:sldId id="647" r:id="rId58"/>
    <p:sldId id="648" r:id="rId59"/>
    <p:sldId id="649" r:id="rId60"/>
    <p:sldId id="650" r:id="rId61"/>
    <p:sldId id="651" r:id="rId62"/>
    <p:sldId id="652" r:id="rId63"/>
    <p:sldId id="653" r:id="rId64"/>
    <p:sldId id="654" r:id="rId65"/>
    <p:sldId id="655" r:id="rId66"/>
    <p:sldId id="656" r:id="rId67"/>
    <p:sldId id="657" r:id="rId68"/>
    <p:sldId id="659" r:id="rId69"/>
    <p:sldId id="660" r:id="rId70"/>
    <p:sldId id="661" r:id="rId71"/>
    <p:sldId id="662" r:id="rId72"/>
    <p:sldId id="663" r:id="rId73"/>
    <p:sldId id="664" r:id="rId74"/>
    <p:sldId id="665" r:id="rId75"/>
    <p:sldId id="666" r:id="rId76"/>
    <p:sldId id="667" r:id="rId77"/>
    <p:sldId id="668" r:id="rId78"/>
    <p:sldId id="669" r:id="rId79"/>
    <p:sldId id="670" r:id="rId80"/>
    <p:sldId id="658" r:id="rId81"/>
    <p:sldId id="671" r:id="rId82"/>
    <p:sldId id="672" r:id="rId83"/>
    <p:sldId id="673" r:id="rId84"/>
    <p:sldId id="674" r:id="rId85"/>
    <p:sldId id="675" r:id="rId86"/>
    <p:sldId id="676" r:id="rId87"/>
    <p:sldId id="677" r:id="rId88"/>
    <p:sldId id="678" r:id="rId89"/>
    <p:sldId id="679" r:id="rId90"/>
    <p:sldId id="680" r:id="rId91"/>
    <p:sldId id="681" r:id="rId92"/>
    <p:sldId id="682" r:id="rId93"/>
    <p:sldId id="683" r:id="rId94"/>
    <p:sldId id="684" r:id="rId95"/>
    <p:sldId id="685" r:id="rId96"/>
    <p:sldId id="686" r:id="rId97"/>
    <p:sldId id="687" r:id="rId98"/>
    <p:sldId id="688" r:id="rId99"/>
    <p:sldId id="689" r:id="rId100"/>
    <p:sldId id="690" r:id="rId101"/>
    <p:sldId id="693" r:id="rId102"/>
    <p:sldId id="691" r:id="rId103"/>
    <p:sldId id="694" r:id="rId104"/>
    <p:sldId id="695" r:id="rId105"/>
    <p:sldId id="696" r:id="rId106"/>
    <p:sldId id="697" r:id="rId107"/>
    <p:sldId id="698" r:id="rId108"/>
    <p:sldId id="699" r:id="rId109"/>
    <p:sldId id="700" r:id="rId110"/>
    <p:sldId id="701" r:id="rId111"/>
    <p:sldId id="702" r:id="rId112"/>
    <p:sldId id="703" r:id="rId113"/>
    <p:sldId id="704" r:id="rId114"/>
    <p:sldId id="705" r:id="rId115"/>
    <p:sldId id="706" r:id="rId116"/>
    <p:sldId id="707" r:id="rId117"/>
    <p:sldId id="709" r:id="rId118"/>
    <p:sldId id="710" r:id="rId119"/>
    <p:sldId id="708" r:id="rId120"/>
    <p:sldId id="711" r:id="rId121"/>
    <p:sldId id="712" r:id="rId122"/>
    <p:sldId id="713" r:id="rId123"/>
    <p:sldId id="714" r:id="rId124"/>
    <p:sldId id="715" r:id="rId125"/>
    <p:sldId id="692" r:id="rId126"/>
    <p:sldId id="716" r:id="rId127"/>
    <p:sldId id="717" r:id="rId128"/>
    <p:sldId id="718" r:id="rId129"/>
    <p:sldId id="719" r:id="rId130"/>
    <p:sldId id="721" r:id="rId131"/>
    <p:sldId id="722" r:id="rId132"/>
    <p:sldId id="723" r:id="rId133"/>
    <p:sldId id="720" r:id="rId134"/>
    <p:sldId id="724" r:id="rId135"/>
    <p:sldId id="725" r:id="rId136"/>
    <p:sldId id="726" r:id="rId137"/>
    <p:sldId id="727" r:id="rId138"/>
    <p:sldId id="728" r:id="rId139"/>
    <p:sldId id="729" r:id="rId140"/>
    <p:sldId id="730" r:id="rId141"/>
    <p:sldId id="731" r:id="rId142"/>
    <p:sldId id="732" r:id="rId143"/>
    <p:sldId id="733" r:id="rId144"/>
    <p:sldId id="734" r:id="rId145"/>
    <p:sldId id="735" r:id="rId146"/>
    <p:sldId id="350" r:id="rId147"/>
  </p:sldIdLst>
  <p:sldSz cx="11522075"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8">
          <p15:clr>
            <a:srgbClr val="A4A3A4"/>
          </p15:clr>
        </p15:guide>
        <p15:guide id="2" pos="3618">
          <p15:clr>
            <a:srgbClr val="A4A3A4"/>
          </p15:clr>
        </p15:guide>
      </p15:sldGuideLst>
    </p:ex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9F1"/>
    <a:srgbClr val="062B56"/>
    <a:srgbClr val="294B64"/>
    <a:srgbClr val="1F497D"/>
    <a:srgbClr val="080F40"/>
    <a:srgbClr val="022F4F"/>
    <a:srgbClr val="A3FBFD"/>
    <a:srgbClr val="0070C0"/>
    <a:srgbClr val="4F81BD"/>
    <a:srgbClr val="254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6566" autoAdjust="0"/>
  </p:normalViewPr>
  <p:slideViewPr>
    <p:cSldViewPr>
      <p:cViewPr>
        <p:scale>
          <a:sx n="75" d="100"/>
          <a:sy n="75" d="100"/>
        </p:scale>
        <p:origin x="1013" y="211"/>
      </p:cViewPr>
      <p:guideLst>
        <p:guide orient="horz" pos="2068"/>
        <p:guide pos="3618"/>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6F545A-B192-43E8-9B7A-AB947C8BC6D9}" type="doc">
      <dgm:prSet loTypeId="urn:microsoft.com/office/officeart/2005/8/layout/hList1" loCatId="list" qsTypeId="urn:microsoft.com/office/officeart/2005/8/quickstyle/3d1" qsCatId="3D" csTypeId="urn:microsoft.com/office/officeart/2005/8/colors/colorful1" csCatId="colorful" phldr="1"/>
      <dgm:spPr/>
      <dgm:t>
        <a:bodyPr/>
        <a:lstStyle/>
        <a:p>
          <a:endParaRPr lang="zh-CN" altLang="en-US"/>
        </a:p>
      </dgm:t>
    </dgm:pt>
    <dgm:pt modelId="{FD8ECB7E-DDE4-4509-BC87-3CF086250402}">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知识目标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E4D1B43F-CC00-4746-A074-54F1B5CF1DFF}" type="parTrans" cxnId="{8263D19B-1920-416A-95DF-F3BB30B33E62}">
      <dgm:prSet/>
      <dgm:spPr/>
      <dgm:t>
        <a:bodyPr/>
        <a:lstStyle/>
        <a:p>
          <a:endParaRPr lang="zh-CN" altLang="en-US"/>
        </a:p>
      </dgm:t>
    </dgm:pt>
    <dgm:pt modelId="{78D3032A-1272-4C0D-B79E-0A5214E35426}" type="sibTrans" cxnId="{8263D19B-1920-416A-95DF-F3BB30B33E62}">
      <dgm:prSet/>
      <dgm:spPr/>
      <dgm:t>
        <a:bodyPr/>
        <a:lstStyle/>
        <a:p>
          <a:endParaRPr lang="zh-CN" altLang="en-US"/>
        </a:p>
      </dgm:t>
    </dgm:pt>
    <dgm:pt modelId="{91D98B9E-F00A-4A3B-8F02-EA4D26EC6C10}">
      <dgm:prSet phldrT="[文本]" custT="1"/>
      <dgm:spPr/>
      <dgm:t>
        <a:bodyPr/>
        <a:lstStyle/>
        <a:p>
          <a:r>
            <a:rPr lang="zh-CN" altLang="en-US" sz="1600" dirty="0">
              <a:latin typeface="宋体" panose="02010600030101010101" pitchFamily="2" charset="-122"/>
              <a:ea typeface="宋体" panose="02010600030101010101" pitchFamily="2" charset="-122"/>
            </a:rPr>
            <a:t>了解</a:t>
          </a:r>
          <a:r>
            <a:rPr lang="en-US" altLang="en-US"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伺服驱动器结构；</a:t>
          </a:r>
        </a:p>
      </dgm:t>
    </dgm:pt>
    <dgm:pt modelId="{781F6033-86CF-410E-8330-DD8A4B22D469}" type="parTrans" cxnId="{53B8B95F-3773-49D3-B32B-76BAE53D8A9D}">
      <dgm:prSet/>
      <dgm:spPr/>
      <dgm:t>
        <a:bodyPr/>
        <a:lstStyle/>
        <a:p>
          <a:endParaRPr lang="zh-CN" altLang="en-US"/>
        </a:p>
      </dgm:t>
    </dgm:pt>
    <dgm:pt modelId="{473D7528-AD74-4C14-8176-E537507C765B}" type="sibTrans" cxnId="{53B8B95F-3773-49D3-B32B-76BAE53D8A9D}">
      <dgm:prSet/>
      <dgm:spPr/>
      <dgm:t>
        <a:bodyPr/>
        <a:lstStyle/>
        <a:p>
          <a:endParaRPr lang="zh-CN" altLang="en-US"/>
        </a:p>
      </dgm:t>
    </dgm:pt>
    <dgm:pt modelId="{DF877372-53A0-4979-9803-9C869E48CF09}">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能力目标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FC23DF5E-C3D7-4469-B8FF-87E3A0056ED4}" type="parTrans" cxnId="{6F48C3FB-ECF2-4834-856F-DD8C0B443CAA}">
      <dgm:prSet/>
      <dgm:spPr/>
      <dgm:t>
        <a:bodyPr/>
        <a:lstStyle/>
        <a:p>
          <a:endParaRPr lang="zh-CN" altLang="en-US"/>
        </a:p>
      </dgm:t>
    </dgm:pt>
    <dgm:pt modelId="{4E14E7C8-9F7D-49A6-9083-15A1193A8D76}" type="sibTrans" cxnId="{6F48C3FB-ECF2-4834-856F-DD8C0B443CAA}">
      <dgm:prSet/>
      <dgm:spPr/>
      <dgm:t>
        <a:bodyPr/>
        <a:lstStyle/>
        <a:p>
          <a:endParaRPr lang="zh-CN" altLang="en-US"/>
        </a:p>
      </dgm:t>
    </dgm:pt>
    <dgm:pt modelId="{5FA73BAF-8892-4D9C-B33C-286481659104}">
      <dgm:prSet phldrT="[文本]" custT="1"/>
      <dgm:spPr/>
      <dgm:t>
        <a:bodyPr/>
        <a:lstStyle/>
        <a:p>
          <a:r>
            <a:rPr lang="zh-CN" altLang="en-US" sz="1800" dirty="0">
              <a:latin typeface="宋体" panose="02010600030101010101" pitchFamily="2" charset="-122"/>
              <a:ea typeface="宋体" panose="02010600030101010101" pitchFamily="2" charset="-122"/>
            </a:rPr>
            <a:t>能够完成</a:t>
          </a:r>
          <a:r>
            <a:rPr lang="en-US" altLang="en-US" sz="1800" dirty="0">
              <a:latin typeface="宋体" panose="02010600030101010101" pitchFamily="2" charset="-122"/>
              <a:ea typeface="宋体" panose="02010600030101010101" pitchFamily="2" charset="-122"/>
            </a:rPr>
            <a:t>SINAMICS V90</a:t>
          </a:r>
          <a:r>
            <a:rPr lang="zh-CN" altLang="en-US" sz="1800" dirty="0">
              <a:latin typeface="宋体" panose="02010600030101010101" pitchFamily="2" charset="-122"/>
              <a:ea typeface="宋体" panose="02010600030101010101" pitchFamily="2" charset="-122"/>
            </a:rPr>
            <a:t>的主电路接线；</a:t>
          </a:r>
        </a:p>
      </dgm:t>
    </dgm:pt>
    <dgm:pt modelId="{5FE8CAF0-3139-4C36-BC6B-41CA58694DAE}" type="parTrans" cxnId="{BD6DF537-FE95-4A8D-9BF8-F02388ABE7B8}">
      <dgm:prSet/>
      <dgm:spPr/>
      <dgm:t>
        <a:bodyPr/>
        <a:lstStyle/>
        <a:p>
          <a:endParaRPr lang="zh-CN" altLang="en-US"/>
        </a:p>
      </dgm:t>
    </dgm:pt>
    <dgm:pt modelId="{0D3895EB-BC1C-4B64-910C-C1F5CF9876FE}" type="sibTrans" cxnId="{BD6DF537-FE95-4A8D-9BF8-F02388ABE7B8}">
      <dgm:prSet/>
      <dgm:spPr/>
      <dgm:t>
        <a:bodyPr/>
        <a:lstStyle/>
        <a:p>
          <a:endParaRPr lang="zh-CN" altLang="en-US"/>
        </a:p>
      </dgm:t>
    </dgm:pt>
    <dgm:pt modelId="{DC01F453-FA60-4461-B41F-D504F8C4B282}">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42842EE2-3834-4BD4-95AF-C997E4A9F7B0}" type="parTrans" cxnId="{F805F91A-AD4F-43ED-8DA7-F78006797F64}">
      <dgm:prSet/>
      <dgm:spPr/>
      <dgm:t>
        <a:bodyPr/>
        <a:lstStyle/>
        <a:p>
          <a:endParaRPr lang="zh-CN" altLang="en-US"/>
        </a:p>
      </dgm:t>
    </dgm:pt>
    <dgm:pt modelId="{BF0B9018-0CE1-4C04-8742-A6DE8833264A}" type="sibTrans" cxnId="{F805F91A-AD4F-43ED-8DA7-F78006797F64}">
      <dgm:prSet/>
      <dgm:spPr/>
      <dgm:t>
        <a:bodyPr/>
        <a:lstStyle/>
        <a:p>
          <a:endParaRPr lang="zh-CN" altLang="en-US"/>
        </a:p>
      </dgm:t>
    </dgm:pt>
    <dgm:pt modelId="{41CDD41C-E799-400D-8CE7-462FA917905B}">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素质目标</a:t>
          </a:r>
          <a:r>
            <a:rPr lang="en-US" altLang="zh-CN" sz="2800" dirty="0">
              <a:latin typeface="微软雅黑" panose="020B0503020204020204" pitchFamily="34" charset="-122"/>
              <a:ea typeface="微软雅黑" panose="020B0503020204020204" pitchFamily="34" charset="-122"/>
            </a:rPr>
            <a:t>】</a:t>
          </a:r>
          <a:endParaRPr lang="zh-CN" altLang="en-US" sz="3400" dirty="0">
            <a:latin typeface="微软雅黑" panose="020B0503020204020204" pitchFamily="34" charset="-122"/>
            <a:ea typeface="微软雅黑" panose="020B0503020204020204" pitchFamily="34" charset="-122"/>
          </a:endParaRPr>
        </a:p>
      </dgm:t>
    </dgm:pt>
    <dgm:pt modelId="{55CA0F64-2755-4AC0-A246-9558EE5334C2}" type="sibTrans" cxnId="{CDAADC4A-9D9E-4B39-936A-BF3E32F7B9AA}">
      <dgm:prSet/>
      <dgm:spPr/>
      <dgm:t>
        <a:bodyPr/>
        <a:lstStyle/>
        <a:p>
          <a:endParaRPr lang="zh-CN" altLang="en-US"/>
        </a:p>
      </dgm:t>
    </dgm:pt>
    <dgm:pt modelId="{94247A65-5791-4402-B3B9-96948507ED11}" type="parTrans" cxnId="{CDAADC4A-9D9E-4B39-936A-BF3E32F7B9AA}">
      <dgm:prSet/>
      <dgm:spPr/>
      <dgm:t>
        <a:bodyPr/>
        <a:lstStyle/>
        <a:p>
          <a:endParaRPr lang="zh-CN" altLang="en-US"/>
        </a:p>
      </dgm:t>
    </dgm:pt>
    <dgm:pt modelId="{26A7B359-1B58-4D2D-B4BE-89E59148F77F}">
      <dgm:prSet phldrT="[文本]" custT="1"/>
      <dgm:spPr/>
      <dgm:t>
        <a:bodyPr/>
        <a:lstStyle/>
        <a:p>
          <a:r>
            <a:rPr lang="zh-CN" altLang="en-US" sz="1800" dirty="0">
              <a:latin typeface="宋体" panose="02010600030101010101" pitchFamily="2" charset="-122"/>
              <a:ea typeface="宋体" panose="02010600030101010101" pitchFamily="2" charset="-122"/>
            </a:rPr>
            <a:t>引导学生规范言行举止、养成良好的职业习惯。</a:t>
          </a:r>
        </a:p>
      </dgm:t>
    </dgm:pt>
    <dgm:pt modelId="{360C1BD6-CB22-4BB1-935E-719C478AB97E}" type="sibTrans" cxnId="{4654C4F4-6757-4B44-B56A-DAB8AA849B39}">
      <dgm:prSet/>
      <dgm:spPr/>
      <dgm:t>
        <a:bodyPr/>
        <a:lstStyle/>
        <a:p>
          <a:endParaRPr lang="zh-CN" altLang="en-US"/>
        </a:p>
      </dgm:t>
    </dgm:pt>
    <dgm:pt modelId="{84AD2597-F6A9-46DD-8CBF-EE6AD36E2559}" type="parTrans" cxnId="{4654C4F4-6757-4B44-B56A-DAB8AA849B39}">
      <dgm:prSet/>
      <dgm:spPr/>
      <dgm:t>
        <a:bodyPr/>
        <a:lstStyle/>
        <a:p>
          <a:endParaRPr lang="zh-CN" altLang="en-US"/>
        </a:p>
      </dgm:t>
    </dgm:pt>
    <dgm:pt modelId="{AA7E4506-920B-4F71-8265-3932C5079B8E}">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74D8E711-3BFB-4A80-9F43-347C8BBD1BDB}" type="parTrans" cxnId="{32B99A48-D448-412D-AFCD-DC1DD94632ED}">
      <dgm:prSet/>
      <dgm:spPr/>
      <dgm:t>
        <a:bodyPr/>
        <a:lstStyle/>
        <a:p>
          <a:endParaRPr lang="zh-CN" altLang="en-US"/>
        </a:p>
      </dgm:t>
    </dgm:pt>
    <dgm:pt modelId="{552453DC-4790-4449-BFB2-ABBBBA899FB3}" type="sibTrans" cxnId="{32B99A48-D448-412D-AFCD-DC1DD94632ED}">
      <dgm:prSet/>
      <dgm:spPr/>
      <dgm:t>
        <a:bodyPr/>
        <a:lstStyle/>
        <a:p>
          <a:endParaRPr lang="zh-CN" altLang="en-US"/>
        </a:p>
      </dgm:t>
    </dgm:pt>
    <dgm:pt modelId="{DDD897D5-3428-424F-9A5C-A7B214E4120D}">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6025949C-AB85-44A9-8991-1A32E73622EF}" type="parTrans" cxnId="{082C4669-CC7B-4F1B-BF22-E6A21DBE0C2D}">
      <dgm:prSet/>
      <dgm:spPr/>
      <dgm:t>
        <a:bodyPr/>
        <a:lstStyle/>
        <a:p>
          <a:endParaRPr lang="zh-CN" altLang="en-US"/>
        </a:p>
      </dgm:t>
    </dgm:pt>
    <dgm:pt modelId="{20F5A877-4A55-4DDD-AA66-4482A1601E8F}" type="sibTrans" cxnId="{082C4669-CC7B-4F1B-BF22-E6A21DBE0C2D}">
      <dgm:prSet/>
      <dgm:spPr/>
      <dgm:t>
        <a:bodyPr/>
        <a:lstStyle/>
        <a:p>
          <a:endParaRPr lang="zh-CN" altLang="en-US"/>
        </a:p>
      </dgm:t>
    </dgm:pt>
    <dgm:pt modelId="{957C4B03-4E41-4C04-A997-C83461E7344E}">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EC88397B-0C17-41AD-83CA-F37126BB9B78}" type="parTrans" cxnId="{080FDF9B-14CD-42A9-A4C4-1FE74E08A159}">
      <dgm:prSet/>
      <dgm:spPr/>
      <dgm:t>
        <a:bodyPr/>
        <a:lstStyle/>
        <a:p>
          <a:endParaRPr lang="zh-CN" altLang="en-US"/>
        </a:p>
      </dgm:t>
    </dgm:pt>
    <dgm:pt modelId="{AF21DA0B-59DB-4041-90B1-FE7006DAB032}" type="sibTrans" cxnId="{080FDF9B-14CD-42A9-A4C4-1FE74E08A159}">
      <dgm:prSet/>
      <dgm:spPr/>
      <dgm:t>
        <a:bodyPr/>
        <a:lstStyle/>
        <a:p>
          <a:endParaRPr lang="zh-CN" altLang="en-US"/>
        </a:p>
      </dgm:t>
    </dgm:pt>
    <dgm:pt modelId="{9AD6341A-32B0-42EC-8F56-6C21D0796116}">
      <dgm:prSet custT="1"/>
      <dgm:spPr/>
      <dgm:t>
        <a:bodyPr/>
        <a:lstStyle/>
        <a:p>
          <a:endParaRPr lang="zh-CN" altLang="en-US" sz="1600" dirty="0">
            <a:latin typeface="微软雅黑" panose="020B0503020204020204" pitchFamily="34" charset="-122"/>
            <a:ea typeface="微软雅黑" panose="020B0503020204020204" pitchFamily="34" charset="-122"/>
          </a:endParaRPr>
        </a:p>
      </dgm:t>
    </dgm:pt>
    <dgm:pt modelId="{C89DA15C-3D49-45DD-80C7-A30D5C2BDF65}" type="parTrans" cxnId="{E680F9F5-CC70-47FA-9383-A65B8BC741F4}">
      <dgm:prSet/>
      <dgm:spPr/>
      <dgm:t>
        <a:bodyPr/>
        <a:lstStyle/>
        <a:p>
          <a:endParaRPr lang="zh-CN" altLang="en-US"/>
        </a:p>
      </dgm:t>
    </dgm:pt>
    <dgm:pt modelId="{4B04C121-A930-4849-917E-F83139B9E706}" type="sibTrans" cxnId="{E680F9F5-CC70-47FA-9383-A65B8BC741F4}">
      <dgm:prSet/>
      <dgm:spPr/>
      <dgm:t>
        <a:bodyPr/>
        <a:lstStyle/>
        <a:p>
          <a:endParaRPr lang="zh-CN" altLang="en-US"/>
        </a:p>
      </dgm:t>
    </dgm:pt>
    <dgm:pt modelId="{0D384CCD-6C63-4759-A7D7-D7F7410750D2}">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69B4930A-C10A-43CE-8DC3-984F98812C1E}" type="parTrans" cxnId="{128EC121-9884-4364-B3FE-FB241DAC5D14}">
      <dgm:prSet/>
      <dgm:spPr/>
      <dgm:t>
        <a:bodyPr/>
        <a:lstStyle/>
        <a:p>
          <a:endParaRPr lang="zh-CN" altLang="en-US"/>
        </a:p>
      </dgm:t>
    </dgm:pt>
    <dgm:pt modelId="{E81AE4A9-D947-4CB2-B5D7-3DFBFEE82E3A}" type="sibTrans" cxnId="{128EC121-9884-4364-B3FE-FB241DAC5D14}">
      <dgm:prSet/>
      <dgm:spPr/>
      <dgm:t>
        <a:bodyPr/>
        <a:lstStyle/>
        <a:p>
          <a:endParaRPr lang="zh-CN" altLang="en-US"/>
        </a:p>
      </dgm:t>
    </dgm:pt>
    <dgm:pt modelId="{FC48207D-2829-433E-9760-D383F0017561}">
      <dgm:prSet custT="1"/>
      <dgm:spPr/>
      <dgm:t>
        <a:bodyPr/>
        <a:lstStyle/>
        <a:p>
          <a:r>
            <a:rPr lang="zh-CN" altLang="en-US" sz="1600" dirty="0">
              <a:latin typeface="宋体" panose="02010600030101010101" pitchFamily="2" charset="-122"/>
              <a:ea typeface="宋体" panose="02010600030101010101" pitchFamily="2" charset="-122"/>
            </a:rPr>
            <a:t>了解</a:t>
          </a:r>
          <a:r>
            <a:rPr lang="en-US" altLang="en-US"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伺服驱动器</a:t>
          </a:r>
          <a:r>
            <a:rPr lang="en-US" altLang="en-US" sz="1600" dirty="0">
              <a:latin typeface="宋体" panose="02010600030101010101" pitchFamily="2" charset="-122"/>
              <a:ea typeface="宋体" panose="02010600030101010101" pitchFamily="2" charset="-122"/>
            </a:rPr>
            <a:t>PN</a:t>
          </a:r>
          <a:r>
            <a:rPr lang="zh-CN" altLang="en-US" sz="1600" dirty="0">
              <a:latin typeface="宋体" panose="02010600030101010101" pitchFamily="2" charset="-122"/>
              <a:ea typeface="宋体" panose="02010600030101010101" pitchFamily="2" charset="-122"/>
            </a:rPr>
            <a:t>通讯协议；</a:t>
          </a:r>
        </a:p>
      </dgm:t>
    </dgm:pt>
    <dgm:pt modelId="{A7928DEE-F5E5-4A5A-9DCC-436C006D09CB}" type="parTrans" cxnId="{F25694D4-225E-49CE-BA4F-3A3BD370A93E}">
      <dgm:prSet/>
      <dgm:spPr/>
      <dgm:t>
        <a:bodyPr/>
        <a:lstStyle/>
        <a:p>
          <a:endParaRPr lang="zh-CN" altLang="en-US"/>
        </a:p>
      </dgm:t>
    </dgm:pt>
    <dgm:pt modelId="{4D1FFBB4-298B-4314-84A0-5D5F70E24614}" type="sibTrans" cxnId="{F25694D4-225E-49CE-BA4F-3A3BD370A93E}">
      <dgm:prSet/>
      <dgm:spPr/>
      <dgm:t>
        <a:bodyPr/>
        <a:lstStyle/>
        <a:p>
          <a:endParaRPr lang="zh-CN" altLang="en-US"/>
        </a:p>
      </dgm:t>
    </dgm:pt>
    <dgm:pt modelId="{B78844C8-CADF-424A-9FD0-834A2D7A944C}">
      <dgm:prSet custT="1"/>
      <dgm:spPr/>
      <dgm:t>
        <a:bodyPr/>
        <a:lstStyle/>
        <a:p>
          <a:r>
            <a:rPr lang="zh-CN" altLang="en-US" sz="1600" dirty="0">
              <a:latin typeface="宋体" panose="02010600030101010101" pitchFamily="2" charset="-122"/>
              <a:ea typeface="宋体" panose="02010600030101010101" pitchFamily="2" charset="-122"/>
            </a:rPr>
            <a:t>熟悉</a:t>
          </a:r>
          <a:r>
            <a:rPr lang="en-US" altLang="en-US" sz="1600" dirty="0">
              <a:latin typeface="宋体" panose="02010600030101010101" pitchFamily="2" charset="-122"/>
              <a:ea typeface="宋体" panose="02010600030101010101" pitchFamily="2" charset="-122"/>
            </a:rPr>
            <a:t>V90</a:t>
          </a:r>
          <a:r>
            <a:rPr lang="zh-CN" altLang="en-US" sz="1600" dirty="0">
              <a:latin typeface="宋体" panose="02010600030101010101" pitchFamily="2" charset="-122"/>
              <a:ea typeface="宋体" panose="02010600030101010101" pitchFamily="2" charset="-122"/>
            </a:rPr>
            <a:t>驱动器内置操作面板及操作；</a:t>
          </a:r>
        </a:p>
      </dgm:t>
    </dgm:pt>
    <dgm:pt modelId="{049CC662-F247-41A8-A9ED-A6602D6D1695}" type="parTrans" cxnId="{660B028B-EDEF-4EBA-B2F6-0076658AC1B1}">
      <dgm:prSet/>
      <dgm:spPr/>
      <dgm:t>
        <a:bodyPr/>
        <a:lstStyle/>
        <a:p>
          <a:endParaRPr lang="zh-CN" altLang="en-US"/>
        </a:p>
      </dgm:t>
    </dgm:pt>
    <dgm:pt modelId="{85691514-9832-40FA-A16F-EB3ACC337ECB}" type="sibTrans" cxnId="{660B028B-EDEF-4EBA-B2F6-0076658AC1B1}">
      <dgm:prSet/>
      <dgm:spPr/>
      <dgm:t>
        <a:bodyPr/>
        <a:lstStyle/>
        <a:p>
          <a:endParaRPr lang="zh-CN" altLang="en-US"/>
        </a:p>
      </dgm:t>
    </dgm:pt>
    <dgm:pt modelId="{4C3F1742-B737-4E76-A5D3-272F15A44656}">
      <dgm:prSet custT="1"/>
      <dgm:spPr/>
      <dgm:t>
        <a:bodyPr/>
        <a:lstStyle/>
        <a:p>
          <a:r>
            <a:rPr lang="zh-CN" altLang="en-US" sz="1600" dirty="0">
              <a:latin typeface="宋体" panose="02010600030101010101" pitchFamily="2" charset="-122"/>
              <a:ea typeface="宋体" panose="02010600030101010101" pitchFamily="2" charset="-122"/>
            </a:rPr>
            <a:t>熟悉西门子</a:t>
          </a:r>
          <a:r>
            <a:rPr lang="en-US" altLang="en-US"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轴定义工艺对象功能；</a:t>
          </a:r>
        </a:p>
      </dgm:t>
    </dgm:pt>
    <dgm:pt modelId="{938699F3-E914-41D5-A340-679AC4CD896D}" type="parTrans" cxnId="{FCB061A5-01C5-4843-8F8F-984ACAF95606}">
      <dgm:prSet/>
      <dgm:spPr/>
      <dgm:t>
        <a:bodyPr/>
        <a:lstStyle/>
        <a:p>
          <a:endParaRPr lang="zh-CN" altLang="en-US"/>
        </a:p>
      </dgm:t>
    </dgm:pt>
    <dgm:pt modelId="{85A07022-C585-40C3-9C45-B782707F8190}" type="sibTrans" cxnId="{FCB061A5-01C5-4843-8F8F-984ACAF95606}">
      <dgm:prSet/>
      <dgm:spPr/>
      <dgm:t>
        <a:bodyPr/>
        <a:lstStyle/>
        <a:p>
          <a:endParaRPr lang="zh-CN" altLang="en-US"/>
        </a:p>
      </dgm:t>
    </dgm:pt>
    <dgm:pt modelId="{7395520D-FA7E-4371-9E66-FD4539D69677}">
      <dgm:prSet custT="1"/>
      <dgm:spPr/>
      <dgm:t>
        <a:bodyPr/>
        <a:lstStyle/>
        <a:p>
          <a:r>
            <a:rPr lang="zh-CN" altLang="en-US" sz="1600" dirty="0">
              <a:latin typeface="宋体" panose="02010600030101010101" pitchFamily="2" charset="-122"/>
              <a:ea typeface="宋体" panose="02010600030101010101" pitchFamily="2" charset="-122"/>
            </a:rPr>
            <a:t>熟悉</a:t>
          </a:r>
          <a:r>
            <a:rPr lang="en-US" altLang="en-US"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的速度方法；</a:t>
          </a:r>
        </a:p>
      </dgm:t>
    </dgm:pt>
    <dgm:pt modelId="{0043D8AC-4AC0-450B-AD2A-025C892C7F15}" type="parTrans" cxnId="{5247282A-E3CF-444A-96DD-15C6C40FBDAE}">
      <dgm:prSet/>
      <dgm:spPr/>
      <dgm:t>
        <a:bodyPr/>
        <a:lstStyle/>
        <a:p>
          <a:endParaRPr lang="zh-CN" altLang="en-US"/>
        </a:p>
      </dgm:t>
    </dgm:pt>
    <dgm:pt modelId="{5739E62D-7EA3-4BE7-86DF-50592315B886}" type="sibTrans" cxnId="{5247282A-E3CF-444A-96DD-15C6C40FBDAE}">
      <dgm:prSet/>
      <dgm:spPr/>
      <dgm:t>
        <a:bodyPr/>
        <a:lstStyle/>
        <a:p>
          <a:endParaRPr lang="zh-CN" altLang="en-US"/>
        </a:p>
      </dgm:t>
    </dgm:pt>
    <dgm:pt modelId="{5D929938-DEFA-4691-928B-5BD2C3EA00B6}">
      <dgm:prSet custT="1"/>
      <dgm:spPr/>
      <dgm:t>
        <a:bodyPr/>
        <a:lstStyle/>
        <a:p>
          <a:r>
            <a:rPr lang="zh-CN" altLang="en-US" sz="1600" dirty="0">
              <a:latin typeface="宋体" panose="02010600030101010101" pitchFamily="2" charset="-122"/>
              <a:ea typeface="宋体" panose="02010600030101010101" pitchFamily="2" charset="-122"/>
            </a:rPr>
            <a:t>熟悉</a:t>
          </a:r>
          <a:r>
            <a:rPr lang="en-US" altLang="en-US" sz="1600" dirty="0">
              <a:latin typeface="宋体" panose="02010600030101010101" pitchFamily="2" charset="-122"/>
              <a:ea typeface="宋体" panose="02010600030101010101" pitchFamily="2" charset="-122"/>
            </a:rPr>
            <a:t>Epos</a:t>
          </a:r>
          <a:r>
            <a:rPr lang="zh-CN" altLang="en-US" sz="1600" dirty="0">
              <a:latin typeface="宋体" panose="02010600030101010101" pitchFamily="2" charset="-122"/>
              <a:ea typeface="宋体" panose="02010600030101010101" pitchFamily="2" charset="-122"/>
            </a:rPr>
            <a:t>基本定位功能；</a:t>
          </a:r>
        </a:p>
      </dgm:t>
    </dgm:pt>
    <dgm:pt modelId="{8239B9F4-CE62-4FEF-8044-39EF71482B24}" type="parTrans" cxnId="{DB0D3299-2D0E-4B5E-920E-877ACA0C83E8}">
      <dgm:prSet/>
      <dgm:spPr/>
      <dgm:t>
        <a:bodyPr/>
        <a:lstStyle/>
        <a:p>
          <a:endParaRPr lang="zh-CN" altLang="en-US"/>
        </a:p>
      </dgm:t>
    </dgm:pt>
    <dgm:pt modelId="{E01118FD-A419-4372-8A47-3F8F80848910}" type="sibTrans" cxnId="{DB0D3299-2D0E-4B5E-920E-877ACA0C83E8}">
      <dgm:prSet/>
      <dgm:spPr/>
      <dgm:t>
        <a:bodyPr/>
        <a:lstStyle/>
        <a:p>
          <a:endParaRPr lang="zh-CN" altLang="en-US"/>
        </a:p>
      </dgm:t>
    </dgm:pt>
    <dgm:pt modelId="{BD7B4879-04BB-4CB6-B2D9-8ACA780951C9}">
      <dgm:prSet custT="1"/>
      <dgm:spPr/>
      <dgm:t>
        <a:bodyPr/>
        <a:lstStyle/>
        <a:p>
          <a:r>
            <a:rPr lang="zh-CN" altLang="en-US" sz="1600" dirty="0">
              <a:latin typeface="宋体" panose="02010600030101010101" pitchFamily="2" charset="-122"/>
              <a:ea typeface="宋体" panose="02010600030101010101" pitchFamily="2" charset="-122"/>
            </a:rPr>
            <a:t>掌握西门子</a:t>
          </a:r>
          <a:r>
            <a:rPr lang="en-US" altLang="en-US"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伺服驱动指令；</a:t>
          </a:r>
        </a:p>
      </dgm:t>
    </dgm:pt>
    <dgm:pt modelId="{393EB135-EEBE-4816-9CA1-BAED8072E1D4}" type="parTrans" cxnId="{110BE62E-4349-4C81-916E-1A682078E71F}">
      <dgm:prSet/>
      <dgm:spPr/>
      <dgm:t>
        <a:bodyPr/>
        <a:lstStyle/>
        <a:p>
          <a:endParaRPr lang="zh-CN" altLang="en-US"/>
        </a:p>
      </dgm:t>
    </dgm:pt>
    <dgm:pt modelId="{DC44C5EB-476C-4E03-A531-EA4C038AB75E}" type="sibTrans" cxnId="{110BE62E-4349-4C81-916E-1A682078E71F}">
      <dgm:prSet/>
      <dgm:spPr/>
      <dgm:t>
        <a:bodyPr/>
        <a:lstStyle/>
        <a:p>
          <a:endParaRPr lang="zh-CN" altLang="en-US"/>
        </a:p>
      </dgm:t>
    </dgm:pt>
    <dgm:pt modelId="{4CB91254-7F2F-468A-9FE6-C9BF3840C960}">
      <dgm:prSet custT="1"/>
      <dgm:spPr/>
      <dgm:t>
        <a:bodyPr/>
        <a:lstStyle/>
        <a:p>
          <a:endParaRPr lang="zh-CN" altLang="en-US" sz="1600" dirty="0">
            <a:latin typeface="宋体" panose="02010600030101010101" pitchFamily="2" charset="-122"/>
            <a:ea typeface="宋体" panose="02010600030101010101" pitchFamily="2" charset="-122"/>
          </a:endParaRPr>
        </a:p>
      </dgm:t>
    </dgm:pt>
    <dgm:pt modelId="{AF49E9BD-A7EB-4858-9F72-26A80252FBAF}" type="parTrans" cxnId="{2AEA9584-7A99-4ABD-900D-338BCF778E5E}">
      <dgm:prSet/>
      <dgm:spPr/>
      <dgm:t>
        <a:bodyPr/>
        <a:lstStyle/>
        <a:p>
          <a:endParaRPr lang="zh-CN" altLang="en-US"/>
        </a:p>
      </dgm:t>
    </dgm:pt>
    <dgm:pt modelId="{689823E1-0C0F-48AD-86DA-7DB135D0D123}" type="sibTrans" cxnId="{2AEA9584-7A99-4ABD-900D-338BCF778E5E}">
      <dgm:prSet/>
      <dgm:spPr/>
      <dgm:t>
        <a:bodyPr/>
        <a:lstStyle/>
        <a:p>
          <a:endParaRPr lang="zh-CN" altLang="en-US"/>
        </a:p>
      </dgm:t>
    </dgm:pt>
    <dgm:pt modelId="{0BBE6FB3-267A-4233-ACE5-1EA88109BDBE}">
      <dgm:prSet custT="1"/>
      <dgm:spPr/>
      <dgm:t>
        <a:bodyPr/>
        <a:lstStyle/>
        <a:p>
          <a:r>
            <a:rPr lang="zh-CN" altLang="en-US" sz="1800" dirty="0">
              <a:latin typeface="宋体" panose="02010600030101010101" pitchFamily="2" charset="-122"/>
              <a:ea typeface="宋体" panose="02010600030101010101" pitchFamily="2" charset="-122"/>
            </a:rPr>
            <a:t>会操作</a:t>
          </a:r>
          <a:r>
            <a:rPr lang="en-US" altLang="en-US" sz="1800" dirty="0">
              <a:latin typeface="宋体" panose="02010600030101010101" pitchFamily="2" charset="-122"/>
              <a:ea typeface="宋体" panose="02010600030101010101" pitchFamily="2" charset="-122"/>
            </a:rPr>
            <a:t>SINAMICS V90</a:t>
          </a:r>
          <a:r>
            <a:rPr lang="zh-CN" altLang="en-US" sz="1800" dirty="0">
              <a:latin typeface="宋体" panose="02010600030101010101" pitchFamily="2" charset="-122"/>
              <a:ea typeface="宋体" panose="02010600030101010101" pitchFamily="2" charset="-122"/>
            </a:rPr>
            <a:t>面板调试驱动器</a:t>
          </a:r>
        </a:p>
      </dgm:t>
    </dgm:pt>
    <dgm:pt modelId="{AE6A019F-AC5A-4383-901B-69725E513366}" type="parTrans" cxnId="{873EDE3F-553C-4109-BB22-98114095AB17}">
      <dgm:prSet/>
      <dgm:spPr/>
      <dgm:t>
        <a:bodyPr/>
        <a:lstStyle/>
        <a:p>
          <a:endParaRPr lang="zh-CN" altLang="en-US"/>
        </a:p>
      </dgm:t>
    </dgm:pt>
    <dgm:pt modelId="{B071C619-EA09-494E-9064-07F28A8DFB4A}" type="sibTrans" cxnId="{873EDE3F-553C-4109-BB22-98114095AB17}">
      <dgm:prSet/>
      <dgm:spPr/>
      <dgm:t>
        <a:bodyPr/>
        <a:lstStyle/>
        <a:p>
          <a:endParaRPr lang="zh-CN" altLang="en-US"/>
        </a:p>
      </dgm:t>
    </dgm:pt>
    <dgm:pt modelId="{9E9F1C1C-E3C6-4455-986C-B13CC1CDFDFA}">
      <dgm:prSet custT="1"/>
      <dgm:spPr/>
      <dgm:t>
        <a:bodyPr/>
        <a:lstStyle/>
        <a:p>
          <a:r>
            <a:rPr lang="zh-CN" altLang="en-US" sz="1800" dirty="0">
              <a:latin typeface="宋体" panose="02010600030101010101" pitchFamily="2" charset="-122"/>
              <a:ea typeface="宋体" panose="02010600030101010101" pitchFamily="2" charset="-122"/>
            </a:rPr>
            <a:t>能够使用</a:t>
          </a:r>
          <a:r>
            <a:rPr lang="en-US" altLang="en-US" sz="1800" dirty="0">
              <a:latin typeface="宋体" panose="02010600030101010101" pitchFamily="2" charset="-122"/>
              <a:ea typeface="宋体" panose="02010600030101010101" pitchFamily="2" charset="-122"/>
            </a:rPr>
            <a:t>V-ASSISTANT</a:t>
          </a:r>
          <a:r>
            <a:rPr lang="zh-CN" altLang="en-US" sz="1800" dirty="0">
              <a:latin typeface="宋体" panose="02010600030101010101" pitchFamily="2" charset="-122"/>
              <a:ea typeface="宋体" panose="02010600030101010101" pitchFamily="2" charset="-122"/>
            </a:rPr>
            <a:t>软件设置</a:t>
          </a:r>
          <a:r>
            <a:rPr lang="en-US" altLang="en-US" sz="1800" dirty="0">
              <a:latin typeface="宋体" panose="02010600030101010101" pitchFamily="2" charset="-122"/>
              <a:ea typeface="宋体" panose="02010600030101010101" pitchFamily="2" charset="-122"/>
            </a:rPr>
            <a:t>V90 PN</a:t>
          </a:r>
          <a:r>
            <a:rPr lang="zh-CN" altLang="en-US" sz="1800" dirty="0">
              <a:latin typeface="宋体" panose="02010600030101010101" pitchFamily="2" charset="-122"/>
              <a:ea typeface="宋体" panose="02010600030101010101" pitchFamily="2" charset="-122"/>
            </a:rPr>
            <a:t>伺服驱动器；</a:t>
          </a:r>
        </a:p>
      </dgm:t>
    </dgm:pt>
    <dgm:pt modelId="{9AE58456-2A56-4468-BB59-E49C5DD44747}" type="parTrans" cxnId="{EBD24F7F-06AC-4CA0-B20A-5AB0CB9AA3CC}">
      <dgm:prSet/>
      <dgm:spPr/>
      <dgm:t>
        <a:bodyPr/>
        <a:lstStyle/>
        <a:p>
          <a:endParaRPr lang="zh-CN" altLang="en-US"/>
        </a:p>
      </dgm:t>
    </dgm:pt>
    <dgm:pt modelId="{16A4434F-F3ED-4DB4-9CB6-7A27CF982E0A}" type="sibTrans" cxnId="{EBD24F7F-06AC-4CA0-B20A-5AB0CB9AA3CC}">
      <dgm:prSet/>
      <dgm:spPr/>
      <dgm:t>
        <a:bodyPr/>
        <a:lstStyle/>
        <a:p>
          <a:endParaRPr lang="zh-CN" altLang="en-US"/>
        </a:p>
      </dgm:t>
    </dgm:pt>
    <dgm:pt modelId="{09570EFB-2B74-462F-BD88-B6A824806DD7}">
      <dgm:prSet custT="1"/>
      <dgm:spPr/>
      <dgm:t>
        <a:bodyPr/>
        <a:lstStyle/>
        <a:p>
          <a:r>
            <a:rPr lang="zh-CN" altLang="en-US" sz="1800" dirty="0">
              <a:latin typeface="宋体" panose="02010600030101010101" pitchFamily="2" charset="-122"/>
              <a:ea typeface="宋体" panose="02010600030101010101" pitchFamily="2" charset="-122"/>
            </a:rPr>
            <a:t>会组态</a:t>
          </a:r>
          <a:r>
            <a:rPr lang="en-US" altLang="en-US" sz="1800" dirty="0">
              <a:latin typeface="宋体" panose="02010600030101010101" pitchFamily="2" charset="-122"/>
              <a:ea typeface="宋体" panose="02010600030101010101" pitchFamily="2" charset="-122"/>
            </a:rPr>
            <a:t>SINAMICS V90 PN</a:t>
          </a:r>
          <a:r>
            <a:rPr lang="zh-CN" altLang="en-US" sz="1800" dirty="0">
              <a:latin typeface="宋体" panose="02010600030101010101" pitchFamily="2" charset="-122"/>
              <a:ea typeface="宋体" panose="02010600030101010101" pitchFamily="2" charset="-122"/>
            </a:rPr>
            <a:t>和</a:t>
          </a:r>
          <a:r>
            <a:rPr lang="en-US" altLang="en-US" sz="1800" dirty="0">
              <a:latin typeface="宋体" panose="02010600030101010101" pitchFamily="2" charset="-122"/>
              <a:ea typeface="宋体" panose="02010600030101010101" pitchFamily="2" charset="-122"/>
            </a:rPr>
            <a:t>S7-1200 PLC</a:t>
          </a:r>
          <a:r>
            <a:rPr lang="zh-CN" altLang="en-US" sz="1800" dirty="0">
              <a:latin typeface="宋体" panose="02010600030101010101" pitchFamily="2" charset="-122"/>
              <a:ea typeface="宋体" panose="02010600030101010101" pitchFamily="2" charset="-122"/>
            </a:rPr>
            <a:t>；</a:t>
          </a:r>
        </a:p>
      </dgm:t>
    </dgm:pt>
    <dgm:pt modelId="{71F54FF8-6069-4442-B832-B876D0A675C1}" type="parTrans" cxnId="{FD8C3C3B-1BB4-48D5-A149-BC94DA5E3D54}">
      <dgm:prSet/>
      <dgm:spPr/>
      <dgm:t>
        <a:bodyPr/>
        <a:lstStyle/>
        <a:p>
          <a:endParaRPr lang="zh-CN" altLang="en-US"/>
        </a:p>
      </dgm:t>
    </dgm:pt>
    <dgm:pt modelId="{734EDBFA-0CBA-4F32-9A00-814524246135}" type="sibTrans" cxnId="{FD8C3C3B-1BB4-48D5-A149-BC94DA5E3D54}">
      <dgm:prSet/>
      <dgm:spPr/>
      <dgm:t>
        <a:bodyPr/>
        <a:lstStyle/>
        <a:p>
          <a:endParaRPr lang="zh-CN" altLang="en-US"/>
        </a:p>
      </dgm:t>
    </dgm:pt>
    <dgm:pt modelId="{ADFC2C5C-7BF5-4D1D-B2B4-8DE6F1E1CA2B}">
      <dgm:prSet custT="1"/>
      <dgm:spPr/>
      <dgm:t>
        <a:bodyPr/>
        <a:lstStyle/>
        <a:p>
          <a:r>
            <a:rPr lang="zh-CN" altLang="en-US" sz="1800" dirty="0">
              <a:latin typeface="宋体" panose="02010600030101010101" pitchFamily="2" charset="-122"/>
              <a:ea typeface="宋体" panose="02010600030101010101" pitchFamily="2" charset="-122"/>
            </a:rPr>
            <a:t>会编写</a:t>
          </a:r>
          <a:r>
            <a:rPr lang="en-US" altLang="en-US" sz="1800" dirty="0">
              <a:latin typeface="宋体" panose="02010600030101010101" pitchFamily="2" charset="-122"/>
              <a:ea typeface="宋体" panose="02010600030101010101" pitchFamily="2" charset="-122"/>
            </a:rPr>
            <a:t>PLC</a:t>
          </a:r>
          <a:r>
            <a:rPr lang="zh-CN" altLang="en-US" sz="1800" dirty="0">
              <a:latin typeface="宋体" panose="02010600030101010101" pitchFamily="2" charset="-122"/>
              <a:ea typeface="宋体" panose="02010600030101010101" pitchFamily="2" charset="-122"/>
            </a:rPr>
            <a:t>程序控制</a:t>
          </a:r>
          <a:r>
            <a:rPr lang="en-US" altLang="en-US" sz="1800" dirty="0">
              <a:latin typeface="宋体" panose="02010600030101010101" pitchFamily="2" charset="-122"/>
              <a:ea typeface="宋体" panose="02010600030101010101" pitchFamily="2" charset="-122"/>
            </a:rPr>
            <a:t>SINAMICS V90 PN</a:t>
          </a:r>
          <a:r>
            <a:rPr lang="zh-CN" altLang="en-US" sz="1800" dirty="0">
              <a:latin typeface="宋体" panose="02010600030101010101" pitchFamily="2" charset="-122"/>
              <a:ea typeface="宋体" panose="02010600030101010101" pitchFamily="2" charset="-122"/>
            </a:rPr>
            <a:t>的速度；</a:t>
          </a:r>
        </a:p>
      </dgm:t>
    </dgm:pt>
    <dgm:pt modelId="{47BFD7E6-D771-4A0D-863E-6BB3E6895AB1}" type="parTrans" cxnId="{F70FB7B5-A133-444D-8B34-D04C560E0241}">
      <dgm:prSet/>
      <dgm:spPr/>
      <dgm:t>
        <a:bodyPr/>
        <a:lstStyle/>
        <a:p>
          <a:endParaRPr lang="zh-CN" altLang="en-US"/>
        </a:p>
      </dgm:t>
    </dgm:pt>
    <dgm:pt modelId="{74FA91DE-9DAA-4F96-B8EC-A359ADDF3209}" type="sibTrans" cxnId="{F70FB7B5-A133-444D-8B34-D04C560E0241}">
      <dgm:prSet/>
      <dgm:spPr/>
      <dgm:t>
        <a:bodyPr/>
        <a:lstStyle/>
        <a:p>
          <a:endParaRPr lang="zh-CN" altLang="en-US"/>
        </a:p>
      </dgm:t>
    </dgm:pt>
    <dgm:pt modelId="{F9E74E89-65B4-48B5-ABF9-EC95C030E00C}">
      <dgm:prSet custT="1"/>
      <dgm:spPr/>
      <dgm:t>
        <a:bodyPr/>
        <a:lstStyle/>
        <a:p>
          <a:r>
            <a:rPr lang="zh-CN" altLang="en-US" sz="1800" dirty="0">
              <a:latin typeface="宋体" panose="02010600030101010101" pitchFamily="2" charset="-122"/>
              <a:ea typeface="宋体" panose="02010600030101010101" pitchFamily="2" charset="-122"/>
            </a:rPr>
            <a:t>会使用</a:t>
          </a:r>
          <a:r>
            <a:rPr lang="en-US" altLang="en-US" sz="1800" dirty="0">
              <a:latin typeface="宋体" panose="02010600030101010101" pitchFamily="2" charset="-122"/>
              <a:ea typeface="宋体" panose="02010600030101010101" pitchFamily="2" charset="-122"/>
            </a:rPr>
            <a:t>PLC</a:t>
          </a:r>
          <a:r>
            <a:rPr lang="zh-CN" altLang="en-US" sz="1800" dirty="0">
              <a:latin typeface="宋体" panose="02010600030101010101" pitchFamily="2" charset="-122"/>
              <a:ea typeface="宋体" panose="02010600030101010101" pitchFamily="2" charset="-122"/>
            </a:rPr>
            <a:t>轴工艺对象调试</a:t>
          </a:r>
          <a:r>
            <a:rPr lang="en-US" altLang="en-US" sz="1800" dirty="0">
              <a:latin typeface="宋体" panose="02010600030101010101" pitchFamily="2" charset="-122"/>
              <a:ea typeface="宋体" panose="02010600030101010101" pitchFamily="2" charset="-122"/>
            </a:rPr>
            <a:t>SINAMICS V90 PN</a:t>
          </a:r>
          <a:r>
            <a:rPr lang="zh-CN" altLang="en-US" sz="1800" dirty="0">
              <a:latin typeface="宋体" panose="02010600030101010101" pitchFamily="2" charset="-122"/>
              <a:ea typeface="宋体" panose="02010600030101010101" pitchFamily="2" charset="-122"/>
            </a:rPr>
            <a:t>伺服；</a:t>
          </a:r>
        </a:p>
      </dgm:t>
    </dgm:pt>
    <dgm:pt modelId="{96408807-99A8-4738-90DC-A5EED8A25930}" type="parTrans" cxnId="{C23127BF-0A3B-4174-9B86-52C7AD904E5F}">
      <dgm:prSet/>
      <dgm:spPr/>
      <dgm:t>
        <a:bodyPr/>
        <a:lstStyle/>
        <a:p>
          <a:endParaRPr lang="zh-CN" altLang="en-US"/>
        </a:p>
      </dgm:t>
    </dgm:pt>
    <dgm:pt modelId="{95ECDDD5-44B2-4619-8208-0F430DCD8DDC}" type="sibTrans" cxnId="{C23127BF-0A3B-4174-9B86-52C7AD904E5F}">
      <dgm:prSet/>
      <dgm:spPr/>
      <dgm:t>
        <a:bodyPr/>
        <a:lstStyle/>
        <a:p>
          <a:endParaRPr lang="zh-CN" altLang="en-US"/>
        </a:p>
      </dgm:t>
    </dgm:pt>
    <dgm:pt modelId="{B18B4742-3977-4CE5-929A-98EBEDE77C43}">
      <dgm:prSet custT="1"/>
      <dgm:spPr/>
      <dgm:t>
        <a:bodyPr/>
        <a:lstStyle/>
        <a:p>
          <a:r>
            <a:rPr lang="zh-CN" altLang="en-US" sz="1800" dirty="0">
              <a:latin typeface="宋体" panose="02010600030101010101" pitchFamily="2" charset="-122"/>
              <a:ea typeface="宋体" panose="02010600030101010101" pitchFamily="2" charset="-122"/>
            </a:rPr>
            <a:t>会编写</a:t>
          </a:r>
          <a:r>
            <a:rPr lang="en-US" altLang="en-US" sz="1800" dirty="0">
              <a:latin typeface="宋体" panose="02010600030101010101" pitchFamily="2" charset="-122"/>
              <a:ea typeface="宋体" panose="02010600030101010101" pitchFamily="2" charset="-122"/>
            </a:rPr>
            <a:t>PLC</a:t>
          </a:r>
          <a:r>
            <a:rPr lang="zh-CN" altLang="en-US" sz="1800" dirty="0">
              <a:latin typeface="宋体" panose="02010600030101010101" pitchFamily="2" charset="-122"/>
              <a:ea typeface="宋体" panose="02010600030101010101" pitchFamily="2" charset="-122"/>
            </a:rPr>
            <a:t>程序，使用</a:t>
          </a:r>
          <a:r>
            <a:rPr lang="en-US" altLang="en-US" sz="1800" dirty="0">
              <a:latin typeface="宋体" panose="02010600030101010101" pitchFamily="2" charset="-122"/>
              <a:ea typeface="宋体" panose="02010600030101010101" pitchFamily="2" charset="-122"/>
            </a:rPr>
            <a:t>FB284</a:t>
          </a:r>
          <a:r>
            <a:rPr lang="zh-CN" altLang="en-US" sz="1800" dirty="0">
              <a:latin typeface="宋体" panose="02010600030101010101" pitchFamily="2" charset="-122"/>
              <a:ea typeface="宋体" panose="02010600030101010101" pitchFamily="2" charset="-122"/>
            </a:rPr>
            <a:t>程序块调试</a:t>
          </a:r>
          <a:r>
            <a:rPr lang="en-US" altLang="en-US" sz="1800" dirty="0">
              <a:latin typeface="宋体" panose="02010600030101010101" pitchFamily="2" charset="-122"/>
              <a:ea typeface="宋体" panose="02010600030101010101" pitchFamily="2" charset="-122"/>
            </a:rPr>
            <a:t>V90 PN</a:t>
          </a:r>
          <a:r>
            <a:rPr lang="zh-CN" altLang="en-US" sz="1800" dirty="0">
              <a:latin typeface="宋体" panose="02010600030101010101" pitchFamily="2" charset="-122"/>
              <a:ea typeface="宋体" panose="02010600030101010101" pitchFamily="2" charset="-122"/>
            </a:rPr>
            <a:t>伺服驱动器；</a:t>
          </a:r>
        </a:p>
      </dgm:t>
    </dgm:pt>
    <dgm:pt modelId="{3126647D-A6D4-4798-865F-A48F7C78F275}" type="parTrans" cxnId="{EA2B8541-DD50-48D4-B569-AC150E1002C4}">
      <dgm:prSet/>
      <dgm:spPr/>
      <dgm:t>
        <a:bodyPr/>
        <a:lstStyle/>
        <a:p>
          <a:endParaRPr lang="zh-CN" altLang="en-US"/>
        </a:p>
      </dgm:t>
    </dgm:pt>
    <dgm:pt modelId="{3508DF19-3447-4A6E-9C3C-287FE4A4434F}" type="sibTrans" cxnId="{EA2B8541-DD50-48D4-B569-AC150E1002C4}">
      <dgm:prSet/>
      <dgm:spPr/>
      <dgm:t>
        <a:bodyPr/>
        <a:lstStyle/>
        <a:p>
          <a:endParaRPr lang="zh-CN" altLang="en-US"/>
        </a:p>
      </dgm:t>
    </dgm:pt>
    <dgm:pt modelId="{26274BB0-E52D-43A4-8333-E96B18A2AAEC}">
      <dgm:prSet custT="1"/>
      <dgm:spPr/>
      <dgm:t>
        <a:bodyPr/>
        <a:lstStyle/>
        <a:p>
          <a:endParaRPr lang="zh-CN" altLang="en-US" sz="1800" dirty="0">
            <a:latin typeface="宋体" panose="02010600030101010101" pitchFamily="2" charset="-122"/>
            <a:ea typeface="宋体" panose="02010600030101010101" pitchFamily="2" charset="-122"/>
          </a:endParaRPr>
        </a:p>
      </dgm:t>
    </dgm:pt>
    <dgm:pt modelId="{1662D5AB-0BCF-4001-A6D9-E0B7AA155BB1}" type="parTrans" cxnId="{B073B349-B3A1-40BE-99AD-F9F78AC3C940}">
      <dgm:prSet/>
      <dgm:spPr/>
      <dgm:t>
        <a:bodyPr/>
        <a:lstStyle/>
        <a:p>
          <a:endParaRPr lang="zh-CN" altLang="en-US"/>
        </a:p>
      </dgm:t>
    </dgm:pt>
    <dgm:pt modelId="{6A88A77C-BC90-456A-86BB-E90999BE21E2}" type="sibTrans" cxnId="{B073B349-B3A1-40BE-99AD-F9F78AC3C940}">
      <dgm:prSet/>
      <dgm:spPr/>
      <dgm:t>
        <a:bodyPr/>
        <a:lstStyle/>
        <a:p>
          <a:endParaRPr lang="zh-CN" altLang="en-US"/>
        </a:p>
      </dgm:t>
    </dgm:pt>
    <dgm:pt modelId="{D7F52AB7-E1AD-41B3-9526-178CA9D6CC4F}">
      <dgm:prSet custT="1"/>
      <dgm:spPr/>
      <dgm:t>
        <a:bodyPr/>
        <a:lstStyle/>
        <a:p>
          <a:r>
            <a:rPr lang="zh-CN" altLang="en-US" sz="1800" dirty="0">
              <a:latin typeface="宋体" panose="02010600030101010101" pitchFamily="2" charset="-122"/>
              <a:ea typeface="宋体" panose="02010600030101010101" pitchFamily="2" charset="-122"/>
            </a:rPr>
            <a:t>通过实验培养团队合作精神，沟通及表达能力；</a:t>
          </a:r>
        </a:p>
      </dgm:t>
    </dgm:pt>
    <dgm:pt modelId="{76CA921A-EAF3-4BD7-B3CA-BB3B24ED2124}" type="parTrans" cxnId="{264B4DC3-2E57-4E84-BC2C-FD61D494B22A}">
      <dgm:prSet/>
      <dgm:spPr/>
      <dgm:t>
        <a:bodyPr/>
        <a:lstStyle/>
        <a:p>
          <a:endParaRPr lang="zh-CN" altLang="en-US"/>
        </a:p>
      </dgm:t>
    </dgm:pt>
    <dgm:pt modelId="{8AD57178-88EB-4B56-8846-B178700E8E4D}" type="sibTrans" cxnId="{264B4DC3-2E57-4E84-BC2C-FD61D494B22A}">
      <dgm:prSet/>
      <dgm:spPr/>
      <dgm:t>
        <a:bodyPr/>
        <a:lstStyle/>
        <a:p>
          <a:endParaRPr lang="zh-CN" altLang="en-US"/>
        </a:p>
      </dgm:t>
    </dgm:pt>
    <dgm:pt modelId="{41618E8E-E3E6-49BC-B868-21BAF77E2484}">
      <dgm:prSet custT="1"/>
      <dgm:spPr/>
      <dgm:t>
        <a:bodyPr/>
        <a:lstStyle/>
        <a:p>
          <a:r>
            <a:rPr lang="zh-CN" altLang="en-US" sz="1800" dirty="0">
              <a:latin typeface="宋体" panose="02010600030101010101" pitchFamily="2" charset="-122"/>
              <a:ea typeface="宋体" panose="02010600030101010101" pitchFamily="2" charset="-122"/>
            </a:rPr>
            <a:t>培养探索求知的科学精神爱岗敬业，遵纪守法；</a:t>
          </a:r>
        </a:p>
      </dgm:t>
    </dgm:pt>
    <dgm:pt modelId="{DE12788E-E4C3-4AD4-A369-48DC8CEAD415}" type="parTrans" cxnId="{8A602343-AB29-40A7-8781-635722F022F3}">
      <dgm:prSet/>
      <dgm:spPr/>
      <dgm:t>
        <a:bodyPr/>
        <a:lstStyle/>
        <a:p>
          <a:endParaRPr lang="zh-CN" altLang="en-US"/>
        </a:p>
      </dgm:t>
    </dgm:pt>
    <dgm:pt modelId="{F1A66F8B-B115-4645-96BD-D7ED91EBD5E6}" type="sibTrans" cxnId="{8A602343-AB29-40A7-8781-635722F022F3}">
      <dgm:prSet/>
      <dgm:spPr/>
      <dgm:t>
        <a:bodyPr/>
        <a:lstStyle/>
        <a:p>
          <a:endParaRPr lang="zh-CN" altLang="en-US"/>
        </a:p>
      </dgm:t>
    </dgm:pt>
    <dgm:pt modelId="{A26E2615-4ADB-471D-8F77-D7ADF57FEC0B}">
      <dgm:prSet custT="1"/>
      <dgm:spPr/>
      <dgm:t>
        <a:bodyPr/>
        <a:lstStyle/>
        <a:p>
          <a:endParaRPr lang="zh-CN" altLang="en-US" sz="1800" dirty="0">
            <a:latin typeface="宋体" panose="02010600030101010101" pitchFamily="2" charset="-122"/>
            <a:ea typeface="宋体" panose="02010600030101010101" pitchFamily="2" charset="-122"/>
          </a:endParaRPr>
        </a:p>
      </dgm:t>
    </dgm:pt>
    <dgm:pt modelId="{5FA3D552-DE64-4D49-AF25-076CD32D75E9}" type="parTrans" cxnId="{06D22FB4-2607-4883-B21F-BCE89FB39F24}">
      <dgm:prSet/>
      <dgm:spPr/>
      <dgm:t>
        <a:bodyPr/>
        <a:lstStyle/>
        <a:p>
          <a:endParaRPr lang="zh-CN" altLang="en-US"/>
        </a:p>
      </dgm:t>
    </dgm:pt>
    <dgm:pt modelId="{5DC0AD01-0749-4315-B5ED-83C0DFE204B4}" type="sibTrans" cxnId="{06D22FB4-2607-4883-B21F-BCE89FB39F24}">
      <dgm:prSet/>
      <dgm:spPr/>
      <dgm:t>
        <a:bodyPr/>
        <a:lstStyle/>
        <a:p>
          <a:endParaRPr lang="zh-CN" altLang="en-US"/>
        </a:p>
      </dgm:t>
    </dgm:pt>
    <dgm:pt modelId="{DEFBE2E2-EADE-4577-B8CA-DB1FEF688D03}" type="pres">
      <dgm:prSet presAssocID="{F86F545A-B192-43E8-9B7A-AB947C8BC6D9}" presName="Name0" presStyleCnt="0">
        <dgm:presLayoutVars>
          <dgm:dir/>
          <dgm:animLvl val="lvl"/>
          <dgm:resizeHandles val="exact"/>
        </dgm:presLayoutVars>
      </dgm:prSet>
      <dgm:spPr/>
    </dgm:pt>
    <dgm:pt modelId="{A3AFE854-57AE-4146-B780-97C803CBCBA3}" type="pres">
      <dgm:prSet presAssocID="{FD8ECB7E-DDE4-4509-BC87-3CF086250402}" presName="composite" presStyleCnt="0"/>
      <dgm:spPr/>
    </dgm:pt>
    <dgm:pt modelId="{F000134A-F814-48AD-828E-F6DE4C031BCB}" type="pres">
      <dgm:prSet presAssocID="{FD8ECB7E-DDE4-4509-BC87-3CF086250402}" presName="parTx" presStyleLbl="alignNode1" presStyleIdx="0" presStyleCnt="3" custScaleY="100000">
        <dgm:presLayoutVars>
          <dgm:chMax val="0"/>
          <dgm:chPref val="0"/>
          <dgm:bulletEnabled val="1"/>
        </dgm:presLayoutVars>
      </dgm:prSet>
      <dgm:spPr/>
    </dgm:pt>
    <dgm:pt modelId="{5BE79BCB-C168-49A2-8715-45F8A48B6C91}" type="pres">
      <dgm:prSet presAssocID="{FD8ECB7E-DDE4-4509-BC87-3CF086250402}" presName="desTx" presStyleLbl="alignAccFollowNode1" presStyleIdx="0" presStyleCnt="3" custLinFactNeighborX="2210" custLinFactNeighborY="4203">
        <dgm:presLayoutVars>
          <dgm:bulletEnabled val="1"/>
        </dgm:presLayoutVars>
      </dgm:prSet>
      <dgm:spPr/>
    </dgm:pt>
    <dgm:pt modelId="{2AB025B6-9F10-46DF-89E5-B802C61DB106}" type="pres">
      <dgm:prSet presAssocID="{78D3032A-1272-4C0D-B79E-0A5214E35426}" presName="space" presStyleCnt="0"/>
      <dgm:spPr/>
    </dgm:pt>
    <dgm:pt modelId="{97474152-DBB0-4BCE-94FC-43EE6C8B5A69}" type="pres">
      <dgm:prSet presAssocID="{DF877372-53A0-4979-9803-9C869E48CF09}" presName="composite" presStyleCnt="0"/>
      <dgm:spPr/>
    </dgm:pt>
    <dgm:pt modelId="{FE27D164-674B-47B7-A6AC-2DD061F208C7}" type="pres">
      <dgm:prSet presAssocID="{DF877372-53A0-4979-9803-9C869E48CF09}" presName="parTx" presStyleLbl="alignNode1" presStyleIdx="1" presStyleCnt="3" custScaleX="136452" custScaleY="100000">
        <dgm:presLayoutVars>
          <dgm:chMax val="0"/>
          <dgm:chPref val="0"/>
          <dgm:bulletEnabled val="1"/>
        </dgm:presLayoutVars>
      </dgm:prSet>
      <dgm:spPr/>
    </dgm:pt>
    <dgm:pt modelId="{B6A082D4-8809-4850-A478-293E7381EA9F}" type="pres">
      <dgm:prSet presAssocID="{DF877372-53A0-4979-9803-9C869E48CF09}" presName="desTx" presStyleLbl="alignAccFollowNode1" presStyleIdx="1" presStyleCnt="3" custScaleX="136452">
        <dgm:presLayoutVars>
          <dgm:bulletEnabled val="1"/>
        </dgm:presLayoutVars>
      </dgm:prSet>
      <dgm:spPr/>
    </dgm:pt>
    <dgm:pt modelId="{BFE5BEC5-D969-4D26-897E-98C58A20A916}" type="pres">
      <dgm:prSet presAssocID="{4E14E7C8-9F7D-49A6-9083-15A1193A8D76}" presName="space" presStyleCnt="0"/>
      <dgm:spPr/>
    </dgm:pt>
    <dgm:pt modelId="{B7DC2765-4B1D-4DEB-8B9A-9929CDB4ECE9}" type="pres">
      <dgm:prSet presAssocID="{41CDD41C-E799-400D-8CE7-462FA917905B}" presName="composite" presStyleCnt="0"/>
      <dgm:spPr/>
    </dgm:pt>
    <dgm:pt modelId="{BD5B861B-BE05-49CB-B123-5113E2E494F8}" type="pres">
      <dgm:prSet presAssocID="{41CDD41C-E799-400D-8CE7-462FA917905B}" presName="parTx" presStyleLbl="alignNode1" presStyleIdx="2" presStyleCnt="3" custScaleY="100000">
        <dgm:presLayoutVars>
          <dgm:chMax val="0"/>
          <dgm:chPref val="0"/>
          <dgm:bulletEnabled val="1"/>
        </dgm:presLayoutVars>
      </dgm:prSet>
      <dgm:spPr/>
    </dgm:pt>
    <dgm:pt modelId="{DC311AD3-540E-4FE3-9E4B-935FED7A2971}" type="pres">
      <dgm:prSet presAssocID="{41CDD41C-E799-400D-8CE7-462FA917905B}" presName="desTx" presStyleLbl="alignAccFollowNode1" presStyleIdx="2" presStyleCnt="3">
        <dgm:presLayoutVars>
          <dgm:bulletEnabled val="1"/>
        </dgm:presLayoutVars>
      </dgm:prSet>
      <dgm:spPr/>
    </dgm:pt>
  </dgm:ptLst>
  <dgm:cxnLst>
    <dgm:cxn modelId="{B6AD4704-8802-4692-8858-0541FCC63599}" type="presOf" srcId="{7395520D-FA7E-4371-9E66-FD4539D69677}" destId="{5BE79BCB-C168-49A2-8715-45F8A48B6C91}" srcOrd="0" destOrd="4" presId="urn:microsoft.com/office/officeart/2005/8/layout/hList1"/>
    <dgm:cxn modelId="{5F7C1608-5A3A-42D7-B1D6-7A9F332639C7}" type="presOf" srcId="{91D98B9E-F00A-4A3B-8F02-EA4D26EC6C10}" destId="{5BE79BCB-C168-49A2-8715-45F8A48B6C91}" srcOrd="0" destOrd="0" presId="urn:microsoft.com/office/officeart/2005/8/layout/hList1"/>
    <dgm:cxn modelId="{38D28918-A38C-425C-9B3C-BC7D4F8C26DC}" type="presOf" srcId="{4C3F1742-B737-4E76-A5D3-272F15A44656}" destId="{5BE79BCB-C168-49A2-8715-45F8A48B6C91}" srcOrd="0" destOrd="3" presId="urn:microsoft.com/office/officeart/2005/8/layout/hList1"/>
    <dgm:cxn modelId="{F805F91A-AD4F-43ED-8DA7-F78006797F64}" srcId="{DF877372-53A0-4979-9803-9C869E48CF09}" destId="{DC01F453-FA60-4461-B41F-D504F8C4B282}" srcOrd="9" destOrd="0" parTransId="{42842EE2-3834-4BD4-95AF-C997E4A9F7B0}" sibTransId="{BF0B9018-0CE1-4C04-8742-A6DE8833264A}"/>
    <dgm:cxn modelId="{128EC121-9884-4364-B3FE-FB241DAC5D14}" srcId="{41CDD41C-E799-400D-8CE7-462FA917905B}" destId="{0D384CCD-6C63-4759-A7D7-D7F7410750D2}" srcOrd="4" destOrd="0" parTransId="{69B4930A-C10A-43CE-8DC3-984F98812C1E}" sibTransId="{E81AE4A9-D947-4CB2-B5D7-3DFBFEE82E3A}"/>
    <dgm:cxn modelId="{96457723-46BE-4734-880C-6D1F0BBFC94C}" type="presOf" srcId="{FD8ECB7E-DDE4-4509-BC87-3CF086250402}" destId="{F000134A-F814-48AD-828E-F6DE4C031BCB}" srcOrd="0" destOrd="0" presId="urn:microsoft.com/office/officeart/2005/8/layout/hList1"/>
    <dgm:cxn modelId="{5247282A-E3CF-444A-96DD-15C6C40FBDAE}" srcId="{FD8ECB7E-DDE4-4509-BC87-3CF086250402}" destId="{7395520D-FA7E-4371-9E66-FD4539D69677}" srcOrd="4" destOrd="0" parTransId="{0043D8AC-4AC0-450B-AD2A-025C892C7F15}" sibTransId="{5739E62D-7EA3-4BE7-86DF-50592315B886}"/>
    <dgm:cxn modelId="{110BE62E-4349-4C81-916E-1A682078E71F}" srcId="{FD8ECB7E-DDE4-4509-BC87-3CF086250402}" destId="{BD7B4879-04BB-4CB6-B2D9-8ACA780951C9}" srcOrd="6" destOrd="0" parTransId="{393EB135-EEBE-4816-9CA1-BAED8072E1D4}" sibTransId="{DC44C5EB-476C-4E03-A531-EA4C038AB75E}"/>
    <dgm:cxn modelId="{A3269130-6504-4734-A385-F4C1DC1D932B}" type="presOf" srcId="{F9E74E89-65B4-48B5-ABF9-EC95C030E00C}" destId="{B6A082D4-8809-4850-A478-293E7381EA9F}" srcOrd="0" destOrd="5" presId="urn:microsoft.com/office/officeart/2005/8/layout/hList1"/>
    <dgm:cxn modelId="{EB05A731-9878-4689-8197-A7853AB1FCCC}" type="presOf" srcId="{D7F52AB7-E1AD-41B3-9526-178CA9D6CC4F}" destId="{DC311AD3-540E-4FE3-9E4B-935FED7A2971}" srcOrd="0" destOrd="1" presId="urn:microsoft.com/office/officeart/2005/8/layout/hList1"/>
    <dgm:cxn modelId="{BD6DF537-FE95-4A8D-9BF8-F02388ABE7B8}" srcId="{DF877372-53A0-4979-9803-9C869E48CF09}" destId="{5FA73BAF-8892-4D9C-B33C-286481659104}" srcOrd="0" destOrd="0" parTransId="{5FE8CAF0-3139-4C36-BC6B-41CA58694DAE}" sibTransId="{0D3895EB-BC1C-4B64-910C-C1F5CF9876FE}"/>
    <dgm:cxn modelId="{FD8C3C3B-1BB4-48D5-A149-BC94DA5E3D54}" srcId="{DF877372-53A0-4979-9803-9C869E48CF09}" destId="{09570EFB-2B74-462F-BD88-B6A824806DD7}" srcOrd="3" destOrd="0" parTransId="{71F54FF8-6069-4442-B832-B876D0A675C1}" sibTransId="{734EDBFA-0CBA-4F32-9A00-814524246135}"/>
    <dgm:cxn modelId="{F9D0883D-23B8-49D5-A7C2-516861362DFF}" type="presOf" srcId="{DDD897D5-3428-424F-9A5C-A7B214E4120D}" destId="{B6A082D4-8809-4850-A478-293E7381EA9F}" srcOrd="0" destOrd="8" presId="urn:microsoft.com/office/officeart/2005/8/layout/hList1"/>
    <dgm:cxn modelId="{873EDE3F-553C-4109-BB22-98114095AB17}" srcId="{DF877372-53A0-4979-9803-9C869E48CF09}" destId="{0BBE6FB3-267A-4233-ACE5-1EA88109BDBE}" srcOrd="1" destOrd="0" parTransId="{AE6A019F-AC5A-4383-901B-69725E513366}" sibTransId="{B071C619-EA09-494E-9064-07F28A8DFB4A}"/>
    <dgm:cxn modelId="{53B8B95F-3773-49D3-B32B-76BAE53D8A9D}" srcId="{FD8ECB7E-DDE4-4509-BC87-3CF086250402}" destId="{91D98B9E-F00A-4A3B-8F02-EA4D26EC6C10}" srcOrd="0" destOrd="0" parTransId="{781F6033-86CF-410E-8330-DD8A4B22D469}" sibTransId="{473D7528-AD74-4C14-8176-E537507C765B}"/>
    <dgm:cxn modelId="{EA2B8541-DD50-48D4-B569-AC150E1002C4}" srcId="{DF877372-53A0-4979-9803-9C869E48CF09}" destId="{B18B4742-3977-4CE5-929A-98EBEDE77C43}" srcOrd="6" destOrd="0" parTransId="{3126647D-A6D4-4798-865F-A48F7C78F275}" sibTransId="{3508DF19-3447-4A6E-9C3C-287FE4A4434F}"/>
    <dgm:cxn modelId="{8A602343-AB29-40A7-8781-635722F022F3}" srcId="{41CDD41C-E799-400D-8CE7-462FA917905B}" destId="{41618E8E-E3E6-49BC-B868-21BAF77E2484}" srcOrd="2" destOrd="0" parTransId="{DE12788E-E4C3-4AD4-A369-48DC8CEAD415}" sibTransId="{F1A66F8B-B115-4645-96BD-D7ED91EBD5E6}"/>
    <dgm:cxn modelId="{32B99A48-D448-412D-AFCD-DC1DD94632ED}" srcId="{41CDD41C-E799-400D-8CE7-462FA917905B}" destId="{AA7E4506-920B-4F71-8265-3932C5079B8E}" srcOrd="6" destOrd="0" parTransId="{74D8E711-3BFB-4A80-9F43-347C8BBD1BDB}" sibTransId="{552453DC-4790-4449-BFB2-ABBBBA899FB3}"/>
    <dgm:cxn modelId="{082C4669-CC7B-4F1B-BF22-E6A21DBE0C2D}" srcId="{DF877372-53A0-4979-9803-9C869E48CF09}" destId="{DDD897D5-3428-424F-9A5C-A7B214E4120D}" srcOrd="8" destOrd="0" parTransId="{6025949C-AB85-44A9-8991-1A32E73622EF}" sibTransId="{20F5A877-4A55-4DDD-AA66-4482A1601E8F}"/>
    <dgm:cxn modelId="{B073B349-B3A1-40BE-99AD-F9F78AC3C940}" srcId="{DF877372-53A0-4979-9803-9C869E48CF09}" destId="{26274BB0-E52D-43A4-8333-E96B18A2AAEC}" srcOrd="7" destOrd="0" parTransId="{1662D5AB-0BCF-4001-A6D9-E0B7AA155BB1}" sibTransId="{6A88A77C-BC90-456A-86BB-E90999BE21E2}"/>
    <dgm:cxn modelId="{CDAADC4A-9D9E-4B39-936A-BF3E32F7B9AA}" srcId="{F86F545A-B192-43E8-9B7A-AB947C8BC6D9}" destId="{41CDD41C-E799-400D-8CE7-462FA917905B}" srcOrd="2" destOrd="0" parTransId="{94247A65-5791-4402-B3B9-96948507ED11}" sibTransId="{55CA0F64-2755-4AC0-A246-9558EE5334C2}"/>
    <dgm:cxn modelId="{DB4E976C-648D-4677-AB16-99FFBEE40C10}" type="presOf" srcId="{0D384CCD-6C63-4759-A7D7-D7F7410750D2}" destId="{DC311AD3-540E-4FE3-9E4B-935FED7A2971}" srcOrd="0" destOrd="4" presId="urn:microsoft.com/office/officeart/2005/8/layout/hList1"/>
    <dgm:cxn modelId="{C7AB776E-AA18-4138-B9F4-FC31851A6963}" type="presOf" srcId="{26A7B359-1B58-4D2D-B4BE-89E59148F77F}" destId="{DC311AD3-540E-4FE3-9E4B-935FED7A2971}" srcOrd="0" destOrd="0" presId="urn:microsoft.com/office/officeart/2005/8/layout/hList1"/>
    <dgm:cxn modelId="{343E885A-86E7-4E2C-8195-A5F970C332B6}" type="presOf" srcId="{DF877372-53A0-4979-9803-9C869E48CF09}" destId="{FE27D164-674B-47B7-A6AC-2DD061F208C7}" srcOrd="0" destOrd="0" presId="urn:microsoft.com/office/officeart/2005/8/layout/hList1"/>
    <dgm:cxn modelId="{7871985A-177A-48DE-8BDA-4C087C69B082}" type="presOf" srcId="{B78844C8-CADF-424A-9FD0-834A2D7A944C}" destId="{5BE79BCB-C168-49A2-8715-45F8A48B6C91}" srcOrd="0" destOrd="2" presId="urn:microsoft.com/office/officeart/2005/8/layout/hList1"/>
    <dgm:cxn modelId="{F423F15A-F157-445F-A0B4-4C5BE5D6B5FC}" type="presOf" srcId="{9AD6341A-32B0-42EC-8F56-6C21D0796116}" destId="{5BE79BCB-C168-49A2-8715-45F8A48B6C91}" srcOrd="0" destOrd="8" presId="urn:microsoft.com/office/officeart/2005/8/layout/hList1"/>
    <dgm:cxn modelId="{EBD24F7F-06AC-4CA0-B20A-5AB0CB9AA3CC}" srcId="{DF877372-53A0-4979-9803-9C869E48CF09}" destId="{9E9F1C1C-E3C6-4455-986C-B13CC1CDFDFA}" srcOrd="2" destOrd="0" parTransId="{9AE58456-2A56-4468-BB59-E49C5DD44747}" sibTransId="{16A4434F-F3ED-4DB4-9CB6-7A27CF982E0A}"/>
    <dgm:cxn modelId="{2AEA9584-7A99-4ABD-900D-338BCF778E5E}" srcId="{FD8ECB7E-DDE4-4509-BC87-3CF086250402}" destId="{4CB91254-7F2F-468A-9FE6-C9BF3840C960}" srcOrd="7" destOrd="0" parTransId="{AF49E9BD-A7EB-4858-9F72-26A80252FBAF}" sibTransId="{689823E1-0C0F-48AD-86DA-7DB135D0D123}"/>
    <dgm:cxn modelId="{177E8385-2547-4508-9CC6-F33FC50E39C2}" type="presOf" srcId="{DC01F453-FA60-4461-B41F-D504F8C4B282}" destId="{B6A082D4-8809-4850-A478-293E7381EA9F}" srcOrd="0" destOrd="9" presId="urn:microsoft.com/office/officeart/2005/8/layout/hList1"/>
    <dgm:cxn modelId="{1706CA85-452E-4441-BDA1-BD3D699EDAD0}" type="presOf" srcId="{0BBE6FB3-267A-4233-ACE5-1EA88109BDBE}" destId="{B6A082D4-8809-4850-A478-293E7381EA9F}" srcOrd="0" destOrd="1" presId="urn:microsoft.com/office/officeart/2005/8/layout/hList1"/>
    <dgm:cxn modelId="{660B028B-EDEF-4EBA-B2F6-0076658AC1B1}" srcId="{FD8ECB7E-DDE4-4509-BC87-3CF086250402}" destId="{B78844C8-CADF-424A-9FD0-834A2D7A944C}" srcOrd="2" destOrd="0" parTransId="{049CC662-F247-41A8-A9ED-A6602D6D1695}" sibTransId="{85691514-9832-40FA-A16F-EB3ACC337ECB}"/>
    <dgm:cxn modelId="{19C74E8D-237B-4E4A-96CE-105CDEF0F268}" type="presOf" srcId="{41CDD41C-E799-400D-8CE7-462FA917905B}" destId="{BD5B861B-BE05-49CB-B123-5113E2E494F8}" srcOrd="0" destOrd="0" presId="urn:microsoft.com/office/officeart/2005/8/layout/hList1"/>
    <dgm:cxn modelId="{EAAC1A8F-00ED-4C93-983A-4F6E518CCAF9}" type="presOf" srcId="{FC48207D-2829-433E-9760-D383F0017561}" destId="{5BE79BCB-C168-49A2-8715-45F8A48B6C91}" srcOrd="0" destOrd="1" presId="urn:microsoft.com/office/officeart/2005/8/layout/hList1"/>
    <dgm:cxn modelId="{54189296-3BE6-45D3-8835-191C3846D5F7}" type="presOf" srcId="{41618E8E-E3E6-49BC-B868-21BAF77E2484}" destId="{DC311AD3-540E-4FE3-9E4B-935FED7A2971}" srcOrd="0" destOrd="2" presId="urn:microsoft.com/office/officeart/2005/8/layout/hList1"/>
    <dgm:cxn modelId="{DB0D3299-2D0E-4B5E-920E-877ACA0C83E8}" srcId="{FD8ECB7E-DDE4-4509-BC87-3CF086250402}" destId="{5D929938-DEFA-4691-928B-5BD2C3EA00B6}" srcOrd="5" destOrd="0" parTransId="{8239B9F4-CE62-4FEF-8044-39EF71482B24}" sibTransId="{E01118FD-A419-4372-8A47-3F8F80848910}"/>
    <dgm:cxn modelId="{62416E99-8B25-488E-97C3-D309D02D0806}" type="presOf" srcId="{09570EFB-2B74-462F-BD88-B6A824806DD7}" destId="{B6A082D4-8809-4850-A478-293E7381EA9F}" srcOrd="0" destOrd="3" presId="urn:microsoft.com/office/officeart/2005/8/layout/hList1"/>
    <dgm:cxn modelId="{8263D19B-1920-416A-95DF-F3BB30B33E62}" srcId="{F86F545A-B192-43E8-9B7A-AB947C8BC6D9}" destId="{FD8ECB7E-DDE4-4509-BC87-3CF086250402}" srcOrd="0" destOrd="0" parTransId="{E4D1B43F-CC00-4746-A074-54F1B5CF1DFF}" sibTransId="{78D3032A-1272-4C0D-B79E-0A5214E35426}"/>
    <dgm:cxn modelId="{080FDF9B-14CD-42A9-A4C4-1FE74E08A159}" srcId="{41CDD41C-E799-400D-8CE7-462FA917905B}" destId="{957C4B03-4E41-4C04-A997-C83461E7344E}" srcOrd="5" destOrd="0" parTransId="{EC88397B-0C17-41AD-83CA-F37126BB9B78}" sibTransId="{AF21DA0B-59DB-4041-90B1-FE7006DAB032}"/>
    <dgm:cxn modelId="{FCB061A5-01C5-4843-8F8F-984ACAF95606}" srcId="{FD8ECB7E-DDE4-4509-BC87-3CF086250402}" destId="{4C3F1742-B737-4E76-A5D3-272F15A44656}" srcOrd="3" destOrd="0" parTransId="{938699F3-E914-41D5-A340-679AC4CD896D}" sibTransId="{85A07022-C585-40C3-9C45-B782707F8190}"/>
    <dgm:cxn modelId="{589B61B2-9B5D-42A1-9B2F-23C25D6A80AD}" type="presOf" srcId="{B18B4742-3977-4CE5-929A-98EBEDE77C43}" destId="{B6A082D4-8809-4850-A478-293E7381EA9F}" srcOrd="0" destOrd="6" presId="urn:microsoft.com/office/officeart/2005/8/layout/hList1"/>
    <dgm:cxn modelId="{06D22FB4-2607-4883-B21F-BCE89FB39F24}" srcId="{41CDD41C-E799-400D-8CE7-462FA917905B}" destId="{A26E2615-4ADB-471D-8F77-D7ADF57FEC0B}" srcOrd="3" destOrd="0" parTransId="{5FA3D552-DE64-4D49-AF25-076CD32D75E9}" sibTransId="{5DC0AD01-0749-4315-B5ED-83C0DFE204B4}"/>
    <dgm:cxn modelId="{968308B5-A4A3-4071-BA45-4C8E1E9A626F}" type="presOf" srcId="{5D929938-DEFA-4691-928B-5BD2C3EA00B6}" destId="{5BE79BCB-C168-49A2-8715-45F8A48B6C91}" srcOrd="0" destOrd="5" presId="urn:microsoft.com/office/officeart/2005/8/layout/hList1"/>
    <dgm:cxn modelId="{F70FB7B5-A133-444D-8B34-D04C560E0241}" srcId="{DF877372-53A0-4979-9803-9C869E48CF09}" destId="{ADFC2C5C-7BF5-4D1D-B2B4-8DE6F1E1CA2B}" srcOrd="4" destOrd="0" parTransId="{47BFD7E6-D771-4A0D-863E-6BB3E6895AB1}" sibTransId="{74FA91DE-9DAA-4F96-B8EC-A359ADDF3209}"/>
    <dgm:cxn modelId="{72B51CBA-6633-4C16-8397-61CF0DF44773}" type="presOf" srcId="{957C4B03-4E41-4C04-A997-C83461E7344E}" destId="{DC311AD3-540E-4FE3-9E4B-935FED7A2971}" srcOrd="0" destOrd="5" presId="urn:microsoft.com/office/officeart/2005/8/layout/hList1"/>
    <dgm:cxn modelId="{C23127BF-0A3B-4174-9B86-52C7AD904E5F}" srcId="{DF877372-53A0-4979-9803-9C869E48CF09}" destId="{F9E74E89-65B4-48B5-ABF9-EC95C030E00C}" srcOrd="5" destOrd="0" parTransId="{96408807-99A8-4738-90DC-A5EED8A25930}" sibTransId="{95ECDDD5-44B2-4619-8208-0F430DCD8DDC}"/>
    <dgm:cxn modelId="{264B4DC3-2E57-4E84-BC2C-FD61D494B22A}" srcId="{41CDD41C-E799-400D-8CE7-462FA917905B}" destId="{D7F52AB7-E1AD-41B3-9526-178CA9D6CC4F}" srcOrd="1" destOrd="0" parTransId="{76CA921A-EAF3-4BD7-B3CA-BB3B24ED2124}" sibTransId="{8AD57178-88EB-4B56-8846-B178700E8E4D}"/>
    <dgm:cxn modelId="{26E3A8C4-CFBF-42C3-9D06-9413335F597B}" type="presOf" srcId="{BD7B4879-04BB-4CB6-B2D9-8ACA780951C9}" destId="{5BE79BCB-C168-49A2-8715-45F8A48B6C91}" srcOrd="0" destOrd="6" presId="urn:microsoft.com/office/officeart/2005/8/layout/hList1"/>
    <dgm:cxn modelId="{BB8776C9-98EF-45F0-BC51-C55A7C987DA1}" type="presOf" srcId="{4CB91254-7F2F-468A-9FE6-C9BF3840C960}" destId="{5BE79BCB-C168-49A2-8715-45F8A48B6C91}" srcOrd="0" destOrd="7" presId="urn:microsoft.com/office/officeart/2005/8/layout/hList1"/>
    <dgm:cxn modelId="{BCE617CB-AF94-4914-BA0A-87C91A480CAC}" type="presOf" srcId="{A26E2615-4ADB-471D-8F77-D7ADF57FEC0B}" destId="{DC311AD3-540E-4FE3-9E4B-935FED7A2971}" srcOrd="0" destOrd="3" presId="urn:microsoft.com/office/officeart/2005/8/layout/hList1"/>
    <dgm:cxn modelId="{69E471CB-C413-41BC-ABA3-10E911510A64}" type="presOf" srcId="{26274BB0-E52D-43A4-8333-E96B18A2AAEC}" destId="{B6A082D4-8809-4850-A478-293E7381EA9F}" srcOrd="0" destOrd="7" presId="urn:microsoft.com/office/officeart/2005/8/layout/hList1"/>
    <dgm:cxn modelId="{F25694D4-225E-49CE-BA4F-3A3BD370A93E}" srcId="{FD8ECB7E-DDE4-4509-BC87-3CF086250402}" destId="{FC48207D-2829-433E-9760-D383F0017561}" srcOrd="1" destOrd="0" parTransId="{A7928DEE-F5E5-4A5A-9DCC-436C006D09CB}" sibTransId="{4D1FFBB4-298B-4314-84A0-5D5F70E24614}"/>
    <dgm:cxn modelId="{66E552E6-70FB-406D-A8ED-9F76E8B9CD62}" type="presOf" srcId="{5FA73BAF-8892-4D9C-B33C-286481659104}" destId="{B6A082D4-8809-4850-A478-293E7381EA9F}" srcOrd="0" destOrd="0" presId="urn:microsoft.com/office/officeart/2005/8/layout/hList1"/>
    <dgm:cxn modelId="{31AB87E7-355B-4BAF-A9E1-9CD00393DAF2}" type="presOf" srcId="{F86F545A-B192-43E8-9B7A-AB947C8BC6D9}" destId="{DEFBE2E2-EADE-4577-B8CA-DB1FEF688D03}" srcOrd="0" destOrd="0" presId="urn:microsoft.com/office/officeart/2005/8/layout/hList1"/>
    <dgm:cxn modelId="{D142CBED-426A-4A75-B746-78FA79C9A057}" type="presOf" srcId="{AA7E4506-920B-4F71-8265-3932C5079B8E}" destId="{DC311AD3-540E-4FE3-9E4B-935FED7A2971}" srcOrd="0" destOrd="6" presId="urn:microsoft.com/office/officeart/2005/8/layout/hList1"/>
    <dgm:cxn modelId="{426DE6F1-1141-4BB2-B7F4-5B8AE83DF5D5}" type="presOf" srcId="{ADFC2C5C-7BF5-4D1D-B2B4-8DE6F1E1CA2B}" destId="{B6A082D4-8809-4850-A478-293E7381EA9F}" srcOrd="0" destOrd="4" presId="urn:microsoft.com/office/officeart/2005/8/layout/hList1"/>
    <dgm:cxn modelId="{034F4AF3-37E4-45E1-8C60-BF66C014F923}" type="presOf" srcId="{9E9F1C1C-E3C6-4455-986C-B13CC1CDFDFA}" destId="{B6A082D4-8809-4850-A478-293E7381EA9F}" srcOrd="0" destOrd="2" presId="urn:microsoft.com/office/officeart/2005/8/layout/hList1"/>
    <dgm:cxn modelId="{4654C4F4-6757-4B44-B56A-DAB8AA849B39}" srcId="{41CDD41C-E799-400D-8CE7-462FA917905B}" destId="{26A7B359-1B58-4D2D-B4BE-89E59148F77F}" srcOrd="0" destOrd="0" parTransId="{84AD2597-F6A9-46DD-8CBF-EE6AD36E2559}" sibTransId="{360C1BD6-CB22-4BB1-935E-719C478AB97E}"/>
    <dgm:cxn modelId="{E680F9F5-CC70-47FA-9383-A65B8BC741F4}" srcId="{FD8ECB7E-DDE4-4509-BC87-3CF086250402}" destId="{9AD6341A-32B0-42EC-8F56-6C21D0796116}" srcOrd="8" destOrd="0" parTransId="{C89DA15C-3D49-45DD-80C7-A30D5C2BDF65}" sibTransId="{4B04C121-A930-4849-917E-F83139B9E706}"/>
    <dgm:cxn modelId="{6F48C3FB-ECF2-4834-856F-DD8C0B443CAA}" srcId="{F86F545A-B192-43E8-9B7A-AB947C8BC6D9}" destId="{DF877372-53A0-4979-9803-9C869E48CF09}" srcOrd="1" destOrd="0" parTransId="{FC23DF5E-C3D7-4469-B8FF-87E3A0056ED4}" sibTransId="{4E14E7C8-9F7D-49A6-9083-15A1193A8D76}"/>
    <dgm:cxn modelId="{B4658723-2802-44D4-87E3-5EC0CF559FE9}" type="presParOf" srcId="{DEFBE2E2-EADE-4577-B8CA-DB1FEF688D03}" destId="{A3AFE854-57AE-4146-B780-97C803CBCBA3}" srcOrd="0" destOrd="0" presId="urn:microsoft.com/office/officeart/2005/8/layout/hList1"/>
    <dgm:cxn modelId="{D6B6ED3C-371A-454F-8EBB-77A1533283EE}" type="presParOf" srcId="{A3AFE854-57AE-4146-B780-97C803CBCBA3}" destId="{F000134A-F814-48AD-828E-F6DE4C031BCB}" srcOrd="0" destOrd="0" presId="urn:microsoft.com/office/officeart/2005/8/layout/hList1"/>
    <dgm:cxn modelId="{F4C5E4D5-6A17-461B-B685-360525B330A4}" type="presParOf" srcId="{A3AFE854-57AE-4146-B780-97C803CBCBA3}" destId="{5BE79BCB-C168-49A2-8715-45F8A48B6C91}" srcOrd="1" destOrd="0" presId="urn:microsoft.com/office/officeart/2005/8/layout/hList1"/>
    <dgm:cxn modelId="{FB2A31EA-9754-4387-8708-393D9B747A03}" type="presParOf" srcId="{DEFBE2E2-EADE-4577-B8CA-DB1FEF688D03}" destId="{2AB025B6-9F10-46DF-89E5-B802C61DB106}" srcOrd="1" destOrd="0" presId="urn:microsoft.com/office/officeart/2005/8/layout/hList1"/>
    <dgm:cxn modelId="{16DE50E7-3C3D-4235-A1A8-A5447D2619A5}" type="presParOf" srcId="{DEFBE2E2-EADE-4577-B8CA-DB1FEF688D03}" destId="{97474152-DBB0-4BCE-94FC-43EE6C8B5A69}" srcOrd="2" destOrd="0" presId="urn:microsoft.com/office/officeart/2005/8/layout/hList1"/>
    <dgm:cxn modelId="{6DD6628B-384D-4A5C-ADD9-5611192FAD19}" type="presParOf" srcId="{97474152-DBB0-4BCE-94FC-43EE6C8B5A69}" destId="{FE27D164-674B-47B7-A6AC-2DD061F208C7}" srcOrd="0" destOrd="0" presId="urn:microsoft.com/office/officeart/2005/8/layout/hList1"/>
    <dgm:cxn modelId="{F6AE194E-C88E-4FD9-BAA4-B3862FF03A56}" type="presParOf" srcId="{97474152-DBB0-4BCE-94FC-43EE6C8B5A69}" destId="{B6A082D4-8809-4850-A478-293E7381EA9F}" srcOrd="1" destOrd="0" presId="urn:microsoft.com/office/officeart/2005/8/layout/hList1"/>
    <dgm:cxn modelId="{69260E7D-B90B-4BE4-90CA-392E9D8EC5C9}" type="presParOf" srcId="{DEFBE2E2-EADE-4577-B8CA-DB1FEF688D03}" destId="{BFE5BEC5-D969-4D26-897E-98C58A20A916}" srcOrd="3" destOrd="0" presId="urn:microsoft.com/office/officeart/2005/8/layout/hList1"/>
    <dgm:cxn modelId="{154309C9-6357-4645-A547-042FEA8CD8E8}" type="presParOf" srcId="{DEFBE2E2-EADE-4577-B8CA-DB1FEF688D03}" destId="{B7DC2765-4B1D-4DEB-8B9A-9929CDB4ECE9}" srcOrd="4" destOrd="0" presId="urn:microsoft.com/office/officeart/2005/8/layout/hList1"/>
    <dgm:cxn modelId="{67451D87-EE0D-4F70-8D0F-C5C247C0E393}" type="presParOf" srcId="{B7DC2765-4B1D-4DEB-8B9A-9929CDB4ECE9}" destId="{BD5B861B-BE05-49CB-B123-5113E2E494F8}" srcOrd="0" destOrd="0" presId="urn:microsoft.com/office/officeart/2005/8/layout/hList1"/>
    <dgm:cxn modelId="{00051703-4669-4489-9D26-C49947AC1944}" type="presParOf" srcId="{B7DC2765-4B1D-4DEB-8B9A-9929CDB4ECE9}" destId="{DC311AD3-540E-4FE3-9E4B-935FED7A297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0134A-F814-48AD-828E-F6DE4C031BCB}">
      <dsp:nvSpPr>
        <dsp:cNvPr id="0" name=""/>
        <dsp:cNvSpPr/>
      </dsp:nvSpPr>
      <dsp:spPr>
        <a:xfrm>
          <a:off x="13229" y="-403035"/>
          <a:ext cx="2660253" cy="80607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知识目标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13229" y="-403035"/>
        <a:ext cx="2660253" cy="806070"/>
      </dsp:txXfrm>
    </dsp:sp>
    <dsp:sp modelId="{5BE79BCB-C168-49A2-8715-45F8A48B6C91}">
      <dsp:nvSpPr>
        <dsp:cNvPr id="0" name=""/>
        <dsp:cNvSpPr/>
      </dsp:nvSpPr>
      <dsp:spPr>
        <a:xfrm>
          <a:off x="72020" y="403035"/>
          <a:ext cx="2660253" cy="4307302"/>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了解</a:t>
          </a:r>
          <a:r>
            <a:rPr lang="en-US" altLang="en-US" sz="1600" kern="1200" dirty="0">
              <a:latin typeface="宋体" panose="02010600030101010101" pitchFamily="2" charset="-122"/>
              <a:ea typeface="宋体" panose="02010600030101010101" pitchFamily="2" charset="-122"/>
            </a:rPr>
            <a:t>SINAMICS V90</a:t>
          </a:r>
          <a:r>
            <a:rPr lang="zh-CN" altLang="en-US" sz="1600" kern="1200" dirty="0">
              <a:latin typeface="宋体" panose="02010600030101010101" pitchFamily="2" charset="-122"/>
              <a:ea typeface="宋体" panose="02010600030101010101" pitchFamily="2" charset="-122"/>
            </a:rPr>
            <a:t>伺服驱动器结构；</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了解</a:t>
          </a:r>
          <a:r>
            <a:rPr lang="en-US" altLang="en-US" sz="1600" kern="1200" dirty="0">
              <a:latin typeface="宋体" panose="02010600030101010101" pitchFamily="2" charset="-122"/>
              <a:ea typeface="宋体" panose="02010600030101010101" pitchFamily="2" charset="-122"/>
            </a:rPr>
            <a:t>SINAMICS V90</a:t>
          </a:r>
          <a:r>
            <a:rPr lang="zh-CN" altLang="en-US" sz="1600" kern="1200" dirty="0">
              <a:latin typeface="宋体" panose="02010600030101010101" pitchFamily="2" charset="-122"/>
              <a:ea typeface="宋体" panose="02010600030101010101" pitchFamily="2" charset="-122"/>
            </a:rPr>
            <a:t>伺服驱动器</a:t>
          </a:r>
          <a:r>
            <a:rPr lang="en-US" altLang="en-US" sz="1600" kern="1200" dirty="0">
              <a:latin typeface="宋体" panose="02010600030101010101" pitchFamily="2" charset="-122"/>
              <a:ea typeface="宋体" panose="02010600030101010101" pitchFamily="2" charset="-122"/>
            </a:rPr>
            <a:t>PN</a:t>
          </a:r>
          <a:r>
            <a:rPr lang="zh-CN" altLang="en-US" sz="1600" kern="1200" dirty="0">
              <a:latin typeface="宋体" panose="02010600030101010101" pitchFamily="2" charset="-122"/>
              <a:ea typeface="宋体" panose="02010600030101010101" pitchFamily="2" charset="-122"/>
            </a:rPr>
            <a:t>通讯协议；</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熟悉</a:t>
          </a:r>
          <a:r>
            <a:rPr lang="en-US" altLang="en-US" sz="1600" kern="1200" dirty="0">
              <a:latin typeface="宋体" panose="02010600030101010101" pitchFamily="2" charset="-122"/>
              <a:ea typeface="宋体" panose="02010600030101010101" pitchFamily="2" charset="-122"/>
            </a:rPr>
            <a:t>V90</a:t>
          </a:r>
          <a:r>
            <a:rPr lang="zh-CN" altLang="en-US" sz="1600" kern="1200" dirty="0">
              <a:latin typeface="宋体" panose="02010600030101010101" pitchFamily="2" charset="-122"/>
              <a:ea typeface="宋体" panose="02010600030101010101" pitchFamily="2" charset="-122"/>
            </a:rPr>
            <a:t>驱动器内置操作面板及操作；</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熟悉西门子</a:t>
          </a:r>
          <a:r>
            <a:rPr lang="en-US" altLang="en-US" sz="1600" kern="1200" dirty="0">
              <a:latin typeface="宋体" panose="02010600030101010101" pitchFamily="2" charset="-122"/>
              <a:ea typeface="宋体" panose="02010600030101010101" pitchFamily="2" charset="-122"/>
            </a:rPr>
            <a:t>PLC</a:t>
          </a:r>
          <a:r>
            <a:rPr lang="zh-CN" altLang="en-US" sz="1600" kern="1200" dirty="0">
              <a:latin typeface="宋体" panose="02010600030101010101" pitchFamily="2" charset="-122"/>
              <a:ea typeface="宋体" panose="02010600030101010101" pitchFamily="2" charset="-122"/>
            </a:rPr>
            <a:t>轴定义工艺对象功能；</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熟悉</a:t>
          </a:r>
          <a:r>
            <a:rPr lang="en-US" altLang="en-US" sz="1600" kern="1200" dirty="0">
              <a:latin typeface="宋体" panose="02010600030101010101" pitchFamily="2" charset="-122"/>
              <a:ea typeface="宋体" panose="02010600030101010101" pitchFamily="2" charset="-122"/>
            </a:rPr>
            <a:t>SINAMICS V90 PN</a:t>
          </a:r>
          <a:r>
            <a:rPr lang="zh-CN" altLang="en-US" sz="1600" kern="1200" dirty="0">
              <a:latin typeface="宋体" panose="02010600030101010101" pitchFamily="2" charset="-122"/>
              <a:ea typeface="宋体" panose="02010600030101010101" pitchFamily="2" charset="-122"/>
            </a:rPr>
            <a:t>的速度方法；</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熟悉</a:t>
          </a:r>
          <a:r>
            <a:rPr lang="en-US" altLang="en-US" sz="1600" kern="1200" dirty="0">
              <a:latin typeface="宋体" panose="02010600030101010101" pitchFamily="2" charset="-122"/>
              <a:ea typeface="宋体" panose="02010600030101010101" pitchFamily="2" charset="-122"/>
            </a:rPr>
            <a:t>Epos</a:t>
          </a:r>
          <a:r>
            <a:rPr lang="zh-CN" altLang="en-US" sz="1600" kern="1200" dirty="0">
              <a:latin typeface="宋体" panose="02010600030101010101" pitchFamily="2" charset="-122"/>
              <a:ea typeface="宋体" panose="02010600030101010101" pitchFamily="2" charset="-122"/>
            </a:rPr>
            <a:t>基本定位功能；</a:t>
          </a:r>
        </a:p>
        <a:p>
          <a:pPr marL="171450" lvl="1" indent="-171450" algn="l" defTabSz="711200">
            <a:lnSpc>
              <a:spcPct val="90000"/>
            </a:lnSpc>
            <a:spcBef>
              <a:spcPct val="0"/>
            </a:spcBef>
            <a:spcAft>
              <a:spcPct val="15000"/>
            </a:spcAft>
            <a:buChar char="•"/>
          </a:pPr>
          <a:r>
            <a:rPr lang="zh-CN" altLang="en-US" sz="1600" kern="1200" dirty="0">
              <a:latin typeface="宋体" panose="02010600030101010101" pitchFamily="2" charset="-122"/>
              <a:ea typeface="宋体" panose="02010600030101010101" pitchFamily="2" charset="-122"/>
            </a:rPr>
            <a:t>掌握西门子</a:t>
          </a:r>
          <a:r>
            <a:rPr lang="en-US" altLang="en-US" sz="1600" kern="1200" dirty="0">
              <a:latin typeface="宋体" panose="02010600030101010101" pitchFamily="2" charset="-122"/>
              <a:ea typeface="宋体" panose="02010600030101010101" pitchFamily="2" charset="-122"/>
            </a:rPr>
            <a:t>PLC</a:t>
          </a:r>
          <a:r>
            <a:rPr lang="zh-CN" altLang="en-US" sz="1600" kern="1200" dirty="0">
              <a:latin typeface="宋体" panose="02010600030101010101" pitchFamily="2" charset="-122"/>
              <a:ea typeface="宋体" panose="02010600030101010101" pitchFamily="2" charset="-122"/>
            </a:rPr>
            <a:t>伺服驱动指令；</a:t>
          </a:r>
        </a:p>
        <a:p>
          <a:pPr marL="171450" lvl="1" indent="-171450" algn="l" defTabSz="711200">
            <a:lnSpc>
              <a:spcPct val="90000"/>
            </a:lnSpc>
            <a:spcBef>
              <a:spcPct val="0"/>
            </a:spcBef>
            <a:spcAft>
              <a:spcPct val="15000"/>
            </a:spcAft>
            <a:buChar char="•"/>
          </a:pPr>
          <a:endParaRPr lang="zh-CN" altLang="en-US" sz="1600" kern="1200" dirty="0">
            <a:latin typeface="宋体" panose="02010600030101010101" pitchFamily="2" charset="-122"/>
            <a:ea typeface="宋体" panose="02010600030101010101" pitchFamily="2"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anose="020B0503020204020204" pitchFamily="34" charset="-122"/>
            <a:ea typeface="微软雅黑" panose="020B0503020204020204" pitchFamily="34" charset="-122"/>
          </a:endParaRPr>
        </a:p>
      </dsp:txBody>
      <dsp:txXfrm>
        <a:off x="72020" y="403035"/>
        <a:ext cx="2660253" cy="4307302"/>
      </dsp:txXfrm>
    </dsp:sp>
    <dsp:sp modelId="{FE27D164-674B-47B7-A6AC-2DD061F208C7}">
      <dsp:nvSpPr>
        <dsp:cNvPr id="0" name=""/>
        <dsp:cNvSpPr/>
      </dsp:nvSpPr>
      <dsp:spPr>
        <a:xfrm>
          <a:off x="3045555" y="-403035"/>
          <a:ext cx="3629969" cy="80607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能力目标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3045555" y="-403035"/>
        <a:ext cx="3629969" cy="806070"/>
      </dsp:txXfrm>
    </dsp:sp>
    <dsp:sp modelId="{B6A082D4-8809-4850-A478-293E7381EA9F}">
      <dsp:nvSpPr>
        <dsp:cNvPr id="0" name=""/>
        <dsp:cNvSpPr/>
      </dsp:nvSpPr>
      <dsp:spPr>
        <a:xfrm>
          <a:off x="3045555" y="403035"/>
          <a:ext cx="3629969" cy="4307302"/>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能够完成</a:t>
          </a:r>
          <a:r>
            <a:rPr lang="en-US" altLang="en-US" sz="1800" kern="1200" dirty="0">
              <a:latin typeface="宋体" panose="02010600030101010101" pitchFamily="2" charset="-122"/>
              <a:ea typeface="宋体" panose="02010600030101010101" pitchFamily="2" charset="-122"/>
            </a:rPr>
            <a:t>SINAMICS V90</a:t>
          </a:r>
          <a:r>
            <a:rPr lang="zh-CN" altLang="en-US" sz="1800" kern="1200" dirty="0">
              <a:latin typeface="宋体" panose="02010600030101010101" pitchFamily="2" charset="-122"/>
              <a:ea typeface="宋体" panose="02010600030101010101" pitchFamily="2" charset="-122"/>
            </a:rPr>
            <a:t>的主电路接线；</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会操作</a:t>
          </a:r>
          <a:r>
            <a:rPr lang="en-US" altLang="en-US" sz="1800" kern="1200" dirty="0">
              <a:latin typeface="宋体" panose="02010600030101010101" pitchFamily="2" charset="-122"/>
              <a:ea typeface="宋体" panose="02010600030101010101" pitchFamily="2" charset="-122"/>
            </a:rPr>
            <a:t>SINAMICS V90</a:t>
          </a:r>
          <a:r>
            <a:rPr lang="zh-CN" altLang="en-US" sz="1800" kern="1200" dirty="0">
              <a:latin typeface="宋体" panose="02010600030101010101" pitchFamily="2" charset="-122"/>
              <a:ea typeface="宋体" panose="02010600030101010101" pitchFamily="2" charset="-122"/>
            </a:rPr>
            <a:t>面板调试驱动器</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能够使用</a:t>
          </a:r>
          <a:r>
            <a:rPr lang="en-US" altLang="en-US" sz="1800" kern="1200" dirty="0">
              <a:latin typeface="宋体" panose="02010600030101010101" pitchFamily="2" charset="-122"/>
              <a:ea typeface="宋体" panose="02010600030101010101" pitchFamily="2" charset="-122"/>
            </a:rPr>
            <a:t>V-ASSISTANT</a:t>
          </a:r>
          <a:r>
            <a:rPr lang="zh-CN" altLang="en-US" sz="1800" kern="1200" dirty="0">
              <a:latin typeface="宋体" panose="02010600030101010101" pitchFamily="2" charset="-122"/>
              <a:ea typeface="宋体" panose="02010600030101010101" pitchFamily="2" charset="-122"/>
            </a:rPr>
            <a:t>软件设置</a:t>
          </a:r>
          <a:r>
            <a:rPr lang="en-US" altLang="en-US" sz="1800" kern="1200" dirty="0">
              <a:latin typeface="宋体" panose="02010600030101010101" pitchFamily="2" charset="-122"/>
              <a:ea typeface="宋体" panose="02010600030101010101" pitchFamily="2" charset="-122"/>
            </a:rPr>
            <a:t>V90 PN</a:t>
          </a:r>
          <a:r>
            <a:rPr lang="zh-CN" altLang="en-US" sz="1800" kern="1200" dirty="0">
              <a:latin typeface="宋体" panose="02010600030101010101" pitchFamily="2" charset="-122"/>
              <a:ea typeface="宋体" panose="02010600030101010101" pitchFamily="2" charset="-122"/>
            </a:rPr>
            <a:t>伺服驱动器；</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会组态</a:t>
          </a:r>
          <a:r>
            <a:rPr lang="en-US" altLang="en-US" sz="1800" kern="1200" dirty="0">
              <a:latin typeface="宋体" panose="02010600030101010101" pitchFamily="2" charset="-122"/>
              <a:ea typeface="宋体" panose="02010600030101010101" pitchFamily="2" charset="-122"/>
            </a:rPr>
            <a:t>SINAMICS V90 PN</a:t>
          </a:r>
          <a:r>
            <a:rPr lang="zh-CN" altLang="en-US" sz="1800" kern="1200" dirty="0">
              <a:latin typeface="宋体" panose="02010600030101010101" pitchFamily="2" charset="-122"/>
              <a:ea typeface="宋体" panose="02010600030101010101" pitchFamily="2" charset="-122"/>
            </a:rPr>
            <a:t>和</a:t>
          </a:r>
          <a:r>
            <a:rPr lang="en-US" altLang="en-US" sz="1800" kern="1200" dirty="0">
              <a:latin typeface="宋体" panose="02010600030101010101" pitchFamily="2" charset="-122"/>
              <a:ea typeface="宋体" panose="02010600030101010101" pitchFamily="2" charset="-122"/>
            </a:rPr>
            <a:t>S7-1200 PLC</a:t>
          </a:r>
          <a:r>
            <a:rPr lang="zh-CN" altLang="en-US" sz="1800" kern="1200" dirty="0">
              <a:latin typeface="宋体" panose="02010600030101010101" pitchFamily="2" charset="-122"/>
              <a:ea typeface="宋体" panose="02010600030101010101" pitchFamily="2" charset="-122"/>
            </a:rPr>
            <a:t>；</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会编写</a:t>
          </a:r>
          <a:r>
            <a:rPr lang="en-US" altLang="en-US" sz="1800" kern="1200" dirty="0">
              <a:latin typeface="宋体" panose="02010600030101010101" pitchFamily="2" charset="-122"/>
              <a:ea typeface="宋体" panose="02010600030101010101" pitchFamily="2" charset="-122"/>
            </a:rPr>
            <a:t>PLC</a:t>
          </a:r>
          <a:r>
            <a:rPr lang="zh-CN" altLang="en-US" sz="1800" kern="1200" dirty="0">
              <a:latin typeface="宋体" panose="02010600030101010101" pitchFamily="2" charset="-122"/>
              <a:ea typeface="宋体" panose="02010600030101010101" pitchFamily="2" charset="-122"/>
            </a:rPr>
            <a:t>程序控制</a:t>
          </a:r>
          <a:r>
            <a:rPr lang="en-US" altLang="en-US" sz="1800" kern="1200" dirty="0">
              <a:latin typeface="宋体" panose="02010600030101010101" pitchFamily="2" charset="-122"/>
              <a:ea typeface="宋体" panose="02010600030101010101" pitchFamily="2" charset="-122"/>
            </a:rPr>
            <a:t>SINAMICS V90 PN</a:t>
          </a:r>
          <a:r>
            <a:rPr lang="zh-CN" altLang="en-US" sz="1800" kern="1200" dirty="0">
              <a:latin typeface="宋体" panose="02010600030101010101" pitchFamily="2" charset="-122"/>
              <a:ea typeface="宋体" panose="02010600030101010101" pitchFamily="2" charset="-122"/>
            </a:rPr>
            <a:t>的速度；</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会使用</a:t>
          </a:r>
          <a:r>
            <a:rPr lang="en-US" altLang="en-US" sz="1800" kern="1200" dirty="0">
              <a:latin typeface="宋体" panose="02010600030101010101" pitchFamily="2" charset="-122"/>
              <a:ea typeface="宋体" panose="02010600030101010101" pitchFamily="2" charset="-122"/>
            </a:rPr>
            <a:t>PLC</a:t>
          </a:r>
          <a:r>
            <a:rPr lang="zh-CN" altLang="en-US" sz="1800" kern="1200" dirty="0">
              <a:latin typeface="宋体" panose="02010600030101010101" pitchFamily="2" charset="-122"/>
              <a:ea typeface="宋体" panose="02010600030101010101" pitchFamily="2" charset="-122"/>
            </a:rPr>
            <a:t>轴工艺对象调试</a:t>
          </a:r>
          <a:r>
            <a:rPr lang="en-US" altLang="en-US" sz="1800" kern="1200" dirty="0">
              <a:latin typeface="宋体" panose="02010600030101010101" pitchFamily="2" charset="-122"/>
              <a:ea typeface="宋体" panose="02010600030101010101" pitchFamily="2" charset="-122"/>
            </a:rPr>
            <a:t>SINAMICS V90 PN</a:t>
          </a:r>
          <a:r>
            <a:rPr lang="zh-CN" altLang="en-US" sz="1800" kern="1200" dirty="0">
              <a:latin typeface="宋体" panose="02010600030101010101" pitchFamily="2" charset="-122"/>
              <a:ea typeface="宋体" panose="02010600030101010101" pitchFamily="2" charset="-122"/>
            </a:rPr>
            <a:t>伺服；</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会编写</a:t>
          </a:r>
          <a:r>
            <a:rPr lang="en-US" altLang="en-US" sz="1800" kern="1200" dirty="0">
              <a:latin typeface="宋体" panose="02010600030101010101" pitchFamily="2" charset="-122"/>
              <a:ea typeface="宋体" panose="02010600030101010101" pitchFamily="2" charset="-122"/>
            </a:rPr>
            <a:t>PLC</a:t>
          </a:r>
          <a:r>
            <a:rPr lang="zh-CN" altLang="en-US" sz="1800" kern="1200" dirty="0">
              <a:latin typeface="宋体" panose="02010600030101010101" pitchFamily="2" charset="-122"/>
              <a:ea typeface="宋体" panose="02010600030101010101" pitchFamily="2" charset="-122"/>
            </a:rPr>
            <a:t>程序，使用</a:t>
          </a:r>
          <a:r>
            <a:rPr lang="en-US" altLang="en-US" sz="1800" kern="1200" dirty="0">
              <a:latin typeface="宋体" panose="02010600030101010101" pitchFamily="2" charset="-122"/>
              <a:ea typeface="宋体" panose="02010600030101010101" pitchFamily="2" charset="-122"/>
            </a:rPr>
            <a:t>FB284</a:t>
          </a:r>
          <a:r>
            <a:rPr lang="zh-CN" altLang="en-US" sz="1800" kern="1200" dirty="0">
              <a:latin typeface="宋体" panose="02010600030101010101" pitchFamily="2" charset="-122"/>
              <a:ea typeface="宋体" panose="02010600030101010101" pitchFamily="2" charset="-122"/>
            </a:rPr>
            <a:t>程序块调试</a:t>
          </a:r>
          <a:r>
            <a:rPr lang="en-US" altLang="en-US" sz="1800" kern="1200" dirty="0">
              <a:latin typeface="宋体" panose="02010600030101010101" pitchFamily="2" charset="-122"/>
              <a:ea typeface="宋体" panose="02010600030101010101" pitchFamily="2" charset="-122"/>
            </a:rPr>
            <a:t>V90 PN</a:t>
          </a:r>
          <a:r>
            <a:rPr lang="zh-CN" altLang="en-US" sz="1800" kern="1200" dirty="0">
              <a:latin typeface="宋体" panose="02010600030101010101" pitchFamily="2" charset="-122"/>
              <a:ea typeface="宋体" panose="02010600030101010101" pitchFamily="2" charset="-122"/>
            </a:rPr>
            <a:t>伺服驱动器；</a:t>
          </a:r>
        </a:p>
        <a:p>
          <a:pPr marL="171450" lvl="1" indent="-171450" algn="l" defTabSz="800100">
            <a:lnSpc>
              <a:spcPct val="90000"/>
            </a:lnSpc>
            <a:spcBef>
              <a:spcPct val="0"/>
            </a:spcBef>
            <a:spcAft>
              <a:spcPct val="15000"/>
            </a:spcAft>
            <a:buChar char="•"/>
          </a:pPr>
          <a:endParaRPr lang="zh-CN" altLang="en-US" sz="1800" kern="1200" dirty="0">
            <a:latin typeface="宋体" panose="02010600030101010101" pitchFamily="2" charset="-122"/>
            <a:ea typeface="宋体" panose="02010600030101010101" pitchFamily="2"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3045555" y="403035"/>
        <a:ext cx="3629969" cy="4307302"/>
      </dsp:txXfrm>
    </dsp:sp>
    <dsp:sp modelId="{BD5B861B-BE05-49CB-B123-5113E2E494F8}">
      <dsp:nvSpPr>
        <dsp:cNvPr id="0" name=""/>
        <dsp:cNvSpPr/>
      </dsp:nvSpPr>
      <dsp:spPr>
        <a:xfrm>
          <a:off x="7047596" y="-403035"/>
          <a:ext cx="2660253" cy="80607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素质目标</a:t>
          </a:r>
          <a:r>
            <a:rPr lang="en-US" altLang="zh-CN" sz="2800" kern="1200" dirty="0">
              <a:latin typeface="微软雅黑" panose="020B0503020204020204" pitchFamily="34" charset="-122"/>
              <a:ea typeface="微软雅黑" panose="020B0503020204020204" pitchFamily="34" charset="-122"/>
            </a:rPr>
            <a:t>】</a:t>
          </a:r>
          <a:endParaRPr lang="zh-CN" altLang="en-US" sz="3400" kern="1200" dirty="0">
            <a:latin typeface="微软雅黑" panose="020B0503020204020204" pitchFamily="34" charset="-122"/>
            <a:ea typeface="微软雅黑" panose="020B0503020204020204" pitchFamily="34" charset="-122"/>
          </a:endParaRPr>
        </a:p>
      </dsp:txBody>
      <dsp:txXfrm>
        <a:off x="7047596" y="-403035"/>
        <a:ext cx="2660253" cy="806070"/>
      </dsp:txXfrm>
    </dsp:sp>
    <dsp:sp modelId="{DC311AD3-540E-4FE3-9E4B-935FED7A2971}">
      <dsp:nvSpPr>
        <dsp:cNvPr id="0" name=""/>
        <dsp:cNvSpPr/>
      </dsp:nvSpPr>
      <dsp:spPr>
        <a:xfrm>
          <a:off x="7047596" y="403035"/>
          <a:ext cx="2660253" cy="4307302"/>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引导学生规范言行举止、养成良好的职业习惯。</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通过实验培养团队合作精神，沟通及表达能力；</a:t>
          </a:r>
        </a:p>
        <a:p>
          <a:pPr marL="171450" lvl="1" indent="-171450" algn="l" defTabSz="800100">
            <a:lnSpc>
              <a:spcPct val="90000"/>
            </a:lnSpc>
            <a:spcBef>
              <a:spcPct val="0"/>
            </a:spcBef>
            <a:spcAft>
              <a:spcPct val="15000"/>
            </a:spcAft>
            <a:buChar char="•"/>
          </a:pPr>
          <a:r>
            <a:rPr lang="zh-CN" altLang="en-US" sz="1800" kern="1200" dirty="0">
              <a:latin typeface="宋体" panose="02010600030101010101" pitchFamily="2" charset="-122"/>
              <a:ea typeface="宋体" panose="02010600030101010101" pitchFamily="2" charset="-122"/>
            </a:rPr>
            <a:t>培养探索求知的科学精神爱岗敬业，遵纪守法；</a:t>
          </a:r>
        </a:p>
        <a:p>
          <a:pPr marL="171450" lvl="1" indent="-171450" algn="l" defTabSz="800100">
            <a:lnSpc>
              <a:spcPct val="90000"/>
            </a:lnSpc>
            <a:spcBef>
              <a:spcPct val="0"/>
            </a:spcBef>
            <a:spcAft>
              <a:spcPct val="15000"/>
            </a:spcAft>
            <a:buChar char="•"/>
          </a:pPr>
          <a:endParaRPr lang="zh-CN" altLang="en-US" sz="1800" kern="1200" dirty="0">
            <a:latin typeface="宋体" panose="02010600030101010101" pitchFamily="2" charset="-122"/>
            <a:ea typeface="宋体" panose="02010600030101010101" pitchFamily="2"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7047596" y="403035"/>
        <a:ext cx="2660253" cy="430730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t>2023/10/3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42</a:t>
            </a:fld>
            <a:endParaRPr lang="zh-CN" altLang="en-US"/>
          </a:p>
        </p:txBody>
      </p:sp>
    </p:spTree>
    <p:extLst>
      <p:ext uri="{BB962C8B-B14F-4D97-AF65-F5344CB8AC3E}">
        <p14:creationId xmlns:p14="http://schemas.microsoft.com/office/powerpoint/2010/main" val="15113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65</a:t>
            </a:fld>
            <a:endParaRPr lang="zh-CN" altLang="en-US"/>
          </a:p>
        </p:txBody>
      </p:sp>
    </p:spTree>
    <p:extLst>
      <p:ext uri="{BB962C8B-B14F-4D97-AF65-F5344CB8AC3E}">
        <p14:creationId xmlns:p14="http://schemas.microsoft.com/office/powerpoint/2010/main" val="237579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99</a:t>
            </a:fld>
            <a:endParaRPr lang="zh-CN" altLang="en-US"/>
          </a:p>
        </p:txBody>
      </p:sp>
    </p:spTree>
    <p:extLst>
      <p:ext uri="{BB962C8B-B14F-4D97-AF65-F5344CB8AC3E}">
        <p14:creationId xmlns:p14="http://schemas.microsoft.com/office/powerpoint/2010/main" val="1849043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127</a:t>
            </a:fld>
            <a:endParaRPr lang="zh-CN" altLang="en-US"/>
          </a:p>
        </p:txBody>
      </p:sp>
    </p:spTree>
    <p:extLst>
      <p:ext uri="{BB962C8B-B14F-4D97-AF65-F5344CB8AC3E}">
        <p14:creationId xmlns:p14="http://schemas.microsoft.com/office/powerpoint/2010/main" val="4209172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013055"/>
            <a:ext cx="9793764" cy="1389038"/>
          </a:xfrm>
        </p:spPr>
        <p:txBody>
          <a:bodyPr/>
          <a:lstStyle/>
          <a:p>
            <a:r>
              <a:rPr lang="zh-CN" altLang="en-US"/>
              <a:t>单击此处编辑母版标题样式</a:t>
            </a:r>
          </a:p>
        </p:txBody>
      </p:sp>
      <p:sp>
        <p:nvSpPr>
          <p:cNvPr id="3" name="副标题 2"/>
          <p:cNvSpPr>
            <a:spLocks noGrp="1"/>
          </p:cNvSpPr>
          <p:nvPr>
            <p:ph type="subTitle" idx="1"/>
          </p:nvPr>
        </p:nvSpPr>
        <p:spPr>
          <a:xfrm>
            <a:off x="1728311" y="3672099"/>
            <a:ext cx="8065453"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cxnSp>
        <p:nvCxnSpPr>
          <p:cNvPr id="10" name="直接连接符 9"/>
          <p:cNvCxnSpPr/>
          <p:nvPr userDrawn="1"/>
        </p:nvCxnSpPr>
        <p:spPr>
          <a:xfrm>
            <a:off x="282175" y="900088"/>
            <a:ext cx="11239900" cy="0"/>
          </a:xfrm>
          <a:prstGeom prst="line">
            <a:avLst/>
          </a:prstGeom>
          <a:noFill/>
          <a:ln w="28575" cap="flat" cmpd="sng" algn="ctr">
            <a:solidFill>
              <a:srgbClr val="022F4F"/>
            </a:solidFill>
            <a:prstDash val="solid"/>
          </a:ln>
          <a:effectLst/>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447" y="396032"/>
            <a:ext cx="1841326" cy="52322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情境引入</a:t>
            </a:r>
          </a:p>
        </p:txBody>
      </p:sp>
      <p:sp>
        <p:nvSpPr>
          <p:cNvPr id="9" name="矩形 8"/>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59508"/>
            <a:ext cx="2592467" cy="552914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104" y="259508"/>
            <a:ext cx="7585366" cy="55291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792143" y="345609"/>
            <a:ext cx="9937790" cy="1252834"/>
          </a:xfrm>
        </p:spPr>
        <p:txBody>
          <a:bodyPr/>
          <a:lstStyle/>
          <a:p>
            <a:r>
              <a:rPr lang="zh-CN" altLang="en-US"/>
              <a:t>单击此处编辑母版标题样式</a:t>
            </a:r>
          </a:p>
        </p:txBody>
      </p:sp>
      <p:sp>
        <p:nvSpPr>
          <p:cNvPr id="3" name="日期占位符 2"/>
          <p:cNvSpPr>
            <a:spLocks noGrp="1"/>
          </p:cNvSpPr>
          <p:nvPr>
            <p:ph type="dt" sz="half" idx="10"/>
          </p:nvPr>
        </p:nvSpPr>
        <p:spPr>
          <a:xfrm>
            <a:off x="792144" y="6006764"/>
            <a:ext cx="2592467" cy="343809"/>
          </a:xfrm>
        </p:spPr>
        <p:txBody>
          <a:bodyPr/>
          <a:lstStyle>
            <a:lvl1pPr>
              <a:defRPr/>
            </a:lvl1pPr>
          </a:lstStyle>
          <a:p>
            <a:fld id="{ABEF6743-504C-488F-99A1-773658E3C73E}" type="datetime1">
              <a:rPr lang="zh-CN" altLang="en-US"/>
              <a:t>2023/10/3</a:t>
            </a:fld>
            <a:endParaRPr lang="zh-CN" altLang="en-US" sz="2200">
              <a:solidFill>
                <a:schemeClr val="tx1"/>
              </a:solidFill>
              <a:latin typeface="Arial" panose="020B0604020202020204" pitchFamily="34" charset="0"/>
            </a:endParaRPr>
          </a:p>
        </p:txBody>
      </p:sp>
      <p:sp>
        <p:nvSpPr>
          <p:cNvPr id="4" name="页脚占位符 3"/>
          <p:cNvSpPr>
            <a:spLocks noGrp="1"/>
          </p:cNvSpPr>
          <p:nvPr>
            <p:ph type="ftr" sz="quarter" idx="11"/>
          </p:nvPr>
        </p:nvSpPr>
        <p:spPr>
          <a:xfrm>
            <a:off x="3816688" y="6006764"/>
            <a:ext cx="3888700" cy="343809"/>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137465" y="6006764"/>
            <a:ext cx="2592467" cy="343809"/>
          </a:xfrm>
        </p:spPr>
        <p:txBody>
          <a:bodyPr/>
          <a:lstStyle>
            <a:lvl1pPr>
              <a:defRPr/>
            </a:lvl1pPr>
          </a:lstStyle>
          <a:p>
            <a:fld id="{4FAC8254-B9AD-46B7-B387-47BFF986DEFD}" type="slidenum">
              <a:rPr lang="zh-CN" altLang="en-US"/>
              <a:t>‹#›</a:t>
            </a:fld>
            <a:endParaRPr lang="zh-CN" altLang="en-US" sz="2200">
              <a:solidFill>
                <a:schemeClr val="tx1"/>
              </a:solidFill>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F73D46-4292-42F7-BA67-62797649967E}" type="datetimeFigureOut">
              <a:rPr lang="zh-CN" altLang="en-US" smtClean="0">
                <a:solidFill>
                  <a:srgbClr val="000000">
                    <a:tint val="75000"/>
                  </a:srgbClr>
                </a:solidFill>
              </a:rPr>
              <a:t>2023/10/3</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33DC97E8-6A7F-4291-9AE6-14749C7EA9C0}" type="slidenum">
              <a:rPr lang="zh-CN" altLang="en-US" smtClean="0">
                <a:solidFill>
                  <a:srgbClr val="FFFFFF"/>
                </a:solidFill>
              </a:rPr>
              <a:t>‹#›</a:t>
            </a:fld>
            <a:endParaRPr lang="zh-CN" altLang="en-US">
              <a:solidFill>
                <a:srgbClr val="FFFFFF"/>
              </a:solidFill>
            </a:endParaRPr>
          </a:p>
        </p:txBody>
      </p:sp>
      <p:sp>
        <p:nvSpPr>
          <p:cNvPr id="6" name="图片占位符 5"/>
          <p:cNvSpPr>
            <a:spLocks noGrp="1"/>
          </p:cNvSpPr>
          <p:nvPr>
            <p:ph type="pic" sz="quarter" idx="13"/>
          </p:nvPr>
        </p:nvSpPr>
        <p:spPr>
          <a:xfrm>
            <a:off x="0" y="0"/>
            <a:ext cx="11522075" cy="6480175"/>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164113"/>
            <a:ext cx="9793764" cy="128703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10164" y="2746575"/>
            <a:ext cx="9793764"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76104"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857055"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450540"/>
            <a:ext cx="5090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76104" y="2055056"/>
            <a:ext cx="5090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450540"/>
            <a:ext cx="5092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853055" y="2055056"/>
            <a:ext cx="5092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58007"/>
            <a:ext cx="3790683" cy="109803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504811" y="258007"/>
            <a:ext cx="6441160"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356037"/>
            <a:ext cx="3790683"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536122"/>
            <a:ext cx="6913245" cy="53551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258407" y="579016"/>
            <a:ext cx="6913245"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258407" y="5071637"/>
            <a:ext cx="6913245"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矩形 7"/>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9" name="TextBox 3"/>
          <p:cNvSpPr txBox="1"/>
          <p:nvPr userDrawn="1"/>
        </p:nvSpPr>
        <p:spPr>
          <a:xfrm>
            <a:off x="751447" y="252522"/>
            <a:ext cx="1841326" cy="460375"/>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400" b="1" dirty="0">
                <a:solidFill>
                  <a:srgbClr val="022F4F"/>
                </a:solidFill>
                <a:latin typeface="微软雅黑" panose="020B0503020204020204" charset="-122"/>
                <a:ea typeface="微软雅黑" panose="020B0503020204020204" charset="-122"/>
              </a:rPr>
              <a:t>项目一 </a:t>
            </a:r>
          </a:p>
        </p:txBody>
      </p:sp>
      <p:sp>
        <p:nvSpPr>
          <p:cNvPr id="10" name="矩形 9"/>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1" name="直接连接符 10"/>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59508"/>
            <a:ext cx="10369868" cy="108002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512041"/>
            <a:ext cx="10369868" cy="427661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006163"/>
            <a:ext cx="2688484"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3"/>
          </p:nvPr>
        </p:nvSpPr>
        <p:spPr>
          <a:xfrm>
            <a:off x="3936709" y="6006163"/>
            <a:ext cx="3648657"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006163"/>
            <a:ext cx="2688484"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F9D3181-2550-4012-9AA4-572D36CAF4A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2.xml"/><Relationship Id="rId4" Type="http://schemas.microsoft.com/office/2007/relationships/hdphoto" Target="../media/hdphoto5.wdp"/></Relationships>
</file>

<file path=ppt/slides/_rels/slide11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2.xml"/><Relationship Id="rId5" Type="http://schemas.openxmlformats.org/officeDocument/2006/relationships/image" Target="../media/image113.png"/><Relationship Id="rId4" Type="http://schemas.openxmlformats.org/officeDocument/2006/relationships/image" Target="../media/image112.png"/></Relationships>
</file>

<file path=ppt/slides/_rels/slide11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eg"/></Relationships>
</file>

<file path=ppt/slides/_rels/slide1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13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file:///C:\Users\Administrator\AppData\Local\Temp\wps\INetCache\4768776e45b4f68a6d515cc7c7e0208a" TargetMode="External"/><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file:///C:\Users\Administrator\AppData\Local\Temp\wps\INetCache\566eb3535234748f15524319712e987c" TargetMode="Externa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image" Target="../media/image31.png"/><Relationship Id="rId16" Type="http://schemas.openxmlformats.org/officeDocument/2006/relationships/image" Target="../media/image45.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eg"/></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png"/><Relationship Id="rId10" Type="http://schemas.openxmlformats.org/officeDocument/2006/relationships/image" Target="../media/image63.png"/><Relationship Id="rId4" Type="http://schemas.openxmlformats.org/officeDocument/2006/relationships/image" Target="../media/image48.jpeg"/><Relationship Id="rId9" Type="http://schemas.openxmlformats.org/officeDocument/2006/relationships/image" Target="file:///C:\Users\Administrator\AppData\Local\Temp\wps\INetCache\8911281433597a8fb176b9b192ed0e94"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microsoft.com/office/2007/relationships/hdphoto" Target="../media/hdphoto2.wdp"/><Relationship Id="rId2" Type="http://schemas.openxmlformats.org/officeDocument/2006/relationships/image" Target="../media/image68.png"/><Relationship Id="rId1" Type="http://schemas.openxmlformats.org/officeDocument/2006/relationships/slideLayout" Target="../slideLayouts/slideLayout12.xml"/><Relationship Id="rId6" Type="http://schemas.openxmlformats.org/officeDocument/2006/relationships/image" Target="../media/image71.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73.png"/><Relationship Id="rId4" Type="http://schemas.openxmlformats.org/officeDocument/2006/relationships/image" Target="../media/image70.png"/><Relationship Id="rId9" Type="http://schemas.microsoft.com/office/2007/relationships/hdphoto" Target="../media/hdphoto3.wdp"/></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2.xml"/><Relationship Id="rId4" Type="http://schemas.openxmlformats.org/officeDocument/2006/relationships/image" Target="../media/image70.png"/></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2.xml"/><Relationship Id="rId4" Type="http://schemas.openxmlformats.org/officeDocument/2006/relationships/image" Target="../media/image70.png"/></Relationships>
</file>

<file path=ppt/slides/_rels/slide7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73265"/>
            <a:ext cx="8351736" cy="2214578"/>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208165" y="2520007"/>
            <a:ext cx="7313909" cy="954107"/>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2800" b="1" dirty="0">
                <a:solidFill>
                  <a:srgbClr val="022D56"/>
                </a:solidFill>
                <a:latin typeface="微软雅黑" panose="020B0503020204020204" charset="-122"/>
                <a:ea typeface="微软雅黑" panose="020B0503020204020204" charset="-122"/>
              </a:rPr>
              <a:t>项目</a:t>
            </a:r>
            <a:r>
              <a:rPr lang="en-US" altLang="zh-CN" sz="2800" b="1" dirty="0">
                <a:solidFill>
                  <a:srgbClr val="022D56"/>
                </a:solidFill>
                <a:latin typeface="微软雅黑" panose="020B0503020204020204" charset="-122"/>
                <a:ea typeface="微软雅黑" panose="020B0503020204020204" charset="-122"/>
              </a:rPr>
              <a:t>5 SINAMICS V90</a:t>
            </a:r>
            <a:r>
              <a:rPr lang="zh-CN" altLang="en-US" sz="2800" b="1" dirty="0">
                <a:solidFill>
                  <a:srgbClr val="022D56"/>
                </a:solidFill>
                <a:latin typeface="微软雅黑" panose="020B0503020204020204" charset="-122"/>
                <a:ea typeface="微软雅黑" panose="020B0503020204020204" charset="-122"/>
              </a:rPr>
              <a:t>伺服驱动系统</a:t>
            </a:r>
          </a:p>
          <a:p>
            <a:pPr algn="ctr">
              <a:defRPr/>
            </a:pPr>
            <a:r>
              <a:rPr lang="zh-CN" altLang="en-US" sz="2800" b="1" dirty="0">
                <a:solidFill>
                  <a:srgbClr val="022D56"/>
                </a:solidFill>
                <a:latin typeface="微软雅黑" panose="020B0503020204020204" charset="-122"/>
                <a:ea typeface="微软雅黑" panose="020B0503020204020204" charset="-122"/>
              </a:rPr>
              <a:t>运行与调试</a:t>
            </a:r>
          </a:p>
        </p:txBody>
      </p:sp>
      <p:sp>
        <p:nvSpPr>
          <p:cNvPr id="5" name="矩形 4"/>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pic>
        <p:nvPicPr>
          <p:cNvPr id="3" name="图片 2">
            <a:extLst>
              <a:ext uri="{FF2B5EF4-FFF2-40B4-BE49-F238E27FC236}">
                <a16:creationId xmlns:a16="http://schemas.microsoft.com/office/drawing/2014/main" id="{6BAD86DE-18B0-C779-6D01-ED1095010A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4" name="椭圆 3">
            <a:extLst>
              <a:ext uri="{FF2B5EF4-FFF2-40B4-BE49-F238E27FC236}">
                <a16:creationId xmlns:a16="http://schemas.microsoft.com/office/drawing/2014/main" id="{D192A4E4-8193-CD51-BDAE-A094FD022864}"/>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4882106"/>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伺服系统的性能指标</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）定位精度</a:t>
            </a:r>
          </a:p>
          <a:p>
            <a:pPr>
              <a:lnSpc>
                <a:spcPct val="150000"/>
              </a:lnSpc>
            </a:pPr>
            <a:r>
              <a:rPr lang="zh-CN" altLang="en-US" sz="1600" dirty="0">
                <a:latin typeface="宋体" panose="02010600030101010101" pitchFamily="2" charset="-122"/>
                <a:ea typeface="宋体" panose="02010600030101010101" pitchFamily="2" charset="-122"/>
              </a:rPr>
              <a:t>系统最终位置与指令目标位置之间的静态误差即为定位精度，定位精度是评价位置伺服系统定位准确度的一个关键指标。对交流伺服系统而言，应当满足士</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个脉冲的定位精度要求。</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）调速范围</a:t>
            </a:r>
          </a:p>
          <a:p>
            <a:pPr>
              <a:lnSpc>
                <a:spcPct val="150000"/>
              </a:lnSpc>
            </a:pPr>
            <a:r>
              <a:rPr lang="zh-CN" altLang="en-US" sz="1600" dirty="0">
                <a:latin typeface="宋体" panose="02010600030101010101" pitchFamily="2" charset="-122"/>
                <a:ea typeface="宋体" panose="02010600030101010101" pitchFamily="2" charset="-122"/>
              </a:rPr>
              <a:t>伺服系统的调速范围可以用电机最高转速与最低转速之比来表示，通常比值大于等于</a:t>
            </a:r>
            <a:r>
              <a:rPr lang="en-US" altLang="zh-CN" sz="1600" dirty="0">
                <a:latin typeface="宋体" panose="02010600030101010101" pitchFamily="2" charset="-122"/>
                <a:ea typeface="宋体" panose="02010600030101010101" pitchFamily="2" charset="-122"/>
              </a:rPr>
              <a:t>10000</a:t>
            </a:r>
            <a:r>
              <a:rPr lang="zh-CN" altLang="en-US" sz="1600" dirty="0">
                <a:latin typeface="宋体" panose="02010600030101010101" pitchFamily="2" charset="-122"/>
                <a:ea typeface="宋体" panose="02010600030101010101" pitchFamily="2" charset="-122"/>
              </a:rPr>
              <a:t>才能满足低速加工和高速返回的要求。</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3</a:t>
            </a:r>
            <a:r>
              <a:rPr lang="zh-CN" altLang="en-US" sz="1600" dirty="0">
                <a:latin typeface="宋体" panose="02010600030101010101" pitchFamily="2" charset="-122"/>
                <a:ea typeface="宋体" panose="02010600030101010101" pitchFamily="2" charset="-122"/>
              </a:rPr>
              <a:t>）调速静态特性</a:t>
            </a:r>
          </a:p>
          <a:p>
            <a:pPr>
              <a:lnSpc>
                <a:spcPct val="150000"/>
              </a:lnSpc>
            </a:pPr>
            <a:r>
              <a:rPr lang="zh-CN" altLang="en-US" sz="1600" dirty="0">
                <a:latin typeface="宋体" panose="02010600030101010101" pitchFamily="2" charset="-122"/>
                <a:ea typeface="宋体" panose="02010600030101010101" pitchFamily="2" charset="-122"/>
              </a:rPr>
              <a:t>对绝大多数负载来说，负载变化时速度瞬态变化越小，工作越稳定，所以希望机械特性越硬越好。</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4</a:t>
            </a:r>
            <a:r>
              <a:rPr lang="zh-CN" altLang="en-US" sz="1600" dirty="0">
                <a:latin typeface="宋体" panose="02010600030101010101" pitchFamily="2" charset="-122"/>
                <a:ea typeface="宋体" panose="02010600030101010101" pitchFamily="2" charset="-122"/>
              </a:rPr>
              <a:t>）调速动态特性</a:t>
            </a:r>
          </a:p>
          <a:p>
            <a:pPr>
              <a:lnSpc>
                <a:spcPct val="150000"/>
              </a:lnSpc>
            </a:pPr>
            <a:r>
              <a:rPr lang="zh-CN" altLang="en-US" sz="1600" dirty="0">
                <a:latin typeface="宋体" panose="02010600030101010101" pitchFamily="2" charset="-122"/>
                <a:ea typeface="宋体" panose="02010600030101010101" pitchFamily="2" charset="-122"/>
              </a:rPr>
              <a:t>动态特性，即速度变化的暂态特性，主要包括两个方面：一是升速和降速过程是否快捷、灵敏且无超调。这就要求电机转子惯量小，转矩</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惯量比大，单位体积有较大的电机转矩输出。二是当负载突增突减时，系统的转速能否自动调节而迅速恢复。</a:t>
            </a:r>
            <a:endParaRPr lang="zh-CN" altLang="en-US"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4424299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4849484" cy="2537874"/>
          </a:xfrm>
          <a:prstGeom prst="rect">
            <a:avLst/>
          </a:prstGeom>
          <a:noFill/>
        </p:spPr>
        <p:txBody>
          <a:bodyPr wrap="square">
            <a:spAutoFit/>
          </a:bodyPr>
          <a:lstStyle/>
          <a:p>
            <a:pPr>
              <a:lnSpc>
                <a:spcPct val="150000"/>
              </a:lnSpc>
            </a:pPr>
            <a:r>
              <a:rPr lang="en-US" altLang="zh-CN" sz="1800" b="1" dirty="0">
                <a:effectLst/>
                <a:ea typeface="宋体" panose="02010600030101010101" pitchFamily="2" charset="-122"/>
                <a:cs typeface="宋体" panose="02010600030101010101" pitchFamily="2" charset="-122"/>
              </a:rPr>
              <a:t>4. </a:t>
            </a:r>
            <a:r>
              <a:rPr lang="zh-CN" altLang="en-US" sz="1800" b="1" dirty="0">
                <a:effectLst/>
                <a:ea typeface="宋体" panose="02010600030101010101" pitchFamily="2" charset="-122"/>
                <a:cs typeface="宋体" panose="02010600030101010101" pitchFamily="2" charset="-122"/>
              </a:rPr>
              <a:t>电路连接</a:t>
            </a:r>
            <a:endParaRPr lang="en-US" altLang="zh-CN" sz="1800" b="1"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V90 PN</a:t>
            </a:r>
            <a:r>
              <a:rPr lang="zh-CN" altLang="en-US" dirty="0">
                <a:effectLst/>
                <a:ea typeface="宋体" panose="02010600030101010101" pitchFamily="2" charset="-122"/>
                <a:cs typeface="宋体" panose="02010600030101010101" pitchFamily="2" charset="-122"/>
              </a:rPr>
              <a:t>主电路；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+24V</a:t>
            </a:r>
            <a:r>
              <a:rPr lang="zh-CN" altLang="en-US" dirty="0">
                <a:effectLst/>
                <a:ea typeface="宋体" panose="02010600030101010101" pitchFamily="2" charset="-122"/>
                <a:cs typeface="宋体" panose="02010600030101010101" pitchFamily="2" charset="-122"/>
              </a:rPr>
              <a:t>电源供电电路；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检查伺服驱动器与伺服电机之间的电缆（电机动力电缆、编码器电路、抱闸电缆）是否已正确连接。</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CC9EE9E9-1154-FE7C-E64F-987DCD2536C4}"/>
              </a:ext>
            </a:extLst>
          </p:cNvPr>
          <p:cNvPicPr>
            <a:picLocks noChangeAspect="1"/>
          </p:cNvPicPr>
          <p:nvPr/>
        </p:nvPicPr>
        <p:blipFill>
          <a:blip r:embed="rId2"/>
          <a:stretch>
            <a:fillRect/>
          </a:stretch>
        </p:blipFill>
        <p:spPr>
          <a:xfrm>
            <a:off x="5905053" y="1173180"/>
            <a:ext cx="4791226" cy="4810178"/>
          </a:xfrm>
          <a:prstGeom prst="rect">
            <a:avLst/>
          </a:prstGeom>
        </p:spPr>
      </p:pic>
    </p:spTree>
    <p:extLst>
      <p:ext uri="{BB962C8B-B14F-4D97-AF65-F5344CB8AC3E}">
        <p14:creationId xmlns:p14="http://schemas.microsoft.com/office/powerpoint/2010/main" val="21624322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10178076" cy="2999539"/>
          </a:xfrm>
          <a:prstGeom prst="rect">
            <a:avLst/>
          </a:prstGeom>
          <a:noFill/>
        </p:spPr>
        <p:txBody>
          <a:bodyPr wrap="square">
            <a:spAutoFit/>
          </a:bodyPr>
          <a:lstStyle/>
          <a:p>
            <a:pPr>
              <a:lnSpc>
                <a:spcPct val="150000"/>
              </a:lnSpc>
            </a:pPr>
            <a:r>
              <a:rPr lang="en-US" altLang="zh-CN" sz="2000" b="1" dirty="0">
                <a:effectLst/>
                <a:ea typeface="宋体" panose="02010600030101010101" pitchFamily="2" charset="-122"/>
                <a:cs typeface="宋体" panose="02010600030101010101" pitchFamily="2" charset="-122"/>
              </a:rPr>
              <a:t>5. V-ASSISTANT</a:t>
            </a:r>
            <a:r>
              <a:rPr lang="zh-CN" altLang="en-US" sz="2000" b="1" dirty="0">
                <a:effectLst/>
                <a:ea typeface="宋体" panose="02010600030101010101" pitchFamily="2" charset="-122"/>
                <a:cs typeface="宋体" panose="02010600030101010101" pitchFamily="2" charset="-122"/>
              </a:rPr>
              <a:t>设置</a:t>
            </a:r>
          </a:p>
          <a:p>
            <a:pPr>
              <a:lnSpc>
                <a:spcPct val="150000"/>
              </a:lnSpc>
            </a:pPr>
            <a:r>
              <a:rPr lang="zh-CN" altLang="en-US" sz="1800" dirty="0">
                <a:effectLst/>
                <a:ea typeface="宋体" panose="02010600030101010101" pitchFamily="2" charset="-122"/>
                <a:cs typeface="宋体" panose="02010600030101010101" pitchFamily="2" charset="-122"/>
              </a:rPr>
              <a:t>按照如下步骤设置</a:t>
            </a:r>
            <a:r>
              <a:rPr lang="en-US" altLang="zh-CN" sz="1800" dirty="0">
                <a:effectLst/>
                <a:ea typeface="宋体" panose="02010600030101010101" pitchFamily="2" charset="-122"/>
                <a:cs typeface="宋体" panose="02010600030101010101" pitchFamily="2" charset="-122"/>
              </a:rPr>
              <a:t>V90 PN</a:t>
            </a:r>
            <a:r>
              <a:rPr lang="zh-CN" altLang="en-US" sz="1800" dirty="0">
                <a:effectLst/>
                <a:ea typeface="宋体" panose="02010600030101010101" pitchFamily="2" charset="-122"/>
                <a:cs typeface="宋体" panose="02010600030101010101" pitchFamily="2" charset="-122"/>
              </a:rPr>
              <a:t>，参考技能训练</a:t>
            </a:r>
            <a:r>
              <a:rPr lang="en-US" altLang="zh-CN" sz="1800" dirty="0">
                <a:effectLst/>
                <a:ea typeface="宋体" panose="02010600030101010101" pitchFamily="2" charset="-122"/>
                <a:cs typeface="宋体" panose="02010600030101010101" pitchFamily="2" charset="-122"/>
              </a:rPr>
              <a:t>5.2.5</a:t>
            </a:r>
            <a:r>
              <a:rPr lang="zh-CN" altLang="en-US" sz="1800" dirty="0">
                <a:effectLst/>
                <a:ea typeface="宋体" panose="02010600030101010101" pitchFamily="2" charset="-122"/>
                <a:cs typeface="宋体" panose="02010600030101010101" pitchFamily="2" charset="-122"/>
              </a:rPr>
              <a:t>。</a:t>
            </a:r>
          </a:p>
          <a:p>
            <a:pPr>
              <a:lnSpc>
                <a:spcPct val="150000"/>
              </a:lnSpc>
            </a:pP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使用</a:t>
            </a:r>
            <a:r>
              <a:rPr lang="en-US" altLang="zh-CN" sz="1800" dirty="0">
                <a:effectLst/>
                <a:ea typeface="宋体" panose="02010600030101010101" pitchFamily="2" charset="-122"/>
                <a:cs typeface="宋体" panose="02010600030101010101" pitchFamily="2" charset="-122"/>
              </a:rPr>
              <a:t>V-ASSIST</a:t>
            </a:r>
            <a:r>
              <a:rPr lang="zh-CN" altLang="en-US" sz="1800" dirty="0">
                <a:effectLst/>
                <a:ea typeface="宋体" panose="02010600030101010101" pitchFamily="2" charset="-122"/>
                <a:cs typeface="宋体" panose="02010600030101010101" pitchFamily="2" charset="-122"/>
              </a:rPr>
              <a:t>调试软件，在线后检查 </a:t>
            </a:r>
            <a:r>
              <a:rPr lang="en-US" altLang="zh-CN" sz="1800" dirty="0">
                <a:effectLst/>
                <a:ea typeface="宋体" panose="02010600030101010101" pitchFamily="2" charset="-122"/>
                <a:cs typeface="宋体" panose="02010600030101010101" pitchFamily="2" charset="-122"/>
              </a:rPr>
              <a:t>SINAMICS V90 PN</a:t>
            </a:r>
            <a:r>
              <a:rPr lang="zh-CN" altLang="en-US" sz="1800" dirty="0">
                <a:effectLst/>
                <a:ea typeface="宋体" panose="02010600030101010101" pitchFamily="2" charset="-122"/>
                <a:cs typeface="宋体" panose="02010600030101010101" pitchFamily="2" charset="-122"/>
              </a:rPr>
              <a:t>的控制模式为“速度控制模式</a:t>
            </a:r>
            <a:r>
              <a:rPr lang="en-US" altLang="zh-CN" sz="1800" dirty="0">
                <a:effectLst/>
                <a:ea typeface="宋体" panose="02010600030101010101" pitchFamily="2" charset="-122"/>
                <a:cs typeface="宋体" panose="02010600030101010101" pitchFamily="2" charset="-122"/>
              </a:rPr>
              <a:t>(S)”</a:t>
            </a:r>
            <a:r>
              <a:rPr lang="zh-CN" altLang="en-US" sz="1800" dirty="0">
                <a:effectLst/>
                <a:ea typeface="宋体" panose="02010600030101010101" pitchFamily="2" charset="-122"/>
                <a:cs typeface="宋体" panose="02010600030101010101" pitchFamily="2" charset="-122"/>
              </a:rPr>
              <a:t>。</a:t>
            </a:r>
          </a:p>
          <a:p>
            <a:pPr>
              <a:lnSpc>
                <a:spcPct val="150000"/>
              </a:lnSpc>
            </a:pP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设置 </a:t>
            </a:r>
            <a:r>
              <a:rPr lang="en-US" altLang="zh-CN" sz="1800" dirty="0">
                <a:effectLst/>
                <a:ea typeface="宋体" panose="02010600030101010101" pitchFamily="2" charset="-122"/>
                <a:cs typeface="宋体" panose="02010600030101010101" pitchFamily="2" charset="-122"/>
              </a:rPr>
              <a:t>PROFINET-&gt;</a:t>
            </a:r>
            <a:r>
              <a:rPr lang="zh-CN" altLang="en-US" sz="1800" dirty="0">
                <a:effectLst/>
                <a:ea typeface="宋体" panose="02010600030101010101" pitchFamily="2" charset="-122"/>
                <a:cs typeface="宋体" panose="02010600030101010101" pitchFamily="2" charset="-122"/>
              </a:rPr>
              <a:t>配置网络”，设置</a:t>
            </a:r>
            <a:r>
              <a:rPr lang="en-US" altLang="zh-CN" sz="1800" dirty="0">
                <a:effectLst/>
                <a:ea typeface="宋体" panose="02010600030101010101" pitchFamily="2" charset="-122"/>
                <a:cs typeface="宋体" panose="02010600030101010101" pitchFamily="2" charset="-122"/>
              </a:rPr>
              <a:t>SINAMICS V90 PN</a:t>
            </a:r>
            <a:r>
              <a:rPr lang="zh-CN" altLang="en-US" sz="1800" dirty="0">
                <a:effectLst/>
                <a:ea typeface="宋体" panose="02010600030101010101" pitchFamily="2" charset="-122"/>
                <a:cs typeface="宋体" panose="02010600030101010101" pitchFamily="2" charset="-122"/>
              </a:rPr>
              <a:t>的设备名称为“</a:t>
            </a:r>
            <a:r>
              <a:rPr lang="en-US" altLang="zh-CN" sz="1800" dirty="0">
                <a:effectLst/>
                <a:ea typeface="宋体" panose="02010600030101010101" pitchFamily="2" charset="-122"/>
                <a:cs typeface="宋体" panose="02010600030101010101" pitchFamily="2" charset="-122"/>
              </a:rPr>
              <a:t>v90-pn”</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IP</a:t>
            </a:r>
            <a:r>
              <a:rPr lang="zh-CN" altLang="en-US" sz="1800" dirty="0">
                <a:effectLst/>
                <a:ea typeface="宋体" panose="02010600030101010101" pitchFamily="2" charset="-122"/>
                <a:cs typeface="宋体" panose="02010600030101010101" pitchFamily="2" charset="-122"/>
              </a:rPr>
              <a:t>地址为“</a:t>
            </a:r>
            <a:r>
              <a:rPr lang="en-US" altLang="zh-CN" sz="1800" dirty="0">
                <a:effectLst/>
                <a:ea typeface="宋体" panose="02010600030101010101" pitchFamily="2" charset="-122"/>
                <a:cs typeface="宋体" panose="02010600030101010101" pitchFamily="2" charset="-122"/>
              </a:rPr>
              <a:t>192.168.0.5”</a:t>
            </a:r>
            <a:r>
              <a:rPr lang="zh-CN" altLang="en-US" sz="1800" dirty="0">
                <a:effectLst/>
                <a:ea typeface="宋体" panose="02010600030101010101" pitchFamily="2" charset="-122"/>
                <a:cs typeface="宋体" panose="02010600030101010101" pitchFamily="2" charset="-122"/>
              </a:rPr>
              <a:t>。</a:t>
            </a:r>
          </a:p>
          <a:p>
            <a:pPr>
              <a:lnSpc>
                <a:spcPct val="150000"/>
              </a:lnSpc>
            </a:pP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设置</a:t>
            </a:r>
            <a:r>
              <a:rPr lang="en-US" altLang="zh-CN" sz="1800" dirty="0">
                <a:effectLst/>
                <a:ea typeface="宋体" panose="02010600030101010101" pitchFamily="2" charset="-122"/>
                <a:cs typeface="宋体" panose="02010600030101010101" pitchFamily="2" charset="-122"/>
              </a:rPr>
              <a:t>SINAMICS V90 PN</a:t>
            </a:r>
            <a:r>
              <a:rPr lang="zh-CN" altLang="en-US" sz="1800" dirty="0">
                <a:effectLst/>
                <a:ea typeface="宋体" panose="02010600030101010101" pitchFamily="2" charset="-122"/>
                <a:cs typeface="宋体" panose="02010600030101010101" pitchFamily="2" charset="-122"/>
              </a:rPr>
              <a:t>的控制报文为：标准报文 </a:t>
            </a: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。在下方可以查看报文结构及数值。</a:t>
            </a:r>
          </a:p>
          <a:p>
            <a:pPr>
              <a:lnSpc>
                <a:spcPct val="150000"/>
              </a:lnSpc>
            </a:pP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生效斜波功能。</a:t>
            </a:r>
          </a:p>
        </p:txBody>
      </p:sp>
    </p:spTree>
    <p:extLst>
      <p:ext uri="{BB962C8B-B14F-4D97-AF65-F5344CB8AC3E}">
        <p14:creationId xmlns:p14="http://schemas.microsoft.com/office/powerpoint/2010/main" val="29953395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2758447"/>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6.TIA Portal</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硬件组态</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新建一个</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TIA Portal</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项目，添加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设备。</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将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拖拽到画面中，需注意固件的版本选择。</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建立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的网络连接。设置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192.168.0.1”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的设备名称为“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192.168.0.5”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软件设置一致。编译并下载组态至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在设备视图中为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添加“标准报文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 。</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69F44093-9B84-FCD6-7199-88938BB8B7F4}"/>
              </a:ext>
            </a:extLst>
          </p:cNvPr>
          <p:cNvPicPr>
            <a:picLocks noChangeAspect="1"/>
          </p:cNvPicPr>
          <p:nvPr/>
        </p:nvPicPr>
        <p:blipFill rotWithShape="1">
          <a:blip r:embed="rId2"/>
          <a:srcRect t="5446"/>
          <a:stretch/>
        </p:blipFill>
        <p:spPr bwMode="auto">
          <a:xfrm>
            <a:off x="1872605" y="3544932"/>
            <a:ext cx="7206760" cy="26312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807349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1696618"/>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7.</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插入工艺对象一个位置轴</a:t>
            </a:r>
          </a:p>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新建工艺对象。左侧项目树→工艺对象→新增对象，添加运动控制“</a:t>
            </a:r>
            <a:r>
              <a:rPr lang="en-US" altLang="zh-CN" dirty="0" err="1">
                <a:effectLst/>
                <a:latin typeface="宋体" panose="02010600030101010101" pitchFamily="2" charset="-122"/>
                <a:ea typeface="宋体" panose="02010600030101010101" pitchFamily="2" charset="-122"/>
                <a:cs typeface="宋体" panose="02010600030101010101" pitchFamily="2" charset="-122"/>
              </a:rPr>
              <a:t>TO_PositioningAxis</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，弹出新增对象对话框，修改名称或默认。点击“确定”进入工艺对象组态。</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7FC3C3A4-6781-4B60-4036-04546A94A695}"/>
              </a:ext>
            </a:extLst>
          </p:cNvPr>
          <p:cNvPicPr>
            <a:picLocks noChangeAspect="1"/>
          </p:cNvPicPr>
          <p:nvPr/>
        </p:nvPicPr>
        <p:blipFill rotWithShape="1">
          <a:blip r:embed="rId2"/>
          <a:srcRect t="8675" r="13450" b="8932"/>
          <a:stretch/>
        </p:blipFill>
        <p:spPr bwMode="auto">
          <a:xfrm>
            <a:off x="2520676" y="2646639"/>
            <a:ext cx="6352683" cy="34017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0377104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442878"/>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驱动器”选择“</a:t>
            </a:r>
            <a:r>
              <a:rPr lang="en-US" altLang="zh-CN"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设置位置单位，选择“不仿真”</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50FE8A5A-A125-FA93-B3AC-C83B932092D2}"/>
              </a:ext>
            </a:extLst>
          </p:cNvPr>
          <p:cNvPicPr>
            <a:picLocks noChangeAspect="1"/>
          </p:cNvPicPr>
          <p:nvPr/>
        </p:nvPicPr>
        <p:blipFill rotWithShape="1">
          <a:blip r:embed="rId2"/>
          <a:srcRect t="4331" b="9978"/>
          <a:stretch/>
        </p:blipFill>
        <p:spPr bwMode="auto">
          <a:xfrm>
            <a:off x="1944613" y="1904401"/>
            <a:ext cx="7189367" cy="367597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344167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442878"/>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配置轴的驱动，选择连接到 </a:t>
            </a:r>
            <a:r>
              <a:rPr lang="en-US" altLang="zh-CN" dirty="0" err="1">
                <a:effectLst/>
                <a:latin typeface="宋体" panose="02010600030101010101" pitchFamily="2" charset="-122"/>
                <a:ea typeface="宋体" panose="02010600030101010101" pitchFamily="2" charset="-122"/>
                <a:cs typeface="宋体" panose="02010600030101010101" pitchFamily="2" charset="-122"/>
              </a:rPr>
              <a:t>Profinet</a:t>
            </a:r>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en-US" dirty="0">
                <a:effectLst/>
                <a:latin typeface="宋体" panose="02010600030101010101" pitchFamily="2" charset="-122"/>
                <a:ea typeface="宋体" panose="02010600030101010101" pitchFamily="2" charset="-122"/>
                <a:cs typeface="宋体" panose="02010600030101010101" pitchFamily="2" charset="-122"/>
              </a:rPr>
              <a:t>总线上的 </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驱动器</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D4150BA1-9EB9-0959-641D-54AEACECA00E}"/>
              </a:ext>
            </a:extLst>
          </p:cNvPr>
          <p:cNvPicPr>
            <a:picLocks noChangeAspect="1"/>
          </p:cNvPicPr>
          <p:nvPr/>
        </p:nvPicPr>
        <p:blipFill>
          <a:blip r:embed="rId2"/>
          <a:stretch>
            <a:fillRect/>
          </a:stretch>
        </p:blipFill>
        <p:spPr>
          <a:xfrm>
            <a:off x="3024733" y="1713820"/>
            <a:ext cx="5999482" cy="4183345"/>
          </a:xfrm>
          <a:prstGeom prst="rect">
            <a:avLst/>
          </a:prstGeom>
        </p:spPr>
      </p:pic>
    </p:spTree>
    <p:extLst>
      <p:ext uri="{BB962C8B-B14F-4D97-AF65-F5344CB8AC3E}">
        <p14:creationId xmlns:p14="http://schemas.microsoft.com/office/powerpoint/2010/main" val="4814836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858377"/>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zh-CN" altLang="en-US" dirty="0">
                <a:effectLst/>
                <a:latin typeface="宋体" panose="02010600030101010101" pitchFamily="2" charset="-122"/>
                <a:ea typeface="宋体" panose="02010600030101010101" pitchFamily="2" charset="-122"/>
                <a:cs typeface="宋体" panose="02010600030101010101" pitchFamily="2" charset="-122"/>
              </a:rPr>
              <a:t>配置编码器的数据交换。添加</a:t>
            </a:r>
            <a:r>
              <a:rPr lang="en-US" altLang="zh-CN" dirty="0" err="1">
                <a:effectLst/>
                <a:latin typeface="宋体" panose="02010600030101010101" pitchFamily="2" charset="-122"/>
                <a:ea typeface="宋体" panose="02010600030101010101" pitchFamily="2" charset="-122"/>
                <a:cs typeface="宋体" panose="02010600030101010101" pitchFamily="2" charset="-122"/>
              </a:rPr>
              <a:t>PROFIdrive</a:t>
            </a:r>
            <a:r>
              <a:rPr lang="zh-CN" altLang="en-US" dirty="0">
                <a:effectLst/>
                <a:latin typeface="宋体" panose="02010600030101010101" pitchFamily="2" charset="-122"/>
                <a:ea typeface="宋体" panose="02010600030101010101" pitchFamily="2" charset="-122"/>
                <a:cs typeface="宋体" panose="02010600030101010101" pitchFamily="2" charset="-122"/>
              </a:rPr>
              <a:t>编码器，与编码器之间的数据交换，勾选运行时自动应用编码器值（在线），编码器类型选择“旋转增量”编码器。</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70E8F013-7D36-1C65-132E-150CE13D5F35}"/>
              </a:ext>
            </a:extLst>
          </p:cNvPr>
          <p:cNvPicPr>
            <a:picLocks noChangeAspect="1"/>
          </p:cNvPicPr>
          <p:nvPr/>
        </p:nvPicPr>
        <p:blipFill>
          <a:blip r:embed="rId2"/>
          <a:stretch>
            <a:fillRect/>
          </a:stretch>
        </p:blipFill>
        <p:spPr>
          <a:xfrm>
            <a:off x="3024733" y="2015951"/>
            <a:ext cx="6205056" cy="4148268"/>
          </a:xfrm>
          <a:prstGeom prst="rect">
            <a:avLst/>
          </a:prstGeom>
        </p:spPr>
      </p:pic>
    </p:spTree>
    <p:extLst>
      <p:ext uri="{BB962C8B-B14F-4D97-AF65-F5344CB8AC3E}">
        <p14:creationId xmlns:p14="http://schemas.microsoft.com/office/powerpoint/2010/main" val="16609456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858377"/>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(5)</a:t>
            </a:r>
            <a:r>
              <a:rPr lang="zh-CN" altLang="en-US" dirty="0">
                <a:effectLst/>
                <a:latin typeface="宋体" panose="02010600030101010101" pitchFamily="2" charset="-122"/>
                <a:ea typeface="宋体" panose="02010600030101010101" pitchFamily="2" charset="-122"/>
                <a:cs typeface="宋体" panose="02010600030101010101" pitchFamily="2" charset="-122"/>
              </a:rPr>
              <a:t>配置扩展参数中的机械数据：选择编码器的安装位置，位置参数电机每转的负载位移根据实际情况更改为</a:t>
            </a:r>
            <a:r>
              <a:rPr lang="en-US" altLang="zh-CN" dirty="0">
                <a:effectLst/>
                <a:latin typeface="宋体" panose="02010600030101010101" pitchFamily="2" charset="-122"/>
                <a:ea typeface="宋体" panose="02010600030101010101" pitchFamily="2" charset="-122"/>
                <a:cs typeface="宋体" panose="02010600030101010101" pitchFamily="2" charset="-122"/>
              </a:rPr>
              <a:t>100mm</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477930E3-F3FD-C5B2-F2C1-CE1447593DC5}"/>
              </a:ext>
            </a:extLst>
          </p:cNvPr>
          <p:cNvPicPr>
            <a:picLocks noChangeAspect="1"/>
          </p:cNvPicPr>
          <p:nvPr/>
        </p:nvPicPr>
        <p:blipFill rotWithShape="1">
          <a:blip r:embed="rId2"/>
          <a:srcRect t="8198" r="8403" b="14554"/>
          <a:stretch/>
        </p:blipFill>
        <p:spPr bwMode="auto">
          <a:xfrm>
            <a:off x="2880717" y="2013110"/>
            <a:ext cx="6100790" cy="35668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716827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858377"/>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(6)</a:t>
            </a:r>
            <a:r>
              <a:rPr lang="zh-CN" altLang="en-US" dirty="0">
                <a:effectLst/>
                <a:latin typeface="宋体" panose="02010600030101010101" pitchFamily="2" charset="-122"/>
                <a:ea typeface="宋体" panose="02010600030101010101" pitchFamily="2" charset="-122"/>
                <a:cs typeface="宋体" panose="02010600030101010101" pitchFamily="2" charset="-122"/>
              </a:rPr>
              <a:t>设置硬件限位开关及软件限位位置。启用硬限位开关，上限位和下限位输入</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的输入点是高电平有效选择，勾选具有软限位开关。设置软限位开关位置（距离硬限位开关的距离）</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E5E4D477-E446-7FF8-D5C6-146B961B8985}"/>
              </a:ext>
            </a:extLst>
          </p:cNvPr>
          <p:cNvPicPr>
            <a:picLocks noChangeAspect="1"/>
          </p:cNvPicPr>
          <p:nvPr/>
        </p:nvPicPr>
        <p:blipFill rotWithShape="1">
          <a:blip r:embed="rId2"/>
          <a:srcRect t="8020" r="5514" b="28756"/>
          <a:stretch/>
        </p:blipFill>
        <p:spPr bwMode="auto">
          <a:xfrm>
            <a:off x="2592685" y="2375991"/>
            <a:ext cx="6960315" cy="33559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831402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6" y="1085515"/>
            <a:ext cx="10480255" cy="442878"/>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(7)</a:t>
            </a:r>
            <a:r>
              <a:rPr lang="zh-CN" altLang="en-US" dirty="0">
                <a:effectLst/>
                <a:latin typeface="宋体" panose="02010600030101010101" pitchFamily="2" charset="-122"/>
                <a:ea typeface="宋体" panose="02010600030101010101" pitchFamily="2" charset="-122"/>
                <a:cs typeface="宋体" panose="02010600030101010101" pitchFamily="2" charset="-122"/>
              </a:rPr>
              <a:t>设置动态中的常规参数。选择速度单位“转</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分钟”，设置最大转速</a:t>
            </a:r>
            <a:r>
              <a:rPr lang="en-US" altLang="zh-CN" dirty="0">
                <a:effectLst/>
                <a:latin typeface="宋体" panose="02010600030101010101" pitchFamily="2" charset="-122"/>
                <a:ea typeface="宋体" panose="02010600030101010101" pitchFamily="2" charset="-122"/>
                <a:cs typeface="宋体" panose="02010600030101010101" pitchFamily="2" charset="-122"/>
              </a:rPr>
              <a:t>100</a:t>
            </a:r>
            <a:r>
              <a:rPr lang="zh-CN" altLang="en-US" dirty="0">
                <a:effectLst/>
                <a:latin typeface="宋体" panose="02010600030101010101" pitchFamily="2" charset="-122"/>
                <a:ea typeface="宋体" panose="02010600030101010101" pitchFamily="2" charset="-122"/>
                <a:cs typeface="宋体" panose="02010600030101010101" pitchFamily="2" charset="-122"/>
              </a:rPr>
              <a:t>，加速和减速时间为</a:t>
            </a:r>
            <a:r>
              <a:rPr lang="en-US" altLang="zh-CN" dirty="0">
                <a:effectLst/>
                <a:latin typeface="宋体" panose="02010600030101010101" pitchFamily="2" charset="-122"/>
                <a:ea typeface="宋体" panose="02010600030101010101" pitchFamily="2" charset="-122"/>
                <a:cs typeface="宋体" panose="02010600030101010101" pitchFamily="2" charset="-122"/>
              </a:rPr>
              <a:t>0.5s</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ABC72E53-358E-BF6E-806F-CC5847D234E8}"/>
              </a:ext>
            </a:extLst>
          </p:cNvPr>
          <p:cNvPicPr>
            <a:picLocks noChangeAspect="1"/>
          </p:cNvPicPr>
          <p:nvPr/>
        </p:nvPicPr>
        <p:blipFill>
          <a:blip r:embed="rId2"/>
          <a:stretch>
            <a:fillRect/>
          </a:stretch>
        </p:blipFill>
        <p:spPr>
          <a:xfrm>
            <a:off x="2960379" y="1782614"/>
            <a:ext cx="5601316" cy="4064029"/>
          </a:xfrm>
          <a:prstGeom prst="rect">
            <a:avLst/>
          </a:prstGeom>
        </p:spPr>
      </p:pic>
    </p:spTree>
    <p:extLst>
      <p:ext uri="{BB962C8B-B14F-4D97-AF65-F5344CB8AC3E}">
        <p14:creationId xmlns:p14="http://schemas.microsoft.com/office/powerpoint/2010/main" val="902978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586478" y="970337"/>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5.1.2 </a:t>
            </a:r>
            <a:r>
              <a:rPr lang="zh-CN" altLang="en-US" sz="2400" b="1" dirty="0">
                <a:solidFill>
                  <a:srgbClr val="294B64"/>
                </a:solidFill>
                <a:latin typeface="微软雅黑" panose="020B0503020204020204" charset="-122"/>
                <a:ea typeface="微软雅黑" panose="020B0503020204020204" charset="-122"/>
              </a:rPr>
              <a:t>伺服电机</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86478" y="1652653"/>
            <a:ext cx="10180257" cy="1511952"/>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伺服电机可以将电压信号转化为角位移和角速度输出以驱动控制对象，控制速度、位置精度非常准确。</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电机转子转速受输入信号控制，并能快速反应，在自动控制系统中，用作执行元件，且具有机电时间常数小、线性度高等特性，可把所收到的电信号转换成电动机轴上的角位移或角速度输出。其主要特点是，当信号电压为零时无自转现象，转速随着转矩的增加而匀速下降。</a:t>
            </a:r>
            <a:endParaRPr lang="zh-CN" altLang="en-US" sz="1400" dirty="0">
              <a:latin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90AD0E19-26D9-68D7-50B7-D181CDC257E7}"/>
              </a:ext>
            </a:extLst>
          </p:cNvPr>
          <p:cNvPicPr>
            <a:picLocks noChangeAspect="1"/>
          </p:cNvPicPr>
          <p:nvPr/>
        </p:nvPicPr>
        <p:blipFill>
          <a:blip r:embed="rId2"/>
          <a:stretch>
            <a:fillRect/>
          </a:stretch>
        </p:blipFill>
        <p:spPr>
          <a:xfrm>
            <a:off x="3816821" y="3315570"/>
            <a:ext cx="3382633" cy="2871440"/>
          </a:xfrm>
          <a:prstGeom prst="rect">
            <a:avLst/>
          </a:prstGeom>
        </p:spPr>
      </p:pic>
    </p:spTree>
    <p:extLst>
      <p:ext uri="{BB962C8B-B14F-4D97-AF65-F5344CB8AC3E}">
        <p14:creationId xmlns:p14="http://schemas.microsoft.com/office/powerpoint/2010/main" val="7516087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442878"/>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(8)</a:t>
            </a:r>
            <a:r>
              <a:rPr lang="zh-CN" altLang="en-US" dirty="0">
                <a:effectLst/>
                <a:latin typeface="宋体" panose="02010600030101010101" pitchFamily="2" charset="-122"/>
                <a:ea typeface="宋体" panose="02010600030101010101" pitchFamily="2" charset="-122"/>
                <a:cs typeface="宋体" panose="02010600030101010101" pitchFamily="2" charset="-122"/>
              </a:rPr>
              <a:t>设置动态中的急停参数。设置急停速度，减速时间为</a:t>
            </a:r>
            <a:r>
              <a:rPr lang="en-US" altLang="zh-CN" dirty="0">
                <a:effectLst/>
                <a:latin typeface="宋体" panose="02010600030101010101" pitchFamily="2" charset="-122"/>
                <a:ea typeface="宋体" panose="02010600030101010101" pitchFamily="2" charset="-122"/>
                <a:cs typeface="宋体" panose="02010600030101010101" pitchFamily="2" charset="-122"/>
              </a:rPr>
              <a:t>0.5s</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5C643805-1044-9663-D421-114C18D62CCF}"/>
              </a:ext>
            </a:extLst>
          </p:cNvPr>
          <p:cNvPicPr>
            <a:picLocks noChangeAspect="1"/>
          </p:cNvPicPr>
          <p:nvPr/>
        </p:nvPicPr>
        <p:blipFill>
          <a:blip r:embed="rId2"/>
          <a:stretch>
            <a:fillRect/>
          </a:stretch>
        </p:blipFill>
        <p:spPr>
          <a:xfrm>
            <a:off x="2736701" y="1647940"/>
            <a:ext cx="6466056" cy="4620630"/>
          </a:xfrm>
          <a:prstGeom prst="rect">
            <a:avLst/>
          </a:prstGeom>
        </p:spPr>
      </p:pic>
    </p:spTree>
    <p:extLst>
      <p:ext uri="{BB962C8B-B14F-4D97-AF65-F5344CB8AC3E}">
        <p14:creationId xmlns:p14="http://schemas.microsoft.com/office/powerpoint/2010/main" val="99738896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2065950"/>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((9)</a:t>
            </a:r>
            <a:r>
              <a:rPr lang="zh-CN" altLang="en-US" dirty="0">
                <a:effectLst/>
                <a:latin typeface="宋体" panose="02010600030101010101" pitchFamily="2" charset="-122"/>
                <a:ea typeface="宋体" panose="02010600030101010101" pitchFamily="2" charset="-122"/>
                <a:cs typeface="宋体" panose="02010600030101010101" pitchFamily="2" charset="-122"/>
              </a:rPr>
              <a:t>设置主动回零的方式。选择原点开关输入</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的输入点，默认高电平有效；选择逼近回原点方向，选择参考点开关的上下侧。设置逼近速度和参考速度。</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(10)</a:t>
            </a:r>
            <a:r>
              <a:rPr lang="zh-CN" altLang="en-US" dirty="0">
                <a:effectLst/>
                <a:latin typeface="宋体" panose="02010600030101010101" pitchFamily="2" charset="-122"/>
                <a:ea typeface="宋体" panose="02010600030101010101" pitchFamily="2" charset="-122"/>
                <a:cs typeface="宋体" panose="02010600030101010101" pitchFamily="2" charset="-122"/>
              </a:rPr>
              <a:t>项目编译完成无错误后下载项目。</a:t>
            </a:r>
          </a:p>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(11)</a:t>
            </a:r>
            <a:r>
              <a:rPr lang="zh-CN" altLang="en-US" dirty="0">
                <a:effectLst/>
                <a:latin typeface="宋体" panose="02010600030101010101" pitchFamily="2" charset="-122"/>
                <a:ea typeface="宋体" panose="02010600030101010101" pitchFamily="2" charset="-122"/>
                <a:cs typeface="宋体" panose="02010600030101010101" pitchFamily="2" charset="-122"/>
              </a:rPr>
              <a:t>使用控制面板测试轴的运行。</a:t>
            </a:r>
          </a:p>
          <a:p>
            <a:pPr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①　	如图</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5-55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所示，在工艺对象轴</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_1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打开调试窗口，需要激活获取主控权，然后启用轴。</a:t>
            </a:r>
          </a:p>
        </p:txBody>
      </p:sp>
      <p:pic>
        <p:nvPicPr>
          <p:cNvPr id="2" name="图片 1">
            <a:extLst>
              <a:ext uri="{FF2B5EF4-FFF2-40B4-BE49-F238E27FC236}">
                <a16:creationId xmlns:a16="http://schemas.microsoft.com/office/drawing/2014/main" id="{67C431D5-243F-FD46-62E3-3C26C8A09780}"/>
              </a:ext>
            </a:extLst>
          </p:cNvPr>
          <p:cNvPicPr>
            <a:picLocks noChangeAspect="1"/>
          </p:cNvPicPr>
          <p:nvPr/>
        </p:nvPicPr>
        <p:blipFill rotWithShape="1">
          <a:blip r:embed="rId2"/>
          <a:srcRect t="8658" r="17537" b="17263"/>
          <a:stretch/>
        </p:blipFill>
        <p:spPr bwMode="auto">
          <a:xfrm>
            <a:off x="2736701" y="3232526"/>
            <a:ext cx="6624736" cy="31914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841047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773289"/>
          </a:xfrm>
          <a:prstGeom prst="rect">
            <a:avLst/>
          </a:prstGeom>
          <a:noFill/>
        </p:spPr>
        <p:txBody>
          <a:bodyPr wrap="square">
            <a:spAutoFit/>
          </a:bodyPr>
          <a:lstStyle/>
          <a:p>
            <a:pPr>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②　轴控制面板命令有点动、定位和回原点三项功能。点动功能需要设置速度和加速度</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减速度值，点击正向或反向，负载点动运行，在当前值栏目可以看到负载运行状况，包括位置和速度信息。</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59899A26-F54B-55EC-586B-F1A4CF158C8F}"/>
              </a:ext>
            </a:extLst>
          </p:cNvPr>
          <p:cNvPicPr>
            <a:picLocks noChangeAspect="1"/>
          </p:cNvPicPr>
          <p:nvPr/>
        </p:nvPicPr>
        <p:blipFill rotWithShape="1">
          <a:blip r:embed="rId2"/>
          <a:srcRect r="3679" b="10153"/>
          <a:stretch/>
        </p:blipFill>
        <p:spPr bwMode="auto">
          <a:xfrm>
            <a:off x="2592685" y="2044231"/>
            <a:ext cx="6545038" cy="41332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673577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77328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定位功能可以实现绝对定位和相对定位，在目标位置行进路径输入位置值，设定速度及加减速度值，点击相对或绝对完成定位功能，绝对定位要保证已完成回原点操作。</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B0E0F44D-E1F5-1FF2-BA0A-7181F1A7BA04}"/>
              </a:ext>
            </a:extLst>
          </p:cNvPr>
          <p:cNvPicPr>
            <a:picLocks noChangeAspect="1"/>
          </p:cNvPicPr>
          <p:nvPr/>
        </p:nvPicPr>
        <p:blipFill rotWithShape="1">
          <a:blip r:embed="rId2"/>
          <a:srcRect r="4326" b="10791"/>
          <a:stretch/>
        </p:blipFill>
        <p:spPr bwMode="auto">
          <a:xfrm>
            <a:off x="2880717" y="2044231"/>
            <a:ext cx="6338252" cy="39781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587612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151195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回原点功能可以实现设置回原点位置和回原点功能。</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设置回原点位置相当于回原点模式</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绝对式直接回原点，轴的坐标值直接更新成新的原点坐标，新的坐标值就是原点位置的数值。</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回原点相当于回原点模式</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主动回原点功能，执行后回自动运行返回原点。</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6D309249-5875-5E85-C2C9-12D753B68FF2}"/>
              </a:ext>
            </a:extLst>
          </p:cNvPr>
          <p:cNvPicPr>
            <a:picLocks noChangeAspect="1"/>
          </p:cNvPicPr>
          <p:nvPr/>
        </p:nvPicPr>
        <p:blipFill rotWithShape="1">
          <a:blip r:embed="rId2"/>
          <a:srcRect r="4425" b="12053"/>
          <a:stretch/>
        </p:blipFill>
        <p:spPr bwMode="auto">
          <a:xfrm>
            <a:off x="3168749" y="2597468"/>
            <a:ext cx="5760640" cy="36011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5700555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904543"/>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8.</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程序编写</a:t>
            </a:r>
            <a:endParaRPr lang="en-US" altLang="zh-CN" sz="2000" b="1"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在右侧指令树→工艺栏目下找到运动控制指令，拖拽到</a:t>
            </a:r>
            <a:r>
              <a:rPr lang="en-US" altLang="zh-CN" dirty="0">
                <a:effectLst/>
                <a:latin typeface="宋体" panose="02010600030101010101" pitchFamily="2" charset="-122"/>
                <a:ea typeface="宋体" panose="02010600030101010101" pitchFamily="2" charset="-122"/>
                <a:cs typeface="宋体" panose="02010600030101010101" pitchFamily="2" charset="-122"/>
              </a:rPr>
              <a:t>OB1</a:t>
            </a:r>
            <a:r>
              <a:rPr lang="zh-CN" altLang="en-US" dirty="0">
                <a:effectLst/>
                <a:latin typeface="宋体" panose="02010600030101010101" pitchFamily="2" charset="-122"/>
                <a:ea typeface="宋体" panose="02010600030101010101" pitchFamily="2" charset="-122"/>
                <a:cs typeface="宋体" panose="02010600030101010101" pitchFamily="2" charset="-122"/>
              </a:rPr>
              <a:t>中，编写程序。</a:t>
            </a:r>
          </a:p>
        </p:txBody>
      </p:sp>
      <p:pic>
        <p:nvPicPr>
          <p:cNvPr id="2" name="图片 1">
            <a:extLst>
              <a:ext uri="{FF2B5EF4-FFF2-40B4-BE49-F238E27FC236}">
                <a16:creationId xmlns:a16="http://schemas.microsoft.com/office/drawing/2014/main" id="{5B167C89-16C5-8B75-2587-8602C157B16B}"/>
              </a:ext>
            </a:extLst>
          </p:cNvPr>
          <p:cNvPicPr>
            <a:picLocks noChangeAspect="1"/>
          </p:cNvPicPr>
          <p:nvPr/>
        </p:nvPicPr>
        <p:blipFill>
          <a:blip r:embed="rId2"/>
          <a:stretch>
            <a:fillRect/>
          </a:stretch>
        </p:blipFill>
        <p:spPr>
          <a:xfrm>
            <a:off x="6887051" y="2020970"/>
            <a:ext cx="1656184" cy="4286360"/>
          </a:xfrm>
          <a:prstGeom prst="rect">
            <a:avLst/>
          </a:prstGeom>
        </p:spPr>
      </p:pic>
      <p:sp>
        <p:nvSpPr>
          <p:cNvPr id="4" name="矩形 3">
            <a:extLst>
              <a:ext uri="{FF2B5EF4-FFF2-40B4-BE49-F238E27FC236}">
                <a16:creationId xmlns:a16="http://schemas.microsoft.com/office/drawing/2014/main" id="{B2E6B8A7-473B-EEC6-1AD8-49B3415BC6F5}"/>
              </a:ext>
            </a:extLst>
          </p:cNvPr>
          <p:cNvSpPr/>
          <p:nvPr/>
        </p:nvSpPr>
        <p:spPr>
          <a:xfrm>
            <a:off x="6985173" y="4164150"/>
            <a:ext cx="1656184" cy="197263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31746" name="Picture 2" descr="博途语句表监控添加累加器_博途V16中通过SinaPara功能块读写驱动参数_Wawzyniec的博客-CSDN博客">
            <a:extLst>
              <a:ext uri="{FF2B5EF4-FFF2-40B4-BE49-F238E27FC236}">
                <a16:creationId xmlns:a16="http://schemas.microsoft.com/office/drawing/2014/main" id="{35136851-6137-E6C8-DC01-E79D8FBC8A6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7067" b="94700" l="156" r="69688">
                        <a14:foregroundMark x1="3125" y1="14841" x2="50156" y2="22615"/>
                        <a14:foregroundMark x1="50156" y1="22615" x2="31250" y2="12014"/>
                        <a14:foregroundMark x1="31250" y1="12014" x2="51719" y2="18021"/>
                        <a14:foregroundMark x1="51719" y1="18021" x2="48750" y2="37102"/>
                        <a14:foregroundMark x1="48750" y1="37102" x2="24219" y2="35689"/>
                        <a14:foregroundMark x1="24219" y1="35689" x2="40313" y2="44170"/>
                        <a14:foregroundMark x1="38650" y1="75207" x2="37813" y2="90813"/>
                        <a14:foregroundMark x1="38977" y1="69102" x2="38714" y2="74004"/>
                        <a14:foregroundMark x1="40313" y1="44170" x2="39091" y2="66972"/>
                        <a14:foregroundMark x1="29450" y1="95226" x2="23750" y2="98233"/>
                        <a14:foregroundMark x1="29908" y1="94984" x2="29490" y2="95204"/>
                        <a14:foregroundMark x1="37813" y1="90813" x2="30122" y2="94871"/>
                        <a14:foregroundMark x1="23750" y1="98233" x2="23042" y2="97949"/>
                        <a14:foregroundMark x1="19187" y1="40714" x2="20313" y2="38869"/>
                        <a14:foregroundMark x1="10079" y1="55637" x2="10177" y2="55477"/>
                        <a14:foregroundMark x1="35403" y1="48475" x2="41406" y2="52297"/>
                        <a14:foregroundMark x1="34784" y1="48081" x2="35286" y2="48401"/>
                        <a14:foregroundMark x1="20313" y1="38869" x2="31456" y2="45963"/>
                        <a14:foregroundMark x1="41406" y1="52297" x2="50938" y2="77032"/>
                        <a14:foregroundMark x1="50938" y1="77032" x2="56406" y2="63604"/>
                        <a14:foregroundMark x1="56406" y1="63604" x2="57188" y2="55124"/>
                        <a14:foregroundMark x1="60313" y1="17668" x2="63906" y2="40636"/>
                        <a14:foregroundMark x1="63906" y1="40636" x2="56250" y2="62191"/>
                        <a14:foregroundMark x1="56250" y1="62191" x2="59844" y2="69965"/>
                        <a14:foregroundMark x1="3438" y1="16254" x2="2931" y2="40072"/>
                        <a14:foregroundMark x1="6718" y1="40854" x2="7500" y2="38516"/>
                        <a14:foregroundMark x1="7500" y1="38516" x2="7133" y2="40940"/>
                        <a14:foregroundMark x1="18956" y1="85638" x2="18988" y2="86138"/>
                        <a14:foregroundMark x1="17500" y1="62898" x2="17520" y2="63215"/>
                        <a14:foregroundMark x1="27031" y1="97173" x2="48281" y2="96113"/>
                        <a14:foregroundMark x1="48281" y1="96113" x2="63438" y2="79859"/>
                        <a14:foregroundMark x1="63438" y1="79859" x2="66406" y2="38163"/>
                        <a14:foregroundMark x1="66406" y1="38163" x2="62969" y2="18375"/>
                        <a14:foregroundMark x1="62969" y1="18375" x2="50469" y2="10247"/>
                        <a14:foregroundMark x1="50469" y1="10247" x2="25938" y2="9187"/>
                        <a14:foregroundMark x1="69063" y1="17314" x2="65313" y2="84452"/>
                        <a14:foregroundMark x1="65313" y1="84452" x2="54219" y2="95406"/>
                        <a14:foregroundMark x1="54219" y1="95406" x2="54063" y2="95406"/>
                        <a14:foregroundMark x1="69688" y1="12721" x2="69063" y2="93640"/>
                        <a14:foregroundMark x1="1563" y1="7420" x2="14531" y2="9187"/>
                        <a14:foregroundMark x1="14531" y1="9187" x2="41875" y2="7420"/>
                        <a14:foregroundMark x1="313" y1="9541" x2="2031" y2="36749"/>
                        <a14:foregroundMark x1="1490" y1="44491" x2="1355" y2="46430"/>
                        <a14:foregroundMark x1="2031" y1="36749" x2="1815" y2="39841"/>
                        <a14:foregroundMark x1="0" y1="21555" x2="2615" y2="40007"/>
                        <a14:foregroundMark x1="4688" y1="41696" x2="8125" y2="42049"/>
                        <a14:foregroundMark x1="3281" y1="42756" x2="5469" y2="42756"/>
                        <a14:foregroundMark x1="2969" y1="44523" x2="14375" y2="44876"/>
                        <a14:foregroundMark x1="14375" y1="44876" x2="15635" y2="44657"/>
                        <a14:foregroundMark x1="1719" y1="45583" x2="2500" y2="46643"/>
                        <a14:foregroundMark x1="781" y1="49470" x2="1406" y2="61837"/>
                        <a14:foregroundMark x1="1094" y1="64311" x2="625" y2="94700"/>
                        <a14:foregroundMark x1="781" y1="63251" x2="938" y2="66431"/>
                        <a14:foregroundMark x1="313" y1="54064" x2="313" y2="60777"/>
                        <a14:foregroundMark x1="156" y1="62191" x2="1094" y2="79152"/>
                        <a14:backgroundMark x1="4155" y1="81359" x2="17813" y2="94346"/>
                        <a14:backgroundMark x1="17813" y1="94346" x2="31094" y2="88693"/>
                        <a14:backgroundMark x1="31094" y1="88693" x2="38281" y2="72792"/>
                        <a14:backgroundMark x1="38281" y1="72792" x2="36094" y2="53004"/>
                        <a14:backgroundMark x1="36094" y1="53004" x2="15284" y2="48706"/>
                        <a14:backgroundMark x1="4662" y1="60091" x2="6719" y2="71025"/>
                        <a14:backgroundMark x1="6719" y1="71025" x2="6563" y2="57951"/>
                        <a14:backgroundMark x1="8750" y1="55830" x2="5781" y2="73145"/>
                        <a14:backgroundMark x1="5781" y1="73145" x2="5313" y2="72438"/>
                        <a14:backgroundMark x1="17188" y1="63958" x2="19219" y2="85512"/>
                        <a14:backgroundMark x1="19219" y1="85512" x2="19063" y2="78445"/>
                        <a14:backgroundMark x1="9844" y1="58304" x2="11094" y2="57244"/>
                        <a14:backgroundMark x1="19063" y1="86219" x2="16875" y2="95760"/>
                        <a14:backgroundMark x1="5781" y1="76325" x2="5781" y2="76325"/>
                        <a14:backgroundMark x1="10000" y1="54064" x2="10000" y2="55477"/>
                        <a14:backgroundMark x1="10156" y1="55830" x2="9531" y2="56537"/>
                        <a14:backgroundMark x1="6250" y1="72792" x2="6406" y2="74558"/>
                        <a14:backgroundMark x1="17500" y1="63251" x2="17969" y2="64311"/>
                        <a14:backgroundMark x1="14688" y1="48410" x2="18125" y2="46996"/>
                        <a14:backgroundMark x1="3438" y1="91166" x2="8750" y2="91519"/>
                      </a14:backgroundRemoval>
                    </a14:imgEffect>
                  </a14:imgLayer>
                </a14:imgProps>
              </a:ext>
              <a:ext uri="{28A0092B-C50C-407E-A947-70E740481C1C}">
                <a14:useLocalDpi xmlns:a14="http://schemas.microsoft.com/office/drawing/2010/main" val="0"/>
              </a:ext>
            </a:extLst>
          </a:blip>
          <a:srcRect t="5724" r="28096"/>
          <a:stretch/>
        </p:blipFill>
        <p:spPr bwMode="auto">
          <a:xfrm>
            <a:off x="1080517" y="2664023"/>
            <a:ext cx="4383275" cy="254127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箭头连接符 5">
            <a:extLst>
              <a:ext uri="{FF2B5EF4-FFF2-40B4-BE49-F238E27FC236}">
                <a16:creationId xmlns:a16="http://schemas.microsoft.com/office/drawing/2014/main" id="{B18213B7-6B60-5AE4-E0DD-6EFE0BAC4106}"/>
              </a:ext>
            </a:extLst>
          </p:cNvPr>
          <p:cNvCxnSpPr/>
          <p:nvPr/>
        </p:nvCxnSpPr>
        <p:spPr>
          <a:xfrm flipH="1" flipV="1">
            <a:off x="3600797" y="4392215"/>
            <a:ext cx="3286254" cy="108012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4173553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4359576" cy="403957"/>
          </a:xfrm>
          <a:prstGeom prst="rect">
            <a:avLst/>
          </a:prstGeom>
          <a:noFill/>
        </p:spPr>
        <p:txBody>
          <a:bodyPr wrap="square">
            <a:spAutoFit/>
          </a:bodyPr>
          <a:lstStyle/>
          <a:p>
            <a:pPr>
              <a:lnSpc>
                <a:spcPct val="150000"/>
              </a:lnSpc>
            </a:pPr>
            <a:r>
              <a:rPr lang="en-US" altLang="zh-CN" sz="1600">
                <a:effectLst/>
                <a:latin typeface="宋体" panose="02010600030101010101" pitchFamily="2" charset="-122"/>
                <a:ea typeface="宋体" panose="02010600030101010101" pitchFamily="2" charset="-122"/>
                <a:cs typeface="宋体" panose="02010600030101010101" pitchFamily="2" charset="-122"/>
              </a:rPr>
              <a:t>(1)</a:t>
            </a:r>
            <a:r>
              <a:rPr lang="zh-CN" altLang="en-US" sz="1600">
                <a:effectLst/>
                <a:latin typeface="宋体" panose="02010600030101010101" pitchFamily="2" charset="-122"/>
                <a:ea typeface="宋体" panose="02010600030101010101" pitchFamily="2" charset="-122"/>
                <a:cs typeface="宋体" panose="02010600030101010101" pitchFamily="2" charset="-122"/>
              </a:rPr>
              <a:t>使能轴，调用</a:t>
            </a:r>
            <a:r>
              <a:rPr lang="en-US" altLang="zh-CN" sz="1600">
                <a:effectLst/>
                <a:latin typeface="宋体" panose="02010600030101010101" pitchFamily="2" charset="-122"/>
                <a:ea typeface="宋体" panose="02010600030101010101" pitchFamily="2" charset="-122"/>
                <a:cs typeface="宋体" panose="02010600030101010101" pitchFamily="2" charset="-122"/>
              </a:rPr>
              <a:t>MC_Power</a:t>
            </a:r>
            <a:r>
              <a:rPr lang="zh-CN" altLang="en-US" sz="1600">
                <a:effectLst/>
                <a:latin typeface="宋体" panose="02010600030101010101" pitchFamily="2" charset="-122"/>
                <a:ea typeface="宋体" panose="02010600030101010101" pitchFamily="2" charset="-122"/>
                <a:cs typeface="宋体" panose="02010600030101010101" pitchFamily="2" charset="-122"/>
              </a:rPr>
              <a:t>指令，配置参数变量</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706F15B8-5863-10C2-8966-AC137786543F}"/>
              </a:ext>
            </a:extLst>
          </p:cNvPr>
          <p:cNvPicPr>
            <a:picLocks noChangeAspect="1"/>
          </p:cNvPicPr>
          <p:nvPr/>
        </p:nvPicPr>
        <p:blipFill>
          <a:blip r:embed="rId2"/>
          <a:stretch>
            <a:fillRect/>
          </a:stretch>
        </p:blipFill>
        <p:spPr>
          <a:xfrm>
            <a:off x="864493" y="1703005"/>
            <a:ext cx="3706495" cy="2028190"/>
          </a:xfrm>
          <a:prstGeom prst="rect">
            <a:avLst/>
          </a:prstGeom>
        </p:spPr>
      </p:pic>
      <p:sp>
        <p:nvSpPr>
          <p:cNvPr id="8" name="文本框 7">
            <a:extLst>
              <a:ext uri="{FF2B5EF4-FFF2-40B4-BE49-F238E27FC236}">
                <a16:creationId xmlns:a16="http://schemas.microsoft.com/office/drawing/2014/main" id="{29D5C963-C61C-B117-9F93-362055DA5EA1}"/>
              </a:ext>
            </a:extLst>
          </p:cNvPr>
          <p:cNvSpPr txBox="1"/>
          <p:nvPr/>
        </p:nvSpPr>
        <p:spPr>
          <a:xfrm>
            <a:off x="5145176" y="1150918"/>
            <a:ext cx="5800436" cy="338554"/>
          </a:xfrm>
          <a:prstGeom prst="rect">
            <a:avLst/>
          </a:prstGeom>
          <a:noFill/>
        </p:spPr>
        <p:txBody>
          <a:bodyPr wrap="square">
            <a:spAutoFit/>
          </a:bodyPr>
          <a:lstStyle/>
          <a:p>
            <a:r>
              <a:rPr lang="en-US" altLang="zh-CN" sz="1600" dirty="0">
                <a:latin typeface="+mn-ea"/>
              </a:rPr>
              <a:t>(2)</a:t>
            </a:r>
            <a:r>
              <a:rPr lang="zh-CN" altLang="en-US" sz="1600" dirty="0">
                <a:latin typeface="+mn-ea"/>
              </a:rPr>
              <a:t>回原点，调用</a:t>
            </a:r>
            <a:r>
              <a:rPr lang="en-US" altLang="zh-CN" sz="1600" dirty="0" err="1">
                <a:latin typeface="+mn-ea"/>
              </a:rPr>
              <a:t>MC_Home</a:t>
            </a:r>
            <a:r>
              <a:rPr lang="zh-CN" altLang="en-US" sz="1600" dirty="0">
                <a:latin typeface="+mn-ea"/>
              </a:rPr>
              <a:t>指令，配置参数变量</a:t>
            </a:r>
          </a:p>
        </p:txBody>
      </p:sp>
      <p:pic>
        <p:nvPicPr>
          <p:cNvPr id="9" name="图片 8">
            <a:extLst>
              <a:ext uri="{FF2B5EF4-FFF2-40B4-BE49-F238E27FC236}">
                <a16:creationId xmlns:a16="http://schemas.microsoft.com/office/drawing/2014/main" id="{D3E17AC0-0AA9-B57F-6E56-791A1B348C79}"/>
              </a:ext>
            </a:extLst>
          </p:cNvPr>
          <p:cNvPicPr>
            <a:picLocks noChangeAspect="1"/>
          </p:cNvPicPr>
          <p:nvPr/>
        </p:nvPicPr>
        <p:blipFill>
          <a:blip r:embed="rId3"/>
          <a:stretch>
            <a:fillRect/>
          </a:stretch>
        </p:blipFill>
        <p:spPr>
          <a:xfrm>
            <a:off x="5473005" y="1669997"/>
            <a:ext cx="3711575" cy="2141855"/>
          </a:xfrm>
          <a:prstGeom prst="rect">
            <a:avLst/>
          </a:prstGeom>
        </p:spPr>
      </p:pic>
      <p:sp>
        <p:nvSpPr>
          <p:cNvPr id="11" name="文本框 10">
            <a:extLst>
              <a:ext uri="{FF2B5EF4-FFF2-40B4-BE49-F238E27FC236}">
                <a16:creationId xmlns:a16="http://schemas.microsoft.com/office/drawing/2014/main" id="{E0D39181-7F6F-F4ED-75E1-D36AF8F34714}"/>
              </a:ext>
            </a:extLst>
          </p:cNvPr>
          <p:cNvSpPr txBox="1"/>
          <p:nvPr/>
        </p:nvSpPr>
        <p:spPr>
          <a:xfrm>
            <a:off x="619121" y="3804871"/>
            <a:ext cx="5800436" cy="338554"/>
          </a:xfrm>
          <a:prstGeom prst="rect">
            <a:avLst/>
          </a:prstGeom>
          <a:noFill/>
        </p:spPr>
        <p:txBody>
          <a:bodyPr wrap="square">
            <a:spAutoFit/>
          </a:bodyPr>
          <a:lstStyle/>
          <a:p>
            <a:r>
              <a:rPr lang="en-US" altLang="zh-CN" sz="1600" dirty="0">
                <a:latin typeface="+mj-ea"/>
                <a:ea typeface="+mj-ea"/>
              </a:rPr>
              <a:t>(3)</a:t>
            </a:r>
            <a:r>
              <a:rPr lang="zh-CN" altLang="en-US" sz="1600" dirty="0">
                <a:latin typeface="+mj-ea"/>
                <a:ea typeface="+mj-ea"/>
              </a:rPr>
              <a:t>轴停止，调用</a:t>
            </a:r>
            <a:r>
              <a:rPr lang="en-US" altLang="zh-CN" sz="1600" dirty="0" err="1">
                <a:latin typeface="+mj-ea"/>
                <a:ea typeface="+mj-ea"/>
              </a:rPr>
              <a:t>MC_Halt</a:t>
            </a:r>
            <a:r>
              <a:rPr lang="zh-CN" altLang="en-US" sz="1600" dirty="0">
                <a:latin typeface="+mj-ea"/>
                <a:ea typeface="+mj-ea"/>
              </a:rPr>
              <a:t>指令，配置参数变量</a:t>
            </a:r>
          </a:p>
        </p:txBody>
      </p:sp>
      <p:pic>
        <p:nvPicPr>
          <p:cNvPr id="12" name="图片 11">
            <a:extLst>
              <a:ext uri="{FF2B5EF4-FFF2-40B4-BE49-F238E27FC236}">
                <a16:creationId xmlns:a16="http://schemas.microsoft.com/office/drawing/2014/main" id="{12E3E3BE-1E48-985A-6CC7-7882CCA17EE5}"/>
              </a:ext>
            </a:extLst>
          </p:cNvPr>
          <p:cNvPicPr>
            <a:picLocks noChangeAspect="1"/>
          </p:cNvPicPr>
          <p:nvPr/>
        </p:nvPicPr>
        <p:blipFill>
          <a:blip r:embed="rId4"/>
          <a:stretch>
            <a:fillRect/>
          </a:stretch>
        </p:blipFill>
        <p:spPr>
          <a:xfrm>
            <a:off x="998907" y="4489533"/>
            <a:ext cx="3292475" cy="1608455"/>
          </a:xfrm>
          <a:prstGeom prst="rect">
            <a:avLst/>
          </a:prstGeom>
        </p:spPr>
      </p:pic>
      <p:sp>
        <p:nvSpPr>
          <p:cNvPr id="14" name="文本框 13">
            <a:extLst>
              <a:ext uri="{FF2B5EF4-FFF2-40B4-BE49-F238E27FC236}">
                <a16:creationId xmlns:a16="http://schemas.microsoft.com/office/drawing/2014/main" id="{16D5F46B-424A-9E1D-49EF-C8E1B2AF2058}"/>
              </a:ext>
            </a:extLst>
          </p:cNvPr>
          <p:cNvSpPr txBox="1"/>
          <p:nvPr/>
        </p:nvSpPr>
        <p:spPr>
          <a:xfrm>
            <a:off x="5176894" y="3811852"/>
            <a:ext cx="5800436" cy="338554"/>
          </a:xfrm>
          <a:prstGeom prst="rect">
            <a:avLst/>
          </a:prstGeom>
          <a:noFill/>
        </p:spPr>
        <p:txBody>
          <a:bodyPr wrap="square">
            <a:spAutoFit/>
          </a:bodyPr>
          <a:lstStyle/>
          <a:p>
            <a:r>
              <a:rPr lang="en-US" altLang="zh-CN" sz="1600" dirty="0">
                <a:latin typeface="+mj-ea"/>
                <a:ea typeface="+mj-ea"/>
              </a:rPr>
              <a:t>(4)</a:t>
            </a:r>
            <a:r>
              <a:rPr lang="zh-CN" altLang="en-US" sz="1600" dirty="0">
                <a:latin typeface="+mj-ea"/>
                <a:ea typeface="+mj-ea"/>
              </a:rPr>
              <a:t>轴的绝对定位，调用</a:t>
            </a:r>
            <a:r>
              <a:rPr lang="en-US" altLang="zh-CN" sz="1600" dirty="0" err="1">
                <a:latin typeface="+mj-ea"/>
                <a:ea typeface="+mj-ea"/>
              </a:rPr>
              <a:t>MC_MoveAbsolute</a:t>
            </a:r>
            <a:r>
              <a:rPr lang="zh-CN" altLang="en-US" sz="1600" dirty="0">
                <a:latin typeface="+mj-ea"/>
                <a:ea typeface="+mj-ea"/>
              </a:rPr>
              <a:t>指令，配置参数变量</a:t>
            </a:r>
          </a:p>
        </p:txBody>
      </p:sp>
      <p:pic>
        <p:nvPicPr>
          <p:cNvPr id="15" name="图片 14">
            <a:extLst>
              <a:ext uri="{FF2B5EF4-FFF2-40B4-BE49-F238E27FC236}">
                <a16:creationId xmlns:a16="http://schemas.microsoft.com/office/drawing/2014/main" id="{91D16DCD-EF2D-B163-D19A-A565A9A8FA58}"/>
              </a:ext>
            </a:extLst>
          </p:cNvPr>
          <p:cNvPicPr>
            <a:picLocks noChangeAspect="1"/>
          </p:cNvPicPr>
          <p:nvPr/>
        </p:nvPicPr>
        <p:blipFill>
          <a:blip r:embed="rId5"/>
          <a:stretch>
            <a:fillRect/>
          </a:stretch>
        </p:blipFill>
        <p:spPr>
          <a:xfrm>
            <a:off x="5617021" y="4203129"/>
            <a:ext cx="2900828" cy="2181262"/>
          </a:xfrm>
          <a:prstGeom prst="rect">
            <a:avLst/>
          </a:prstGeom>
        </p:spPr>
      </p:pic>
    </p:spTree>
    <p:extLst>
      <p:ext uri="{BB962C8B-B14F-4D97-AF65-F5344CB8AC3E}">
        <p14:creationId xmlns:p14="http://schemas.microsoft.com/office/powerpoint/2010/main" val="151381892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4359576" cy="773289"/>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轴的相对定位，调用</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MC_MoveRelative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指令，配置参数变量</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29D5C963-C61C-B117-9F93-362055DA5EA1}"/>
              </a:ext>
            </a:extLst>
          </p:cNvPr>
          <p:cNvSpPr txBox="1"/>
          <p:nvPr/>
        </p:nvSpPr>
        <p:spPr>
          <a:xfrm>
            <a:off x="5145176" y="1150918"/>
            <a:ext cx="5800436" cy="338554"/>
          </a:xfrm>
          <a:prstGeom prst="rect">
            <a:avLst/>
          </a:prstGeom>
          <a:noFill/>
        </p:spPr>
        <p:txBody>
          <a:bodyPr wrap="square">
            <a:spAutoFit/>
          </a:bodyPr>
          <a:lstStyle/>
          <a:p>
            <a:r>
              <a:rPr lang="en-US" altLang="zh-CN" sz="1600" dirty="0">
                <a:latin typeface="+mn-ea"/>
              </a:rPr>
              <a:t>(6)</a:t>
            </a:r>
            <a:r>
              <a:rPr lang="zh-CN" altLang="en-US" sz="1600" dirty="0">
                <a:latin typeface="+mn-ea"/>
              </a:rPr>
              <a:t>轴的点动，调用</a:t>
            </a:r>
            <a:r>
              <a:rPr lang="en-US" altLang="zh-CN" sz="1600" dirty="0" err="1">
                <a:latin typeface="+mn-ea"/>
              </a:rPr>
              <a:t>MC_MoveJog</a:t>
            </a:r>
            <a:r>
              <a:rPr lang="zh-CN" altLang="en-US" sz="1600" dirty="0">
                <a:latin typeface="+mn-ea"/>
              </a:rPr>
              <a:t>指令，配置参数变量，</a:t>
            </a:r>
          </a:p>
        </p:txBody>
      </p:sp>
      <p:pic>
        <p:nvPicPr>
          <p:cNvPr id="2" name="图片 1">
            <a:extLst>
              <a:ext uri="{FF2B5EF4-FFF2-40B4-BE49-F238E27FC236}">
                <a16:creationId xmlns:a16="http://schemas.microsoft.com/office/drawing/2014/main" id="{E90412CC-871E-8B4C-0F49-9375B7A9F564}"/>
              </a:ext>
            </a:extLst>
          </p:cNvPr>
          <p:cNvPicPr>
            <a:picLocks noChangeAspect="1"/>
          </p:cNvPicPr>
          <p:nvPr/>
        </p:nvPicPr>
        <p:blipFill>
          <a:blip r:embed="rId2"/>
          <a:stretch>
            <a:fillRect/>
          </a:stretch>
        </p:blipFill>
        <p:spPr>
          <a:xfrm>
            <a:off x="754120" y="2109926"/>
            <a:ext cx="4691380" cy="3282315"/>
          </a:xfrm>
          <a:prstGeom prst="rect">
            <a:avLst/>
          </a:prstGeom>
        </p:spPr>
      </p:pic>
      <p:pic>
        <p:nvPicPr>
          <p:cNvPr id="5" name="图片 4">
            <a:extLst>
              <a:ext uri="{FF2B5EF4-FFF2-40B4-BE49-F238E27FC236}">
                <a16:creationId xmlns:a16="http://schemas.microsoft.com/office/drawing/2014/main" id="{F422007A-3F21-5348-7B05-30BD75B57A3A}"/>
              </a:ext>
            </a:extLst>
          </p:cNvPr>
          <p:cNvPicPr>
            <a:picLocks noChangeAspect="1"/>
          </p:cNvPicPr>
          <p:nvPr/>
        </p:nvPicPr>
        <p:blipFill>
          <a:blip r:embed="rId3"/>
          <a:stretch>
            <a:fillRect/>
          </a:stretch>
        </p:blipFill>
        <p:spPr>
          <a:xfrm>
            <a:off x="5814440" y="2117464"/>
            <a:ext cx="4022090" cy="3110865"/>
          </a:xfrm>
          <a:prstGeom prst="rect">
            <a:avLst/>
          </a:prstGeom>
        </p:spPr>
      </p:pic>
    </p:spTree>
    <p:extLst>
      <p:ext uri="{BB962C8B-B14F-4D97-AF65-F5344CB8AC3E}">
        <p14:creationId xmlns:p14="http://schemas.microsoft.com/office/powerpoint/2010/main" val="390599701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4359576" cy="403957"/>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轴复位，调用</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MC_Reset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指令，配置参数变量</a:t>
            </a:r>
            <a:endParaRPr lang="zh-CN" altLang="en-US" sz="12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29D5C963-C61C-B117-9F93-362055DA5EA1}"/>
              </a:ext>
            </a:extLst>
          </p:cNvPr>
          <p:cNvSpPr txBox="1"/>
          <p:nvPr/>
        </p:nvSpPr>
        <p:spPr>
          <a:xfrm>
            <a:off x="4968949" y="1144218"/>
            <a:ext cx="5800436" cy="338554"/>
          </a:xfrm>
          <a:prstGeom prst="rect">
            <a:avLst/>
          </a:prstGeom>
          <a:noFill/>
        </p:spPr>
        <p:txBody>
          <a:bodyPr wrap="square">
            <a:spAutoFit/>
          </a:bodyPr>
          <a:lstStyle/>
          <a:p>
            <a:r>
              <a:rPr lang="en-US" altLang="zh-CN" sz="1600" dirty="0">
                <a:latin typeface="+mn-ea"/>
              </a:rPr>
              <a:t>(8)</a:t>
            </a:r>
            <a:r>
              <a:rPr lang="zh-CN" altLang="en-US" sz="1600" dirty="0">
                <a:latin typeface="+mn-ea"/>
              </a:rPr>
              <a:t>轴的位置和速度查看，配置参数变量</a:t>
            </a:r>
          </a:p>
        </p:txBody>
      </p:sp>
      <p:sp>
        <p:nvSpPr>
          <p:cNvPr id="11" name="文本框 10">
            <a:extLst>
              <a:ext uri="{FF2B5EF4-FFF2-40B4-BE49-F238E27FC236}">
                <a16:creationId xmlns:a16="http://schemas.microsoft.com/office/drawing/2014/main" id="{E0D39181-7F6F-F4ED-75E1-D36AF8F34714}"/>
              </a:ext>
            </a:extLst>
          </p:cNvPr>
          <p:cNvSpPr txBox="1"/>
          <p:nvPr/>
        </p:nvSpPr>
        <p:spPr>
          <a:xfrm>
            <a:off x="5256981" y="3648924"/>
            <a:ext cx="5904656" cy="188128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latin typeface="+mj-ea"/>
                <a:ea typeface="+mj-ea"/>
              </a:rPr>
              <a:t>在输入参数</a:t>
            </a:r>
            <a:r>
              <a:rPr lang="en-US" altLang="zh-CN" sz="1600" dirty="0">
                <a:latin typeface="+mj-ea"/>
                <a:ea typeface="+mj-ea"/>
              </a:rPr>
              <a:t>Parameter</a:t>
            </a:r>
            <a:r>
              <a:rPr lang="zh-CN" altLang="en-US" sz="1600" dirty="0">
                <a:latin typeface="+mj-ea"/>
                <a:ea typeface="+mj-ea"/>
              </a:rPr>
              <a:t>处输入需要查看的变量</a:t>
            </a:r>
            <a:r>
              <a:rPr lang="en-US" altLang="zh-CN" sz="1600" dirty="0" err="1">
                <a:latin typeface="+mj-ea"/>
                <a:ea typeface="+mj-ea"/>
              </a:rPr>
              <a:t>ActualPosition</a:t>
            </a:r>
            <a:r>
              <a:rPr lang="zh-CN" altLang="en-US" sz="1600" dirty="0">
                <a:latin typeface="+mj-ea"/>
                <a:ea typeface="+mj-ea"/>
              </a:rPr>
              <a:t>，存放在输入参数</a:t>
            </a:r>
            <a:r>
              <a:rPr lang="en-US" altLang="zh-CN" sz="1600" dirty="0">
                <a:latin typeface="+mj-ea"/>
                <a:ea typeface="+mj-ea"/>
              </a:rPr>
              <a:t>Value</a:t>
            </a:r>
            <a:r>
              <a:rPr lang="zh-CN" altLang="en-US" sz="1600" dirty="0">
                <a:latin typeface="+mj-ea"/>
                <a:ea typeface="+mj-ea"/>
              </a:rPr>
              <a:t>指定的变量</a:t>
            </a:r>
            <a:r>
              <a:rPr lang="en-US" altLang="zh-CN" sz="1600" dirty="0">
                <a:latin typeface="+mj-ea"/>
                <a:ea typeface="+mj-ea"/>
              </a:rPr>
              <a:t>MD64</a:t>
            </a:r>
            <a:r>
              <a:rPr lang="zh-CN" altLang="en-US" sz="1600" dirty="0">
                <a:latin typeface="+mj-ea"/>
                <a:ea typeface="+mj-ea"/>
              </a:rPr>
              <a:t>中，查看轴实际位置。</a:t>
            </a:r>
            <a:endParaRPr lang="en-US" altLang="zh-CN" sz="1600" dirty="0">
              <a:latin typeface="+mj-ea"/>
              <a:ea typeface="+mj-ea"/>
            </a:endParaRPr>
          </a:p>
          <a:p>
            <a:pPr marL="285750" indent="-285750">
              <a:lnSpc>
                <a:spcPct val="150000"/>
              </a:lnSpc>
              <a:buFont typeface="Arial" panose="020B0604020202020204" pitchFamily="34" charset="0"/>
              <a:buChar char="•"/>
            </a:pPr>
            <a:r>
              <a:rPr lang="zh-CN" altLang="en-US" sz="1600" dirty="0">
                <a:latin typeface="+mj-ea"/>
                <a:ea typeface="+mj-ea"/>
              </a:rPr>
              <a:t>再次调用</a:t>
            </a:r>
            <a:r>
              <a:rPr lang="en-US" altLang="zh-CN" sz="1600" dirty="0" err="1">
                <a:latin typeface="+mj-ea"/>
                <a:ea typeface="+mj-ea"/>
              </a:rPr>
              <a:t>MC_ReadParam</a:t>
            </a:r>
            <a:r>
              <a:rPr lang="zh-CN" altLang="en-US" sz="1600" dirty="0">
                <a:latin typeface="+mj-ea"/>
                <a:ea typeface="+mj-ea"/>
              </a:rPr>
              <a:t>指令，在输入参数</a:t>
            </a:r>
            <a:r>
              <a:rPr lang="en-US" altLang="zh-CN" sz="1600" dirty="0">
                <a:latin typeface="+mj-ea"/>
                <a:ea typeface="+mj-ea"/>
              </a:rPr>
              <a:t>Parameter</a:t>
            </a:r>
            <a:r>
              <a:rPr lang="zh-CN" altLang="en-US" sz="1600" dirty="0">
                <a:latin typeface="+mj-ea"/>
                <a:ea typeface="+mj-ea"/>
              </a:rPr>
              <a:t>处输入需要查看的变量</a:t>
            </a:r>
            <a:r>
              <a:rPr lang="en-US" altLang="zh-CN" sz="1600" dirty="0" err="1">
                <a:latin typeface="+mj-ea"/>
                <a:ea typeface="+mj-ea"/>
              </a:rPr>
              <a:t>ActualVelocity</a:t>
            </a:r>
            <a:r>
              <a:rPr lang="zh-CN" altLang="en-US" sz="1600" dirty="0">
                <a:latin typeface="+mj-ea"/>
                <a:ea typeface="+mj-ea"/>
              </a:rPr>
              <a:t>，存放在输入参数</a:t>
            </a:r>
            <a:r>
              <a:rPr lang="en-US" altLang="zh-CN" sz="1600" dirty="0">
                <a:latin typeface="+mj-ea"/>
                <a:ea typeface="+mj-ea"/>
              </a:rPr>
              <a:t>Value</a:t>
            </a:r>
            <a:r>
              <a:rPr lang="zh-CN" altLang="en-US" sz="1600" dirty="0">
                <a:latin typeface="+mj-ea"/>
                <a:ea typeface="+mj-ea"/>
              </a:rPr>
              <a:t>指定的变量</a:t>
            </a:r>
            <a:r>
              <a:rPr lang="en-US" altLang="zh-CN" sz="1600" dirty="0">
                <a:latin typeface="+mj-ea"/>
                <a:ea typeface="+mj-ea"/>
              </a:rPr>
              <a:t>MD68</a:t>
            </a:r>
            <a:r>
              <a:rPr lang="zh-CN" altLang="en-US" sz="1600" dirty="0">
                <a:latin typeface="+mj-ea"/>
                <a:ea typeface="+mj-ea"/>
              </a:rPr>
              <a:t>中，查看轴的实际速度。</a:t>
            </a:r>
          </a:p>
        </p:txBody>
      </p:sp>
      <p:pic>
        <p:nvPicPr>
          <p:cNvPr id="4" name="图片 3">
            <a:extLst>
              <a:ext uri="{FF2B5EF4-FFF2-40B4-BE49-F238E27FC236}">
                <a16:creationId xmlns:a16="http://schemas.microsoft.com/office/drawing/2014/main" id="{D4721E26-6070-AA81-871B-D5F64691D830}"/>
              </a:ext>
            </a:extLst>
          </p:cNvPr>
          <p:cNvPicPr>
            <a:picLocks noChangeAspect="1"/>
          </p:cNvPicPr>
          <p:nvPr/>
        </p:nvPicPr>
        <p:blipFill>
          <a:blip r:embed="rId2"/>
          <a:stretch>
            <a:fillRect/>
          </a:stretch>
        </p:blipFill>
        <p:spPr>
          <a:xfrm>
            <a:off x="792048" y="1630152"/>
            <a:ext cx="4032885" cy="2023110"/>
          </a:xfrm>
          <a:prstGeom prst="rect">
            <a:avLst/>
          </a:prstGeom>
        </p:spPr>
      </p:pic>
      <p:pic>
        <p:nvPicPr>
          <p:cNvPr id="6" name="图片 5">
            <a:extLst>
              <a:ext uri="{FF2B5EF4-FFF2-40B4-BE49-F238E27FC236}">
                <a16:creationId xmlns:a16="http://schemas.microsoft.com/office/drawing/2014/main" id="{796156E2-ED6A-17F7-5612-ADC1290571D7}"/>
              </a:ext>
            </a:extLst>
          </p:cNvPr>
          <p:cNvPicPr>
            <a:picLocks noChangeAspect="1"/>
          </p:cNvPicPr>
          <p:nvPr/>
        </p:nvPicPr>
        <p:blipFill>
          <a:blip r:embed="rId3"/>
          <a:stretch>
            <a:fillRect/>
          </a:stretch>
        </p:blipFill>
        <p:spPr>
          <a:xfrm>
            <a:off x="5256981" y="1669997"/>
            <a:ext cx="4424680" cy="1622425"/>
          </a:xfrm>
          <a:prstGeom prst="rect">
            <a:avLst/>
          </a:prstGeom>
        </p:spPr>
      </p:pic>
    </p:spTree>
    <p:extLst>
      <p:ext uri="{BB962C8B-B14F-4D97-AF65-F5344CB8AC3E}">
        <p14:creationId xmlns:p14="http://schemas.microsoft.com/office/powerpoint/2010/main" val="25077738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1650452"/>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9.</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运行与调试</a:t>
            </a:r>
          </a:p>
          <a:p>
            <a:pPr>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a:t>
            </a:r>
            <a:r>
              <a:rPr lang="en-US" altLang="zh-CN" dirty="0">
                <a:effectLst/>
                <a:latin typeface="宋体" panose="02010600030101010101" pitchFamily="2" charset="-122"/>
                <a:ea typeface="宋体" panose="02010600030101010101" pitchFamily="2" charset="-122"/>
                <a:cs typeface="宋体" panose="02010600030101010101" pitchFamily="2" charset="-122"/>
              </a:rPr>
              <a:t>OB1</a:t>
            </a:r>
            <a:r>
              <a:rPr lang="zh-CN" altLang="en-US" dirty="0">
                <a:effectLst/>
                <a:latin typeface="宋体" panose="02010600030101010101" pitchFamily="2" charset="-122"/>
                <a:ea typeface="宋体" panose="02010600030101010101" pitchFamily="2" charset="-122"/>
                <a:cs typeface="宋体" panose="02010600030101010101" pitchFamily="2" charset="-122"/>
              </a:rPr>
              <a:t>程序窗口启用监视 ，程序进入在线状态，可以修改相关参数，观察程序执行状态及结果。</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轴使能调试。设置输入参数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M10.0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TRUE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，轴控制模式</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StartMode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，位置控制模式，轴停止模式</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StopMode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，立即停止。输出参数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M20.0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TRUE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，表示轴已使能，未报错。</a:t>
            </a:r>
          </a:p>
        </p:txBody>
      </p:sp>
      <p:pic>
        <p:nvPicPr>
          <p:cNvPr id="2" name="图片 1">
            <a:extLst>
              <a:ext uri="{FF2B5EF4-FFF2-40B4-BE49-F238E27FC236}">
                <a16:creationId xmlns:a16="http://schemas.microsoft.com/office/drawing/2014/main" id="{85589193-3223-D766-80A5-C87849DBBD13}"/>
              </a:ext>
            </a:extLst>
          </p:cNvPr>
          <p:cNvPicPr>
            <a:picLocks noChangeAspect="1"/>
          </p:cNvPicPr>
          <p:nvPr/>
        </p:nvPicPr>
        <p:blipFill>
          <a:blip r:embed="rId2"/>
          <a:stretch>
            <a:fillRect/>
          </a:stretch>
        </p:blipFill>
        <p:spPr>
          <a:xfrm>
            <a:off x="3600797" y="2808039"/>
            <a:ext cx="4683206" cy="3381166"/>
          </a:xfrm>
          <a:prstGeom prst="rect">
            <a:avLst/>
          </a:prstGeom>
        </p:spPr>
      </p:pic>
    </p:spTree>
    <p:extLst>
      <p:ext uri="{BB962C8B-B14F-4D97-AF65-F5344CB8AC3E}">
        <p14:creationId xmlns:p14="http://schemas.microsoft.com/office/powerpoint/2010/main" val="2304579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2520370"/>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交流伺服电机内部的转子是永磁铁，驱动器控制的</a:t>
            </a:r>
            <a:r>
              <a:rPr lang="en-US" altLang="zh-CN" dirty="0">
                <a:latin typeface="宋体" panose="02010600030101010101" pitchFamily="2" charset="-122"/>
                <a:ea typeface="宋体" panose="02010600030101010101" pitchFamily="2" charset="-122"/>
              </a:rPr>
              <a:t>U/V/W</a:t>
            </a:r>
            <a:r>
              <a:rPr lang="zh-CN" altLang="en-US" dirty="0">
                <a:latin typeface="宋体" panose="02010600030101010101" pitchFamily="2" charset="-122"/>
                <a:ea typeface="宋体" panose="02010600030101010101" pitchFamily="2" charset="-122"/>
              </a:rPr>
              <a:t>三相电形成电磁场，转子在此磁场的作用下转动，同时电机自带的编码器反馈信号给驱动器，驱动器根据反馈值与目标值进行比较，调整转子转动的角度。伺服电机的精度决定于编码器的精度（线数）。</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伺服电机的应用领域广泛。对精度有要求的一般都可能涉及到伺服电机。如机床、印刷设备、包装设备、纺织设备、激光加工设备、机器人、自动化生产线等对工艺精度、加工效率和工作可靠性等要求相对较高的设备。</a:t>
            </a:r>
            <a:endParaRPr lang="zh-CN" altLang="en-US"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A5BFCA77-85EE-FBD0-F359-77D0D27ACA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5053" y="3900751"/>
            <a:ext cx="3492094" cy="2042160"/>
          </a:xfrm>
          <a:prstGeom prst="rect">
            <a:avLst/>
          </a:prstGeom>
        </p:spPr>
      </p:pic>
      <p:pic>
        <p:nvPicPr>
          <p:cNvPr id="6" name="Picture 2">
            <a:extLst>
              <a:ext uri="{FF2B5EF4-FFF2-40B4-BE49-F238E27FC236}">
                <a16:creationId xmlns:a16="http://schemas.microsoft.com/office/drawing/2014/main" id="{FB4B6C4A-4240-C7A7-A18B-404890AEBE8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63" t="19960" r="2967" b="21973"/>
          <a:stretch/>
        </p:blipFill>
        <p:spPr bwMode="auto">
          <a:xfrm>
            <a:off x="1728589" y="3900751"/>
            <a:ext cx="2982020" cy="215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19208118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904543"/>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(2)</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轴回原点调试。</a:t>
            </a:r>
            <a:r>
              <a:rPr lang="zh-CN" altLang="en-US" dirty="0">
                <a:effectLst/>
                <a:latin typeface="宋体" panose="02010600030101010101" pitchFamily="2" charset="-122"/>
                <a:ea typeface="宋体" panose="02010600030101010101" pitchFamily="2" charset="-122"/>
                <a:cs typeface="宋体" panose="02010600030101010101" pitchFamily="2" charset="-122"/>
              </a:rPr>
              <a:t>设置轴原点位置</a:t>
            </a:r>
            <a:r>
              <a:rPr lang="en-US" altLang="zh-CN" dirty="0">
                <a:effectLst/>
                <a:latin typeface="宋体" panose="02010600030101010101" pitchFamily="2" charset="-122"/>
                <a:ea typeface="宋体" panose="02010600030101010101" pitchFamily="2" charset="-122"/>
                <a:cs typeface="宋体" panose="02010600030101010101" pitchFamily="2" charset="-122"/>
              </a:rPr>
              <a:t>MD34</a:t>
            </a:r>
            <a:r>
              <a:rPr lang="zh-CN" altLang="en-US" dirty="0">
                <a:effectLst/>
                <a:latin typeface="宋体" panose="02010600030101010101" pitchFamily="2" charset="-122"/>
                <a:ea typeface="宋体" panose="02010600030101010101" pitchFamily="2" charset="-122"/>
                <a:cs typeface="宋体" panose="02010600030101010101" pitchFamily="2" charset="-122"/>
              </a:rPr>
              <a:t>为</a:t>
            </a:r>
            <a:r>
              <a:rPr lang="en-US" altLang="zh-CN" dirty="0">
                <a:effectLst/>
                <a:latin typeface="宋体" panose="02010600030101010101" pitchFamily="2" charset="-122"/>
                <a:ea typeface="宋体" panose="02010600030101010101" pitchFamily="2" charset="-122"/>
                <a:cs typeface="宋体" panose="02010600030101010101" pitchFamily="2" charset="-122"/>
              </a:rPr>
              <a:t>0</a:t>
            </a:r>
            <a:r>
              <a:rPr lang="zh-CN" altLang="en-US" dirty="0">
                <a:effectLst/>
                <a:latin typeface="宋体" panose="02010600030101010101" pitchFamily="2" charset="-122"/>
                <a:ea typeface="宋体" panose="02010600030101010101" pitchFamily="2" charset="-122"/>
                <a:cs typeface="宋体" panose="02010600030101010101" pitchFamily="2" charset="-122"/>
              </a:rPr>
              <a:t>，回原点模式</a:t>
            </a:r>
            <a:r>
              <a:rPr lang="en-US" altLang="zh-CN" dirty="0">
                <a:effectLst/>
                <a:latin typeface="宋体" panose="02010600030101010101" pitchFamily="2" charset="-122"/>
                <a:ea typeface="宋体" panose="02010600030101010101" pitchFamily="2" charset="-122"/>
                <a:cs typeface="宋体" panose="02010600030101010101" pitchFamily="2" charset="-122"/>
              </a:rPr>
              <a:t>MD38</a:t>
            </a:r>
            <a:r>
              <a:rPr lang="zh-CN" altLang="en-US" dirty="0">
                <a:effectLst/>
                <a:latin typeface="宋体" panose="02010600030101010101" pitchFamily="2" charset="-122"/>
                <a:ea typeface="宋体" panose="02010600030101010101" pitchFamily="2" charset="-122"/>
                <a:cs typeface="宋体" panose="02010600030101010101" pitchFamily="2" charset="-122"/>
              </a:rPr>
              <a:t>为</a:t>
            </a: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主动回零，接通</a:t>
            </a:r>
            <a:r>
              <a:rPr lang="en-US" altLang="zh-CN" dirty="0">
                <a:effectLst/>
                <a:latin typeface="宋体" panose="02010600030101010101" pitchFamily="2" charset="-122"/>
                <a:ea typeface="宋体" panose="02010600030101010101" pitchFamily="2" charset="-122"/>
                <a:cs typeface="宋体" panose="02010600030101010101" pitchFamily="2" charset="-122"/>
              </a:rPr>
              <a:t>M10.1</a:t>
            </a:r>
            <a:r>
              <a:rPr lang="zh-CN" altLang="en-US" dirty="0">
                <a:effectLst/>
                <a:latin typeface="宋体" panose="02010600030101010101" pitchFamily="2" charset="-122"/>
                <a:ea typeface="宋体" panose="02010600030101010101" pitchFamily="2" charset="-122"/>
                <a:cs typeface="宋体" panose="02010600030101010101" pitchFamily="2" charset="-122"/>
              </a:rPr>
              <a:t>上升沿触发回原点指令执行，可以看出，指令执行完毕，当前实际位置就是</a:t>
            </a:r>
            <a:r>
              <a:rPr lang="en-US" altLang="zh-CN" dirty="0">
                <a:effectLst/>
                <a:latin typeface="宋体" panose="02010600030101010101" pitchFamily="2" charset="-122"/>
                <a:ea typeface="宋体" panose="02010600030101010101" pitchFamily="2" charset="-122"/>
                <a:cs typeface="宋体" panose="02010600030101010101" pitchFamily="2" charset="-122"/>
              </a:rPr>
              <a:t>MD34</a:t>
            </a:r>
            <a:r>
              <a:rPr lang="zh-CN" altLang="en-US" dirty="0">
                <a:effectLst/>
                <a:latin typeface="宋体" panose="02010600030101010101" pitchFamily="2" charset="-122"/>
                <a:ea typeface="宋体" panose="02010600030101010101" pitchFamily="2" charset="-122"/>
                <a:cs typeface="宋体" panose="02010600030101010101" pitchFamily="2" charset="-122"/>
              </a:rPr>
              <a:t>设置的位置</a:t>
            </a:r>
            <a:r>
              <a:rPr lang="en-US" altLang="zh-CN" dirty="0">
                <a:effectLst/>
                <a:latin typeface="宋体" panose="02010600030101010101" pitchFamily="2" charset="-122"/>
                <a:ea typeface="宋体" panose="02010600030101010101" pitchFamily="2" charset="-122"/>
                <a:cs typeface="宋体" panose="02010600030101010101" pitchFamily="2" charset="-122"/>
              </a:rPr>
              <a:t>0</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2F1AFE1B-095F-5EAB-B5B1-EC4C8EDDC6CC}"/>
              </a:ext>
            </a:extLst>
          </p:cNvPr>
          <p:cNvPicPr>
            <a:picLocks noChangeAspect="1"/>
          </p:cNvPicPr>
          <p:nvPr/>
        </p:nvPicPr>
        <p:blipFill>
          <a:blip r:embed="rId2"/>
          <a:stretch>
            <a:fillRect/>
          </a:stretch>
        </p:blipFill>
        <p:spPr>
          <a:xfrm>
            <a:off x="1840474" y="2236128"/>
            <a:ext cx="7841125" cy="3330543"/>
          </a:xfrm>
          <a:prstGeom prst="rect">
            <a:avLst/>
          </a:prstGeom>
        </p:spPr>
      </p:pic>
    </p:spTree>
    <p:extLst>
      <p:ext uri="{BB962C8B-B14F-4D97-AF65-F5344CB8AC3E}">
        <p14:creationId xmlns:p14="http://schemas.microsoft.com/office/powerpoint/2010/main" val="11818361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1320041"/>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(3)</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轴的绝对定位调试。</a:t>
            </a:r>
            <a:r>
              <a:rPr lang="zh-CN" altLang="en-US" dirty="0">
                <a:effectLst/>
                <a:latin typeface="宋体" panose="02010600030101010101" pitchFamily="2" charset="-122"/>
                <a:ea typeface="宋体" panose="02010600030101010101" pitchFamily="2" charset="-122"/>
                <a:cs typeface="宋体" panose="02010600030101010101" pitchFamily="2" charset="-122"/>
              </a:rPr>
              <a:t>设置轴的绝对定位速度为</a:t>
            </a:r>
            <a:r>
              <a:rPr lang="en-US" altLang="zh-CN" dirty="0">
                <a:effectLst/>
                <a:latin typeface="宋体" panose="02010600030101010101" pitchFamily="2" charset="-122"/>
                <a:ea typeface="宋体" panose="02010600030101010101" pitchFamily="2" charset="-122"/>
                <a:cs typeface="宋体" panose="02010600030101010101" pitchFamily="2" charset="-122"/>
              </a:rPr>
              <a:t>20mm/s</a:t>
            </a:r>
            <a:r>
              <a:rPr lang="zh-CN" altLang="en-US" dirty="0">
                <a:effectLst/>
                <a:latin typeface="宋体" panose="02010600030101010101" pitchFamily="2" charset="-122"/>
                <a:ea typeface="宋体" panose="02010600030101010101" pitchFamily="2" charset="-122"/>
                <a:cs typeface="宋体" panose="02010600030101010101" pitchFamily="2" charset="-122"/>
              </a:rPr>
              <a:t>，轴的定位位置为</a:t>
            </a:r>
            <a:r>
              <a:rPr lang="en-US" altLang="zh-CN" dirty="0">
                <a:effectLst/>
                <a:latin typeface="宋体" panose="02010600030101010101" pitchFamily="2" charset="-122"/>
                <a:ea typeface="宋体" panose="02010600030101010101" pitchFamily="2" charset="-122"/>
                <a:cs typeface="宋体" panose="02010600030101010101" pitchFamily="2" charset="-122"/>
              </a:rPr>
              <a:t>120mm</a:t>
            </a:r>
            <a:r>
              <a:rPr lang="zh-CN" altLang="en-US" dirty="0">
                <a:effectLst/>
                <a:latin typeface="宋体" panose="02010600030101010101" pitchFamily="2" charset="-122"/>
                <a:ea typeface="宋体" panose="02010600030101010101" pitchFamily="2" charset="-122"/>
                <a:cs typeface="宋体" panose="02010600030101010101" pitchFamily="2" charset="-122"/>
              </a:rPr>
              <a:t>，接通指令使能位</a:t>
            </a:r>
            <a:r>
              <a:rPr lang="en-US" altLang="zh-CN" dirty="0">
                <a:effectLst/>
                <a:latin typeface="宋体" panose="02010600030101010101" pitchFamily="2" charset="-122"/>
                <a:ea typeface="宋体" panose="02010600030101010101" pitchFamily="2" charset="-122"/>
                <a:cs typeface="宋体" panose="02010600030101010101" pitchFamily="2" charset="-122"/>
              </a:rPr>
              <a:t>M10.5</a:t>
            </a:r>
            <a:r>
              <a:rPr lang="zh-CN" altLang="en-US" dirty="0">
                <a:effectLst/>
                <a:latin typeface="宋体" panose="02010600030101010101" pitchFamily="2" charset="-122"/>
                <a:ea typeface="宋体" panose="02010600030101010101" pitchFamily="2" charset="-122"/>
                <a:cs typeface="宋体" panose="02010600030101010101" pitchFamily="2" charset="-122"/>
              </a:rPr>
              <a:t>，负载执行绝对定位运行，在监控表中可以通过</a:t>
            </a:r>
            <a:r>
              <a:rPr lang="en-US" altLang="zh-CN" dirty="0">
                <a:effectLst/>
                <a:latin typeface="宋体" panose="02010600030101010101" pitchFamily="2" charset="-122"/>
                <a:ea typeface="宋体" panose="02010600030101010101" pitchFamily="2" charset="-122"/>
                <a:cs typeface="宋体" panose="02010600030101010101" pitchFamily="2" charset="-122"/>
              </a:rPr>
              <a:t>MD64</a:t>
            </a:r>
            <a:r>
              <a:rPr lang="zh-CN" altLang="en-US"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MD68</a:t>
            </a:r>
            <a:r>
              <a:rPr lang="zh-CN" altLang="en-US" dirty="0">
                <a:effectLst/>
                <a:latin typeface="宋体" panose="02010600030101010101" pitchFamily="2" charset="-122"/>
                <a:ea typeface="宋体" panose="02010600030101010101" pitchFamily="2" charset="-122"/>
                <a:cs typeface="宋体" panose="02010600030101010101" pitchFamily="2" charset="-122"/>
              </a:rPr>
              <a:t>查看轴的实际位置和速度，轴的实际位置</a:t>
            </a:r>
            <a:r>
              <a:rPr lang="en-US" altLang="zh-CN" dirty="0">
                <a:effectLst/>
                <a:latin typeface="宋体" panose="02010600030101010101" pitchFamily="2" charset="-122"/>
                <a:ea typeface="宋体" panose="02010600030101010101" pitchFamily="2" charset="-122"/>
                <a:cs typeface="宋体" panose="02010600030101010101" pitchFamily="2" charset="-122"/>
              </a:rPr>
              <a:t>MD64</a:t>
            </a:r>
            <a:r>
              <a:rPr lang="zh-CN" altLang="en-US" dirty="0">
                <a:effectLst/>
                <a:latin typeface="宋体" panose="02010600030101010101" pitchFamily="2" charset="-122"/>
                <a:ea typeface="宋体" panose="02010600030101010101" pitchFamily="2" charset="-122"/>
                <a:cs typeface="宋体" panose="02010600030101010101" pitchFamily="2" charset="-122"/>
              </a:rPr>
              <a:t>显示的数值是相对原点的距离</a:t>
            </a:r>
            <a:r>
              <a:rPr lang="en-US" altLang="zh-CN" dirty="0">
                <a:effectLst/>
                <a:latin typeface="宋体" panose="02010600030101010101" pitchFamily="2" charset="-122"/>
                <a:ea typeface="宋体" panose="02010600030101010101" pitchFamily="2" charset="-122"/>
                <a:cs typeface="宋体" panose="02010600030101010101" pitchFamily="2" charset="-122"/>
              </a:rPr>
              <a:t>120mm</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4137B0D8-CB29-F4C5-389D-06C636226685}"/>
              </a:ext>
            </a:extLst>
          </p:cNvPr>
          <p:cNvPicPr>
            <a:picLocks noChangeAspect="1"/>
          </p:cNvPicPr>
          <p:nvPr/>
        </p:nvPicPr>
        <p:blipFill>
          <a:blip r:embed="rId2"/>
          <a:stretch>
            <a:fillRect/>
          </a:stretch>
        </p:blipFill>
        <p:spPr>
          <a:xfrm>
            <a:off x="2232644" y="2601751"/>
            <a:ext cx="7020815" cy="3230623"/>
          </a:xfrm>
          <a:prstGeom prst="rect">
            <a:avLst/>
          </a:prstGeom>
        </p:spPr>
      </p:pic>
    </p:spTree>
    <p:extLst>
      <p:ext uri="{BB962C8B-B14F-4D97-AF65-F5344CB8AC3E}">
        <p14:creationId xmlns:p14="http://schemas.microsoft.com/office/powerpoint/2010/main" val="267038646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1320041"/>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(4)</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轴的相对定位调试。</a:t>
            </a:r>
            <a:r>
              <a:rPr lang="zh-CN" altLang="en-US" dirty="0">
                <a:effectLst/>
                <a:latin typeface="宋体" panose="02010600030101010101" pitchFamily="2" charset="-122"/>
                <a:ea typeface="宋体" panose="02010600030101010101" pitchFamily="2" charset="-122"/>
                <a:cs typeface="宋体" panose="02010600030101010101" pitchFamily="2" charset="-122"/>
              </a:rPr>
              <a:t>设置轴的相对定位速度为</a:t>
            </a:r>
            <a:r>
              <a:rPr lang="en-US" altLang="zh-CN" dirty="0">
                <a:effectLst/>
                <a:latin typeface="宋体" panose="02010600030101010101" pitchFamily="2" charset="-122"/>
                <a:ea typeface="宋体" panose="02010600030101010101" pitchFamily="2" charset="-122"/>
                <a:cs typeface="宋体" panose="02010600030101010101" pitchFamily="2" charset="-122"/>
              </a:rPr>
              <a:t>30mm/s</a:t>
            </a:r>
            <a:r>
              <a:rPr lang="zh-CN" altLang="en-US" dirty="0">
                <a:effectLst/>
                <a:latin typeface="宋体" panose="02010600030101010101" pitchFamily="2" charset="-122"/>
                <a:ea typeface="宋体" panose="02010600030101010101" pitchFamily="2" charset="-122"/>
                <a:cs typeface="宋体" panose="02010600030101010101" pitchFamily="2" charset="-122"/>
              </a:rPr>
              <a:t>，轴的定位位置为</a:t>
            </a:r>
            <a:r>
              <a:rPr lang="en-US" altLang="zh-CN" dirty="0">
                <a:effectLst/>
                <a:latin typeface="宋体" panose="02010600030101010101" pitchFamily="2" charset="-122"/>
                <a:ea typeface="宋体" panose="02010600030101010101" pitchFamily="2" charset="-122"/>
                <a:cs typeface="宋体" panose="02010600030101010101" pitchFamily="2" charset="-122"/>
              </a:rPr>
              <a:t>60mm</a:t>
            </a:r>
            <a:r>
              <a:rPr lang="zh-CN" altLang="en-US" dirty="0">
                <a:effectLst/>
                <a:latin typeface="宋体" panose="02010600030101010101" pitchFamily="2" charset="-122"/>
                <a:ea typeface="宋体" panose="02010600030101010101" pitchFamily="2" charset="-122"/>
                <a:cs typeface="宋体" panose="02010600030101010101" pitchFamily="2" charset="-122"/>
              </a:rPr>
              <a:t>，接通指令使能位</a:t>
            </a:r>
            <a:r>
              <a:rPr lang="en-US" altLang="zh-CN" dirty="0">
                <a:effectLst/>
                <a:latin typeface="宋体" panose="02010600030101010101" pitchFamily="2" charset="-122"/>
                <a:ea typeface="宋体" panose="02010600030101010101" pitchFamily="2" charset="-122"/>
                <a:cs typeface="宋体" panose="02010600030101010101" pitchFamily="2" charset="-122"/>
              </a:rPr>
              <a:t>M11.0</a:t>
            </a:r>
            <a:r>
              <a:rPr lang="zh-CN" altLang="en-US" dirty="0">
                <a:effectLst/>
                <a:latin typeface="宋体" panose="02010600030101010101" pitchFamily="2" charset="-122"/>
                <a:ea typeface="宋体" panose="02010600030101010101" pitchFamily="2" charset="-122"/>
                <a:cs typeface="宋体" panose="02010600030101010101" pitchFamily="2" charset="-122"/>
              </a:rPr>
              <a:t>，负载执行相对定位运行，在监控表中可以通过轴的实际位置</a:t>
            </a:r>
            <a:r>
              <a:rPr lang="en-US" altLang="zh-CN" dirty="0">
                <a:effectLst/>
                <a:latin typeface="宋体" panose="02010600030101010101" pitchFamily="2" charset="-122"/>
                <a:ea typeface="宋体" panose="02010600030101010101" pitchFamily="2" charset="-122"/>
                <a:cs typeface="宋体" panose="02010600030101010101" pitchFamily="2" charset="-122"/>
              </a:rPr>
              <a:t>MD64</a:t>
            </a:r>
            <a:r>
              <a:rPr lang="zh-CN" altLang="en-US" dirty="0">
                <a:effectLst/>
                <a:latin typeface="宋体" panose="02010600030101010101" pitchFamily="2" charset="-122"/>
                <a:ea typeface="宋体" panose="02010600030101010101" pitchFamily="2" charset="-122"/>
                <a:cs typeface="宋体" panose="02010600030101010101" pitchFamily="2" charset="-122"/>
              </a:rPr>
              <a:t>显示相对原点位置</a:t>
            </a:r>
            <a:r>
              <a:rPr lang="en-US" altLang="zh-CN" dirty="0">
                <a:effectLst/>
                <a:latin typeface="宋体" panose="02010600030101010101" pitchFamily="2" charset="-122"/>
                <a:ea typeface="宋体" panose="02010600030101010101" pitchFamily="2" charset="-122"/>
                <a:cs typeface="宋体" panose="02010600030101010101" pitchFamily="2" charset="-122"/>
              </a:rPr>
              <a:t>180mm</a:t>
            </a:r>
            <a:r>
              <a:rPr lang="zh-CN" altLang="en-US" dirty="0">
                <a:effectLst/>
                <a:latin typeface="宋体" panose="02010600030101010101" pitchFamily="2" charset="-122"/>
                <a:ea typeface="宋体" panose="02010600030101010101" pitchFamily="2" charset="-122"/>
                <a:cs typeface="宋体" panose="02010600030101010101" pitchFamily="2" charset="-122"/>
              </a:rPr>
              <a:t>，是在前次运行</a:t>
            </a:r>
            <a:r>
              <a:rPr lang="en-US" altLang="zh-CN" dirty="0">
                <a:effectLst/>
                <a:latin typeface="宋体" panose="02010600030101010101" pitchFamily="2" charset="-122"/>
                <a:ea typeface="宋体" panose="02010600030101010101" pitchFamily="2" charset="-122"/>
                <a:cs typeface="宋体" panose="02010600030101010101" pitchFamily="2" charset="-122"/>
              </a:rPr>
              <a:t>120mm</a:t>
            </a:r>
            <a:r>
              <a:rPr lang="zh-CN" altLang="en-US" dirty="0">
                <a:effectLst/>
                <a:latin typeface="宋体" panose="02010600030101010101" pitchFamily="2" charset="-122"/>
                <a:ea typeface="宋体" panose="02010600030101010101" pitchFamily="2" charset="-122"/>
                <a:cs typeface="宋体" panose="02010600030101010101" pitchFamily="2" charset="-122"/>
              </a:rPr>
              <a:t>的距离基础上运行</a:t>
            </a:r>
            <a:r>
              <a:rPr lang="en-US" altLang="zh-CN" dirty="0">
                <a:effectLst/>
                <a:latin typeface="宋体" panose="02010600030101010101" pitchFamily="2" charset="-122"/>
                <a:ea typeface="宋体" panose="02010600030101010101" pitchFamily="2" charset="-122"/>
                <a:cs typeface="宋体" panose="02010600030101010101" pitchFamily="2" charset="-122"/>
              </a:rPr>
              <a:t>60mm</a:t>
            </a:r>
            <a:r>
              <a:rPr lang="zh-CN" altLang="en-US" dirty="0">
                <a:effectLst/>
                <a:latin typeface="宋体" panose="02010600030101010101" pitchFamily="2" charset="-122"/>
                <a:ea typeface="宋体" panose="02010600030101010101" pitchFamily="2" charset="-122"/>
                <a:cs typeface="宋体" panose="02010600030101010101" pitchFamily="2" charset="-122"/>
              </a:rPr>
              <a:t>得出实际位置。</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4BAA0BEE-341F-556C-51CE-9C223F433D10}"/>
              </a:ext>
            </a:extLst>
          </p:cNvPr>
          <p:cNvPicPr>
            <a:picLocks noChangeAspect="1"/>
          </p:cNvPicPr>
          <p:nvPr/>
        </p:nvPicPr>
        <p:blipFill>
          <a:blip r:embed="rId2"/>
          <a:stretch>
            <a:fillRect/>
          </a:stretch>
        </p:blipFill>
        <p:spPr>
          <a:xfrm>
            <a:off x="2232645" y="2664023"/>
            <a:ext cx="7168988" cy="3024336"/>
          </a:xfrm>
          <a:prstGeom prst="rect">
            <a:avLst/>
          </a:prstGeom>
        </p:spPr>
      </p:pic>
    </p:spTree>
    <p:extLst>
      <p:ext uri="{BB962C8B-B14F-4D97-AF65-F5344CB8AC3E}">
        <p14:creationId xmlns:p14="http://schemas.microsoft.com/office/powerpoint/2010/main" val="335069718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904543"/>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(5)</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轴点动调试。</a:t>
            </a:r>
            <a:r>
              <a:rPr lang="zh-CN" altLang="en-US" dirty="0">
                <a:effectLst/>
                <a:latin typeface="宋体" panose="02010600030101010101" pitchFamily="2" charset="-122"/>
                <a:ea typeface="宋体" panose="02010600030101010101" pitchFamily="2" charset="-122"/>
                <a:cs typeface="宋体" panose="02010600030101010101" pitchFamily="2" charset="-122"/>
              </a:rPr>
              <a:t>设置轴的点动速度为</a:t>
            </a:r>
            <a:r>
              <a:rPr lang="en-US" altLang="zh-CN" dirty="0">
                <a:effectLst/>
                <a:latin typeface="宋体" panose="02010600030101010101" pitchFamily="2" charset="-122"/>
                <a:ea typeface="宋体" panose="02010600030101010101" pitchFamily="2" charset="-122"/>
                <a:cs typeface="宋体" panose="02010600030101010101" pitchFamily="2" charset="-122"/>
              </a:rPr>
              <a:t>15mm/s</a:t>
            </a:r>
            <a:r>
              <a:rPr lang="zh-CN" altLang="en-US" dirty="0">
                <a:effectLst/>
                <a:latin typeface="宋体" panose="02010600030101010101" pitchFamily="2" charset="-122"/>
                <a:ea typeface="宋体" panose="02010600030101010101" pitchFamily="2" charset="-122"/>
                <a:cs typeface="宋体" panose="02010600030101010101" pitchFamily="2" charset="-122"/>
              </a:rPr>
              <a:t>，接通轴正向点动控制</a:t>
            </a:r>
            <a:r>
              <a:rPr lang="en-US" altLang="zh-CN" dirty="0">
                <a:effectLst/>
                <a:latin typeface="宋体" panose="02010600030101010101" pitchFamily="2" charset="-122"/>
                <a:ea typeface="宋体" panose="02010600030101010101" pitchFamily="2" charset="-122"/>
                <a:cs typeface="宋体" panose="02010600030101010101" pitchFamily="2" charset="-122"/>
              </a:rPr>
              <a:t>M11.2</a:t>
            </a:r>
            <a:r>
              <a:rPr lang="zh-CN" altLang="en-US" dirty="0">
                <a:effectLst/>
                <a:latin typeface="宋体" panose="02010600030101010101" pitchFamily="2" charset="-122"/>
                <a:ea typeface="宋体" panose="02010600030101010101" pitchFamily="2" charset="-122"/>
                <a:cs typeface="宋体" panose="02010600030101010101" pitchFamily="2" charset="-122"/>
              </a:rPr>
              <a:t>或反向点动控制</a:t>
            </a:r>
            <a:r>
              <a:rPr lang="en-US" altLang="zh-CN" dirty="0">
                <a:effectLst/>
                <a:latin typeface="宋体" panose="02010600030101010101" pitchFamily="2" charset="-122"/>
                <a:ea typeface="宋体" panose="02010600030101010101" pitchFamily="2" charset="-122"/>
                <a:cs typeface="宋体" panose="02010600030101010101" pitchFamily="2" charset="-122"/>
              </a:rPr>
              <a:t>M11.3</a:t>
            </a:r>
            <a:r>
              <a:rPr lang="zh-CN" altLang="en-US" dirty="0">
                <a:effectLst/>
                <a:latin typeface="宋体" panose="02010600030101010101" pitchFamily="2" charset="-122"/>
                <a:ea typeface="宋体" panose="02010600030101010101" pitchFamily="2" charset="-122"/>
                <a:cs typeface="宋体" panose="02010600030101010101" pitchFamily="2" charset="-122"/>
              </a:rPr>
              <a:t>，负载按照设定值运行，断开</a:t>
            </a:r>
            <a:r>
              <a:rPr lang="en-US" altLang="zh-CN" dirty="0">
                <a:effectLst/>
                <a:latin typeface="宋体" panose="02010600030101010101" pitchFamily="2" charset="-122"/>
                <a:ea typeface="宋体" panose="02010600030101010101" pitchFamily="2" charset="-122"/>
                <a:cs typeface="宋体" panose="02010600030101010101" pitchFamily="2" charset="-122"/>
              </a:rPr>
              <a:t>M11.2</a:t>
            </a:r>
            <a:r>
              <a:rPr lang="zh-CN" altLang="en-US" dirty="0">
                <a:effectLst/>
                <a:latin typeface="宋体" panose="02010600030101010101" pitchFamily="2" charset="-122"/>
                <a:ea typeface="宋体" panose="02010600030101010101" pitchFamily="2" charset="-122"/>
                <a:cs typeface="宋体" panose="02010600030101010101" pitchFamily="2" charset="-122"/>
              </a:rPr>
              <a:t>或</a:t>
            </a:r>
            <a:r>
              <a:rPr lang="en-US" altLang="zh-CN" dirty="0">
                <a:effectLst/>
                <a:latin typeface="宋体" panose="02010600030101010101" pitchFamily="2" charset="-122"/>
                <a:ea typeface="宋体" panose="02010600030101010101" pitchFamily="2" charset="-122"/>
                <a:cs typeface="宋体" panose="02010600030101010101" pitchFamily="2" charset="-122"/>
              </a:rPr>
              <a:t>M11.3</a:t>
            </a:r>
            <a:r>
              <a:rPr lang="zh-CN" altLang="en-US" dirty="0">
                <a:effectLst/>
                <a:latin typeface="宋体" panose="02010600030101010101" pitchFamily="2" charset="-122"/>
                <a:ea typeface="宋体" panose="02010600030101010101" pitchFamily="2" charset="-122"/>
                <a:cs typeface="宋体" panose="02010600030101010101" pitchFamily="2" charset="-122"/>
              </a:rPr>
              <a:t>，负载停止运行。</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FAA483BE-2727-507B-E222-0BF20BD7819E}"/>
              </a:ext>
            </a:extLst>
          </p:cNvPr>
          <p:cNvPicPr>
            <a:picLocks noChangeAspect="1"/>
          </p:cNvPicPr>
          <p:nvPr/>
        </p:nvPicPr>
        <p:blipFill>
          <a:blip r:embed="rId2"/>
          <a:stretch>
            <a:fillRect/>
          </a:stretch>
        </p:blipFill>
        <p:spPr>
          <a:xfrm>
            <a:off x="1671238" y="2185720"/>
            <a:ext cx="8222256" cy="3604290"/>
          </a:xfrm>
          <a:prstGeom prst="rect">
            <a:avLst/>
          </a:prstGeom>
        </p:spPr>
      </p:pic>
    </p:spTree>
    <p:extLst>
      <p:ext uri="{BB962C8B-B14F-4D97-AF65-F5344CB8AC3E}">
        <p14:creationId xmlns:p14="http://schemas.microsoft.com/office/powerpoint/2010/main" val="180147404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904543"/>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(6)</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轴的实际位置和速度调试。</a:t>
            </a:r>
            <a:r>
              <a:rPr lang="zh-CN" altLang="en-US" dirty="0">
                <a:effectLst/>
                <a:latin typeface="宋体" panose="02010600030101010101" pitchFamily="2" charset="-122"/>
                <a:ea typeface="宋体" panose="02010600030101010101" pitchFamily="2" charset="-122"/>
                <a:cs typeface="宋体" panose="02010600030101010101" pitchFamily="2" charset="-122"/>
              </a:rPr>
              <a:t>接通轴参数读取使能位</a:t>
            </a:r>
            <a:r>
              <a:rPr lang="en-US" altLang="zh-CN" dirty="0">
                <a:effectLst/>
                <a:latin typeface="宋体" panose="02010600030101010101" pitchFamily="2" charset="-122"/>
                <a:ea typeface="宋体" panose="02010600030101010101" pitchFamily="2" charset="-122"/>
                <a:cs typeface="宋体" panose="02010600030101010101" pitchFamily="2" charset="-122"/>
              </a:rPr>
              <a:t>M80.0</a:t>
            </a:r>
            <a:r>
              <a:rPr lang="zh-CN" altLang="en-US" dirty="0">
                <a:effectLst/>
                <a:latin typeface="宋体" panose="02010600030101010101" pitchFamily="2" charset="-122"/>
                <a:ea typeface="宋体" panose="02010600030101010101" pitchFamily="2" charset="-122"/>
                <a:cs typeface="宋体" panose="02010600030101010101" pitchFamily="2" charset="-122"/>
              </a:rPr>
              <a:t>，可以读取轴的实际位置和速度，分别存放在</a:t>
            </a:r>
            <a:r>
              <a:rPr lang="en-US" altLang="zh-CN" dirty="0">
                <a:effectLst/>
                <a:latin typeface="宋体" panose="02010600030101010101" pitchFamily="2" charset="-122"/>
                <a:ea typeface="宋体" panose="02010600030101010101" pitchFamily="2" charset="-122"/>
                <a:cs typeface="宋体" panose="02010600030101010101" pitchFamily="2" charset="-122"/>
              </a:rPr>
              <a:t>MD64</a:t>
            </a:r>
            <a:r>
              <a:rPr lang="zh-CN" altLang="en-US"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MD68</a:t>
            </a:r>
            <a:r>
              <a:rPr lang="zh-CN" altLang="en-US" dirty="0">
                <a:effectLst/>
                <a:latin typeface="宋体" panose="02010600030101010101" pitchFamily="2" charset="-122"/>
                <a:ea typeface="宋体" panose="02010600030101010101" pitchFamily="2" charset="-122"/>
                <a:cs typeface="宋体" panose="02010600030101010101" pitchFamily="2" charset="-122"/>
              </a:rPr>
              <a:t>中。</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BFC4CF68-B0F6-304C-1E45-85B74CAF90AC}"/>
              </a:ext>
            </a:extLst>
          </p:cNvPr>
          <p:cNvPicPr>
            <a:picLocks noChangeAspect="1"/>
          </p:cNvPicPr>
          <p:nvPr/>
        </p:nvPicPr>
        <p:blipFill>
          <a:blip r:embed="rId2"/>
          <a:stretch>
            <a:fillRect/>
          </a:stretch>
        </p:blipFill>
        <p:spPr>
          <a:xfrm>
            <a:off x="1759156" y="2196661"/>
            <a:ext cx="8003762" cy="3551874"/>
          </a:xfrm>
          <a:prstGeom prst="rect">
            <a:avLst/>
          </a:prstGeom>
        </p:spPr>
      </p:pic>
    </p:spTree>
    <p:extLst>
      <p:ext uri="{BB962C8B-B14F-4D97-AF65-F5344CB8AC3E}">
        <p14:creationId xmlns:p14="http://schemas.microsoft.com/office/powerpoint/2010/main" val="183339404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dirty="0">
                <a:latin typeface="宋体" panose="02010600030101010101" pitchFamily="2" charset="-122"/>
                <a:ea typeface="宋体" panose="02010600030101010101" pitchFamily="2" charset="-122"/>
                <a:cs typeface="宋体" panose="02010600030101010101" pitchFamily="2" charset="-122"/>
              </a:rPr>
              <a:t>10</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2" name="表格 1">
            <a:extLst>
              <a:ext uri="{FF2B5EF4-FFF2-40B4-BE49-F238E27FC236}">
                <a16:creationId xmlns:a16="http://schemas.microsoft.com/office/drawing/2014/main" id="{C741EF32-31BA-4741-CE25-15CFDAA92A0A}"/>
              </a:ext>
            </a:extLst>
          </p:cNvPr>
          <p:cNvGraphicFramePr>
            <a:graphicFrameLocks noGrp="1"/>
          </p:cNvGraphicFramePr>
          <p:nvPr>
            <p:extLst>
              <p:ext uri="{D42A27DB-BD31-4B8C-83A1-F6EECF244321}">
                <p14:modId xmlns:p14="http://schemas.microsoft.com/office/powerpoint/2010/main" val="2561778578"/>
              </p:ext>
            </p:extLst>
          </p:nvPr>
        </p:nvGraphicFramePr>
        <p:xfrm>
          <a:off x="1800597" y="2121480"/>
          <a:ext cx="7632848" cy="3466032"/>
        </p:xfrm>
        <a:graphic>
          <a:graphicData uri="http://schemas.openxmlformats.org/drawingml/2006/table">
            <a:tbl>
              <a:tblPr>
                <a:tableStyleId>{616DA210-FB5B-4158-B5E0-FEB733F419BA}</a:tableStyleId>
              </a:tblPr>
              <a:tblGrid>
                <a:gridCol w="696634">
                  <a:extLst>
                    <a:ext uri="{9D8B030D-6E8A-4147-A177-3AD203B41FA5}">
                      <a16:colId xmlns:a16="http://schemas.microsoft.com/office/drawing/2014/main" val="304323065"/>
                    </a:ext>
                  </a:extLst>
                </a:gridCol>
                <a:gridCol w="182636">
                  <a:extLst>
                    <a:ext uri="{9D8B030D-6E8A-4147-A177-3AD203B41FA5}">
                      <a16:colId xmlns:a16="http://schemas.microsoft.com/office/drawing/2014/main" val="2602434341"/>
                    </a:ext>
                  </a:extLst>
                </a:gridCol>
                <a:gridCol w="1719812">
                  <a:extLst>
                    <a:ext uri="{9D8B030D-6E8A-4147-A177-3AD203B41FA5}">
                      <a16:colId xmlns:a16="http://schemas.microsoft.com/office/drawing/2014/main" val="866374608"/>
                    </a:ext>
                  </a:extLst>
                </a:gridCol>
                <a:gridCol w="1161714">
                  <a:extLst>
                    <a:ext uri="{9D8B030D-6E8A-4147-A177-3AD203B41FA5}">
                      <a16:colId xmlns:a16="http://schemas.microsoft.com/office/drawing/2014/main" val="1398185753"/>
                    </a:ext>
                  </a:extLst>
                </a:gridCol>
                <a:gridCol w="1869232">
                  <a:extLst>
                    <a:ext uri="{9D8B030D-6E8A-4147-A177-3AD203B41FA5}">
                      <a16:colId xmlns:a16="http://schemas.microsoft.com/office/drawing/2014/main" val="1199797959"/>
                    </a:ext>
                  </a:extLst>
                </a:gridCol>
                <a:gridCol w="1262647">
                  <a:extLst>
                    <a:ext uri="{9D8B030D-6E8A-4147-A177-3AD203B41FA5}">
                      <a16:colId xmlns:a16="http://schemas.microsoft.com/office/drawing/2014/main" val="1538078944"/>
                    </a:ext>
                  </a:extLst>
                </a:gridCol>
                <a:gridCol w="740173">
                  <a:extLst>
                    <a:ext uri="{9D8B030D-6E8A-4147-A177-3AD203B41FA5}">
                      <a16:colId xmlns:a16="http://schemas.microsoft.com/office/drawing/2014/main" val="2731233972"/>
                    </a:ext>
                  </a:extLst>
                </a:gridCol>
              </a:tblGrid>
              <a:tr h="440543">
                <a:tc>
                  <a:txBody>
                    <a:bodyPr/>
                    <a:lstStyle/>
                    <a:p>
                      <a:r>
                        <a:rPr lang="zh-CN" sz="1600" dirty="0">
                          <a:effectLst/>
                        </a:rPr>
                        <a:t>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6">
                  <a:txBody>
                    <a:bodyPr/>
                    <a:lstStyle/>
                    <a:p>
                      <a:pPr marR="5715" algn="ctr">
                        <a:tabLst>
                          <a:tab pos="26670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01105381"/>
                  </a:ext>
                </a:extLst>
              </a:tr>
              <a:tr h="343249">
                <a:tc>
                  <a:txBody>
                    <a:bodyPr/>
                    <a:lstStyle/>
                    <a:p>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gridSpan="4">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a:txBody>
                    <a:bodyPr/>
                    <a:lstStyle/>
                    <a:p>
                      <a:pPr marR="5715" algn="ctr">
                        <a:tabLst>
                          <a:tab pos="266700" algn="l"/>
                        </a:tabLst>
                      </a:pPr>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extLst>
                  <a:ext uri="{0D108BD9-81ED-4DB2-BD59-A6C34878D82A}">
                    <a16:rowId xmlns:a16="http://schemas.microsoft.com/office/drawing/2014/main" val="799678859"/>
                  </a:ext>
                </a:extLst>
              </a:tr>
              <a:tr h="440543">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依据电气原理图，正确连接</a:t>
                      </a:r>
                      <a:r>
                        <a:rPr lang="en-US" sz="1600" dirty="0">
                          <a:effectLst/>
                        </a:rPr>
                        <a:t>PLC</a:t>
                      </a:r>
                      <a:r>
                        <a:rPr lang="zh-CN" sz="1600" dirty="0">
                          <a:effectLst/>
                        </a:rPr>
                        <a:t>、伺服驱动器与电动机的硬件接线。</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88047768"/>
                  </a:ext>
                </a:extLst>
              </a:tr>
              <a:tr h="220271">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en-US" sz="1600" dirty="0">
                          <a:effectLst/>
                        </a:rPr>
                        <a:t>V-ASSISTANT</a:t>
                      </a:r>
                      <a:r>
                        <a:rPr lang="zh-CN" sz="1600" dirty="0">
                          <a:effectLst/>
                        </a:rPr>
                        <a:t>设置</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29561269"/>
                  </a:ext>
                </a:extLst>
              </a:tr>
              <a:tr h="220271">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组态</a:t>
                      </a:r>
                      <a:r>
                        <a:rPr lang="en-US" sz="1600" dirty="0">
                          <a:effectLst/>
                        </a:rPr>
                        <a:t>S7-1200</a:t>
                      </a:r>
                      <a:r>
                        <a:rPr lang="zh-CN" sz="1600" dirty="0">
                          <a:effectLst/>
                        </a:rPr>
                        <a:t>工艺对象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75262337"/>
                  </a:ext>
                </a:extLst>
              </a:tr>
              <a:tr h="220271">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en-US" sz="1600" dirty="0">
                          <a:effectLst/>
                        </a:rPr>
                        <a:t>PLC</a:t>
                      </a:r>
                      <a:r>
                        <a:rPr lang="zh-CN" sz="1600" dirty="0">
                          <a:effectLst/>
                        </a:rPr>
                        <a:t>程序编写、编译和下载</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14603796"/>
                  </a:ext>
                </a:extLst>
              </a:tr>
              <a:tr h="220271">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程序运行与调试，数据记录正确</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38935782"/>
                  </a:ext>
                </a:extLst>
              </a:tr>
              <a:tr h="220271">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91956804"/>
                  </a:ext>
                </a:extLst>
              </a:tr>
              <a:tr h="440543">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无旷课、迟到现象，团队意识强（工具保管、使用、收回情况，设备摆放，场地整理情况）</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66905809"/>
                  </a:ext>
                </a:extLst>
              </a:tr>
              <a:tr h="220271">
                <a:tc gridSpan="6">
                  <a:txBody>
                    <a:bodyPr/>
                    <a:lstStyle/>
                    <a:p>
                      <a:pPr algn="ctr"/>
                      <a:r>
                        <a:rPr lang="zh-CN" sz="1600">
                          <a:effectLst/>
                        </a:rPr>
                        <a:t>总分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02533556"/>
                  </a:ext>
                </a:extLst>
              </a:tr>
              <a:tr h="220271">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68761669"/>
                  </a:ext>
                </a:extLst>
              </a:tr>
            </a:tbl>
          </a:graphicData>
        </a:graphic>
      </p:graphicFrame>
    </p:spTree>
    <p:extLst>
      <p:ext uri="{BB962C8B-B14F-4D97-AF65-F5344CB8AC3E}">
        <p14:creationId xmlns:p14="http://schemas.microsoft.com/office/powerpoint/2010/main" val="95798811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文本框 4">
            <a:extLst>
              <a:ext uri="{FF2B5EF4-FFF2-40B4-BE49-F238E27FC236}">
                <a16:creationId xmlns:a16="http://schemas.microsoft.com/office/drawing/2014/main" id="{127BB63D-8988-2A43-96EF-BE1171991046}"/>
              </a:ext>
            </a:extLst>
          </p:cNvPr>
          <p:cNvSpPr txBox="1"/>
          <p:nvPr/>
        </p:nvSpPr>
        <p:spPr>
          <a:xfrm>
            <a:off x="619121" y="1743457"/>
            <a:ext cx="9600158" cy="3035446"/>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伺服驱动的内部基本定位器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EPOS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程序块功能；</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位置控制模式；</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会组态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构建伺服驱动系统；</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掌握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程序块的配置使用方法；</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程序块编写程序调试</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运动控制；</a:t>
            </a:r>
          </a:p>
          <a:p>
            <a:pPr lvl="0">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a:extLst>
              <a:ext uri="{FF2B5EF4-FFF2-40B4-BE49-F238E27FC236}">
                <a16:creationId xmlns:a16="http://schemas.microsoft.com/office/drawing/2014/main" id="{1E6A4EBF-0B7E-31BB-E93B-ACCFA9FF6728}"/>
              </a:ext>
            </a:extLst>
          </p:cNvPr>
          <p:cNvGraphicFramePr>
            <a:graphicFrameLocks noGrp="1"/>
          </p:cNvGraphicFramePr>
          <p:nvPr>
            <p:extLst>
              <p:ext uri="{D42A27DB-BD31-4B8C-83A1-F6EECF244321}">
                <p14:modId xmlns:p14="http://schemas.microsoft.com/office/powerpoint/2010/main" val="2163620625"/>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zh-CN" altLang="en-US" sz="1800" b="1" kern="1200" dirty="0">
                          <a:solidFill>
                            <a:schemeClr val="lt1"/>
                          </a:solidFill>
                          <a:effectLst/>
                          <a:latin typeface="+mn-lt"/>
                          <a:ea typeface="+mn-ea"/>
                          <a:cs typeface="+mn-cs"/>
                        </a:rPr>
                        <a:t>通过</a:t>
                      </a:r>
                      <a:r>
                        <a:rPr lang="en-US" altLang="zh-CN" sz="1800" b="1" kern="1200" dirty="0">
                          <a:solidFill>
                            <a:schemeClr val="lt1"/>
                          </a:solidFill>
                          <a:effectLst/>
                          <a:latin typeface="+mn-lt"/>
                          <a:ea typeface="+mn-ea"/>
                          <a:cs typeface="+mn-cs"/>
                        </a:rPr>
                        <a:t>FB284</a:t>
                      </a:r>
                      <a:r>
                        <a:rPr lang="zh-CN" altLang="en-US" sz="1800" b="1" kern="1200" dirty="0">
                          <a:solidFill>
                            <a:schemeClr val="lt1"/>
                          </a:solidFill>
                          <a:effectLst/>
                          <a:latin typeface="+mn-lt"/>
                          <a:ea typeface="+mn-ea"/>
                          <a:cs typeface="+mn-cs"/>
                        </a:rPr>
                        <a:t>功能块现</a:t>
                      </a:r>
                      <a:r>
                        <a:rPr lang="en-US" altLang="zh-CN" sz="1800" b="1" kern="1200" dirty="0">
                          <a:solidFill>
                            <a:schemeClr val="lt1"/>
                          </a:solidFill>
                          <a:effectLst/>
                          <a:latin typeface="+mn-lt"/>
                          <a:ea typeface="+mn-ea"/>
                          <a:cs typeface="+mn-cs"/>
                        </a:rPr>
                        <a:t>V90 PN</a:t>
                      </a:r>
                      <a:r>
                        <a:rPr lang="zh-CN" altLang="en-US" sz="1800" b="1" kern="1200" dirty="0">
                          <a:solidFill>
                            <a:schemeClr val="lt1"/>
                          </a:solidFill>
                          <a:effectLst/>
                          <a:latin typeface="+mn-lt"/>
                          <a:ea typeface="+mn-ea"/>
                          <a:cs typeface="+mn-cs"/>
                        </a:rPr>
                        <a:t>的位置控制</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pic>
        <p:nvPicPr>
          <p:cNvPr id="8" name="Picture 4">
            <a:extLst>
              <a:ext uri="{FF2B5EF4-FFF2-40B4-BE49-F238E27FC236}">
                <a16:creationId xmlns:a16="http://schemas.microsoft.com/office/drawing/2014/main" id="{2EE24F2F-D0FA-FBE0-DB17-3EEB1D4BF5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0236" y="1957349"/>
            <a:ext cx="3348756" cy="22325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3804BE62-F6D5-7A6D-A59E-236A5C3367F6}"/>
              </a:ext>
            </a:extLst>
          </p:cNvPr>
          <p:cNvSpPr txBox="1"/>
          <p:nvPr/>
        </p:nvSpPr>
        <p:spPr>
          <a:xfrm>
            <a:off x="720477" y="4480850"/>
            <a:ext cx="9795687" cy="1188787"/>
          </a:xfrm>
          <a:prstGeom prst="rect">
            <a:avLst/>
          </a:prstGeom>
          <a:noFill/>
        </p:spPr>
        <p:txBody>
          <a:bodyPr wrap="square">
            <a:spAutoFit/>
          </a:bodyPr>
          <a:lstStyle/>
          <a:p>
            <a:pPr lvl="0" algn="just">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训练任务</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配置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伺服驱动器，编写</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功能块控制伺服驱动电机运行，运行调试绝对定位、相对定位、点动、复位等功能。</a:t>
            </a:r>
          </a:p>
        </p:txBody>
      </p:sp>
    </p:spTree>
    <p:extLst>
      <p:ext uri="{BB962C8B-B14F-4D97-AF65-F5344CB8AC3E}">
        <p14:creationId xmlns:p14="http://schemas.microsoft.com/office/powerpoint/2010/main" val="147312024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grpSp>
        <p:nvGrpSpPr>
          <p:cNvPr id="4" name="组合 3">
            <a:extLst>
              <a:ext uri="{FF2B5EF4-FFF2-40B4-BE49-F238E27FC236}">
                <a16:creationId xmlns:a16="http://schemas.microsoft.com/office/drawing/2014/main" id="{8A4B3A31-7324-417B-155B-D02EE7068BD6}"/>
              </a:ext>
            </a:extLst>
          </p:cNvPr>
          <p:cNvGrpSpPr>
            <a:grpSpLocks noChangeAspect="1"/>
          </p:cNvGrpSpPr>
          <p:nvPr/>
        </p:nvGrpSpPr>
        <p:grpSpPr>
          <a:xfrm>
            <a:off x="9878354" y="2628186"/>
            <a:ext cx="1317300" cy="1407758"/>
            <a:chOff x="0" y="0"/>
            <a:chExt cx="11905" cy="13550"/>
          </a:xfrm>
        </p:grpSpPr>
        <p:pic>
          <p:nvPicPr>
            <p:cNvPr id="7" name="图片 6">
              <a:extLst>
                <a:ext uri="{FF2B5EF4-FFF2-40B4-BE49-F238E27FC236}">
                  <a16:creationId xmlns:a16="http://schemas.microsoft.com/office/drawing/2014/main" id="{AFD8583C-E061-EF2E-708D-54DCF9717E12}"/>
                </a:ext>
              </a:extLst>
            </p:cNvPr>
            <p:cNvPicPr>
              <a:picLocks noChangeAspect="1"/>
            </p:cNvPicPr>
            <p:nvPr/>
          </p:nvPicPr>
          <p:blipFill>
            <a:blip r:embed="rId3"/>
            <a:stretch>
              <a:fillRect/>
            </a:stretch>
          </p:blipFill>
          <p:spPr>
            <a:xfrm>
              <a:off x="0" y="0"/>
              <a:ext cx="9401" cy="4635"/>
            </a:xfrm>
            <a:prstGeom prst="rect">
              <a:avLst/>
            </a:prstGeom>
            <a:noFill/>
            <a:ln w="9525">
              <a:noFill/>
            </a:ln>
          </p:spPr>
        </p:pic>
        <p:pic>
          <p:nvPicPr>
            <p:cNvPr id="11" name="图片 10">
              <a:extLst>
                <a:ext uri="{FF2B5EF4-FFF2-40B4-BE49-F238E27FC236}">
                  <a16:creationId xmlns:a16="http://schemas.microsoft.com/office/drawing/2014/main" id="{B31BB034-5BB8-F53C-4770-B83E83411324}"/>
                </a:ext>
              </a:extLst>
            </p:cNvPr>
            <p:cNvPicPr>
              <a:picLocks noChangeAspect="1"/>
            </p:cNvPicPr>
            <p:nvPr/>
          </p:nvPicPr>
          <p:blipFill>
            <a:blip r:embed="rId4"/>
            <a:stretch>
              <a:fillRect/>
            </a:stretch>
          </p:blipFill>
          <p:spPr>
            <a:xfrm>
              <a:off x="9390" y="0"/>
              <a:ext cx="2515" cy="8067"/>
            </a:xfrm>
            <a:prstGeom prst="rect">
              <a:avLst/>
            </a:prstGeom>
            <a:noFill/>
            <a:ln w="9525">
              <a:noFill/>
            </a:ln>
          </p:spPr>
        </p:pic>
        <p:pic>
          <p:nvPicPr>
            <p:cNvPr id="13" name="图片 12">
              <a:extLst>
                <a:ext uri="{FF2B5EF4-FFF2-40B4-BE49-F238E27FC236}">
                  <a16:creationId xmlns:a16="http://schemas.microsoft.com/office/drawing/2014/main" id="{21523DFB-A190-CB9B-ECA5-DC2822C04F77}"/>
                </a:ext>
              </a:extLst>
            </p:cNvPr>
            <p:cNvPicPr>
              <a:picLocks noChangeAspect="1"/>
            </p:cNvPicPr>
            <p:nvPr/>
          </p:nvPicPr>
          <p:blipFill>
            <a:blip r:embed="rId5"/>
            <a:stretch>
              <a:fillRect/>
            </a:stretch>
          </p:blipFill>
          <p:spPr>
            <a:xfrm>
              <a:off x="0" y="4625"/>
              <a:ext cx="9401" cy="4815"/>
            </a:xfrm>
            <a:prstGeom prst="rect">
              <a:avLst/>
            </a:prstGeom>
            <a:noFill/>
            <a:ln w="9525">
              <a:noFill/>
            </a:ln>
          </p:spPr>
        </p:pic>
        <p:pic>
          <p:nvPicPr>
            <p:cNvPr id="15" name="图片 14">
              <a:extLst>
                <a:ext uri="{FF2B5EF4-FFF2-40B4-BE49-F238E27FC236}">
                  <a16:creationId xmlns:a16="http://schemas.microsoft.com/office/drawing/2014/main" id="{151ED770-6C7E-BDEA-73F2-A73863D99911}"/>
                </a:ext>
              </a:extLst>
            </p:cNvPr>
            <p:cNvPicPr>
              <a:picLocks noChangeAspect="1"/>
            </p:cNvPicPr>
            <p:nvPr/>
          </p:nvPicPr>
          <p:blipFill>
            <a:blip r:embed="rId6"/>
            <a:stretch>
              <a:fillRect/>
            </a:stretch>
          </p:blipFill>
          <p:spPr>
            <a:xfrm>
              <a:off x="9390" y="8057"/>
              <a:ext cx="2515" cy="5493"/>
            </a:xfrm>
            <a:prstGeom prst="rect">
              <a:avLst/>
            </a:prstGeom>
            <a:noFill/>
            <a:ln w="9525">
              <a:noFill/>
            </a:ln>
          </p:spPr>
        </p:pic>
        <p:pic>
          <p:nvPicPr>
            <p:cNvPr id="16" name="图片 15">
              <a:extLst>
                <a:ext uri="{FF2B5EF4-FFF2-40B4-BE49-F238E27FC236}">
                  <a16:creationId xmlns:a16="http://schemas.microsoft.com/office/drawing/2014/main" id="{C337234B-9357-2F5E-B19E-5A87A1C5D75E}"/>
                </a:ext>
              </a:extLst>
            </p:cNvPr>
            <p:cNvPicPr>
              <a:picLocks noChangeAspect="1"/>
            </p:cNvPicPr>
            <p:nvPr/>
          </p:nvPicPr>
          <p:blipFill>
            <a:blip r:embed="rId7"/>
            <a:stretch>
              <a:fillRect/>
            </a:stretch>
          </p:blipFill>
          <p:spPr>
            <a:xfrm>
              <a:off x="0" y="9429"/>
              <a:ext cx="9401" cy="4120"/>
            </a:xfrm>
            <a:prstGeom prst="rect">
              <a:avLst/>
            </a:prstGeom>
            <a:noFill/>
            <a:ln w="9525">
              <a:noFill/>
            </a:ln>
          </p:spPr>
        </p:pic>
      </p:grpSp>
      <p:graphicFrame>
        <p:nvGraphicFramePr>
          <p:cNvPr id="6" name="表格 5">
            <a:extLst>
              <a:ext uri="{FF2B5EF4-FFF2-40B4-BE49-F238E27FC236}">
                <a16:creationId xmlns:a16="http://schemas.microsoft.com/office/drawing/2014/main" id="{D102D9FA-3148-780C-8473-E2411293B54A}"/>
              </a:ext>
            </a:extLst>
          </p:cNvPr>
          <p:cNvGraphicFramePr>
            <a:graphicFrameLocks noGrp="1"/>
          </p:cNvGraphicFramePr>
          <p:nvPr/>
        </p:nvGraphicFramePr>
        <p:xfrm>
          <a:off x="1658638" y="1967038"/>
          <a:ext cx="7920882" cy="2840849"/>
        </p:xfrm>
        <a:graphic>
          <a:graphicData uri="http://schemas.openxmlformats.org/drawingml/2006/table">
            <a:tbl>
              <a:tblPr firstRow="1" firstCol="1" bandRow="1">
                <a:tableStyleId>{F5AB1C69-6EDB-4FF4-983F-18BD219EF322}</a:tableStyleId>
              </a:tblPr>
              <a:tblGrid>
                <a:gridCol w="672654">
                  <a:extLst>
                    <a:ext uri="{9D8B030D-6E8A-4147-A177-3AD203B41FA5}">
                      <a16:colId xmlns:a16="http://schemas.microsoft.com/office/drawing/2014/main" val="1461080445"/>
                    </a:ext>
                  </a:extLst>
                </a:gridCol>
                <a:gridCol w="1760939">
                  <a:extLst>
                    <a:ext uri="{9D8B030D-6E8A-4147-A177-3AD203B41FA5}">
                      <a16:colId xmlns:a16="http://schemas.microsoft.com/office/drawing/2014/main" val="1448644069"/>
                    </a:ext>
                  </a:extLst>
                </a:gridCol>
                <a:gridCol w="5487289">
                  <a:extLst>
                    <a:ext uri="{9D8B030D-6E8A-4147-A177-3AD203B41FA5}">
                      <a16:colId xmlns:a16="http://schemas.microsoft.com/office/drawing/2014/main" val="3720354744"/>
                    </a:ext>
                  </a:extLst>
                </a:gridCol>
              </a:tblGrid>
              <a:tr h="277057">
                <a:tc>
                  <a:txBody>
                    <a:bodyPr/>
                    <a:lstStyle/>
                    <a:p>
                      <a:pPr algn="ctr"/>
                      <a:r>
                        <a:rPr lang="zh-CN" sz="1600">
                          <a:effectLst/>
                        </a:rPr>
                        <a:t>序号</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名称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说明</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78504884"/>
                  </a:ext>
                </a:extLst>
              </a:tr>
              <a:tr h="323233">
                <a:tc gridSpan="3">
                  <a:txBody>
                    <a:bodyPr/>
                    <a:lstStyle/>
                    <a:p>
                      <a:pPr algn="ctr"/>
                      <a:r>
                        <a:rPr lang="zh-CN" sz="1600">
                          <a:effectLst/>
                        </a:rPr>
                        <a:t>硬件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44200714"/>
                  </a:ext>
                </a:extLst>
              </a:tr>
              <a:tr h="277057">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CPU 1214C</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DC/DC/DC V4.2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56060645"/>
                  </a:ext>
                </a:extLst>
              </a:tr>
              <a:tr h="277057">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SINAMICS V90 PN</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6SL3120-5FB10-1UF0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27288200"/>
                  </a:ext>
                </a:extLst>
              </a:tr>
              <a:tr h="277057">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1FL6</a:t>
                      </a:r>
                      <a:r>
                        <a:rPr lang="zh-CN" sz="1600">
                          <a:effectLst/>
                        </a:rPr>
                        <a:t>电机</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1FL6025-2AF21-1AA1</a:t>
                      </a:r>
                      <a:r>
                        <a:rPr lang="zh-CN" sz="1600" dirty="0">
                          <a:effectLst/>
                        </a:rPr>
                        <a:t>（增量编码器</a:t>
                      </a:r>
                      <a:r>
                        <a:rPr lang="en-US" sz="1600" dirty="0">
                          <a:effectLst/>
                        </a:rPr>
                        <a:t>2500ppr</a:t>
                      </a:r>
                      <a:r>
                        <a:rPr lang="zh-CN" sz="1600" dirty="0">
                          <a:effectLst/>
                        </a:rPr>
                        <a:t>），负载皮带轮直径</a:t>
                      </a:r>
                      <a:r>
                        <a:rPr lang="en-US" sz="1600" dirty="0">
                          <a:effectLst/>
                        </a:rPr>
                        <a:t>=38mm</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10686651"/>
                  </a:ext>
                </a:extLst>
              </a:tr>
              <a:tr h="323233">
                <a:tc gridSpan="3">
                  <a:txBody>
                    <a:bodyPr/>
                    <a:lstStyle/>
                    <a:p>
                      <a:pPr algn="ctr"/>
                      <a:r>
                        <a:rPr lang="zh-CN" sz="1600">
                          <a:effectLst/>
                        </a:rPr>
                        <a:t>软件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521746906"/>
                  </a:ext>
                </a:extLst>
              </a:tr>
              <a:tr h="387852">
                <a:tc>
                  <a:txBody>
                    <a:bodyPr/>
                    <a:lstStyle/>
                    <a:p>
                      <a:pPr algn="ctr"/>
                      <a:r>
                        <a:rPr lang="en-US" sz="1600">
                          <a:effectLst/>
                        </a:rPr>
                        <a:t>4</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TIA Portal</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V16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69893573"/>
                  </a:ext>
                </a:extLst>
              </a:tr>
              <a:tr h="277057">
                <a:tc>
                  <a:txBody>
                    <a:bodyPr/>
                    <a:lstStyle/>
                    <a:p>
                      <a:pPr algn="ctr"/>
                      <a:r>
                        <a:rPr lang="en-US" sz="1600">
                          <a:effectLst/>
                        </a:rPr>
                        <a:t>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SINAMICS V-SSISTANT</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V1.07.00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04623941"/>
                  </a:ext>
                </a:extLst>
              </a:tr>
            </a:tbl>
          </a:graphicData>
        </a:graphic>
      </p:graphicFrame>
    </p:spTree>
    <p:extLst>
      <p:ext uri="{BB962C8B-B14F-4D97-AF65-F5344CB8AC3E}">
        <p14:creationId xmlns:p14="http://schemas.microsoft.com/office/powerpoint/2010/main" val="405003294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4849484" cy="2537874"/>
          </a:xfrm>
          <a:prstGeom prst="rect">
            <a:avLst/>
          </a:prstGeom>
          <a:noFill/>
        </p:spPr>
        <p:txBody>
          <a:bodyPr wrap="square">
            <a:spAutoFit/>
          </a:bodyPr>
          <a:lstStyle/>
          <a:p>
            <a:pPr>
              <a:lnSpc>
                <a:spcPct val="150000"/>
              </a:lnSpc>
            </a:pPr>
            <a:r>
              <a:rPr lang="en-US" altLang="zh-CN" sz="1800" b="1" dirty="0">
                <a:effectLst/>
                <a:ea typeface="宋体" panose="02010600030101010101" pitchFamily="2" charset="-122"/>
                <a:cs typeface="宋体" panose="02010600030101010101" pitchFamily="2" charset="-122"/>
              </a:rPr>
              <a:t>4. </a:t>
            </a:r>
            <a:r>
              <a:rPr lang="zh-CN" altLang="en-US" sz="1800" b="1" dirty="0">
                <a:effectLst/>
                <a:ea typeface="宋体" panose="02010600030101010101" pitchFamily="2" charset="-122"/>
                <a:cs typeface="宋体" panose="02010600030101010101" pitchFamily="2" charset="-122"/>
              </a:rPr>
              <a:t>电路连接</a:t>
            </a:r>
            <a:endParaRPr lang="en-US" altLang="zh-CN" sz="1800" b="1"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V90 PN</a:t>
            </a:r>
            <a:r>
              <a:rPr lang="zh-CN" altLang="en-US" dirty="0">
                <a:effectLst/>
                <a:ea typeface="宋体" panose="02010600030101010101" pitchFamily="2" charset="-122"/>
                <a:cs typeface="宋体" panose="02010600030101010101" pitchFamily="2" charset="-122"/>
              </a:rPr>
              <a:t>主电路；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+24V</a:t>
            </a:r>
            <a:r>
              <a:rPr lang="zh-CN" altLang="en-US" dirty="0">
                <a:effectLst/>
                <a:ea typeface="宋体" panose="02010600030101010101" pitchFamily="2" charset="-122"/>
                <a:cs typeface="宋体" panose="02010600030101010101" pitchFamily="2" charset="-122"/>
              </a:rPr>
              <a:t>电源供电电路；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检查伺服驱动器与伺服电机之间的电缆（电机动力电缆、编码器电路、抱闸电缆）是否已正确连接。</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CC9EE9E9-1154-FE7C-E64F-987DCD2536C4}"/>
              </a:ext>
            </a:extLst>
          </p:cNvPr>
          <p:cNvPicPr>
            <a:picLocks noChangeAspect="1"/>
          </p:cNvPicPr>
          <p:nvPr/>
        </p:nvPicPr>
        <p:blipFill>
          <a:blip r:embed="rId2"/>
          <a:stretch>
            <a:fillRect/>
          </a:stretch>
        </p:blipFill>
        <p:spPr>
          <a:xfrm>
            <a:off x="5905053" y="1173180"/>
            <a:ext cx="4791226" cy="4810178"/>
          </a:xfrm>
          <a:prstGeom prst="rect">
            <a:avLst/>
          </a:prstGeom>
        </p:spPr>
      </p:pic>
    </p:spTree>
    <p:extLst>
      <p:ext uri="{BB962C8B-B14F-4D97-AF65-F5344CB8AC3E}">
        <p14:creationId xmlns:p14="http://schemas.microsoft.com/office/powerpoint/2010/main" val="32196375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10178076" cy="1337546"/>
          </a:xfrm>
          <a:prstGeom prst="rect">
            <a:avLst/>
          </a:prstGeom>
          <a:noFill/>
        </p:spPr>
        <p:txBody>
          <a:bodyPr wrap="square">
            <a:spAutoFit/>
          </a:bodyPr>
          <a:lstStyle/>
          <a:p>
            <a:pPr>
              <a:lnSpc>
                <a:spcPct val="150000"/>
              </a:lnSpc>
            </a:pPr>
            <a:r>
              <a:rPr lang="en-US" altLang="zh-CN" sz="2000" b="1" dirty="0">
                <a:effectLst/>
                <a:ea typeface="宋体" panose="02010600030101010101" pitchFamily="2" charset="-122"/>
                <a:cs typeface="宋体" panose="02010600030101010101" pitchFamily="2" charset="-122"/>
              </a:rPr>
              <a:t>5. V-ASSISTANT</a:t>
            </a:r>
            <a:r>
              <a:rPr lang="zh-CN" altLang="en-US" sz="2000" b="1" dirty="0">
                <a:effectLst/>
                <a:ea typeface="宋体" panose="02010600030101010101" pitchFamily="2" charset="-122"/>
                <a:cs typeface="宋体" panose="02010600030101010101" pitchFamily="2" charset="-122"/>
              </a:rPr>
              <a:t>设置</a:t>
            </a:r>
          </a:p>
          <a:p>
            <a:pPr>
              <a:lnSpc>
                <a:spcPct val="150000"/>
              </a:lnSpc>
            </a:pP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使用</a:t>
            </a:r>
            <a:r>
              <a:rPr lang="en-US" altLang="zh-CN" sz="1800" dirty="0">
                <a:effectLst/>
                <a:ea typeface="宋体" panose="02010600030101010101" pitchFamily="2" charset="-122"/>
                <a:cs typeface="宋体" panose="02010600030101010101" pitchFamily="2" charset="-122"/>
              </a:rPr>
              <a:t>V-ASSISTANT</a:t>
            </a:r>
            <a:r>
              <a:rPr lang="zh-CN" altLang="en-US" sz="1800" dirty="0">
                <a:effectLst/>
                <a:ea typeface="宋体" panose="02010600030101010101" pitchFamily="2" charset="-122"/>
                <a:cs typeface="宋体" panose="02010600030101010101" pitchFamily="2" charset="-122"/>
              </a:rPr>
              <a:t>调试软件，在线后修改</a:t>
            </a:r>
            <a:r>
              <a:rPr lang="en-US" altLang="zh-CN" sz="1800" dirty="0">
                <a:effectLst/>
                <a:ea typeface="宋体" panose="02010600030101010101" pitchFamily="2" charset="-122"/>
                <a:cs typeface="宋体" panose="02010600030101010101" pitchFamily="2" charset="-122"/>
              </a:rPr>
              <a:t>V90 PN</a:t>
            </a:r>
            <a:r>
              <a:rPr lang="zh-CN" altLang="en-US" sz="1800" dirty="0">
                <a:effectLst/>
                <a:ea typeface="宋体" panose="02010600030101010101" pitchFamily="2" charset="-122"/>
                <a:cs typeface="宋体" panose="02010600030101010101" pitchFamily="2" charset="-122"/>
              </a:rPr>
              <a:t>的控制模式为“基本定位控制（</a:t>
            </a:r>
            <a:r>
              <a:rPr lang="en-US" altLang="zh-CN" sz="1800" dirty="0">
                <a:effectLst/>
                <a:ea typeface="宋体" panose="02010600030101010101" pitchFamily="2" charset="-122"/>
                <a:cs typeface="宋体" panose="02010600030101010101" pitchFamily="2" charset="-122"/>
              </a:rPr>
              <a:t>EPOS</a:t>
            </a:r>
            <a:r>
              <a:rPr lang="zh-CN" altLang="en-US" sz="1800" dirty="0">
                <a:effectLst/>
                <a:ea typeface="宋体" panose="02010600030101010101" pitchFamily="2" charset="-122"/>
                <a:cs typeface="宋体" panose="02010600030101010101" pitchFamily="2" charset="-122"/>
              </a:rPr>
              <a:t>）”，修改完成需要重新启动驱动器生效</a:t>
            </a:r>
            <a:r>
              <a:rPr lang="en-US" altLang="zh-CN" sz="1800" dirty="0">
                <a:effectLst/>
                <a:ea typeface="宋体" panose="02010600030101010101" pitchFamily="2" charset="-122"/>
                <a:cs typeface="宋体" panose="02010600030101010101" pitchFamily="2" charset="-122"/>
              </a:rPr>
              <a:t>.</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AF17C93B-D3F0-7D81-1235-382844EEE024}"/>
              </a:ext>
            </a:extLst>
          </p:cNvPr>
          <p:cNvPicPr>
            <a:picLocks noChangeAspect="1"/>
          </p:cNvPicPr>
          <p:nvPr/>
        </p:nvPicPr>
        <p:blipFill rotWithShape="1">
          <a:blip r:embed="rId2"/>
          <a:srcRect t="8144" r="23672" b="46216"/>
          <a:stretch/>
        </p:blipFill>
        <p:spPr bwMode="auto">
          <a:xfrm>
            <a:off x="2016621" y="2664023"/>
            <a:ext cx="7360585" cy="2475269"/>
          </a:xfrm>
          <a:prstGeom prst="rect">
            <a:avLst/>
          </a:prstGeom>
          <a:ln>
            <a:noFill/>
          </a:ln>
          <a:extLst>
            <a:ext uri="{53640926-AAD7-44D8-BBD7-CCE9431645EC}">
              <a14:shadowObscured xmlns:a14="http://schemas.microsoft.com/office/drawing/2010/main"/>
            </a:ext>
          </a:extLst>
        </p:spPr>
      </p:pic>
      <p:sp>
        <p:nvSpPr>
          <p:cNvPr id="4" name="矩形 3">
            <a:extLst>
              <a:ext uri="{FF2B5EF4-FFF2-40B4-BE49-F238E27FC236}">
                <a16:creationId xmlns:a16="http://schemas.microsoft.com/office/drawing/2014/main" id="{41728314-D1D0-8911-3C4F-D62EC1EDBA00}"/>
              </a:ext>
            </a:extLst>
          </p:cNvPr>
          <p:cNvSpPr/>
          <p:nvPr/>
        </p:nvSpPr>
        <p:spPr>
          <a:xfrm>
            <a:off x="3672805" y="4752255"/>
            <a:ext cx="2160240" cy="28803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3897055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612301"/>
            <a:ext cx="10180257" cy="2619948"/>
          </a:xfrm>
          <a:prstGeom prst="rect">
            <a:avLst/>
          </a:prstGeom>
          <a:noFill/>
          <a:ln w="9525">
            <a:noFill/>
          </a:ln>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编码器（</a:t>
            </a:r>
            <a:r>
              <a:rPr lang="en-US" altLang="zh-CN" sz="1600" dirty="0">
                <a:latin typeface="宋体" panose="02010600030101010101" pitchFamily="2" charset="-122"/>
                <a:ea typeface="宋体" panose="02010600030101010101" pitchFamily="2" charset="-122"/>
              </a:rPr>
              <a:t>encoder</a:t>
            </a:r>
            <a:r>
              <a:rPr lang="zh-CN" altLang="en-US" sz="1600" dirty="0">
                <a:latin typeface="宋体" panose="02010600030101010101" pitchFamily="2" charset="-122"/>
                <a:ea typeface="宋体" panose="02010600030101010101" pitchFamily="2" charset="-122"/>
              </a:rPr>
              <a:t>）是将信号（如比特流）或数据进行编制、转换为可用以通讯、传输和存储的信号形式的设备。                                                           </a:t>
            </a:r>
          </a:p>
          <a:p>
            <a:pPr>
              <a:lnSpc>
                <a:spcPct val="150000"/>
              </a:lnSpc>
            </a:pP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主要分类</a:t>
            </a:r>
          </a:p>
          <a:p>
            <a:pPr>
              <a:lnSpc>
                <a:spcPct val="150000"/>
              </a:lnSpc>
            </a:pPr>
            <a:r>
              <a:rPr lang="zh-CN" altLang="en-US" sz="1600" dirty="0">
                <a:latin typeface="宋体" panose="02010600030101010101" pitchFamily="2" charset="-122"/>
                <a:ea typeface="宋体" panose="02010600030101010101" pitchFamily="2" charset="-122"/>
              </a:rPr>
              <a:t>编码器可按以下方式来分类。</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）按码盘的刻孔方式不同分类</a:t>
            </a:r>
          </a:p>
          <a:p>
            <a:pPr lvl="1">
              <a:lnSpc>
                <a:spcPct val="150000"/>
              </a:lnSpc>
            </a:pPr>
            <a:r>
              <a:rPr lang="zh-CN" altLang="en-US" sz="1600" dirty="0">
                <a:latin typeface="宋体" panose="02010600030101010101" pitchFamily="2" charset="-122"/>
                <a:ea typeface="宋体" panose="02010600030101010101" pitchFamily="2" charset="-122"/>
              </a:rPr>
              <a:t>①增量型。位移转换成周期性的电信号，再把这个电信号转变成计数脉冲，用脉冲的个数表示位移的大小。</a:t>
            </a:r>
          </a:p>
          <a:p>
            <a:pPr lvl="1">
              <a:lnSpc>
                <a:spcPct val="150000"/>
              </a:lnSpc>
            </a:pPr>
            <a:r>
              <a:rPr lang="zh-CN" altLang="en-US" sz="1600" dirty="0">
                <a:latin typeface="宋体" panose="02010600030101010101" pitchFamily="2" charset="-122"/>
                <a:ea typeface="宋体" panose="02010600030101010101" pitchFamily="2" charset="-122"/>
              </a:rPr>
              <a:t>②绝对值型。每一个位置对应一个确定的数字码，因此它的示值只与测量的起始和终止位置有关，而与测量的中间过程无关。</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BDEE8343-6F9D-73B7-744A-39212F0BDAD1}"/>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5.1.3 </a:t>
            </a:r>
            <a:r>
              <a:rPr lang="zh-CN" altLang="en-US" sz="2400" b="1" dirty="0">
                <a:solidFill>
                  <a:srgbClr val="294B64"/>
                </a:solidFill>
                <a:latin typeface="微软雅黑" panose="020B0503020204020204" charset="-122"/>
                <a:ea typeface="微软雅黑" panose="020B0503020204020204" charset="-122"/>
              </a:rPr>
              <a:t>编码器</a:t>
            </a:r>
          </a:p>
        </p:txBody>
      </p:sp>
    </p:spTree>
    <p:extLst>
      <p:ext uri="{BB962C8B-B14F-4D97-AF65-F5344CB8AC3E}">
        <p14:creationId xmlns:p14="http://schemas.microsoft.com/office/powerpoint/2010/main" val="288317926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10178076" cy="1291379"/>
          </a:xfrm>
          <a:prstGeom prst="rect">
            <a:avLst/>
          </a:prstGeom>
          <a:noFill/>
        </p:spPr>
        <p:txBody>
          <a:bodyPr wrap="square">
            <a:spAutoFit/>
          </a:bodyPr>
          <a:lstStyle/>
          <a:p>
            <a:pPr>
              <a:lnSpc>
                <a:spcPct val="150000"/>
              </a:lnSpc>
            </a:pPr>
            <a:r>
              <a:rPr lang="en-US" altLang="zh-CN" dirty="0">
                <a:effectLst/>
                <a:ea typeface="宋体" panose="02010600030101010101" pitchFamily="2" charset="-122"/>
                <a:cs typeface="宋体" panose="02010600030101010101" pitchFamily="2" charset="-122"/>
              </a:rPr>
              <a:t>(2)“</a:t>
            </a:r>
            <a:r>
              <a:rPr lang="zh-CN" altLang="en-US" dirty="0">
                <a:effectLst/>
                <a:ea typeface="宋体" panose="02010600030101010101" pitchFamily="2" charset="-122"/>
                <a:cs typeface="宋体" panose="02010600030101010101" pitchFamily="2" charset="-122"/>
              </a:rPr>
              <a:t>设置 </a:t>
            </a:r>
            <a:r>
              <a:rPr lang="en-US" altLang="zh-CN" dirty="0">
                <a:effectLst/>
                <a:ea typeface="宋体" panose="02010600030101010101" pitchFamily="2" charset="-122"/>
                <a:cs typeface="宋体" panose="02010600030101010101" pitchFamily="2" charset="-122"/>
              </a:rPr>
              <a:t>PROFINET-&gt;</a:t>
            </a:r>
            <a:r>
              <a:rPr lang="zh-CN" altLang="en-US" dirty="0">
                <a:effectLst/>
                <a:ea typeface="宋体" panose="02010600030101010101" pitchFamily="2" charset="-122"/>
                <a:cs typeface="宋体" panose="02010600030101010101" pitchFamily="2" charset="-122"/>
              </a:rPr>
              <a:t>配置网络”，设置</a:t>
            </a:r>
            <a:r>
              <a:rPr lang="en-US" altLang="zh-CN" dirty="0">
                <a:effectLst/>
                <a:ea typeface="宋体" panose="02010600030101010101" pitchFamily="2" charset="-122"/>
                <a:cs typeface="宋体" panose="02010600030101010101" pitchFamily="2" charset="-122"/>
              </a:rPr>
              <a:t>V90 PN </a:t>
            </a:r>
            <a:r>
              <a:rPr lang="zh-CN" altLang="en-US" dirty="0">
                <a:effectLst/>
                <a:ea typeface="宋体" panose="02010600030101010101" pitchFamily="2" charset="-122"/>
                <a:cs typeface="宋体" panose="02010600030101010101" pitchFamily="2" charset="-122"/>
              </a:rPr>
              <a:t>的设备名称为“</a:t>
            </a:r>
            <a:r>
              <a:rPr lang="en-US" altLang="zh-CN" dirty="0">
                <a:effectLst/>
                <a:ea typeface="宋体" panose="02010600030101010101" pitchFamily="2" charset="-122"/>
                <a:cs typeface="宋体" panose="02010600030101010101" pitchFamily="2" charset="-122"/>
              </a:rPr>
              <a:t>v90-pn”</a:t>
            </a:r>
            <a:r>
              <a:rPr lang="zh-CN" altLang="en-US" dirty="0">
                <a:effectLst/>
                <a:ea typeface="宋体" panose="02010600030101010101" pitchFamily="2" charset="-122"/>
                <a:cs typeface="宋体" panose="02010600030101010101" pitchFamily="2" charset="-122"/>
              </a:rPr>
              <a:t>，</a:t>
            </a:r>
            <a:r>
              <a:rPr lang="en-US" altLang="zh-CN" dirty="0">
                <a:effectLst/>
                <a:ea typeface="宋体" panose="02010600030101010101" pitchFamily="2" charset="-122"/>
                <a:cs typeface="宋体" panose="02010600030101010101" pitchFamily="2" charset="-122"/>
              </a:rPr>
              <a:t>IP</a:t>
            </a:r>
            <a:r>
              <a:rPr lang="zh-CN" altLang="en-US" dirty="0">
                <a:effectLst/>
                <a:ea typeface="宋体" panose="02010600030101010101" pitchFamily="2" charset="-122"/>
                <a:cs typeface="宋体" panose="02010600030101010101" pitchFamily="2" charset="-122"/>
              </a:rPr>
              <a:t>地址为“</a:t>
            </a:r>
            <a:r>
              <a:rPr lang="en-US" altLang="zh-CN" dirty="0">
                <a:effectLst/>
                <a:ea typeface="宋体" panose="02010600030101010101" pitchFamily="2" charset="-122"/>
                <a:cs typeface="宋体" panose="02010600030101010101" pitchFamily="2" charset="-122"/>
              </a:rPr>
              <a:t>192.168.0.5”</a:t>
            </a:r>
            <a:r>
              <a:rPr lang="zh-CN" altLang="en-US" dirty="0">
                <a:effectLst/>
                <a:ea typeface="宋体" panose="02010600030101010101" pitchFamily="2" charset="-122"/>
                <a:cs typeface="宋体" panose="02010600030101010101" pitchFamily="2" charset="-122"/>
              </a:rPr>
              <a:t>。</a:t>
            </a:r>
          </a:p>
          <a:p>
            <a:pPr>
              <a:lnSpc>
                <a:spcPct val="150000"/>
              </a:lnSpc>
            </a:pPr>
            <a:r>
              <a:rPr lang="en-US" altLang="zh-CN" dirty="0">
                <a:effectLst/>
                <a:ea typeface="宋体" panose="02010600030101010101" pitchFamily="2" charset="-122"/>
                <a:cs typeface="宋体" panose="02010600030101010101" pitchFamily="2" charset="-122"/>
              </a:rPr>
              <a:t>(3)V90 PN</a:t>
            </a:r>
            <a:r>
              <a:rPr lang="zh-CN" altLang="en-US" dirty="0">
                <a:effectLst/>
                <a:ea typeface="宋体" panose="02010600030101010101" pitchFamily="2" charset="-122"/>
                <a:cs typeface="宋体" panose="02010600030101010101" pitchFamily="2" charset="-122"/>
              </a:rPr>
              <a:t>伺服驱动器的选自报文为“</a:t>
            </a:r>
            <a:r>
              <a:rPr lang="en-US" altLang="zh-CN" dirty="0">
                <a:effectLst/>
                <a:ea typeface="宋体" panose="02010600030101010101" pitchFamily="2" charset="-122"/>
                <a:cs typeface="宋体" panose="02010600030101010101" pitchFamily="2" charset="-122"/>
              </a:rPr>
              <a:t>111</a:t>
            </a:r>
            <a:r>
              <a:rPr lang="zh-CN" altLang="en-US" dirty="0">
                <a:effectLst/>
                <a:ea typeface="宋体" panose="02010600030101010101" pitchFamily="2" charset="-122"/>
                <a:cs typeface="宋体" panose="02010600030101010101" pitchFamily="2" charset="-122"/>
              </a:rPr>
              <a:t>：西门子报文</a:t>
            </a:r>
            <a:r>
              <a:rPr lang="en-US" altLang="zh-CN" dirty="0">
                <a:effectLst/>
                <a:ea typeface="宋体" panose="02010600030101010101" pitchFamily="2" charset="-122"/>
                <a:cs typeface="宋体" panose="02010600030101010101" pitchFamily="2" charset="-122"/>
              </a:rPr>
              <a:t>111</a:t>
            </a:r>
            <a:r>
              <a:rPr lang="zh-CN" altLang="en-US" dirty="0">
                <a:effectLst/>
                <a:ea typeface="宋体" panose="02010600030101010101" pitchFamily="2" charset="-122"/>
                <a:cs typeface="宋体" panose="02010600030101010101" pitchFamily="2" charset="-122"/>
              </a:rPr>
              <a:t>，</a:t>
            </a:r>
            <a:r>
              <a:rPr lang="en-US" altLang="zh-CN" dirty="0">
                <a:effectLst/>
                <a:ea typeface="宋体" panose="02010600030101010101" pitchFamily="2" charset="-122"/>
                <a:cs typeface="宋体" panose="02010600030101010101" pitchFamily="2" charset="-122"/>
              </a:rPr>
              <a:t>PZD-12/12” </a:t>
            </a:r>
            <a:r>
              <a:rPr lang="zh-CN" altLang="en-US" dirty="0">
                <a:effectLst/>
                <a:ea typeface="宋体" panose="02010600030101010101" pitchFamily="2" charset="-122"/>
                <a:cs typeface="宋体" panose="02010600030101010101" pitchFamily="2" charset="-122"/>
              </a:rPr>
              <a:t>。</a:t>
            </a:r>
          </a:p>
          <a:p>
            <a:pPr>
              <a:lnSpc>
                <a:spcPct val="150000"/>
              </a:lnSpc>
            </a:pPr>
            <a:r>
              <a:rPr lang="zh-CN" altLang="en-US" sz="1800" dirty="0">
                <a:effectLst/>
                <a:ea typeface="宋体" panose="02010600030101010101" pitchFamily="2" charset="-122"/>
                <a:cs typeface="宋体" panose="02010600030101010101" pitchFamily="2" charset="-122"/>
              </a:rPr>
              <a:t>。</a:t>
            </a:r>
          </a:p>
        </p:txBody>
      </p:sp>
      <p:pic>
        <p:nvPicPr>
          <p:cNvPr id="2" name="图片 1">
            <a:extLst>
              <a:ext uri="{FF2B5EF4-FFF2-40B4-BE49-F238E27FC236}">
                <a16:creationId xmlns:a16="http://schemas.microsoft.com/office/drawing/2014/main" id="{1F5636B2-576F-6371-A592-254BFA153683}"/>
              </a:ext>
            </a:extLst>
          </p:cNvPr>
          <p:cNvPicPr>
            <a:picLocks noChangeAspect="1"/>
          </p:cNvPicPr>
          <p:nvPr/>
        </p:nvPicPr>
        <p:blipFill rotWithShape="1">
          <a:blip r:embed="rId2"/>
          <a:srcRect t="8435" r="1188" b="21491"/>
          <a:stretch/>
        </p:blipFill>
        <p:spPr bwMode="auto">
          <a:xfrm>
            <a:off x="2376661" y="2375991"/>
            <a:ext cx="7009585" cy="2795180"/>
          </a:xfrm>
          <a:prstGeom prst="rect">
            <a:avLst/>
          </a:prstGeom>
          <a:ln>
            <a:noFill/>
          </a:ln>
          <a:extLst>
            <a:ext uri="{53640926-AAD7-44D8-BBD7-CCE9431645EC}">
              <a14:shadowObscured xmlns:a14="http://schemas.microsoft.com/office/drawing/2010/main"/>
            </a:ext>
          </a:extLst>
        </p:spPr>
      </p:pic>
      <p:sp>
        <p:nvSpPr>
          <p:cNvPr id="4" name="矩形 3">
            <a:extLst>
              <a:ext uri="{FF2B5EF4-FFF2-40B4-BE49-F238E27FC236}">
                <a16:creationId xmlns:a16="http://schemas.microsoft.com/office/drawing/2014/main" id="{CA90E0AB-F522-46F9-EF1A-777F011712AD}"/>
              </a:ext>
            </a:extLst>
          </p:cNvPr>
          <p:cNvSpPr/>
          <p:nvPr/>
        </p:nvSpPr>
        <p:spPr>
          <a:xfrm>
            <a:off x="4248869" y="2593635"/>
            <a:ext cx="1584176" cy="214404"/>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198224720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504453" y="1151855"/>
            <a:ext cx="10178076" cy="1291379"/>
          </a:xfrm>
          <a:prstGeom prst="rect">
            <a:avLst/>
          </a:prstGeom>
          <a:noFill/>
        </p:spPr>
        <p:txBody>
          <a:bodyPr wrap="square">
            <a:spAutoFit/>
          </a:bodyPr>
          <a:lstStyle/>
          <a:p>
            <a:pPr>
              <a:lnSpc>
                <a:spcPct val="150000"/>
              </a:lnSpc>
            </a:pPr>
            <a:r>
              <a:rPr lang="en-US" altLang="zh-CN" dirty="0">
                <a:effectLst/>
                <a:ea typeface="宋体" panose="02010600030101010101" pitchFamily="2" charset="-122"/>
                <a:cs typeface="宋体" panose="02010600030101010101" pitchFamily="2" charset="-122"/>
              </a:rPr>
              <a:t>(4)</a:t>
            </a:r>
            <a:r>
              <a:rPr lang="zh-CN" altLang="en-US" dirty="0">
                <a:effectLst/>
                <a:ea typeface="宋体" panose="02010600030101010101" pitchFamily="2" charset="-122"/>
                <a:cs typeface="宋体" panose="02010600030101010101" pitchFamily="2" charset="-122"/>
              </a:rPr>
              <a:t>设置机械结构相关参数。默认丝杠连接，丝杠螺距</a:t>
            </a:r>
            <a:r>
              <a:rPr lang="en-US" altLang="zh-CN" dirty="0">
                <a:effectLst/>
                <a:ea typeface="宋体" panose="02010600030101010101" pitchFamily="2" charset="-122"/>
                <a:cs typeface="宋体" panose="02010600030101010101" pitchFamily="2" charset="-122"/>
              </a:rPr>
              <a:t>10mm</a:t>
            </a:r>
            <a:r>
              <a:rPr lang="zh-CN" altLang="en-US" dirty="0">
                <a:effectLst/>
                <a:ea typeface="宋体" panose="02010600030101010101" pitchFamily="2" charset="-122"/>
                <a:cs typeface="宋体" panose="02010600030101010101" pitchFamily="2" charset="-122"/>
              </a:rPr>
              <a:t>，分辨率</a:t>
            </a:r>
            <a:r>
              <a:rPr lang="en-US" altLang="zh-CN" dirty="0">
                <a:effectLst/>
                <a:ea typeface="宋体" panose="02010600030101010101" pitchFamily="2" charset="-122"/>
                <a:cs typeface="宋体" panose="02010600030101010101" pitchFamily="2" charset="-122"/>
              </a:rPr>
              <a:t>1um</a:t>
            </a:r>
            <a:r>
              <a:rPr lang="zh-CN" altLang="en-US" dirty="0">
                <a:effectLst/>
                <a:ea typeface="宋体" panose="02010600030101010101" pitchFamily="2" charset="-122"/>
                <a:cs typeface="宋体" panose="02010600030101010101" pitchFamily="2" charset="-122"/>
              </a:rPr>
              <a:t>，则负载转动一圈对应</a:t>
            </a:r>
            <a:r>
              <a:rPr lang="en-US" altLang="zh-CN" dirty="0">
                <a:effectLst/>
                <a:ea typeface="宋体" panose="02010600030101010101" pitchFamily="2" charset="-122"/>
                <a:cs typeface="宋体" panose="02010600030101010101" pitchFamily="2" charset="-122"/>
              </a:rPr>
              <a:t>10000LU</a:t>
            </a:r>
            <a:r>
              <a:rPr lang="zh-CN" altLang="en-US" dirty="0">
                <a:effectLst/>
                <a:ea typeface="宋体" panose="02010600030101010101" pitchFamily="2" charset="-122"/>
                <a:cs typeface="宋体" panose="02010600030101010101" pitchFamily="2" charset="-122"/>
              </a:rPr>
              <a:t>。如果使用皮带轮连接，需要设置正确的齿轮比，以及设置负载转动一圈物体移动距离</a:t>
            </a:r>
            <a:r>
              <a:rPr lang="en-US" altLang="zh-CN" dirty="0">
                <a:effectLst/>
                <a:ea typeface="宋体" panose="02010600030101010101" pitchFamily="2" charset="-122"/>
                <a:cs typeface="宋体" panose="02010600030101010101" pitchFamily="2" charset="-122"/>
              </a:rPr>
              <a:t>120000 LU</a:t>
            </a:r>
            <a:r>
              <a:rPr lang="zh-CN" altLang="en-US" dirty="0">
                <a:effectLst/>
                <a:ea typeface="宋体" panose="02010600030101010101" pitchFamily="2" charset="-122"/>
                <a:cs typeface="宋体" panose="02010600030101010101" pitchFamily="2" charset="-122"/>
              </a:rPr>
              <a:t>（皮带轮连接，齿轮比</a:t>
            </a:r>
            <a:r>
              <a:rPr lang="en-US" altLang="zh-CN" dirty="0">
                <a:effectLst/>
                <a:ea typeface="宋体" panose="02010600030101010101" pitchFamily="2" charset="-122"/>
                <a:cs typeface="宋体" panose="02010600030101010101" pitchFamily="2" charset="-122"/>
              </a:rPr>
              <a:t>1:1</a:t>
            </a:r>
            <a:r>
              <a:rPr lang="zh-CN" altLang="en-US" dirty="0">
                <a:effectLst/>
                <a:ea typeface="宋体" panose="02010600030101010101" pitchFamily="2" charset="-122"/>
                <a:cs typeface="宋体" panose="02010600030101010101" pitchFamily="2" charset="-122"/>
              </a:rPr>
              <a:t>，皮带轮直径</a:t>
            </a:r>
            <a:r>
              <a:rPr lang="en-US" altLang="zh-CN" dirty="0">
                <a:effectLst/>
                <a:ea typeface="宋体" panose="02010600030101010101" pitchFamily="2" charset="-122"/>
                <a:cs typeface="宋体" panose="02010600030101010101" pitchFamily="2" charset="-122"/>
              </a:rPr>
              <a:t>38mm</a:t>
            </a:r>
            <a:r>
              <a:rPr lang="zh-CN" altLang="en-US" dirty="0">
                <a:effectLst/>
                <a:ea typeface="宋体" panose="02010600030101010101" pitchFamily="2" charset="-122"/>
                <a:cs typeface="宋体" panose="02010600030101010101" pitchFamily="2" charset="-122"/>
              </a:rPr>
              <a:t>），分辨率是</a:t>
            </a:r>
            <a:r>
              <a:rPr lang="en-US" altLang="zh-CN" dirty="0">
                <a:effectLst/>
                <a:ea typeface="宋体" panose="02010600030101010101" pitchFamily="2" charset="-122"/>
                <a:cs typeface="宋体" panose="02010600030101010101" pitchFamily="2" charset="-122"/>
              </a:rPr>
              <a:t>1um</a:t>
            </a:r>
            <a:r>
              <a:rPr lang="zh-CN" altLang="en-US" dirty="0">
                <a:effectLst/>
                <a:ea typeface="宋体" panose="02010600030101010101" pitchFamily="2" charset="-122"/>
                <a:cs typeface="宋体" panose="02010600030101010101" pitchFamily="2" charset="-122"/>
              </a:rPr>
              <a:t>。</a:t>
            </a:r>
            <a:endParaRPr lang="zh-CN" altLang="en-US" sz="16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9A1BBC90-383D-A300-C944-187FCC889207}"/>
              </a:ext>
            </a:extLst>
          </p:cNvPr>
          <p:cNvPicPr>
            <a:picLocks noChangeAspect="1"/>
          </p:cNvPicPr>
          <p:nvPr/>
        </p:nvPicPr>
        <p:blipFill>
          <a:blip r:embed="rId2"/>
          <a:stretch>
            <a:fillRect/>
          </a:stretch>
        </p:blipFill>
        <p:spPr>
          <a:xfrm>
            <a:off x="2376661" y="2684880"/>
            <a:ext cx="7248229" cy="3209382"/>
          </a:xfrm>
          <a:prstGeom prst="rect">
            <a:avLst/>
          </a:prstGeom>
        </p:spPr>
      </p:pic>
    </p:spTree>
    <p:extLst>
      <p:ext uri="{BB962C8B-B14F-4D97-AF65-F5344CB8AC3E}">
        <p14:creationId xmlns:p14="http://schemas.microsoft.com/office/powerpoint/2010/main" val="216325548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10178076" cy="1291379"/>
          </a:xfrm>
          <a:prstGeom prst="rect">
            <a:avLst/>
          </a:prstGeom>
          <a:noFill/>
        </p:spPr>
        <p:txBody>
          <a:bodyPr wrap="square">
            <a:spAutoFit/>
          </a:bodyPr>
          <a:lstStyle/>
          <a:p>
            <a:pPr>
              <a:lnSpc>
                <a:spcPct val="150000"/>
              </a:lnSpc>
            </a:pPr>
            <a:r>
              <a:rPr lang="en-US" altLang="zh-CN" dirty="0">
                <a:effectLst/>
                <a:ea typeface="宋体" panose="02010600030101010101" pitchFamily="2" charset="-122"/>
                <a:cs typeface="宋体" panose="02010600030101010101" pitchFamily="2" charset="-122"/>
              </a:rPr>
              <a:t>(5) </a:t>
            </a:r>
            <a:r>
              <a:rPr lang="zh-CN" altLang="en-US" dirty="0">
                <a:effectLst/>
                <a:ea typeface="宋体" panose="02010600030101010101" pitchFamily="2" charset="-122"/>
                <a:cs typeface="宋体" panose="02010600030101010101" pitchFamily="2" charset="-122"/>
              </a:rPr>
              <a:t>配置回零参数。回参考点方式选择“</a:t>
            </a:r>
            <a:r>
              <a:rPr lang="en-US" altLang="zh-CN" dirty="0">
                <a:effectLst/>
                <a:ea typeface="宋体" panose="02010600030101010101" pitchFamily="2" charset="-122"/>
                <a:cs typeface="宋体" panose="02010600030101010101" pitchFamily="2" charset="-122"/>
              </a:rPr>
              <a:t>1</a:t>
            </a:r>
            <a:r>
              <a:rPr lang="zh-CN" altLang="en-US" dirty="0">
                <a:effectLst/>
                <a:ea typeface="宋体" panose="02010600030101010101" pitchFamily="2" charset="-122"/>
                <a:cs typeface="宋体" panose="02010600030101010101" pitchFamily="2" charset="-122"/>
              </a:rPr>
              <a:t>：参考点挡块（信号</a:t>
            </a:r>
            <a:r>
              <a:rPr lang="en-US" altLang="zh-CN" dirty="0">
                <a:effectLst/>
                <a:ea typeface="宋体" panose="02010600030101010101" pitchFamily="2" charset="-122"/>
                <a:cs typeface="宋体" panose="02010600030101010101" pitchFamily="2" charset="-122"/>
              </a:rPr>
              <a:t>REF</a:t>
            </a:r>
            <a:r>
              <a:rPr lang="zh-CN" altLang="en-US" dirty="0">
                <a:effectLst/>
                <a:ea typeface="宋体" panose="02010600030101010101" pitchFamily="2" charset="-122"/>
                <a:cs typeface="宋体" panose="02010600030101010101" pitchFamily="2" charset="-122"/>
              </a:rPr>
              <a:t>）及编码器零脉冲”，设置相关参数。轴回检测参考点挡块的信号，离开挡块后，搜索编码器零脉冲，搜索到零脉冲后，运行偏移距离后停止在参考点。将参考点挡块输入信号（回零开关）连接到功能块管脚 </a:t>
            </a:r>
            <a:r>
              <a:rPr lang="en-US" altLang="zh-CN" dirty="0" err="1">
                <a:effectLst/>
                <a:ea typeface="宋体" panose="02010600030101010101" pitchFamily="2" charset="-122"/>
                <a:cs typeface="宋体" panose="02010600030101010101" pitchFamily="2" charset="-122"/>
              </a:rPr>
              <a:t>ConfigEPos</a:t>
            </a:r>
            <a:r>
              <a:rPr lang="en-US" altLang="zh-CN" dirty="0">
                <a:effectLst/>
                <a:ea typeface="宋体" panose="02010600030101010101" pitchFamily="2" charset="-122"/>
                <a:cs typeface="宋体" panose="02010600030101010101" pitchFamily="2" charset="-122"/>
              </a:rPr>
              <a:t> </a:t>
            </a:r>
            <a:r>
              <a:rPr lang="zh-CN" altLang="en-US" dirty="0">
                <a:effectLst/>
                <a:ea typeface="宋体" panose="02010600030101010101" pitchFamily="2" charset="-122"/>
                <a:cs typeface="宋体" panose="02010600030101010101" pitchFamily="2" charset="-122"/>
              </a:rPr>
              <a:t>的</a:t>
            </a:r>
            <a:r>
              <a:rPr lang="en-US" altLang="zh-CN" dirty="0">
                <a:effectLst/>
                <a:ea typeface="宋体" panose="02010600030101010101" pitchFamily="2" charset="-122"/>
                <a:cs typeface="宋体" panose="02010600030101010101" pitchFamily="2" charset="-122"/>
              </a:rPr>
              <a:t>bit 6</a:t>
            </a:r>
            <a:r>
              <a:rPr lang="zh-CN" altLang="en-US" dirty="0">
                <a:effectLst/>
                <a:ea typeface="宋体" panose="02010600030101010101" pitchFamily="2" charset="-122"/>
                <a:cs typeface="宋体" panose="02010600030101010101" pitchFamily="2" charset="-122"/>
              </a:rPr>
              <a:t>。</a:t>
            </a:r>
            <a:endParaRPr lang="zh-CN" altLang="en-US" sz="16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D89D5C33-DAEA-649C-13C7-502DB73B7CAD}"/>
              </a:ext>
            </a:extLst>
          </p:cNvPr>
          <p:cNvPicPr>
            <a:picLocks noChangeAspect="1"/>
          </p:cNvPicPr>
          <p:nvPr/>
        </p:nvPicPr>
        <p:blipFill rotWithShape="1">
          <a:blip r:embed="rId2"/>
          <a:srcRect t="8621" r="15592" b="23004"/>
          <a:stretch/>
        </p:blipFill>
        <p:spPr bwMode="auto">
          <a:xfrm>
            <a:off x="2127287" y="2711154"/>
            <a:ext cx="7233209" cy="311144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0670071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2342949"/>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6.TIA Portal</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硬件组态</a:t>
            </a:r>
          </a:p>
          <a:p>
            <a:pPr>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）创建新项目，添加</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设备，建立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的网络连接，设置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192.168.0.1”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的设备名称为“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192.168.0.5”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软件设置一致。编译并下载组态至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）在设备视图中为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添加“西门子报文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111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PZD-12/12”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软件设置一致。</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下载硬件组态至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159DABA7-46A3-E571-09DC-A53F35F4268E}"/>
              </a:ext>
            </a:extLst>
          </p:cNvPr>
          <p:cNvPicPr>
            <a:picLocks noChangeAspect="1"/>
          </p:cNvPicPr>
          <p:nvPr/>
        </p:nvPicPr>
        <p:blipFill rotWithShape="1">
          <a:blip r:embed="rId2"/>
          <a:srcRect l="19905" t="8309" b="40758"/>
          <a:stretch/>
        </p:blipFill>
        <p:spPr bwMode="auto">
          <a:xfrm>
            <a:off x="2237320" y="3507913"/>
            <a:ext cx="7047433" cy="2520280"/>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50DE0580-1AAA-8DA8-1E55-717A62C7434A}"/>
              </a:ext>
            </a:extLst>
          </p:cNvPr>
          <p:cNvSpPr/>
          <p:nvPr/>
        </p:nvSpPr>
        <p:spPr>
          <a:xfrm>
            <a:off x="6265093" y="4660851"/>
            <a:ext cx="1008112" cy="174535"/>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300112358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2158283"/>
          </a:xfrm>
          <a:prstGeom prst="rect">
            <a:avLst/>
          </a:prstGeom>
          <a:noFill/>
        </p:spPr>
        <p:txBody>
          <a:bodyPr wrap="square">
            <a:spAutoFit/>
          </a:bodyPr>
          <a:lstStyle/>
          <a:p>
            <a:pPr>
              <a:lnSpc>
                <a:spcPct val="150000"/>
              </a:lnSpc>
            </a:pPr>
            <a:r>
              <a:rPr lang="en-US" altLang="zh-CN" sz="2000" b="1" dirty="0">
                <a:latin typeface="宋体" panose="02010600030101010101" pitchFamily="2" charset="-122"/>
                <a:cs typeface="宋体" panose="02010600030101010101" pitchFamily="2" charset="-122"/>
              </a:rPr>
              <a:t>7.</a:t>
            </a:r>
            <a:r>
              <a:rPr lang="zh-CN" altLang="en-US" sz="2000" b="1" dirty="0">
                <a:latin typeface="宋体" panose="02010600030101010101" pitchFamily="2" charset="-122"/>
                <a:cs typeface="宋体" panose="02010600030101010101" pitchFamily="2" charset="-122"/>
              </a:rPr>
              <a:t>程序编写</a:t>
            </a:r>
          </a:p>
          <a:p>
            <a:pPr>
              <a:lnSpc>
                <a:spcPct val="150000"/>
              </a:lnSpc>
            </a:pPr>
            <a:r>
              <a:rPr lang="en-US" altLang="zh-CN" sz="2000" dirty="0">
                <a:latin typeface="宋体" panose="02010600030101010101" pitchFamily="2" charset="-122"/>
                <a:cs typeface="宋体" panose="02010600030101010101" pitchFamily="2" charset="-122"/>
              </a:rPr>
              <a:t>(</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使用</a:t>
            </a:r>
            <a:r>
              <a:rPr lang="en-US" altLang="zh-CN" dirty="0">
                <a:latin typeface="宋体" panose="02010600030101010101" pitchFamily="2" charset="-122"/>
                <a:cs typeface="宋体" panose="02010600030101010101" pitchFamily="2" charset="-122"/>
              </a:rPr>
              <a:t>FB284</a:t>
            </a:r>
            <a:r>
              <a:rPr lang="zh-CN" altLang="en-US" dirty="0">
                <a:latin typeface="宋体" panose="02010600030101010101" pitchFamily="2" charset="-122"/>
                <a:cs typeface="宋体" panose="02010600030101010101" pitchFamily="2" charset="-122"/>
              </a:rPr>
              <a:t>程序块。在右侧全局库中的“</a:t>
            </a:r>
            <a:r>
              <a:rPr lang="en-US" altLang="zh-CN" dirty="0">
                <a:latin typeface="宋体" panose="02010600030101010101" pitchFamily="2" charset="-122"/>
                <a:cs typeface="宋体" panose="02010600030101010101" pitchFamily="2" charset="-122"/>
              </a:rPr>
              <a:t>Drive_Lib_S7_1200_1500”→03_SINAMICS</a:t>
            </a:r>
            <a:r>
              <a:rPr lang="zh-CN" altLang="en-US" dirty="0">
                <a:latin typeface="宋体" panose="02010600030101010101" pitchFamily="2" charset="-122"/>
                <a:cs typeface="宋体" panose="02010600030101010101" pitchFamily="2" charset="-122"/>
              </a:rPr>
              <a:t>找到</a:t>
            </a:r>
            <a:r>
              <a:rPr lang="en-US" altLang="zh-CN" dirty="0">
                <a:latin typeface="宋体" panose="02010600030101010101" pitchFamily="2" charset="-122"/>
                <a:cs typeface="宋体" panose="02010600030101010101" pitchFamily="2" charset="-122"/>
              </a:rPr>
              <a:t>SINA_POS</a:t>
            </a:r>
            <a:r>
              <a:rPr lang="zh-CN" altLang="en-US" dirty="0">
                <a:latin typeface="宋体" panose="02010600030101010101" pitchFamily="2" charset="-122"/>
                <a:cs typeface="宋体" panose="02010600030101010101" pitchFamily="2" charset="-122"/>
              </a:rPr>
              <a:t>程序块，拖拽到</a:t>
            </a:r>
            <a:r>
              <a:rPr lang="en-US" altLang="zh-CN" dirty="0">
                <a:latin typeface="宋体" panose="02010600030101010101" pitchFamily="2" charset="-122"/>
                <a:cs typeface="宋体" panose="02010600030101010101" pitchFamily="2" charset="-122"/>
              </a:rPr>
              <a:t>OB1</a:t>
            </a:r>
            <a:r>
              <a:rPr lang="zh-CN" altLang="en-US" dirty="0">
                <a:latin typeface="宋体" panose="02010600030101010101" pitchFamily="2" charset="-122"/>
                <a:cs typeface="宋体" panose="02010600030101010101" pitchFamily="2" charset="-122"/>
              </a:rPr>
              <a:t>中， 弹出建立背景数据块对话框“</a:t>
            </a:r>
            <a:r>
              <a:rPr lang="en-US" altLang="zh-CN" dirty="0">
                <a:latin typeface="宋体" panose="02010600030101010101" pitchFamily="2" charset="-122"/>
                <a:cs typeface="宋体" panose="02010600030101010101" pitchFamily="2" charset="-122"/>
              </a:rPr>
              <a:t>SINA_POS_DB”,</a:t>
            </a:r>
            <a:r>
              <a:rPr lang="zh-CN" altLang="en-US" dirty="0">
                <a:latin typeface="宋体" panose="02010600030101010101" pitchFamily="2" charset="-122"/>
                <a:cs typeface="宋体" panose="02010600030101010101" pitchFamily="2" charset="-122"/>
              </a:rPr>
              <a:t>点击确定，建立</a:t>
            </a:r>
            <a:r>
              <a:rPr lang="en-US" altLang="zh-CN" dirty="0">
                <a:latin typeface="宋体" panose="02010600030101010101" pitchFamily="2" charset="-122"/>
                <a:cs typeface="宋体" panose="02010600030101010101" pitchFamily="2" charset="-122"/>
              </a:rPr>
              <a:t>SINA_POS</a:t>
            </a:r>
            <a:r>
              <a:rPr lang="zh-CN" altLang="en-US" dirty="0">
                <a:latin typeface="宋体" panose="02010600030101010101" pitchFamily="2" charset="-122"/>
                <a:cs typeface="宋体" panose="02010600030101010101" pitchFamily="2" charset="-122"/>
              </a:rPr>
              <a:t>程序块背景数据块</a:t>
            </a:r>
            <a:endParaRPr lang="zh-CN" altLang="en-US"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1D9652BC-C720-12F9-8F83-0958AFE1AE97}"/>
              </a:ext>
            </a:extLst>
          </p:cNvPr>
          <p:cNvPicPr>
            <a:picLocks noChangeAspect="1"/>
          </p:cNvPicPr>
          <p:nvPr/>
        </p:nvPicPr>
        <p:blipFill rotWithShape="1">
          <a:blip r:embed="rId2"/>
          <a:srcRect b="6061"/>
          <a:stretch/>
        </p:blipFill>
        <p:spPr bwMode="auto">
          <a:xfrm>
            <a:off x="2880717" y="2886259"/>
            <a:ext cx="1440160" cy="3306156"/>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5FECBFC3-1A6B-3661-7E26-18DCE062D144}"/>
              </a:ext>
            </a:extLst>
          </p:cNvPr>
          <p:cNvPicPr>
            <a:picLocks noChangeAspect="1"/>
          </p:cNvPicPr>
          <p:nvPr/>
        </p:nvPicPr>
        <p:blipFill>
          <a:blip r:embed="rId3"/>
          <a:stretch>
            <a:fillRect/>
          </a:stretch>
        </p:blipFill>
        <p:spPr>
          <a:xfrm>
            <a:off x="4896941" y="2897835"/>
            <a:ext cx="4167819" cy="3384376"/>
          </a:xfrm>
          <a:prstGeom prst="rect">
            <a:avLst/>
          </a:prstGeom>
        </p:spPr>
      </p:pic>
    </p:spTree>
    <p:extLst>
      <p:ext uri="{BB962C8B-B14F-4D97-AF65-F5344CB8AC3E}">
        <p14:creationId xmlns:p14="http://schemas.microsoft.com/office/powerpoint/2010/main" val="412250025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4863632" cy="858377"/>
          </a:xfrm>
          <a:prstGeom prst="rect">
            <a:avLst/>
          </a:prstGeom>
          <a:noFill/>
        </p:spPr>
        <p:txBody>
          <a:bodyPr wrap="square">
            <a:spAutoFit/>
          </a:bodyPr>
          <a:lstStyle/>
          <a:p>
            <a:pPr>
              <a:lnSpc>
                <a:spcPct val="150000"/>
              </a:lnSpc>
            </a:pPr>
            <a:r>
              <a:rPr lang="en-US" altLang="zh-CN" b="1" dirty="0">
                <a:latin typeface="宋体" panose="02010600030101010101" pitchFamily="2" charset="-122"/>
                <a:cs typeface="宋体" panose="02010600030101010101" pitchFamily="2" charset="-122"/>
              </a:rPr>
              <a:t>(2)</a:t>
            </a:r>
            <a:r>
              <a:rPr lang="zh-CN" altLang="en-US" b="1" dirty="0">
                <a:latin typeface="宋体" panose="02010600030101010101" pitchFamily="2" charset="-122"/>
                <a:cs typeface="宋体" panose="02010600030101010101" pitchFamily="2" charset="-122"/>
              </a:rPr>
              <a:t>编写</a:t>
            </a:r>
            <a:r>
              <a:rPr lang="en-US" altLang="zh-CN" b="1" dirty="0">
                <a:latin typeface="宋体" panose="02010600030101010101" pitchFamily="2" charset="-122"/>
                <a:cs typeface="宋体" panose="02010600030101010101" pitchFamily="2" charset="-122"/>
              </a:rPr>
              <a:t>OB1</a:t>
            </a:r>
            <a:r>
              <a:rPr lang="zh-CN" altLang="en-US" b="1" dirty="0">
                <a:latin typeface="宋体" panose="02010600030101010101" pitchFamily="2" charset="-122"/>
                <a:cs typeface="宋体" panose="02010600030101010101" pitchFamily="2" charset="-122"/>
              </a:rPr>
              <a:t>程序。</a:t>
            </a:r>
          </a:p>
          <a:p>
            <a:pPr lvl="1">
              <a:lnSpc>
                <a:spcPct val="150000"/>
              </a:lnSpc>
            </a:pPr>
            <a:r>
              <a:rPr lang="zh-CN" altLang="en-US" dirty="0">
                <a:latin typeface="宋体" panose="02010600030101010101" pitchFamily="2" charset="-122"/>
                <a:cs typeface="宋体" panose="02010600030101010101" pitchFamily="2" charset="-122"/>
              </a:rPr>
              <a:t>①　为调用</a:t>
            </a:r>
            <a:r>
              <a:rPr lang="en-US" altLang="zh-CN" dirty="0">
                <a:latin typeface="宋体" panose="02010600030101010101" pitchFamily="2" charset="-122"/>
                <a:cs typeface="宋体" panose="02010600030101010101" pitchFamily="2" charset="-122"/>
              </a:rPr>
              <a:t>FB284</a:t>
            </a:r>
            <a:r>
              <a:rPr lang="zh-CN" altLang="en-US" dirty="0">
                <a:latin typeface="宋体" panose="02010600030101010101" pitchFamily="2" charset="-122"/>
                <a:cs typeface="宋体" panose="02010600030101010101" pitchFamily="2" charset="-122"/>
              </a:rPr>
              <a:t>程序块建立变量表。</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1C27E6B5-AAB0-C455-9463-67A8623C05AD}"/>
              </a:ext>
            </a:extLst>
          </p:cNvPr>
          <p:cNvPicPr>
            <a:picLocks noChangeAspect="1"/>
          </p:cNvPicPr>
          <p:nvPr/>
        </p:nvPicPr>
        <p:blipFill>
          <a:blip r:embed="rId2"/>
          <a:stretch>
            <a:fillRect/>
          </a:stretch>
        </p:blipFill>
        <p:spPr>
          <a:xfrm>
            <a:off x="799451" y="2231975"/>
            <a:ext cx="4195445" cy="3048000"/>
          </a:xfrm>
          <a:prstGeom prst="rect">
            <a:avLst/>
          </a:prstGeom>
        </p:spPr>
      </p:pic>
      <p:sp>
        <p:nvSpPr>
          <p:cNvPr id="7" name="文本框 6">
            <a:extLst>
              <a:ext uri="{FF2B5EF4-FFF2-40B4-BE49-F238E27FC236}">
                <a16:creationId xmlns:a16="http://schemas.microsoft.com/office/drawing/2014/main" id="{5655B1DF-BC81-EEAF-6EBB-0081D44F1CDD}"/>
              </a:ext>
            </a:extLst>
          </p:cNvPr>
          <p:cNvSpPr txBox="1"/>
          <p:nvPr/>
        </p:nvSpPr>
        <p:spPr>
          <a:xfrm>
            <a:off x="5328989" y="1492934"/>
            <a:ext cx="5801360" cy="1291379"/>
          </a:xfrm>
          <a:prstGeom prst="rect">
            <a:avLst/>
          </a:prstGeom>
          <a:noFill/>
        </p:spPr>
        <p:txBody>
          <a:bodyPr wrap="square">
            <a:spAutoFit/>
          </a:bodyPr>
          <a:lstStyle/>
          <a:p>
            <a:pPr>
              <a:lnSpc>
                <a:spcPct val="150000"/>
              </a:lnSpc>
            </a:pPr>
            <a:r>
              <a:rPr lang="zh-CN" altLang="en-US" dirty="0"/>
              <a:t>②　原点关联。如果使用回零模式是“外部回零开关</a:t>
            </a:r>
            <a:r>
              <a:rPr lang="en-US" altLang="zh-CN" dirty="0"/>
              <a:t>+</a:t>
            </a:r>
            <a:r>
              <a:rPr lang="zh-CN" altLang="en-US" dirty="0"/>
              <a:t>编码器零脉冲回零”，则需要把外部原点开关关联至控制字</a:t>
            </a:r>
            <a:r>
              <a:rPr lang="en-US" altLang="zh-CN" dirty="0" err="1"/>
              <a:t>ConfigEPos</a:t>
            </a:r>
            <a:r>
              <a:rPr lang="zh-CN" altLang="en-US" dirty="0"/>
              <a:t>的位</a:t>
            </a:r>
            <a:r>
              <a:rPr lang="en-US" altLang="zh-CN" dirty="0"/>
              <a:t>6</a:t>
            </a:r>
            <a:endParaRPr lang="zh-CN" altLang="en-US" dirty="0"/>
          </a:p>
        </p:txBody>
      </p:sp>
      <p:pic>
        <p:nvPicPr>
          <p:cNvPr id="8" name="图片 7">
            <a:extLst>
              <a:ext uri="{FF2B5EF4-FFF2-40B4-BE49-F238E27FC236}">
                <a16:creationId xmlns:a16="http://schemas.microsoft.com/office/drawing/2014/main" id="{AFA07CA0-6A74-C4DB-C37D-B7FA061D1626}"/>
              </a:ext>
            </a:extLst>
          </p:cNvPr>
          <p:cNvPicPr>
            <a:picLocks noChangeAspect="1"/>
          </p:cNvPicPr>
          <p:nvPr/>
        </p:nvPicPr>
        <p:blipFill>
          <a:blip r:embed="rId3"/>
          <a:stretch>
            <a:fillRect/>
          </a:stretch>
        </p:blipFill>
        <p:spPr>
          <a:xfrm>
            <a:off x="5592514" y="3191732"/>
            <a:ext cx="5274310" cy="1551305"/>
          </a:xfrm>
          <a:prstGeom prst="rect">
            <a:avLst/>
          </a:prstGeom>
        </p:spPr>
      </p:pic>
    </p:spTree>
    <p:extLst>
      <p:ext uri="{BB962C8B-B14F-4D97-AF65-F5344CB8AC3E}">
        <p14:creationId xmlns:p14="http://schemas.microsoft.com/office/powerpoint/2010/main" val="205303393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10110468" cy="442878"/>
          </a:xfrm>
          <a:prstGeom prst="rect">
            <a:avLst/>
          </a:prstGeom>
          <a:noFill/>
        </p:spPr>
        <p:txBody>
          <a:bodyPr wrap="square">
            <a:spAutoFit/>
          </a:bodyPr>
          <a:lstStyle/>
          <a:p>
            <a:pPr>
              <a:lnSpc>
                <a:spcPct val="150000"/>
              </a:lnSpc>
            </a:pPr>
            <a:r>
              <a:rPr lang="zh-CN" altLang="en-US" dirty="0">
                <a:latin typeface="宋体" panose="02010600030101010101" pitchFamily="2" charset="-122"/>
                <a:cs typeface="宋体" panose="02010600030101010101" pitchFamily="2" charset="-122"/>
              </a:rPr>
              <a:t>③　调用</a:t>
            </a:r>
            <a:r>
              <a:rPr lang="en-US" altLang="zh-CN" dirty="0">
                <a:latin typeface="宋体" panose="02010600030101010101" pitchFamily="2" charset="-122"/>
                <a:cs typeface="宋体" panose="02010600030101010101" pitchFamily="2" charset="-122"/>
              </a:rPr>
              <a:t>FB284</a:t>
            </a:r>
            <a:r>
              <a:rPr lang="zh-CN" altLang="en-US" dirty="0">
                <a:latin typeface="宋体" panose="02010600030101010101" pitchFamily="2" charset="-122"/>
                <a:cs typeface="宋体" panose="02010600030101010101" pitchFamily="2" charset="-122"/>
              </a:rPr>
              <a:t>功能块，参照变量表，设置输入</a:t>
            </a:r>
            <a:r>
              <a:rPr lang="en-US" altLang="zh-CN" dirty="0">
                <a:latin typeface="宋体" panose="02010600030101010101" pitchFamily="2" charset="-122"/>
                <a:cs typeface="宋体" panose="02010600030101010101" pitchFamily="2" charset="-122"/>
              </a:rPr>
              <a:t>/</a:t>
            </a:r>
            <a:r>
              <a:rPr lang="zh-CN" altLang="en-US" dirty="0">
                <a:latin typeface="宋体" panose="02010600030101010101" pitchFamily="2" charset="-122"/>
                <a:cs typeface="宋体" panose="02010600030101010101" pitchFamily="2" charset="-122"/>
              </a:rPr>
              <a:t>输出参数</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176DE033-5AE5-D8C9-2FDC-00DC022726FB}"/>
              </a:ext>
            </a:extLst>
          </p:cNvPr>
          <p:cNvPicPr>
            <a:picLocks noChangeAspect="1"/>
          </p:cNvPicPr>
          <p:nvPr/>
        </p:nvPicPr>
        <p:blipFill>
          <a:blip r:embed="rId2"/>
          <a:stretch>
            <a:fillRect/>
          </a:stretch>
        </p:blipFill>
        <p:spPr>
          <a:xfrm>
            <a:off x="3888829" y="1795838"/>
            <a:ext cx="3456384" cy="4112993"/>
          </a:xfrm>
          <a:prstGeom prst="rect">
            <a:avLst/>
          </a:prstGeom>
        </p:spPr>
      </p:pic>
    </p:spTree>
    <p:extLst>
      <p:ext uri="{BB962C8B-B14F-4D97-AF65-F5344CB8AC3E}">
        <p14:creationId xmlns:p14="http://schemas.microsoft.com/office/powerpoint/2010/main" val="16132141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32445" y="1079847"/>
            <a:ext cx="10441160" cy="1689373"/>
          </a:xfrm>
          <a:prstGeom prst="rect">
            <a:avLst/>
          </a:prstGeom>
          <a:noFill/>
        </p:spPr>
        <p:txBody>
          <a:bodyPr wrap="square">
            <a:spAutoFit/>
          </a:bodyPr>
          <a:lstStyle/>
          <a:p>
            <a:pPr>
              <a:lnSpc>
                <a:spcPct val="150000"/>
              </a:lnSpc>
            </a:pPr>
            <a:r>
              <a:rPr lang="zh-CN" altLang="en-US" dirty="0">
                <a:latin typeface="宋体" panose="02010600030101010101" pitchFamily="2" charset="-122"/>
                <a:cs typeface="宋体" panose="02010600030101010101" pitchFamily="2" charset="-122"/>
              </a:rPr>
              <a:t>④　编写实际位置、速度转换程序。实际速度由引脚</a:t>
            </a:r>
            <a:r>
              <a:rPr lang="en-US" altLang="zh-CN" dirty="0" err="1">
                <a:latin typeface="宋体" panose="02010600030101010101" pitchFamily="2" charset="-122"/>
                <a:cs typeface="宋体" panose="02010600030101010101" pitchFamily="2" charset="-122"/>
              </a:rPr>
              <a:t>Actvelocity</a:t>
            </a:r>
            <a:r>
              <a:rPr lang="zh-CN" altLang="en-US" dirty="0">
                <a:latin typeface="宋体" panose="02010600030101010101" pitchFamily="2" charset="-122"/>
                <a:cs typeface="宋体" panose="02010600030101010101" pitchFamily="2" charset="-122"/>
              </a:rPr>
              <a:t>获得，存放在</a:t>
            </a:r>
            <a:r>
              <a:rPr lang="en-US" altLang="zh-CN" dirty="0">
                <a:latin typeface="宋体" panose="02010600030101010101" pitchFamily="2" charset="-122"/>
                <a:cs typeface="宋体" panose="02010600030101010101" pitchFamily="2" charset="-122"/>
              </a:rPr>
              <a:t>MD70</a:t>
            </a:r>
            <a:r>
              <a:rPr lang="zh-CN" altLang="en-US" dirty="0">
                <a:latin typeface="宋体" panose="02010600030101010101" pitchFamily="2" charset="-122"/>
                <a:cs typeface="宋体" panose="02010600030101010101" pitchFamily="2" charset="-122"/>
              </a:rPr>
              <a:t>中，单位是</a:t>
            </a:r>
            <a:r>
              <a:rPr lang="en-US" altLang="zh-CN" dirty="0">
                <a:latin typeface="宋体" panose="02010600030101010101" pitchFamily="2" charset="-122"/>
                <a:cs typeface="宋体" panose="02010600030101010101" pitchFamily="2" charset="-122"/>
              </a:rPr>
              <a:t>1000LU</a:t>
            </a:r>
            <a:r>
              <a:rPr lang="zh-CN" altLang="en-US" dirty="0">
                <a:latin typeface="宋体" panose="02010600030101010101" pitchFamily="2" charset="-122"/>
                <a:cs typeface="宋体" panose="02010600030101010101" pitchFamily="2" charset="-122"/>
              </a:rPr>
              <a:t>，数字量对应的满量程是</a:t>
            </a:r>
            <a:r>
              <a:rPr lang="en-US" altLang="zh-CN" dirty="0">
                <a:latin typeface="宋体" panose="02010600030101010101" pitchFamily="2" charset="-122"/>
                <a:cs typeface="宋体" panose="02010600030101010101" pitchFamily="2" charset="-122"/>
              </a:rPr>
              <a:t>16#40000000</a:t>
            </a:r>
            <a:r>
              <a:rPr lang="zh-CN" altLang="en-US" dirty="0">
                <a:latin typeface="宋体" panose="02010600030101010101" pitchFamily="2" charset="-122"/>
                <a:cs typeface="宋体" panose="02010600030101010101" pitchFamily="2" charset="-122"/>
              </a:rPr>
              <a:t>（十进制</a:t>
            </a:r>
            <a:r>
              <a:rPr lang="en-US" altLang="zh-CN" dirty="0">
                <a:latin typeface="宋体" panose="02010600030101010101" pitchFamily="2" charset="-122"/>
                <a:cs typeface="宋体" panose="02010600030101010101" pitchFamily="2" charset="-122"/>
              </a:rPr>
              <a:t>1073741824.0</a:t>
            </a:r>
            <a:r>
              <a:rPr lang="zh-CN" altLang="en-US" dirty="0">
                <a:latin typeface="宋体" panose="02010600030101010101" pitchFamily="2" charset="-122"/>
                <a:cs typeface="宋体" panose="02010600030101010101" pitchFamily="2" charset="-122"/>
              </a:rPr>
              <a:t>），又</a:t>
            </a:r>
            <a:r>
              <a:rPr lang="en-US" altLang="zh-CN" dirty="0">
                <a:latin typeface="宋体" panose="02010600030101010101" pitchFamily="2" charset="-122"/>
                <a:cs typeface="宋体" panose="02010600030101010101" pitchFamily="2" charset="-122"/>
              </a:rPr>
              <a:t>P2000</a:t>
            </a:r>
            <a:r>
              <a:rPr lang="zh-CN" altLang="en-US" dirty="0">
                <a:latin typeface="宋体" panose="02010600030101010101" pitchFamily="2" charset="-122"/>
                <a:cs typeface="宋体" panose="02010600030101010101" pitchFamily="2" charset="-122"/>
              </a:rPr>
              <a:t>参考转速为</a:t>
            </a:r>
            <a:r>
              <a:rPr lang="en-US" altLang="zh-CN" dirty="0">
                <a:latin typeface="宋体" panose="02010600030101010101" pitchFamily="2" charset="-122"/>
                <a:cs typeface="宋体" panose="02010600030101010101" pitchFamily="2" charset="-122"/>
              </a:rPr>
              <a:t>3000RPM</a:t>
            </a:r>
            <a:r>
              <a:rPr lang="zh-CN" altLang="en-US" dirty="0">
                <a:latin typeface="宋体" panose="02010600030101010101" pitchFamily="2" charset="-122"/>
                <a:cs typeface="宋体" panose="02010600030101010101" pitchFamily="2" charset="-122"/>
              </a:rPr>
              <a:t>，所以可以计算出实际转速，存放在</a:t>
            </a:r>
            <a:r>
              <a:rPr lang="en-US" altLang="zh-CN" dirty="0">
                <a:latin typeface="宋体" panose="02010600030101010101" pitchFamily="2" charset="-122"/>
                <a:cs typeface="宋体" panose="02010600030101010101" pitchFamily="2" charset="-122"/>
              </a:rPr>
              <a:t>MD82</a:t>
            </a:r>
            <a:r>
              <a:rPr lang="zh-CN" altLang="en-US" dirty="0">
                <a:latin typeface="宋体" panose="02010600030101010101" pitchFamily="2" charset="-122"/>
                <a:cs typeface="宋体" panose="02010600030101010101" pitchFamily="2" charset="-122"/>
              </a:rPr>
              <a:t>中。实际位置由引脚</a:t>
            </a:r>
            <a:r>
              <a:rPr lang="en-US" altLang="zh-CN" dirty="0" err="1">
                <a:latin typeface="宋体" panose="02010600030101010101" pitchFamily="2" charset="-122"/>
                <a:cs typeface="宋体" panose="02010600030101010101" pitchFamily="2" charset="-122"/>
              </a:rPr>
              <a:t>ActPosition</a:t>
            </a:r>
            <a:r>
              <a:rPr lang="zh-CN" altLang="en-US" dirty="0">
                <a:latin typeface="宋体" panose="02010600030101010101" pitchFamily="2" charset="-122"/>
                <a:cs typeface="宋体" panose="02010600030101010101" pitchFamily="2" charset="-122"/>
              </a:rPr>
              <a:t>获得，存放在</a:t>
            </a:r>
            <a:r>
              <a:rPr lang="en-US" altLang="zh-CN" dirty="0">
                <a:latin typeface="宋体" panose="02010600030101010101" pitchFamily="2" charset="-122"/>
                <a:cs typeface="宋体" panose="02010600030101010101" pitchFamily="2" charset="-122"/>
              </a:rPr>
              <a:t>MD74</a:t>
            </a:r>
            <a:r>
              <a:rPr lang="zh-CN" altLang="en-US" dirty="0">
                <a:latin typeface="宋体" panose="02010600030101010101" pitchFamily="2" charset="-122"/>
                <a:cs typeface="宋体" panose="02010600030101010101" pitchFamily="2" charset="-122"/>
              </a:rPr>
              <a:t>中，单位是</a:t>
            </a:r>
            <a:r>
              <a:rPr lang="en-US" altLang="zh-CN" dirty="0">
                <a:latin typeface="宋体" panose="02010600030101010101" pitchFamily="2" charset="-122"/>
                <a:cs typeface="宋体" panose="02010600030101010101" pitchFamily="2" charset="-122"/>
              </a:rPr>
              <a:t>LU</a:t>
            </a:r>
            <a:r>
              <a:rPr lang="zh-CN" altLang="en-US" dirty="0">
                <a:latin typeface="宋体" panose="02010600030101010101" pitchFamily="2" charset="-122"/>
                <a:cs typeface="宋体" panose="02010600030101010101" pitchFamily="2" charset="-122"/>
              </a:rPr>
              <a:t>，转动一圈</a:t>
            </a:r>
            <a:r>
              <a:rPr lang="en-US" altLang="zh-CN" dirty="0">
                <a:latin typeface="宋体" panose="02010600030101010101" pitchFamily="2" charset="-122"/>
                <a:cs typeface="宋体" panose="02010600030101010101" pitchFamily="2" charset="-122"/>
              </a:rPr>
              <a:t>120mm</a:t>
            </a:r>
            <a:r>
              <a:rPr lang="zh-CN" altLang="en-US" dirty="0">
                <a:latin typeface="宋体" panose="02010600030101010101" pitchFamily="2" charset="-122"/>
                <a:cs typeface="宋体" panose="02010600030101010101" pitchFamily="2" charset="-122"/>
              </a:rPr>
              <a:t>对应的是</a:t>
            </a:r>
            <a:r>
              <a:rPr lang="en-US" altLang="zh-CN" dirty="0">
                <a:latin typeface="宋体" panose="02010600030101010101" pitchFamily="2" charset="-122"/>
                <a:cs typeface="宋体" panose="02010600030101010101" pitchFamily="2" charset="-122"/>
              </a:rPr>
              <a:t>1200000LU</a:t>
            </a:r>
            <a:r>
              <a:rPr lang="zh-CN" altLang="en-US" dirty="0">
                <a:latin typeface="宋体" panose="02010600030101010101" pitchFamily="2" charset="-122"/>
                <a:cs typeface="宋体" panose="02010600030101010101" pitchFamily="2" charset="-122"/>
              </a:rPr>
              <a:t>，所以可以计算出实际位置，存放在</a:t>
            </a:r>
            <a:r>
              <a:rPr lang="en-US" altLang="zh-CN" dirty="0">
                <a:latin typeface="宋体" panose="02010600030101010101" pitchFamily="2" charset="-122"/>
                <a:cs typeface="宋体" panose="02010600030101010101" pitchFamily="2" charset="-122"/>
              </a:rPr>
              <a:t>MD100</a:t>
            </a:r>
            <a:r>
              <a:rPr lang="zh-CN" altLang="en-US" dirty="0">
                <a:latin typeface="宋体" panose="02010600030101010101" pitchFamily="2" charset="-122"/>
                <a:cs typeface="宋体" panose="02010600030101010101" pitchFamily="2" charset="-122"/>
              </a:rPr>
              <a:t>中</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AB9E5629-DFAC-BC01-0DF7-F24E475ED8B5}"/>
              </a:ext>
            </a:extLst>
          </p:cNvPr>
          <p:cNvPicPr>
            <a:picLocks noChangeAspect="1"/>
          </p:cNvPicPr>
          <p:nvPr/>
        </p:nvPicPr>
        <p:blipFill>
          <a:blip r:embed="rId2"/>
          <a:stretch>
            <a:fillRect/>
          </a:stretch>
        </p:blipFill>
        <p:spPr>
          <a:xfrm>
            <a:off x="3168749" y="2948979"/>
            <a:ext cx="5546454" cy="3099420"/>
          </a:xfrm>
          <a:prstGeom prst="rect">
            <a:avLst/>
          </a:prstGeom>
        </p:spPr>
      </p:pic>
    </p:spTree>
    <p:extLst>
      <p:ext uri="{BB962C8B-B14F-4D97-AF65-F5344CB8AC3E}">
        <p14:creationId xmlns:p14="http://schemas.microsoft.com/office/powerpoint/2010/main" val="4829330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6" y="1085515"/>
            <a:ext cx="10480255" cy="1689373"/>
          </a:xfrm>
          <a:prstGeom prst="rect">
            <a:avLst/>
          </a:prstGeom>
          <a:noFill/>
        </p:spPr>
        <p:txBody>
          <a:bodyPr wrap="square">
            <a:spAutoFit/>
          </a:bodyPr>
          <a:lstStyle/>
          <a:p>
            <a:pPr>
              <a:lnSpc>
                <a:spcPct val="150000"/>
              </a:lnSpc>
            </a:pPr>
            <a:r>
              <a:rPr lang="zh-CN" altLang="en-US" dirty="0">
                <a:latin typeface="宋体" panose="02010600030101010101" pitchFamily="2" charset="-122"/>
                <a:cs typeface="宋体" panose="02010600030101010101" pitchFamily="2" charset="-122"/>
              </a:rPr>
              <a:t>⑤　编写位置、速度设定转换程序。</a:t>
            </a:r>
            <a:r>
              <a:rPr lang="en-US" altLang="zh-CN" dirty="0">
                <a:latin typeface="宋体" panose="02010600030101010101" pitchFamily="2" charset="-122"/>
                <a:cs typeface="宋体" panose="02010600030101010101" pitchFamily="2" charset="-122"/>
              </a:rPr>
              <a:t>MD64</a:t>
            </a:r>
            <a:r>
              <a:rPr lang="zh-CN" altLang="en-US" dirty="0">
                <a:latin typeface="宋体" panose="02010600030101010101" pitchFamily="2" charset="-122"/>
                <a:cs typeface="宋体" panose="02010600030101010101" pitchFamily="2" charset="-122"/>
              </a:rPr>
              <a:t>的值关联输入变量</a:t>
            </a:r>
            <a:r>
              <a:rPr lang="en-US" altLang="zh-CN" dirty="0">
                <a:latin typeface="宋体" panose="02010600030101010101" pitchFamily="2" charset="-122"/>
                <a:cs typeface="宋体" panose="02010600030101010101" pitchFamily="2" charset="-122"/>
              </a:rPr>
              <a:t>Velocity</a:t>
            </a:r>
            <a:r>
              <a:rPr lang="zh-CN" altLang="en-US" dirty="0">
                <a:latin typeface="宋体" panose="02010600030101010101" pitchFamily="2" charset="-122"/>
                <a:cs typeface="宋体" panose="02010600030101010101" pitchFamily="2" charset="-122"/>
              </a:rPr>
              <a:t>，单位是</a:t>
            </a:r>
            <a:r>
              <a:rPr lang="en-US" altLang="zh-CN" dirty="0">
                <a:latin typeface="宋体" panose="02010600030101010101" pitchFamily="2" charset="-122"/>
                <a:cs typeface="宋体" panose="02010600030101010101" pitchFamily="2" charset="-122"/>
              </a:rPr>
              <a:t>1000LU</a:t>
            </a:r>
            <a:r>
              <a:rPr lang="zh-CN" altLang="en-US" dirty="0">
                <a:latin typeface="宋体" panose="02010600030101010101" pitchFamily="2" charset="-122"/>
                <a:cs typeface="宋体" panose="02010600030101010101" pitchFamily="2" charset="-122"/>
              </a:rPr>
              <a:t>，速度设定值使用</a:t>
            </a:r>
            <a:r>
              <a:rPr lang="en-US" altLang="zh-CN" dirty="0">
                <a:latin typeface="宋体" panose="02010600030101010101" pitchFamily="2" charset="-122"/>
                <a:cs typeface="宋体" panose="02010600030101010101" pitchFamily="2" charset="-122"/>
              </a:rPr>
              <a:t>MD90</a:t>
            </a:r>
            <a:r>
              <a:rPr lang="zh-CN" altLang="en-US" dirty="0">
                <a:latin typeface="宋体" panose="02010600030101010101" pitchFamily="2" charset="-122"/>
                <a:cs typeface="宋体" panose="02010600030101010101" pitchFamily="2" charset="-122"/>
              </a:rPr>
              <a:t>的值，单位是</a:t>
            </a:r>
            <a:r>
              <a:rPr lang="en-US" altLang="zh-CN" dirty="0">
                <a:latin typeface="宋体" panose="02010600030101010101" pitchFamily="2" charset="-122"/>
                <a:cs typeface="宋体" panose="02010600030101010101" pitchFamily="2" charset="-122"/>
              </a:rPr>
              <a:t>RPM</a:t>
            </a:r>
            <a:r>
              <a:rPr lang="zh-CN" altLang="en-US" dirty="0">
                <a:latin typeface="宋体" panose="02010600030101010101" pitchFamily="2" charset="-122"/>
                <a:cs typeface="宋体" panose="02010600030101010101" pitchFamily="2" charset="-122"/>
              </a:rPr>
              <a:t>，需要把</a:t>
            </a:r>
            <a:r>
              <a:rPr lang="en-US" altLang="zh-CN" dirty="0">
                <a:latin typeface="宋体" panose="02010600030101010101" pitchFamily="2" charset="-122"/>
                <a:cs typeface="宋体" panose="02010600030101010101" pitchFamily="2" charset="-122"/>
              </a:rPr>
              <a:t>RPM</a:t>
            </a:r>
            <a:r>
              <a:rPr lang="zh-CN" altLang="en-US" dirty="0">
                <a:latin typeface="宋体" panose="02010600030101010101" pitchFamily="2" charset="-122"/>
                <a:cs typeface="宋体" panose="02010600030101010101" pitchFamily="2" charset="-122"/>
              </a:rPr>
              <a:t>值转换到</a:t>
            </a:r>
            <a:r>
              <a:rPr lang="en-US" altLang="zh-CN" dirty="0">
                <a:latin typeface="宋体" panose="02010600030101010101" pitchFamily="2" charset="-122"/>
                <a:cs typeface="宋体" panose="02010600030101010101" pitchFamily="2" charset="-122"/>
              </a:rPr>
              <a:t>1000LU</a:t>
            </a:r>
            <a:r>
              <a:rPr lang="zh-CN" altLang="en-US" dirty="0">
                <a:latin typeface="宋体" panose="02010600030101010101" pitchFamily="2" charset="-122"/>
                <a:cs typeface="宋体" panose="02010600030101010101" pitchFamily="2" charset="-122"/>
              </a:rPr>
              <a:t>对应的值，又转动一圈对应</a:t>
            </a:r>
            <a:r>
              <a:rPr lang="en-US" altLang="zh-CN" dirty="0">
                <a:latin typeface="宋体" panose="02010600030101010101" pitchFamily="2" charset="-122"/>
                <a:cs typeface="宋体" panose="02010600030101010101" pitchFamily="2" charset="-122"/>
              </a:rPr>
              <a:t>120000LU</a:t>
            </a:r>
            <a:r>
              <a:rPr lang="zh-CN" altLang="en-US" dirty="0">
                <a:latin typeface="宋体" panose="02010600030101010101" pitchFamily="2" charset="-122"/>
                <a:cs typeface="宋体" panose="02010600030101010101" pitchFamily="2" charset="-122"/>
              </a:rPr>
              <a:t>，所以计算出输入参数</a:t>
            </a:r>
            <a:r>
              <a:rPr lang="en-US" altLang="zh-CN" dirty="0">
                <a:latin typeface="宋体" panose="02010600030101010101" pitchFamily="2" charset="-122"/>
                <a:cs typeface="宋体" panose="02010600030101010101" pitchFamily="2" charset="-122"/>
              </a:rPr>
              <a:t>Velocity=MD90*120000/1000</a:t>
            </a:r>
            <a:r>
              <a:rPr lang="zh-CN" altLang="en-US" dirty="0">
                <a:latin typeface="宋体" panose="02010600030101010101" pitchFamily="2" charset="-122"/>
                <a:cs typeface="宋体" panose="02010600030101010101" pitchFamily="2" charset="-122"/>
              </a:rPr>
              <a:t>。</a:t>
            </a:r>
            <a:r>
              <a:rPr lang="en-US" altLang="zh-CN" dirty="0">
                <a:latin typeface="宋体" panose="02010600030101010101" pitchFamily="2" charset="-122"/>
                <a:cs typeface="宋体" panose="02010600030101010101" pitchFamily="2" charset="-122"/>
              </a:rPr>
              <a:t>MD60</a:t>
            </a:r>
            <a:r>
              <a:rPr lang="zh-CN" altLang="en-US" dirty="0">
                <a:latin typeface="宋体" panose="02010600030101010101" pitchFamily="2" charset="-122"/>
                <a:cs typeface="宋体" panose="02010600030101010101" pitchFamily="2" charset="-122"/>
              </a:rPr>
              <a:t>的值关联输入变量</a:t>
            </a:r>
            <a:r>
              <a:rPr lang="en-US" altLang="zh-CN" dirty="0">
                <a:latin typeface="宋体" panose="02010600030101010101" pitchFamily="2" charset="-122"/>
                <a:cs typeface="宋体" panose="02010600030101010101" pitchFamily="2" charset="-122"/>
              </a:rPr>
              <a:t>Position</a:t>
            </a:r>
            <a:r>
              <a:rPr lang="zh-CN" altLang="en-US" dirty="0">
                <a:latin typeface="宋体" panose="02010600030101010101" pitchFamily="2" charset="-122"/>
                <a:cs typeface="宋体" panose="02010600030101010101" pitchFamily="2" charset="-122"/>
              </a:rPr>
              <a:t>，单位是</a:t>
            </a:r>
            <a:r>
              <a:rPr lang="en-US" altLang="zh-CN" dirty="0">
                <a:latin typeface="宋体" panose="02010600030101010101" pitchFamily="2" charset="-122"/>
                <a:cs typeface="宋体" panose="02010600030101010101" pitchFamily="2" charset="-122"/>
              </a:rPr>
              <a:t>LU</a:t>
            </a:r>
            <a:r>
              <a:rPr lang="zh-CN" altLang="en-US" dirty="0">
                <a:latin typeface="宋体" panose="02010600030101010101" pitchFamily="2" charset="-122"/>
                <a:cs typeface="宋体" panose="02010600030101010101" pitchFamily="2" charset="-122"/>
              </a:rPr>
              <a:t>，位置设定使用</a:t>
            </a:r>
            <a:r>
              <a:rPr lang="en-US" altLang="zh-CN" dirty="0">
                <a:latin typeface="宋体" panose="02010600030101010101" pitchFamily="2" charset="-122"/>
                <a:cs typeface="宋体" panose="02010600030101010101" pitchFamily="2" charset="-122"/>
              </a:rPr>
              <a:t>MD94</a:t>
            </a:r>
            <a:r>
              <a:rPr lang="zh-CN" altLang="en-US" dirty="0">
                <a:latin typeface="宋体" panose="02010600030101010101" pitchFamily="2" charset="-122"/>
                <a:cs typeface="宋体" panose="02010600030101010101" pitchFamily="2" charset="-122"/>
              </a:rPr>
              <a:t>的值，单位</a:t>
            </a:r>
            <a:r>
              <a:rPr lang="en-US" altLang="zh-CN" dirty="0">
                <a:latin typeface="宋体" panose="02010600030101010101" pitchFamily="2" charset="-122"/>
                <a:cs typeface="宋体" panose="02010600030101010101" pitchFamily="2" charset="-122"/>
              </a:rPr>
              <a:t>mm</a:t>
            </a:r>
            <a:r>
              <a:rPr lang="zh-CN" altLang="en-US" dirty="0">
                <a:latin typeface="宋体" panose="02010600030101010101" pitchFamily="2" charset="-122"/>
                <a:cs typeface="宋体" panose="02010600030101010101" pitchFamily="2" charset="-122"/>
              </a:rPr>
              <a:t>，需要把</a:t>
            </a:r>
            <a:r>
              <a:rPr lang="en-US" altLang="zh-CN" dirty="0">
                <a:latin typeface="宋体" panose="02010600030101010101" pitchFamily="2" charset="-122"/>
                <a:cs typeface="宋体" panose="02010600030101010101" pitchFamily="2" charset="-122"/>
              </a:rPr>
              <a:t>mm</a:t>
            </a:r>
            <a:r>
              <a:rPr lang="zh-CN" altLang="en-US" dirty="0">
                <a:latin typeface="宋体" panose="02010600030101010101" pitchFamily="2" charset="-122"/>
                <a:cs typeface="宋体" panose="02010600030101010101" pitchFamily="2" charset="-122"/>
              </a:rPr>
              <a:t>值转换到</a:t>
            </a:r>
            <a:r>
              <a:rPr lang="en-US" altLang="zh-CN" dirty="0">
                <a:latin typeface="宋体" panose="02010600030101010101" pitchFamily="2" charset="-122"/>
                <a:cs typeface="宋体" panose="02010600030101010101" pitchFamily="2" charset="-122"/>
              </a:rPr>
              <a:t>LU</a:t>
            </a:r>
            <a:r>
              <a:rPr lang="zh-CN" altLang="en-US" dirty="0">
                <a:latin typeface="宋体" panose="02010600030101010101" pitchFamily="2" charset="-122"/>
                <a:cs typeface="宋体" panose="02010600030101010101" pitchFamily="2" charset="-122"/>
              </a:rPr>
              <a:t>，所以计算出输入参数</a:t>
            </a:r>
            <a:r>
              <a:rPr lang="en-US" altLang="zh-CN" dirty="0">
                <a:latin typeface="宋体" panose="02010600030101010101" pitchFamily="2" charset="-122"/>
                <a:cs typeface="宋体" panose="02010600030101010101" pitchFamily="2" charset="-122"/>
              </a:rPr>
              <a:t>Position=MD94*1000</a:t>
            </a:r>
            <a:endParaRPr lang="zh-CN" altLang="en-US" sz="1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A3B3B083-6EB0-4E59-2412-6281A8CD77DD}"/>
              </a:ext>
            </a:extLst>
          </p:cNvPr>
          <p:cNvPicPr>
            <a:picLocks noChangeAspect="1"/>
          </p:cNvPicPr>
          <p:nvPr/>
        </p:nvPicPr>
        <p:blipFill>
          <a:blip r:embed="rId2"/>
          <a:stretch>
            <a:fillRect/>
          </a:stretch>
        </p:blipFill>
        <p:spPr>
          <a:xfrm>
            <a:off x="3539228" y="2774888"/>
            <a:ext cx="4486275" cy="3542665"/>
          </a:xfrm>
          <a:prstGeom prst="rect">
            <a:avLst/>
          </a:prstGeom>
        </p:spPr>
      </p:pic>
    </p:spTree>
    <p:extLst>
      <p:ext uri="{BB962C8B-B14F-4D97-AF65-F5344CB8AC3E}">
        <p14:creationId xmlns:p14="http://schemas.microsoft.com/office/powerpoint/2010/main" val="168090971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599936" cy="5144678"/>
          </a:xfrm>
          <a:prstGeom prst="rect">
            <a:avLst/>
          </a:prstGeom>
          <a:noFill/>
        </p:spPr>
        <p:txBody>
          <a:bodyPr wrap="square">
            <a:spAutoFit/>
          </a:bodyPr>
          <a:lstStyle/>
          <a:p>
            <a:pPr>
              <a:lnSpc>
                <a:spcPct val="150000"/>
              </a:lnSpc>
            </a:pPr>
            <a:r>
              <a:rPr lang="en-US" altLang="zh-CN" sz="2000" b="1" dirty="0">
                <a:latin typeface="宋体" panose="02010600030101010101" pitchFamily="2" charset="-122"/>
                <a:cs typeface="宋体" panose="02010600030101010101" pitchFamily="2" charset="-122"/>
              </a:rPr>
              <a:t>8.</a:t>
            </a:r>
            <a:r>
              <a:rPr lang="zh-CN" altLang="en-US" sz="2000" b="1" dirty="0">
                <a:latin typeface="宋体" panose="02010600030101010101" pitchFamily="2" charset="-122"/>
                <a:cs typeface="宋体" panose="02010600030101010101" pitchFamily="2" charset="-122"/>
              </a:rPr>
              <a:t>运行与调试</a:t>
            </a:r>
          </a:p>
          <a:p>
            <a:pPr>
              <a:lnSpc>
                <a:spcPct val="150000"/>
              </a:lnSpc>
            </a:pPr>
            <a:r>
              <a:rPr lang="zh-CN" altLang="en-US" dirty="0">
                <a:latin typeface="宋体" panose="02010600030101010101" pitchFamily="2" charset="-122"/>
                <a:cs typeface="宋体" panose="02010600030101010101" pitchFamily="2" charset="-122"/>
              </a:rPr>
              <a:t>程序编译无误，下载至</a:t>
            </a:r>
            <a:r>
              <a:rPr lang="en-US" altLang="zh-CN" dirty="0">
                <a:latin typeface="宋体" panose="02010600030101010101" pitchFamily="2" charset="-122"/>
                <a:cs typeface="宋体" panose="02010600030101010101" pitchFamily="2" charset="-122"/>
              </a:rPr>
              <a:t>PLC</a:t>
            </a:r>
            <a:r>
              <a:rPr lang="zh-CN" altLang="en-US" dirty="0">
                <a:latin typeface="宋体" panose="02010600030101010101" pitchFamily="2" charset="-122"/>
                <a:cs typeface="宋体" panose="02010600030101010101" pitchFamily="2" charset="-122"/>
              </a:rPr>
              <a:t>。程序窗口启用监视功能。</a:t>
            </a:r>
          </a:p>
          <a:p>
            <a:pPr>
              <a:lnSpc>
                <a:spcPct val="150000"/>
              </a:lnSpc>
            </a:pP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回原点运行。</a:t>
            </a:r>
          </a:p>
          <a:p>
            <a:pPr marL="742950" lvl="1" indent="-28575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运行模式选择 </a:t>
            </a:r>
            <a:r>
              <a:rPr lang="en-US" altLang="zh-CN" dirty="0" err="1">
                <a:latin typeface="宋体" panose="02010600030101010101" pitchFamily="2" charset="-122"/>
                <a:cs typeface="宋体" panose="02010600030101010101" pitchFamily="2" charset="-122"/>
              </a:rPr>
              <a:t>ModePos</a:t>
            </a:r>
            <a:r>
              <a:rPr lang="en-US" altLang="zh-CN" dirty="0">
                <a:latin typeface="宋体" panose="02010600030101010101" pitchFamily="2" charset="-122"/>
                <a:cs typeface="宋体" panose="02010600030101010101" pitchFamily="2" charset="-122"/>
              </a:rPr>
              <a:t>=4</a:t>
            </a:r>
            <a:r>
              <a:rPr lang="zh-CN" altLang="en-US" dirty="0">
                <a:latin typeface="宋体" panose="02010600030101010101" pitchFamily="2" charset="-122"/>
                <a:cs typeface="宋体" panose="02010600030101010101" pitchFamily="2" charset="-122"/>
              </a:rPr>
              <a:t>，</a:t>
            </a:r>
            <a:r>
              <a:rPr lang="en-US" altLang="zh-CN" dirty="0">
                <a:latin typeface="宋体" panose="02010600030101010101" pitchFamily="2" charset="-122"/>
                <a:cs typeface="宋体" panose="02010600030101010101" pitchFamily="2" charset="-122"/>
              </a:rPr>
              <a:t>V-ASSISTANT</a:t>
            </a:r>
            <a:r>
              <a:rPr lang="zh-CN" altLang="en-US" dirty="0">
                <a:latin typeface="宋体" panose="02010600030101010101" pitchFamily="2" charset="-122"/>
                <a:cs typeface="宋体" panose="02010600030101010101" pitchFamily="2" charset="-122"/>
              </a:rPr>
              <a:t>设置回原点模式，运行方向由</a:t>
            </a:r>
            <a:r>
              <a:rPr lang="en-US" altLang="zh-CN" dirty="0">
                <a:latin typeface="宋体" panose="02010600030101010101" pitchFamily="2" charset="-122"/>
                <a:cs typeface="宋体" panose="02010600030101010101" pitchFamily="2" charset="-122"/>
              </a:rPr>
              <a:t>Positive</a:t>
            </a:r>
            <a:r>
              <a:rPr lang="zh-CN" altLang="en-US" dirty="0">
                <a:latin typeface="宋体" panose="02010600030101010101" pitchFamily="2" charset="-122"/>
                <a:cs typeface="宋体" panose="02010600030101010101" pitchFamily="2" charset="-122"/>
              </a:rPr>
              <a:t>及</a:t>
            </a:r>
            <a:r>
              <a:rPr lang="en-US" altLang="zh-CN" dirty="0">
                <a:latin typeface="宋体" panose="02010600030101010101" pitchFamily="2" charset="-122"/>
                <a:cs typeface="宋体" panose="02010600030101010101" pitchFamily="2" charset="-122"/>
              </a:rPr>
              <a:t>Negative</a:t>
            </a:r>
            <a:r>
              <a:rPr lang="zh-CN" altLang="en-US" dirty="0">
                <a:latin typeface="宋体" panose="02010600030101010101" pitchFamily="2" charset="-122"/>
                <a:cs typeface="宋体" panose="02010600030101010101" pitchFamily="2" charset="-122"/>
              </a:rPr>
              <a:t>决定</a:t>
            </a:r>
            <a:endParaRPr lang="en-US" altLang="zh-CN" dirty="0">
              <a:latin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en-US" altLang="zh-CN" dirty="0">
                <a:latin typeface="宋体" panose="02010600030101010101" pitchFamily="2" charset="-122"/>
                <a:cs typeface="宋体" panose="02010600030101010101" pitchFamily="2" charset="-122"/>
              </a:rPr>
              <a:t>Jog1 </a:t>
            </a:r>
            <a:r>
              <a:rPr lang="zh-CN" altLang="en-US" dirty="0">
                <a:latin typeface="宋体" panose="02010600030101010101" pitchFamily="2" charset="-122"/>
                <a:cs typeface="宋体" panose="02010600030101010101" pitchFamily="2" charset="-122"/>
              </a:rPr>
              <a:t>及</a:t>
            </a:r>
            <a:r>
              <a:rPr lang="en-US" altLang="zh-CN" dirty="0">
                <a:latin typeface="宋体" panose="02010600030101010101" pitchFamily="2" charset="-122"/>
                <a:cs typeface="宋体" panose="02010600030101010101" pitchFamily="2" charset="-122"/>
              </a:rPr>
              <a:t>Jog2 </a:t>
            </a:r>
            <a:r>
              <a:rPr lang="zh-CN" altLang="en-US" dirty="0">
                <a:latin typeface="宋体" panose="02010600030101010101" pitchFamily="2" charset="-122"/>
                <a:cs typeface="宋体" panose="02010600030101010101" pitchFamily="2" charset="-122"/>
              </a:rPr>
              <a:t>必须设置为 </a:t>
            </a:r>
            <a:r>
              <a:rPr lang="en-US" altLang="zh-CN" dirty="0">
                <a:latin typeface="宋体" panose="02010600030101010101" pitchFamily="2" charset="-122"/>
                <a:cs typeface="宋体" panose="02010600030101010101" pitchFamily="2" charset="-122"/>
              </a:rPr>
              <a:t>"0"</a:t>
            </a:r>
          </a:p>
          <a:p>
            <a:pPr marL="742950" lvl="1" indent="-28575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CancelTransing</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r>
              <a:rPr lang="en-US" altLang="zh-CN" dirty="0" err="1">
                <a:latin typeface="宋体" panose="02010600030101010101" pitchFamily="2" charset="-122"/>
                <a:cs typeface="宋体" panose="02010600030101010101" pitchFamily="2" charset="-122"/>
              </a:rPr>
              <a:t>IntermediateStop</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p>
          <a:p>
            <a:pPr marL="742950" lvl="1" indent="-28575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ConfigEpos</a:t>
            </a:r>
            <a:r>
              <a:rPr lang="en-US" altLang="zh-CN" dirty="0">
                <a:latin typeface="宋体" panose="02010600030101010101" pitchFamily="2" charset="-122"/>
                <a:cs typeface="宋体" panose="02010600030101010101" pitchFamily="2" charset="-122"/>
              </a:rPr>
              <a:t>=16#00000003</a:t>
            </a:r>
          </a:p>
          <a:p>
            <a:pPr marL="742950" lvl="1" indent="-28575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输入参数轴使能</a:t>
            </a:r>
            <a:r>
              <a:rPr lang="en-US" altLang="zh-CN" dirty="0" err="1">
                <a:latin typeface="宋体" panose="02010600030101010101" pitchFamily="2" charset="-122"/>
                <a:cs typeface="宋体" panose="02010600030101010101" pitchFamily="2" charset="-122"/>
              </a:rPr>
              <a:t>EnableAxis</a:t>
            </a:r>
            <a:r>
              <a:rPr lang="zh-CN" altLang="en-US" dirty="0">
                <a:latin typeface="宋体" panose="02010600030101010101" pitchFamily="2" charset="-122"/>
                <a:cs typeface="宋体" panose="02010600030101010101" pitchFamily="2" charset="-122"/>
              </a:rPr>
              <a:t>为</a:t>
            </a:r>
            <a:r>
              <a:rPr lang="en-US" altLang="zh-CN" dirty="0">
                <a:latin typeface="宋体" panose="02010600030101010101" pitchFamily="2" charset="-122"/>
                <a:cs typeface="宋体" panose="02010600030101010101" pitchFamily="2" charset="-122"/>
              </a:rPr>
              <a:t>TRUE</a:t>
            </a:r>
          </a:p>
          <a:p>
            <a:pPr marL="742950" lvl="1" indent="-28575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输入参数</a:t>
            </a:r>
            <a:r>
              <a:rPr lang="en-US" altLang="zh-CN" dirty="0">
                <a:latin typeface="宋体" panose="02010600030101010101" pitchFamily="2" charset="-122"/>
                <a:cs typeface="宋体" panose="02010600030101010101" pitchFamily="2" charset="-122"/>
              </a:rPr>
              <a:t>Position</a:t>
            </a:r>
            <a:r>
              <a:rPr lang="zh-CN" altLang="en-US" dirty="0">
                <a:latin typeface="宋体" panose="02010600030101010101" pitchFamily="2" charset="-122"/>
                <a:cs typeface="宋体" panose="02010600030101010101" pitchFamily="2" charset="-122"/>
              </a:rPr>
              <a:t>设置原点位置，</a:t>
            </a:r>
            <a:r>
              <a:rPr lang="en-US" altLang="zh-CN" dirty="0">
                <a:latin typeface="宋体" panose="02010600030101010101" pitchFamily="2" charset="-122"/>
                <a:cs typeface="宋体" panose="02010600030101010101" pitchFamily="2" charset="-122"/>
              </a:rPr>
              <a:t>Velocity</a:t>
            </a:r>
            <a:r>
              <a:rPr lang="zh-CN" altLang="en-US" dirty="0">
                <a:latin typeface="宋体" panose="02010600030101010101" pitchFamily="2" charset="-122"/>
                <a:cs typeface="宋体" panose="02010600030101010101" pitchFamily="2" charset="-122"/>
              </a:rPr>
              <a:t>设置回原点速度</a:t>
            </a:r>
          </a:p>
          <a:p>
            <a:pPr marL="742950" lvl="1" indent="-28575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ExecuteMode</a:t>
            </a:r>
            <a:r>
              <a:rPr lang="zh-CN" altLang="en-US" dirty="0">
                <a:latin typeface="宋体" panose="02010600030101010101" pitchFamily="2" charset="-122"/>
                <a:cs typeface="宋体" panose="02010600030101010101" pitchFamily="2" charset="-122"/>
              </a:rPr>
              <a:t>上升沿触发定位运动</a:t>
            </a:r>
          </a:p>
          <a:p>
            <a:pPr marL="742950" lvl="1" indent="-28575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回原点完成，</a:t>
            </a:r>
            <a:r>
              <a:rPr lang="en-US" altLang="zh-CN" dirty="0" err="1">
                <a:latin typeface="宋体" panose="02010600030101010101" pitchFamily="2" charset="-122"/>
                <a:cs typeface="宋体" panose="02010600030101010101" pitchFamily="2" charset="-122"/>
              </a:rPr>
              <a:t>AxisRef</a:t>
            </a:r>
            <a:r>
              <a:rPr lang="zh-CN" altLang="en-US" dirty="0">
                <a:latin typeface="宋体" panose="02010600030101010101" pitchFamily="2" charset="-122"/>
                <a:cs typeface="宋体" panose="02010600030101010101" pitchFamily="2" charset="-122"/>
              </a:rPr>
              <a:t>标志位为</a:t>
            </a:r>
            <a:r>
              <a:rPr lang="en-US" altLang="zh-CN" dirty="0">
                <a:latin typeface="宋体" panose="02010600030101010101" pitchFamily="2" charset="-122"/>
                <a:cs typeface="宋体" panose="02010600030101010101" pitchFamily="2" charset="-122"/>
              </a:rPr>
              <a:t>TRUE</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5AF73F4A-5E6E-1B39-23B1-A1B04C5E8071}"/>
              </a:ext>
            </a:extLst>
          </p:cNvPr>
          <p:cNvPicPr>
            <a:picLocks noChangeAspect="1"/>
          </p:cNvPicPr>
          <p:nvPr/>
        </p:nvPicPr>
        <p:blipFill rotWithShape="1">
          <a:blip r:embed="rId2"/>
          <a:srcRect b="15234"/>
          <a:stretch/>
        </p:blipFill>
        <p:spPr>
          <a:xfrm>
            <a:off x="7913943" y="1021684"/>
            <a:ext cx="3142775" cy="5407677"/>
          </a:xfrm>
          <a:prstGeom prst="rect">
            <a:avLst/>
          </a:prstGeom>
        </p:spPr>
      </p:pic>
    </p:spTree>
    <p:extLst>
      <p:ext uri="{BB962C8B-B14F-4D97-AF65-F5344CB8AC3E}">
        <p14:creationId xmlns:p14="http://schemas.microsoft.com/office/powerpoint/2010/main" val="3394661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2619948"/>
          </a:xfrm>
          <a:prstGeom prst="rect">
            <a:avLst/>
          </a:prstGeom>
          <a:noFill/>
          <a:ln w="9525">
            <a:noFill/>
          </a:ln>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）按信号的输出类型</a:t>
            </a:r>
          </a:p>
          <a:p>
            <a:pPr>
              <a:lnSpc>
                <a:spcPct val="150000"/>
              </a:lnSpc>
            </a:pPr>
            <a:r>
              <a:rPr lang="zh-CN" altLang="en-US" sz="1600" dirty="0">
                <a:latin typeface="宋体" panose="02010600030101010101" pitchFamily="2" charset="-122"/>
                <a:ea typeface="宋体" panose="02010600030101010101" pitchFamily="2" charset="-122"/>
              </a:rPr>
              <a:t>按信号的输出类型分为电压输出、集电极开路输出、推拉互补输出和差分驱动输出。</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3</a:t>
            </a:r>
            <a:r>
              <a:rPr lang="zh-CN" altLang="en-US" sz="1600" dirty="0">
                <a:latin typeface="宋体" panose="02010600030101010101" pitchFamily="2" charset="-122"/>
                <a:ea typeface="宋体" panose="02010600030101010101" pitchFamily="2" charset="-122"/>
              </a:rPr>
              <a:t>）按编码器机械安装形式</a:t>
            </a:r>
          </a:p>
          <a:p>
            <a:pPr lvl="1">
              <a:lnSpc>
                <a:spcPct val="150000"/>
              </a:lnSpc>
            </a:pPr>
            <a:r>
              <a:rPr lang="zh-CN" altLang="en-US" sz="1600" dirty="0">
                <a:latin typeface="宋体" panose="02010600030101010101" pitchFamily="2" charset="-122"/>
                <a:ea typeface="宋体" panose="02010600030101010101" pitchFamily="2" charset="-122"/>
              </a:rPr>
              <a:t>①　有轴型。有轴型又可分为夹紧法兰型、同步法兰型和伺服安装型等。</a:t>
            </a:r>
          </a:p>
          <a:p>
            <a:pPr lvl="1">
              <a:lnSpc>
                <a:spcPct val="150000"/>
              </a:lnSpc>
            </a:pPr>
            <a:r>
              <a:rPr lang="zh-CN" altLang="en-US" sz="1600" dirty="0">
                <a:latin typeface="宋体" panose="02010600030101010101" pitchFamily="2" charset="-122"/>
                <a:ea typeface="宋体" panose="02010600030101010101" pitchFamily="2" charset="-122"/>
              </a:rPr>
              <a:t>②　轴套型。轴套型又可分为半空型、全空型和大口径型等。</a:t>
            </a:r>
          </a:p>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4</a:t>
            </a:r>
            <a:r>
              <a:rPr lang="zh-CN" altLang="en-US" sz="1600" dirty="0">
                <a:latin typeface="宋体" panose="02010600030101010101" pitchFamily="2" charset="-122"/>
                <a:ea typeface="宋体" panose="02010600030101010101" pitchFamily="2" charset="-122"/>
              </a:rPr>
              <a:t>）按编码器工作原理分</a:t>
            </a:r>
          </a:p>
          <a:p>
            <a:pPr>
              <a:lnSpc>
                <a:spcPct val="150000"/>
              </a:lnSpc>
            </a:pPr>
            <a:r>
              <a:rPr lang="zh-CN" altLang="en-US" sz="1600" dirty="0">
                <a:latin typeface="宋体" panose="02010600030101010101" pitchFamily="2" charset="-122"/>
                <a:ea typeface="宋体" panose="02010600030101010101" pitchFamily="2" charset="-122"/>
              </a:rPr>
              <a:t>以编码器工作原理可分为：光电式、磁电式和触点电刷式。</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29489908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3813032"/>
          </a:xfrm>
          <a:prstGeom prst="rect">
            <a:avLst/>
          </a:prstGeom>
          <a:noFill/>
        </p:spPr>
        <p:txBody>
          <a:bodyPr wrap="square">
            <a:spAutoFit/>
          </a:bodyPr>
          <a:lstStyle/>
          <a:p>
            <a:pPr>
              <a:lnSpc>
                <a:spcPct val="150000"/>
              </a:lnSpc>
            </a:pPr>
            <a:r>
              <a:rPr lang="en-US" altLang="zh-CN" sz="2000" b="1" dirty="0">
                <a:latin typeface="宋体" panose="02010600030101010101" pitchFamily="2" charset="-122"/>
                <a:cs typeface="宋体" panose="02010600030101010101" pitchFamily="2" charset="-122"/>
              </a:rPr>
              <a:t>(</a:t>
            </a:r>
            <a:r>
              <a:rPr lang="en-US" altLang="zh-CN" dirty="0">
                <a:latin typeface="宋体" panose="02010600030101010101" pitchFamily="2" charset="-122"/>
                <a:cs typeface="宋体" panose="02010600030101010101" pitchFamily="2" charset="-122"/>
              </a:rPr>
              <a:t>2)</a:t>
            </a:r>
            <a:r>
              <a:rPr lang="zh-CN" altLang="en-US" dirty="0">
                <a:latin typeface="宋体" panose="02010600030101010101" pitchFamily="2" charset="-122"/>
                <a:cs typeface="宋体" panose="02010600030101010101" pitchFamily="2" charset="-122"/>
              </a:rPr>
              <a:t>相对定位运行。</a:t>
            </a:r>
          </a:p>
          <a:p>
            <a:pPr marL="800100" lvl="1"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运行模式选择 </a:t>
            </a:r>
            <a:r>
              <a:rPr lang="en-US" altLang="zh-CN" dirty="0" err="1">
                <a:latin typeface="宋体" panose="02010600030101010101" pitchFamily="2" charset="-122"/>
                <a:cs typeface="宋体" panose="02010600030101010101" pitchFamily="2" charset="-122"/>
              </a:rPr>
              <a:t>ModePos</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，轴可以不回零或不校正绝对值编码器</a:t>
            </a:r>
          </a:p>
          <a:p>
            <a:pPr marL="800100" lvl="1" indent="-342900">
              <a:lnSpc>
                <a:spcPct val="150000"/>
              </a:lnSpc>
              <a:buFont typeface="Arial" panose="020B0604020202020204" pitchFamily="34" charset="0"/>
              <a:buChar char="•"/>
            </a:pPr>
            <a:r>
              <a:rPr lang="en-US" altLang="zh-CN" dirty="0">
                <a:latin typeface="宋体" panose="02010600030101010101" pitchFamily="2" charset="-122"/>
                <a:cs typeface="宋体" panose="02010600030101010101" pitchFamily="2" charset="-122"/>
              </a:rPr>
              <a:t>Jog1 </a:t>
            </a:r>
            <a:r>
              <a:rPr lang="zh-CN" altLang="en-US" dirty="0">
                <a:latin typeface="宋体" panose="02010600030101010101" pitchFamily="2" charset="-122"/>
                <a:cs typeface="宋体" panose="02010600030101010101" pitchFamily="2" charset="-122"/>
              </a:rPr>
              <a:t>及</a:t>
            </a:r>
            <a:r>
              <a:rPr lang="en-US" altLang="zh-CN" dirty="0">
                <a:latin typeface="宋体" panose="02010600030101010101" pitchFamily="2" charset="-122"/>
                <a:cs typeface="宋体" panose="02010600030101010101" pitchFamily="2" charset="-122"/>
              </a:rPr>
              <a:t>Jog2 </a:t>
            </a:r>
            <a:r>
              <a:rPr lang="zh-CN" altLang="en-US" dirty="0">
                <a:latin typeface="宋体" panose="02010600030101010101" pitchFamily="2" charset="-122"/>
                <a:cs typeface="宋体" panose="02010600030101010101" pitchFamily="2" charset="-122"/>
              </a:rPr>
              <a:t>必须设置为 </a:t>
            </a:r>
            <a:r>
              <a:rPr lang="en-US" altLang="zh-CN" dirty="0">
                <a:latin typeface="宋体" panose="02010600030101010101" pitchFamily="2" charset="-122"/>
                <a:cs typeface="宋体" panose="02010600030101010101" pitchFamily="2" charset="-122"/>
              </a:rPr>
              <a:t>"0"</a:t>
            </a:r>
          </a:p>
          <a:p>
            <a:pPr marL="800100" lvl="1"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CancelTransing</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r>
              <a:rPr lang="en-US" altLang="zh-CN" dirty="0" err="1">
                <a:latin typeface="宋体" panose="02010600030101010101" pitchFamily="2" charset="-122"/>
                <a:cs typeface="宋体" panose="02010600030101010101" pitchFamily="2" charset="-122"/>
              </a:rPr>
              <a:t>IntermediateStop</a:t>
            </a:r>
            <a:r>
              <a:rPr lang="en-US" altLang="zh-CN" dirty="0">
                <a:latin typeface="宋体" panose="02010600030101010101" pitchFamily="2" charset="-122"/>
                <a:cs typeface="宋体" panose="02010600030101010101" pitchFamily="2" charset="-122"/>
              </a:rPr>
              <a:t>=1</a:t>
            </a:r>
          </a:p>
          <a:p>
            <a:pPr marL="800100" lvl="1"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ConfigEpos</a:t>
            </a:r>
            <a:r>
              <a:rPr lang="en-US" altLang="zh-CN" dirty="0">
                <a:latin typeface="宋体" panose="02010600030101010101" pitchFamily="2" charset="-122"/>
                <a:cs typeface="宋体" panose="02010600030101010101" pitchFamily="2" charset="-122"/>
              </a:rPr>
              <a:t>=16#00000003</a:t>
            </a:r>
          </a:p>
          <a:p>
            <a:pPr marL="800100" lvl="1"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设置位置</a:t>
            </a:r>
            <a:r>
              <a:rPr lang="en-US" altLang="zh-CN" dirty="0">
                <a:latin typeface="宋体" panose="02010600030101010101" pitchFamily="2" charset="-122"/>
                <a:cs typeface="宋体" panose="02010600030101010101" pitchFamily="2" charset="-122"/>
              </a:rPr>
              <a:t>Position</a:t>
            </a:r>
            <a:r>
              <a:rPr lang="zh-CN" altLang="en-US" dirty="0">
                <a:latin typeface="宋体" panose="02010600030101010101" pitchFamily="2" charset="-122"/>
                <a:cs typeface="宋体" panose="02010600030101010101" pitchFamily="2" charset="-122"/>
              </a:rPr>
              <a:t>和速度</a:t>
            </a:r>
            <a:r>
              <a:rPr lang="en-US" altLang="zh-CN" dirty="0">
                <a:latin typeface="宋体" panose="02010600030101010101" pitchFamily="2" charset="-122"/>
                <a:cs typeface="宋体" panose="02010600030101010101" pitchFamily="2" charset="-122"/>
              </a:rPr>
              <a:t>Velocity</a:t>
            </a:r>
            <a:r>
              <a:rPr lang="zh-CN" altLang="en-US" dirty="0">
                <a:latin typeface="宋体" panose="02010600030101010101" pitchFamily="2" charset="-122"/>
                <a:cs typeface="宋体" panose="02010600030101010101" pitchFamily="2" charset="-122"/>
              </a:rPr>
              <a:t>，运动方向由</a:t>
            </a:r>
            <a:r>
              <a:rPr lang="en-US" altLang="zh-CN" dirty="0" err="1">
                <a:latin typeface="宋体" panose="02010600030101010101" pitchFamily="2" charset="-122"/>
                <a:cs typeface="宋体" panose="02010600030101010101" pitchFamily="2" charset="-122"/>
              </a:rPr>
              <a:t>Postion</a:t>
            </a:r>
            <a:r>
              <a:rPr lang="zh-CN" altLang="en-US" dirty="0">
                <a:latin typeface="宋体" panose="02010600030101010101" pitchFamily="2" charset="-122"/>
                <a:cs typeface="宋体" panose="02010600030101010101" pitchFamily="2" charset="-122"/>
              </a:rPr>
              <a:t>给定的正负决定</a:t>
            </a:r>
          </a:p>
          <a:p>
            <a:pPr marL="800100" lvl="1"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驱动的运行命令 </a:t>
            </a:r>
            <a:r>
              <a:rPr lang="en-US" altLang="zh-CN" dirty="0" err="1">
                <a:latin typeface="宋体" panose="02010600030101010101" pitchFamily="2" charset="-122"/>
                <a:cs typeface="宋体" panose="02010600030101010101" pitchFamily="2" charset="-122"/>
              </a:rPr>
              <a:t>EnableAxis</a:t>
            </a:r>
            <a:r>
              <a:rPr lang="en-US" altLang="zh-CN" dirty="0">
                <a:latin typeface="宋体" panose="02010600030101010101" pitchFamily="2" charset="-122"/>
                <a:cs typeface="宋体" panose="02010600030101010101" pitchFamily="2" charset="-122"/>
              </a:rPr>
              <a:t>=1</a:t>
            </a:r>
          </a:p>
          <a:p>
            <a:pPr marL="800100" lvl="1"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ExecuteMode</a:t>
            </a:r>
            <a:r>
              <a:rPr lang="zh-CN" altLang="en-US" dirty="0">
                <a:latin typeface="宋体" panose="02010600030101010101" pitchFamily="2" charset="-122"/>
                <a:cs typeface="宋体" panose="02010600030101010101" pitchFamily="2" charset="-122"/>
              </a:rPr>
              <a:t>上升沿触发定位运动</a:t>
            </a:r>
            <a:endParaRPr lang="zh-CN" altLang="en-US" sz="2000" dirty="0">
              <a:latin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645387B0-58B9-DB8D-1657-49B316BA7F68}"/>
              </a:ext>
            </a:extLst>
          </p:cNvPr>
          <p:cNvPicPr>
            <a:picLocks noChangeAspect="1"/>
          </p:cNvPicPr>
          <p:nvPr/>
        </p:nvPicPr>
        <p:blipFill rotWithShape="1">
          <a:blip r:embed="rId2"/>
          <a:srcRect b="23488"/>
          <a:stretch/>
        </p:blipFill>
        <p:spPr>
          <a:xfrm>
            <a:off x="7897155" y="1039937"/>
            <a:ext cx="3048457" cy="5351723"/>
          </a:xfrm>
          <a:prstGeom prst="rect">
            <a:avLst/>
          </a:prstGeom>
        </p:spPr>
      </p:pic>
    </p:spTree>
    <p:extLst>
      <p:ext uri="{BB962C8B-B14F-4D97-AF65-F5344CB8AC3E}">
        <p14:creationId xmlns:p14="http://schemas.microsoft.com/office/powerpoint/2010/main" val="348088258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3859198"/>
          </a:xfrm>
          <a:prstGeom prst="rect">
            <a:avLst/>
          </a:prstGeom>
          <a:noFill/>
        </p:spPr>
        <p:txBody>
          <a:bodyPr wrap="square">
            <a:spAutoFit/>
          </a:bodyPr>
          <a:lstStyle/>
          <a:p>
            <a:pPr>
              <a:lnSpc>
                <a:spcPct val="150000"/>
              </a:lnSpc>
            </a:pPr>
            <a:r>
              <a:rPr lang="en-US" altLang="zh-CN" dirty="0">
                <a:latin typeface="宋体" panose="02010600030101010101" pitchFamily="2" charset="-122"/>
                <a:cs typeface="宋体" panose="02010600030101010101" pitchFamily="2" charset="-122"/>
              </a:rPr>
              <a:t>(3)</a:t>
            </a:r>
            <a:r>
              <a:rPr lang="zh-CN" altLang="en-US" dirty="0">
                <a:latin typeface="宋体" panose="02010600030101010101" pitchFamily="2" charset="-122"/>
                <a:cs typeface="宋体" panose="02010600030101010101" pitchFamily="2" charset="-122"/>
              </a:rPr>
              <a:t>绝对定位运行。</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运行模式选择 </a:t>
            </a:r>
            <a:r>
              <a:rPr lang="en-US" altLang="zh-CN" dirty="0" err="1">
                <a:latin typeface="宋体" panose="02010600030101010101" pitchFamily="2" charset="-122"/>
                <a:cs typeface="宋体" panose="02010600030101010101" pitchFamily="2" charset="-122"/>
              </a:rPr>
              <a:t>ModePos</a:t>
            </a:r>
            <a:r>
              <a:rPr lang="en-US" altLang="zh-CN" dirty="0">
                <a:latin typeface="宋体" panose="02010600030101010101" pitchFamily="2" charset="-122"/>
                <a:cs typeface="宋体" panose="02010600030101010101" pitchFamily="2" charset="-122"/>
              </a:rPr>
              <a:t>=2</a:t>
            </a:r>
            <a:r>
              <a:rPr lang="zh-CN" altLang="en-US" dirty="0">
                <a:latin typeface="宋体" panose="02010600030101010101" pitchFamily="2" charset="-122"/>
                <a:cs typeface="宋体" panose="02010600030101010101" pitchFamily="2" charset="-122"/>
              </a:rPr>
              <a:t>，轴必须已回零或编码器已被校准</a:t>
            </a:r>
          </a:p>
          <a:p>
            <a:pPr marL="342900" indent="-342900">
              <a:lnSpc>
                <a:spcPct val="150000"/>
              </a:lnSpc>
              <a:buFont typeface="Arial" panose="020B0604020202020204" pitchFamily="34" charset="0"/>
              <a:buChar char="•"/>
            </a:pPr>
            <a:r>
              <a:rPr lang="en-US" altLang="zh-CN" dirty="0">
                <a:latin typeface="宋体" panose="02010600030101010101" pitchFamily="2" charset="-122"/>
                <a:cs typeface="宋体" panose="02010600030101010101" pitchFamily="2" charset="-122"/>
              </a:rPr>
              <a:t>Jog1 </a:t>
            </a:r>
            <a:r>
              <a:rPr lang="zh-CN" altLang="en-US" dirty="0">
                <a:latin typeface="宋体" panose="02010600030101010101" pitchFamily="2" charset="-122"/>
                <a:cs typeface="宋体" panose="02010600030101010101" pitchFamily="2" charset="-122"/>
              </a:rPr>
              <a:t>及</a:t>
            </a:r>
            <a:r>
              <a:rPr lang="en-US" altLang="zh-CN" dirty="0">
                <a:latin typeface="宋体" panose="02010600030101010101" pitchFamily="2" charset="-122"/>
                <a:cs typeface="宋体" panose="02010600030101010101" pitchFamily="2" charset="-122"/>
              </a:rPr>
              <a:t>Jog2 </a:t>
            </a:r>
            <a:r>
              <a:rPr lang="zh-CN" altLang="en-US" dirty="0">
                <a:latin typeface="宋体" panose="02010600030101010101" pitchFamily="2" charset="-122"/>
                <a:cs typeface="宋体" panose="02010600030101010101" pitchFamily="2" charset="-122"/>
              </a:rPr>
              <a:t>必须设置为 </a:t>
            </a:r>
            <a:r>
              <a:rPr lang="en-US" altLang="zh-CN" dirty="0">
                <a:latin typeface="宋体" panose="02010600030101010101" pitchFamily="2" charset="-122"/>
                <a:cs typeface="宋体" panose="02010600030101010101" pitchFamily="2" charset="-122"/>
              </a:rPr>
              <a:t>"0"</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CancelTransing</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r>
              <a:rPr lang="en-US" altLang="zh-CN" dirty="0" err="1">
                <a:latin typeface="宋体" panose="02010600030101010101" pitchFamily="2" charset="-122"/>
                <a:cs typeface="宋体" panose="02010600030101010101" pitchFamily="2" charset="-122"/>
              </a:rPr>
              <a:t>IntermediateStop</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ConfigEpos</a:t>
            </a:r>
            <a:r>
              <a:rPr lang="en-US" altLang="zh-CN" dirty="0">
                <a:latin typeface="宋体" panose="02010600030101010101" pitchFamily="2" charset="-122"/>
                <a:cs typeface="宋体" panose="02010600030101010101" pitchFamily="2" charset="-122"/>
              </a:rPr>
              <a:t>=16#00000003</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设置目标位置</a:t>
            </a:r>
            <a:r>
              <a:rPr lang="en-US" altLang="zh-CN" dirty="0">
                <a:latin typeface="宋体" panose="02010600030101010101" pitchFamily="2" charset="-122"/>
                <a:cs typeface="宋体" panose="02010600030101010101" pitchFamily="2" charset="-122"/>
              </a:rPr>
              <a:t>Position</a:t>
            </a:r>
            <a:r>
              <a:rPr lang="zh-CN" altLang="en-US" dirty="0">
                <a:latin typeface="宋体" panose="02010600030101010101" pitchFamily="2" charset="-122"/>
                <a:cs typeface="宋体" panose="02010600030101010101" pitchFamily="2" charset="-122"/>
              </a:rPr>
              <a:t>和速度</a:t>
            </a:r>
            <a:r>
              <a:rPr lang="en-US" altLang="zh-CN" dirty="0">
                <a:latin typeface="宋体" panose="02010600030101010101" pitchFamily="2" charset="-122"/>
                <a:cs typeface="宋体" panose="02010600030101010101" pitchFamily="2" charset="-122"/>
              </a:rPr>
              <a:t>Velocity</a:t>
            </a:r>
            <a:r>
              <a:rPr lang="zh-CN" altLang="en-US" dirty="0">
                <a:latin typeface="宋体" panose="02010600030101010101" pitchFamily="2" charset="-122"/>
                <a:cs typeface="宋体" panose="02010600030101010101" pitchFamily="2" charset="-122"/>
              </a:rPr>
              <a:t>，参数 </a:t>
            </a:r>
            <a:r>
              <a:rPr lang="en-US" altLang="zh-CN" dirty="0">
                <a:latin typeface="宋体" panose="02010600030101010101" pitchFamily="2" charset="-122"/>
                <a:cs typeface="宋体" panose="02010600030101010101" pitchFamily="2" charset="-122"/>
              </a:rPr>
              <a:t>Positive </a:t>
            </a:r>
            <a:r>
              <a:rPr lang="zh-CN" altLang="en-US" dirty="0">
                <a:latin typeface="宋体" panose="02010600030101010101" pitchFamily="2" charset="-122"/>
                <a:cs typeface="宋体" panose="02010600030101010101" pitchFamily="2" charset="-122"/>
              </a:rPr>
              <a:t>及 </a:t>
            </a:r>
            <a:r>
              <a:rPr lang="en-US" altLang="zh-CN" dirty="0">
                <a:latin typeface="宋体" panose="02010600030101010101" pitchFamily="2" charset="-122"/>
                <a:cs typeface="宋体" panose="02010600030101010101" pitchFamily="2" charset="-122"/>
              </a:rPr>
              <a:t>Negative </a:t>
            </a:r>
            <a:r>
              <a:rPr lang="zh-CN" altLang="en-US" dirty="0">
                <a:latin typeface="宋体" panose="02010600030101010101" pitchFamily="2" charset="-122"/>
                <a:cs typeface="宋体" panose="02010600030101010101" pitchFamily="2" charset="-122"/>
              </a:rPr>
              <a:t>必须为 </a:t>
            </a:r>
            <a:r>
              <a:rPr lang="en-US" altLang="zh-CN" dirty="0">
                <a:latin typeface="宋体" panose="02010600030101010101" pitchFamily="2" charset="-122"/>
                <a:cs typeface="宋体" panose="02010600030101010101" pitchFamily="2" charset="-122"/>
              </a:rPr>
              <a:t>"0"</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驱动的运行命令 </a:t>
            </a:r>
            <a:r>
              <a:rPr lang="en-US" altLang="zh-CN" dirty="0" err="1">
                <a:latin typeface="宋体" panose="02010600030101010101" pitchFamily="2" charset="-122"/>
                <a:cs typeface="宋体" panose="02010600030101010101" pitchFamily="2" charset="-122"/>
              </a:rPr>
              <a:t>EnableAxis</a:t>
            </a:r>
            <a:r>
              <a:rPr lang="en-US" altLang="zh-CN" dirty="0">
                <a:latin typeface="宋体" panose="02010600030101010101" pitchFamily="2" charset="-122"/>
                <a:cs typeface="宋体" panose="02010600030101010101" pitchFamily="2" charset="-122"/>
              </a:rPr>
              <a:t>=1</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ExecuteMode</a:t>
            </a:r>
            <a:r>
              <a:rPr lang="zh-CN" altLang="en-US" dirty="0">
                <a:latin typeface="宋体" panose="02010600030101010101" pitchFamily="2" charset="-122"/>
                <a:cs typeface="宋体" panose="02010600030101010101" pitchFamily="2" charset="-122"/>
              </a:rPr>
              <a:t>上升沿触发定位运动</a:t>
            </a:r>
          </a:p>
        </p:txBody>
      </p:sp>
      <p:pic>
        <p:nvPicPr>
          <p:cNvPr id="2" name="图片 1">
            <a:extLst>
              <a:ext uri="{FF2B5EF4-FFF2-40B4-BE49-F238E27FC236}">
                <a16:creationId xmlns:a16="http://schemas.microsoft.com/office/drawing/2014/main" id="{E52BB67B-67C5-D06A-C3B6-4D27CCB966EA}"/>
              </a:ext>
            </a:extLst>
          </p:cNvPr>
          <p:cNvPicPr>
            <a:picLocks noChangeAspect="1"/>
          </p:cNvPicPr>
          <p:nvPr/>
        </p:nvPicPr>
        <p:blipFill rotWithShape="1">
          <a:blip r:embed="rId2"/>
          <a:srcRect b="16371"/>
          <a:stretch/>
        </p:blipFill>
        <p:spPr>
          <a:xfrm>
            <a:off x="7804810" y="899503"/>
            <a:ext cx="3138170" cy="5403215"/>
          </a:xfrm>
          <a:prstGeom prst="rect">
            <a:avLst/>
          </a:prstGeom>
        </p:spPr>
      </p:pic>
    </p:spTree>
    <p:extLst>
      <p:ext uri="{BB962C8B-B14F-4D97-AF65-F5344CB8AC3E}">
        <p14:creationId xmlns:p14="http://schemas.microsoft.com/office/powerpoint/2010/main" val="394336198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4690195"/>
          </a:xfrm>
          <a:prstGeom prst="rect">
            <a:avLst/>
          </a:prstGeom>
          <a:noFill/>
        </p:spPr>
        <p:txBody>
          <a:bodyPr wrap="square">
            <a:spAutoFit/>
          </a:bodyPr>
          <a:lstStyle/>
          <a:p>
            <a:pPr>
              <a:lnSpc>
                <a:spcPct val="150000"/>
              </a:lnSpc>
            </a:pPr>
            <a:r>
              <a:rPr lang="en-US" altLang="zh-CN" dirty="0">
                <a:latin typeface="宋体" panose="02010600030101010101" pitchFamily="2" charset="-122"/>
                <a:cs typeface="宋体" panose="02010600030101010101" pitchFamily="2" charset="-122"/>
              </a:rPr>
              <a:t>(4)</a:t>
            </a:r>
            <a:r>
              <a:rPr lang="zh-CN" altLang="en-US" dirty="0">
                <a:latin typeface="宋体" panose="02010600030101010101" pitchFamily="2" charset="-122"/>
                <a:cs typeface="宋体" panose="02010600030101010101" pitchFamily="2" charset="-122"/>
              </a:rPr>
              <a:t>连续运行。</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运行模式选择 </a:t>
            </a:r>
            <a:r>
              <a:rPr lang="en-US" altLang="zh-CN" dirty="0" err="1">
                <a:latin typeface="宋体" panose="02010600030101010101" pitchFamily="2" charset="-122"/>
                <a:cs typeface="宋体" panose="02010600030101010101" pitchFamily="2" charset="-122"/>
              </a:rPr>
              <a:t>ModePos</a:t>
            </a:r>
            <a:r>
              <a:rPr lang="en-US" altLang="zh-CN" dirty="0">
                <a:latin typeface="宋体" panose="02010600030101010101" pitchFamily="2" charset="-122"/>
                <a:cs typeface="宋体" panose="02010600030101010101" pitchFamily="2" charset="-122"/>
              </a:rPr>
              <a:t>=3</a:t>
            </a:r>
            <a:r>
              <a:rPr lang="zh-CN" altLang="en-US" dirty="0">
                <a:latin typeface="宋体" panose="02010600030101010101" pitchFamily="2" charset="-122"/>
                <a:cs typeface="宋体" panose="02010600030101010101" pitchFamily="2" charset="-122"/>
              </a:rPr>
              <a:t>，允许轴的位置控制器在正向或反向以一个恒定的速度运行</a:t>
            </a:r>
          </a:p>
          <a:p>
            <a:pPr marL="342900" indent="-342900">
              <a:lnSpc>
                <a:spcPct val="150000"/>
              </a:lnSpc>
              <a:buFont typeface="Arial" panose="020B0604020202020204" pitchFamily="34" charset="0"/>
              <a:buChar char="•"/>
            </a:pPr>
            <a:r>
              <a:rPr lang="en-US" altLang="zh-CN" dirty="0">
                <a:latin typeface="宋体" panose="02010600030101010101" pitchFamily="2" charset="-122"/>
                <a:cs typeface="宋体" panose="02010600030101010101" pitchFamily="2" charset="-122"/>
              </a:rPr>
              <a:t>Jog1 </a:t>
            </a:r>
            <a:r>
              <a:rPr lang="zh-CN" altLang="en-US" dirty="0">
                <a:latin typeface="宋体" panose="02010600030101010101" pitchFamily="2" charset="-122"/>
                <a:cs typeface="宋体" panose="02010600030101010101" pitchFamily="2" charset="-122"/>
              </a:rPr>
              <a:t>及</a:t>
            </a:r>
            <a:r>
              <a:rPr lang="en-US" altLang="zh-CN" dirty="0">
                <a:latin typeface="宋体" panose="02010600030101010101" pitchFamily="2" charset="-122"/>
                <a:cs typeface="宋体" panose="02010600030101010101" pitchFamily="2" charset="-122"/>
              </a:rPr>
              <a:t>Jog2 </a:t>
            </a:r>
            <a:r>
              <a:rPr lang="zh-CN" altLang="en-US" dirty="0">
                <a:latin typeface="宋体" panose="02010600030101010101" pitchFamily="2" charset="-122"/>
                <a:cs typeface="宋体" panose="02010600030101010101" pitchFamily="2" charset="-122"/>
              </a:rPr>
              <a:t>必须设置为 </a:t>
            </a:r>
            <a:r>
              <a:rPr lang="en-US" altLang="zh-CN" dirty="0">
                <a:latin typeface="宋体" panose="02010600030101010101" pitchFamily="2" charset="-122"/>
                <a:cs typeface="宋体" panose="02010600030101010101" pitchFamily="2" charset="-122"/>
              </a:rPr>
              <a:t>"0"</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CancelTransing</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r>
              <a:rPr lang="en-US" altLang="zh-CN" dirty="0" err="1">
                <a:latin typeface="宋体" panose="02010600030101010101" pitchFamily="2" charset="-122"/>
                <a:cs typeface="宋体" panose="02010600030101010101" pitchFamily="2" charset="-122"/>
              </a:rPr>
              <a:t>IntermediateStop</a:t>
            </a:r>
            <a:r>
              <a:rPr lang="en-US" altLang="zh-CN" dirty="0">
                <a:latin typeface="宋体" panose="02010600030101010101" pitchFamily="2" charset="-122"/>
                <a:cs typeface="宋体" panose="02010600030101010101" pitchFamily="2" charset="-122"/>
              </a:rPr>
              <a:t>=1</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ConfigEpos</a:t>
            </a:r>
            <a:r>
              <a:rPr lang="en-US" altLang="zh-CN" dirty="0">
                <a:latin typeface="宋体" panose="02010600030101010101" pitchFamily="2" charset="-122"/>
                <a:cs typeface="宋体" panose="02010600030101010101" pitchFamily="2" charset="-122"/>
              </a:rPr>
              <a:t>=16#00000003</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通过输入参数 </a:t>
            </a:r>
            <a:r>
              <a:rPr lang="en-US" altLang="zh-CN" dirty="0">
                <a:latin typeface="宋体" panose="02010600030101010101" pitchFamily="2" charset="-122"/>
                <a:cs typeface="宋体" panose="02010600030101010101" pitchFamily="2" charset="-122"/>
              </a:rPr>
              <a:t>Velocity </a:t>
            </a:r>
            <a:r>
              <a:rPr lang="zh-CN" altLang="en-US" dirty="0">
                <a:latin typeface="宋体" panose="02010600030101010101" pitchFamily="2" charset="-122"/>
                <a:cs typeface="宋体" panose="02010600030101010101" pitchFamily="2" charset="-122"/>
              </a:rPr>
              <a:t>指定运行速度，运行方向由 </a:t>
            </a:r>
            <a:r>
              <a:rPr lang="en-US" altLang="zh-CN" dirty="0">
                <a:latin typeface="宋体" panose="02010600030101010101" pitchFamily="2" charset="-122"/>
                <a:cs typeface="宋体" panose="02010600030101010101" pitchFamily="2" charset="-122"/>
              </a:rPr>
              <a:t>Positive </a:t>
            </a:r>
            <a:r>
              <a:rPr lang="zh-CN" altLang="en-US" dirty="0">
                <a:latin typeface="宋体" panose="02010600030101010101" pitchFamily="2" charset="-122"/>
                <a:cs typeface="宋体" panose="02010600030101010101" pitchFamily="2" charset="-122"/>
              </a:rPr>
              <a:t>及 </a:t>
            </a:r>
            <a:r>
              <a:rPr lang="en-US" altLang="zh-CN" dirty="0">
                <a:latin typeface="宋体" panose="02010600030101010101" pitchFamily="2" charset="-122"/>
                <a:cs typeface="宋体" panose="02010600030101010101" pitchFamily="2" charset="-122"/>
              </a:rPr>
              <a:t>Negative </a:t>
            </a:r>
            <a:r>
              <a:rPr lang="zh-CN" altLang="en-US" dirty="0">
                <a:latin typeface="宋体" panose="02010600030101010101" pitchFamily="2" charset="-122"/>
                <a:cs typeface="宋体" panose="02010600030101010101" pitchFamily="2" charset="-122"/>
              </a:rPr>
              <a:t>决定</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更改运行方向后，需要重新触发</a:t>
            </a:r>
            <a:r>
              <a:rPr lang="en-US" altLang="zh-CN" dirty="0" err="1">
                <a:latin typeface="宋体" panose="02010600030101010101" pitchFamily="2" charset="-122"/>
                <a:cs typeface="宋体" panose="02010600030101010101" pitchFamily="2" charset="-122"/>
              </a:rPr>
              <a:t>ExecuteMode</a:t>
            </a:r>
            <a:endParaRPr lang="en-US" altLang="zh-CN" dirty="0">
              <a:latin typeface="宋体" panose="02010600030101010101" pitchFamily="2" charset="-122"/>
              <a:cs typeface="宋体" panose="02010600030101010101" pitchFamily="2" charset="-122"/>
            </a:endParaRP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驱动的运行命令 </a:t>
            </a:r>
            <a:r>
              <a:rPr lang="en-US" altLang="zh-CN" dirty="0" err="1">
                <a:latin typeface="宋体" panose="02010600030101010101" pitchFamily="2" charset="-122"/>
                <a:cs typeface="宋体" panose="02010600030101010101" pitchFamily="2" charset="-122"/>
              </a:rPr>
              <a:t>EnableAxis</a:t>
            </a:r>
            <a:r>
              <a:rPr lang="en-US" altLang="zh-CN" dirty="0">
                <a:latin typeface="宋体" panose="02010600030101010101" pitchFamily="2" charset="-122"/>
                <a:cs typeface="宋体" panose="02010600030101010101" pitchFamily="2" charset="-122"/>
              </a:rPr>
              <a:t>=1</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ExecuteMode</a:t>
            </a:r>
            <a:r>
              <a:rPr lang="en-US" altLang="zh-CN" dirty="0">
                <a:latin typeface="宋体" panose="02010600030101010101" pitchFamily="2" charset="-122"/>
                <a:cs typeface="宋体" panose="02010600030101010101" pitchFamily="2" charset="-122"/>
              </a:rPr>
              <a:t> </a:t>
            </a:r>
            <a:r>
              <a:rPr lang="zh-CN" altLang="en-US" dirty="0">
                <a:latin typeface="宋体" panose="02010600030101010101" pitchFamily="2" charset="-122"/>
                <a:cs typeface="宋体" panose="02010600030101010101" pitchFamily="2" charset="-122"/>
              </a:rPr>
              <a:t>的上升沿触发定位运动</a:t>
            </a:r>
          </a:p>
        </p:txBody>
      </p:sp>
      <p:pic>
        <p:nvPicPr>
          <p:cNvPr id="4" name="图片 3">
            <a:extLst>
              <a:ext uri="{FF2B5EF4-FFF2-40B4-BE49-F238E27FC236}">
                <a16:creationId xmlns:a16="http://schemas.microsoft.com/office/drawing/2014/main" id="{B5D37350-CFA8-BF22-677D-92E5DFA4BD3C}"/>
              </a:ext>
            </a:extLst>
          </p:cNvPr>
          <p:cNvPicPr>
            <a:picLocks noChangeAspect="1"/>
          </p:cNvPicPr>
          <p:nvPr/>
        </p:nvPicPr>
        <p:blipFill rotWithShape="1">
          <a:blip r:embed="rId2"/>
          <a:srcRect b="12250"/>
          <a:stretch/>
        </p:blipFill>
        <p:spPr>
          <a:xfrm>
            <a:off x="8020426" y="946997"/>
            <a:ext cx="3043921" cy="5294858"/>
          </a:xfrm>
          <a:prstGeom prst="rect">
            <a:avLst/>
          </a:prstGeom>
        </p:spPr>
      </p:pic>
    </p:spTree>
    <p:extLst>
      <p:ext uri="{BB962C8B-B14F-4D97-AF65-F5344CB8AC3E}">
        <p14:creationId xmlns:p14="http://schemas.microsoft.com/office/powerpoint/2010/main" val="112891389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2982035"/>
          </a:xfrm>
          <a:prstGeom prst="rect">
            <a:avLst/>
          </a:prstGeom>
          <a:noFill/>
        </p:spPr>
        <p:txBody>
          <a:bodyPr wrap="square">
            <a:spAutoFit/>
          </a:bodyPr>
          <a:lstStyle/>
          <a:p>
            <a:pPr>
              <a:lnSpc>
                <a:spcPct val="150000"/>
              </a:lnSpc>
            </a:pPr>
            <a:r>
              <a:rPr lang="en-US" altLang="zh-CN" dirty="0">
                <a:latin typeface="宋体" panose="02010600030101010101" pitchFamily="2" charset="-122"/>
                <a:cs typeface="宋体" panose="02010600030101010101" pitchFamily="2" charset="-122"/>
              </a:rPr>
              <a:t>(5)</a:t>
            </a:r>
            <a:r>
              <a:rPr lang="zh-CN" altLang="en-US" dirty="0">
                <a:latin typeface="宋体" panose="02010600030101010101" pitchFamily="2" charset="-122"/>
                <a:cs typeface="宋体" panose="02010600030101010101" pitchFamily="2" charset="-122"/>
              </a:rPr>
              <a:t>点动运行。</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运行模式选择</a:t>
            </a:r>
            <a:r>
              <a:rPr lang="en-US" altLang="zh-CN" dirty="0" err="1">
                <a:latin typeface="宋体" panose="02010600030101010101" pitchFamily="2" charset="-122"/>
                <a:cs typeface="宋体" panose="02010600030101010101" pitchFamily="2" charset="-122"/>
              </a:rPr>
              <a:t>ModePos</a:t>
            </a:r>
            <a:r>
              <a:rPr lang="en-US" altLang="zh-CN" dirty="0">
                <a:latin typeface="宋体" panose="02010600030101010101" pitchFamily="2" charset="-122"/>
                <a:cs typeface="宋体" panose="02010600030101010101" pitchFamily="2" charset="-122"/>
              </a:rPr>
              <a:t>=7</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CancelTransing</a:t>
            </a:r>
            <a:r>
              <a:rPr lang="en-US" altLang="zh-CN" dirty="0">
                <a:latin typeface="宋体" panose="02010600030101010101" pitchFamily="2" charset="-122"/>
                <a:cs typeface="宋体" panose="02010600030101010101" pitchFamily="2" charset="-122"/>
              </a:rPr>
              <a:t>=1</a:t>
            </a:r>
            <a:r>
              <a:rPr lang="zh-CN" altLang="en-US" dirty="0">
                <a:latin typeface="宋体" panose="02010600030101010101" pitchFamily="2" charset="-122"/>
                <a:cs typeface="宋体" panose="02010600030101010101" pitchFamily="2" charset="-122"/>
              </a:rPr>
              <a:t>，</a:t>
            </a:r>
            <a:r>
              <a:rPr lang="en-US" altLang="zh-CN" dirty="0" err="1">
                <a:latin typeface="宋体" panose="02010600030101010101" pitchFamily="2" charset="-122"/>
                <a:cs typeface="宋体" panose="02010600030101010101" pitchFamily="2" charset="-122"/>
              </a:rPr>
              <a:t>IntermediateStop</a:t>
            </a:r>
            <a:r>
              <a:rPr lang="en-US" altLang="zh-CN" dirty="0">
                <a:latin typeface="宋体" panose="02010600030101010101" pitchFamily="2" charset="-122"/>
                <a:cs typeface="宋体" panose="02010600030101010101" pitchFamily="2" charset="-122"/>
              </a:rPr>
              <a:t>=1</a:t>
            </a:r>
          </a:p>
          <a:p>
            <a:pPr marL="342900" indent="-342900">
              <a:lnSpc>
                <a:spcPct val="150000"/>
              </a:lnSpc>
              <a:buFont typeface="Arial" panose="020B0604020202020204" pitchFamily="34" charset="0"/>
              <a:buChar char="•"/>
            </a:pPr>
            <a:r>
              <a:rPr lang="en-US" altLang="zh-CN" dirty="0" err="1">
                <a:latin typeface="宋体" panose="02010600030101010101" pitchFamily="2" charset="-122"/>
                <a:cs typeface="宋体" panose="02010600030101010101" pitchFamily="2" charset="-122"/>
              </a:rPr>
              <a:t>ConfigEpos</a:t>
            </a:r>
            <a:r>
              <a:rPr lang="en-US" altLang="zh-CN" dirty="0">
                <a:latin typeface="宋体" panose="02010600030101010101" pitchFamily="2" charset="-122"/>
                <a:cs typeface="宋体" panose="02010600030101010101" pitchFamily="2" charset="-122"/>
              </a:rPr>
              <a:t>=16#00000003</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点动速度在</a:t>
            </a:r>
            <a:r>
              <a:rPr lang="en-US" altLang="zh-CN" dirty="0">
                <a:latin typeface="宋体" panose="02010600030101010101" pitchFamily="2" charset="-122"/>
                <a:cs typeface="宋体" panose="02010600030101010101" pitchFamily="2" charset="-122"/>
              </a:rPr>
              <a:t>V90 PN</a:t>
            </a:r>
            <a:r>
              <a:rPr lang="zh-CN" altLang="en-US" dirty="0">
                <a:latin typeface="宋体" panose="02010600030101010101" pitchFamily="2" charset="-122"/>
                <a:cs typeface="宋体" panose="02010600030101010101" pitchFamily="2" charset="-122"/>
              </a:rPr>
              <a:t>中设置，参数 </a:t>
            </a:r>
            <a:r>
              <a:rPr lang="en-US" altLang="zh-CN" dirty="0">
                <a:latin typeface="宋体" panose="02010600030101010101" pitchFamily="2" charset="-122"/>
                <a:cs typeface="宋体" panose="02010600030101010101" pitchFamily="2" charset="-122"/>
              </a:rPr>
              <a:t>Positive </a:t>
            </a:r>
            <a:r>
              <a:rPr lang="zh-CN" altLang="en-US" dirty="0">
                <a:latin typeface="宋体" panose="02010600030101010101" pitchFamily="2" charset="-122"/>
                <a:cs typeface="宋体" panose="02010600030101010101" pitchFamily="2" charset="-122"/>
              </a:rPr>
              <a:t>及 </a:t>
            </a:r>
            <a:r>
              <a:rPr lang="en-US" altLang="zh-CN" dirty="0">
                <a:latin typeface="宋体" panose="02010600030101010101" pitchFamily="2" charset="-122"/>
                <a:cs typeface="宋体" panose="02010600030101010101" pitchFamily="2" charset="-122"/>
              </a:rPr>
              <a:t>Negative </a:t>
            </a:r>
            <a:r>
              <a:rPr lang="zh-CN" altLang="en-US" dirty="0">
                <a:latin typeface="宋体" panose="02010600030101010101" pitchFamily="2" charset="-122"/>
                <a:cs typeface="宋体" panose="02010600030101010101" pitchFamily="2" charset="-122"/>
              </a:rPr>
              <a:t>必须为 </a:t>
            </a:r>
            <a:r>
              <a:rPr lang="en-US" altLang="zh-CN" dirty="0">
                <a:latin typeface="宋体" panose="02010600030101010101" pitchFamily="2" charset="-122"/>
                <a:cs typeface="宋体" panose="02010600030101010101" pitchFamily="2" charset="-122"/>
              </a:rPr>
              <a:t>"0"</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驱动的运行命令 </a:t>
            </a:r>
            <a:r>
              <a:rPr lang="en-US" altLang="zh-CN" dirty="0" err="1">
                <a:latin typeface="宋体" panose="02010600030101010101" pitchFamily="2" charset="-122"/>
                <a:cs typeface="宋体" panose="02010600030101010101" pitchFamily="2" charset="-122"/>
              </a:rPr>
              <a:t>AxisEnable</a:t>
            </a:r>
            <a:r>
              <a:rPr lang="en-US" altLang="zh-CN" dirty="0">
                <a:latin typeface="宋体" panose="02010600030101010101" pitchFamily="2" charset="-122"/>
                <a:cs typeface="宋体" panose="02010600030101010101" pitchFamily="2" charset="-122"/>
              </a:rPr>
              <a:t>=1</a:t>
            </a:r>
          </a:p>
          <a:p>
            <a:pPr marL="342900" indent="-34290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给出</a:t>
            </a:r>
            <a:r>
              <a:rPr lang="en-US" altLang="zh-CN" dirty="0">
                <a:latin typeface="宋体" panose="02010600030101010101" pitchFamily="2" charset="-122"/>
                <a:cs typeface="宋体" panose="02010600030101010101" pitchFamily="2" charset="-122"/>
              </a:rPr>
              <a:t>Jog1</a:t>
            </a:r>
            <a:r>
              <a:rPr lang="zh-CN" altLang="en-US" dirty="0">
                <a:latin typeface="宋体" panose="02010600030101010101" pitchFamily="2" charset="-122"/>
                <a:cs typeface="宋体" panose="02010600030101010101" pitchFamily="2" charset="-122"/>
              </a:rPr>
              <a:t>或</a:t>
            </a:r>
            <a:r>
              <a:rPr lang="en-US" altLang="zh-CN" dirty="0">
                <a:latin typeface="宋体" panose="02010600030101010101" pitchFamily="2" charset="-122"/>
                <a:cs typeface="宋体" panose="02010600030101010101" pitchFamily="2" charset="-122"/>
              </a:rPr>
              <a:t>Jog2</a:t>
            </a:r>
            <a:r>
              <a:rPr lang="zh-CN" altLang="en-US" dirty="0">
                <a:latin typeface="宋体" panose="02010600030101010101" pitchFamily="2" charset="-122"/>
                <a:cs typeface="宋体" panose="02010600030101010101" pitchFamily="2" charset="-122"/>
              </a:rPr>
              <a:t>信号，正向点动或反向点动</a:t>
            </a:r>
          </a:p>
        </p:txBody>
      </p:sp>
      <p:pic>
        <p:nvPicPr>
          <p:cNvPr id="2" name="图片 1">
            <a:extLst>
              <a:ext uri="{FF2B5EF4-FFF2-40B4-BE49-F238E27FC236}">
                <a16:creationId xmlns:a16="http://schemas.microsoft.com/office/drawing/2014/main" id="{5066B41B-EC61-B948-C15F-F725561362A0}"/>
              </a:ext>
            </a:extLst>
          </p:cNvPr>
          <p:cNvPicPr>
            <a:picLocks noChangeAspect="1"/>
          </p:cNvPicPr>
          <p:nvPr/>
        </p:nvPicPr>
        <p:blipFill rotWithShape="1">
          <a:blip r:embed="rId2"/>
          <a:srcRect b="12328"/>
          <a:stretch/>
        </p:blipFill>
        <p:spPr>
          <a:xfrm>
            <a:off x="7851074" y="1061578"/>
            <a:ext cx="3168352" cy="5152493"/>
          </a:xfrm>
          <a:prstGeom prst="rect">
            <a:avLst/>
          </a:prstGeom>
        </p:spPr>
      </p:pic>
    </p:spTree>
    <p:extLst>
      <p:ext uri="{BB962C8B-B14F-4D97-AF65-F5344CB8AC3E}">
        <p14:creationId xmlns:p14="http://schemas.microsoft.com/office/powerpoint/2010/main" val="348247594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442878"/>
          </a:xfrm>
          <a:prstGeom prst="rect">
            <a:avLst/>
          </a:prstGeom>
          <a:noFill/>
        </p:spPr>
        <p:txBody>
          <a:bodyPr wrap="square">
            <a:spAutoFit/>
          </a:bodyPr>
          <a:lstStyle/>
          <a:p>
            <a:pPr>
              <a:lnSpc>
                <a:spcPct val="150000"/>
              </a:lnSpc>
            </a:pPr>
            <a:r>
              <a:rPr lang="en-US" altLang="zh-CN" dirty="0">
                <a:latin typeface="宋体" panose="02010600030101010101" pitchFamily="2" charset="-122"/>
                <a:cs typeface="宋体" panose="02010600030101010101" pitchFamily="2" charset="-122"/>
              </a:rPr>
              <a:t>(6)</a:t>
            </a:r>
            <a:r>
              <a:rPr lang="zh-CN" altLang="en-US" dirty="0">
                <a:latin typeface="宋体" panose="02010600030101010101" pitchFamily="2" charset="-122"/>
                <a:cs typeface="宋体" panose="02010600030101010101" pitchFamily="2" charset="-122"/>
              </a:rPr>
              <a:t>数据记录</a:t>
            </a:r>
          </a:p>
        </p:txBody>
      </p:sp>
      <p:graphicFrame>
        <p:nvGraphicFramePr>
          <p:cNvPr id="2" name="表格 1">
            <a:extLst>
              <a:ext uri="{FF2B5EF4-FFF2-40B4-BE49-F238E27FC236}">
                <a16:creationId xmlns:a16="http://schemas.microsoft.com/office/drawing/2014/main" id="{FF5E2DC9-32CC-048F-8752-EA35A7C6B967}"/>
              </a:ext>
            </a:extLst>
          </p:cNvPr>
          <p:cNvGraphicFramePr>
            <a:graphicFrameLocks noGrp="1"/>
          </p:cNvGraphicFramePr>
          <p:nvPr>
            <p:extLst>
              <p:ext uri="{D42A27DB-BD31-4B8C-83A1-F6EECF244321}">
                <p14:modId xmlns:p14="http://schemas.microsoft.com/office/powerpoint/2010/main" val="1652913735"/>
              </p:ext>
            </p:extLst>
          </p:nvPr>
        </p:nvGraphicFramePr>
        <p:xfrm>
          <a:off x="1944613" y="2447999"/>
          <a:ext cx="7848872" cy="2222025"/>
        </p:xfrm>
        <a:graphic>
          <a:graphicData uri="http://schemas.openxmlformats.org/drawingml/2006/table">
            <a:tbl>
              <a:tblPr firstRow="1" firstCol="1" bandRow="1">
                <a:tableStyleId>{F5AB1C69-6EDB-4FF4-983F-18BD219EF322}</a:tableStyleId>
              </a:tblPr>
              <a:tblGrid>
                <a:gridCol w="802048">
                  <a:extLst>
                    <a:ext uri="{9D8B030D-6E8A-4147-A177-3AD203B41FA5}">
                      <a16:colId xmlns:a16="http://schemas.microsoft.com/office/drawing/2014/main" val="1614901081"/>
                    </a:ext>
                  </a:extLst>
                </a:gridCol>
                <a:gridCol w="1058020">
                  <a:extLst>
                    <a:ext uri="{9D8B030D-6E8A-4147-A177-3AD203B41FA5}">
                      <a16:colId xmlns:a16="http://schemas.microsoft.com/office/drawing/2014/main" val="2432382927"/>
                    </a:ext>
                  </a:extLst>
                </a:gridCol>
                <a:gridCol w="1092149">
                  <a:extLst>
                    <a:ext uri="{9D8B030D-6E8A-4147-A177-3AD203B41FA5}">
                      <a16:colId xmlns:a16="http://schemas.microsoft.com/office/drawing/2014/main" val="3207535050"/>
                    </a:ext>
                  </a:extLst>
                </a:gridCol>
                <a:gridCol w="1478002">
                  <a:extLst>
                    <a:ext uri="{9D8B030D-6E8A-4147-A177-3AD203B41FA5}">
                      <a16:colId xmlns:a16="http://schemas.microsoft.com/office/drawing/2014/main" val="2179085931"/>
                    </a:ext>
                  </a:extLst>
                </a:gridCol>
                <a:gridCol w="940462">
                  <a:extLst>
                    <a:ext uri="{9D8B030D-6E8A-4147-A177-3AD203B41FA5}">
                      <a16:colId xmlns:a16="http://schemas.microsoft.com/office/drawing/2014/main" val="994221553"/>
                    </a:ext>
                  </a:extLst>
                </a:gridCol>
                <a:gridCol w="1344329">
                  <a:extLst>
                    <a:ext uri="{9D8B030D-6E8A-4147-A177-3AD203B41FA5}">
                      <a16:colId xmlns:a16="http://schemas.microsoft.com/office/drawing/2014/main" val="1355296982"/>
                    </a:ext>
                  </a:extLst>
                </a:gridCol>
                <a:gridCol w="1133862">
                  <a:extLst>
                    <a:ext uri="{9D8B030D-6E8A-4147-A177-3AD203B41FA5}">
                      <a16:colId xmlns:a16="http://schemas.microsoft.com/office/drawing/2014/main" val="1596246740"/>
                    </a:ext>
                  </a:extLst>
                </a:gridCol>
              </a:tblGrid>
              <a:tr h="596203">
                <a:tc>
                  <a:txBody>
                    <a:bodyPr/>
                    <a:lstStyle/>
                    <a:p>
                      <a:pPr algn="ctr"/>
                      <a:r>
                        <a:rPr lang="en-US" sz="1600">
                          <a:effectLst/>
                        </a:rPr>
                        <a:t>ModePos</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设定速度</a:t>
                      </a:r>
                    </a:p>
                    <a:p>
                      <a:pPr algn="ctr"/>
                      <a:r>
                        <a:rPr lang="zh-CN" sz="1600">
                          <a:effectLst/>
                        </a:rPr>
                        <a:t>（</a:t>
                      </a:r>
                      <a:r>
                        <a:rPr lang="en-US" sz="1600">
                          <a:effectLst/>
                        </a:rPr>
                        <a:t>RPM</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设定位置</a:t>
                      </a:r>
                    </a:p>
                    <a:p>
                      <a:pPr algn="ctr"/>
                      <a:r>
                        <a:rPr lang="zh-CN" sz="1600">
                          <a:effectLst/>
                        </a:rPr>
                        <a:t>（</a:t>
                      </a:r>
                      <a:r>
                        <a:rPr lang="en-US" sz="1600">
                          <a:effectLst/>
                        </a:rPr>
                        <a:t>mm</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ActVelocity</a:t>
                      </a:r>
                      <a:endParaRPr lang="zh-CN" sz="1600">
                        <a:effectLst/>
                      </a:endParaRPr>
                    </a:p>
                    <a:p>
                      <a:pPr algn="ctr"/>
                      <a:r>
                        <a:rPr lang="zh-CN" sz="1600">
                          <a:effectLst/>
                        </a:rPr>
                        <a:t>（</a:t>
                      </a:r>
                      <a:r>
                        <a:rPr lang="en-US" sz="1600">
                          <a:effectLst/>
                        </a:rPr>
                        <a:t>1000LU</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实际速度</a:t>
                      </a:r>
                    </a:p>
                    <a:p>
                      <a:pPr algn="ctr"/>
                      <a:r>
                        <a:rPr lang="zh-CN" sz="1600">
                          <a:effectLst/>
                        </a:rPr>
                        <a:t>（</a:t>
                      </a:r>
                      <a:r>
                        <a:rPr lang="en-US" sz="1600">
                          <a:effectLst/>
                        </a:rPr>
                        <a:t>RPM</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ActPosition</a:t>
                      </a:r>
                      <a:endParaRPr lang="zh-CN" sz="1600">
                        <a:effectLst/>
                      </a:endParaRPr>
                    </a:p>
                    <a:p>
                      <a:pPr algn="ctr"/>
                      <a:r>
                        <a:rPr lang="zh-CN" sz="1600">
                          <a:effectLst/>
                        </a:rPr>
                        <a:t>（</a:t>
                      </a:r>
                      <a:r>
                        <a:rPr lang="en-US" sz="1600">
                          <a:effectLst/>
                        </a:rPr>
                        <a:t>LU</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实际位置</a:t>
                      </a:r>
                    </a:p>
                    <a:p>
                      <a:pPr algn="ctr"/>
                      <a:r>
                        <a:rPr lang="zh-CN" sz="1600">
                          <a:effectLst/>
                        </a:rPr>
                        <a:t>（</a:t>
                      </a:r>
                      <a:r>
                        <a:rPr lang="en-US" sz="1600">
                          <a:effectLst/>
                        </a:rPr>
                        <a:t>mm</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77814731"/>
                  </a:ext>
                </a:extLst>
              </a:tr>
              <a:tr h="298101">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34155804"/>
                  </a:ext>
                </a:extLst>
              </a:tr>
              <a:tr h="298101">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25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45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41282289"/>
                  </a:ext>
                </a:extLst>
              </a:tr>
              <a:tr h="298101">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30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12930554"/>
                  </a:ext>
                </a:extLst>
              </a:tr>
              <a:tr h="298101">
                <a:tc>
                  <a:txBody>
                    <a:bodyPr/>
                    <a:lstStyle/>
                    <a:p>
                      <a:pPr algn="ctr"/>
                      <a:r>
                        <a:rPr lang="en-US" sz="1600">
                          <a:effectLst/>
                        </a:rPr>
                        <a:t>4</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96252618"/>
                  </a:ext>
                </a:extLst>
              </a:tr>
              <a:tr h="298101">
                <a:tc>
                  <a:txBody>
                    <a:bodyPr/>
                    <a:lstStyle/>
                    <a:p>
                      <a:pPr algn="ctr"/>
                      <a:r>
                        <a:rPr lang="en-US" sz="1600">
                          <a:effectLst/>
                        </a:rPr>
                        <a:t>7</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60293756"/>
                  </a:ext>
                </a:extLst>
              </a:tr>
            </a:tbl>
          </a:graphicData>
        </a:graphic>
      </p:graphicFrame>
    </p:spTree>
    <p:extLst>
      <p:ext uri="{BB962C8B-B14F-4D97-AF65-F5344CB8AC3E}">
        <p14:creationId xmlns:p14="http://schemas.microsoft.com/office/powerpoint/2010/main" val="203143923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65357" y="1085515"/>
            <a:ext cx="7383912" cy="481863"/>
          </a:xfrm>
          <a:prstGeom prst="rect">
            <a:avLst/>
          </a:prstGeom>
          <a:noFill/>
        </p:spPr>
        <p:txBody>
          <a:bodyPr wrap="square">
            <a:spAutoFit/>
          </a:bodyPr>
          <a:lstStyle/>
          <a:p>
            <a:pPr>
              <a:lnSpc>
                <a:spcPct val="150000"/>
              </a:lnSpc>
            </a:pPr>
            <a:r>
              <a:rPr lang="en-US" altLang="zh-CN" sz="2000" b="1" dirty="0">
                <a:latin typeface="宋体" panose="02010600030101010101" pitchFamily="2" charset="-122"/>
                <a:cs typeface="宋体" panose="02010600030101010101" pitchFamily="2" charset="-122"/>
              </a:rPr>
              <a:t>11.</a:t>
            </a:r>
            <a:r>
              <a:rPr lang="zh-CN" altLang="en-US" sz="2000" b="1" dirty="0">
                <a:latin typeface="宋体" panose="02010600030101010101" pitchFamily="2" charset="-122"/>
                <a:cs typeface="宋体" panose="02010600030101010101" pitchFamily="2" charset="-122"/>
              </a:rPr>
              <a:t>评价与考核</a:t>
            </a:r>
          </a:p>
        </p:txBody>
      </p:sp>
      <p:graphicFrame>
        <p:nvGraphicFramePr>
          <p:cNvPr id="4" name="表格 3">
            <a:extLst>
              <a:ext uri="{FF2B5EF4-FFF2-40B4-BE49-F238E27FC236}">
                <a16:creationId xmlns:a16="http://schemas.microsoft.com/office/drawing/2014/main" id="{C12AB498-FD8A-2442-4085-15A6202131B3}"/>
              </a:ext>
            </a:extLst>
          </p:cNvPr>
          <p:cNvGraphicFramePr>
            <a:graphicFrameLocks noGrp="1"/>
          </p:cNvGraphicFramePr>
          <p:nvPr>
            <p:extLst>
              <p:ext uri="{D42A27DB-BD31-4B8C-83A1-F6EECF244321}">
                <p14:modId xmlns:p14="http://schemas.microsoft.com/office/powerpoint/2010/main" val="2945326386"/>
              </p:ext>
            </p:extLst>
          </p:nvPr>
        </p:nvGraphicFramePr>
        <p:xfrm>
          <a:off x="1977523" y="1967219"/>
          <a:ext cx="7167891" cy="4009170"/>
        </p:xfrm>
        <a:graphic>
          <a:graphicData uri="http://schemas.openxmlformats.org/drawingml/2006/table">
            <a:tbl>
              <a:tblPr>
                <a:tableStyleId>{616DA210-FB5B-4158-B5E0-FEB733F419BA}</a:tableStyleId>
              </a:tblPr>
              <a:tblGrid>
                <a:gridCol w="654198">
                  <a:extLst>
                    <a:ext uri="{9D8B030D-6E8A-4147-A177-3AD203B41FA5}">
                      <a16:colId xmlns:a16="http://schemas.microsoft.com/office/drawing/2014/main" val="201020759"/>
                    </a:ext>
                  </a:extLst>
                </a:gridCol>
                <a:gridCol w="171511">
                  <a:extLst>
                    <a:ext uri="{9D8B030D-6E8A-4147-A177-3AD203B41FA5}">
                      <a16:colId xmlns:a16="http://schemas.microsoft.com/office/drawing/2014/main" val="335523996"/>
                    </a:ext>
                  </a:extLst>
                </a:gridCol>
                <a:gridCol w="1615050">
                  <a:extLst>
                    <a:ext uri="{9D8B030D-6E8A-4147-A177-3AD203B41FA5}">
                      <a16:colId xmlns:a16="http://schemas.microsoft.com/office/drawing/2014/main" val="1594196682"/>
                    </a:ext>
                  </a:extLst>
                </a:gridCol>
                <a:gridCol w="1090948">
                  <a:extLst>
                    <a:ext uri="{9D8B030D-6E8A-4147-A177-3AD203B41FA5}">
                      <a16:colId xmlns:a16="http://schemas.microsoft.com/office/drawing/2014/main" val="1366063945"/>
                    </a:ext>
                  </a:extLst>
                </a:gridCol>
                <a:gridCol w="1755367">
                  <a:extLst>
                    <a:ext uri="{9D8B030D-6E8A-4147-A177-3AD203B41FA5}">
                      <a16:colId xmlns:a16="http://schemas.microsoft.com/office/drawing/2014/main" val="1094357949"/>
                    </a:ext>
                  </a:extLst>
                </a:gridCol>
                <a:gridCol w="1185733">
                  <a:extLst>
                    <a:ext uri="{9D8B030D-6E8A-4147-A177-3AD203B41FA5}">
                      <a16:colId xmlns:a16="http://schemas.microsoft.com/office/drawing/2014/main" val="2334425328"/>
                    </a:ext>
                  </a:extLst>
                </a:gridCol>
                <a:gridCol w="695084">
                  <a:extLst>
                    <a:ext uri="{9D8B030D-6E8A-4147-A177-3AD203B41FA5}">
                      <a16:colId xmlns:a16="http://schemas.microsoft.com/office/drawing/2014/main" val="1288122450"/>
                    </a:ext>
                  </a:extLst>
                </a:gridCol>
              </a:tblGrid>
              <a:tr h="534556">
                <a:tc>
                  <a:txBody>
                    <a:bodyPr/>
                    <a:lstStyle/>
                    <a:p>
                      <a:r>
                        <a:rPr lang="zh-CN" sz="1600" dirty="0">
                          <a:effectLst/>
                        </a:rPr>
                        <a:t>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6">
                  <a:txBody>
                    <a:bodyPr/>
                    <a:lstStyle/>
                    <a:p>
                      <a:pPr marR="5715" algn="ctr">
                        <a:tabLst>
                          <a:tab pos="266700" algn="l"/>
                        </a:tabLst>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198017556"/>
                  </a:ext>
                </a:extLst>
              </a:tr>
              <a:tr h="534556">
                <a:tc>
                  <a:txBody>
                    <a:bodyPr/>
                    <a:lstStyle/>
                    <a:p>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gridSpan="4">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a:txBody>
                    <a:bodyPr/>
                    <a:lstStyle/>
                    <a:p>
                      <a:pPr marR="5715" algn="ctr">
                        <a:tabLst>
                          <a:tab pos="266700" algn="l"/>
                        </a:tabLst>
                      </a:pPr>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2761424032"/>
                  </a:ext>
                </a:extLst>
              </a:tr>
              <a:tr h="534556">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依据电气原理图，正确连接</a:t>
                      </a:r>
                      <a:r>
                        <a:rPr lang="en-US" sz="1600">
                          <a:effectLst/>
                        </a:rPr>
                        <a:t>PLC</a:t>
                      </a:r>
                      <a:r>
                        <a:rPr lang="zh-CN" sz="1600">
                          <a:effectLst/>
                        </a:rPr>
                        <a:t>、伺服驱动器与电动机的硬件接线。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80423370"/>
                  </a:ext>
                </a:extLst>
              </a:tr>
              <a:tr h="267278">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认知</a:t>
                      </a:r>
                      <a:r>
                        <a:rPr lang="en-US" sz="1600">
                          <a:effectLst/>
                        </a:rPr>
                        <a:t>FB284</a:t>
                      </a:r>
                      <a:r>
                        <a:rPr lang="zh-CN" sz="1600">
                          <a:effectLst/>
                        </a:rPr>
                        <a:t>程序块功能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41933504"/>
                  </a:ext>
                </a:extLst>
              </a:tr>
              <a:tr h="267278">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en-US" sz="1600" dirty="0">
                          <a:effectLst/>
                        </a:rPr>
                        <a:t>V-ASSISTANT</a:t>
                      </a:r>
                      <a:r>
                        <a:rPr lang="zh-CN" sz="1600" dirty="0">
                          <a:effectLst/>
                        </a:rPr>
                        <a:t>设置</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74094937"/>
                  </a:ext>
                </a:extLst>
              </a:tr>
              <a:tr h="267278">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en-US" sz="1600">
                          <a:effectLst/>
                        </a:rPr>
                        <a:t>PLC</a:t>
                      </a:r>
                      <a:r>
                        <a:rPr lang="zh-CN" sz="1600">
                          <a:effectLst/>
                        </a:rPr>
                        <a:t>程序编写、编译和下载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52710581"/>
                  </a:ext>
                </a:extLst>
              </a:tr>
              <a:tr h="267278">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程序运行与调试，数据记录正确</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08418393"/>
                  </a:ext>
                </a:extLst>
              </a:tr>
              <a:tr h="267278">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合理施工，操作规范，在规定时间完成任务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99045652"/>
                  </a:ext>
                </a:extLst>
              </a:tr>
              <a:tr h="534556">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无旷课、迟到现象，团队意识强（工具保管、使用、收回情况，设备摆放，场地整理情况）</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09640716"/>
                  </a:ext>
                </a:extLst>
              </a:tr>
              <a:tr h="267278">
                <a:tc gridSpan="6">
                  <a:txBody>
                    <a:bodyPr/>
                    <a:lstStyle/>
                    <a:p>
                      <a:pPr algn="ctr"/>
                      <a:r>
                        <a:rPr lang="zh-CN" sz="1600">
                          <a:effectLst/>
                        </a:rPr>
                        <a:t>总分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01702785"/>
                  </a:ext>
                </a:extLst>
              </a:tr>
              <a:tr h="267278">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21767691"/>
                  </a:ext>
                </a:extLst>
              </a:tr>
            </a:tbl>
          </a:graphicData>
        </a:graphic>
      </p:graphicFrame>
    </p:spTree>
    <p:extLst>
      <p:ext uri="{BB962C8B-B14F-4D97-AF65-F5344CB8AC3E}">
        <p14:creationId xmlns:p14="http://schemas.microsoft.com/office/powerpoint/2010/main" val="115302964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58025"/>
            <a:ext cx="8351736" cy="2214578"/>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5" name="文本框 54"/>
          <p:cNvSpPr txBox="1"/>
          <p:nvPr/>
        </p:nvSpPr>
        <p:spPr>
          <a:xfrm>
            <a:off x="5099050" y="2719705"/>
            <a:ext cx="535813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pic>
        <p:nvPicPr>
          <p:cNvPr id="5" name="图片 4">
            <a:extLst>
              <a:ext uri="{FF2B5EF4-FFF2-40B4-BE49-F238E27FC236}">
                <a16:creationId xmlns:a16="http://schemas.microsoft.com/office/drawing/2014/main" id="{CD530CE3-9B46-DCC3-4727-3F5D4B8326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3" name="椭圆 2">
            <a:extLst>
              <a:ext uri="{FF2B5EF4-FFF2-40B4-BE49-F238E27FC236}">
                <a16:creationId xmlns:a16="http://schemas.microsoft.com/office/drawing/2014/main" id="{4189512D-2462-C11E-1705-C7BBAD9EB73B}"/>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95B56E0-B975-41A1-BA64-EBDF9FBB98B6}"/>
              </a:ext>
            </a:extLst>
          </p:cNvPr>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3035446"/>
          </a:xfrm>
          <a:prstGeom prst="rect">
            <a:avLst/>
          </a:prstGeom>
          <a:noFill/>
          <a:ln w="9525">
            <a:noFill/>
          </a:ln>
        </p:spPr>
        <p:txBody>
          <a:bodyPr wrap="square">
            <a:spAutoFit/>
          </a:bodyPr>
          <a:lstStyle/>
          <a:p>
            <a:pPr>
              <a:lnSpc>
                <a:spcPct val="150000"/>
              </a:lnSpc>
            </a:pP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工作原理</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旋转编码器通常用来测量电动机旋转角度或位移。</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旋转编码器是由光栅盘（又叫分度码盘）和光电检测装置（又叫接收器）组成。</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光栅盘是在一定直径的圆板上等分地开通若干个长方形孔。由于光栅盘与电机同轴，电机旋转时，光栅盘与电机同速旋转，发光二极管垂直照射光栅盘，把光栅盘图像投射到由光敏元件构成的光电检测装置（接收器）上，光栅盘转动所产生的光脉冲经转换后以相应的电脉冲信号输出。</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增量式旋转编码器通过两个光敏接收管来转化角度码盘的时序和相位关系，得到角度码盘角度位移量的增加（正方向）或减少（负方向）</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086711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1881284"/>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光源照射码盘，码盘旋转过程中，光电元件接收光源通过码盘光栅的光信号，经过整形电路，输出</a:t>
            </a:r>
            <a:r>
              <a:rPr lang="en-US" altLang="zh-CN" sz="1600" dirty="0">
                <a:latin typeface="宋体" panose="02010600030101010101" pitchFamily="2" charset="-122"/>
                <a:ea typeface="宋体" panose="02010600030101010101" pitchFamily="2" charset="-122"/>
              </a:rPr>
              <a:t>A</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B</a:t>
            </a:r>
            <a:r>
              <a:rPr lang="zh-CN" altLang="en-US" sz="1600" dirty="0">
                <a:latin typeface="宋体" panose="02010600030101010101" pitchFamily="2" charset="-122"/>
                <a:ea typeface="宋体" panose="02010600030101010101" pitchFamily="2" charset="-122"/>
              </a:rPr>
              <a:t>两相脉冲信号。</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每转过单位的角度就发出一个脉冲信号，通常为</a:t>
            </a:r>
            <a:r>
              <a:rPr lang="en-US" altLang="zh-CN" sz="1600" dirty="0">
                <a:latin typeface="宋体" panose="02010600030101010101" pitchFamily="2" charset="-122"/>
                <a:ea typeface="宋体" panose="02010600030101010101" pitchFamily="2" charset="-122"/>
              </a:rPr>
              <a:t>A</a:t>
            </a:r>
            <a:r>
              <a:rPr lang="zh-CN" altLang="en-US" sz="1600" dirty="0">
                <a:latin typeface="宋体" panose="02010600030101010101" pitchFamily="2" charset="-122"/>
                <a:ea typeface="宋体" panose="02010600030101010101" pitchFamily="2" charset="-122"/>
              </a:rPr>
              <a:t>相、</a:t>
            </a:r>
            <a:r>
              <a:rPr lang="en-US" altLang="zh-CN" sz="1600" dirty="0">
                <a:latin typeface="宋体" panose="02010600030101010101" pitchFamily="2" charset="-122"/>
                <a:ea typeface="宋体" panose="02010600030101010101" pitchFamily="2" charset="-122"/>
              </a:rPr>
              <a:t>B</a:t>
            </a:r>
            <a:r>
              <a:rPr lang="zh-CN" altLang="en-US" sz="1600" dirty="0">
                <a:latin typeface="宋体" panose="02010600030101010101" pitchFamily="2" charset="-122"/>
                <a:ea typeface="宋体" panose="02010600030101010101" pitchFamily="2" charset="-122"/>
              </a:rPr>
              <a:t>相、</a:t>
            </a:r>
            <a:r>
              <a:rPr lang="en-US" altLang="zh-CN" sz="1600" dirty="0">
                <a:latin typeface="宋体" panose="02010600030101010101" pitchFamily="2" charset="-122"/>
                <a:ea typeface="宋体" panose="02010600030101010101" pitchFamily="2" charset="-122"/>
              </a:rPr>
              <a:t>Z</a:t>
            </a:r>
            <a:r>
              <a:rPr lang="zh-CN" altLang="en-US" sz="1600" dirty="0">
                <a:latin typeface="宋体" panose="02010600030101010101" pitchFamily="2" charset="-122"/>
                <a:ea typeface="宋体" panose="02010600030101010101" pitchFamily="2" charset="-122"/>
              </a:rPr>
              <a:t>相输出，</a:t>
            </a:r>
            <a:r>
              <a:rPr lang="en-US" altLang="zh-CN" sz="1600" dirty="0">
                <a:latin typeface="宋体" panose="02010600030101010101" pitchFamily="2" charset="-122"/>
                <a:ea typeface="宋体" panose="02010600030101010101" pitchFamily="2" charset="-122"/>
              </a:rPr>
              <a:t>A</a:t>
            </a:r>
            <a:r>
              <a:rPr lang="zh-CN" altLang="en-US" sz="1600" dirty="0">
                <a:latin typeface="宋体" panose="02010600030101010101" pitchFamily="2" charset="-122"/>
                <a:ea typeface="宋体" panose="02010600030101010101" pitchFamily="2" charset="-122"/>
              </a:rPr>
              <a:t>相、</a:t>
            </a:r>
            <a:r>
              <a:rPr lang="en-US" altLang="zh-CN" sz="1600" dirty="0">
                <a:latin typeface="宋体" panose="02010600030101010101" pitchFamily="2" charset="-122"/>
                <a:ea typeface="宋体" panose="02010600030101010101" pitchFamily="2" charset="-122"/>
              </a:rPr>
              <a:t>B</a:t>
            </a:r>
            <a:r>
              <a:rPr lang="zh-CN" altLang="en-US" sz="1600" dirty="0">
                <a:latin typeface="宋体" panose="02010600030101010101" pitchFamily="2" charset="-122"/>
                <a:ea typeface="宋体" panose="02010600030101010101" pitchFamily="2" charset="-122"/>
              </a:rPr>
              <a:t>相为相互延迟</a:t>
            </a:r>
            <a:r>
              <a:rPr lang="en-US" altLang="zh-CN" sz="1600" dirty="0">
                <a:latin typeface="宋体" panose="02010600030101010101" pitchFamily="2" charset="-122"/>
                <a:ea typeface="宋体" panose="02010600030101010101" pitchFamily="2" charset="-122"/>
              </a:rPr>
              <a:t>1/4</a:t>
            </a:r>
            <a:r>
              <a:rPr lang="zh-CN" altLang="en-US" sz="1600" dirty="0">
                <a:latin typeface="宋体" panose="02010600030101010101" pitchFamily="2" charset="-122"/>
                <a:ea typeface="宋体" panose="02010600030101010101" pitchFamily="2" charset="-122"/>
              </a:rPr>
              <a:t>周期的脉冲输出，根据延迟关系可以区别正反转，而且通过取</a:t>
            </a:r>
            <a:r>
              <a:rPr lang="en-US" altLang="zh-CN" sz="1600" dirty="0">
                <a:latin typeface="宋体" panose="02010600030101010101" pitchFamily="2" charset="-122"/>
                <a:ea typeface="宋体" panose="02010600030101010101" pitchFamily="2" charset="-122"/>
              </a:rPr>
              <a:t>A</a:t>
            </a:r>
            <a:r>
              <a:rPr lang="zh-CN" altLang="en-US" sz="1600" dirty="0">
                <a:latin typeface="宋体" panose="02010600030101010101" pitchFamily="2" charset="-122"/>
                <a:ea typeface="宋体" panose="02010600030101010101" pitchFamily="2" charset="-122"/>
              </a:rPr>
              <a:t>相、</a:t>
            </a:r>
            <a:r>
              <a:rPr lang="en-US" altLang="zh-CN" sz="1600" dirty="0">
                <a:latin typeface="宋体" panose="02010600030101010101" pitchFamily="2" charset="-122"/>
                <a:ea typeface="宋体" panose="02010600030101010101" pitchFamily="2" charset="-122"/>
              </a:rPr>
              <a:t>B</a:t>
            </a:r>
            <a:r>
              <a:rPr lang="zh-CN" altLang="en-US" sz="1600" dirty="0">
                <a:latin typeface="宋体" panose="02010600030101010101" pitchFamily="2" charset="-122"/>
                <a:ea typeface="宋体" panose="02010600030101010101" pitchFamily="2" charset="-122"/>
              </a:rPr>
              <a:t>相的上升和下降沿可以进行</a:t>
            </a: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或</a:t>
            </a:r>
            <a:r>
              <a:rPr lang="en-US" altLang="zh-CN" sz="1600" dirty="0">
                <a:latin typeface="宋体" panose="02010600030101010101" pitchFamily="2" charset="-122"/>
                <a:ea typeface="宋体" panose="02010600030101010101" pitchFamily="2" charset="-122"/>
              </a:rPr>
              <a:t>4</a:t>
            </a:r>
            <a:r>
              <a:rPr lang="zh-CN" altLang="en-US" sz="1600" dirty="0">
                <a:latin typeface="宋体" panose="02010600030101010101" pitchFamily="2" charset="-122"/>
                <a:ea typeface="宋体" panose="02010600030101010101" pitchFamily="2" charset="-122"/>
              </a:rPr>
              <a:t>倍频；</a:t>
            </a:r>
            <a:r>
              <a:rPr lang="en-US" altLang="zh-CN" sz="1600" dirty="0">
                <a:latin typeface="宋体" panose="02010600030101010101" pitchFamily="2" charset="-122"/>
                <a:ea typeface="宋体" panose="02010600030101010101" pitchFamily="2" charset="-122"/>
              </a:rPr>
              <a:t>Z</a:t>
            </a:r>
            <a:r>
              <a:rPr lang="zh-CN" altLang="en-US" sz="1600" dirty="0">
                <a:latin typeface="宋体" panose="02010600030101010101" pitchFamily="2" charset="-122"/>
                <a:ea typeface="宋体" panose="02010600030101010101" pitchFamily="2" charset="-122"/>
              </a:rPr>
              <a:t>相为单圈脉冲，即每圈发出一个脉冲。</a:t>
            </a:r>
            <a:endParaRPr lang="zh-CN" altLang="en-US" sz="14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63F681BC-3A3B-018B-73AF-8349CF98053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90448" y="3304081"/>
            <a:ext cx="4341208" cy="2384278"/>
          </a:xfrm>
          <a:prstGeom prst="rect">
            <a:avLst/>
          </a:prstGeom>
          <a:noFill/>
          <a:ln>
            <a:noFill/>
          </a:ln>
        </p:spPr>
      </p:pic>
    </p:spTree>
    <p:extLst>
      <p:ext uri="{BB962C8B-B14F-4D97-AF65-F5344CB8AC3E}">
        <p14:creationId xmlns:p14="http://schemas.microsoft.com/office/powerpoint/2010/main" val="486951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1142620"/>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绝对值编码器对应一圈，每个基准的角度发出一个唯一与该角度对应二进制的数值，通过外部记圈器件可以进行多个位置的记录和测量。绝对值编码器的输出可直接反映</a:t>
            </a:r>
            <a:r>
              <a:rPr lang="en-US" altLang="zh-CN" sz="1600" dirty="0">
                <a:latin typeface="宋体" panose="02010600030101010101" pitchFamily="2" charset="-122"/>
                <a:ea typeface="宋体" panose="02010600030101010101" pitchFamily="2" charset="-122"/>
              </a:rPr>
              <a:t>360°</a:t>
            </a:r>
            <a:r>
              <a:rPr lang="zh-CN" altLang="en-US" sz="1600" dirty="0">
                <a:latin typeface="宋体" panose="02010600030101010101" pitchFamily="2" charset="-122"/>
                <a:ea typeface="宋体" panose="02010600030101010101" pitchFamily="2" charset="-122"/>
              </a:rPr>
              <a:t>范围内的绝对角度，绝对位置可通过输出信号的幅值或光栅的物理编码刻度鉴别</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前者称旋转变压器；后者称绝对值编码器。</a:t>
            </a:r>
            <a:endParaRPr lang="zh-CN" altLang="en-US" sz="14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050" name="Picture 2" descr="绝对值编码器,什么是绝对值编码器,绝对值编码器介绍--电子百科词库--科通芯城，IC及其他电子元器件交易型电商平台100%正品保证">
            <a:extLst>
              <a:ext uri="{FF2B5EF4-FFF2-40B4-BE49-F238E27FC236}">
                <a16:creationId xmlns:a16="http://schemas.microsoft.com/office/drawing/2014/main" id="{8ABDDA2E-5814-4338-6867-7B399D2FF8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6861" y="2880047"/>
            <a:ext cx="3468181"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429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2296783"/>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编码器的分辨率</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分辨率是指编码器每个计数单位之间产生的距离，是编码器可以测量到的最小距离。编码器轴转动一圈会输出固定的脉冲数，脉冲数由编码器码盘上面的光栅的线数所决定，编码器以每旋转</a:t>
            </a:r>
            <a:r>
              <a:rPr lang="en-US" altLang="zh-CN" sz="1600" dirty="0">
                <a:latin typeface="宋体" panose="02010600030101010101" pitchFamily="2" charset="-122"/>
                <a:ea typeface="宋体" panose="02010600030101010101" pitchFamily="2" charset="-122"/>
              </a:rPr>
              <a:t>360</a:t>
            </a:r>
            <a:r>
              <a:rPr lang="zh-CN" altLang="en-US" sz="1600" dirty="0">
                <a:latin typeface="宋体" panose="02010600030101010101" pitchFamily="2" charset="-122"/>
                <a:ea typeface="宋体" panose="02010600030101010101" pitchFamily="2" charset="-122"/>
              </a:rPr>
              <a:t>度提供多少明或暗的刻线称为分辨率，也可以用每转多少个脉冲数来表示编码器的分辨率（</a:t>
            </a:r>
            <a:r>
              <a:rPr lang="en-US" altLang="zh-CN" sz="1600" dirty="0">
                <a:latin typeface="宋体" panose="02010600030101010101" pitchFamily="2" charset="-122"/>
                <a:ea typeface="宋体" panose="02010600030101010101" pitchFamily="2" charset="-122"/>
              </a:rPr>
              <a:t>PPR</a:t>
            </a:r>
            <a:r>
              <a:rPr lang="zh-CN" altLang="en-US" sz="1600" dirty="0">
                <a:latin typeface="宋体" panose="02010600030101010101" pitchFamily="2" charset="-122"/>
                <a:ea typeface="宋体" panose="02010600030101010101" pitchFamily="2" charset="-122"/>
              </a:rPr>
              <a:t>）。</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绝对值编码器分辨率一般被定义为位的形式，因为绝对值编码器输出是基于编码器实际位置的二进制“字”。一位是一个二进制单位，如</a:t>
            </a:r>
            <a:r>
              <a:rPr lang="en-US" altLang="zh-CN" sz="1600" dirty="0">
                <a:latin typeface="宋体" panose="02010600030101010101" pitchFamily="2" charset="-122"/>
                <a:ea typeface="宋体" panose="02010600030101010101" pitchFamily="2" charset="-122"/>
              </a:rPr>
              <a:t>16</a:t>
            </a:r>
            <a:r>
              <a:rPr lang="zh-CN" altLang="en-US" sz="1600" dirty="0">
                <a:latin typeface="宋体" panose="02010600030101010101" pitchFamily="2" charset="-122"/>
                <a:ea typeface="宋体" panose="02010600030101010101" pitchFamily="2" charset="-122"/>
              </a:rPr>
              <a:t>位等于</a:t>
            </a:r>
            <a:r>
              <a:rPr lang="en-US" altLang="zh-CN" sz="1600" dirty="0">
                <a:latin typeface="宋体" panose="02010600030101010101" pitchFamily="2" charset="-122"/>
                <a:ea typeface="宋体" panose="02010600030101010101" pitchFamily="2" charset="-122"/>
              </a:rPr>
              <a:t>216</a:t>
            </a:r>
            <a:r>
              <a:rPr lang="zh-CN" altLang="en-US" sz="1600" dirty="0">
                <a:latin typeface="宋体" panose="02010600030101010101" pitchFamily="2" charset="-122"/>
                <a:ea typeface="宋体" panose="02010600030101010101" pitchFamily="2" charset="-122"/>
              </a:rPr>
              <a:t>，或者</a:t>
            </a:r>
            <a:r>
              <a:rPr lang="en-US" altLang="zh-CN" sz="1600" dirty="0">
                <a:latin typeface="宋体" panose="02010600030101010101" pitchFamily="2" charset="-122"/>
                <a:ea typeface="宋体" panose="02010600030101010101" pitchFamily="2" charset="-122"/>
              </a:rPr>
              <a:t>65536</a:t>
            </a:r>
            <a:r>
              <a:rPr lang="zh-CN" altLang="en-US" sz="1600" dirty="0">
                <a:latin typeface="宋体" panose="02010600030101010101" pitchFamily="2" charset="-122"/>
                <a:ea typeface="宋体" panose="02010600030101010101" pitchFamily="2" charset="-122"/>
              </a:rPr>
              <a:t>。因此，一个</a:t>
            </a:r>
            <a:r>
              <a:rPr lang="en-US" altLang="zh-CN" sz="1600" dirty="0">
                <a:latin typeface="宋体" panose="02010600030101010101" pitchFamily="2" charset="-122"/>
                <a:ea typeface="宋体" panose="02010600030101010101" pitchFamily="2" charset="-122"/>
              </a:rPr>
              <a:t>16</a:t>
            </a:r>
            <a:r>
              <a:rPr lang="zh-CN" altLang="en-US" sz="1600" dirty="0">
                <a:latin typeface="宋体" panose="02010600030101010101" pitchFamily="2" charset="-122"/>
                <a:ea typeface="宋体" panose="02010600030101010101" pitchFamily="2" charset="-122"/>
              </a:rPr>
              <a:t>位编码器每圈提供</a:t>
            </a:r>
            <a:r>
              <a:rPr lang="en-US" altLang="zh-CN" sz="1600" dirty="0">
                <a:latin typeface="宋体" panose="02010600030101010101" pitchFamily="2" charset="-122"/>
                <a:ea typeface="宋体" panose="02010600030101010101" pitchFamily="2" charset="-122"/>
              </a:rPr>
              <a:t>65536</a:t>
            </a:r>
            <a:r>
              <a:rPr lang="zh-CN" altLang="en-US" sz="1600" dirty="0">
                <a:latin typeface="宋体" panose="02010600030101010101" pitchFamily="2" charset="-122"/>
                <a:ea typeface="宋体" panose="02010600030101010101" pitchFamily="2" charset="-122"/>
              </a:rPr>
              <a:t>个量化单位。</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4333082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612301"/>
            <a:ext cx="10180257" cy="773289"/>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是西门子推出的一款小型、高效便捷的伺服系统。</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与</a:t>
            </a:r>
            <a:r>
              <a:rPr lang="en-US" altLang="zh-CN" sz="1600" dirty="0">
                <a:latin typeface="宋体" panose="02010600030101010101" pitchFamily="2" charset="-122"/>
                <a:ea typeface="宋体" panose="02010600030101010101" pitchFamily="2" charset="-122"/>
              </a:rPr>
              <a:t>SIMOTICS S-1FL6 </a:t>
            </a:r>
            <a:r>
              <a:rPr lang="zh-CN" altLang="en-US" sz="1600" dirty="0">
                <a:latin typeface="宋体" panose="02010600030101010101" pitchFamily="2" charset="-122"/>
                <a:ea typeface="宋体" panose="02010600030101010101" pitchFamily="2" charset="-122"/>
              </a:rPr>
              <a:t>伺服电机组成最佳的伺服驱动系统，实现位置控制、速度控制和扭矩控制。</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BDEE8343-6F9D-73B7-744A-39212F0BDAD1}"/>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5.1.4 SINAMICS V90</a:t>
            </a:r>
            <a:r>
              <a:rPr lang="zh-CN" altLang="en-US" sz="2400" b="1" dirty="0">
                <a:solidFill>
                  <a:srgbClr val="294B64"/>
                </a:solidFill>
                <a:latin typeface="微软雅黑" panose="020B0503020204020204" charset="-122"/>
                <a:ea typeface="微软雅黑" panose="020B0503020204020204" charset="-122"/>
              </a:rPr>
              <a:t>伺服系统的组成</a:t>
            </a:r>
          </a:p>
        </p:txBody>
      </p:sp>
      <p:sp>
        <p:nvSpPr>
          <p:cNvPr id="4" name="文本框 3">
            <a:extLst>
              <a:ext uri="{FF2B5EF4-FFF2-40B4-BE49-F238E27FC236}">
                <a16:creationId xmlns:a16="http://schemas.microsoft.com/office/drawing/2014/main" id="{3E421FDB-17F4-C2CE-D9C2-48E433384C77}"/>
              </a:ext>
            </a:extLst>
          </p:cNvPr>
          <p:cNvSpPr txBox="1"/>
          <p:nvPr/>
        </p:nvSpPr>
        <p:spPr>
          <a:xfrm>
            <a:off x="619121" y="2385590"/>
            <a:ext cx="9793088" cy="77328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伺服控制器提供两种进线电压，分别为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1AC/3AC 200V</a:t>
            </a:r>
            <a:r>
              <a:rPr lang="zh-CN" altLang="zh-CN" sz="1600" dirty="0">
                <a:effectLst/>
                <a:latin typeface="宋体" panose="02010600030101010101" pitchFamily="2" charset="-122"/>
                <a:ea typeface="Malgun Gothic" panose="020B0503020000020004" pitchFamily="34" charset="-127"/>
                <a:cs typeface="Calibri" panose="020F0502020204030204" pitchFamily="34" charset="0"/>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240V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低惯量和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3AC 380V</a:t>
            </a:r>
            <a:r>
              <a:rPr lang="zh-CN" altLang="zh-CN" sz="1600" dirty="0">
                <a:effectLst/>
                <a:latin typeface="宋体" panose="02010600030101010101" pitchFamily="2" charset="-122"/>
                <a:ea typeface="Malgun Gothic" panose="020B0503020000020004" pitchFamily="34" charset="-127"/>
                <a:cs typeface="Calibri" panose="020F0502020204030204" pitchFamily="34" charset="0"/>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480V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高惯量伺服系统：</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810BE47F-9F40-4B7C-ADED-5B461C271406}"/>
              </a:ext>
            </a:extLst>
          </p:cNvPr>
          <p:cNvSpPr txBox="1"/>
          <p:nvPr/>
        </p:nvSpPr>
        <p:spPr>
          <a:xfrm>
            <a:off x="633613" y="3240087"/>
            <a:ext cx="9577064" cy="2260491"/>
          </a:xfrm>
          <a:prstGeom prst="rect">
            <a:avLst/>
          </a:prstGeom>
          <a:noFill/>
        </p:spPr>
        <p:txBody>
          <a:bodyPr wrap="square">
            <a:spAutoFit/>
          </a:bodyPr>
          <a:lstStyle/>
          <a:p>
            <a:pPr marL="342900" lvl="0" indent="-342900" algn="just">
              <a:lnSpc>
                <a:spcPct val="150000"/>
              </a:lnSpc>
              <a:buFont typeface="Wingdings" panose="05000000000000000000" pitchFamily="2" charset="2"/>
              <a:buChar char="Ø"/>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第一种，进线电压为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1/3 AC 200V</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240V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，功率范围从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0.1kW</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，与低惯量的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电机相匹配。低惯量电机可在速度和加速方面实现极高的动态性能。低惯量</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电机有</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个功率段，</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种轴高，功率从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0.05kW</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gn="just">
              <a:lnSpc>
                <a:spcPct val="150000"/>
              </a:lnSpc>
              <a:buFont typeface="Wingdings" panose="05000000000000000000" pitchFamily="2" charset="2"/>
              <a:buChar char="Ø"/>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第二种，进线电压为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380V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480V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，功率范围从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0.4</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7kW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，与高惯量的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电机相匹配。高惯量电机可实现更加平稳的负载调节，并在扭矩和速度方面达到最佳的控制精度。高惯量</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电机有</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个功率段，</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种轴高，功率从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0.4kW</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7kW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，额定转矩范围从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1.27</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33.4Nm</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p>
        </p:txBody>
      </p:sp>
    </p:spTree>
    <p:extLst>
      <p:ext uri="{BB962C8B-B14F-4D97-AF65-F5344CB8AC3E}">
        <p14:creationId xmlns:p14="http://schemas.microsoft.com/office/powerpoint/2010/main" val="1480453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p:cNvSpPr txBox="1"/>
          <p:nvPr/>
        </p:nvSpPr>
        <p:spPr>
          <a:xfrm>
            <a:off x="0" y="176795"/>
            <a:ext cx="11532870" cy="584775"/>
          </a:xfrm>
          <a:prstGeom prst="rect">
            <a:avLst/>
          </a:prstGeom>
          <a:noFill/>
        </p:spPr>
        <p:txBody>
          <a:bodyPr wrap="square" rtlCol="0" anchor="t">
            <a:spAutoFit/>
          </a:bodyPr>
          <a:lstStyle/>
          <a:p>
            <a:pPr algn="ctr">
              <a:defRPr/>
            </a:pPr>
            <a:r>
              <a:rPr lang="zh-CN" altLang="en-US" sz="3200" b="1" dirty="0">
                <a:solidFill>
                  <a:srgbClr val="022F4F"/>
                </a:solidFill>
                <a:latin typeface="微软雅黑" panose="020B0503020204020204" charset="-122"/>
                <a:ea typeface="微软雅黑" panose="020B0503020204020204" charset="-122"/>
              </a:rPr>
              <a:t>项目</a:t>
            </a:r>
            <a:r>
              <a:rPr lang="en-US" altLang="zh-CN" sz="3200" b="1" dirty="0">
                <a:solidFill>
                  <a:srgbClr val="022F4F"/>
                </a:solidFill>
                <a:latin typeface="微软雅黑" panose="020B0503020204020204" charset="-122"/>
                <a:ea typeface="微软雅黑" panose="020B0503020204020204" charset="-122"/>
              </a:rPr>
              <a:t>5 SINAMICS V90</a:t>
            </a:r>
            <a:r>
              <a:rPr lang="zh-CN" altLang="en-US" sz="3200" b="1" dirty="0">
                <a:solidFill>
                  <a:srgbClr val="022F4F"/>
                </a:solidFill>
                <a:latin typeface="微软雅黑" panose="020B0503020204020204" charset="-122"/>
                <a:ea typeface="微软雅黑" panose="020B0503020204020204" charset="-122"/>
              </a:rPr>
              <a:t>伺服驱动系统运行与调试</a:t>
            </a:r>
          </a:p>
        </p:txBody>
      </p:sp>
      <p:graphicFrame>
        <p:nvGraphicFramePr>
          <p:cNvPr id="4" name="图示 3">
            <a:extLst>
              <a:ext uri="{FF2B5EF4-FFF2-40B4-BE49-F238E27FC236}">
                <a16:creationId xmlns:a16="http://schemas.microsoft.com/office/drawing/2014/main" id="{0482D987-AFDC-B47B-FDE8-5BA0A5E50B4E}"/>
              </a:ext>
            </a:extLst>
          </p:cNvPr>
          <p:cNvGraphicFramePr/>
          <p:nvPr>
            <p:extLst>
              <p:ext uri="{D42A27DB-BD31-4B8C-83A1-F6EECF244321}">
                <p14:modId xmlns:p14="http://schemas.microsoft.com/office/powerpoint/2010/main" val="3075417281"/>
              </p:ext>
            </p:extLst>
          </p:nvPr>
        </p:nvGraphicFramePr>
        <p:xfrm>
          <a:off x="1008509" y="1669089"/>
          <a:ext cx="9721080" cy="43073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51855"/>
            <a:ext cx="10180257" cy="2619948"/>
          </a:xfrm>
          <a:prstGeom prst="rect">
            <a:avLst/>
          </a:prstGeom>
          <a:noFill/>
          <a:ln w="9525">
            <a:noFill/>
          </a:ln>
        </p:spPr>
        <p:txBody>
          <a:bodyPr wrap="square">
            <a:spAutoFit/>
          </a:bodyPr>
          <a:lstStyle/>
          <a:p>
            <a:pPr>
              <a:lnSpc>
                <a:spcPct val="150000"/>
              </a:lnSpc>
            </a:pPr>
            <a:r>
              <a:rPr lang="en-US" altLang="zh-CN" sz="1600" b="1" dirty="0">
                <a:latin typeface="宋体" panose="02010600030101010101" pitchFamily="2" charset="-122"/>
                <a:ea typeface="宋体" panose="02010600030101010101" pitchFamily="2" charset="-122"/>
              </a:rPr>
              <a:t>1. SINAMICS V90</a:t>
            </a:r>
            <a:r>
              <a:rPr lang="zh-CN" altLang="en-US" sz="1600" b="1" dirty="0">
                <a:latin typeface="宋体" panose="02010600030101010101" pitchFamily="2" charset="-122"/>
                <a:ea typeface="宋体" panose="02010600030101010101" pitchFamily="2" charset="-122"/>
              </a:rPr>
              <a:t>伺服驱动器的两个版本</a:t>
            </a:r>
          </a:p>
          <a:p>
            <a:pPr>
              <a:lnSpc>
                <a:spcPct val="150000"/>
              </a:lnSpc>
            </a:pP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脉冲序列版本（</a:t>
            </a:r>
            <a:r>
              <a:rPr lang="en-US" altLang="zh-CN" sz="1600" dirty="0">
                <a:latin typeface="宋体" panose="02010600030101010101" pitchFamily="2" charset="-122"/>
                <a:ea typeface="宋体" panose="02010600030101010101" pitchFamily="2" charset="-122"/>
              </a:rPr>
              <a:t>PTI</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脉冲版本集成了脉冲，模拟量，</a:t>
            </a:r>
            <a:r>
              <a:rPr lang="en-US" altLang="zh-CN" sz="1600" dirty="0">
                <a:latin typeface="宋体" panose="02010600030101010101" pitchFamily="2" charset="-122"/>
                <a:ea typeface="宋体" panose="02010600030101010101" pitchFamily="2" charset="-122"/>
              </a:rPr>
              <a:t>USS/MODBUS</a:t>
            </a:r>
            <a:r>
              <a:rPr lang="zh-CN" altLang="en-US" sz="1600" dirty="0">
                <a:latin typeface="宋体" panose="02010600030101010101" pitchFamily="2" charset="-122"/>
                <a:ea typeface="宋体" panose="02010600030101010101" pitchFamily="2" charset="-122"/>
              </a:rPr>
              <a:t>等接口，可以实现内部定位块功能，同时具有脉冲位置控制，速度控制，力矩控制模式，适用于</a:t>
            </a:r>
            <a:r>
              <a:rPr lang="en-US" altLang="zh-CN" sz="1600" dirty="0">
                <a:latin typeface="宋体" panose="02010600030101010101" pitchFamily="2" charset="-122"/>
                <a:ea typeface="宋体" panose="02010600030101010101" pitchFamily="2" charset="-122"/>
              </a:rPr>
              <a:t>S7-200SMART</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S7-1200</a:t>
            </a:r>
            <a:r>
              <a:rPr lang="zh-CN" altLang="en-US" sz="1600" dirty="0">
                <a:latin typeface="宋体" panose="02010600030101010101" pitchFamily="2" charset="-122"/>
                <a:ea typeface="宋体" panose="02010600030101010101" pitchFamily="2" charset="-122"/>
              </a:rPr>
              <a:t>等支持高速脉冲输出或</a:t>
            </a:r>
            <a:r>
              <a:rPr lang="en-US" altLang="zh-CN" sz="1600" dirty="0">
                <a:latin typeface="宋体" panose="02010600030101010101" pitchFamily="2" charset="-122"/>
                <a:ea typeface="宋体" panose="02010600030101010101" pitchFamily="2" charset="-122"/>
              </a:rPr>
              <a:t>MODBUS RTU</a:t>
            </a:r>
            <a:r>
              <a:rPr lang="zh-CN" altLang="en-US" sz="1600" dirty="0">
                <a:latin typeface="宋体" panose="02010600030101010101" pitchFamily="2" charset="-122"/>
                <a:ea typeface="宋体" panose="02010600030101010101" pitchFamily="2" charset="-122"/>
              </a:rPr>
              <a:t>通讯的控制器。</a:t>
            </a:r>
          </a:p>
          <a:p>
            <a:pPr>
              <a:lnSpc>
                <a:spcPct val="150000"/>
              </a:lnSpc>
            </a:pPr>
            <a:r>
              <a:rPr lang="en-US" altLang="zh-CN" sz="1600" dirty="0">
                <a:latin typeface="宋体" panose="02010600030101010101" pitchFamily="2" charset="-122"/>
                <a:ea typeface="宋体" panose="02010600030101010101" pitchFamily="2" charset="-122"/>
              </a:rPr>
              <a:t>(2)PROFINET</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PN</a:t>
            </a:r>
            <a:r>
              <a:rPr lang="zh-CN" altLang="en-US" sz="1600" dirty="0">
                <a:latin typeface="宋体" panose="02010600030101010101" pitchFamily="2" charset="-122"/>
                <a:ea typeface="宋体" panose="02010600030101010101" pitchFamily="2" charset="-122"/>
              </a:rPr>
              <a:t>）通讯版本</a:t>
            </a:r>
          </a:p>
          <a:p>
            <a:pPr>
              <a:lnSpc>
                <a:spcPct val="150000"/>
              </a:lnSpc>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版本集成了</a:t>
            </a:r>
            <a:r>
              <a:rPr lang="en-US" altLang="zh-CN" sz="1600" dirty="0">
                <a:latin typeface="宋体" panose="02010600030101010101" pitchFamily="2" charset="-122"/>
                <a:ea typeface="宋体" panose="02010600030101010101" pitchFamily="2" charset="-122"/>
              </a:rPr>
              <a:t>PROFINET</a:t>
            </a:r>
            <a:r>
              <a:rPr lang="zh-CN" altLang="en-US" sz="1600" dirty="0">
                <a:latin typeface="宋体" panose="02010600030101010101" pitchFamily="2" charset="-122"/>
                <a:ea typeface="宋体" panose="02010600030101010101" pitchFamily="2" charset="-122"/>
              </a:rPr>
              <a:t>接口，可以通过</a:t>
            </a:r>
            <a:r>
              <a:rPr lang="en-US" altLang="zh-CN" sz="1600" dirty="0" err="1">
                <a:latin typeface="宋体" panose="02010600030101010101" pitchFamily="2" charset="-122"/>
                <a:ea typeface="宋体" panose="02010600030101010101" pitchFamily="2" charset="-122"/>
              </a:rPr>
              <a:t>PROFIdrive</a:t>
            </a:r>
            <a:r>
              <a:rPr lang="zh-CN" altLang="en-US" sz="1600" dirty="0">
                <a:latin typeface="宋体" panose="02010600030101010101" pitchFamily="2" charset="-122"/>
                <a:ea typeface="宋体" panose="02010600030101010101" pitchFamily="2" charset="-122"/>
              </a:rPr>
              <a:t>协议与上位控制器，适用于</a:t>
            </a:r>
            <a:r>
              <a:rPr lang="en-US" altLang="zh-CN" sz="1600" dirty="0">
                <a:latin typeface="宋体" panose="02010600030101010101" pitchFamily="2" charset="-122"/>
                <a:ea typeface="宋体" panose="02010600030101010101" pitchFamily="2" charset="-122"/>
              </a:rPr>
              <a:t>S7-300/400</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S7-1200</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S7-1500</a:t>
            </a:r>
            <a:r>
              <a:rPr lang="zh-CN" altLang="en-US" sz="1600" dirty="0">
                <a:latin typeface="宋体" panose="02010600030101010101" pitchFamily="2" charset="-122"/>
                <a:ea typeface="宋体" panose="02010600030101010101" pitchFamily="2" charset="-122"/>
              </a:rPr>
              <a:t>等支持</a:t>
            </a:r>
            <a:r>
              <a:rPr lang="en-US" altLang="zh-CN" sz="1600" dirty="0">
                <a:latin typeface="宋体" panose="02010600030101010101" pitchFamily="2" charset="-122"/>
                <a:ea typeface="宋体" panose="02010600030101010101" pitchFamily="2" charset="-122"/>
              </a:rPr>
              <a:t>PROFINET</a:t>
            </a:r>
            <a:r>
              <a:rPr lang="zh-CN" altLang="en-US" sz="1600" dirty="0">
                <a:latin typeface="宋体" panose="02010600030101010101" pitchFamily="2" charset="-122"/>
                <a:ea typeface="宋体" panose="02010600030101010101" pitchFamily="2" charset="-122"/>
              </a:rPr>
              <a:t>通讯的控制器。</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EC6627BD-5274-1607-353D-2D8612CF3EC1}"/>
              </a:ext>
            </a:extLst>
          </p:cNvPr>
          <p:cNvPicPr/>
          <p:nvPr/>
        </p:nvPicPr>
        <p:blipFill>
          <a:blip r:embed="rId2" r:link="rId3"/>
          <a:srcRect l="66233" b="10829"/>
          <a:stretch>
            <a:fillRect/>
          </a:stretch>
        </p:blipFill>
        <p:spPr>
          <a:xfrm>
            <a:off x="3210698" y="3862173"/>
            <a:ext cx="1556082" cy="2262906"/>
          </a:xfrm>
          <a:prstGeom prst="rect">
            <a:avLst/>
          </a:prstGeom>
          <a:noFill/>
          <a:ln w="9525">
            <a:noFill/>
          </a:ln>
        </p:spPr>
      </p:pic>
      <p:pic>
        <p:nvPicPr>
          <p:cNvPr id="5" name="图片 4">
            <a:extLst>
              <a:ext uri="{FF2B5EF4-FFF2-40B4-BE49-F238E27FC236}">
                <a16:creationId xmlns:a16="http://schemas.microsoft.com/office/drawing/2014/main" id="{17E21DB3-F50C-ECE1-5841-7D35030AE8D1}"/>
              </a:ext>
            </a:extLst>
          </p:cNvPr>
          <p:cNvPicPr/>
          <p:nvPr/>
        </p:nvPicPr>
        <p:blipFill>
          <a:blip r:embed="rId4" r:link="rId5"/>
          <a:stretch>
            <a:fillRect/>
          </a:stretch>
        </p:blipFill>
        <p:spPr>
          <a:xfrm>
            <a:off x="5761037" y="3739622"/>
            <a:ext cx="2202188" cy="2342506"/>
          </a:xfrm>
          <a:prstGeom prst="rect">
            <a:avLst/>
          </a:prstGeom>
          <a:noFill/>
          <a:ln w="9525">
            <a:noFill/>
          </a:ln>
        </p:spPr>
      </p:pic>
      <p:sp>
        <p:nvSpPr>
          <p:cNvPr id="8" name="文本框 7">
            <a:extLst>
              <a:ext uri="{FF2B5EF4-FFF2-40B4-BE49-F238E27FC236}">
                <a16:creationId xmlns:a16="http://schemas.microsoft.com/office/drawing/2014/main" id="{6052FDBA-8B98-E4E5-23D5-2D0BBC1CE423}"/>
              </a:ext>
            </a:extLst>
          </p:cNvPr>
          <p:cNvSpPr txBox="1"/>
          <p:nvPr/>
        </p:nvSpPr>
        <p:spPr>
          <a:xfrm>
            <a:off x="2592685" y="6030783"/>
            <a:ext cx="5800436" cy="307777"/>
          </a:xfrm>
          <a:prstGeom prst="rect">
            <a:avLst/>
          </a:prstGeom>
          <a:noFill/>
        </p:spPr>
        <p:txBody>
          <a:bodyPr wrap="square">
            <a:spAutoFit/>
          </a:bodyPr>
          <a:lstStyle/>
          <a:p>
            <a:pPr algn="ct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）脉冲序列版本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PROFINET</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通讯版本</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235349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51855"/>
            <a:ext cx="10180257" cy="3035446"/>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2. 1FL6</a:t>
            </a:r>
            <a:r>
              <a:rPr lang="zh-CN" altLang="en-US" b="1" dirty="0">
                <a:latin typeface="宋体" panose="02010600030101010101" pitchFamily="2" charset="-122"/>
                <a:ea typeface="宋体" panose="02010600030101010101" pitchFamily="2" charset="-122"/>
              </a:rPr>
              <a:t>伺服电机</a:t>
            </a:r>
          </a:p>
          <a:p>
            <a:pPr>
              <a:lnSpc>
                <a:spcPct val="150000"/>
              </a:lnSpc>
            </a:pP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电机的转动惯量</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刚体绕轴转动时惯性（回转物体保持其匀速圆周运动或静止的特性）的量度，用字母</a:t>
            </a:r>
            <a:r>
              <a:rPr lang="en-US" altLang="zh-CN" sz="1600" dirty="0">
                <a:latin typeface="宋体" panose="02010600030101010101" pitchFamily="2" charset="-122"/>
                <a:ea typeface="宋体" panose="02010600030101010101" pitchFamily="2" charset="-122"/>
              </a:rPr>
              <a:t>I</a:t>
            </a:r>
            <a:r>
              <a:rPr lang="zh-CN" altLang="en-US" sz="1600" dirty="0">
                <a:latin typeface="宋体" panose="02010600030101010101" pitchFamily="2" charset="-122"/>
                <a:ea typeface="宋体" panose="02010600030101010101" pitchFamily="2" charset="-122"/>
              </a:rPr>
              <a:t>或</a:t>
            </a:r>
            <a:r>
              <a:rPr lang="en-US" altLang="zh-CN" sz="1600" dirty="0">
                <a:latin typeface="宋体" panose="02010600030101010101" pitchFamily="2" charset="-122"/>
                <a:ea typeface="宋体" panose="02010600030101010101" pitchFamily="2" charset="-122"/>
              </a:rPr>
              <a:t>J</a:t>
            </a:r>
            <a:r>
              <a:rPr lang="zh-CN" altLang="en-US" sz="1600" dirty="0">
                <a:latin typeface="宋体" panose="02010600030101010101" pitchFamily="2" charset="-122"/>
                <a:ea typeface="宋体" panose="02010600030101010101" pitchFamily="2" charset="-122"/>
              </a:rPr>
              <a:t>表示转动惯量。可将转子看成一个密度均匀的圆柱体，质量为</a:t>
            </a:r>
            <a:r>
              <a:rPr lang="en-US" altLang="zh-CN" sz="1600" dirty="0">
                <a:latin typeface="宋体" panose="02010600030101010101" pitchFamily="2" charset="-122"/>
                <a:ea typeface="宋体" panose="02010600030101010101" pitchFamily="2" charset="-122"/>
              </a:rPr>
              <a:t>m</a:t>
            </a:r>
            <a:r>
              <a:rPr lang="zh-CN" altLang="en-US" sz="1600" dirty="0">
                <a:latin typeface="宋体" panose="02010600030101010101" pitchFamily="2" charset="-122"/>
                <a:ea typeface="宋体" panose="02010600030101010101" pitchFamily="2" charset="-122"/>
              </a:rPr>
              <a:t>，则电动机转子的转动惯量</a:t>
            </a:r>
            <a:r>
              <a:rPr lang="en-US" altLang="zh-CN" sz="1600" dirty="0">
                <a:latin typeface="宋体" panose="02010600030101010101" pitchFamily="2" charset="-122"/>
                <a:ea typeface="宋体" panose="02010600030101010101" pitchFamily="2" charset="-122"/>
              </a:rPr>
              <a:t>J=mr2/2</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kg.m2</a:t>
            </a:r>
            <a:r>
              <a:rPr lang="zh-CN" altLang="en-US" sz="1600" dirty="0">
                <a:latin typeface="宋体" panose="02010600030101010101" pitchFamily="2" charset="-122"/>
                <a:ea typeface="宋体" panose="02010600030101010101" pitchFamily="2" charset="-122"/>
              </a:rPr>
              <a:t>）。</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电动机有小惯量、中惯量和大惯量之分，同一功率下，电机转动惯量</a:t>
            </a:r>
            <a:r>
              <a:rPr lang="en-US" altLang="zh-CN" sz="1600" dirty="0">
                <a:latin typeface="宋体" panose="02010600030101010101" pitchFamily="2" charset="-122"/>
                <a:ea typeface="宋体" panose="02010600030101010101" pitchFamily="2" charset="-122"/>
              </a:rPr>
              <a:t>J</a:t>
            </a:r>
            <a:r>
              <a:rPr lang="zh-CN" altLang="en-US" sz="1600" dirty="0">
                <a:latin typeface="宋体" panose="02010600030101010101" pitchFamily="2" charset="-122"/>
                <a:ea typeface="宋体" panose="02010600030101010101" pitchFamily="2" charset="-122"/>
              </a:rPr>
              <a:t>越大，则电机的输出转矩越大，但速度越低。小惯量电机有响应速度快的优点，前提条件是拖动负载的惯量不能太大。</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电动机输出转矩</a:t>
            </a:r>
            <a:r>
              <a:rPr lang="en-US" altLang="zh-CN" sz="1600" dirty="0">
                <a:latin typeface="宋体" panose="02010600030101010101" pitchFamily="2" charset="-122"/>
                <a:ea typeface="宋体" panose="02010600030101010101" pitchFamily="2" charset="-122"/>
              </a:rPr>
              <a:t>(T)</a:t>
            </a:r>
            <a:r>
              <a:rPr lang="zh-CN" altLang="en-US" sz="1600" dirty="0">
                <a:latin typeface="宋体" panose="02010600030101010101" pitchFamily="2" charset="-122"/>
                <a:ea typeface="宋体" panose="02010600030101010101" pitchFamily="2" charset="-122"/>
              </a:rPr>
              <a:t>与转动惯量</a:t>
            </a:r>
            <a:r>
              <a:rPr lang="en-US" altLang="zh-CN" sz="1600" dirty="0">
                <a:latin typeface="宋体" panose="02010600030101010101" pitchFamily="2" charset="-122"/>
                <a:ea typeface="宋体" panose="02010600030101010101" pitchFamily="2" charset="-122"/>
              </a:rPr>
              <a:t>(J)</a:t>
            </a:r>
            <a:r>
              <a:rPr lang="zh-CN" altLang="en-US" sz="1600" dirty="0">
                <a:latin typeface="宋体" panose="02010600030101010101" pitchFamily="2" charset="-122"/>
                <a:ea typeface="宋体" panose="02010600030101010101" pitchFamily="2" charset="-122"/>
              </a:rPr>
              <a:t>和角加速度</a:t>
            </a:r>
            <a:r>
              <a:rPr lang="en-US" altLang="zh-CN" sz="1600" dirty="0">
                <a:latin typeface="宋体" panose="02010600030101010101" pitchFamily="2" charset="-122"/>
                <a:ea typeface="宋体" panose="02010600030101010101" pitchFamily="2" charset="-122"/>
              </a:rPr>
              <a:t>(β)</a:t>
            </a:r>
            <a:r>
              <a:rPr lang="zh-CN" altLang="en-US" sz="1600" dirty="0">
                <a:latin typeface="宋体" panose="02010600030101010101" pitchFamily="2" charset="-122"/>
                <a:ea typeface="宋体" panose="02010600030101010101" pitchFamily="2" charset="-122"/>
              </a:rPr>
              <a:t>的关系是</a:t>
            </a:r>
            <a:r>
              <a:rPr lang="en-US" altLang="zh-CN" sz="1600" dirty="0">
                <a:latin typeface="宋体" panose="02010600030101010101" pitchFamily="2" charset="-122"/>
                <a:ea typeface="宋体" panose="02010600030101010101" pitchFamily="2" charset="-122"/>
              </a:rPr>
              <a:t>T=Jβ/2 = mr2β/2</a:t>
            </a:r>
            <a:r>
              <a:rPr lang="zh-CN" altLang="en-US" sz="1600" dirty="0">
                <a:latin typeface="宋体" panose="02010600030101010101" pitchFamily="2" charset="-122"/>
                <a:ea typeface="宋体" panose="02010600030101010101" pitchFamily="2" charset="-122"/>
              </a:rPr>
              <a:t>，如果负载惯量恒定，则电动机的输出转矩与角加速度成正比。</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707367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51855"/>
            <a:ext cx="10180257" cy="1511952"/>
          </a:xfrm>
          <a:prstGeom prst="rect">
            <a:avLst/>
          </a:prstGeom>
          <a:noFill/>
          <a:ln w="9525">
            <a:noFill/>
          </a:ln>
        </p:spPr>
        <p:txBody>
          <a:bodyPr wrap="square">
            <a:spAutoFit/>
          </a:bodyPr>
          <a:lstStyle/>
          <a:p>
            <a:pPr>
              <a:lnSpc>
                <a:spcPct val="150000"/>
              </a:lnSpc>
            </a:pPr>
            <a:r>
              <a:rPr lang="en-US" altLang="zh-CN" sz="1600" dirty="0">
                <a:latin typeface="宋体" panose="02010600030101010101" pitchFamily="2" charset="-122"/>
                <a:ea typeface="宋体" panose="02010600030101010101" pitchFamily="2" charset="-122"/>
              </a:rPr>
              <a:t>(2)SINAMICS V90</a:t>
            </a:r>
            <a:r>
              <a:rPr lang="zh-CN" altLang="en-US" sz="1600" dirty="0">
                <a:latin typeface="宋体" panose="02010600030101010101" pitchFamily="2" charset="-122"/>
                <a:ea typeface="宋体" panose="02010600030101010101" pitchFamily="2" charset="-122"/>
              </a:rPr>
              <a:t>伺服电机</a:t>
            </a: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低惯量电机具有增量编码器和单圈绝对值编码器有两种类型，高惯量电机具有增量编码器和多圈绝对值编码器。增量编码器是断电后位置不能被记忆，而绝对值编码器断电后位置可以保持，不需要电池。</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AE380FAE-5525-0F1E-49E2-485C4461C46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4533" y="2935431"/>
            <a:ext cx="3963696" cy="808822"/>
          </a:xfrm>
          <a:prstGeom prst="rect">
            <a:avLst/>
          </a:prstGeom>
          <a:noFill/>
          <a:ln>
            <a:noFill/>
          </a:ln>
        </p:spPr>
      </p:pic>
      <p:pic>
        <p:nvPicPr>
          <p:cNvPr id="3" name="图片 2">
            <a:extLst>
              <a:ext uri="{FF2B5EF4-FFF2-40B4-BE49-F238E27FC236}">
                <a16:creationId xmlns:a16="http://schemas.microsoft.com/office/drawing/2014/main" id="{C135A264-D3E3-EFD7-76B5-535A0B028E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4208" y="2434672"/>
            <a:ext cx="3963696" cy="1469634"/>
          </a:xfrm>
          <a:prstGeom prst="rect">
            <a:avLst/>
          </a:prstGeom>
          <a:noFill/>
          <a:ln>
            <a:noFill/>
          </a:ln>
        </p:spPr>
      </p:pic>
      <p:sp>
        <p:nvSpPr>
          <p:cNvPr id="5" name="文本框 4">
            <a:extLst>
              <a:ext uri="{FF2B5EF4-FFF2-40B4-BE49-F238E27FC236}">
                <a16:creationId xmlns:a16="http://schemas.microsoft.com/office/drawing/2014/main" id="{C5689F31-3722-15BE-61A7-C37BE50EBF05}"/>
              </a:ext>
            </a:extLst>
          </p:cNvPr>
          <p:cNvSpPr txBox="1"/>
          <p:nvPr/>
        </p:nvSpPr>
        <p:spPr>
          <a:xfrm>
            <a:off x="1676828" y="3904306"/>
            <a:ext cx="8211076" cy="307777"/>
          </a:xfrm>
          <a:prstGeom prst="rect">
            <a:avLst/>
          </a:prstGeom>
          <a:noFill/>
        </p:spPr>
        <p:txBody>
          <a:bodyPr wrap="square">
            <a:spAutoFit/>
          </a:bodyPr>
          <a:lstStyle/>
          <a:p>
            <a:pPr indent="533400"/>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低惯量电机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1FL6</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高惯量电机</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a:extLst>
              <a:ext uri="{FF2B5EF4-FFF2-40B4-BE49-F238E27FC236}">
                <a16:creationId xmlns:a16="http://schemas.microsoft.com/office/drawing/2014/main" id="{8677BB33-E943-B6AB-9B7E-FDCA8A43151C}"/>
              </a:ext>
            </a:extLst>
          </p:cNvPr>
          <p:cNvSpPr txBox="1"/>
          <p:nvPr/>
        </p:nvSpPr>
        <p:spPr>
          <a:xfrm>
            <a:off x="792485" y="4372136"/>
            <a:ext cx="4493844" cy="1815882"/>
          </a:xfrm>
          <a:prstGeom prst="rect">
            <a:avLst/>
          </a:prstGeom>
          <a:noFill/>
        </p:spPr>
        <p:txBody>
          <a:bodyPr wrap="square">
            <a:spAutoFit/>
          </a:bodyPr>
          <a:lstStyle/>
          <a:p>
            <a:pPr marL="285750" indent="-285750">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SIMOTICS S-1FL6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低惯量功率范围为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0.05</a:t>
            </a:r>
            <a:r>
              <a:rPr lang="en-US" altLang="zh-CN" sz="1600" dirty="0">
                <a:effectLst/>
                <a:latin typeface="Calibri" panose="020F0502020204030204" pitchFamily="34" charset="0"/>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个级别。</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pitchFamily="2" charset="2"/>
              <a:buChar char="Ø"/>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低惯量电机属于细长型外观，加减速快，适用于高动态性能应用场合，可以实现更高的加速度以及更短的运行周期</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pitchFamily="2" charset="2"/>
              <a:buChar char="Ø"/>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低惯量电机体积小，可以满足苛刻的安装空间要求。</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a:extLst>
              <a:ext uri="{FF2B5EF4-FFF2-40B4-BE49-F238E27FC236}">
                <a16:creationId xmlns:a16="http://schemas.microsoft.com/office/drawing/2014/main" id="{59C4F431-9594-0CDE-B74C-2F5C6A2AF157}"/>
              </a:ext>
            </a:extLst>
          </p:cNvPr>
          <p:cNvSpPr txBox="1"/>
          <p:nvPr/>
        </p:nvSpPr>
        <p:spPr>
          <a:xfrm>
            <a:off x="5789167" y="4372136"/>
            <a:ext cx="4803207" cy="1323439"/>
          </a:xfrm>
          <a:prstGeom prst="rect">
            <a:avLst/>
          </a:prstGeom>
          <a:noFill/>
        </p:spPr>
        <p:txBody>
          <a:bodyPr wrap="square">
            <a:spAutoFit/>
          </a:bodyPr>
          <a:lstStyle/>
          <a:p>
            <a:pPr marL="285750" indent="-285750">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SIMOTICS S-1FL6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高惯量功率范围为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0.4</a:t>
            </a:r>
            <a:r>
              <a:rPr lang="en-US" altLang="zh-CN" sz="1600" dirty="0">
                <a:effectLst/>
                <a:latin typeface="Calibri" panose="020F0502020204030204" pitchFamily="34" charset="0"/>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7kW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个级别。</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buFont typeface="Wingdings" panose="05000000000000000000" pitchFamily="2" charset="2"/>
              <a:buChar char="Ø"/>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高惯量电机外观结构相对体积较大，适用于需要平稳运行的应用场合，实现更高的扭矩精度和极低的速度波动，保持平稳的速度运行。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001156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84860" y="1583903"/>
            <a:ext cx="10180257" cy="773289"/>
          </a:xfrm>
          <a:prstGeom prst="rect">
            <a:avLst/>
          </a:prstGeom>
          <a:noFill/>
          <a:ln w="9525">
            <a:noFill/>
          </a:ln>
        </p:spPr>
        <p:txBody>
          <a:bodyPr wrap="square">
            <a:spAutoFit/>
          </a:bodyPr>
          <a:lstStyle/>
          <a:p>
            <a:pPr>
              <a:lnSpc>
                <a:spcPct val="150000"/>
              </a:lnSpc>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伺服驱动器依据进线电压的不同，分为</a:t>
            </a:r>
            <a:r>
              <a:rPr lang="en-US" altLang="zh-CN" sz="1600" dirty="0">
                <a:latin typeface="宋体" panose="02010600030101010101" pitchFamily="2" charset="-122"/>
                <a:ea typeface="宋体" panose="02010600030101010101" pitchFamily="2" charset="-122"/>
              </a:rPr>
              <a:t>200V</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400V</a:t>
            </a:r>
            <a:r>
              <a:rPr lang="zh-CN" altLang="en-US" sz="1600" dirty="0">
                <a:latin typeface="宋体" panose="02010600030101010101" pitchFamily="2" charset="-122"/>
                <a:ea typeface="宋体" panose="02010600030101010101" pitchFamily="2" charset="-122"/>
              </a:rPr>
              <a:t>两个系列，</a:t>
            </a:r>
            <a:r>
              <a:rPr lang="en-US" altLang="zh-CN" sz="1600" dirty="0">
                <a:latin typeface="宋体" panose="02010600030101010101" pitchFamily="2" charset="-122"/>
                <a:ea typeface="宋体" panose="02010600030101010101" pitchFamily="2" charset="-122"/>
              </a:rPr>
              <a:t>200V</a:t>
            </a:r>
            <a:r>
              <a:rPr lang="zh-CN" altLang="en-US" sz="1600" dirty="0">
                <a:latin typeface="宋体" panose="02010600030101010101" pitchFamily="2" charset="-122"/>
                <a:ea typeface="宋体" panose="02010600030101010101" pitchFamily="2" charset="-122"/>
              </a:rPr>
              <a:t>系列从</a:t>
            </a:r>
            <a:r>
              <a:rPr lang="en-US" altLang="zh-CN" sz="1600" dirty="0">
                <a:latin typeface="宋体" panose="02010600030101010101" pitchFamily="2" charset="-122"/>
                <a:ea typeface="宋体" panose="02010600030101010101" pitchFamily="2" charset="-122"/>
              </a:rPr>
              <a:t>FSA</a:t>
            </a:r>
            <a:r>
              <a:rPr lang="zh-CN" altLang="en-US" sz="1600" dirty="0">
                <a:latin typeface="宋体" panose="02010600030101010101" pitchFamily="2" charset="-122"/>
                <a:ea typeface="宋体" panose="02010600030101010101" pitchFamily="2" charset="-122"/>
              </a:rPr>
              <a:t>至</a:t>
            </a:r>
            <a:r>
              <a:rPr lang="en-US" altLang="zh-CN" sz="1600" dirty="0">
                <a:latin typeface="宋体" panose="02010600030101010101" pitchFamily="2" charset="-122"/>
                <a:ea typeface="宋体" panose="02010600030101010101" pitchFamily="2" charset="-122"/>
              </a:rPr>
              <a:t>FSD</a:t>
            </a:r>
            <a:r>
              <a:rPr lang="zh-CN" altLang="en-US" sz="1600" dirty="0">
                <a:latin typeface="宋体" panose="02010600030101010101" pitchFamily="2" charset="-122"/>
                <a:ea typeface="宋体" panose="02010600030101010101" pitchFamily="2" charset="-122"/>
              </a:rPr>
              <a:t>四种尺寸可供选择，</a:t>
            </a:r>
            <a:r>
              <a:rPr lang="en-US" altLang="zh-CN" sz="1600" dirty="0">
                <a:latin typeface="宋体" panose="02010600030101010101" pitchFamily="2" charset="-122"/>
                <a:ea typeface="宋体" panose="02010600030101010101" pitchFamily="2" charset="-122"/>
              </a:rPr>
              <a:t>400V</a:t>
            </a:r>
            <a:r>
              <a:rPr lang="zh-CN" altLang="en-US" sz="1600" dirty="0">
                <a:latin typeface="宋体" panose="02010600030101010101" pitchFamily="2" charset="-122"/>
                <a:ea typeface="宋体" panose="02010600030101010101" pitchFamily="2" charset="-122"/>
              </a:rPr>
              <a:t>系列则有</a:t>
            </a:r>
            <a:r>
              <a:rPr lang="en-US" altLang="zh-CN" sz="1600" dirty="0">
                <a:latin typeface="宋体" panose="02010600030101010101" pitchFamily="2" charset="-122"/>
                <a:ea typeface="宋体" panose="02010600030101010101" pitchFamily="2" charset="-122"/>
              </a:rPr>
              <a:t>FSAA</a:t>
            </a:r>
            <a:r>
              <a:rPr lang="zh-CN" altLang="en-US" sz="1600" dirty="0">
                <a:latin typeface="宋体" panose="02010600030101010101" pitchFamily="2" charset="-122"/>
                <a:ea typeface="宋体" panose="02010600030101010101" pitchFamily="2" charset="-122"/>
              </a:rPr>
              <a:t>至</a:t>
            </a:r>
            <a:r>
              <a:rPr lang="en-US" altLang="zh-CN" sz="1600" dirty="0">
                <a:latin typeface="宋体" panose="02010600030101010101" pitchFamily="2" charset="-122"/>
                <a:ea typeface="宋体" panose="02010600030101010101" pitchFamily="2" charset="-122"/>
              </a:rPr>
              <a:t>FSD</a:t>
            </a:r>
            <a:r>
              <a:rPr lang="zh-CN" altLang="en-US" sz="1600" dirty="0">
                <a:latin typeface="宋体" panose="02010600030101010101" pitchFamily="2" charset="-122"/>
                <a:ea typeface="宋体" panose="02010600030101010101" pitchFamily="2" charset="-122"/>
              </a:rPr>
              <a:t>四种尺寸可选。</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9DCE5FED-A6A3-63C6-C7D5-F820E9D7821E}"/>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5.1.5 SINAMICS V90</a:t>
            </a:r>
            <a:r>
              <a:rPr lang="zh-CN" altLang="en-US" sz="2400" b="1" dirty="0">
                <a:solidFill>
                  <a:srgbClr val="294B64"/>
                </a:solidFill>
                <a:latin typeface="微软雅黑" panose="020B0503020204020204" charset="-122"/>
                <a:ea typeface="微软雅黑" panose="020B0503020204020204" charset="-122"/>
              </a:rPr>
              <a:t>伺服驱动器的尺寸及安装</a:t>
            </a:r>
          </a:p>
        </p:txBody>
      </p:sp>
      <p:pic>
        <p:nvPicPr>
          <p:cNvPr id="6" name="图片 5">
            <a:extLst>
              <a:ext uri="{FF2B5EF4-FFF2-40B4-BE49-F238E27FC236}">
                <a16:creationId xmlns:a16="http://schemas.microsoft.com/office/drawing/2014/main" id="{2A1775BA-A441-9234-F121-A4C71DBC59D4}"/>
              </a:ext>
            </a:extLst>
          </p:cNvPr>
          <p:cNvPicPr>
            <a:picLocks noChangeAspect="1"/>
          </p:cNvPicPr>
          <p:nvPr/>
        </p:nvPicPr>
        <p:blipFill>
          <a:blip r:embed="rId3"/>
          <a:stretch>
            <a:fillRect/>
          </a:stretch>
        </p:blipFill>
        <p:spPr>
          <a:xfrm>
            <a:off x="6521311" y="2164960"/>
            <a:ext cx="3152821" cy="1540599"/>
          </a:xfrm>
          <a:prstGeom prst="rect">
            <a:avLst/>
          </a:prstGeom>
          <a:noFill/>
          <a:ln w="9525">
            <a:noFill/>
          </a:ln>
        </p:spPr>
      </p:pic>
      <p:grpSp>
        <p:nvGrpSpPr>
          <p:cNvPr id="8" name="组合 7">
            <a:extLst>
              <a:ext uri="{FF2B5EF4-FFF2-40B4-BE49-F238E27FC236}">
                <a16:creationId xmlns:a16="http://schemas.microsoft.com/office/drawing/2014/main" id="{08A12EC3-9436-1CCB-20D1-1BAF3D9985E6}"/>
              </a:ext>
            </a:extLst>
          </p:cNvPr>
          <p:cNvGrpSpPr>
            <a:grpSpLocks noChangeAspect="1"/>
          </p:cNvGrpSpPr>
          <p:nvPr/>
        </p:nvGrpSpPr>
        <p:grpSpPr>
          <a:xfrm>
            <a:off x="1224533" y="2400480"/>
            <a:ext cx="3673255" cy="1343127"/>
            <a:chOff x="170" y="765"/>
            <a:chExt cx="4480" cy="1638"/>
          </a:xfrm>
        </p:grpSpPr>
        <p:pic>
          <p:nvPicPr>
            <p:cNvPr id="10" name="图片 9">
              <a:extLst>
                <a:ext uri="{FF2B5EF4-FFF2-40B4-BE49-F238E27FC236}">
                  <a16:creationId xmlns:a16="http://schemas.microsoft.com/office/drawing/2014/main" id="{D839612D-297E-0E2F-9B01-24A50CE13A1A}"/>
                </a:ext>
              </a:extLst>
            </p:cNvPr>
            <p:cNvPicPr>
              <a:picLocks noChangeAspect="1"/>
            </p:cNvPicPr>
            <p:nvPr/>
          </p:nvPicPr>
          <p:blipFill>
            <a:blip r:embed="rId4"/>
            <a:stretch>
              <a:fillRect/>
            </a:stretch>
          </p:blipFill>
          <p:spPr>
            <a:xfrm>
              <a:off x="3498" y="765"/>
              <a:ext cx="1152" cy="1635"/>
            </a:xfrm>
            <a:prstGeom prst="rect">
              <a:avLst/>
            </a:prstGeom>
            <a:noFill/>
            <a:ln w="9525">
              <a:noFill/>
            </a:ln>
          </p:spPr>
        </p:pic>
        <p:pic>
          <p:nvPicPr>
            <p:cNvPr id="11" name="图片 10">
              <a:extLst>
                <a:ext uri="{FF2B5EF4-FFF2-40B4-BE49-F238E27FC236}">
                  <a16:creationId xmlns:a16="http://schemas.microsoft.com/office/drawing/2014/main" id="{92B3E3D0-D960-4A35-7918-744E214AD05F}"/>
                </a:ext>
              </a:extLst>
            </p:cNvPr>
            <p:cNvPicPr>
              <a:picLocks noChangeAspect="1"/>
            </p:cNvPicPr>
            <p:nvPr/>
          </p:nvPicPr>
          <p:blipFill>
            <a:blip r:embed="rId5"/>
            <a:stretch>
              <a:fillRect/>
            </a:stretch>
          </p:blipFill>
          <p:spPr>
            <a:xfrm>
              <a:off x="2263" y="770"/>
              <a:ext cx="1045" cy="1632"/>
            </a:xfrm>
            <a:prstGeom prst="rect">
              <a:avLst/>
            </a:prstGeom>
            <a:noFill/>
            <a:ln w="9525">
              <a:noFill/>
            </a:ln>
          </p:spPr>
        </p:pic>
        <p:pic>
          <p:nvPicPr>
            <p:cNvPr id="12" name="图片 11">
              <a:extLst>
                <a:ext uri="{FF2B5EF4-FFF2-40B4-BE49-F238E27FC236}">
                  <a16:creationId xmlns:a16="http://schemas.microsoft.com/office/drawing/2014/main" id="{D33860A9-608B-7501-79FE-AC088DB5DE93}"/>
                </a:ext>
              </a:extLst>
            </p:cNvPr>
            <p:cNvPicPr>
              <a:picLocks noChangeAspect="1"/>
            </p:cNvPicPr>
            <p:nvPr/>
          </p:nvPicPr>
          <p:blipFill>
            <a:blip r:embed="rId6"/>
            <a:stretch>
              <a:fillRect/>
            </a:stretch>
          </p:blipFill>
          <p:spPr>
            <a:xfrm>
              <a:off x="1178" y="793"/>
              <a:ext cx="892" cy="1610"/>
            </a:xfrm>
            <a:prstGeom prst="rect">
              <a:avLst/>
            </a:prstGeom>
            <a:noFill/>
            <a:ln w="9525">
              <a:noFill/>
            </a:ln>
          </p:spPr>
        </p:pic>
        <p:pic>
          <p:nvPicPr>
            <p:cNvPr id="14" name="图片 13">
              <a:extLst>
                <a:ext uri="{FF2B5EF4-FFF2-40B4-BE49-F238E27FC236}">
                  <a16:creationId xmlns:a16="http://schemas.microsoft.com/office/drawing/2014/main" id="{A7E33F07-DFC0-572F-45E1-95EAFEE7202D}"/>
                </a:ext>
              </a:extLst>
            </p:cNvPr>
            <p:cNvPicPr>
              <a:picLocks noChangeAspect="1"/>
            </p:cNvPicPr>
            <p:nvPr/>
          </p:nvPicPr>
          <p:blipFill>
            <a:blip r:embed="rId7"/>
            <a:stretch>
              <a:fillRect/>
            </a:stretch>
          </p:blipFill>
          <p:spPr>
            <a:xfrm>
              <a:off x="170" y="798"/>
              <a:ext cx="819" cy="1604"/>
            </a:xfrm>
            <a:prstGeom prst="rect">
              <a:avLst/>
            </a:prstGeom>
            <a:noFill/>
            <a:ln w="9525">
              <a:noFill/>
            </a:ln>
          </p:spPr>
        </p:pic>
      </p:grpSp>
      <p:graphicFrame>
        <p:nvGraphicFramePr>
          <p:cNvPr id="15" name="表格 14">
            <a:extLst>
              <a:ext uri="{FF2B5EF4-FFF2-40B4-BE49-F238E27FC236}">
                <a16:creationId xmlns:a16="http://schemas.microsoft.com/office/drawing/2014/main" id="{4CD1D0C0-BFE2-F2DA-5754-5070BF687E13}"/>
              </a:ext>
            </a:extLst>
          </p:cNvPr>
          <p:cNvGraphicFramePr/>
          <p:nvPr>
            <p:custDataLst>
              <p:tags r:id="rId1"/>
            </p:custDataLst>
            <p:extLst>
              <p:ext uri="{D42A27DB-BD31-4B8C-83A1-F6EECF244321}">
                <p14:modId xmlns:p14="http://schemas.microsoft.com/office/powerpoint/2010/main" val="2103044608"/>
              </p:ext>
            </p:extLst>
          </p:nvPr>
        </p:nvGraphicFramePr>
        <p:xfrm>
          <a:off x="1039051" y="4220693"/>
          <a:ext cx="9409682" cy="2179005"/>
        </p:xfrm>
        <a:graphic>
          <a:graphicData uri="http://schemas.openxmlformats.org/drawingml/2006/table">
            <a:tbl>
              <a:tblPr firstRow="1" bandRow="1">
                <a:tableStyleId>{5C22544A-7EE6-4342-B048-85BDC9FD1C3A}</a:tableStyleId>
              </a:tblPr>
              <a:tblGrid>
                <a:gridCol w="960114">
                  <a:extLst>
                    <a:ext uri="{9D8B030D-6E8A-4147-A177-3AD203B41FA5}">
                      <a16:colId xmlns:a16="http://schemas.microsoft.com/office/drawing/2014/main" val="20000"/>
                    </a:ext>
                  </a:extLst>
                </a:gridCol>
                <a:gridCol w="719652">
                  <a:extLst>
                    <a:ext uri="{9D8B030D-6E8A-4147-A177-3AD203B41FA5}">
                      <a16:colId xmlns:a16="http://schemas.microsoft.com/office/drawing/2014/main" val="20001"/>
                    </a:ext>
                  </a:extLst>
                </a:gridCol>
                <a:gridCol w="2813184">
                  <a:extLst>
                    <a:ext uri="{9D8B030D-6E8A-4147-A177-3AD203B41FA5}">
                      <a16:colId xmlns:a16="http://schemas.microsoft.com/office/drawing/2014/main" val="20002"/>
                    </a:ext>
                  </a:extLst>
                </a:gridCol>
                <a:gridCol w="2710688">
                  <a:extLst>
                    <a:ext uri="{9D8B030D-6E8A-4147-A177-3AD203B41FA5}">
                      <a16:colId xmlns:a16="http://schemas.microsoft.com/office/drawing/2014/main" val="20003"/>
                    </a:ext>
                  </a:extLst>
                </a:gridCol>
                <a:gridCol w="877870">
                  <a:extLst>
                    <a:ext uri="{9D8B030D-6E8A-4147-A177-3AD203B41FA5}">
                      <a16:colId xmlns:a16="http://schemas.microsoft.com/office/drawing/2014/main" val="20004"/>
                    </a:ext>
                  </a:extLst>
                </a:gridCol>
                <a:gridCol w="1328174">
                  <a:extLst>
                    <a:ext uri="{9D8B030D-6E8A-4147-A177-3AD203B41FA5}">
                      <a16:colId xmlns:a16="http://schemas.microsoft.com/office/drawing/2014/main" val="20005"/>
                    </a:ext>
                  </a:extLst>
                </a:gridCol>
              </a:tblGrid>
              <a:tr h="345360">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rPr>
                        <a:t>功率</a:t>
                      </a:r>
                    </a:p>
                  </a:txBody>
                  <a:tcPr/>
                </a:tc>
                <a:tc gridSpan="2">
                  <a:txBody>
                    <a:bodyPr/>
                    <a:lstStyle/>
                    <a:p>
                      <a:pPr algn="ctr">
                        <a:lnSpc>
                          <a:spcPct val="130000"/>
                        </a:lnSpc>
                        <a:buNone/>
                      </a:pPr>
                      <a:r>
                        <a:rPr lang="en-US" altLang="zh-CN" sz="1400" b="0" dirty="0">
                          <a:latin typeface="思源黑体 CN Regular" panose="020B0500000000000000" charset="-122"/>
                          <a:ea typeface="思源黑体 CN Regular" panose="020B0500000000000000" charset="-122"/>
                        </a:rPr>
                        <a:t>V90 200V</a:t>
                      </a:r>
                    </a:p>
                  </a:txBody>
                  <a:tcPr/>
                </a:tc>
                <a:tc hMerge="1">
                  <a:txBody>
                    <a:bodyPr/>
                    <a:lstStyle/>
                    <a:p>
                      <a:endParaRPr lang="zh-CN"/>
                    </a:p>
                  </a:txBody>
                  <a:tcPr/>
                </a:tc>
                <a:tc gridSpan="2">
                  <a:txBody>
                    <a:bodyPr/>
                    <a:lstStyle/>
                    <a:p>
                      <a:pPr algn="ctr">
                        <a:lnSpc>
                          <a:spcPct val="130000"/>
                        </a:lnSpc>
                        <a:buNone/>
                      </a:pPr>
                      <a:r>
                        <a:rPr lang="en-US" altLang="zh-CN" sz="1400" b="0" dirty="0">
                          <a:latin typeface="思源黑体 CN Regular" panose="020B0500000000000000" charset="-122"/>
                          <a:ea typeface="思源黑体 CN Regular" panose="020B0500000000000000" charset="-122"/>
                        </a:rPr>
                        <a:t>V90 400V</a:t>
                      </a:r>
                    </a:p>
                  </a:txBody>
                  <a:tcPr>
                    <a:solidFill>
                      <a:schemeClr val="accent4">
                        <a:lumMod val="75000"/>
                      </a:schemeClr>
                    </a:solidFill>
                  </a:tcPr>
                </a:tc>
                <a:tc hMerge="1">
                  <a:txBody>
                    <a:bodyPr/>
                    <a:lstStyle/>
                    <a:p>
                      <a:endParaRPr lang="zh-CN"/>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功率</a:t>
                      </a:r>
                    </a:p>
                  </a:txBody>
                  <a:tcPr>
                    <a:solidFill>
                      <a:schemeClr val="accent4">
                        <a:lumMod val="75000"/>
                      </a:schemeClr>
                    </a:solidFill>
                  </a:tcPr>
                </a:tc>
                <a:extLst>
                  <a:ext uri="{0D108BD9-81ED-4DB2-BD59-A6C34878D82A}">
                    <a16:rowId xmlns:a16="http://schemas.microsoft.com/office/drawing/2014/main" val="10000"/>
                  </a:ext>
                </a:extLst>
              </a:tr>
              <a:tr h="265216">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cs typeface="思源黑体 CN Regular" panose="020B0500000000000000" charset="-122"/>
                        </a:rPr>
                        <a:t>（</a:t>
                      </a:r>
                      <a:r>
                        <a:rPr lang="en-US" altLang="zh-CN" sz="1400" b="0" dirty="0">
                          <a:latin typeface="思源黑体 CN Regular" panose="020B0500000000000000" charset="-122"/>
                          <a:ea typeface="思源黑体 CN Regular" panose="020B0500000000000000" charset="-122"/>
                          <a:cs typeface="思源黑体 CN Regular" panose="020B0500000000000000" charset="-122"/>
                        </a:rPr>
                        <a:t>kW</a:t>
                      </a:r>
                      <a:r>
                        <a:rPr lang="zh-CN" altLang="en-US" sz="1400" b="0" dirty="0">
                          <a:latin typeface="思源黑体 CN Regular" panose="020B0500000000000000" charset="-122"/>
                          <a:ea typeface="思源黑体 CN Regular" panose="020B0500000000000000" charset="-122"/>
                          <a:cs typeface="思源黑体 CN Regular" panose="020B0500000000000000" charset="-122"/>
                        </a:rPr>
                        <a:t>）</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外形</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cs typeface="思源黑体 CN Regular" panose="020B0500000000000000" charset="-122"/>
                        </a:rPr>
                        <a:t>几何尺寸（</a:t>
                      </a:r>
                      <a:r>
                        <a:rPr lang="en-US" altLang="zh-CN" sz="1400" b="0">
                          <a:latin typeface="思源黑体 CN Regular" panose="020B0500000000000000" charset="-122"/>
                          <a:ea typeface="思源黑体 CN Regular" panose="020B0500000000000000" charset="-122"/>
                          <a:cs typeface="思源黑体 CN Regular" panose="020B0500000000000000" charset="-122"/>
                        </a:rPr>
                        <a:t>mm</a:t>
                      </a:r>
                      <a:r>
                        <a:rPr lang="zh-CN" altLang="en-US" sz="1400" b="0">
                          <a:latin typeface="思源黑体 CN Regular" panose="020B0500000000000000" charset="-122"/>
                          <a:ea typeface="思源黑体 CN Regular" panose="020B0500000000000000" charset="-122"/>
                          <a:cs typeface="思源黑体 CN Regular" panose="020B0500000000000000" charset="-122"/>
                        </a:rPr>
                        <a:t>）（</a:t>
                      </a:r>
                      <a:r>
                        <a:rPr lang="en-US" altLang="zh-CN" sz="1400" b="0">
                          <a:latin typeface="思源黑体 CN Regular" panose="020B0500000000000000" charset="-122"/>
                          <a:ea typeface="思源黑体 CN Regular" panose="020B0500000000000000" charset="-122"/>
                          <a:cs typeface="思源黑体 CN Regular" panose="020B0500000000000000" charset="-122"/>
                        </a:rPr>
                        <a:t>W×H×D</a:t>
                      </a:r>
                      <a:r>
                        <a:rPr lang="zh-CN" altLang="en-US" sz="1400" b="0">
                          <a:latin typeface="思源黑体 CN Regular" panose="020B0500000000000000" charset="-122"/>
                          <a:ea typeface="思源黑体 CN Regular" panose="020B0500000000000000" charset="-122"/>
                          <a:cs typeface="思源黑体 CN Regular" panose="020B0500000000000000" charset="-122"/>
                        </a:rPr>
                        <a:t>）</a:t>
                      </a:r>
                    </a:p>
                  </a:txBody>
                  <a:tcPr/>
                </a:tc>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cs typeface="思源黑体 CN Regular" panose="020B0500000000000000" charset="-122"/>
                        </a:rPr>
                        <a:t>几何尺寸（</a:t>
                      </a:r>
                      <a:r>
                        <a:rPr lang="en-US" altLang="zh-CN" sz="1400" b="0" dirty="0">
                          <a:latin typeface="思源黑体 CN Regular" panose="020B0500000000000000" charset="-122"/>
                          <a:ea typeface="思源黑体 CN Regular" panose="020B0500000000000000" charset="-122"/>
                          <a:cs typeface="思源黑体 CN Regular" panose="020B0500000000000000" charset="-122"/>
                        </a:rPr>
                        <a:t>mm</a:t>
                      </a:r>
                      <a:r>
                        <a:rPr lang="zh-CN" altLang="en-US" sz="1400" b="0" dirty="0">
                          <a:latin typeface="思源黑体 CN Regular" panose="020B0500000000000000" charset="-122"/>
                          <a:ea typeface="思源黑体 CN Regular" panose="020B0500000000000000" charset="-122"/>
                          <a:cs typeface="思源黑体 CN Regular" panose="020B0500000000000000" charset="-122"/>
                        </a:rPr>
                        <a:t>）（</a:t>
                      </a:r>
                      <a:r>
                        <a:rPr lang="en-US" altLang="zh-CN" sz="1400" b="0" dirty="0">
                          <a:latin typeface="思源黑体 CN Regular" panose="020B0500000000000000" charset="-122"/>
                          <a:ea typeface="思源黑体 CN Regular" panose="020B0500000000000000" charset="-122"/>
                          <a:cs typeface="思源黑体 CN Regular" panose="020B0500000000000000" charset="-122"/>
                        </a:rPr>
                        <a:t>W×H×D</a:t>
                      </a:r>
                      <a:r>
                        <a:rPr lang="zh-CN" altLang="en-US" sz="1400" b="0" dirty="0">
                          <a:latin typeface="思源黑体 CN Regular" panose="020B0500000000000000" charset="-122"/>
                          <a:ea typeface="思源黑体 CN Regular" panose="020B0500000000000000" charset="-122"/>
                          <a:cs typeface="思源黑体 CN Regular" panose="020B0500000000000000" charset="-122"/>
                        </a:rPr>
                        <a:t>）</a:t>
                      </a:r>
                    </a:p>
                  </a:txBody>
                  <a:tcPr>
                    <a:solidFill>
                      <a:schemeClr val="accent3">
                        <a:lumMod val="10000"/>
                        <a:lumOff val="90000"/>
                      </a:schemeClr>
                    </a:solidFill>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外形</a:t>
                      </a:r>
                    </a:p>
                  </a:txBody>
                  <a:tcPr>
                    <a:solidFill>
                      <a:schemeClr val="accent3">
                        <a:lumMod val="10000"/>
                        <a:lumOff val="90000"/>
                      </a:schemeClr>
                    </a:solidFill>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cs typeface="思源黑体 CN Regular" panose="020B0500000000000000" charset="-122"/>
                        </a:rPr>
                        <a:t>（</a:t>
                      </a:r>
                      <a:r>
                        <a:rPr lang="en-US" altLang="zh-CN" sz="1400" b="0">
                          <a:latin typeface="思源黑体 CN Regular" panose="020B0500000000000000" charset="-122"/>
                          <a:ea typeface="思源黑体 CN Regular" panose="020B0500000000000000" charset="-122"/>
                          <a:cs typeface="思源黑体 CN Regular" panose="020B0500000000000000" charset="-122"/>
                        </a:rPr>
                        <a:t>kW</a:t>
                      </a:r>
                      <a:r>
                        <a:rPr lang="zh-CN" altLang="en-US" sz="1400" b="0">
                          <a:latin typeface="思源黑体 CN Regular" panose="020B0500000000000000" charset="-122"/>
                          <a:ea typeface="思源黑体 CN Regular" panose="020B0500000000000000" charset="-122"/>
                          <a:cs typeface="思源黑体 CN Regular" panose="020B0500000000000000" charset="-122"/>
                        </a:rPr>
                        <a:t>）</a:t>
                      </a:r>
                    </a:p>
                  </a:txBody>
                  <a:tcPr>
                    <a:solidFill>
                      <a:schemeClr val="accent3">
                        <a:lumMod val="10000"/>
                        <a:lumOff val="90000"/>
                      </a:schemeClr>
                    </a:solidFill>
                  </a:tcPr>
                </a:tc>
                <a:extLst>
                  <a:ext uri="{0D108BD9-81ED-4DB2-BD59-A6C34878D82A}">
                    <a16:rowId xmlns:a16="http://schemas.microsoft.com/office/drawing/2014/main" val="10001"/>
                  </a:ext>
                </a:extLst>
              </a:tr>
              <a:tr h="321597">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0.1~0.2</a:t>
                      </a:r>
                    </a:p>
                  </a:txBody>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FSA</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45 x 170 x 170</a:t>
                      </a:r>
                    </a:p>
                  </a:txBody>
                  <a:tcPr/>
                </a:tc>
                <a:tc>
                  <a:txBody>
                    <a:bodyPr/>
                    <a:lstStyle/>
                    <a:p>
                      <a:pPr algn="ctr">
                        <a:lnSpc>
                          <a:spcPct val="130000"/>
                        </a:lnSpc>
                        <a:buNone/>
                      </a:pPr>
                      <a:r>
                        <a:rPr lang="zh-CN" altLang="en-US" sz="1400" dirty="0">
                          <a:latin typeface="思源黑体 CN Regular" panose="020B0500000000000000" charset="-122"/>
                          <a:ea typeface="思源黑体 CN Regular" panose="020B0500000000000000" charset="-122"/>
                          <a:sym typeface="+mn-ea"/>
                        </a:rPr>
                        <a:t>60 x 180 x 200</a:t>
                      </a:r>
                      <a:endParaRPr lang="zh-CN" altLang="en-US" sz="1400" b="0" dirty="0">
                        <a:latin typeface="思源黑体 CN Regular" panose="020B0500000000000000" charset="-122"/>
                        <a:ea typeface="思源黑体 CN Regular" panose="020B0500000000000000" charset="-122"/>
                        <a:sym typeface="+mn-ea"/>
                      </a:endParaRPr>
                    </a:p>
                  </a:txBody>
                  <a:tcPr>
                    <a:solidFill>
                      <a:schemeClr val="accent3">
                        <a:lumMod val="10000"/>
                        <a:lumOff val="90000"/>
                      </a:schemeClr>
                    </a:solidFill>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FSAA</a:t>
                      </a:r>
                    </a:p>
                  </a:txBody>
                  <a:tcPr>
                    <a:solidFill>
                      <a:schemeClr val="accent3">
                        <a:lumMod val="10000"/>
                        <a:lumOff val="90000"/>
                      </a:schemeClr>
                    </a:solidFill>
                  </a:tcPr>
                </a:tc>
                <a:tc>
                  <a:txBody>
                    <a:bodyPr/>
                    <a:lstStyle/>
                    <a:p>
                      <a:pPr algn="ctr">
                        <a:lnSpc>
                          <a:spcPct val="130000"/>
                        </a:lnSpc>
                        <a:buNone/>
                      </a:pPr>
                      <a:r>
                        <a:rPr lang="en-US" altLang="zh-CN" sz="1400">
                          <a:latin typeface="思源黑体 CN Regular" panose="020B0500000000000000" charset="-122"/>
                          <a:ea typeface="思源黑体 CN Regular" panose="020B0500000000000000" charset="-122"/>
                          <a:sym typeface="+mn-ea"/>
                        </a:rPr>
                        <a:t>0.4</a:t>
                      </a:r>
                      <a:endParaRPr lang="en-US" altLang="zh-CN" sz="1400" b="0">
                        <a:latin typeface="思源黑体 CN Regular" panose="020B0500000000000000" charset="-122"/>
                        <a:ea typeface="思源黑体 CN Regular" panose="020B0500000000000000" charset="-122"/>
                        <a:sym typeface="+mn-ea"/>
                      </a:endParaRPr>
                    </a:p>
                  </a:txBody>
                  <a:tcPr>
                    <a:solidFill>
                      <a:schemeClr val="accent3">
                        <a:lumMod val="10000"/>
                        <a:lumOff val="90000"/>
                      </a:schemeClr>
                    </a:solidFill>
                  </a:tcPr>
                </a:tc>
                <a:extLst>
                  <a:ext uri="{0D108BD9-81ED-4DB2-BD59-A6C34878D82A}">
                    <a16:rowId xmlns:a16="http://schemas.microsoft.com/office/drawing/2014/main" val="10002"/>
                  </a:ext>
                </a:extLst>
              </a:tr>
              <a:tr h="447675">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0.4</a:t>
                      </a:r>
                    </a:p>
                  </a:txBody>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FSB</a:t>
                      </a:r>
                    </a:p>
                  </a:txBody>
                  <a:tcPr/>
                </a:tc>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rPr>
                        <a:t>55 x 170 x 170</a:t>
                      </a:r>
                    </a:p>
                  </a:txBody>
                  <a:tcPr/>
                </a:tc>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rPr>
                        <a:t>80 x 180 x 200</a:t>
                      </a:r>
                    </a:p>
                  </a:txBody>
                  <a:tcPr>
                    <a:solidFill>
                      <a:schemeClr val="accent3">
                        <a:lumMod val="10000"/>
                        <a:lumOff val="90000"/>
                      </a:schemeClr>
                    </a:solidFill>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FSA</a:t>
                      </a:r>
                    </a:p>
                  </a:txBody>
                  <a:tcPr>
                    <a:solidFill>
                      <a:schemeClr val="accent3">
                        <a:lumMod val="10000"/>
                        <a:lumOff val="90000"/>
                      </a:schemeClr>
                    </a:solidFill>
                  </a:tcPr>
                </a:tc>
                <a:tc>
                  <a:txBody>
                    <a:bodyPr/>
                    <a:lstStyle/>
                    <a:p>
                      <a:pPr algn="ctr">
                        <a:lnSpc>
                          <a:spcPct val="130000"/>
                        </a:lnSpc>
                        <a:buNone/>
                      </a:pPr>
                      <a:r>
                        <a:rPr lang="en-US" altLang="zh-CN" sz="1400">
                          <a:latin typeface="思源黑体 CN Regular" panose="020B0500000000000000" charset="-122"/>
                          <a:ea typeface="思源黑体 CN Regular" panose="020B0500000000000000" charset="-122"/>
                          <a:sym typeface="+mn-ea"/>
                        </a:rPr>
                        <a:t>0.75~1.0</a:t>
                      </a:r>
                      <a:endParaRPr lang="en-US" altLang="zh-CN" sz="1400" b="0">
                        <a:latin typeface="思源黑体 CN Regular" panose="020B0500000000000000" charset="-122"/>
                        <a:ea typeface="思源黑体 CN Regular" panose="020B0500000000000000" charset="-122"/>
                        <a:sym typeface="+mn-ea"/>
                      </a:endParaRPr>
                    </a:p>
                  </a:txBody>
                  <a:tcPr>
                    <a:solidFill>
                      <a:schemeClr val="accent3">
                        <a:lumMod val="10000"/>
                        <a:lumOff val="90000"/>
                      </a:schemeClr>
                    </a:solidFill>
                  </a:tcPr>
                </a:tc>
                <a:extLst>
                  <a:ext uri="{0D108BD9-81ED-4DB2-BD59-A6C34878D82A}">
                    <a16:rowId xmlns:a16="http://schemas.microsoft.com/office/drawing/2014/main" val="10003"/>
                  </a:ext>
                </a:extLst>
              </a:tr>
              <a:tr h="227039">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0.75</a:t>
                      </a:r>
                    </a:p>
                  </a:txBody>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FSC</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80 x 170 x 195</a:t>
                      </a:r>
                    </a:p>
                  </a:txBody>
                  <a:tcPr/>
                </a:tc>
                <a:tc>
                  <a:txBody>
                    <a:bodyPr/>
                    <a:lstStyle/>
                    <a:p>
                      <a:pPr algn="ctr">
                        <a:lnSpc>
                          <a:spcPct val="130000"/>
                        </a:lnSpc>
                        <a:buNone/>
                      </a:pPr>
                      <a:r>
                        <a:rPr lang="zh-CN" altLang="en-US" sz="1400" b="0" dirty="0">
                          <a:latin typeface="思源黑体 CN Regular" panose="020B0500000000000000" charset="-122"/>
                          <a:ea typeface="思源黑体 CN Regular" panose="020B0500000000000000" charset="-122"/>
                        </a:rPr>
                        <a:t>100 x 180 x 220</a:t>
                      </a:r>
                    </a:p>
                  </a:txBody>
                  <a:tcPr>
                    <a:solidFill>
                      <a:schemeClr val="accent3">
                        <a:lumMod val="10000"/>
                        <a:lumOff val="90000"/>
                      </a:schemeClr>
                    </a:solidFill>
                  </a:tcPr>
                </a:tc>
                <a:tc>
                  <a:txBody>
                    <a:bodyPr/>
                    <a:lstStyle/>
                    <a:p>
                      <a:pPr algn="ctr">
                        <a:lnSpc>
                          <a:spcPct val="130000"/>
                        </a:lnSpc>
                        <a:buNone/>
                      </a:pPr>
                      <a:r>
                        <a:rPr lang="en-US" altLang="zh-CN" sz="1400" b="0" dirty="0">
                          <a:latin typeface="思源黑体 CN Regular" panose="020B0500000000000000" charset="-122"/>
                          <a:ea typeface="思源黑体 CN Regular" panose="020B0500000000000000" charset="-122"/>
                        </a:rPr>
                        <a:t>FSB</a:t>
                      </a:r>
                    </a:p>
                  </a:txBody>
                  <a:tcPr>
                    <a:solidFill>
                      <a:schemeClr val="accent3">
                        <a:lumMod val="10000"/>
                        <a:lumOff val="90000"/>
                      </a:schemeClr>
                    </a:solidFill>
                  </a:tcPr>
                </a:tc>
                <a:tc>
                  <a:txBody>
                    <a:bodyPr/>
                    <a:lstStyle/>
                    <a:p>
                      <a:pPr algn="ctr">
                        <a:lnSpc>
                          <a:spcPct val="130000"/>
                        </a:lnSpc>
                        <a:buNone/>
                      </a:pPr>
                      <a:r>
                        <a:rPr lang="en-US" altLang="zh-CN" sz="1400">
                          <a:latin typeface="思源黑体 CN Regular" panose="020B0500000000000000" charset="-122"/>
                          <a:ea typeface="思源黑体 CN Regular" panose="020B0500000000000000" charset="-122"/>
                          <a:sym typeface="+mn-ea"/>
                        </a:rPr>
                        <a:t>1.5~2.0</a:t>
                      </a:r>
                      <a:endParaRPr lang="en-US" altLang="zh-CN" sz="1400" b="0">
                        <a:latin typeface="思源黑体 CN Regular" panose="020B0500000000000000" charset="-122"/>
                        <a:ea typeface="思源黑体 CN Regular" panose="020B0500000000000000" charset="-122"/>
                        <a:sym typeface="+mn-ea"/>
                      </a:endParaRPr>
                    </a:p>
                  </a:txBody>
                  <a:tcPr>
                    <a:solidFill>
                      <a:schemeClr val="accent3">
                        <a:lumMod val="10000"/>
                        <a:lumOff val="90000"/>
                      </a:schemeClr>
                    </a:solidFill>
                  </a:tcPr>
                </a:tc>
                <a:extLst>
                  <a:ext uri="{0D108BD9-81ED-4DB2-BD59-A6C34878D82A}">
                    <a16:rowId xmlns:a16="http://schemas.microsoft.com/office/drawing/2014/main" val="10004"/>
                  </a:ext>
                </a:extLst>
              </a:tr>
              <a:tr h="0">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1.0~2.0</a:t>
                      </a:r>
                    </a:p>
                  </a:txBody>
                  <a:tcPr/>
                </a:tc>
                <a:tc>
                  <a:txBody>
                    <a:bodyPr/>
                    <a:lstStyle/>
                    <a:p>
                      <a:pPr algn="ctr">
                        <a:lnSpc>
                          <a:spcPct val="130000"/>
                        </a:lnSpc>
                        <a:buNone/>
                      </a:pPr>
                      <a:r>
                        <a:rPr lang="en-US" altLang="zh-CN" sz="1400" b="0">
                          <a:latin typeface="思源黑体 CN Regular" panose="020B0500000000000000" charset="-122"/>
                          <a:ea typeface="思源黑体 CN Regular" panose="020B0500000000000000" charset="-122"/>
                        </a:rPr>
                        <a:t>FSD</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95 x 170 x 195</a:t>
                      </a:r>
                    </a:p>
                  </a:txBody>
                  <a:tcPr/>
                </a:tc>
                <a:tc>
                  <a:txBody>
                    <a:bodyPr/>
                    <a:lstStyle/>
                    <a:p>
                      <a:pPr algn="ctr">
                        <a:lnSpc>
                          <a:spcPct val="130000"/>
                        </a:lnSpc>
                        <a:buNone/>
                      </a:pPr>
                      <a:r>
                        <a:rPr lang="zh-CN" altLang="en-US" sz="1400" b="0">
                          <a:latin typeface="思源黑体 CN Regular" panose="020B0500000000000000" charset="-122"/>
                          <a:ea typeface="思源黑体 CN Regular" panose="020B0500000000000000" charset="-122"/>
                        </a:rPr>
                        <a:t>140 x 260 x 240</a:t>
                      </a:r>
                    </a:p>
                  </a:txBody>
                  <a:tcPr>
                    <a:solidFill>
                      <a:schemeClr val="accent3">
                        <a:lumMod val="10000"/>
                        <a:lumOff val="90000"/>
                      </a:schemeClr>
                    </a:solidFill>
                  </a:tcPr>
                </a:tc>
                <a:tc>
                  <a:txBody>
                    <a:bodyPr/>
                    <a:lstStyle/>
                    <a:p>
                      <a:pPr algn="ctr">
                        <a:lnSpc>
                          <a:spcPct val="130000"/>
                        </a:lnSpc>
                        <a:buNone/>
                      </a:pPr>
                      <a:r>
                        <a:rPr lang="en-US" altLang="zh-CN" sz="1400" b="0" dirty="0">
                          <a:latin typeface="思源黑体 CN Regular" panose="020B0500000000000000" charset="-122"/>
                          <a:ea typeface="思源黑体 CN Regular" panose="020B0500000000000000" charset="-122"/>
                        </a:rPr>
                        <a:t>FSC</a:t>
                      </a:r>
                    </a:p>
                  </a:txBody>
                  <a:tcPr>
                    <a:solidFill>
                      <a:schemeClr val="accent3">
                        <a:lumMod val="10000"/>
                        <a:lumOff val="90000"/>
                      </a:schemeClr>
                    </a:solidFill>
                  </a:tcPr>
                </a:tc>
                <a:tc>
                  <a:txBody>
                    <a:bodyPr/>
                    <a:lstStyle/>
                    <a:p>
                      <a:pPr algn="ctr">
                        <a:lnSpc>
                          <a:spcPct val="130000"/>
                        </a:lnSpc>
                        <a:buNone/>
                      </a:pPr>
                      <a:r>
                        <a:rPr lang="en-US" altLang="zh-CN" sz="1400" dirty="0">
                          <a:latin typeface="思源黑体 CN Regular" panose="020B0500000000000000" charset="-122"/>
                          <a:ea typeface="思源黑体 CN Regular" panose="020B0500000000000000" charset="-122"/>
                          <a:sym typeface="+mn-ea"/>
                        </a:rPr>
                        <a:t>3.5~7.0</a:t>
                      </a:r>
                      <a:endParaRPr lang="en-US" altLang="zh-CN" sz="1400" b="0" dirty="0">
                        <a:latin typeface="思源黑体 CN Regular" panose="020B0500000000000000" charset="-122"/>
                        <a:ea typeface="思源黑体 CN Regular" panose="020B0500000000000000" charset="-122"/>
                        <a:sym typeface="+mn-ea"/>
                      </a:endParaRPr>
                    </a:p>
                  </a:txBody>
                  <a:tcPr>
                    <a:solidFill>
                      <a:schemeClr val="accent3">
                        <a:lumMod val="10000"/>
                        <a:lumOff val="90000"/>
                      </a:schemeClr>
                    </a:solidFill>
                  </a:tcPr>
                </a:tc>
                <a:extLst>
                  <a:ext uri="{0D108BD9-81ED-4DB2-BD59-A6C34878D82A}">
                    <a16:rowId xmlns:a16="http://schemas.microsoft.com/office/drawing/2014/main" val="10005"/>
                  </a:ext>
                </a:extLst>
              </a:tr>
            </a:tbl>
          </a:graphicData>
        </a:graphic>
      </p:graphicFrame>
      <p:sp>
        <p:nvSpPr>
          <p:cNvPr id="16" name="矩形 15">
            <a:extLst>
              <a:ext uri="{FF2B5EF4-FFF2-40B4-BE49-F238E27FC236}">
                <a16:creationId xmlns:a16="http://schemas.microsoft.com/office/drawing/2014/main" id="{29F12011-AE16-399D-439D-DEB1FDF7882D}"/>
              </a:ext>
            </a:extLst>
          </p:cNvPr>
          <p:cNvSpPr/>
          <p:nvPr/>
        </p:nvSpPr>
        <p:spPr>
          <a:xfrm>
            <a:off x="1039051" y="3786896"/>
            <a:ext cx="9409682" cy="427990"/>
          </a:xfrm>
          <a:prstGeom prst="rect">
            <a:avLst/>
          </a:prstGeom>
          <a:solidFill>
            <a:srgbClr val="0A6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sz="1600" dirty="0">
              <a:latin typeface="思源黑体 CN Medium" panose="020B0600000000000000" charset="-122"/>
              <a:ea typeface="思源黑体 CN Medium" panose="020B0600000000000000" charset="-122"/>
              <a:sym typeface="+mn-ea"/>
            </a:endParaRPr>
          </a:p>
        </p:txBody>
      </p:sp>
      <p:sp>
        <p:nvSpPr>
          <p:cNvPr id="17" name="文本框 16">
            <a:extLst>
              <a:ext uri="{FF2B5EF4-FFF2-40B4-BE49-F238E27FC236}">
                <a16:creationId xmlns:a16="http://schemas.microsoft.com/office/drawing/2014/main" id="{E379BC80-AC86-56B9-E001-61C169CE8A9D}"/>
              </a:ext>
            </a:extLst>
          </p:cNvPr>
          <p:cNvSpPr txBox="1"/>
          <p:nvPr/>
        </p:nvSpPr>
        <p:spPr>
          <a:xfrm>
            <a:off x="1055813" y="3831614"/>
            <a:ext cx="5227955" cy="338554"/>
          </a:xfrm>
          <a:prstGeom prst="rect">
            <a:avLst/>
          </a:prstGeom>
          <a:noFill/>
        </p:spPr>
        <p:txBody>
          <a:bodyPr wrap="square" rtlCol="0" anchor="t">
            <a:spAutoFit/>
          </a:bodyPr>
          <a:lstStyle/>
          <a:p>
            <a:r>
              <a:rPr lang="en-US" altLang="zh-CN" sz="1600" dirty="0">
                <a:solidFill>
                  <a:schemeClr val="bg1"/>
                </a:solidFill>
                <a:latin typeface="思源黑体 CN Medium" panose="020B0600000000000000" charset="-122"/>
                <a:ea typeface="思源黑体 CN Medium" panose="020B0600000000000000" charset="-122"/>
                <a:cs typeface="思源黑体 CN Medium" panose="020B0600000000000000" charset="-122"/>
              </a:rPr>
              <a:t>200V    FSA          FSB             FSC             FSD </a:t>
            </a:r>
          </a:p>
        </p:txBody>
      </p:sp>
      <p:sp>
        <p:nvSpPr>
          <p:cNvPr id="18" name="文本框 17">
            <a:extLst>
              <a:ext uri="{FF2B5EF4-FFF2-40B4-BE49-F238E27FC236}">
                <a16:creationId xmlns:a16="http://schemas.microsoft.com/office/drawing/2014/main" id="{E6C16501-561A-E565-3554-FF7330A55679}"/>
              </a:ext>
            </a:extLst>
          </p:cNvPr>
          <p:cNvSpPr txBox="1"/>
          <p:nvPr/>
        </p:nvSpPr>
        <p:spPr>
          <a:xfrm>
            <a:off x="4696172" y="3831614"/>
            <a:ext cx="5227955" cy="338554"/>
          </a:xfrm>
          <a:prstGeom prst="rect">
            <a:avLst/>
          </a:prstGeom>
          <a:noFill/>
        </p:spPr>
        <p:txBody>
          <a:bodyPr wrap="square" rtlCol="0" anchor="t">
            <a:spAutoFit/>
          </a:bodyPr>
          <a:lstStyle/>
          <a:p>
            <a:pPr algn="r"/>
            <a:r>
              <a:rPr lang="en-US" altLang="zh-CN" sz="1600" dirty="0">
                <a:solidFill>
                  <a:schemeClr val="bg1"/>
                </a:solidFill>
                <a:latin typeface="思源黑体 CN Medium" panose="020B0600000000000000" charset="-122"/>
                <a:ea typeface="思源黑体 CN Medium" panose="020B0600000000000000" charset="-122"/>
                <a:cs typeface="思源黑体 CN Medium" panose="020B0600000000000000" charset="-122"/>
              </a:rPr>
              <a:t> FSD          FSC           FSB            FSAA     </a:t>
            </a:r>
            <a:r>
              <a:rPr lang="en-US" altLang="zh-CN" sz="1600" dirty="0">
                <a:solidFill>
                  <a:schemeClr val="bg1"/>
                </a:solidFill>
                <a:latin typeface="思源黑体 CN Medium" panose="020B0600000000000000" charset="-122"/>
                <a:ea typeface="思源黑体 CN Medium" panose="020B0600000000000000" charset="-122"/>
                <a:cs typeface="思源黑体 CN Medium" panose="020B0600000000000000" charset="-122"/>
                <a:sym typeface="+mn-ea"/>
              </a:rPr>
              <a:t>400V</a:t>
            </a:r>
          </a:p>
        </p:txBody>
      </p:sp>
    </p:spTree>
    <p:extLst>
      <p:ext uri="{BB962C8B-B14F-4D97-AF65-F5344CB8AC3E}">
        <p14:creationId xmlns:p14="http://schemas.microsoft.com/office/powerpoint/2010/main" val="1624165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83969" y="1213829"/>
            <a:ext cx="10180257" cy="1188787"/>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驱动器柜内安装方向及间距 </a:t>
            </a:r>
            <a:endParaRPr lang="en-US" altLang="zh-CN" b="1"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安装变频器时，安装板使用无漆镀锌钢板，将驱动器垂直安装在上面，以确保变频器的散热器和安装板之间有良好的电气连接，驱动器并列安装间距不小于</a:t>
            </a:r>
            <a:r>
              <a:rPr lang="en-US" altLang="zh-CN" sz="1600" dirty="0">
                <a:latin typeface="宋体" panose="02010600030101010101" pitchFamily="2" charset="-122"/>
                <a:ea typeface="宋体" panose="02010600030101010101" pitchFamily="2" charset="-122"/>
              </a:rPr>
              <a:t>10mm</a:t>
            </a:r>
            <a:r>
              <a:rPr lang="zh-CN" altLang="en-US" sz="1600" dirty="0">
                <a:latin typeface="宋体" panose="02010600030101010101" pitchFamily="2" charset="-122"/>
                <a:ea typeface="宋体" panose="02010600030101010101" pitchFamily="2" charset="-122"/>
              </a:rPr>
              <a:t>，与上下柜体间距不小于</a:t>
            </a:r>
            <a:r>
              <a:rPr lang="en-US" altLang="zh-CN" sz="1600" dirty="0">
                <a:latin typeface="宋体" panose="02010600030101010101" pitchFamily="2" charset="-122"/>
                <a:ea typeface="宋体" panose="02010600030101010101" pitchFamily="2" charset="-122"/>
              </a:rPr>
              <a:t>100mm</a:t>
            </a:r>
            <a:r>
              <a:rPr lang="zh-CN" altLang="en-US" sz="1600" dirty="0">
                <a:latin typeface="宋体" panose="02010600030101010101" pitchFamily="2" charset="-122"/>
                <a:ea typeface="宋体" panose="02010600030101010101" pitchFamily="2" charset="-122"/>
              </a:rPr>
              <a:t>。</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文本框 1">
            <a:extLst>
              <a:ext uri="{FF2B5EF4-FFF2-40B4-BE49-F238E27FC236}">
                <a16:creationId xmlns:a16="http://schemas.microsoft.com/office/drawing/2014/main" id="{4BE921B3-EE9C-7603-0103-1274FFC2EB0F}"/>
              </a:ext>
            </a:extLst>
          </p:cNvPr>
          <p:cNvSpPr txBox="1"/>
          <p:nvPr/>
        </p:nvSpPr>
        <p:spPr>
          <a:xfrm>
            <a:off x="2175706" y="5814679"/>
            <a:ext cx="2405619" cy="365036"/>
          </a:xfrm>
          <a:prstGeom prst="rect">
            <a:avLst/>
          </a:prstGeom>
          <a:noFill/>
        </p:spPr>
        <p:txBody>
          <a:bodyPr wrap="square" rtlCol="0" anchor="t">
            <a:spAutoFit/>
          </a:bodyPr>
          <a:lstStyle/>
          <a:p>
            <a:pPr marL="0" indent="0" algn="ctr">
              <a:lnSpc>
                <a:spcPct val="150000"/>
              </a:lnSpc>
              <a:buNone/>
            </a:pPr>
            <a:r>
              <a:rPr lang="zh-CN" altLang="en-US" sz="1400">
                <a:latin typeface="宋体" panose="02010600030101010101" pitchFamily="2" charset="-122"/>
                <a:ea typeface="宋体" panose="02010600030101010101" pitchFamily="2" charset="-122"/>
                <a:cs typeface="思源黑体 CN Regular" panose="020B0500000000000000" charset="-122"/>
              </a:rPr>
              <a:t>驱动器柜内安装</a:t>
            </a:r>
          </a:p>
        </p:txBody>
      </p:sp>
      <p:pic>
        <p:nvPicPr>
          <p:cNvPr id="3" name="图片 2">
            <a:extLst>
              <a:ext uri="{FF2B5EF4-FFF2-40B4-BE49-F238E27FC236}">
                <a16:creationId xmlns:a16="http://schemas.microsoft.com/office/drawing/2014/main" id="{CE0623CB-B7CF-262E-ED1F-0A2E73628D26}"/>
              </a:ext>
            </a:extLst>
          </p:cNvPr>
          <p:cNvPicPr>
            <a:picLocks noChangeAspect="1"/>
          </p:cNvPicPr>
          <p:nvPr/>
        </p:nvPicPr>
        <p:blipFill>
          <a:blip r:embed="rId2"/>
          <a:stretch>
            <a:fillRect/>
          </a:stretch>
        </p:blipFill>
        <p:spPr>
          <a:xfrm>
            <a:off x="1336444" y="2817113"/>
            <a:ext cx="4084141" cy="2984330"/>
          </a:xfrm>
          <a:prstGeom prst="rect">
            <a:avLst/>
          </a:prstGeom>
        </p:spPr>
      </p:pic>
      <p:grpSp>
        <p:nvGrpSpPr>
          <p:cNvPr id="5" name="组合 4">
            <a:extLst>
              <a:ext uri="{FF2B5EF4-FFF2-40B4-BE49-F238E27FC236}">
                <a16:creationId xmlns:a16="http://schemas.microsoft.com/office/drawing/2014/main" id="{EDAB894A-6446-EDEF-D03F-F200E6B283DE}"/>
              </a:ext>
            </a:extLst>
          </p:cNvPr>
          <p:cNvGrpSpPr>
            <a:grpSpLocks noChangeAspect="1"/>
          </p:cNvGrpSpPr>
          <p:nvPr/>
        </p:nvGrpSpPr>
        <p:grpSpPr>
          <a:xfrm>
            <a:off x="5905053" y="3611175"/>
            <a:ext cx="3407233" cy="1398768"/>
            <a:chOff x="170" y="765"/>
            <a:chExt cx="4480" cy="1638"/>
          </a:xfrm>
        </p:grpSpPr>
        <p:pic>
          <p:nvPicPr>
            <p:cNvPr id="7" name="图片 6">
              <a:extLst>
                <a:ext uri="{FF2B5EF4-FFF2-40B4-BE49-F238E27FC236}">
                  <a16:creationId xmlns:a16="http://schemas.microsoft.com/office/drawing/2014/main" id="{DC0433BE-5137-3BC7-1B52-FBD435A84C11}"/>
                </a:ext>
              </a:extLst>
            </p:cNvPr>
            <p:cNvPicPr>
              <a:picLocks noChangeAspect="1"/>
            </p:cNvPicPr>
            <p:nvPr/>
          </p:nvPicPr>
          <p:blipFill>
            <a:blip r:embed="rId3"/>
            <a:stretch>
              <a:fillRect/>
            </a:stretch>
          </p:blipFill>
          <p:spPr>
            <a:xfrm>
              <a:off x="3498" y="765"/>
              <a:ext cx="1152" cy="1635"/>
            </a:xfrm>
            <a:prstGeom prst="rect">
              <a:avLst/>
            </a:prstGeom>
            <a:noFill/>
            <a:ln w="9525">
              <a:noFill/>
            </a:ln>
          </p:spPr>
        </p:pic>
        <p:pic>
          <p:nvPicPr>
            <p:cNvPr id="9" name="图片 8">
              <a:extLst>
                <a:ext uri="{FF2B5EF4-FFF2-40B4-BE49-F238E27FC236}">
                  <a16:creationId xmlns:a16="http://schemas.microsoft.com/office/drawing/2014/main" id="{A1D20D55-A4CF-18AC-77CA-4407870B07FE}"/>
                </a:ext>
              </a:extLst>
            </p:cNvPr>
            <p:cNvPicPr>
              <a:picLocks noChangeAspect="1"/>
            </p:cNvPicPr>
            <p:nvPr/>
          </p:nvPicPr>
          <p:blipFill>
            <a:blip r:embed="rId4"/>
            <a:stretch>
              <a:fillRect/>
            </a:stretch>
          </p:blipFill>
          <p:spPr>
            <a:xfrm>
              <a:off x="2263" y="770"/>
              <a:ext cx="1045" cy="1632"/>
            </a:xfrm>
            <a:prstGeom prst="rect">
              <a:avLst/>
            </a:prstGeom>
            <a:noFill/>
            <a:ln w="9525">
              <a:noFill/>
            </a:ln>
          </p:spPr>
        </p:pic>
        <p:pic>
          <p:nvPicPr>
            <p:cNvPr id="19" name="图片 18">
              <a:extLst>
                <a:ext uri="{FF2B5EF4-FFF2-40B4-BE49-F238E27FC236}">
                  <a16:creationId xmlns:a16="http://schemas.microsoft.com/office/drawing/2014/main" id="{F4EEF051-EE7E-8D30-5A47-4D9180C77D12}"/>
                </a:ext>
              </a:extLst>
            </p:cNvPr>
            <p:cNvPicPr>
              <a:picLocks noChangeAspect="1"/>
            </p:cNvPicPr>
            <p:nvPr/>
          </p:nvPicPr>
          <p:blipFill>
            <a:blip r:embed="rId5"/>
            <a:stretch>
              <a:fillRect/>
            </a:stretch>
          </p:blipFill>
          <p:spPr>
            <a:xfrm>
              <a:off x="1178" y="793"/>
              <a:ext cx="892" cy="1610"/>
            </a:xfrm>
            <a:prstGeom prst="rect">
              <a:avLst/>
            </a:prstGeom>
            <a:noFill/>
            <a:ln w="9525">
              <a:noFill/>
            </a:ln>
          </p:spPr>
        </p:pic>
        <p:pic>
          <p:nvPicPr>
            <p:cNvPr id="21" name="图片 20">
              <a:extLst>
                <a:ext uri="{FF2B5EF4-FFF2-40B4-BE49-F238E27FC236}">
                  <a16:creationId xmlns:a16="http://schemas.microsoft.com/office/drawing/2014/main" id="{8DB46B67-4092-442A-FD82-4A1F1515DE1F}"/>
                </a:ext>
              </a:extLst>
            </p:cNvPr>
            <p:cNvPicPr>
              <a:picLocks noChangeAspect="1"/>
            </p:cNvPicPr>
            <p:nvPr/>
          </p:nvPicPr>
          <p:blipFill>
            <a:blip r:embed="rId6"/>
            <a:stretch>
              <a:fillRect/>
            </a:stretch>
          </p:blipFill>
          <p:spPr>
            <a:xfrm>
              <a:off x="170" y="798"/>
              <a:ext cx="819" cy="1604"/>
            </a:xfrm>
            <a:prstGeom prst="rect">
              <a:avLst/>
            </a:prstGeom>
            <a:noFill/>
            <a:ln w="9525">
              <a:noFill/>
            </a:ln>
          </p:spPr>
        </p:pic>
      </p:grpSp>
    </p:spTree>
    <p:extLst>
      <p:ext uri="{BB962C8B-B14F-4D97-AF65-F5344CB8AC3E}">
        <p14:creationId xmlns:p14="http://schemas.microsoft.com/office/powerpoint/2010/main" val="866127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83969" y="1213829"/>
            <a:ext cx="10180257" cy="3035446"/>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接地及等电位连接</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通过所有金属部件互相大面积连接，如控制柜背板。在机柜单元中安装的设备外壳和组件（如变频器、电源滤波器、控制单元、端子模块、传感器模块等）通过导电性良好的装配板大面积互相连接。此装配板和机柜、机柜单元的</a:t>
            </a:r>
            <a:r>
              <a:rPr lang="en-US" altLang="zh-CN" sz="1600" dirty="0">
                <a:latin typeface="宋体" panose="02010600030101010101" pitchFamily="2" charset="-122"/>
                <a:ea typeface="宋体" panose="02010600030101010101" pitchFamily="2" charset="-122"/>
              </a:rPr>
              <a:t>PE</a:t>
            </a:r>
            <a:r>
              <a:rPr lang="zh-CN" altLang="en-US" sz="1600" dirty="0">
                <a:latin typeface="宋体" panose="02010600030101010101" pitchFamily="2" charset="-122"/>
                <a:ea typeface="宋体" panose="02010600030101010101" pitchFamily="2" charset="-122"/>
              </a:rPr>
              <a:t>母线排或屏蔽母线排大面积导电相连。</a:t>
            </a:r>
            <a:r>
              <a:rPr lang="en-US" altLang="zh-CN" sz="1600" dirty="0">
                <a:latin typeface="宋体" panose="02010600030101010101" pitchFamily="2" charset="-122"/>
                <a:ea typeface="宋体" panose="02010600030101010101" pitchFamily="2" charset="-122"/>
              </a:rPr>
              <a:t>PE</a:t>
            </a:r>
            <a:r>
              <a:rPr lang="zh-CN" altLang="en-US" sz="1600" dirty="0">
                <a:latin typeface="宋体" panose="02010600030101010101" pitchFamily="2" charset="-122"/>
                <a:ea typeface="宋体" panose="02010600030101010101" pitchFamily="2" charset="-122"/>
              </a:rPr>
              <a:t>母排需要保证足够的接地效果。</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确保传动柜接地良好，使用短和粗的接地线连接到公共接地点或接地母排上，连接到变频器的任何控制设备（如</a:t>
            </a:r>
            <a:r>
              <a:rPr lang="en-US" altLang="zh-CN"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等</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要与变频器共地。</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通过互相分隔干扰源及被干扰对象，能简单经济的实现设备或控制柜内部的抗干扰措施。 该分隔必须在柜内设计时予以考虑，可通过区域长间距降低干扰（大约 </a:t>
            </a:r>
            <a:r>
              <a:rPr lang="en-US" altLang="zh-CN" sz="1600" dirty="0">
                <a:latin typeface="宋体" panose="02010600030101010101" pitchFamily="2" charset="-122"/>
                <a:ea typeface="宋体" panose="02010600030101010101" pitchFamily="2" charset="-122"/>
              </a:rPr>
              <a:t>20cm</a:t>
            </a:r>
            <a:r>
              <a:rPr lang="zh-CN" altLang="en-US" sz="1600" dirty="0">
                <a:latin typeface="宋体" panose="02010600030101010101" pitchFamily="2" charset="-122"/>
                <a:ea typeface="宋体" panose="02010600030101010101" pitchFamily="2" charset="-122"/>
              </a:rPr>
              <a:t>）。不同区域的电缆必须分隔开，避免互相干扰。</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35375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83969" y="1213829"/>
            <a:ext cx="10180257" cy="3035446"/>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动力电缆及编码器电缆连接</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为满足 </a:t>
            </a:r>
            <a:r>
              <a:rPr lang="en-US" altLang="zh-CN" sz="1600" dirty="0">
                <a:latin typeface="宋体" panose="02010600030101010101" pitchFamily="2" charset="-122"/>
                <a:ea typeface="宋体" panose="02010600030101010101" pitchFamily="2" charset="-122"/>
              </a:rPr>
              <a:t>EMC </a:t>
            </a:r>
            <a:r>
              <a:rPr lang="zh-CN" altLang="en-US" sz="1600" dirty="0">
                <a:latin typeface="宋体" panose="02010600030101010101" pitchFamily="2" charset="-122"/>
                <a:ea typeface="宋体" panose="02010600030101010101" pitchFamily="2" charset="-122"/>
              </a:rPr>
              <a:t>要求，所有与</a:t>
            </a: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系统相连接的电缆必须为屏蔽电缆，这包括电源到电源滤波器的电缆以及电源滤波器到</a:t>
            </a: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驱动的电缆。屏蔽双绞线的屏蔽层应连接至伺服驱动的屏蔽板或卡箍。</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编码器和编码器电缆属于最敏感的设备部件，信号被干扰时，会出现编码器故障或偶尔发生的驱动故障。电缆屏蔽为满足 </a:t>
            </a:r>
            <a:r>
              <a:rPr lang="en-US" altLang="zh-CN" sz="1600" dirty="0">
                <a:latin typeface="宋体" panose="02010600030101010101" pitchFamily="2" charset="-122"/>
                <a:ea typeface="宋体" panose="02010600030101010101" pitchFamily="2" charset="-122"/>
              </a:rPr>
              <a:t>EMC </a:t>
            </a:r>
            <a:r>
              <a:rPr lang="zh-CN" altLang="en-US" sz="1600" dirty="0">
                <a:latin typeface="宋体" panose="02010600030101010101" pitchFamily="2" charset="-122"/>
                <a:ea typeface="宋体" panose="02010600030101010101" pitchFamily="2" charset="-122"/>
              </a:rPr>
              <a:t>要求，编码器电缆必须屏蔽，去皮并将屏蔽层接地。</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要求</a:t>
            </a:r>
            <a:r>
              <a:rPr lang="en-US" altLang="zh-CN" sz="1600" dirty="0">
                <a:latin typeface="宋体" panose="02010600030101010101" pitchFamily="2" charset="-122"/>
                <a:ea typeface="宋体" panose="02010600030101010101" pitchFamily="2" charset="-122"/>
              </a:rPr>
              <a:t>PROFINET</a:t>
            </a:r>
            <a:r>
              <a:rPr lang="zh-CN" altLang="en-US" sz="1600" dirty="0">
                <a:latin typeface="宋体" panose="02010600030101010101" pitchFamily="2" charset="-122"/>
                <a:ea typeface="宋体" panose="02010600030101010101" pitchFamily="2" charset="-122"/>
              </a:rPr>
              <a:t>电缆、编码器电缆和和功率动力电缆之间的最小间距为 </a:t>
            </a:r>
            <a:r>
              <a:rPr lang="en-US" altLang="zh-CN" sz="1600" dirty="0">
                <a:latin typeface="宋体" panose="02010600030101010101" pitchFamily="2" charset="-122"/>
                <a:ea typeface="宋体" panose="02010600030101010101" pitchFamily="2" charset="-122"/>
              </a:rPr>
              <a:t>20cm</a:t>
            </a:r>
            <a:r>
              <a:rPr lang="zh-CN" altLang="en-US" sz="1600" dirty="0">
                <a:latin typeface="宋体" panose="02010600030101010101" pitchFamily="2" charset="-122"/>
                <a:ea typeface="宋体" panose="02010600030101010101" pitchFamily="2" charset="-122"/>
              </a:rPr>
              <a:t>。插头接口可实现</a:t>
            </a:r>
            <a:r>
              <a:rPr lang="en-US" altLang="zh-CN" sz="1600" dirty="0">
                <a:latin typeface="宋体" panose="02010600030101010101" pitchFamily="2" charset="-122"/>
                <a:ea typeface="宋体" panose="02010600030101010101" pitchFamily="2" charset="-122"/>
              </a:rPr>
              <a:t>PROFINET</a:t>
            </a:r>
            <a:r>
              <a:rPr lang="zh-CN" altLang="en-US" sz="1600" dirty="0">
                <a:latin typeface="宋体" panose="02010600030101010101" pitchFamily="2" charset="-122"/>
                <a:ea typeface="宋体" panose="02010600030101010101" pitchFamily="2" charset="-122"/>
              </a:rPr>
              <a:t>通信设备间的屏蔽连接。如果通信设备并未安装到金属的装配板上，必须另外布入一条</a:t>
            </a:r>
            <a:r>
              <a:rPr lang="en-US" altLang="zh-CN" sz="1600" dirty="0">
                <a:latin typeface="宋体" panose="02010600030101010101" pitchFamily="2" charset="-122"/>
                <a:ea typeface="宋体" panose="02010600030101010101" pitchFamily="2" charset="-122"/>
              </a:rPr>
              <a:t>4mm2</a:t>
            </a:r>
            <a:r>
              <a:rPr lang="zh-CN" altLang="en-US" sz="1600" dirty="0">
                <a:latin typeface="宋体" panose="02010600030101010101" pitchFamily="2" charset="-122"/>
                <a:ea typeface="宋体" panose="02010600030101010101" pitchFamily="2" charset="-122"/>
              </a:rPr>
              <a:t>的等电位连接导线与保护等电位连接。</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523060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483969" y="1213829"/>
            <a:ext cx="10180257" cy="3127779"/>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进线滤波器</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安装进线滤波器可以将</a:t>
            </a: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发射出的传导干扰进行限制。滤波器应尽量靠近控制柜的电缆入口使用大面积的金属底板安装，应尽量靠近驱动，通向滤波器的电缆和从滤波器接出的电缆原则上应分开布线。每个驱动器只能连接与之匹配的进线滤波器，不允许多个驱动器共用一个进线滤波器</a:t>
            </a:r>
            <a:r>
              <a:rPr lang="zh-CN" altLang="en-US" b="1" dirty="0">
                <a:latin typeface="宋体" panose="02010600030101010101" pitchFamily="2" charset="-122"/>
                <a:ea typeface="宋体" panose="02010600030101010101" pitchFamily="2" charset="-122"/>
              </a:rPr>
              <a:t>。</a:t>
            </a:r>
          </a:p>
          <a:p>
            <a:pPr>
              <a:lnSpc>
                <a:spcPct val="150000"/>
              </a:lnSpc>
            </a:pPr>
            <a:r>
              <a:rPr lang="en-US" altLang="zh-CN" b="1" dirty="0">
                <a:latin typeface="宋体" panose="02010600030101010101" pitchFamily="2" charset="-122"/>
                <a:ea typeface="宋体" panose="02010600030101010101" pitchFamily="2" charset="-122"/>
              </a:rPr>
              <a:t>5.</a:t>
            </a:r>
            <a:r>
              <a:rPr lang="zh-CN" altLang="en-US" b="1" dirty="0">
                <a:latin typeface="宋体" panose="02010600030101010101" pitchFamily="2" charset="-122"/>
                <a:ea typeface="宋体" panose="02010600030101010101" pitchFamily="2" charset="-122"/>
              </a:rPr>
              <a:t>驱动器 </a:t>
            </a:r>
            <a:r>
              <a:rPr lang="en-US" altLang="zh-CN" b="1" dirty="0">
                <a:latin typeface="宋体" panose="02010600030101010101" pitchFamily="2" charset="-122"/>
                <a:ea typeface="宋体" panose="02010600030101010101" pitchFamily="2" charset="-122"/>
              </a:rPr>
              <a:t>24V </a:t>
            </a:r>
            <a:r>
              <a:rPr lang="zh-CN" altLang="en-US" b="1" dirty="0">
                <a:latin typeface="宋体" panose="02010600030101010101" pitchFamily="2" charset="-122"/>
                <a:ea typeface="宋体" panose="02010600030101010101" pitchFamily="2" charset="-122"/>
              </a:rPr>
              <a:t>供电设计</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a:t>
            </a:r>
            <a:r>
              <a:rPr lang="zh-CN" altLang="en-US" sz="1600" dirty="0">
                <a:latin typeface="宋体" panose="02010600030101010101" pitchFamily="2" charset="-122"/>
                <a:ea typeface="宋体" panose="02010600030101010101" pitchFamily="2" charset="-122"/>
              </a:rPr>
              <a:t>驱动器不能够与类似继电器或电磁阀这样的电感性负载共用一个</a:t>
            </a:r>
            <a:r>
              <a:rPr lang="en-US" altLang="zh-CN" sz="1600" dirty="0">
                <a:latin typeface="宋体" panose="02010600030101010101" pitchFamily="2" charset="-122"/>
                <a:ea typeface="宋体" panose="02010600030101010101" pitchFamily="2" charset="-122"/>
              </a:rPr>
              <a:t>24V</a:t>
            </a:r>
            <a:r>
              <a:rPr lang="zh-CN" altLang="en-US" sz="1600" dirty="0">
                <a:latin typeface="宋体" panose="02010600030101010101" pitchFamily="2" charset="-122"/>
                <a:ea typeface="宋体" panose="02010600030101010101" pitchFamily="2" charset="-122"/>
              </a:rPr>
              <a:t>直流电源，电磁阀类型的负载通断时会导致</a:t>
            </a:r>
            <a:r>
              <a:rPr lang="en-US" altLang="zh-CN" sz="1600" dirty="0">
                <a:latin typeface="宋体" panose="02010600030101010101" pitchFamily="2" charset="-122"/>
                <a:ea typeface="宋体" panose="02010600030101010101" pitchFamily="2" charset="-122"/>
              </a:rPr>
              <a:t>24V</a:t>
            </a:r>
            <a:r>
              <a:rPr lang="zh-CN" altLang="en-US" sz="1600" dirty="0">
                <a:latin typeface="宋体" panose="02010600030101010101" pitchFamily="2" charset="-122"/>
                <a:ea typeface="宋体" panose="02010600030101010101" pitchFamily="2" charset="-122"/>
              </a:rPr>
              <a:t>电源波动及干扰，从而使驱动器工作异常。</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驱动器需要一个</a:t>
            </a:r>
            <a:r>
              <a:rPr lang="en-US" altLang="zh-CN" sz="1600" dirty="0">
                <a:latin typeface="宋体" panose="02010600030101010101" pitchFamily="2" charset="-122"/>
                <a:ea typeface="宋体" panose="02010600030101010101" pitchFamily="2" charset="-122"/>
              </a:rPr>
              <a:t>24V</a:t>
            </a:r>
            <a:r>
              <a:rPr lang="zh-CN" altLang="en-US" sz="1600" dirty="0">
                <a:latin typeface="宋体" panose="02010600030101010101" pitchFamily="2" charset="-122"/>
                <a:ea typeface="宋体" panose="02010600030101010101" pitchFamily="2" charset="-122"/>
              </a:rPr>
              <a:t>直流电源，并且这个电源同时也可以为其他的控制器供电，如</a:t>
            </a:r>
            <a:r>
              <a:rPr lang="en-US" altLang="zh-CN"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设备等。</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073030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063A6EEF-4DE8-EDB3-CDE8-53F2E180D992}"/>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5.1.6 SINAMICS V90</a:t>
            </a:r>
            <a:r>
              <a:rPr lang="zh-CN" altLang="en-US" sz="2400" b="1" dirty="0">
                <a:solidFill>
                  <a:srgbClr val="294B64"/>
                </a:solidFill>
                <a:latin typeface="微软雅黑" panose="020B0503020204020204" charset="-122"/>
                <a:ea typeface="微软雅黑" panose="020B0503020204020204" charset="-122"/>
              </a:rPr>
              <a:t>伺服驱动器的接口及连线</a:t>
            </a:r>
          </a:p>
        </p:txBody>
      </p:sp>
      <p:pic>
        <p:nvPicPr>
          <p:cNvPr id="3" name="图片 2">
            <a:extLst>
              <a:ext uri="{FF2B5EF4-FFF2-40B4-BE49-F238E27FC236}">
                <a16:creationId xmlns:a16="http://schemas.microsoft.com/office/drawing/2014/main" id="{890747FD-A4B4-6F9C-A8E0-48F192B7503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56781" y="1690530"/>
            <a:ext cx="3960440" cy="4469203"/>
          </a:xfrm>
          <a:prstGeom prst="rect">
            <a:avLst/>
          </a:prstGeom>
          <a:noFill/>
          <a:ln>
            <a:noFill/>
          </a:ln>
        </p:spPr>
      </p:pic>
    </p:spTree>
    <p:extLst>
      <p:ext uri="{BB962C8B-B14F-4D97-AF65-F5344CB8AC3E}">
        <p14:creationId xmlns:p14="http://schemas.microsoft.com/office/powerpoint/2010/main" val="36307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3450945"/>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主电源 </a:t>
            </a:r>
            <a:r>
              <a:rPr lang="en-US" altLang="zh-CN" b="1" dirty="0">
                <a:latin typeface="宋体" panose="02010600030101010101" pitchFamily="2" charset="-122"/>
                <a:ea typeface="宋体" panose="02010600030101010101" pitchFamily="2" charset="-122"/>
              </a:rPr>
              <a:t>- L1</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L2</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L3</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a:t>
            </a:r>
            <a:r>
              <a:rPr lang="en-US" altLang="zh-CN" sz="1600" dirty="0">
                <a:latin typeface="宋体" panose="02010600030101010101" pitchFamily="2" charset="-122"/>
                <a:ea typeface="宋体" panose="02010600030101010101" pitchFamily="2" charset="-122"/>
              </a:rPr>
              <a:t>200V</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400V</a:t>
            </a:r>
            <a:r>
              <a:rPr lang="zh-CN" altLang="en-US" sz="1600" dirty="0">
                <a:latin typeface="宋体" panose="02010600030101010101" pitchFamily="2" charset="-122"/>
                <a:ea typeface="宋体" panose="02010600030101010101" pitchFamily="2" charset="-122"/>
              </a:rPr>
              <a:t>系列都配置了三相电源进线端子</a:t>
            </a:r>
            <a:r>
              <a:rPr lang="en-US" altLang="zh-CN" sz="1600" dirty="0">
                <a:latin typeface="宋体" panose="02010600030101010101" pitchFamily="2" charset="-122"/>
                <a:ea typeface="宋体" panose="02010600030101010101" pitchFamily="2" charset="-122"/>
              </a:rPr>
              <a:t>L1</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L2</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L3</a:t>
            </a:r>
            <a:r>
              <a:rPr lang="zh-CN" altLang="en-US" sz="1600" dirty="0">
                <a:latin typeface="宋体" panose="02010600030101010101" pitchFamily="2" charset="-122"/>
                <a:ea typeface="宋体" panose="02010600030101010101" pitchFamily="2" charset="-122"/>
              </a:rPr>
              <a:t>。对于</a:t>
            </a:r>
            <a:r>
              <a:rPr lang="en-US" altLang="zh-CN" sz="1600" dirty="0">
                <a:latin typeface="宋体" panose="02010600030101010101" pitchFamily="2" charset="-122"/>
                <a:ea typeface="宋体" panose="02010600030101010101" pitchFamily="2" charset="-122"/>
              </a:rPr>
              <a:t>200 V</a:t>
            </a:r>
            <a:r>
              <a:rPr lang="zh-CN" altLang="en-US" sz="1600" dirty="0">
                <a:latin typeface="宋体" panose="02010600030101010101" pitchFamily="2" charset="-122"/>
                <a:ea typeface="宋体" panose="02010600030101010101" pitchFamily="2" charset="-122"/>
              </a:rPr>
              <a:t>系列伺服驱动，当在单相电网中使用</a:t>
            </a:r>
            <a:r>
              <a:rPr lang="en-US" altLang="zh-CN" sz="1600" dirty="0">
                <a:latin typeface="宋体" panose="02010600030101010101" pitchFamily="2" charset="-122"/>
                <a:ea typeface="宋体" panose="02010600030101010101" pitchFamily="2" charset="-122"/>
              </a:rPr>
              <a:t>FSA</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FSB </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FSC</a:t>
            </a:r>
            <a:r>
              <a:rPr lang="zh-CN" altLang="en-US" sz="1600" dirty="0">
                <a:latin typeface="宋体" panose="02010600030101010101" pitchFamily="2" charset="-122"/>
                <a:ea typeface="宋体" panose="02010600030101010101" pitchFamily="2" charset="-122"/>
              </a:rPr>
              <a:t>时，可将电源连接至 </a:t>
            </a:r>
            <a:r>
              <a:rPr lang="en-US" altLang="zh-CN" sz="1600" dirty="0">
                <a:latin typeface="宋体" panose="02010600030101010101" pitchFamily="2" charset="-122"/>
                <a:ea typeface="宋体" panose="02010600030101010101" pitchFamily="2" charset="-122"/>
              </a:rPr>
              <a:t>L1</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L2 </a:t>
            </a:r>
            <a:r>
              <a:rPr lang="zh-CN" altLang="en-US" sz="1600" dirty="0">
                <a:latin typeface="宋体" panose="02010600030101010101" pitchFamily="2" charset="-122"/>
                <a:ea typeface="宋体" panose="02010600030101010101" pitchFamily="2" charset="-122"/>
              </a:rPr>
              <a:t>和 </a:t>
            </a:r>
            <a:r>
              <a:rPr lang="en-US" altLang="zh-CN" sz="1600" dirty="0">
                <a:latin typeface="宋体" panose="02010600030101010101" pitchFamily="2" charset="-122"/>
                <a:ea typeface="宋体" panose="02010600030101010101" pitchFamily="2" charset="-122"/>
              </a:rPr>
              <a:t>L3 </a:t>
            </a:r>
            <a:r>
              <a:rPr lang="zh-CN" altLang="en-US" sz="1600" dirty="0">
                <a:latin typeface="宋体" panose="02010600030101010101" pitchFamily="2" charset="-122"/>
                <a:ea typeface="宋体" panose="02010600030101010101" pitchFamily="2" charset="-122"/>
              </a:rPr>
              <a:t>中的任意两个连接端子上。</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单相电源通过断路器隔离和保护驱动器供电线路，输入电源滤波器保护伺服系统免受高频噪声干扰，使用滤波器可以使得驱动器的传导性发射和辐射性发射符合 </a:t>
            </a:r>
            <a:r>
              <a:rPr lang="en-US" altLang="zh-CN" sz="1600" dirty="0">
                <a:latin typeface="宋体" panose="02010600030101010101" pitchFamily="2" charset="-122"/>
                <a:ea typeface="宋体" panose="02010600030101010101" pitchFamily="2" charset="-122"/>
              </a:rPr>
              <a:t>EN 55011</a:t>
            </a:r>
            <a:r>
              <a:rPr lang="zh-CN" altLang="en-US" sz="1600" dirty="0">
                <a:latin typeface="宋体" panose="02010600030101010101" pitchFamily="2" charset="-122"/>
                <a:ea typeface="宋体" panose="02010600030101010101" pitchFamily="2" charset="-122"/>
              </a:rPr>
              <a:t>标准并达到</a:t>
            </a:r>
            <a:r>
              <a:rPr lang="en-US" altLang="zh-CN" sz="1600" dirty="0">
                <a:latin typeface="宋体" panose="02010600030101010101" pitchFamily="2" charset="-122"/>
                <a:ea typeface="宋体" panose="02010600030101010101" pitchFamily="2" charset="-122"/>
              </a:rPr>
              <a:t>A</a:t>
            </a:r>
            <a:r>
              <a:rPr lang="zh-CN" altLang="en-US" sz="1600" dirty="0">
                <a:latin typeface="宋体" panose="02010600030101010101" pitchFamily="2" charset="-122"/>
                <a:ea typeface="宋体" panose="02010600030101010101" pitchFamily="2" charset="-122"/>
              </a:rPr>
              <a:t>类要求。</a:t>
            </a:r>
            <a:endParaRPr lang="en-US" altLang="zh-CN" sz="1600" dirty="0">
              <a:latin typeface="宋体" panose="02010600030101010101" pitchFamily="2" charset="-122"/>
              <a:ea typeface="宋体" panose="02010600030101010101" pitchFamily="2" charset="-122"/>
            </a:endParaRPr>
          </a:p>
          <a:p>
            <a:pPr>
              <a:lnSpc>
                <a:spcPct val="150000"/>
              </a:lnSpc>
            </a:pP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电动机 </a:t>
            </a:r>
            <a:r>
              <a:rPr lang="en-US" altLang="zh-CN" b="1" dirty="0">
                <a:latin typeface="宋体" panose="02010600030101010101" pitchFamily="2" charset="-122"/>
                <a:ea typeface="宋体" panose="02010600030101010101" pitchFamily="2" charset="-122"/>
              </a:rPr>
              <a:t>- U</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V</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W</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U</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V</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W</a:t>
            </a:r>
            <a:r>
              <a:rPr lang="zh-CN" altLang="en-US" sz="1600" dirty="0">
                <a:latin typeface="宋体" panose="02010600030101010101" pitchFamily="2" charset="-122"/>
                <a:ea typeface="宋体" panose="02010600030101010101" pitchFamily="2" charset="-122"/>
              </a:rPr>
              <a:t>输出端子连接伺服电动机动力电缆，严格按照电动机相序连接。伺服电动机编码器电缆连接伺服驱动器编码器接口，有抱闸功能的电动机连接抱闸电路。</a:t>
            </a:r>
          </a:p>
          <a:p>
            <a:pPr marL="285750" indent="-285750">
              <a:lnSpc>
                <a:spcPct val="150000"/>
              </a:lnSpc>
              <a:buFont typeface="Arial" panose="020B0604020202020204" pitchFamily="34" charset="0"/>
              <a:buChar char="•"/>
            </a:pP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434860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525783" y="1439887"/>
            <a:ext cx="10470507" cy="2585323"/>
          </a:xfrm>
          <a:prstGeom prst="rect">
            <a:avLst/>
          </a:prstGeom>
          <a:noFill/>
          <a:ln>
            <a:noFill/>
          </a:ln>
          <a:effectLst/>
        </p:spPr>
        <p:txBody>
          <a:bodyPr wrap="square">
            <a:spAutoFit/>
          </a:bodyPr>
          <a:lstStyle/>
          <a:p>
            <a:pPr fontAlgn="ctr">
              <a:lnSpc>
                <a:spcPct val="150000"/>
              </a:lnSpc>
            </a:pPr>
            <a:r>
              <a:rPr lang="zh-CN" altLang="en-US" dirty="0">
                <a:latin typeface="+mn-ea"/>
              </a:rPr>
              <a:t>    机器人被誉为“制造业皇冠顶端的明珠”，其研发、制造、应用是衡量一个国家科技创新和高端制造业水平的重要标志。机器人手臂关节的运动控制都是由伺服系统驱动，是关键核心部件及技术。我国</a:t>
            </a:r>
            <a:r>
              <a:rPr lang="en-US" altLang="zh-CN" dirty="0">
                <a:latin typeface="+mn-ea"/>
              </a:rPr>
              <a:t>《“</a:t>
            </a:r>
            <a:r>
              <a:rPr lang="zh-CN" altLang="en-US" dirty="0">
                <a:latin typeface="+mn-ea"/>
              </a:rPr>
              <a:t>十四五”机器人产业发展规划</a:t>
            </a:r>
            <a:r>
              <a:rPr lang="en-US" altLang="zh-CN" dirty="0">
                <a:latin typeface="+mn-ea"/>
              </a:rPr>
              <a:t>》</a:t>
            </a:r>
            <a:r>
              <a:rPr lang="zh-CN" altLang="en-US" dirty="0">
                <a:latin typeface="+mn-ea"/>
              </a:rPr>
              <a:t>中明确了机器人关键优化高性能伺服驱动控制、伺服电机结构设计、制造工艺、自整定等技术，研制高精度、高功率密度的机器人专用伺服电机及高性能电机制动器等核心部件。本项目介绍了伺服驱动系统的基本结构及原理，通过技能训练能够掌握常用伺服驱动系统构成和操作使用方法。</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914400" y="279932"/>
            <a:ext cx="1750294" cy="461665"/>
          </a:xfrm>
          <a:prstGeom prst="rect">
            <a:avLst/>
          </a:prstGeom>
          <a:solidFill>
            <a:srgbClr val="1F497D"/>
          </a:solidFill>
          <a:ln w="9525">
            <a:noFill/>
          </a:ln>
        </p:spPr>
        <p:txBody>
          <a:bodyPr wrap="square">
            <a:spAutoFit/>
          </a:bodyPr>
          <a:lstStyle/>
          <a:p>
            <a:r>
              <a:rPr lang="en-US" altLang="zh-CN" sz="2400" b="1" dirty="0">
                <a:solidFill>
                  <a:schemeClr val="bg1"/>
                </a:solidFill>
                <a:latin typeface="微软雅黑" panose="020B0503020204020204" charset="-122"/>
                <a:ea typeface="微软雅黑" panose="020B0503020204020204" charset="-122"/>
              </a:rPr>
              <a:t>  </a:t>
            </a:r>
            <a:r>
              <a:rPr lang="zh-CN" altLang="en-US" sz="2400" b="1" dirty="0">
                <a:solidFill>
                  <a:schemeClr val="bg1"/>
                </a:solidFill>
                <a:latin typeface="微软雅黑" panose="020B0503020204020204" charset="-122"/>
                <a:ea typeface="微软雅黑" panose="020B0503020204020204" charset="-122"/>
              </a:rPr>
              <a:t>项目引入</a:t>
            </a:r>
            <a:endParaRPr lang="en-US" altLang="zh-CN" sz="2400" b="1" dirty="0">
              <a:solidFill>
                <a:schemeClr val="bg1"/>
              </a:solidFill>
              <a:latin typeface="微软雅黑" panose="020B0503020204020204" charset="-122"/>
              <a:ea typeface="微软雅黑" panose="020B0503020204020204" charset="-122"/>
            </a:endParaRPr>
          </a:p>
        </p:txBody>
      </p:sp>
      <p:sp>
        <p:nvSpPr>
          <p:cNvPr id="101" name="文本框 100"/>
          <p:cNvSpPr txBox="1"/>
          <p:nvPr/>
        </p:nvSpPr>
        <p:spPr>
          <a:xfrm>
            <a:off x="1600200" y="3677920"/>
            <a:ext cx="5080000" cy="206375"/>
          </a:xfrm>
          <a:prstGeom prst="rect">
            <a:avLst/>
          </a:prstGeom>
          <a:noFill/>
          <a:ln w="9525">
            <a:noFill/>
          </a:ln>
        </p:spPr>
        <p:txBody>
          <a:bodyPr>
            <a:spAutoFit/>
          </a:bodyPr>
          <a:lstStyle/>
          <a:p>
            <a:pPr indent="0" algn="ctr"/>
            <a:r>
              <a:rPr lang="en-US" sz="750" b="0" dirty="0">
                <a:latin typeface="Times New Roman" panose="02020603050405020304" pitchFamily="18" charset="0"/>
                <a:cs typeface="宋体" panose="02010600030101010101" pitchFamily="2" charset="-122"/>
              </a:rPr>
              <a:t>		</a:t>
            </a:r>
            <a:endParaRPr lang="zh-CN" altLang="en-US" dirty="0"/>
          </a:p>
        </p:txBody>
      </p:sp>
      <p:pic>
        <p:nvPicPr>
          <p:cNvPr id="2" name="图片 1">
            <a:extLst>
              <a:ext uri="{FF2B5EF4-FFF2-40B4-BE49-F238E27FC236}">
                <a16:creationId xmlns:a16="http://schemas.microsoft.com/office/drawing/2014/main" id="{FCCB2A6A-385E-3998-3A74-D9A1A5C61B8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9972" y="-23906"/>
            <a:ext cx="1482090" cy="1069340"/>
          </a:xfrm>
          <a:prstGeom prst="ellipse">
            <a:avLst/>
          </a:prstGeom>
          <a:ln>
            <a:noFill/>
          </a:ln>
          <a:effectLst>
            <a:softEdge rad="112500"/>
          </a:effectLst>
        </p:spPr>
      </p:pic>
      <p:pic>
        <p:nvPicPr>
          <p:cNvPr id="27650" name="Picture 2" descr="伺服电机在机器人的应用">
            <a:extLst>
              <a:ext uri="{FF2B5EF4-FFF2-40B4-BE49-F238E27FC236}">
                <a16:creationId xmlns:a16="http://schemas.microsoft.com/office/drawing/2014/main" id="{1A2E4EBD-4902-F85B-C642-4F761993EF8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4742" y="3967952"/>
            <a:ext cx="3383557" cy="214467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7652" name="Picture 4" descr="12月自动化及工控资讯汇总 - 自动化 工控 - 工控新闻">
            <a:extLst>
              <a:ext uri="{FF2B5EF4-FFF2-40B4-BE49-F238E27FC236}">
                <a16:creationId xmlns:a16="http://schemas.microsoft.com/office/drawing/2014/main" id="{5F316C06-4099-5BF1-3C93-C8628A7D11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5421" y="4287813"/>
            <a:ext cx="4514850" cy="1504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4189608"/>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3.24 V</a:t>
            </a:r>
            <a:r>
              <a:rPr lang="zh-CN" altLang="en-US" b="1" dirty="0">
                <a:latin typeface="宋体" panose="02010600030101010101" pitchFamily="2" charset="-122"/>
                <a:ea typeface="宋体" panose="02010600030101010101" pitchFamily="2" charset="-122"/>
              </a:rPr>
              <a:t>电源和</a:t>
            </a:r>
            <a:r>
              <a:rPr lang="en-US" altLang="zh-CN" b="1" dirty="0">
                <a:latin typeface="宋体" panose="02010600030101010101" pitchFamily="2" charset="-122"/>
                <a:ea typeface="宋体" panose="02010600030101010101" pitchFamily="2" charset="-122"/>
              </a:rPr>
              <a:t>STO</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驱动器需要一个</a:t>
            </a:r>
            <a:r>
              <a:rPr lang="en-US" altLang="zh-CN" sz="1600" dirty="0">
                <a:latin typeface="宋体" panose="02010600030101010101" pitchFamily="2" charset="-122"/>
                <a:ea typeface="宋体" panose="02010600030101010101" pitchFamily="2" charset="-122"/>
              </a:rPr>
              <a:t>24V</a:t>
            </a:r>
            <a:r>
              <a:rPr lang="zh-CN" altLang="en-US" sz="1600" dirty="0">
                <a:latin typeface="宋体" panose="02010600030101010101" pitchFamily="2" charset="-122"/>
                <a:ea typeface="宋体" panose="02010600030101010101" pitchFamily="2" charset="-122"/>
              </a:rPr>
              <a:t>直流电源，为伺服驱动器提供</a:t>
            </a:r>
            <a:r>
              <a:rPr lang="en-US" altLang="zh-CN" sz="1600" dirty="0">
                <a:latin typeface="宋体" panose="02010600030101010101" pitchFamily="2" charset="-122"/>
                <a:ea typeface="宋体" panose="02010600030101010101" pitchFamily="2" charset="-122"/>
              </a:rPr>
              <a:t>24V/1.6A</a:t>
            </a:r>
            <a:r>
              <a:rPr lang="zh-CN" altLang="en-US" sz="1600" dirty="0">
                <a:latin typeface="宋体" panose="02010600030101010101" pitchFamily="2" charset="-122"/>
                <a:ea typeface="宋体" panose="02010600030101010101" pitchFamily="2" charset="-122"/>
              </a:rPr>
              <a:t>的工作电源。</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安全转矩关闭 </a:t>
            </a:r>
            <a:r>
              <a:rPr lang="en-US" altLang="zh-CN" sz="1600" dirty="0">
                <a:latin typeface="宋体" panose="02010600030101010101" pitchFamily="2" charset="-122"/>
                <a:ea typeface="宋体" panose="02010600030101010101" pitchFamily="2" charset="-122"/>
              </a:rPr>
              <a:t>(STO) </a:t>
            </a:r>
            <a:r>
              <a:rPr lang="zh-CN" altLang="en-US" sz="1600" dirty="0">
                <a:latin typeface="宋体" panose="02010600030101010101" pitchFamily="2" charset="-122"/>
                <a:ea typeface="宋体" panose="02010600030101010101" pitchFamily="2" charset="-122"/>
              </a:rPr>
              <a:t>功能可以和设备功能一起协同工作，在故障情况下安全封锁电机的扭矩输出。选择此功能后，驱动器便处于“安全状态”。“接通禁止”功能将驱动器锁住阻止其重新启动。</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STO1</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STO+ </a:t>
            </a:r>
            <a:r>
              <a:rPr lang="zh-CN" altLang="en-US" sz="1600" dirty="0">
                <a:latin typeface="宋体" panose="02010600030101010101" pitchFamily="2" charset="-122"/>
                <a:ea typeface="宋体" panose="02010600030101010101" pitchFamily="2" charset="-122"/>
              </a:rPr>
              <a:t>和 </a:t>
            </a:r>
            <a:r>
              <a:rPr lang="en-US" altLang="zh-CN" sz="1600" dirty="0">
                <a:latin typeface="宋体" panose="02010600030101010101" pitchFamily="2" charset="-122"/>
                <a:ea typeface="宋体" panose="02010600030101010101" pitchFamily="2" charset="-122"/>
              </a:rPr>
              <a:t>STO2 </a:t>
            </a:r>
            <a:r>
              <a:rPr lang="zh-CN" altLang="en-US" sz="1600" dirty="0">
                <a:latin typeface="宋体" panose="02010600030101010101" pitchFamily="2" charset="-122"/>
                <a:ea typeface="宋体" panose="02010600030101010101" pitchFamily="2" charset="-122"/>
              </a:rPr>
              <a:t>在出厂时是默认短接的。当需要使用 </a:t>
            </a:r>
            <a:r>
              <a:rPr lang="en-US" altLang="zh-CN" sz="1600" dirty="0">
                <a:latin typeface="宋体" panose="02010600030101010101" pitchFamily="2" charset="-122"/>
                <a:ea typeface="宋体" panose="02010600030101010101" pitchFamily="2" charset="-122"/>
              </a:rPr>
              <a:t>STO </a:t>
            </a:r>
            <a:r>
              <a:rPr lang="zh-CN" altLang="en-US" sz="1600" dirty="0">
                <a:latin typeface="宋体" panose="02010600030101010101" pitchFamily="2" charset="-122"/>
                <a:ea typeface="宋体" panose="02010600030101010101" pitchFamily="2" charset="-122"/>
              </a:rPr>
              <a:t>功能时，连接 </a:t>
            </a:r>
            <a:r>
              <a:rPr lang="en-US" altLang="zh-CN" sz="1600" dirty="0">
                <a:latin typeface="宋体" panose="02010600030101010101" pitchFamily="2" charset="-122"/>
                <a:ea typeface="宋体" panose="02010600030101010101" pitchFamily="2" charset="-122"/>
              </a:rPr>
              <a:t>STO </a:t>
            </a:r>
            <a:r>
              <a:rPr lang="zh-CN" altLang="en-US" sz="1600" dirty="0">
                <a:latin typeface="宋体" panose="02010600030101010101" pitchFamily="2" charset="-122"/>
                <a:ea typeface="宋体" panose="02010600030101010101" pitchFamily="2" charset="-122"/>
              </a:rPr>
              <a:t>接口前必须拔下接口上的短接片。</a:t>
            </a:r>
          </a:p>
          <a:p>
            <a:pPr>
              <a:lnSpc>
                <a:spcPct val="150000"/>
              </a:lnSpc>
            </a:pPr>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外部制动电阻</a:t>
            </a:r>
            <a:r>
              <a:rPr lang="en-US" altLang="zh-CN" b="1" dirty="0">
                <a:latin typeface="宋体" panose="02010600030101010101" pitchFamily="2" charset="-122"/>
                <a:ea typeface="宋体" panose="02010600030101010101" pitchFamily="2" charset="-122"/>
              </a:rPr>
              <a:t>DCP</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R1</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 </a:t>
            </a:r>
            <a:r>
              <a:rPr lang="zh-CN" altLang="en-US" sz="1600" dirty="0">
                <a:latin typeface="宋体" panose="02010600030101010101" pitchFamily="2" charset="-122"/>
                <a:ea typeface="宋体" panose="02010600030101010101" pitchFamily="2" charset="-122"/>
              </a:rPr>
              <a:t>配有内部制动电阻，以吸收电机的再生能量。当内部制动电阻不能满足制动要求时，可以连接外部制动电阻。如果同时出现报警 </a:t>
            </a:r>
            <a:r>
              <a:rPr lang="en-US" altLang="zh-CN" sz="1600" dirty="0">
                <a:latin typeface="宋体" panose="02010600030101010101" pitchFamily="2" charset="-122"/>
                <a:ea typeface="宋体" panose="02010600030101010101" pitchFamily="2" charset="-122"/>
              </a:rPr>
              <a:t>A52901 </a:t>
            </a:r>
            <a:r>
              <a:rPr lang="zh-CN" altLang="en-US" sz="1600" dirty="0">
                <a:latin typeface="宋体" panose="02010600030101010101" pitchFamily="2" charset="-122"/>
                <a:ea typeface="宋体" panose="02010600030101010101" pitchFamily="2" charset="-122"/>
              </a:rPr>
              <a:t>和 </a:t>
            </a:r>
            <a:r>
              <a:rPr lang="en-US" altLang="zh-CN" sz="1600" dirty="0">
                <a:latin typeface="宋体" panose="02010600030101010101" pitchFamily="2" charset="-122"/>
                <a:ea typeface="宋体" panose="02010600030101010101" pitchFamily="2" charset="-122"/>
              </a:rPr>
              <a:t>A5000</a:t>
            </a:r>
            <a:r>
              <a:rPr lang="zh-CN" altLang="en-US" sz="1600" dirty="0">
                <a:latin typeface="宋体" panose="02010600030101010101" pitchFamily="2" charset="-122"/>
                <a:ea typeface="宋体" panose="02010600030101010101" pitchFamily="2" charset="-122"/>
              </a:rPr>
              <a:t>，需要将内部制动电阻转换为外部制动电阻。</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连接外部制动电阻到</a:t>
            </a:r>
            <a:r>
              <a:rPr lang="en-US" altLang="zh-CN" sz="1600" dirty="0">
                <a:latin typeface="宋体" panose="02010600030101010101" pitchFamily="2" charset="-122"/>
                <a:ea typeface="宋体" panose="02010600030101010101" pitchFamily="2" charset="-122"/>
              </a:rPr>
              <a:t>DCP</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R1</a:t>
            </a:r>
            <a:r>
              <a:rPr lang="zh-CN" altLang="en-US" sz="1600" dirty="0">
                <a:latin typeface="宋体" panose="02010600030101010101" pitchFamily="2" charset="-122"/>
                <a:ea typeface="宋体" panose="02010600030101010101" pitchFamily="2" charset="-122"/>
              </a:rPr>
              <a:t>端子前，必须先断开</a:t>
            </a:r>
            <a:r>
              <a:rPr lang="en-US" altLang="zh-CN" sz="1600" dirty="0">
                <a:latin typeface="宋体" panose="02010600030101010101" pitchFamily="2" charset="-122"/>
                <a:ea typeface="宋体" panose="02010600030101010101" pitchFamily="2" charset="-122"/>
              </a:rPr>
              <a:t>DCP</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R2</a:t>
            </a:r>
            <a:r>
              <a:rPr lang="zh-CN" altLang="en-US" sz="1600" dirty="0">
                <a:latin typeface="宋体" panose="02010600030101010101" pitchFamily="2" charset="-122"/>
                <a:ea typeface="宋体" panose="02010600030101010101" pitchFamily="2" charset="-122"/>
              </a:rPr>
              <a:t>端子之间的连接，否则驱动器可能会损坏。</a:t>
            </a:r>
          </a:p>
          <a:p>
            <a:pPr marL="285750" indent="-285750">
              <a:lnSpc>
                <a:spcPct val="150000"/>
              </a:lnSpc>
              <a:buFont typeface="Arial" panose="020B0604020202020204" pitchFamily="34" charset="0"/>
              <a:buChar char="•"/>
            </a:pP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372258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1234953"/>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5.</a:t>
            </a:r>
            <a:r>
              <a:rPr lang="zh-CN" altLang="en-US" b="1" dirty="0">
                <a:latin typeface="宋体" panose="02010600030101010101" pitchFamily="2" charset="-122"/>
                <a:ea typeface="宋体" panose="02010600030101010101" pitchFamily="2" charset="-122"/>
              </a:rPr>
              <a:t>控制</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状态接口</a:t>
            </a:r>
            <a:r>
              <a:rPr lang="en-US" altLang="zh-CN" b="1" dirty="0">
                <a:latin typeface="宋体" panose="02010600030101010101" pitchFamily="2" charset="-122"/>
                <a:ea typeface="宋体" panose="02010600030101010101" pitchFamily="2" charset="-122"/>
              </a:rPr>
              <a:t>X8</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伺服驱动配置有控制和状态接口</a:t>
            </a:r>
            <a:r>
              <a:rPr lang="en-US" altLang="zh-CN" sz="1600" dirty="0">
                <a:latin typeface="宋体" panose="02010600030101010101" pitchFamily="2" charset="-122"/>
                <a:ea typeface="宋体" panose="02010600030101010101" pitchFamily="2" charset="-122"/>
              </a:rPr>
              <a:t>X8</a:t>
            </a:r>
            <a:r>
              <a:rPr lang="zh-CN" altLang="en-US" sz="1600" dirty="0">
                <a:latin typeface="宋体" panose="02010600030101010101" pitchFamily="2" charset="-122"/>
                <a:ea typeface="宋体" panose="02010600030101010101" pitchFamily="2" charset="-122"/>
              </a:rPr>
              <a:t>，类型为</a:t>
            </a:r>
            <a:r>
              <a:rPr lang="en-US" altLang="zh-CN" sz="1600" dirty="0">
                <a:latin typeface="宋体" panose="02010600030101010101" pitchFamily="2" charset="-122"/>
                <a:ea typeface="宋体" panose="02010600030101010101" pitchFamily="2" charset="-122"/>
              </a:rPr>
              <a:t>20</a:t>
            </a:r>
            <a:r>
              <a:rPr lang="zh-CN" altLang="en-US" sz="1600" dirty="0">
                <a:latin typeface="宋体" panose="02010600030101010101" pitchFamily="2" charset="-122"/>
                <a:ea typeface="宋体" panose="02010600030101010101" pitchFamily="2" charset="-122"/>
              </a:rPr>
              <a:t>针</a:t>
            </a:r>
            <a:r>
              <a:rPr lang="en-US" altLang="zh-CN" sz="1600" dirty="0">
                <a:latin typeface="宋体" panose="02010600030101010101" pitchFamily="2" charset="-122"/>
                <a:ea typeface="宋体" panose="02010600030101010101" pitchFamily="2" charset="-122"/>
              </a:rPr>
              <a:t>MDR</a:t>
            </a:r>
            <a:r>
              <a:rPr lang="zh-CN" altLang="en-US" sz="1600" dirty="0">
                <a:latin typeface="宋体" panose="02010600030101010101" pitchFamily="2" charset="-122"/>
                <a:ea typeface="宋体" panose="02010600030101010101" pitchFamily="2" charset="-122"/>
              </a:rPr>
              <a:t>插座，是数字量输入</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输出接口</a:t>
            </a:r>
          </a:p>
          <a:p>
            <a:pPr marL="285750" indent="-285750">
              <a:lnSpc>
                <a:spcPct val="150000"/>
              </a:lnSpc>
              <a:buFont typeface="Arial" panose="020B0604020202020204" pitchFamily="34" charset="0"/>
              <a:buChar char="•"/>
            </a:pP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D60F18EC-6A06-DFAD-8539-712C33C47E9A}"/>
              </a:ext>
            </a:extLst>
          </p:cNvPr>
          <p:cNvGraphicFramePr>
            <a:graphicFrameLocks noGrp="1"/>
          </p:cNvGraphicFramePr>
          <p:nvPr>
            <p:extLst>
              <p:ext uri="{D42A27DB-BD31-4B8C-83A1-F6EECF244321}">
                <p14:modId xmlns:p14="http://schemas.microsoft.com/office/powerpoint/2010/main" val="3692755832"/>
              </p:ext>
            </p:extLst>
          </p:nvPr>
        </p:nvGraphicFramePr>
        <p:xfrm>
          <a:off x="2215500" y="2878863"/>
          <a:ext cx="7056784" cy="3413760"/>
        </p:xfrm>
        <a:graphic>
          <a:graphicData uri="http://schemas.openxmlformats.org/drawingml/2006/table">
            <a:tbl>
              <a:tblPr firstRow="1" firstCol="1" bandRow="1">
                <a:tableStyleId>{F5AB1C69-6EDB-4FF4-983F-18BD219EF322}</a:tableStyleId>
              </a:tblPr>
              <a:tblGrid>
                <a:gridCol w="1047176">
                  <a:extLst>
                    <a:ext uri="{9D8B030D-6E8A-4147-A177-3AD203B41FA5}">
                      <a16:colId xmlns:a16="http://schemas.microsoft.com/office/drawing/2014/main" val="1834025373"/>
                    </a:ext>
                  </a:extLst>
                </a:gridCol>
                <a:gridCol w="1351367">
                  <a:extLst>
                    <a:ext uri="{9D8B030D-6E8A-4147-A177-3AD203B41FA5}">
                      <a16:colId xmlns:a16="http://schemas.microsoft.com/office/drawing/2014/main" val="2077756785"/>
                    </a:ext>
                  </a:extLst>
                </a:gridCol>
                <a:gridCol w="4658241">
                  <a:extLst>
                    <a:ext uri="{9D8B030D-6E8A-4147-A177-3AD203B41FA5}">
                      <a16:colId xmlns:a16="http://schemas.microsoft.com/office/drawing/2014/main" val="1509954207"/>
                    </a:ext>
                  </a:extLst>
                </a:gridCol>
              </a:tblGrid>
              <a:tr h="234775">
                <a:tc>
                  <a:txBody>
                    <a:bodyPr/>
                    <a:lstStyle/>
                    <a:p>
                      <a:pPr algn="ctr"/>
                      <a:r>
                        <a:rPr lang="zh-CN" sz="1600">
                          <a:effectLst/>
                          <a:latin typeface="+mn-ea"/>
                          <a:ea typeface="+mn-ea"/>
                        </a:rPr>
                        <a:t>引脚</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latin typeface="+mn-ea"/>
                          <a:ea typeface="+mn-ea"/>
                        </a:rPr>
                        <a:t>信号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latin typeface="+mn-ea"/>
                          <a:ea typeface="+mn-ea"/>
                        </a:rPr>
                        <a:t>说明</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105097746"/>
                  </a:ext>
                </a:extLst>
              </a:tr>
              <a:tr h="234775">
                <a:tc>
                  <a:txBody>
                    <a:bodyPr/>
                    <a:lstStyle/>
                    <a:p>
                      <a:pPr algn="ctr"/>
                      <a:r>
                        <a:rPr lang="en-US" sz="1600">
                          <a:effectLst/>
                          <a:latin typeface="+mn-ea"/>
                          <a:ea typeface="+mn-ea"/>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DI1</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a:t>
                      </a:r>
                      <a:r>
                        <a:rPr lang="en-US" sz="1600">
                          <a:effectLst/>
                          <a:latin typeface="+mn-ea"/>
                          <a:ea typeface="+mn-ea"/>
                        </a:rPr>
                        <a:t>1</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121435849"/>
                  </a:ext>
                </a:extLst>
              </a:tr>
              <a:tr h="234775">
                <a:tc>
                  <a:txBody>
                    <a:bodyPr/>
                    <a:lstStyle/>
                    <a:p>
                      <a:pPr algn="ctr"/>
                      <a:r>
                        <a:rPr lang="en-US" sz="1600">
                          <a:effectLst/>
                          <a:latin typeface="+mn-ea"/>
                          <a:ea typeface="+mn-ea"/>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DI2</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a:t>
                      </a:r>
                      <a:r>
                        <a:rPr lang="en-US" sz="1600">
                          <a:effectLst/>
                          <a:latin typeface="+mn-ea"/>
                          <a:ea typeface="+mn-ea"/>
                        </a:rPr>
                        <a:t>2</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169614703"/>
                  </a:ext>
                </a:extLst>
              </a:tr>
              <a:tr h="234775">
                <a:tc>
                  <a:txBody>
                    <a:bodyPr/>
                    <a:lstStyle/>
                    <a:p>
                      <a:pPr algn="ctr"/>
                      <a:r>
                        <a:rPr lang="en-US" sz="1600">
                          <a:effectLst/>
                          <a:latin typeface="+mn-ea"/>
                          <a:ea typeface="+mn-ea"/>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DI3</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a:t>
                      </a:r>
                      <a:r>
                        <a:rPr lang="en-US" sz="1600">
                          <a:effectLst/>
                          <a:latin typeface="+mn-ea"/>
                          <a:ea typeface="+mn-ea"/>
                        </a:rPr>
                        <a:t>3</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625490307"/>
                  </a:ext>
                </a:extLst>
              </a:tr>
              <a:tr h="234775">
                <a:tc>
                  <a:txBody>
                    <a:bodyPr/>
                    <a:lstStyle/>
                    <a:p>
                      <a:pPr algn="ctr"/>
                      <a:r>
                        <a:rPr lang="en-US" sz="1600">
                          <a:effectLst/>
                          <a:latin typeface="+mn-ea"/>
                          <a:ea typeface="+mn-ea"/>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DI4</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a:t>
                      </a:r>
                      <a:r>
                        <a:rPr lang="en-US" sz="1600">
                          <a:effectLst/>
                          <a:latin typeface="+mn-ea"/>
                          <a:ea typeface="+mn-ea"/>
                        </a:rPr>
                        <a:t>4</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12722088"/>
                  </a:ext>
                </a:extLst>
              </a:tr>
              <a:tr h="234775">
                <a:tc>
                  <a:txBody>
                    <a:bodyPr/>
                    <a:lstStyle/>
                    <a:p>
                      <a:pPr algn="ctr"/>
                      <a:r>
                        <a:rPr lang="en-US" sz="1600">
                          <a:effectLst/>
                          <a:latin typeface="+mn-ea"/>
                          <a:ea typeface="+mn-ea"/>
                        </a:rPr>
                        <a:t>6</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DI_COM</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数字量输入信号公共端</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349780480"/>
                  </a:ext>
                </a:extLst>
              </a:tr>
              <a:tr h="234775">
                <a:tc>
                  <a:txBody>
                    <a:bodyPr/>
                    <a:lstStyle/>
                    <a:p>
                      <a:pPr algn="ctr"/>
                      <a:r>
                        <a:rPr lang="en-US" sz="1600">
                          <a:effectLst/>
                          <a:latin typeface="+mn-ea"/>
                          <a:ea typeface="+mn-ea"/>
                        </a:rPr>
                        <a:t>7</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DI_COM</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数字量输入信号公共端</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560967439"/>
                  </a:ext>
                </a:extLst>
              </a:tr>
              <a:tr h="234775">
                <a:tc>
                  <a:txBody>
                    <a:bodyPr/>
                    <a:lstStyle/>
                    <a:p>
                      <a:pPr algn="ctr"/>
                      <a:r>
                        <a:rPr lang="en-US" sz="1600">
                          <a:effectLst/>
                          <a:latin typeface="+mn-ea"/>
                          <a:ea typeface="+mn-ea"/>
                        </a:rPr>
                        <a:t>11</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DO1+</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数字量输出</a:t>
                      </a:r>
                      <a:r>
                        <a:rPr lang="en-US" sz="1600">
                          <a:effectLst/>
                          <a:latin typeface="+mn-ea"/>
                          <a:ea typeface="+mn-ea"/>
                        </a:rPr>
                        <a:t>1</a:t>
                      </a:r>
                      <a:r>
                        <a:rPr lang="zh-CN" sz="1600">
                          <a:effectLst/>
                          <a:latin typeface="+mn-ea"/>
                          <a:ea typeface="+mn-ea"/>
                        </a:rPr>
                        <a:t>，正向</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294227045"/>
                  </a:ext>
                </a:extLst>
              </a:tr>
              <a:tr h="234775">
                <a:tc>
                  <a:txBody>
                    <a:bodyPr/>
                    <a:lstStyle/>
                    <a:p>
                      <a:pPr algn="ctr"/>
                      <a:r>
                        <a:rPr lang="en-US" sz="1600">
                          <a:effectLst/>
                          <a:latin typeface="+mn-ea"/>
                          <a:ea typeface="+mn-ea"/>
                        </a:rPr>
                        <a:t>12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DO1-</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数字量输出</a:t>
                      </a:r>
                      <a:r>
                        <a:rPr lang="en-US" sz="1600">
                          <a:effectLst/>
                          <a:latin typeface="+mn-ea"/>
                          <a:ea typeface="+mn-ea"/>
                        </a:rPr>
                        <a:t>1</a:t>
                      </a:r>
                      <a:r>
                        <a:rPr lang="zh-CN" sz="1600">
                          <a:effectLst/>
                          <a:latin typeface="+mn-ea"/>
                          <a:ea typeface="+mn-ea"/>
                        </a:rPr>
                        <a:t>，负向</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264431888"/>
                  </a:ext>
                </a:extLst>
              </a:tr>
              <a:tr h="234775">
                <a:tc>
                  <a:txBody>
                    <a:bodyPr/>
                    <a:lstStyle/>
                    <a:p>
                      <a:pPr algn="ctr"/>
                      <a:r>
                        <a:rPr lang="en-US" sz="1600">
                          <a:effectLst/>
                          <a:latin typeface="+mn-ea"/>
                          <a:ea typeface="+mn-ea"/>
                        </a:rPr>
                        <a:t>13</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DO2+</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数字量输出</a:t>
                      </a:r>
                      <a:r>
                        <a:rPr lang="en-US" sz="1600">
                          <a:effectLst/>
                          <a:latin typeface="+mn-ea"/>
                          <a:ea typeface="+mn-ea"/>
                        </a:rPr>
                        <a:t>2</a:t>
                      </a:r>
                      <a:r>
                        <a:rPr lang="zh-CN" sz="1600">
                          <a:effectLst/>
                          <a:latin typeface="+mn-ea"/>
                          <a:ea typeface="+mn-ea"/>
                        </a:rPr>
                        <a:t>，正向</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337701350"/>
                  </a:ext>
                </a:extLst>
              </a:tr>
              <a:tr h="234775">
                <a:tc>
                  <a:txBody>
                    <a:bodyPr/>
                    <a:lstStyle/>
                    <a:p>
                      <a:pPr algn="ctr"/>
                      <a:r>
                        <a:rPr lang="en-US" sz="1600">
                          <a:effectLst/>
                          <a:latin typeface="+mn-ea"/>
                          <a:ea typeface="+mn-ea"/>
                        </a:rPr>
                        <a:t>14</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DO2-</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数字量输出</a:t>
                      </a:r>
                      <a:r>
                        <a:rPr lang="en-US" sz="1600">
                          <a:effectLst/>
                          <a:latin typeface="+mn-ea"/>
                          <a:ea typeface="+mn-ea"/>
                        </a:rPr>
                        <a:t>2</a:t>
                      </a:r>
                      <a:r>
                        <a:rPr lang="zh-CN" sz="1600">
                          <a:effectLst/>
                          <a:latin typeface="+mn-ea"/>
                          <a:ea typeface="+mn-ea"/>
                        </a:rPr>
                        <a:t>，负向</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02105151"/>
                  </a:ext>
                </a:extLst>
              </a:tr>
              <a:tr h="234775">
                <a:tc>
                  <a:txBody>
                    <a:bodyPr/>
                    <a:lstStyle/>
                    <a:p>
                      <a:pPr algn="ctr"/>
                      <a:r>
                        <a:rPr lang="en-US" sz="1600">
                          <a:effectLst/>
                          <a:latin typeface="+mn-ea"/>
                          <a:ea typeface="+mn-ea"/>
                        </a:rPr>
                        <a:t>17</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BK+</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电机抱闸控制信号，正向（仅用于</a:t>
                      </a:r>
                      <a:r>
                        <a:rPr lang="en-US" sz="1600">
                          <a:effectLst/>
                          <a:latin typeface="+mn-ea"/>
                          <a:ea typeface="+mn-ea"/>
                        </a:rPr>
                        <a:t>200V</a:t>
                      </a:r>
                      <a:r>
                        <a:rPr lang="zh-CN" sz="1600">
                          <a:effectLst/>
                          <a:latin typeface="+mn-ea"/>
                          <a:ea typeface="+mn-ea"/>
                        </a:rPr>
                        <a:t>系列）</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594430123"/>
                  </a:ext>
                </a:extLst>
              </a:tr>
              <a:tr h="234775">
                <a:tc>
                  <a:txBody>
                    <a:bodyPr/>
                    <a:lstStyle/>
                    <a:p>
                      <a:pPr algn="ctr"/>
                      <a:r>
                        <a:rPr lang="en-US" sz="1600">
                          <a:effectLst/>
                          <a:latin typeface="+mn-ea"/>
                          <a:ea typeface="+mn-ea"/>
                        </a:rPr>
                        <a:t>18</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BK-</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a:effectLst/>
                          <a:latin typeface="+mn-ea"/>
                          <a:ea typeface="+mn-ea"/>
                        </a:rPr>
                        <a:t>电机抱闸控制信号，负向</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288613517"/>
                  </a:ext>
                </a:extLst>
              </a:tr>
              <a:tr h="234775">
                <a:tc>
                  <a:txBody>
                    <a:bodyPr/>
                    <a:lstStyle/>
                    <a:p>
                      <a:pPr algn="ctr"/>
                      <a:r>
                        <a:rPr lang="zh-CN" sz="1600">
                          <a:effectLst/>
                          <a:latin typeface="+mn-ea"/>
                          <a:ea typeface="+mn-ea"/>
                        </a:rPr>
                        <a:t>其它引脚</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latin typeface="+mn-ea"/>
                          <a:ea typeface="+mn-ea"/>
                        </a:rPr>
                        <a:t>-</a:t>
                      </a:r>
                      <a:endParaRPr lang="zh-CN" sz="2800">
                        <a:effectLst/>
                        <a:latin typeface="+mn-ea"/>
                        <a:ea typeface="+mn-ea"/>
                        <a:cs typeface="宋体" panose="02010600030101010101" pitchFamily="2" charset="-122"/>
                      </a:endParaRPr>
                    </a:p>
                  </a:txBody>
                  <a:tcPr marL="68580" marR="68580" marT="0" marB="0"/>
                </a:tc>
                <a:tc>
                  <a:txBody>
                    <a:bodyPr/>
                    <a:lstStyle/>
                    <a:p>
                      <a:pPr algn="just"/>
                      <a:r>
                        <a:rPr lang="zh-CN" sz="1600" dirty="0">
                          <a:effectLst/>
                          <a:latin typeface="+mn-ea"/>
                          <a:ea typeface="+mn-ea"/>
                        </a:rPr>
                        <a:t>保留</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554858745"/>
                  </a:ext>
                </a:extLst>
              </a:tr>
            </a:tbl>
          </a:graphicData>
        </a:graphic>
      </p:graphicFrame>
      <p:pic>
        <p:nvPicPr>
          <p:cNvPr id="3" name="图片 2">
            <a:extLst>
              <a:ext uri="{FF2B5EF4-FFF2-40B4-BE49-F238E27FC236}">
                <a16:creationId xmlns:a16="http://schemas.microsoft.com/office/drawing/2014/main" id="{9042B232-0AF9-7D5F-2AE2-786B58A6591F}"/>
              </a:ext>
            </a:extLst>
          </p:cNvPr>
          <p:cNvPicPr>
            <a:picLocks noChangeAspect="1"/>
          </p:cNvPicPr>
          <p:nvPr/>
        </p:nvPicPr>
        <p:blipFill>
          <a:blip r:embed="rId2"/>
          <a:stretch>
            <a:fillRect/>
          </a:stretch>
        </p:blipFill>
        <p:spPr>
          <a:xfrm>
            <a:off x="3456781" y="1960962"/>
            <a:ext cx="3960440" cy="807621"/>
          </a:xfrm>
          <a:prstGeom prst="rect">
            <a:avLst/>
          </a:prstGeom>
        </p:spPr>
      </p:pic>
    </p:spTree>
    <p:extLst>
      <p:ext uri="{BB962C8B-B14F-4D97-AF65-F5344CB8AC3E}">
        <p14:creationId xmlns:p14="http://schemas.microsoft.com/office/powerpoint/2010/main" val="6023984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812210"/>
          </a:xfrm>
          <a:prstGeom prst="rect">
            <a:avLst/>
          </a:prstGeom>
          <a:noFill/>
          <a:ln w="9525">
            <a:noFill/>
          </a:ln>
        </p:spPr>
        <p:txBody>
          <a:bodyPr wrap="square">
            <a:spAutoFit/>
          </a:bodyPr>
          <a:lstStyle/>
          <a:p>
            <a:pPr>
              <a:lnSpc>
                <a:spcPct val="150000"/>
              </a:lnSpc>
            </a:pP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伺服驱动的数字量输入（</a:t>
            </a:r>
            <a:r>
              <a:rPr lang="en-US" altLang="zh-CN" sz="1600" dirty="0">
                <a:latin typeface="宋体" panose="02010600030101010101" pitchFamily="2" charset="-122"/>
                <a:ea typeface="宋体" panose="02010600030101010101" pitchFamily="2" charset="-122"/>
              </a:rPr>
              <a:t>DI</a:t>
            </a:r>
            <a:r>
              <a:rPr lang="zh-CN" altLang="en-US" sz="1600" dirty="0">
                <a:latin typeface="宋体" panose="02010600030101010101" pitchFamily="2" charset="-122"/>
                <a:ea typeface="宋体" panose="02010600030101010101" pitchFamily="2" charset="-122"/>
              </a:rPr>
              <a:t>）</a:t>
            </a:r>
          </a:p>
          <a:p>
            <a:pPr>
              <a:lnSpc>
                <a:spcPct val="150000"/>
              </a:lnSpc>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伺服驱动可使用七个内部数字量输入信号</a:t>
            </a:r>
            <a:r>
              <a:rPr lang="zh-CN" altLang="en-US" b="1"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FFCF08CA-2827-910B-4CAC-B9305E45C4F1}"/>
              </a:ext>
            </a:extLst>
          </p:cNvPr>
          <p:cNvGraphicFramePr>
            <a:graphicFrameLocks noGrp="1"/>
          </p:cNvGraphicFramePr>
          <p:nvPr>
            <p:extLst>
              <p:ext uri="{D42A27DB-BD31-4B8C-83A1-F6EECF244321}">
                <p14:modId xmlns:p14="http://schemas.microsoft.com/office/powerpoint/2010/main" val="2923666575"/>
              </p:ext>
            </p:extLst>
          </p:nvPr>
        </p:nvGraphicFramePr>
        <p:xfrm>
          <a:off x="2304653" y="2250955"/>
          <a:ext cx="7344816" cy="3999400"/>
        </p:xfrm>
        <a:graphic>
          <a:graphicData uri="http://schemas.openxmlformats.org/drawingml/2006/table">
            <a:tbl>
              <a:tblPr firstRow="1" firstCol="1" bandRow="1">
                <a:tableStyleId>{F5AB1C69-6EDB-4FF4-983F-18BD219EF322}</a:tableStyleId>
              </a:tblPr>
              <a:tblGrid>
                <a:gridCol w="1026910">
                  <a:extLst>
                    <a:ext uri="{9D8B030D-6E8A-4147-A177-3AD203B41FA5}">
                      <a16:colId xmlns:a16="http://schemas.microsoft.com/office/drawing/2014/main" val="2500496861"/>
                    </a:ext>
                  </a:extLst>
                </a:gridCol>
                <a:gridCol w="903208">
                  <a:extLst>
                    <a:ext uri="{9D8B030D-6E8A-4147-A177-3AD203B41FA5}">
                      <a16:colId xmlns:a16="http://schemas.microsoft.com/office/drawing/2014/main" val="2707809873"/>
                    </a:ext>
                  </a:extLst>
                </a:gridCol>
                <a:gridCol w="5414698">
                  <a:extLst>
                    <a:ext uri="{9D8B030D-6E8A-4147-A177-3AD203B41FA5}">
                      <a16:colId xmlns:a16="http://schemas.microsoft.com/office/drawing/2014/main" val="3409567895"/>
                    </a:ext>
                  </a:extLst>
                </a:gridCol>
              </a:tblGrid>
              <a:tr h="199970">
                <a:tc>
                  <a:txBody>
                    <a:bodyPr/>
                    <a:lstStyle/>
                    <a:p>
                      <a:pPr algn="ctr"/>
                      <a:r>
                        <a:rPr lang="zh-CN" sz="1200">
                          <a:effectLst/>
                        </a:rPr>
                        <a:t>信号名称</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信号类型</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说明</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142412"/>
                  </a:ext>
                </a:extLst>
              </a:tr>
              <a:tr h="399940">
                <a:tc>
                  <a:txBody>
                    <a:bodyPr/>
                    <a:lstStyle/>
                    <a:p>
                      <a:pPr algn="ctr"/>
                      <a:r>
                        <a:rPr lang="en-US" sz="1200">
                          <a:effectLst/>
                        </a:rPr>
                        <a:t>RESET</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上升沿</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复位报警</a:t>
                      </a:r>
                    </a:p>
                    <a:p>
                      <a:pPr algn="just"/>
                      <a:r>
                        <a:rPr lang="zh-CN" sz="1200">
                          <a:effectLst/>
                        </a:rPr>
                        <a:t>•</a:t>
                      </a:r>
                      <a:r>
                        <a:rPr lang="en-US" sz="1200">
                          <a:effectLst/>
                        </a:rPr>
                        <a:t> 0→1</a:t>
                      </a:r>
                      <a:r>
                        <a:rPr lang="zh-CN" sz="1200">
                          <a:effectLst/>
                        </a:rPr>
                        <a:t>：复位告警</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253647071"/>
                  </a:ext>
                </a:extLst>
              </a:tr>
              <a:tr h="599910">
                <a:tc>
                  <a:txBody>
                    <a:bodyPr/>
                    <a:lstStyle/>
                    <a:p>
                      <a:pPr algn="ctr"/>
                      <a:r>
                        <a:rPr lang="en-US" sz="1200">
                          <a:effectLst/>
                        </a:rPr>
                        <a:t>TLIM</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电平</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选择扭矩限制。共两个内部扭矩限制源可通过数字量输入信号</a:t>
                      </a:r>
                      <a:r>
                        <a:rPr lang="en-US" sz="1200">
                          <a:effectLst/>
                        </a:rPr>
                        <a:t> TLIM </a:t>
                      </a:r>
                      <a:r>
                        <a:rPr lang="zh-CN" sz="1200">
                          <a:effectLst/>
                        </a:rPr>
                        <a:t>选择。</a:t>
                      </a:r>
                    </a:p>
                    <a:p>
                      <a:pPr algn="just"/>
                      <a:r>
                        <a:rPr lang="zh-CN" sz="1200">
                          <a:effectLst/>
                        </a:rPr>
                        <a:t>•</a:t>
                      </a:r>
                      <a:r>
                        <a:rPr lang="en-US" sz="1200">
                          <a:effectLst/>
                        </a:rPr>
                        <a:t> 0</a:t>
                      </a:r>
                      <a:r>
                        <a:rPr lang="zh-CN" sz="1200">
                          <a:effectLst/>
                        </a:rPr>
                        <a:t>：内部扭矩限制</a:t>
                      </a:r>
                      <a:r>
                        <a:rPr lang="en-US" sz="1200">
                          <a:effectLst/>
                        </a:rPr>
                        <a:t> 1 </a:t>
                      </a:r>
                      <a:endParaRPr lang="zh-CN" sz="1200">
                        <a:effectLst/>
                      </a:endParaRPr>
                    </a:p>
                    <a:p>
                      <a:pPr algn="just"/>
                      <a:r>
                        <a:rPr lang="zh-CN" sz="1200">
                          <a:effectLst/>
                        </a:rPr>
                        <a:t>•</a:t>
                      </a:r>
                      <a:r>
                        <a:rPr lang="en-US" sz="1200">
                          <a:effectLst/>
                        </a:rPr>
                        <a:t> 1</a:t>
                      </a:r>
                      <a:r>
                        <a:rPr lang="zh-CN" sz="1200">
                          <a:effectLst/>
                        </a:rPr>
                        <a:t>：内部扭矩限制</a:t>
                      </a:r>
                      <a:r>
                        <a:rPr lang="en-US" sz="1200">
                          <a:effectLst/>
                        </a:rPr>
                        <a:t> 2</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191210897"/>
                  </a:ext>
                </a:extLst>
              </a:tr>
              <a:tr h="599910">
                <a:tc>
                  <a:txBody>
                    <a:bodyPr/>
                    <a:lstStyle/>
                    <a:p>
                      <a:pPr algn="ctr"/>
                      <a:r>
                        <a:rPr lang="en-US" sz="1200">
                          <a:effectLst/>
                        </a:rPr>
                        <a:t>SLIM</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电平</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选择速度限制。共两个内部速度限制源可通过数字量输入信号</a:t>
                      </a:r>
                      <a:r>
                        <a:rPr lang="en-US" sz="1200">
                          <a:effectLst/>
                        </a:rPr>
                        <a:t> SLIM </a:t>
                      </a:r>
                      <a:r>
                        <a:rPr lang="zh-CN" sz="1200">
                          <a:effectLst/>
                        </a:rPr>
                        <a:t>选择。</a:t>
                      </a:r>
                    </a:p>
                    <a:p>
                      <a:pPr algn="just"/>
                      <a:r>
                        <a:rPr lang="zh-CN" sz="1200">
                          <a:effectLst/>
                        </a:rPr>
                        <a:t>•</a:t>
                      </a:r>
                      <a:r>
                        <a:rPr lang="en-US" sz="1200">
                          <a:effectLst/>
                        </a:rPr>
                        <a:t> 0</a:t>
                      </a:r>
                      <a:r>
                        <a:rPr lang="zh-CN" sz="1200">
                          <a:effectLst/>
                        </a:rPr>
                        <a:t>：内部速度限制</a:t>
                      </a:r>
                      <a:r>
                        <a:rPr lang="en-US" sz="1200">
                          <a:effectLst/>
                        </a:rPr>
                        <a:t> 1 </a:t>
                      </a:r>
                      <a:endParaRPr lang="zh-CN" sz="1200">
                        <a:effectLst/>
                      </a:endParaRPr>
                    </a:p>
                    <a:p>
                      <a:pPr algn="just"/>
                      <a:r>
                        <a:rPr lang="zh-CN" sz="1200">
                          <a:effectLst/>
                        </a:rPr>
                        <a:t>•</a:t>
                      </a:r>
                      <a:r>
                        <a:rPr lang="en-US" sz="1200">
                          <a:effectLst/>
                        </a:rPr>
                        <a:t> 1</a:t>
                      </a:r>
                      <a:r>
                        <a:rPr lang="zh-CN" sz="1200">
                          <a:effectLst/>
                        </a:rPr>
                        <a:t>：内部速度限制</a:t>
                      </a:r>
                      <a:r>
                        <a:rPr lang="en-US" sz="1200">
                          <a:effectLst/>
                        </a:rPr>
                        <a:t> 2</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4922681"/>
                  </a:ext>
                </a:extLst>
              </a:tr>
              <a:tr h="599910">
                <a:tc>
                  <a:txBody>
                    <a:bodyPr/>
                    <a:lstStyle/>
                    <a:p>
                      <a:pPr algn="ctr"/>
                      <a:r>
                        <a:rPr lang="en-US" sz="1200">
                          <a:effectLst/>
                        </a:rPr>
                        <a:t>EMGS</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电平</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快速停止</a:t>
                      </a:r>
                    </a:p>
                    <a:p>
                      <a:pPr algn="just"/>
                      <a:r>
                        <a:rPr lang="zh-CN" sz="1200">
                          <a:effectLst/>
                        </a:rPr>
                        <a:t>•</a:t>
                      </a:r>
                      <a:r>
                        <a:rPr lang="en-US" sz="1200">
                          <a:effectLst/>
                        </a:rPr>
                        <a:t> 0</a:t>
                      </a:r>
                      <a:r>
                        <a:rPr lang="zh-CN" sz="1200">
                          <a:effectLst/>
                        </a:rPr>
                        <a:t>：快速停止</a:t>
                      </a:r>
                    </a:p>
                    <a:p>
                      <a:pPr algn="just"/>
                      <a:r>
                        <a:rPr lang="zh-CN" sz="1200">
                          <a:effectLst/>
                        </a:rPr>
                        <a:t>•</a:t>
                      </a:r>
                      <a:r>
                        <a:rPr lang="en-US" sz="1200">
                          <a:effectLst/>
                        </a:rPr>
                        <a:t> 1</a:t>
                      </a:r>
                      <a:r>
                        <a:rPr lang="zh-CN" sz="1200">
                          <a:effectLst/>
                        </a:rPr>
                        <a:t>：伺服驱动准备就绪</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067655859"/>
                  </a:ext>
                </a:extLst>
              </a:tr>
              <a:tr h="399940">
                <a:tc>
                  <a:txBody>
                    <a:bodyPr/>
                    <a:lstStyle/>
                    <a:p>
                      <a:pPr algn="ctr"/>
                      <a:r>
                        <a:rPr lang="en-US" sz="1200">
                          <a:effectLst/>
                        </a:rPr>
                        <a:t>REF</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上升沿</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通过数字量输入或参考点挡块输入设置回参考点方式下的零点</a:t>
                      </a:r>
                    </a:p>
                    <a:p>
                      <a:pPr algn="just"/>
                      <a:r>
                        <a:rPr lang="zh-CN" sz="1200">
                          <a:effectLst/>
                        </a:rPr>
                        <a:t>•</a:t>
                      </a:r>
                      <a:r>
                        <a:rPr lang="en-US" sz="1200">
                          <a:effectLst/>
                        </a:rPr>
                        <a:t> 0→1</a:t>
                      </a:r>
                      <a:r>
                        <a:rPr lang="zh-CN" sz="1200">
                          <a:effectLst/>
                        </a:rPr>
                        <a:t>：参考点输入</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19889783"/>
                  </a:ext>
                </a:extLst>
              </a:tr>
              <a:tr h="599910">
                <a:tc>
                  <a:txBody>
                    <a:bodyPr/>
                    <a:lstStyle/>
                    <a:p>
                      <a:pPr algn="ctr"/>
                      <a:r>
                        <a:rPr lang="en-US" sz="1200">
                          <a:effectLst/>
                        </a:rPr>
                        <a:t>CWL</a:t>
                      </a:r>
                      <a:endParaRPr lang="zh-CN" sz="1200">
                        <a:effectLst/>
                        <a:latin typeface="+mn-ea"/>
                        <a:ea typeface="+mn-ea"/>
                        <a:cs typeface="宋体" panose="02010600030101010101" pitchFamily="2" charset="-122"/>
                      </a:endParaRPr>
                    </a:p>
                  </a:txBody>
                  <a:tcPr marL="68580" marR="68580" marT="0" marB="0"/>
                </a:tc>
                <a:tc>
                  <a:txBody>
                    <a:bodyPr/>
                    <a:lstStyle/>
                    <a:p>
                      <a:pPr algn="ctr"/>
                      <a:r>
                        <a:rPr lang="zh-CN" sz="1200">
                          <a:effectLst/>
                        </a:rPr>
                        <a:t>下降沿</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顺时针超行程限制（正限位）</a:t>
                      </a:r>
                    </a:p>
                    <a:p>
                      <a:pPr algn="just"/>
                      <a:r>
                        <a:rPr lang="zh-CN" sz="1200">
                          <a:effectLst/>
                        </a:rPr>
                        <a:t>•</a:t>
                      </a:r>
                      <a:r>
                        <a:rPr lang="en-US" sz="1200">
                          <a:effectLst/>
                        </a:rPr>
                        <a:t> 1</a:t>
                      </a:r>
                      <a:r>
                        <a:rPr lang="zh-CN" sz="1200">
                          <a:effectLst/>
                        </a:rPr>
                        <a:t>：运行条件</a:t>
                      </a:r>
                    </a:p>
                    <a:p>
                      <a:pPr algn="just"/>
                      <a:r>
                        <a:rPr lang="zh-CN" sz="1200">
                          <a:effectLst/>
                        </a:rPr>
                        <a:t>•</a:t>
                      </a:r>
                      <a:r>
                        <a:rPr lang="en-US" sz="1200">
                          <a:effectLst/>
                        </a:rPr>
                        <a:t> 1→0</a:t>
                      </a:r>
                      <a:r>
                        <a:rPr lang="zh-CN" sz="1200">
                          <a:effectLst/>
                        </a:rPr>
                        <a:t>：快速停止（</a:t>
                      </a:r>
                      <a:r>
                        <a:rPr lang="en-US" sz="1200">
                          <a:effectLst/>
                        </a:rPr>
                        <a:t>OFF3</a:t>
                      </a:r>
                      <a:r>
                        <a:rPr lang="zh-CN" sz="1200">
                          <a:effectLst/>
                        </a:rPr>
                        <a:t>）</a:t>
                      </a:r>
                      <a:endParaRPr lang="zh-CN" sz="1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92951964"/>
                  </a:ext>
                </a:extLst>
              </a:tr>
              <a:tr h="599910">
                <a:tc>
                  <a:txBody>
                    <a:bodyPr/>
                    <a:lstStyle/>
                    <a:p>
                      <a:pPr algn="ctr"/>
                      <a:r>
                        <a:rPr lang="en-US" sz="1200">
                          <a:effectLst/>
                        </a:rPr>
                        <a:t>CCWL</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a:effectLst/>
                        </a:rPr>
                        <a:t>下降沿</a:t>
                      </a:r>
                      <a:endParaRPr lang="zh-CN" sz="1200">
                        <a:effectLst/>
                        <a:latin typeface="+mn-ea"/>
                        <a:ea typeface="+mn-ea"/>
                        <a:cs typeface="宋体" panose="02010600030101010101" pitchFamily="2" charset="-122"/>
                      </a:endParaRPr>
                    </a:p>
                  </a:txBody>
                  <a:tcPr marL="68580" marR="68580" marT="0" marB="0"/>
                </a:tc>
                <a:tc>
                  <a:txBody>
                    <a:bodyPr/>
                    <a:lstStyle/>
                    <a:p>
                      <a:pPr algn="just"/>
                      <a:r>
                        <a:rPr lang="zh-CN" sz="1200" dirty="0">
                          <a:effectLst/>
                        </a:rPr>
                        <a:t>逆时针超行程限制（负限位）</a:t>
                      </a:r>
                    </a:p>
                    <a:p>
                      <a:pPr algn="just"/>
                      <a:r>
                        <a:rPr lang="zh-CN" sz="1200" dirty="0">
                          <a:effectLst/>
                        </a:rPr>
                        <a:t>•</a:t>
                      </a:r>
                      <a:r>
                        <a:rPr lang="en-US" sz="1200" dirty="0">
                          <a:effectLst/>
                        </a:rPr>
                        <a:t> 1</a:t>
                      </a:r>
                      <a:r>
                        <a:rPr lang="zh-CN" sz="1200" dirty="0">
                          <a:effectLst/>
                        </a:rPr>
                        <a:t>：运行条件</a:t>
                      </a:r>
                    </a:p>
                    <a:p>
                      <a:pPr algn="just"/>
                      <a:r>
                        <a:rPr lang="zh-CN" sz="1200" dirty="0">
                          <a:effectLst/>
                        </a:rPr>
                        <a:t>•</a:t>
                      </a:r>
                      <a:r>
                        <a:rPr lang="en-US" sz="1200" dirty="0">
                          <a:effectLst/>
                        </a:rPr>
                        <a:t> 1→0</a:t>
                      </a:r>
                      <a:r>
                        <a:rPr lang="zh-CN" sz="1200" dirty="0">
                          <a:effectLst/>
                        </a:rPr>
                        <a:t>：快速停止（</a:t>
                      </a:r>
                      <a:r>
                        <a:rPr lang="en-US" sz="1200" dirty="0">
                          <a:effectLst/>
                        </a:rPr>
                        <a:t>OFF3</a:t>
                      </a:r>
                      <a:r>
                        <a:rPr lang="zh-CN" sz="1200" dirty="0">
                          <a:effectLst/>
                        </a:rPr>
                        <a:t>）</a:t>
                      </a:r>
                      <a:endParaRPr lang="zh-CN" sz="12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4188404173"/>
                  </a:ext>
                </a:extLst>
              </a:tr>
            </a:tbl>
          </a:graphicData>
        </a:graphic>
      </p:graphicFrame>
    </p:spTree>
    <p:extLst>
      <p:ext uri="{BB962C8B-B14F-4D97-AF65-F5344CB8AC3E}">
        <p14:creationId xmlns:p14="http://schemas.microsoft.com/office/powerpoint/2010/main" val="2717532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442878"/>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数字量输入支持</a:t>
            </a:r>
            <a:r>
              <a:rPr lang="en-US" altLang="zh-CN" sz="1600" dirty="0">
                <a:latin typeface="宋体" panose="02010600030101010101" pitchFamily="2" charset="-122"/>
                <a:ea typeface="宋体" panose="02010600030101010101" pitchFamily="2" charset="-122"/>
              </a:rPr>
              <a:t>PNP</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NPN</a:t>
            </a:r>
            <a:r>
              <a:rPr lang="zh-CN" altLang="en-US" sz="1600" dirty="0">
                <a:latin typeface="宋体" panose="02010600030101010101" pitchFamily="2" charset="-122"/>
                <a:ea typeface="宋体" panose="02010600030101010101" pitchFamily="2" charset="-122"/>
              </a:rPr>
              <a:t>两种接线方式</a:t>
            </a:r>
            <a:r>
              <a:rPr lang="zh-CN" altLang="en-US" b="1"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80265D4E-6FA4-D25E-0306-376F9099F623}"/>
              </a:ext>
            </a:extLst>
          </p:cNvPr>
          <p:cNvPicPr>
            <a:picLocks noChangeAspect="1"/>
          </p:cNvPicPr>
          <p:nvPr/>
        </p:nvPicPr>
        <p:blipFill rotWithShape="1">
          <a:blip r:embed="rId2"/>
          <a:srcRect r="51491"/>
          <a:stretch/>
        </p:blipFill>
        <p:spPr bwMode="auto">
          <a:xfrm>
            <a:off x="1728589" y="2015951"/>
            <a:ext cx="3737801" cy="2817378"/>
          </a:xfrm>
          <a:prstGeom prst="rect">
            <a:avLst/>
          </a:prstGeom>
          <a:ln>
            <a:noFill/>
          </a:ln>
          <a:extLst>
            <a:ext uri="{53640926-AAD7-44D8-BBD7-CCE9431645EC}">
              <a14:shadowObscured xmlns:a14="http://schemas.microsoft.com/office/drawing/2010/main"/>
            </a:ext>
          </a:extLst>
        </p:spPr>
      </p:pic>
      <p:pic>
        <p:nvPicPr>
          <p:cNvPr id="3" name="图片 2">
            <a:extLst>
              <a:ext uri="{FF2B5EF4-FFF2-40B4-BE49-F238E27FC236}">
                <a16:creationId xmlns:a16="http://schemas.microsoft.com/office/drawing/2014/main" id="{8C7FE09D-7F56-FED7-9610-C058067E24D0}"/>
              </a:ext>
            </a:extLst>
          </p:cNvPr>
          <p:cNvPicPr>
            <a:picLocks noChangeAspect="1"/>
          </p:cNvPicPr>
          <p:nvPr/>
        </p:nvPicPr>
        <p:blipFill rotWithShape="1">
          <a:blip r:embed="rId2"/>
          <a:srcRect l="52318"/>
          <a:stretch/>
        </p:blipFill>
        <p:spPr bwMode="auto">
          <a:xfrm>
            <a:off x="5666589" y="1943943"/>
            <a:ext cx="3673058" cy="2817378"/>
          </a:xfrm>
          <a:prstGeom prst="rect">
            <a:avLst/>
          </a:prstGeom>
          <a:ln>
            <a:noFill/>
          </a:ln>
          <a:extLst>
            <a:ext uri="{53640926-AAD7-44D8-BBD7-CCE9431645EC}">
              <a14:shadowObscured xmlns:a14="http://schemas.microsoft.com/office/drawing/2010/main"/>
            </a:ext>
          </a:extLst>
        </p:spPr>
      </p:pic>
      <p:sp>
        <p:nvSpPr>
          <p:cNvPr id="6" name="文本框 5">
            <a:extLst>
              <a:ext uri="{FF2B5EF4-FFF2-40B4-BE49-F238E27FC236}">
                <a16:creationId xmlns:a16="http://schemas.microsoft.com/office/drawing/2014/main" id="{655E3E71-2C4B-08BA-6614-2232780F9797}"/>
              </a:ext>
            </a:extLst>
          </p:cNvPr>
          <p:cNvSpPr txBox="1"/>
          <p:nvPr/>
        </p:nvSpPr>
        <p:spPr>
          <a:xfrm>
            <a:off x="2666272" y="4835242"/>
            <a:ext cx="5800436" cy="307777"/>
          </a:xfrm>
          <a:prstGeom prst="rect">
            <a:avLst/>
          </a:prstGeom>
          <a:noFill/>
        </p:spPr>
        <p:txBody>
          <a:bodyPr wrap="square">
            <a:spAutoFit/>
          </a:bodyPr>
          <a:lstStyle/>
          <a:p>
            <a:pPr algn="ct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NPN</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接线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PNP</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接线</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622081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773289"/>
          </a:xfrm>
          <a:prstGeom prst="rect">
            <a:avLst/>
          </a:prstGeom>
          <a:noFill/>
          <a:ln w="9525">
            <a:noFill/>
          </a:ln>
        </p:spPr>
        <p:txBody>
          <a:bodyPr wrap="square">
            <a:spAutoFit/>
          </a:bodyPr>
          <a:lstStyle/>
          <a:p>
            <a:pPr>
              <a:lnSpc>
                <a:spcPct val="150000"/>
              </a:lnSpc>
            </a:pPr>
            <a:r>
              <a:rPr lang="en-US" altLang="zh-CN" sz="1600" dirty="0">
                <a:latin typeface="宋体" panose="02010600030101010101" pitchFamily="2" charset="-122"/>
                <a:ea typeface="宋体" panose="02010600030101010101" pitchFamily="2" charset="-122"/>
              </a:rPr>
              <a:t>(2)</a:t>
            </a:r>
            <a:r>
              <a:rPr lang="zh-CN" altLang="en-US" sz="1600" dirty="0">
                <a:latin typeface="宋体" panose="02010600030101010101" pitchFamily="2" charset="-122"/>
                <a:ea typeface="宋体" panose="02010600030101010101" pitchFamily="2" charset="-122"/>
              </a:rPr>
              <a:t>伺服驱动的数字量输出</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伺服驱动最多可分配</a:t>
            </a:r>
            <a:r>
              <a:rPr lang="en-US" altLang="zh-CN" sz="1600" dirty="0">
                <a:latin typeface="宋体" panose="02010600030101010101" pitchFamily="2" charset="-122"/>
                <a:ea typeface="宋体" panose="02010600030101010101" pitchFamily="2" charset="-122"/>
              </a:rPr>
              <a:t>10</a:t>
            </a:r>
            <a:r>
              <a:rPr lang="zh-CN" altLang="en-US" sz="1600" dirty="0">
                <a:latin typeface="宋体" panose="02010600030101010101" pitchFamily="2" charset="-122"/>
                <a:ea typeface="宋体" panose="02010600030101010101" pitchFamily="2" charset="-122"/>
              </a:rPr>
              <a:t>个内部数字量输出信号</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表格 3">
            <a:extLst>
              <a:ext uri="{FF2B5EF4-FFF2-40B4-BE49-F238E27FC236}">
                <a16:creationId xmlns:a16="http://schemas.microsoft.com/office/drawing/2014/main" id="{8E22E68F-8460-7416-76CB-C4430CBAAD3B}"/>
              </a:ext>
            </a:extLst>
          </p:cNvPr>
          <p:cNvGraphicFramePr>
            <a:graphicFrameLocks noGrp="1"/>
          </p:cNvGraphicFramePr>
          <p:nvPr>
            <p:extLst>
              <p:ext uri="{D42A27DB-BD31-4B8C-83A1-F6EECF244321}">
                <p14:modId xmlns:p14="http://schemas.microsoft.com/office/powerpoint/2010/main" val="3109231129"/>
              </p:ext>
            </p:extLst>
          </p:nvPr>
        </p:nvGraphicFramePr>
        <p:xfrm>
          <a:off x="6625133" y="1473180"/>
          <a:ext cx="4608512" cy="4876800"/>
        </p:xfrm>
        <a:graphic>
          <a:graphicData uri="http://schemas.openxmlformats.org/drawingml/2006/table">
            <a:tbl>
              <a:tblPr firstRow="1" firstCol="1" bandRow="1">
                <a:tableStyleId>{F5AB1C69-6EDB-4FF4-983F-18BD219EF322}</a:tableStyleId>
              </a:tblPr>
              <a:tblGrid>
                <a:gridCol w="888235">
                  <a:extLst>
                    <a:ext uri="{9D8B030D-6E8A-4147-A177-3AD203B41FA5}">
                      <a16:colId xmlns:a16="http://schemas.microsoft.com/office/drawing/2014/main" val="3261144209"/>
                    </a:ext>
                  </a:extLst>
                </a:gridCol>
                <a:gridCol w="3720277">
                  <a:extLst>
                    <a:ext uri="{9D8B030D-6E8A-4147-A177-3AD203B41FA5}">
                      <a16:colId xmlns:a16="http://schemas.microsoft.com/office/drawing/2014/main" val="2372351813"/>
                    </a:ext>
                  </a:extLst>
                </a:gridCol>
              </a:tblGrid>
              <a:tr h="106918">
                <a:tc>
                  <a:txBody>
                    <a:bodyPr/>
                    <a:lstStyle/>
                    <a:p>
                      <a:pPr algn="ctr"/>
                      <a:r>
                        <a:rPr lang="zh-CN" sz="800">
                          <a:effectLst/>
                        </a:rPr>
                        <a:t>信号名称</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tc>
                  <a:txBody>
                    <a:bodyPr/>
                    <a:lstStyle/>
                    <a:p>
                      <a:pPr algn="ctr"/>
                      <a:r>
                        <a:rPr lang="zh-CN" sz="800">
                          <a:effectLst/>
                        </a:rPr>
                        <a:t>说明</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2083880057"/>
                  </a:ext>
                </a:extLst>
              </a:tr>
              <a:tr h="320754">
                <a:tc>
                  <a:txBody>
                    <a:bodyPr/>
                    <a:lstStyle/>
                    <a:p>
                      <a:pPr algn="ctr"/>
                      <a:r>
                        <a:rPr lang="en-US" sz="800">
                          <a:effectLst/>
                        </a:rPr>
                        <a:t>RDY</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dirty="0">
                          <a:effectLst/>
                        </a:rPr>
                        <a:t>伺服准备就绪</a:t>
                      </a:r>
                    </a:p>
                    <a:p>
                      <a:pPr algn="just"/>
                      <a:r>
                        <a:rPr lang="zh-CN" sz="800" dirty="0">
                          <a:effectLst/>
                        </a:rPr>
                        <a:t>•</a:t>
                      </a:r>
                      <a:r>
                        <a:rPr lang="en-US" sz="800" dirty="0">
                          <a:effectLst/>
                        </a:rPr>
                        <a:t> 1</a:t>
                      </a:r>
                      <a:r>
                        <a:rPr lang="zh-CN" sz="800" dirty="0">
                          <a:effectLst/>
                        </a:rPr>
                        <a:t>：驱动已就绪。</a:t>
                      </a:r>
                    </a:p>
                    <a:p>
                      <a:pPr algn="just"/>
                      <a:r>
                        <a:rPr lang="zh-CN" sz="800" dirty="0">
                          <a:effectLst/>
                        </a:rPr>
                        <a:t>•</a:t>
                      </a:r>
                      <a:r>
                        <a:rPr lang="en-US" sz="800" dirty="0">
                          <a:effectLst/>
                        </a:rPr>
                        <a:t> 0</a:t>
                      </a:r>
                      <a:r>
                        <a:rPr lang="zh-CN" sz="800" dirty="0">
                          <a:effectLst/>
                        </a:rPr>
                        <a:t>：驱动未就绪（存在故障或使能信号丢失）。</a:t>
                      </a:r>
                      <a:endParaRPr lang="zh-CN" sz="800" dirty="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2990526092"/>
                  </a:ext>
                </a:extLst>
              </a:tr>
              <a:tr h="320754">
                <a:tc>
                  <a:txBody>
                    <a:bodyPr/>
                    <a:lstStyle/>
                    <a:p>
                      <a:pPr algn="ctr"/>
                      <a:r>
                        <a:rPr lang="en-US" sz="800">
                          <a:effectLst/>
                        </a:rPr>
                        <a:t>FAULT</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dirty="0">
                          <a:effectLst/>
                        </a:rPr>
                        <a:t>故障</a:t>
                      </a:r>
                    </a:p>
                    <a:p>
                      <a:pPr algn="just"/>
                      <a:r>
                        <a:rPr lang="zh-CN" sz="800" dirty="0">
                          <a:effectLst/>
                        </a:rPr>
                        <a:t>•</a:t>
                      </a:r>
                      <a:r>
                        <a:rPr lang="en-US" sz="800" dirty="0">
                          <a:effectLst/>
                        </a:rPr>
                        <a:t> 1</a:t>
                      </a:r>
                      <a:r>
                        <a:rPr lang="zh-CN" sz="800" dirty="0">
                          <a:effectLst/>
                        </a:rPr>
                        <a:t>：处于故障状态。</a:t>
                      </a:r>
                    </a:p>
                    <a:p>
                      <a:pPr algn="just"/>
                      <a:r>
                        <a:rPr lang="zh-CN" sz="800" dirty="0">
                          <a:effectLst/>
                        </a:rPr>
                        <a:t>•</a:t>
                      </a:r>
                      <a:r>
                        <a:rPr lang="en-US" sz="800" dirty="0">
                          <a:effectLst/>
                        </a:rPr>
                        <a:t> 0</a:t>
                      </a:r>
                      <a:r>
                        <a:rPr lang="zh-CN" sz="800" dirty="0">
                          <a:effectLst/>
                        </a:rPr>
                        <a:t>：无故障。</a:t>
                      </a:r>
                      <a:endParaRPr lang="zh-CN" sz="800" dirty="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3118559245"/>
                  </a:ext>
                </a:extLst>
              </a:tr>
              <a:tr h="320754">
                <a:tc>
                  <a:txBody>
                    <a:bodyPr/>
                    <a:lstStyle/>
                    <a:p>
                      <a:pPr algn="ctr"/>
                      <a:r>
                        <a:rPr lang="en-US" sz="800">
                          <a:effectLst/>
                        </a:rPr>
                        <a:t>ZSP</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零速检测</a:t>
                      </a:r>
                    </a:p>
                    <a:p>
                      <a:pPr algn="just"/>
                      <a:r>
                        <a:rPr lang="zh-CN" sz="800">
                          <a:effectLst/>
                        </a:rPr>
                        <a:t>•</a:t>
                      </a:r>
                      <a:r>
                        <a:rPr lang="en-US" sz="800">
                          <a:effectLst/>
                        </a:rPr>
                        <a:t> 1</a:t>
                      </a:r>
                      <a:r>
                        <a:rPr lang="zh-CN" sz="800">
                          <a:effectLst/>
                        </a:rPr>
                        <a:t>：电机速度</a:t>
                      </a:r>
                      <a:r>
                        <a:rPr lang="en-US" sz="800">
                          <a:effectLst/>
                        </a:rPr>
                        <a:t> ≤ </a:t>
                      </a:r>
                      <a:r>
                        <a:rPr lang="zh-CN" sz="800">
                          <a:effectLst/>
                        </a:rPr>
                        <a:t>零速（可通过参数</a:t>
                      </a:r>
                      <a:r>
                        <a:rPr lang="en-US" sz="800">
                          <a:effectLst/>
                        </a:rPr>
                        <a:t> p2161 </a:t>
                      </a:r>
                      <a:r>
                        <a:rPr lang="zh-CN" sz="800">
                          <a:effectLst/>
                        </a:rPr>
                        <a:t>设置零速）。</a:t>
                      </a:r>
                    </a:p>
                    <a:p>
                      <a:pPr algn="just"/>
                      <a:r>
                        <a:rPr lang="zh-CN" sz="800">
                          <a:effectLst/>
                        </a:rPr>
                        <a:t>•</a:t>
                      </a:r>
                      <a:r>
                        <a:rPr lang="en-US" sz="800">
                          <a:effectLst/>
                        </a:rPr>
                        <a:t> 0</a:t>
                      </a:r>
                      <a:r>
                        <a:rPr lang="zh-CN" sz="800">
                          <a:effectLst/>
                        </a:rPr>
                        <a:t>：电机速度</a:t>
                      </a:r>
                      <a:r>
                        <a:rPr lang="en-US" sz="800">
                          <a:effectLst/>
                        </a:rPr>
                        <a:t> &gt; </a:t>
                      </a:r>
                      <a:r>
                        <a:rPr lang="zh-CN" sz="800">
                          <a:effectLst/>
                        </a:rPr>
                        <a:t>零速</a:t>
                      </a:r>
                      <a:r>
                        <a:rPr lang="en-US" sz="800">
                          <a:effectLst/>
                        </a:rPr>
                        <a:t> + </a:t>
                      </a:r>
                      <a:r>
                        <a:rPr lang="zh-CN" sz="800">
                          <a:effectLst/>
                        </a:rPr>
                        <a:t>磁滞（</a:t>
                      </a:r>
                      <a:r>
                        <a:rPr lang="en-US" sz="800">
                          <a:effectLst/>
                        </a:rPr>
                        <a:t>10 rpm</a:t>
                      </a:r>
                      <a:r>
                        <a:rPr lang="zh-CN" sz="800">
                          <a:effectLst/>
                        </a:rPr>
                        <a:t>）</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1634043269"/>
                  </a:ext>
                </a:extLst>
              </a:tr>
              <a:tr h="427672">
                <a:tc>
                  <a:txBody>
                    <a:bodyPr/>
                    <a:lstStyle/>
                    <a:p>
                      <a:pPr algn="ctr"/>
                      <a:r>
                        <a:rPr lang="en-US" sz="800">
                          <a:effectLst/>
                        </a:rPr>
                        <a:t>TLP</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达到扭矩限制</a:t>
                      </a:r>
                    </a:p>
                    <a:p>
                      <a:pPr algn="just"/>
                      <a:r>
                        <a:rPr lang="zh-CN" sz="800">
                          <a:effectLst/>
                        </a:rPr>
                        <a:t>•</a:t>
                      </a:r>
                      <a:r>
                        <a:rPr lang="en-US" sz="800">
                          <a:effectLst/>
                        </a:rPr>
                        <a:t> 1</a:t>
                      </a:r>
                      <a:r>
                        <a:rPr lang="zh-CN" sz="800">
                          <a:effectLst/>
                        </a:rPr>
                        <a:t>：产生的扭矩已几乎（内部磁滞）达到正向扭矩限制、负向扭矩</a:t>
                      </a:r>
                    </a:p>
                    <a:p>
                      <a:pPr algn="just"/>
                      <a:r>
                        <a:rPr lang="zh-CN" sz="800">
                          <a:effectLst/>
                        </a:rPr>
                        <a:t>限制的扭矩值。</a:t>
                      </a:r>
                    </a:p>
                    <a:p>
                      <a:pPr algn="just"/>
                      <a:r>
                        <a:rPr lang="zh-CN" sz="800">
                          <a:effectLst/>
                        </a:rPr>
                        <a:t>•</a:t>
                      </a:r>
                      <a:r>
                        <a:rPr lang="en-US" sz="800">
                          <a:effectLst/>
                        </a:rPr>
                        <a:t> 0</a:t>
                      </a:r>
                      <a:r>
                        <a:rPr lang="zh-CN" sz="800">
                          <a:effectLst/>
                        </a:rPr>
                        <a:t>：产生的扭矩尚未达到任何限制。</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3139866778"/>
                  </a:ext>
                </a:extLst>
              </a:tr>
              <a:tr h="534591">
                <a:tc>
                  <a:txBody>
                    <a:bodyPr/>
                    <a:lstStyle/>
                    <a:p>
                      <a:pPr algn="ctr"/>
                      <a:r>
                        <a:rPr lang="en-US" sz="800">
                          <a:effectLst/>
                        </a:rPr>
                        <a:t>MBR</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电机抱闸</a:t>
                      </a:r>
                    </a:p>
                    <a:p>
                      <a:pPr algn="just"/>
                      <a:r>
                        <a:rPr lang="zh-CN" sz="800">
                          <a:effectLst/>
                        </a:rPr>
                        <a:t>•</a:t>
                      </a:r>
                      <a:r>
                        <a:rPr lang="en-US" sz="800">
                          <a:effectLst/>
                        </a:rPr>
                        <a:t> 1</a:t>
                      </a:r>
                      <a:r>
                        <a:rPr lang="zh-CN" sz="800">
                          <a:effectLst/>
                        </a:rPr>
                        <a:t>：电机抱闸关闭。</a:t>
                      </a:r>
                    </a:p>
                    <a:p>
                      <a:pPr algn="just"/>
                      <a:r>
                        <a:rPr lang="zh-CN" sz="800">
                          <a:effectLst/>
                        </a:rPr>
                        <a:t>•</a:t>
                      </a:r>
                      <a:r>
                        <a:rPr lang="en-US" sz="800">
                          <a:effectLst/>
                        </a:rPr>
                        <a:t> 0</a:t>
                      </a:r>
                      <a:r>
                        <a:rPr lang="zh-CN" sz="800">
                          <a:effectLst/>
                        </a:rPr>
                        <a:t>：电机停机抱闸打开。</a:t>
                      </a:r>
                    </a:p>
                    <a:p>
                      <a:pPr algn="just"/>
                      <a:r>
                        <a:rPr lang="zh-CN" sz="800">
                          <a:effectLst/>
                        </a:rPr>
                        <a:t>说明：</a:t>
                      </a:r>
                      <a:r>
                        <a:rPr lang="en-US" sz="800">
                          <a:effectLst/>
                        </a:rPr>
                        <a:t>MBR </a:t>
                      </a:r>
                      <a:r>
                        <a:rPr lang="zh-CN" sz="800">
                          <a:effectLst/>
                        </a:rPr>
                        <a:t>仅为状态信号，因为电机停机抱闸的控制与供电均通过特</a:t>
                      </a:r>
                    </a:p>
                    <a:p>
                      <a:pPr algn="just"/>
                      <a:r>
                        <a:rPr lang="zh-CN" sz="800">
                          <a:effectLst/>
                        </a:rPr>
                        <a:t>定的端子实现。</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2785779642"/>
                  </a:ext>
                </a:extLst>
              </a:tr>
              <a:tr h="427672">
                <a:tc>
                  <a:txBody>
                    <a:bodyPr/>
                    <a:lstStyle/>
                    <a:p>
                      <a:pPr algn="ctr"/>
                      <a:r>
                        <a:rPr lang="en-US" sz="800">
                          <a:effectLst/>
                        </a:rPr>
                        <a:t>OLL</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达到过载水平</a:t>
                      </a:r>
                    </a:p>
                    <a:p>
                      <a:pPr algn="just"/>
                      <a:r>
                        <a:rPr lang="zh-CN" sz="800">
                          <a:effectLst/>
                        </a:rPr>
                        <a:t>•</a:t>
                      </a:r>
                      <a:r>
                        <a:rPr lang="en-US" sz="800">
                          <a:effectLst/>
                        </a:rPr>
                        <a:t> 1</a:t>
                      </a:r>
                      <a:r>
                        <a:rPr lang="zh-CN" sz="800">
                          <a:effectLst/>
                        </a:rPr>
                        <a:t>：电机已达到设定的输出过载水平（</a:t>
                      </a:r>
                      <a:r>
                        <a:rPr lang="en-US" sz="800">
                          <a:effectLst/>
                        </a:rPr>
                        <a:t>p29080 </a:t>
                      </a:r>
                      <a:r>
                        <a:rPr lang="zh-CN" sz="800">
                          <a:effectLst/>
                        </a:rPr>
                        <a:t>以额定扭矩的</a:t>
                      </a:r>
                      <a:r>
                        <a:rPr lang="en-US" sz="800">
                          <a:effectLst/>
                        </a:rPr>
                        <a:t> % </a:t>
                      </a:r>
                      <a:r>
                        <a:rPr lang="zh-CN" sz="800">
                          <a:effectLst/>
                        </a:rPr>
                        <a:t>表</a:t>
                      </a:r>
                    </a:p>
                    <a:p>
                      <a:pPr algn="just"/>
                      <a:r>
                        <a:rPr lang="zh-CN" sz="800">
                          <a:effectLst/>
                        </a:rPr>
                        <a:t>示；默认值：</a:t>
                      </a:r>
                      <a:r>
                        <a:rPr lang="en-US" sz="800">
                          <a:effectLst/>
                        </a:rPr>
                        <a:t>100%</a:t>
                      </a:r>
                      <a:r>
                        <a:rPr lang="zh-CN" sz="800">
                          <a:effectLst/>
                        </a:rPr>
                        <a:t>；最大值：</a:t>
                      </a:r>
                      <a:r>
                        <a:rPr lang="en-US" sz="800">
                          <a:effectLst/>
                        </a:rPr>
                        <a:t>300%</a:t>
                      </a:r>
                      <a:r>
                        <a:rPr lang="zh-CN" sz="800">
                          <a:effectLst/>
                        </a:rPr>
                        <a:t>）。</a:t>
                      </a:r>
                    </a:p>
                    <a:p>
                      <a:pPr algn="just"/>
                      <a:r>
                        <a:rPr lang="zh-CN" sz="800">
                          <a:effectLst/>
                        </a:rPr>
                        <a:t>•</a:t>
                      </a:r>
                      <a:r>
                        <a:rPr lang="en-US" sz="800">
                          <a:effectLst/>
                        </a:rPr>
                        <a:t> 0</a:t>
                      </a:r>
                      <a:r>
                        <a:rPr lang="zh-CN" sz="800">
                          <a:effectLst/>
                        </a:rPr>
                        <a:t>：电机尚未达到过载水平</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827809654"/>
                  </a:ext>
                </a:extLst>
              </a:tr>
              <a:tr h="641509">
                <a:tc>
                  <a:txBody>
                    <a:bodyPr/>
                    <a:lstStyle/>
                    <a:p>
                      <a:pPr algn="ctr"/>
                      <a:r>
                        <a:rPr lang="en-US" sz="800">
                          <a:effectLst/>
                        </a:rPr>
                        <a:t>RDY_ON</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准备伺服开启就绪</a:t>
                      </a:r>
                    </a:p>
                    <a:p>
                      <a:pPr algn="just"/>
                      <a:r>
                        <a:rPr lang="zh-CN" sz="800">
                          <a:effectLst/>
                        </a:rPr>
                        <a:t>•</a:t>
                      </a:r>
                      <a:r>
                        <a:rPr lang="en-US" sz="800">
                          <a:effectLst/>
                        </a:rPr>
                        <a:t> 1</a:t>
                      </a:r>
                      <a:r>
                        <a:rPr lang="zh-CN" sz="800">
                          <a:effectLst/>
                        </a:rPr>
                        <a:t>：驱动准备伺服开启就绪。</a:t>
                      </a:r>
                    </a:p>
                    <a:p>
                      <a:pPr algn="just"/>
                      <a:r>
                        <a:rPr lang="zh-CN" sz="800">
                          <a:effectLst/>
                        </a:rPr>
                        <a:t>•</a:t>
                      </a:r>
                      <a:r>
                        <a:rPr lang="en-US" sz="800">
                          <a:effectLst/>
                        </a:rPr>
                        <a:t> 0</a:t>
                      </a:r>
                      <a:r>
                        <a:rPr lang="zh-CN" sz="800">
                          <a:effectLst/>
                        </a:rPr>
                        <a:t>：驱动准备伺服开启未就绪（存在故障，主电源无供电或</a:t>
                      </a:r>
                    </a:p>
                    <a:p>
                      <a:pPr algn="just"/>
                      <a:r>
                        <a:rPr lang="en-US" sz="800">
                          <a:effectLst/>
                        </a:rPr>
                        <a:t>STW1.1 </a:t>
                      </a:r>
                      <a:r>
                        <a:rPr lang="zh-CN" sz="800">
                          <a:effectLst/>
                        </a:rPr>
                        <a:t>和</a:t>
                      </a:r>
                      <a:r>
                        <a:rPr lang="en-US" sz="800">
                          <a:effectLst/>
                        </a:rPr>
                        <a:t> STW1.2 </a:t>
                      </a:r>
                      <a:r>
                        <a:rPr lang="zh-CN" sz="800">
                          <a:effectLst/>
                        </a:rPr>
                        <a:t>未被置为</a:t>
                      </a:r>
                      <a:r>
                        <a:rPr lang="en-US" sz="800">
                          <a:effectLst/>
                        </a:rPr>
                        <a:t> 1</a:t>
                      </a:r>
                      <a:r>
                        <a:rPr lang="zh-CN" sz="800">
                          <a:effectLst/>
                        </a:rPr>
                        <a:t>）。</a:t>
                      </a:r>
                    </a:p>
                    <a:p>
                      <a:pPr algn="just"/>
                      <a:r>
                        <a:rPr lang="zh-CN" sz="800">
                          <a:effectLst/>
                        </a:rPr>
                        <a:t>说明：当驱动处于“伺服开启”状态后，该信号会一直保持为高电平</a:t>
                      </a:r>
                    </a:p>
                    <a:p>
                      <a:pPr algn="just"/>
                      <a:r>
                        <a:rPr lang="zh-CN" sz="800">
                          <a:effectLst/>
                        </a:rPr>
                        <a:t>（</a:t>
                      </a:r>
                      <a:r>
                        <a:rPr lang="en-US" sz="800">
                          <a:effectLst/>
                        </a:rPr>
                        <a:t>1</a:t>
                      </a:r>
                      <a:r>
                        <a:rPr lang="zh-CN" sz="800">
                          <a:effectLst/>
                        </a:rPr>
                        <a:t>）状态除非出现上述异常情况。</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2296011046"/>
                  </a:ext>
                </a:extLst>
              </a:tr>
              <a:tr h="320754">
                <a:tc>
                  <a:txBody>
                    <a:bodyPr/>
                    <a:lstStyle/>
                    <a:p>
                      <a:pPr algn="ctr"/>
                      <a:r>
                        <a:rPr lang="en-US" sz="800">
                          <a:effectLst/>
                        </a:rPr>
                        <a:t>INP</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位置到达信号</a:t>
                      </a:r>
                    </a:p>
                    <a:p>
                      <a:pPr algn="just"/>
                      <a:r>
                        <a:rPr lang="zh-CN" sz="800">
                          <a:effectLst/>
                        </a:rPr>
                        <a:t>•</a:t>
                      </a:r>
                      <a:r>
                        <a:rPr lang="en-US" sz="800">
                          <a:effectLst/>
                        </a:rPr>
                        <a:t> 1</a:t>
                      </a:r>
                      <a:r>
                        <a:rPr lang="zh-CN" sz="800">
                          <a:effectLst/>
                        </a:rPr>
                        <a:t>：剩余脉冲数在预设的就位取值范围内（参数</a:t>
                      </a:r>
                      <a:r>
                        <a:rPr lang="en-US" sz="800">
                          <a:effectLst/>
                        </a:rPr>
                        <a:t> p2544</a:t>
                      </a:r>
                      <a:r>
                        <a:rPr lang="zh-CN" sz="800">
                          <a:effectLst/>
                        </a:rPr>
                        <a:t>）</a:t>
                      </a:r>
                    </a:p>
                    <a:p>
                      <a:pPr algn="just"/>
                      <a:r>
                        <a:rPr lang="zh-CN" sz="800">
                          <a:effectLst/>
                        </a:rPr>
                        <a:t>•</a:t>
                      </a:r>
                      <a:r>
                        <a:rPr lang="en-US" sz="800">
                          <a:effectLst/>
                        </a:rPr>
                        <a:t> 0</a:t>
                      </a:r>
                      <a:r>
                        <a:rPr lang="zh-CN" sz="800">
                          <a:effectLst/>
                        </a:rPr>
                        <a:t>：剩余脉冲数超出预设的位置到达范围</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2466943673"/>
                  </a:ext>
                </a:extLst>
              </a:tr>
              <a:tr h="320754">
                <a:tc>
                  <a:txBody>
                    <a:bodyPr/>
                    <a:lstStyle/>
                    <a:p>
                      <a:pPr algn="ctr"/>
                      <a:r>
                        <a:rPr lang="en-US" sz="800">
                          <a:effectLst/>
                        </a:rPr>
                        <a:t>REFOK</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zh-CN" sz="800">
                          <a:effectLst/>
                        </a:rPr>
                        <a:t>回参考点</a:t>
                      </a:r>
                    </a:p>
                    <a:p>
                      <a:pPr algn="just"/>
                      <a:r>
                        <a:rPr lang="zh-CN" sz="800">
                          <a:effectLst/>
                        </a:rPr>
                        <a:t>•</a:t>
                      </a:r>
                      <a:r>
                        <a:rPr lang="en-US" sz="800">
                          <a:effectLst/>
                        </a:rPr>
                        <a:t> 1</a:t>
                      </a:r>
                      <a:r>
                        <a:rPr lang="zh-CN" sz="800">
                          <a:effectLst/>
                        </a:rPr>
                        <a:t>：已回参考点。</a:t>
                      </a:r>
                    </a:p>
                    <a:p>
                      <a:pPr algn="just"/>
                      <a:r>
                        <a:rPr lang="zh-CN" sz="800">
                          <a:effectLst/>
                        </a:rPr>
                        <a:t>•</a:t>
                      </a:r>
                      <a:r>
                        <a:rPr lang="en-US" sz="800">
                          <a:effectLst/>
                        </a:rPr>
                        <a:t> 0</a:t>
                      </a:r>
                      <a:r>
                        <a:rPr lang="zh-CN" sz="800">
                          <a:effectLst/>
                        </a:rPr>
                        <a:t>：未回参考点。</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1992711349"/>
                  </a:ext>
                </a:extLst>
              </a:tr>
              <a:tr h="534591">
                <a:tc>
                  <a:txBody>
                    <a:bodyPr/>
                    <a:lstStyle/>
                    <a:p>
                      <a:pPr algn="ctr"/>
                      <a:r>
                        <a:rPr lang="en-US" sz="800">
                          <a:effectLst/>
                        </a:rPr>
                        <a:t>STO_EP</a:t>
                      </a:r>
                      <a:endParaRPr lang="zh-CN" sz="80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nchor="ctr"/>
                </a:tc>
                <a:tc>
                  <a:txBody>
                    <a:bodyPr/>
                    <a:lstStyle/>
                    <a:p>
                      <a:pPr algn="just"/>
                      <a:r>
                        <a:rPr lang="en-US" sz="800" dirty="0">
                          <a:effectLst/>
                        </a:rPr>
                        <a:t>STO </a:t>
                      </a:r>
                      <a:r>
                        <a:rPr lang="zh-CN" sz="800" dirty="0">
                          <a:effectLst/>
                        </a:rPr>
                        <a:t>激活</a:t>
                      </a:r>
                    </a:p>
                    <a:p>
                      <a:pPr algn="just"/>
                      <a:r>
                        <a:rPr lang="zh-CN" sz="800" dirty="0">
                          <a:effectLst/>
                        </a:rPr>
                        <a:t>•</a:t>
                      </a:r>
                      <a:r>
                        <a:rPr lang="en-US" sz="800" dirty="0">
                          <a:effectLst/>
                        </a:rPr>
                        <a:t> 1</a:t>
                      </a:r>
                      <a:r>
                        <a:rPr lang="zh-CN" sz="800" dirty="0">
                          <a:effectLst/>
                        </a:rPr>
                        <a:t>：使能信号丢失，表示</a:t>
                      </a:r>
                      <a:r>
                        <a:rPr lang="en-US" sz="800" dirty="0">
                          <a:effectLst/>
                        </a:rPr>
                        <a:t> STO </a:t>
                      </a:r>
                      <a:r>
                        <a:rPr lang="zh-CN" sz="800" dirty="0">
                          <a:effectLst/>
                        </a:rPr>
                        <a:t>功能激活。</a:t>
                      </a:r>
                    </a:p>
                    <a:p>
                      <a:pPr algn="just"/>
                      <a:r>
                        <a:rPr lang="zh-CN" sz="800" dirty="0">
                          <a:effectLst/>
                        </a:rPr>
                        <a:t>•</a:t>
                      </a:r>
                      <a:r>
                        <a:rPr lang="en-US" sz="800" dirty="0">
                          <a:effectLst/>
                        </a:rPr>
                        <a:t> 0</a:t>
                      </a:r>
                      <a:r>
                        <a:rPr lang="zh-CN" sz="800" dirty="0">
                          <a:effectLst/>
                        </a:rPr>
                        <a:t>：使能信号可用，表示</a:t>
                      </a:r>
                      <a:r>
                        <a:rPr lang="en-US" sz="800" dirty="0">
                          <a:effectLst/>
                        </a:rPr>
                        <a:t> STO </a:t>
                      </a:r>
                      <a:r>
                        <a:rPr lang="zh-CN" sz="800" dirty="0">
                          <a:effectLst/>
                        </a:rPr>
                        <a:t>功能无效。</a:t>
                      </a:r>
                    </a:p>
                    <a:p>
                      <a:pPr algn="just"/>
                      <a:r>
                        <a:rPr lang="zh-CN" sz="800" dirty="0">
                          <a:effectLst/>
                        </a:rPr>
                        <a:t>说明：</a:t>
                      </a:r>
                      <a:r>
                        <a:rPr lang="en-US" sz="800" dirty="0">
                          <a:effectLst/>
                        </a:rPr>
                        <a:t>STO_EP </a:t>
                      </a:r>
                      <a:r>
                        <a:rPr lang="zh-CN" sz="800" dirty="0">
                          <a:effectLst/>
                        </a:rPr>
                        <a:t>仅用作</a:t>
                      </a:r>
                      <a:r>
                        <a:rPr lang="en-US" sz="800" dirty="0">
                          <a:effectLst/>
                        </a:rPr>
                        <a:t> STO </a:t>
                      </a:r>
                      <a:r>
                        <a:rPr lang="zh-CN" sz="800" dirty="0">
                          <a:effectLst/>
                        </a:rPr>
                        <a:t>输入端子的状态指示信号，而并非</a:t>
                      </a:r>
                    </a:p>
                    <a:p>
                      <a:pPr algn="just"/>
                      <a:r>
                        <a:rPr lang="en-US" sz="800" dirty="0">
                          <a:effectLst/>
                        </a:rPr>
                        <a:t>Safety Integrated </a:t>
                      </a:r>
                      <a:r>
                        <a:rPr lang="zh-CN" sz="800" dirty="0">
                          <a:effectLst/>
                        </a:rPr>
                        <a:t>功能的安全</a:t>
                      </a:r>
                      <a:r>
                        <a:rPr lang="en-US" sz="800" dirty="0">
                          <a:effectLst/>
                        </a:rPr>
                        <a:t> DO </a:t>
                      </a:r>
                      <a:r>
                        <a:rPr lang="zh-CN" sz="800" dirty="0">
                          <a:effectLst/>
                        </a:rPr>
                        <a:t>信号。</a:t>
                      </a:r>
                      <a:endParaRPr lang="zh-CN" sz="800" dirty="0">
                        <a:effectLst/>
                        <a:latin typeface="宋体" panose="02010600030101010101" pitchFamily="2" charset="-122"/>
                        <a:ea typeface="宋体" panose="02010600030101010101" pitchFamily="2" charset="-122"/>
                        <a:cs typeface="宋体" panose="02010600030101010101" pitchFamily="2" charset="-122"/>
                      </a:endParaRPr>
                    </a:p>
                  </a:txBody>
                  <a:tcPr marL="53459" marR="53459" marT="0" marB="0"/>
                </a:tc>
                <a:extLst>
                  <a:ext uri="{0D108BD9-81ED-4DB2-BD59-A6C34878D82A}">
                    <a16:rowId xmlns:a16="http://schemas.microsoft.com/office/drawing/2014/main" val="3204777584"/>
                  </a:ext>
                </a:extLst>
              </a:tr>
            </a:tbl>
          </a:graphicData>
        </a:graphic>
      </p:graphicFrame>
    </p:spTree>
    <p:extLst>
      <p:ext uri="{BB962C8B-B14F-4D97-AF65-F5344CB8AC3E}">
        <p14:creationId xmlns:p14="http://schemas.microsoft.com/office/powerpoint/2010/main" val="28105963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3035446"/>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6.</a:t>
            </a:r>
            <a:r>
              <a:rPr lang="zh-CN" altLang="en-US" b="1" dirty="0">
                <a:latin typeface="宋体" panose="02010600030101010101" pitchFamily="2" charset="-122"/>
                <a:ea typeface="宋体" panose="02010600030101010101" pitchFamily="2" charset="-122"/>
              </a:rPr>
              <a:t>编码器接口</a:t>
            </a:r>
            <a:r>
              <a:rPr lang="en-US" altLang="zh-CN" b="1" dirty="0">
                <a:latin typeface="宋体" panose="02010600030101010101" pitchFamily="2" charset="-122"/>
                <a:ea typeface="宋体" panose="02010600030101010101" pitchFamily="2" charset="-122"/>
              </a:rPr>
              <a:t>X9</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驱动器接口</a:t>
            </a:r>
            <a:r>
              <a:rPr lang="en-US" altLang="zh-CN" sz="1600" dirty="0">
                <a:latin typeface="宋体" panose="02010600030101010101" pitchFamily="2" charset="-122"/>
                <a:ea typeface="宋体" panose="02010600030101010101" pitchFamily="2" charset="-122"/>
              </a:rPr>
              <a:t>X9</a:t>
            </a:r>
            <a:r>
              <a:rPr lang="zh-CN" altLang="en-US" sz="1600" dirty="0">
                <a:latin typeface="宋体" panose="02010600030101010101" pitchFamily="2" charset="-122"/>
                <a:ea typeface="宋体" panose="02010600030101010101" pitchFamily="2" charset="-122"/>
              </a:rPr>
              <a:t>连接伺服电动机的编码器。</a:t>
            </a:r>
            <a:r>
              <a:rPr lang="en-US" altLang="zh-CN" sz="1600" dirty="0">
                <a:latin typeface="宋体" panose="02010600030101010101" pitchFamily="2" charset="-122"/>
                <a:ea typeface="宋体" panose="02010600030101010101" pitchFamily="2" charset="-122"/>
              </a:rPr>
              <a:t>SINAMICS V90 PN 200V</a:t>
            </a:r>
            <a:r>
              <a:rPr lang="zh-CN" altLang="en-US" sz="1600" dirty="0">
                <a:latin typeface="宋体" panose="02010600030101010101" pitchFamily="2" charset="-122"/>
                <a:ea typeface="宋体" panose="02010600030101010101" pitchFamily="2" charset="-122"/>
              </a:rPr>
              <a:t>系列伺服驱动支持两种编码器：</a:t>
            </a: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增量式编码器 </a:t>
            </a:r>
            <a:r>
              <a:rPr lang="en-US" altLang="zh-CN" sz="1600" dirty="0">
                <a:latin typeface="宋体" panose="02010600030101010101" pitchFamily="2" charset="-122"/>
                <a:ea typeface="宋体" panose="02010600030101010101" pitchFamily="2" charset="-122"/>
              </a:rPr>
              <a:t>TTL 2500 ppr</a:t>
            </a:r>
          </a:p>
          <a:p>
            <a:pPr marL="742950" lvl="1" indent="-285750">
              <a:lnSpc>
                <a:spcPct val="150000"/>
              </a:lnSpc>
              <a:buFont typeface="Wingdings" panose="05000000000000000000" pitchFamily="2" charset="2"/>
              <a:buChar char="Ø"/>
            </a:pP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绝对值编码器单圈 </a:t>
            </a:r>
            <a:r>
              <a:rPr lang="en-US" altLang="zh-CN" sz="1600" dirty="0">
                <a:latin typeface="宋体" panose="02010600030101010101" pitchFamily="2" charset="-122"/>
                <a:ea typeface="宋体" panose="02010600030101010101" pitchFamily="2" charset="-122"/>
              </a:rPr>
              <a:t>21 </a:t>
            </a:r>
            <a:r>
              <a:rPr lang="zh-CN" altLang="en-US" sz="1600" dirty="0">
                <a:latin typeface="宋体" panose="02010600030101010101" pitchFamily="2" charset="-122"/>
                <a:ea typeface="宋体" panose="02010600030101010101" pitchFamily="2" charset="-122"/>
              </a:rPr>
              <a:t>位</a:t>
            </a: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绝对值编码器 </a:t>
            </a:r>
            <a:r>
              <a:rPr lang="en-US" altLang="zh-CN" sz="1600" dirty="0">
                <a:latin typeface="宋体" panose="02010600030101010101" pitchFamily="2" charset="-122"/>
                <a:ea typeface="宋体" panose="02010600030101010101" pitchFamily="2" charset="-122"/>
              </a:rPr>
              <a:t>20 </a:t>
            </a:r>
            <a:r>
              <a:rPr lang="zh-CN" altLang="en-US" sz="1600" dirty="0">
                <a:latin typeface="宋体" panose="02010600030101010101" pitchFamily="2" charset="-122"/>
                <a:ea typeface="宋体" panose="02010600030101010101" pitchFamily="2" charset="-122"/>
              </a:rPr>
              <a:t>位 </a:t>
            </a:r>
            <a:r>
              <a:rPr lang="en-US" altLang="zh-CN" sz="1600" dirty="0">
                <a:latin typeface="宋体" panose="02010600030101010101" pitchFamily="2" charset="-122"/>
                <a:ea typeface="宋体" panose="02010600030101010101" pitchFamily="2" charset="-122"/>
              </a:rPr>
              <a:t>+ 12 </a:t>
            </a:r>
            <a:r>
              <a:rPr lang="zh-CN" altLang="en-US" sz="1600" dirty="0">
                <a:latin typeface="宋体" panose="02010600030101010101" pitchFamily="2" charset="-122"/>
                <a:ea typeface="宋体" panose="02010600030101010101" pitchFamily="2" charset="-122"/>
              </a:rPr>
              <a:t>位多圈</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 400 V </a:t>
            </a:r>
            <a:r>
              <a:rPr lang="zh-CN" altLang="en-US" sz="1600" dirty="0">
                <a:latin typeface="宋体" panose="02010600030101010101" pitchFamily="2" charset="-122"/>
                <a:ea typeface="宋体" panose="02010600030101010101" pitchFamily="2" charset="-122"/>
              </a:rPr>
              <a:t>系列伺服驱动支持两种编码器：</a:t>
            </a: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增量式编码器 </a:t>
            </a:r>
            <a:r>
              <a:rPr lang="en-US" altLang="zh-CN" sz="1600" dirty="0">
                <a:latin typeface="宋体" panose="02010600030101010101" pitchFamily="2" charset="-122"/>
                <a:ea typeface="宋体" panose="02010600030101010101" pitchFamily="2" charset="-122"/>
              </a:rPr>
              <a:t>TTL 2500 ppr</a:t>
            </a:r>
          </a:p>
          <a:p>
            <a:pPr marL="742950" lvl="1" indent="-285750">
              <a:lnSpc>
                <a:spcPct val="150000"/>
              </a:lnSpc>
              <a:buFont typeface="Wingdings" panose="05000000000000000000" pitchFamily="2" charset="2"/>
              <a:buChar char="Ø"/>
            </a:pP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绝对值编码器 </a:t>
            </a:r>
            <a:r>
              <a:rPr lang="en-US" altLang="zh-CN" sz="1600" dirty="0">
                <a:latin typeface="宋体" panose="02010600030101010101" pitchFamily="2" charset="-122"/>
                <a:ea typeface="宋体" panose="02010600030101010101" pitchFamily="2" charset="-122"/>
              </a:rPr>
              <a:t>20 </a:t>
            </a:r>
            <a:r>
              <a:rPr lang="zh-CN" altLang="en-US" sz="1600" dirty="0">
                <a:latin typeface="宋体" panose="02010600030101010101" pitchFamily="2" charset="-122"/>
                <a:ea typeface="宋体" panose="02010600030101010101" pitchFamily="2" charset="-122"/>
              </a:rPr>
              <a:t>位 </a:t>
            </a:r>
            <a:r>
              <a:rPr lang="en-US" altLang="zh-CN" sz="1600" dirty="0">
                <a:latin typeface="宋体" panose="02010600030101010101" pitchFamily="2" charset="-122"/>
                <a:ea typeface="宋体" panose="02010600030101010101" pitchFamily="2" charset="-122"/>
              </a:rPr>
              <a:t>+ 12 </a:t>
            </a:r>
            <a:r>
              <a:rPr lang="zh-CN" altLang="en-US" sz="1600" dirty="0">
                <a:latin typeface="宋体" panose="02010600030101010101" pitchFamily="2" charset="-122"/>
                <a:ea typeface="宋体" panose="02010600030101010101" pitchFamily="2" charset="-122"/>
              </a:rPr>
              <a:t>位多圈</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841306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576461" y="1129820"/>
            <a:ext cx="10180257" cy="4143442"/>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7.</a:t>
            </a:r>
            <a:r>
              <a:rPr lang="zh-CN" altLang="en-US" b="1" dirty="0">
                <a:latin typeface="宋体" panose="02010600030101010101" pitchFamily="2" charset="-122"/>
                <a:ea typeface="宋体" panose="02010600030101010101" pitchFamily="2" charset="-122"/>
              </a:rPr>
              <a:t>电机抱闸</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电机抱闸主要用于在伺服系统未激活时，停止运动负载因惯性等引起的非预期运动。</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抱闸仅用于保持负载的静止状态，不得用于对运动中的负载进行制动，只能对已停止的电机使用抱闸。</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抱闸在电机断电的同时即激活。</a:t>
            </a: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驱动带抱闸版本的伺服电机中内置了抱闸。</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对于</a:t>
            </a:r>
            <a:r>
              <a:rPr lang="en-US" altLang="zh-CN" sz="1600" dirty="0">
                <a:latin typeface="宋体" panose="02010600030101010101" pitchFamily="2" charset="-122"/>
                <a:ea typeface="宋体" panose="02010600030101010101" pitchFamily="2" charset="-122"/>
              </a:rPr>
              <a:t>400V</a:t>
            </a:r>
            <a:r>
              <a:rPr lang="zh-CN" altLang="en-US" sz="1600" dirty="0">
                <a:latin typeface="宋体" panose="02010600030101010101" pitchFamily="2" charset="-122"/>
                <a:ea typeface="宋体" panose="02010600030101010101" pitchFamily="2" charset="-122"/>
              </a:rPr>
              <a:t>系列伺服驱动，电机抱闸接口（</a:t>
            </a:r>
            <a:r>
              <a:rPr lang="en-US" altLang="zh-CN" sz="1600" dirty="0">
                <a:latin typeface="宋体" panose="02010600030101010101" pitchFamily="2" charset="-122"/>
                <a:ea typeface="宋体" panose="02010600030101010101" pitchFamily="2" charset="-122"/>
              </a:rPr>
              <a:t>X7</a:t>
            </a:r>
            <a:r>
              <a:rPr lang="zh-CN" altLang="en-US" sz="1600" dirty="0">
                <a:latin typeface="宋体" panose="02010600030101010101" pitchFamily="2" charset="-122"/>
                <a:ea typeface="宋体" panose="02010600030101010101" pitchFamily="2" charset="-122"/>
              </a:rPr>
              <a:t>）集成在前面板，与带抱闸的伺服机连接即可使用电机抱闸功能。</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对于</a:t>
            </a:r>
            <a:r>
              <a:rPr lang="en-US" altLang="zh-CN" sz="1600" dirty="0">
                <a:latin typeface="宋体" panose="02010600030101010101" pitchFamily="2" charset="-122"/>
                <a:ea typeface="宋体" panose="02010600030101010101" pitchFamily="2" charset="-122"/>
              </a:rPr>
              <a:t>200V</a:t>
            </a:r>
            <a:r>
              <a:rPr lang="zh-CN" altLang="en-US" sz="1600" dirty="0">
                <a:latin typeface="宋体" panose="02010600030101010101" pitchFamily="2" charset="-122"/>
                <a:ea typeface="宋体" panose="02010600030101010101" pitchFamily="2" charset="-122"/>
              </a:rPr>
              <a:t>系列伺服驱动，没有集成单独的抱闸接口，为使用抱闸功能，需要通过控制</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状态接口（</a:t>
            </a:r>
            <a:r>
              <a:rPr lang="en-US" altLang="zh-CN" sz="1600" dirty="0">
                <a:latin typeface="宋体" panose="02010600030101010101" pitchFamily="2" charset="-122"/>
                <a:ea typeface="宋体" panose="02010600030101010101" pitchFamily="2" charset="-122"/>
              </a:rPr>
              <a:t>X8</a:t>
            </a:r>
            <a:r>
              <a:rPr lang="zh-CN" altLang="en-US" sz="1600" dirty="0">
                <a:latin typeface="宋体" panose="02010600030101010101" pitchFamily="2" charset="-122"/>
                <a:ea typeface="宋体" panose="02010600030101010101" pitchFamily="2" charset="-122"/>
              </a:rPr>
              <a:t>）将驱动连接至第三方设备。</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a:t>
            </a:r>
            <a:r>
              <a:rPr lang="zh-CN" altLang="en-US" sz="1600" dirty="0">
                <a:latin typeface="宋体" panose="02010600030101010101" pitchFamily="2" charset="-122"/>
                <a:ea typeface="宋体" panose="02010600030101010101" pitchFamily="2" charset="-122"/>
              </a:rPr>
              <a:t>伺服驱动抱闸电路一共有三种控制方式。</a:t>
            </a:r>
            <a:endParaRPr lang="en-US" altLang="zh-CN" sz="1600" dirty="0">
              <a:latin typeface="宋体" panose="02010600030101010101" pitchFamily="2" charset="-122"/>
              <a:ea typeface="宋体" panose="02010600030101010101" pitchFamily="2" charset="-122"/>
            </a:endParaRP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第一种是通过开关电源的</a:t>
            </a:r>
            <a:r>
              <a:rPr lang="en-US" altLang="zh-CN" sz="1600" dirty="0">
                <a:latin typeface="宋体" panose="02010600030101010101" pitchFamily="2" charset="-122"/>
                <a:ea typeface="宋体" panose="02010600030101010101" pitchFamily="2" charset="-122"/>
              </a:rPr>
              <a:t>24</a:t>
            </a:r>
            <a:r>
              <a:rPr lang="zh-CN" altLang="en-US" sz="1600" dirty="0">
                <a:latin typeface="宋体" panose="02010600030101010101" pitchFamily="2" charset="-122"/>
                <a:ea typeface="宋体" panose="02010600030101010101" pitchFamily="2" charset="-122"/>
              </a:rPr>
              <a:t>伏，直接给刹车线圈供电；</a:t>
            </a:r>
            <a:endParaRPr lang="en-US" altLang="zh-CN" sz="1600" dirty="0">
              <a:latin typeface="宋体" panose="02010600030101010101" pitchFamily="2" charset="-122"/>
              <a:ea typeface="宋体" panose="02010600030101010101" pitchFamily="2" charset="-122"/>
            </a:endParaRP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第二种是通过伺服驱动器</a:t>
            </a:r>
            <a:r>
              <a:rPr lang="en-US" altLang="zh-CN" sz="1600" dirty="0">
                <a:latin typeface="宋体" panose="02010600030101010101" pitchFamily="2" charset="-122"/>
                <a:ea typeface="宋体" panose="02010600030101010101" pitchFamily="2" charset="-122"/>
              </a:rPr>
              <a:t>IO</a:t>
            </a:r>
            <a:r>
              <a:rPr lang="zh-CN" altLang="en-US" sz="1600" dirty="0">
                <a:latin typeface="宋体" panose="02010600030101010101" pitchFamily="2" charset="-122"/>
                <a:ea typeface="宋体" panose="02010600030101010101" pitchFamily="2" charset="-122"/>
              </a:rPr>
              <a:t>的控制信号来控制继电器，再通过触点控制刹车；</a:t>
            </a:r>
            <a:endParaRPr lang="en-US" altLang="zh-CN" sz="1600" dirty="0">
              <a:latin typeface="宋体" panose="02010600030101010101" pitchFamily="2" charset="-122"/>
              <a:ea typeface="宋体" panose="02010600030101010101" pitchFamily="2" charset="-122"/>
            </a:endParaRPr>
          </a:p>
          <a:p>
            <a:pPr marL="742950" lvl="1" indent="-285750">
              <a:lnSpc>
                <a:spcPct val="150000"/>
              </a:lnSpc>
              <a:buFont typeface="Wingdings" panose="05000000000000000000" pitchFamily="2" charset="2"/>
              <a:buChar char="Ø"/>
            </a:pPr>
            <a:r>
              <a:rPr lang="zh-CN" altLang="en-US" sz="1600" dirty="0">
                <a:latin typeface="宋体" panose="02010600030101010101" pitchFamily="2" charset="-122"/>
                <a:ea typeface="宋体" panose="02010600030101010101" pitchFamily="2" charset="-122"/>
              </a:rPr>
              <a:t>第三种是通过</a:t>
            </a:r>
            <a:r>
              <a:rPr lang="en-US" altLang="zh-CN"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控制线圈，通过触点控制刹车。</a:t>
            </a:r>
            <a:endParaRPr lang="en-US" altLang="zh-CN" sz="1600" dirty="0">
              <a:latin typeface="宋体" panose="02010600030101010101" pitchFamily="2" charset="-122"/>
              <a:ea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97079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21F9FB19-19C1-43BE-76E5-6CE48DF0C0F4}"/>
              </a:ext>
            </a:extLst>
          </p:cNvPr>
          <p:cNvPicPr>
            <a:picLocks noChangeAspect="1"/>
          </p:cNvPicPr>
          <p:nvPr/>
        </p:nvPicPr>
        <p:blipFill>
          <a:blip r:embed="rId2"/>
          <a:stretch>
            <a:fillRect/>
          </a:stretch>
        </p:blipFill>
        <p:spPr>
          <a:xfrm>
            <a:off x="2806327" y="2520007"/>
            <a:ext cx="6024087" cy="3312367"/>
          </a:xfrm>
          <a:prstGeom prst="rect">
            <a:avLst/>
          </a:prstGeom>
        </p:spPr>
      </p:pic>
      <p:sp>
        <p:nvSpPr>
          <p:cNvPr id="4" name="文本框 3">
            <a:extLst>
              <a:ext uri="{FF2B5EF4-FFF2-40B4-BE49-F238E27FC236}">
                <a16:creationId xmlns:a16="http://schemas.microsoft.com/office/drawing/2014/main" id="{D4E2D390-FFDC-4D7E-7314-B69823F67B35}"/>
              </a:ext>
            </a:extLst>
          </p:cNvPr>
          <p:cNvSpPr txBox="1"/>
          <p:nvPr/>
        </p:nvSpPr>
        <p:spPr>
          <a:xfrm>
            <a:off x="619121" y="1223863"/>
            <a:ext cx="10398500" cy="77328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伺服驱动输出电机抱闸信号控制抱闸工作时，驱动继电器线圈，继电器触点闭合，伺服电机抱闸电路接通</a:t>
            </a:r>
            <a:r>
              <a:rPr lang="en-US" altLang="zh-CN" sz="1600" dirty="0">
                <a:latin typeface="宋体" panose="02010600030101010101" pitchFamily="2" charset="-122"/>
                <a:ea typeface="宋体" panose="02010600030101010101" pitchFamily="2" charset="-122"/>
              </a:rPr>
              <a:t>24V</a:t>
            </a:r>
            <a:r>
              <a:rPr lang="zh-CN" altLang="en-US" sz="1600" dirty="0">
                <a:latin typeface="宋体" panose="02010600030101010101" pitchFamily="2" charset="-122"/>
                <a:ea typeface="宋体" panose="02010600030101010101" pitchFamily="2" charset="-122"/>
              </a:rPr>
              <a:t>松开。</a:t>
            </a:r>
          </a:p>
        </p:txBody>
      </p:sp>
    </p:spTree>
    <p:extLst>
      <p:ext uri="{BB962C8B-B14F-4D97-AF65-F5344CB8AC3E}">
        <p14:creationId xmlns:p14="http://schemas.microsoft.com/office/powerpoint/2010/main" val="27692968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D4E2D390-FFDC-4D7E-7314-B69823F67B35}"/>
              </a:ext>
            </a:extLst>
          </p:cNvPr>
          <p:cNvSpPr txBox="1"/>
          <p:nvPr/>
        </p:nvSpPr>
        <p:spPr>
          <a:xfrm>
            <a:off x="619121" y="1666772"/>
            <a:ext cx="10398500" cy="114262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伺服驱动在其正面设有基本操作面板（</a:t>
            </a:r>
            <a:r>
              <a:rPr lang="en-US" altLang="zh-CN" sz="1600" dirty="0">
                <a:latin typeface="宋体" panose="02010600030101010101" pitchFamily="2" charset="-122"/>
                <a:ea typeface="宋体" panose="02010600030101010101" pitchFamily="2" charset="-122"/>
              </a:rPr>
              <a:t>BOP</a:t>
            </a:r>
            <a:r>
              <a:rPr lang="zh-CN" altLang="en-US" sz="1600" dirty="0">
                <a:latin typeface="宋体" panose="02010600030101010101" pitchFamily="2" charset="-122"/>
                <a:ea typeface="宋体" panose="02010600030101010101" pitchFamily="2" charset="-122"/>
              </a:rPr>
              <a:t>）。</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BOP</a:t>
            </a:r>
            <a:r>
              <a:rPr lang="zh-CN" altLang="en-US" sz="1600" dirty="0">
                <a:latin typeface="宋体" panose="02010600030101010101" pitchFamily="2" charset="-122"/>
                <a:ea typeface="宋体" panose="02010600030101010101" pitchFamily="2" charset="-122"/>
              </a:rPr>
              <a:t>面板由状态指示灯、</a:t>
            </a:r>
            <a:r>
              <a:rPr lang="en-US" altLang="zh-CN" sz="1600" dirty="0">
                <a:latin typeface="宋体" panose="02010600030101010101" pitchFamily="2" charset="-122"/>
                <a:ea typeface="宋体" panose="02010600030101010101" pitchFamily="2" charset="-122"/>
              </a:rPr>
              <a:t>6</a:t>
            </a:r>
            <a:r>
              <a:rPr lang="zh-CN" altLang="en-US" sz="1600" dirty="0">
                <a:latin typeface="宋体" panose="02010600030101010101" pitchFamily="2" charset="-122"/>
                <a:ea typeface="宋体" panose="02010600030101010101" pitchFamily="2" charset="-122"/>
              </a:rPr>
              <a:t>位</a:t>
            </a:r>
            <a:r>
              <a:rPr lang="en-US" altLang="zh-CN" sz="1600" dirty="0">
                <a:latin typeface="宋体" panose="02010600030101010101" pitchFamily="2" charset="-122"/>
                <a:ea typeface="宋体" panose="02010600030101010101" pitchFamily="2" charset="-122"/>
              </a:rPr>
              <a:t>7</a:t>
            </a:r>
            <a:r>
              <a:rPr lang="zh-CN" altLang="en-US" sz="1600" dirty="0">
                <a:latin typeface="宋体" panose="02010600030101010101" pitchFamily="2" charset="-122"/>
                <a:ea typeface="宋体" panose="02010600030101010101" pitchFamily="2" charset="-122"/>
              </a:rPr>
              <a:t>段显示屏和功能按键三个部分组成。</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在</a:t>
            </a:r>
            <a:r>
              <a:rPr lang="en-US" altLang="zh-CN" sz="1600" dirty="0">
                <a:latin typeface="宋体" panose="02010600030101010101" pitchFamily="2" charset="-122"/>
                <a:ea typeface="宋体" panose="02010600030101010101" pitchFamily="2" charset="-122"/>
              </a:rPr>
              <a:t>BOP</a:t>
            </a:r>
            <a:r>
              <a:rPr lang="zh-CN" altLang="en-US" sz="1600" dirty="0">
                <a:latin typeface="宋体" panose="02010600030101010101" pitchFamily="2" charset="-122"/>
                <a:ea typeface="宋体" panose="02010600030101010101" pitchFamily="2" charset="-122"/>
              </a:rPr>
              <a:t>上可以进行独立调试、诊断、参数查看、参数设置、微型</a:t>
            </a:r>
            <a:r>
              <a:rPr lang="en-US" altLang="zh-CN" sz="1600" dirty="0">
                <a:latin typeface="宋体" panose="02010600030101010101" pitchFamily="2" charset="-122"/>
                <a:ea typeface="宋体" panose="02010600030101010101" pitchFamily="2" charset="-122"/>
              </a:rPr>
              <a:t>SD</a:t>
            </a:r>
            <a:r>
              <a:rPr lang="zh-CN" altLang="en-US" sz="1600" dirty="0">
                <a:latin typeface="宋体" panose="02010600030101010101" pitchFamily="2" charset="-122"/>
                <a:ea typeface="宋体" panose="02010600030101010101" pitchFamily="2" charset="-122"/>
              </a:rPr>
              <a:t>卡</a:t>
            </a:r>
            <a:r>
              <a:rPr lang="en-US" altLang="zh-CN" sz="1600" dirty="0">
                <a:latin typeface="宋体" panose="02010600030101010101" pitchFamily="2" charset="-122"/>
                <a:ea typeface="宋体" panose="02010600030101010101" pitchFamily="2" charset="-122"/>
              </a:rPr>
              <a:t>/SD</a:t>
            </a:r>
            <a:r>
              <a:rPr lang="zh-CN" altLang="en-US" sz="1600" dirty="0">
                <a:latin typeface="宋体" panose="02010600030101010101" pitchFamily="2" charset="-122"/>
                <a:ea typeface="宋体" panose="02010600030101010101" pitchFamily="2" charset="-122"/>
              </a:rPr>
              <a:t>卡和驱动重启等功能。</a:t>
            </a:r>
          </a:p>
        </p:txBody>
      </p:sp>
      <p:sp>
        <p:nvSpPr>
          <p:cNvPr id="3" name="Rectangle 8">
            <a:extLst>
              <a:ext uri="{FF2B5EF4-FFF2-40B4-BE49-F238E27FC236}">
                <a16:creationId xmlns:a16="http://schemas.microsoft.com/office/drawing/2014/main" id="{D95B6F9C-40FF-8F4D-EA4D-23DA29F0F03D}"/>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5.1.7</a:t>
            </a:r>
            <a:r>
              <a:rPr lang="zh-CN" altLang="en-US" sz="2400" b="1" dirty="0">
                <a:solidFill>
                  <a:srgbClr val="294B64"/>
                </a:solidFill>
                <a:latin typeface="微软雅黑" panose="020B0503020204020204" charset="-122"/>
                <a:ea typeface="微软雅黑" panose="020B0503020204020204" charset="-122"/>
              </a:rPr>
              <a:t>伺服驱动器的基本操作面板（</a:t>
            </a:r>
            <a:r>
              <a:rPr lang="en-US" altLang="zh-CN" sz="2400" b="1" dirty="0">
                <a:solidFill>
                  <a:srgbClr val="294B64"/>
                </a:solidFill>
                <a:latin typeface="微软雅黑" panose="020B0503020204020204" charset="-122"/>
                <a:ea typeface="微软雅黑" panose="020B0503020204020204" charset="-122"/>
              </a:rPr>
              <a:t>BOP</a:t>
            </a:r>
            <a:r>
              <a:rPr lang="zh-CN" altLang="en-US" sz="2400" b="1" dirty="0">
                <a:solidFill>
                  <a:srgbClr val="294B64"/>
                </a:solidFill>
                <a:latin typeface="微软雅黑" panose="020B0503020204020204" charset="-122"/>
                <a:ea typeface="微软雅黑" panose="020B0503020204020204" charset="-122"/>
              </a:rPr>
              <a:t>）</a:t>
            </a:r>
          </a:p>
        </p:txBody>
      </p:sp>
      <p:pic>
        <p:nvPicPr>
          <p:cNvPr id="3074" name="Picture 2" descr="【优惠】西门子 SINAMICS V90 400V驱动器；6SL3210-5FE12-0UF0批发采购/价格表/图片/参数/多少钱-京满仓">
            <a:extLst>
              <a:ext uri="{FF2B5EF4-FFF2-40B4-BE49-F238E27FC236}">
                <a16:creationId xmlns:a16="http://schemas.microsoft.com/office/drawing/2014/main" id="{4567B45F-A6A2-3913-B8EB-543D8084A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781" y="2848333"/>
            <a:ext cx="3600400"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86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D4E2D390-FFDC-4D7E-7314-B69823F67B35}"/>
              </a:ext>
            </a:extLst>
          </p:cNvPr>
          <p:cNvSpPr txBox="1"/>
          <p:nvPr/>
        </p:nvSpPr>
        <p:spPr>
          <a:xfrm>
            <a:off x="515422" y="1236913"/>
            <a:ext cx="10398500" cy="1188787"/>
          </a:xfrm>
          <a:prstGeom prst="rect">
            <a:avLst/>
          </a:prstGeom>
          <a:noFill/>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1.LED</a:t>
            </a:r>
            <a:r>
              <a:rPr lang="zh-CN" altLang="en-US" b="1" dirty="0">
                <a:latin typeface="宋体" panose="02010600030101010101" pitchFamily="2" charset="-122"/>
                <a:ea typeface="宋体" panose="02010600030101010101" pitchFamily="2" charset="-122"/>
              </a:rPr>
              <a:t>状态指示灯</a:t>
            </a:r>
          </a:p>
          <a:p>
            <a:pPr marL="285750" indent="-285750">
              <a:lnSpc>
                <a:spcPct val="150000"/>
              </a:lnSpc>
              <a:buFont typeface="Arial" panose="020B0604020202020204" pitchFamily="34" charset="0"/>
              <a:buChar char="•"/>
            </a:pPr>
            <a:r>
              <a:rPr lang="en-US" altLang="zh-CN" sz="1600" dirty="0">
                <a:latin typeface="宋体" panose="02010600030101010101" pitchFamily="2" charset="-122"/>
                <a:ea typeface="宋体" panose="02010600030101010101" pitchFamily="2" charset="-122"/>
              </a:rPr>
              <a:t>SINAMICS V90 PN</a:t>
            </a:r>
            <a:r>
              <a:rPr lang="zh-CN" altLang="en-US" sz="1600" dirty="0">
                <a:latin typeface="宋体" panose="02010600030101010101" pitchFamily="2" charset="-122"/>
                <a:ea typeface="宋体" panose="02010600030101010101" pitchFamily="2" charset="-122"/>
              </a:rPr>
              <a:t>伺服驱动上的两个</a:t>
            </a:r>
            <a:r>
              <a:rPr lang="en-US" altLang="zh-CN" sz="1600" dirty="0">
                <a:latin typeface="宋体" panose="02010600030101010101" pitchFamily="2" charset="-122"/>
                <a:ea typeface="宋体" panose="02010600030101010101" pitchFamily="2" charset="-122"/>
              </a:rPr>
              <a:t>LED</a:t>
            </a:r>
            <a:r>
              <a:rPr lang="zh-CN" altLang="en-US" sz="1600" dirty="0">
                <a:latin typeface="宋体" panose="02010600030101010101" pitchFamily="2" charset="-122"/>
                <a:ea typeface="宋体" panose="02010600030101010101" pitchFamily="2" charset="-122"/>
              </a:rPr>
              <a:t>状态指示灯</a:t>
            </a:r>
            <a:r>
              <a:rPr lang="en-US" altLang="zh-CN" sz="1600" dirty="0">
                <a:latin typeface="宋体" panose="02010600030101010101" pitchFamily="2" charset="-122"/>
                <a:ea typeface="宋体" panose="02010600030101010101" pitchFamily="2" charset="-122"/>
              </a:rPr>
              <a:t>RDY</a:t>
            </a:r>
            <a:r>
              <a:rPr lang="zh-CN" altLang="en-US" sz="1600" dirty="0">
                <a:latin typeface="宋体" panose="02010600030101010101" pitchFamily="2" charset="-122"/>
                <a:ea typeface="宋体" panose="02010600030101010101" pitchFamily="2" charset="-122"/>
              </a:rPr>
              <a:t>和</a:t>
            </a:r>
            <a:r>
              <a:rPr lang="en-US" altLang="zh-CN" sz="1600" dirty="0">
                <a:latin typeface="宋体" panose="02010600030101010101" pitchFamily="2" charset="-122"/>
                <a:ea typeface="宋体" panose="02010600030101010101" pitchFamily="2" charset="-122"/>
              </a:rPr>
              <a:t>COM</a:t>
            </a:r>
            <a:r>
              <a:rPr lang="zh-CN" altLang="en-US" sz="1600" dirty="0">
                <a:latin typeface="宋体" panose="02010600030101010101" pitchFamily="2" charset="-122"/>
                <a:ea typeface="宋体" panose="02010600030101010101" pitchFamily="2" charset="-122"/>
              </a:rPr>
              <a:t>，用来显示驱动状态。</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两个 </a:t>
            </a:r>
            <a:r>
              <a:rPr lang="en-US" altLang="zh-CN" sz="1600" dirty="0">
                <a:latin typeface="宋体" panose="02010600030101010101" pitchFamily="2" charset="-122"/>
                <a:ea typeface="宋体" panose="02010600030101010101" pitchFamily="2" charset="-122"/>
              </a:rPr>
              <a:t>LED </a:t>
            </a:r>
            <a:r>
              <a:rPr lang="zh-CN" altLang="en-US" sz="1600" dirty="0">
                <a:latin typeface="宋体" panose="02010600030101010101" pitchFamily="2" charset="-122"/>
                <a:ea typeface="宋体" panose="02010600030101010101" pitchFamily="2" charset="-122"/>
              </a:rPr>
              <a:t>灯都为三色（绿色</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红色</a:t>
            </a:r>
            <a:r>
              <a:rPr lang="en-US" altLang="zh-CN" sz="1600" dirty="0">
                <a:latin typeface="宋体" panose="02010600030101010101" pitchFamily="2" charset="-122"/>
                <a:ea typeface="宋体" panose="02010600030101010101" pitchFamily="2" charset="-122"/>
              </a:rPr>
              <a:t>/</a:t>
            </a:r>
            <a:r>
              <a:rPr lang="zh-CN" altLang="en-US" sz="1600" dirty="0">
                <a:latin typeface="宋体" panose="02010600030101010101" pitchFamily="2" charset="-122"/>
                <a:ea typeface="宋体" panose="02010600030101010101" pitchFamily="2" charset="-122"/>
              </a:rPr>
              <a:t>黄色），通过灯颜色及状态显示驱动器当前工作状态，</a:t>
            </a:r>
          </a:p>
        </p:txBody>
      </p:sp>
      <p:graphicFrame>
        <p:nvGraphicFramePr>
          <p:cNvPr id="2" name="表格 1">
            <a:extLst>
              <a:ext uri="{FF2B5EF4-FFF2-40B4-BE49-F238E27FC236}">
                <a16:creationId xmlns:a16="http://schemas.microsoft.com/office/drawing/2014/main" id="{42E65158-B442-1D3D-54CF-5A9A885B72B9}"/>
              </a:ext>
            </a:extLst>
          </p:cNvPr>
          <p:cNvGraphicFramePr>
            <a:graphicFrameLocks noGrp="1"/>
          </p:cNvGraphicFramePr>
          <p:nvPr>
            <p:extLst>
              <p:ext uri="{D42A27DB-BD31-4B8C-83A1-F6EECF244321}">
                <p14:modId xmlns:p14="http://schemas.microsoft.com/office/powerpoint/2010/main" val="1280062523"/>
              </p:ext>
            </p:extLst>
          </p:nvPr>
        </p:nvGraphicFramePr>
        <p:xfrm>
          <a:off x="4392885" y="2952055"/>
          <a:ext cx="6611682" cy="2781588"/>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257207903"/>
                    </a:ext>
                  </a:extLst>
                </a:gridCol>
                <a:gridCol w="923050">
                  <a:extLst>
                    <a:ext uri="{9D8B030D-6E8A-4147-A177-3AD203B41FA5}">
                      <a16:colId xmlns:a16="http://schemas.microsoft.com/office/drawing/2014/main" val="1297199559"/>
                    </a:ext>
                  </a:extLst>
                </a:gridCol>
                <a:gridCol w="1728192">
                  <a:extLst>
                    <a:ext uri="{9D8B030D-6E8A-4147-A177-3AD203B41FA5}">
                      <a16:colId xmlns:a16="http://schemas.microsoft.com/office/drawing/2014/main" val="741391603"/>
                    </a:ext>
                  </a:extLst>
                </a:gridCol>
                <a:gridCol w="3312368">
                  <a:extLst>
                    <a:ext uri="{9D8B030D-6E8A-4147-A177-3AD203B41FA5}">
                      <a16:colId xmlns:a16="http://schemas.microsoft.com/office/drawing/2014/main" val="1562539246"/>
                    </a:ext>
                  </a:extLst>
                </a:gridCol>
              </a:tblGrid>
              <a:tr h="261652">
                <a:tc>
                  <a:txBody>
                    <a:bodyPr/>
                    <a:lstStyle/>
                    <a:p>
                      <a:pPr algn="just"/>
                      <a:r>
                        <a:rPr lang="en-US" sz="1400">
                          <a:effectLst/>
                        </a:rPr>
                        <a:t>LED</a:t>
                      </a:r>
                      <a:r>
                        <a:rPr lang="zh-CN" sz="1400">
                          <a:effectLst/>
                        </a:rPr>
                        <a:t>灯</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颜色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说明</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16339682"/>
                  </a:ext>
                </a:extLst>
              </a:tr>
              <a:tr h="261652">
                <a:tc rowSpan="5">
                  <a:txBody>
                    <a:bodyPr/>
                    <a:lstStyle/>
                    <a:p>
                      <a:pPr algn="just"/>
                      <a:r>
                        <a:rPr lang="en-US" sz="1400">
                          <a:effectLst/>
                        </a:rPr>
                        <a:t>RDY</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灭</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控制板无</a:t>
                      </a:r>
                      <a:r>
                        <a:rPr lang="en-US" sz="1400">
                          <a:effectLst/>
                        </a:rPr>
                        <a:t> 24 V </a:t>
                      </a:r>
                      <a:r>
                        <a:rPr lang="zh-CN" sz="1400">
                          <a:effectLst/>
                        </a:rPr>
                        <a:t>直流输入</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668506749"/>
                  </a:ext>
                </a:extLst>
              </a:tr>
              <a:tr h="261652">
                <a:tc vMerge="1">
                  <a:txBody>
                    <a:bodyPr/>
                    <a:lstStyle/>
                    <a:p>
                      <a:endParaRPr lang="zh-CN" altLang="en-US"/>
                    </a:p>
                  </a:txBody>
                  <a:tcPr/>
                </a:tc>
                <a:tc>
                  <a:txBody>
                    <a:bodyPr/>
                    <a:lstStyle/>
                    <a:p>
                      <a:pPr algn="just"/>
                      <a:r>
                        <a:rPr lang="zh-CN" sz="1400">
                          <a:effectLst/>
                        </a:rPr>
                        <a:t>绿色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常亮</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驱动处于“伺服开启”状态。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5117821"/>
                  </a:ext>
                </a:extLst>
              </a:tr>
              <a:tr h="261652">
                <a:tc vMerge="1">
                  <a:txBody>
                    <a:bodyPr/>
                    <a:lstStyle/>
                    <a:p>
                      <a:endParaRPr lang="zh-CN" altLang="en-US"/>
                    </a:p>
                  </a:txBody>
                  <a:tcPr/>
                </a:tc>
                <a:tc rowSpan="2">
                  <a:txBody>
                    <a:bodyPr/>
                    <a:lstStyle/>
                    <a:p>
                      <a:pPr algn="just"/>
                      <a:r>
                        <a:rPr lang="zh-CN" sz="1400">
                          <a:effectLst/>
                        </a:rPr>
                        <a:t>红色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常亮</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驱动处于“伺服关闭”状态或启动状态。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30935087"/>
                  </a:ext>
                </a:extLst>
              </a:tr>
              <a:tr h="261652">
                <a:tc vMerge="1">
                  <a:txBody>
                    <a:bodyPr/>
                    <a:lstStyle/>
                    <a:p>
                      <a:endParaRPr lang="zh-CN" altLang="en-US"/>
                    </a:p>
                  </a:txBody>
                  <a:tcPr/>
                </a:tc>
                <a:tc vMerge="1">
                  <a:txBody>
                    <a:bodyPr/>
                    <a:lstStyle/>
                    <a:p>
                      <a:endParaRPr lang="zh-CN" altLang="en-US"/>
                    </a:p>
                  </a:txBody>
                  <a:tcPr/>
                </a:tc>
                <a:tc>
                  <a:txBody>
                    <a:bodyPr/>
                    <a:lstStyle/>
                    <a:p>
                      <a:pPr algn="just"/>
                      <a:r>
                        <a:rPr lang="zh-CN" sz="1400">
                          <a:effectLst/>
                        </a:rPr>
                        <a:t>以</a:t>
                      </a:r>
                      <a:r>
                        <a:rPr lang="en-US" sz="1400">
                          <a:effectLst/>
                        </a:rPr>
                        <a:t>1Hz</a:t>
                      </a:r>
                      <a:r>
                        <a:rPr lang="zh-CN" sz="1400">
                          <a:effectLst/>
                        </a:rPr>
                        <a:t>频率闪烁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存在报警或故障</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53514224"/>
                  </a:ext>
                </a:extLst>
              </a:tr>
              <a:tr h="261652">
                <a:tc vMerge="1">
                  <a:txBody>
                    <a:bodyPr/>
                    <a:lstStyle/>
                    <a:p>
                      <a:endParaRPr lang="zh-CN" altLang="en-US"/>
                    </a:p>
                  </a:txBody>
                  <a:tcPr/>
                </a:tc>
                <a:tc>
                  <a:txBody>
                    <a:bodyPr/>
                    <a:lstStyle/>
                    <a:p>
                      <a:pPr algn="just"/>
                      <a:r>
                        <a:rPr lang="zh-CN" sz="1400">
                          <a:effectLst/>
                        </a:rPr>
                        <a:t>绿色和黄色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以</a:t>
                      </a:r>
                      <a:r>
                        <a:rPr lang="en-US" sz="1400" dirty="0">
                          <a:effectLst/>
                        </a:rPr>
                        <a:t>2Hz</a:t>
                      </a:r>
                      <a:r>
                        <a:rPr lang="zh-CN" sz="1400" dirty="0">
                          <a:effectLst/>
                        </a:rPr>
                        <a:t>频率交替闪烁</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驱动识别</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87825759"/>
                  </a:ext>
                </a:extLst>
              </a:tr>
              <a:tr h="261652">
                <a:tc rowSpan="4">
                  <a:txBody>
                    <a:bodyPr/>
                    <a:lstStyle/>
                    <a:p>
                      <a:pPr algn="just"/>
                      <a:r>
                        <a:rPr lang="en-US" sz="1400" dirty="0">
                          <a:effectLst/>
                        </a:rPr>
                        <a:t>COM</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rowSpan="3">
                  <a:txBody>
                    <a:bodyPr/>
                    <a:lstStyle/>
                    <a:p>
                      <a:pPr algn="just"/>
                      <a:r>
                        <a:rPr lang="zh-CN" sz="1400">
                          <a:effectLst/>
                        </a:rPr>
                        <a:t>绿色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常亮</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PROFINET </a:t>
                      </a:r>
                      <a:r>
                        <a:rPr lang="zh-CN" sz="1400">
                          <a:effectLst/>
                        </a:rPr>
                        <a:t>通信工作在</a:t>
                      </a:r>
                      <a:r>
                        <a:rPr lang="en-US" sz="1400">
                          <a:effectLst/>
                        </a:rPr>
                        <a:t> IRT </a:t>
                      </a:r>
                      <a:r>
                        <a:rPr lang="zh-CN" sz="1400">
                          <a:effectLst/>
                        </a:rPr>
                        <a:t>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17159931"/>
                  </a:ext>
                </a:extLst>
              </a:tr>
              <a:tr h="261652">
                <a:tc vMerge="1">
                  <a:txBody>
                    <a:bodyPr/>
                    <a:lstStyle/>
                    <a:p>
                      <a:endParaRPr lang="zh-CN" altLang="en-US"/>
                    </a:p>
                  </a:txBody>
                  <a:tcPr/>
                </a:tc>
                <a:tc vMerge="1">
                  <a:txBody>
                    <a:bodyPr/>
                    <a:lstStyle/>
                    <a:p>
                      <a:endParaRPr lang="zh-CN" altLang="en-US"/>
                    </a:p>
                  </a:txBody>
                  <a:tcPr/>
                </a:tc>
                <a:tc>
                  <a:txBody>
                    <a:bodyPr/>
                    <a:lstStyle/>
                    <a:p>
                      <a:pPr algn="just"/>
                      <a:r>
                        <a:rPr lang="zh-CN" sz="1400">
                          <a:effectLst/>
                        </a:rPr>
                        <a:t>以</a:t>
                      </a:r>
                      <a:r>
                        <a:rPr lang="en-US" sz="1400">
                          <a:effectLst/>
                        </a:rPr>
                        <a:t>0.5Hz</a:t>
                      </a:r>
                      <a:r>
                        <a:rPr lang="zh-CN" sz="1400">
                          <a:effectLst/>
                        </a:rPr>
                        <a:t>频率闪烁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PROFINET </a:t>
                      </a:r>
                      <a:r>
                        <a:rPr lang="zh-CN" sz="1400">
                          <a:effectLst/>
                        </a:rPr>
                        <a:t>通信工作在</a:t>
                      </a:r>
                      <a:r>
                        <a:rPr lang="en-US" sz="1400">
                          <a:effectLst/>
                        </a:rPr>
                        <a:t> RT </a:t>
                      </a:r>
                      <a:r>
                        <a:rPr lang="zh-CN" sz="1400">
                          <a:effectLst/>
                        </a:rPr>
                        <a:t>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14764547"/>
                  </a:ext>
                </a:extLst>
              </a:tr>
              <a:tr h="261652">
                <a:tc vMerge="1">
                  <a:txBody>
                    <a:bodyPr/>
                    <a:lstStyle/>
                    <a:p>
                      <a:endParaRPr lang="zh-CN" altLang="en-US"/>
                    </a:p>
                  </a:txBody>
                  <a:tcPr/>
                </a:tc>
                <a:tc vMerge="1">
                  <a:txBody>
                    <a:bodyPr/>
                    <a:lstStyle/>
                    <a:p>
                      <a:endParaRPr lang="zh-CN" altLang="en-US"/>
                    </a:p>
                  </a:txBody>
                  <a:tcPr/>
                </a:tc>
                <a:tc>
                  <a:txBody>
                    <a:bodyPr/>
                    <a:lstStyle/>
                    <a:p>
                      <a:pPr algn="just"/>
                      <a:r>
                        <a:rPr lang="zh-CN" sz="1400">
                          <a:effectLst/>
                        </a:rPr>
                        <a:t>以</a:t>
                      </a:r>
                      <a:r>
                        <a:rPr lang="en-US" sz="1400">
                          <a:effectLst/>
                        </a:rPr>
                        <a:t>2Hz</a:t>
                      </a:r>
                      <a:r>
                        <a:rPr lang="zh-CN" sz="1400">
                          <a:effectLst/>
                        </a:rPr>
                        <a:t>频率闪烁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微型</a:t>
                      </a:r>
                      <a:r>
                        <a:rPr lang="en-US" sz="1400" dirty="0">
                          <a:effectLst/>
                        </a:rPr>
                        <a:t> SD </a:t>
                      </a:r>
                      <a:r>
                        <a:rPr lang="zh-CN" sz="1400" dirty="0">
                          <a:effectLst/>
                        </a:rPr>
                        <a:t>卡</a:t>
                      </a:r>
                      <a:r>
                        <a:rPr lang="en-US" sz="1400" dirty="0">
                          <a:effectLst/>
                        </a:rPr>
                        <a:t>/SD </a:t>
                      </a:r>
                      <a:r>
                        <a:rPr lang="zh-CN" sz="1400" dirty="0">
                          <a:effectLst/>
                        </a:rPr>
                        <a:t>卡正在工作（读取或写入）</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58056263"/>
                  </a:ext>
                </a:extLst>
              </a:tr>
              <a:tr h="261652">
                <a:tc vMerge="1">
                  <a:txBody>
                    <a:bodyPr/>
                    <a:lstStyle/>
                    <a:p>
                      <a:endParaRPr lang="zh-CN" altLang="en-US"/>
                    </a:p>
                  </a:txBody>
                  <a:tcPr/>
                </a:tc>
                <a:tc>
                  <a:txBody>
                    <a:bodyPr/>
                    <a:lstStyle/>
                    <a:p>
                      <a:pPr algn="just"/>
                      <a:r>
                        <a:rPr lang="zh-CN" sz="1400">
                          <a:effectLst/>
                        </a:rPr>
                        <a:t>红色</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常亮</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通信故障（优先考虑</a:t>
                      </a:r>
                      <a:r>
                        <a:rPr lang="en-US" sz="1400" dirty="0">
                          <a:effectLst/>
                        </a:rPr>
                        <a:t> PROFINET </a:t>
                      </a:r>
                      <a:r>
                        <a:rPr lang="zh-CN" sz="1400" dirty="0">
                          <a:effectLst/>
                        </a:rPr>
                        <a:t>通信故障）</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62407733"/>
                  </a:ext>
                </a:extLst>
              </a:tr>
            </a:tbl>
          </a:graphicData>
        </a:graphic>
      </p:graphicFrame>
      <p:pic>
        <p:nvPicPr>
          <p:cNvPr id="6" name="图片 5">
            <a:extLst>
              <a:ext uri="{FF2B5EF4-FFF2-40B4-BE49-F238E27FC236}">
                <a16:creationId xmlns:a16="http://schemas.microsoft.com/office/drawing/2014/main" id="{3C2957F4-F876-8E65-6E42-2746804BF361}"/>
              </a:ext>
            </a:extLst>
          </p:cNvPr>
          <p:cNvPicPr>
            <a:picLocks noChangeAspect="1"/>
          </p:cNvPicPr>
          <p:nvPr/>
        </p:nvPicPr>
        <p:blipFill>
          <a:blip r:embed="rId2"/>
          <a:stretch>
            <a:fillRect/>
          </a:stretch>
        </p:blipFill>
        <p:spPr>
          <a:xfrm>
            <a:off x="648321" y="3103433"/>
            <a:ext cx="3688554" cy="2224886"/>
          </a:xfrm>
          <a:prstGeom prst="rect">
            <a:avLst/>
          </a:prstGeom>
        </p:spPr>
      </p:pic>
    </p:spTree>
    <p:extLst>
      <p:ext uri="{BB962C8B-B14F-4D97-AF65-F5344CB8AC3E}">
        <p14:creationId xmlns:p14="http://schemas.microsoft.com/office/powerpoint/2010/main" val="2066243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1" y="1308721"/>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5.1.1 </a:t>
            </a:r>
            <a:r>
              <a:rPr lang="zh-CN" altLang="en-US" sz="2400" b="1" dirty="0">
                <a:solidFill>
                  <a:srgbClr val="294B64"/>
                </a:solidFill>
                <a:latin typeface="微软雅黑" panose="020B0503020204020204" charset="-122"/>
                <a:ea typeface="微软雅黑" panose="020B0503020204020204" charset="-122"/>
              </a:rPr>
              <a:t>伺服驱动原理</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280670" y="969099"/>
            <a:ext cx="1371600" cy="398780"/>
          </a:xfrm>
          <a:prstGeom prst="rect">
            <a:avLst/>
          </a:prstGeom>
          <a:solidFill>
            <a:srgbClr val="1F497D"/>
          </a:solidFill>
          <a:ln w="9525">
            <a:noFill/>
          </a:ln>
        </p:spPr>
        <p:txBody>
          <a:bodyPr>
            <a:spAutoFit/>
          </a:bodyPr>
          <a:lstStyle/>
          <a:p>
            <a:r>
              <a:rPr lang="en-US" altLang="zh-CN" sz="2000" b="1" dirty="0">
                <a:solidFill>
                  <a:schemeClr val="bg1"/>
                </a:solidFill>
                <a:latin typeface="微软雅黑" panose="020B0503020204020204" charset="-122"/>
                <a:ea typeface="微软雅黑" panose="020B0503020204020204" charset="-122"/>
              </a:rPr>
              <a:t>  </a:t>
            </a:r>
            <a:r>
              <a:rPr lang="zh-CN" altLang="en-US" sz="2000" b="1" dirty="0">
                <a:solidFill>
                  <a:schemeClr val="bg1"/>
                </a:solidFill>
                <a:latin typeface="微软雅黑" panose="020B0503020204020204" charset="-122"/>
                <a:ea typeface="微软雅黑" panose="020B0503020204020204" charset="-122"/>
              </a:rPr>
              <a:t>知识准备</a:t>
            </a:r>
            <a:endParaRPr lang="en-US" altLang="zh-CN" sz="2000" b="1" dirty="0">
              <a:solidFill>
                <a:schemeClr val="bg1"/>
              </a:solidFill>
              <a:latin typeface="微软雅黑" panose="020B0503020204020204" charset="-122"/>
              <a:ea typeface="微软雅黑" panose="020B0503020204020204" charset="-122"/>
            </a:endParaRPr>
          </a:p>
        </p:txBody>
      </p:sp>
      <p:sp>
        <p:nvSpPr>
          <p:cNvPr id="102" name="文本框 101"/>
          <p:cNvSpPr txBox="1"/>
          <p:nvPr/>
        </p:nvSpPr>
        <p:spPr>
          <a:xfrm>
            <a:off x="604838" y="1898388"/>
            <a:ext cx="10180257" cy="1927451"/>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伺服驱动系统结构</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伺服就是使物体的位置、方位、状态等输出被控量能够跟随输入目标（或给定值）的任意变化的自动控制系统。伺服（</a:t>
            </a:r>
            <a:r>
              <a:rPr lang="en-US" altLang="zh-CN" sz="1600" dirty="0">
                <a:latin typeface="宋体" panose="02010600030101010101" pitchFamily="2" charset="-122"/>
                <a:ea typeface="宋体" panose="02010600030101010101" pitchFamily="2" charset="-122"/>
              </a:rPr>
              <a:t>Servo</a:t>
            </a:r>
            <a:r>
              <a:rPr lang="zh-CN" altLang="en-US" sz="1600" dirty="0">
                <a:latin typeface="宋体" panose="02010600030101010101" pitchFamily="2" charset="-122"/>
                <a:ea typeface="宋体" panose="02010600030101010101" pitchFamily="2" charset="-122"/>
              </a:rPr>
              <a:t>）一词来源于拉丁语，意思是能够让电机按照下达的指令去执行的控制系统。</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伺服系统是机械生产设备实现自动化、智能化的重要部件，其主要组成部分为控制器、伺服驱动器、伺服电机和位置检测反馈元件</a:t>
            </a:r>
            <a:endParaRPr lang="zh-CN" altLang="en-US" sz="1400" dirty="0">
              <a:latin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55B03F93-1DBF-E0AD-AA94-D7A46AA6AB5E}"/>
              </a:ext>
            </a:extLst>
          </p:cNvPr>
          <p:cNvPicPr>
            <a:picLocks noChangeAspect="1"/>
          </p:cNvPicPr>
          <p:nvPr/>
        </p:nvPicPr>
        <p:blipFill>
          <a:blip r:embed="rId2"/>
          <a:stretch>
            <a:fillRect/>
          </a:stretch>
        </p:blipFill>
        <p:spPr>
          <a:xfrm>
            <a:off x="2742447" y="3834449"/>
            <a:ext cx="6079837" cy="2376264"/>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D4E2D390-FFDC-4D7E-7314-B69823F67B35}"/>
              </a:ext>
            </a:extLst>
          </p:cNvPr>
          <p:cNvSpPr txBox="1"/>
          <p:nvPr/>
        </p:nvSpPr>
        <p:spPr>
          <a:xfrm>
            <a:off x="432445" y="1061818"/>
            <a:ext cx="4104198" cy="2797369"/>
          </a:xfrm>
          <a:prstGeom prst="rect">
            <a:avLst/>
          </a:prstGeom>
          <a:noFill/>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显示屏</a:t>
            </a:r>
          </a:p>
          <a:p>
            <a:pPr>
              <a:lnSpc>
                <a:spcPct val="150000"/>
              </a:lnSpc>
            </a:pPr>
            <a:r>
              <a:rPr lang="zh-CN" altLang="en-US" sz="1600" dirty="0">
                <a:latin typeface="宋体" panose="02010600030101010101" pitchFamily="2" charset="-122"/>
                <a:ea typeface="宋体" panose="02010600030101010101" pitchFamily="2" charset="-122"/>
              </a:rPr>
              <a:t>伺服驱动显示屏采用</a:t>
            </a:r>
            <a:r>
              <a:rPr lang="en-US" altLang="zh-CN" sz="1600" dirty="0">
                <a:latin typeface="宋体" panose="02010600030101010101" pitchFamily="2" charset="-122"/>
                <a:ea typeface="宋体" panose="02010600030101010101" pitchFamily="2" charset="-122"/>
              </a:rPr>
              <a:t>6</a:t>
            </a:r>
            <a:r>
              <a:rPr lang="zh-CN" altLang="en-US" sz="1600" dirty="0">
                <a:latin typeface="宋体" panose="02010600030101010101" pitchFamily="2" charset="-122"/>
                <a:ea typeface="宋体" panose="02010600030101010101" pitchFamily="2" charset="-122"/>
              </a:rPr>
              <a:t>位</a:t>
            </a:r>
            <a:r>
              <a:rPr lang="en-US" altLang="zh-CN" sz="1600" dirty="0">
                <a:latin typeface="宋体" panose="02010600030101010101" pitchFamily="2" charset="-122"/>
                <a:ea typeface="宋体" panose="02010600030101010101" pitchFamily="2" charset="-122"/>
              </a:rPr>
              <a:t>7</a:t>
            </a:r>
            <a:r>
              <a:rPr lang="zh-CN" altLang="en-US" sz="1600" dirty="0">
                <a:latin typeface="宋体" panose="02010600030101010101" pitchFamily="2" charset="-122"/>
                <a:ea typeface="宋体" panose="02010600030101010101" pitchFamily="2" charset="-122"/>
              </a:rPr>
              <a:t>段数码显示，能够显示变频器运行状态参数、浏览设置参数，报警故障信息</a:t>
            </a:r>
            <a:r>
              <a:rPr lang="zh-CN" altLang="en-US" b="1" dirty="0">
                <a:latin typeface="宋体" panose="02010600030101010101" pitchFamily="2" charset="-122"/>
                <a:ea typeface="宋体" panose="02010600030101010101" pitchFamily="2" charset="-122"/>
              </a:rPr>
              <a:t>等内容。</a:t>
            </a:r>
          </a:p>
          <a:p>
            <a:pPr>
              <a:lnSpc>
                <a:spcPct val="150000"/>
              </a:lnSpc>
            </a:pP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驱动器控制按键</a:t>
            </a:r>
          </a:p>
          <a:p>
            <a:pPr>
              <a:lnSpc>
                <a:spcPct val="150000"/>
              </a:lnSpc>
            </a:pPr>
            <a:r>
              <a:rPr lang="zh-CN" altLang="en-US" sz="1600" dirty="0">
                <a:latin typeface="宋体" panose="02010600030101010101" pitchFamily="2" charset="-122"/>
                <a:ea typeface="宋体" panose="02010600030101010101" pitchFamily="2" charset="-122"/>
              </a:rPr>
              <a:t>伺服驱动器的控制按键简洁多功能的特点，有独立按键和组合按键操作</a:t>
            </a:r>
            <a:r>
              <a:rPr lang="zh-CN" altLang="en-US" b="1"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graphicFrame>
        <p:nvGraphicFramePr>
          <p:cNvPr id="3" name="表格 2">
            <a:extLst>
              <a:ext uri="{FF2B5EF4-FFF2-40B4-BE49-F238E27FC236}">
                <a16:creationId xmlns:a16="http://schemas.microsoft.com/office/drawing/2014/main" id="{17226341-BA78-72B3-3065-6FD5B483A2B3}"/>
              </a:ext>
            </a:extLst>
          </p:cNvPr>
          <p:cNvGraphicFramePr>
            <a:graphicFrameLocks noGrp="1"/>
          </p:cNvGraphicFramePr>
          <p:nvPr>
            <p:extLst>
              <p:ext uri="{D42A27DB-BD31-4B8C-83A1-F6EECF244321}">
                <p14:modId xmlns:p14="http://schemas.microsoft.com/office/powerpoint/2010/main" val="1032290777"/>
              </p:ext>
            </p:extLst>
          </p:nvPr>
        </p:nvGraphicFramePr>
        <p:xfrm>
          <a:off x="4680917" y="899503"/>
          <a:ext cx="6696744" cy="5547360"/>
        </p:xfrm>
        <a:graphic>
          <a:graphicData uri="http://schemas.openxmlformats.org/drawingml/2006/table">
            <a:tbl>
              <a:tblPr firstRow="1" firstCol="1" bandRow="1">
                <a:tableStyleId>{93296810-A885-4BE3-A3E7-6D5BEEA58F35}</a:tableStyleId>
              </a:tblPr>
              <a:tblGrid>
                <a:gridCol w="720080">
                  <a:extLst>
                    <a:ext uri="{9D8B030D-6E8A-4147-A177-3AD203B41FA5}">
                      <a16:colId xmlns:a16="http://schemas.microsoft.com/office/drawing/2014/main" val="3354892826"/>
                    </a:ext>
                  </a:extLst>
                </a:gridCol>
                <a:gridCol w="1440160">
                  <a:extLst>
                    <a:ext uri="{9D8B030D-6E8A-4147-A177-3AD203B41FA5}">
                      <a16:colId xmlns:a16="http://schemas.microsoft.com/office/drawing/2014/main" val="1943877991"/>
                    </a:ext>
                  </a:extLst>
                </a:gridCol>
                <a:gridCol w="4536504">
                  <a:extLst>
                    <a:ext uri="{9D8B030D-6E8A-4147-A177-3AD203B41FA5}">
                      <a16:colId xmlns:a16="http://schemas.microsoft.com/office/drawing/2014/main" val="2472594998"/>
                    </a:ext>
                  </a:extLst>
                </a:gridCol>
              </a:tblGrid>
              <a:tr h="0">
                <a:tc>
                  <a:txBody>
                    <a:bodyPr/>
                    <a:lstStyle/>
                    <a:p>
                      <a:pPr algn="ctr"/>
                      <a:r>
                        <a:rPr lang="zh-CN" sz="1400">
                          <a:effectLst/>
                        </a:rPr>
                        <a:t>按键</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名称</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功能</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74387952"/>
                  </a:ext>
                </a:extLst>
              </a:tr>
              <a:tr h="0">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M</a:t>
                      </a:r>
                      <a:r>
                        <a:rPr lang="zh-CN" sz="1400">
                          <a:effectLst/>
                        </a:rPr>
                        <a:t>键</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 退出当前菜单</a:t>
                      </a:r>
                    </a:p>
                    <a:p>
                      <a:pPr algn="just"/>
                      <a:r>
                        <a:rPr lang="zh-CN" sz="1400">
                          <a:effectLst/>
                        </a:rPr>
                        <a:t>• 在主菜单中进行操作模式的切换</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7986905"/>
                  </a:ext>
                </a:extLst>
              </a:tr>
              <a:tr h="0">
                <a:tc>
                  <a:txBody>
                    <a:bodyPr/>
                    <a:lstStyle/>
                    <a:p>
                      <a:pPr algn="ctr"/>
                      <a:endParaRPr lang="en-US"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dirty="0">
                          <a:effectLst/>
                        </a:rPr>
                        <a:t>OK</a:t>
                      </a:r>
                      <a:r>
                        <a:rPr lang="zh-CN" sz="1400" dirty="0">
                          <a:effectLst/>
                        </a:rPr>
                        <a:t>键</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短按：</a:t>
                      </a:r>
                    </a:p>
                    <a:p>
                      <a:pPr algn="just"/>
                      <a:r>
                        <a:rPr lang="zh-CN" sz="1400" dirty="0">
                          <a:effectLst/>
                        </a:rPr>
                        <a:t>• 确认选择或输入</a:t>
                      </a:r>
                    </a:p>
                    <a:p>
                      <a:pPr algn="just"/>
                      <a:r>
                        <a:rPr lang="zh-CN" sz="1400" dirty="0">
                          <a:effectLst/>
                        </a:rPr>
                        <a:t>• 进入子菜单</a:t>
                      </a:r>
                    </a:p>
                    <a:p>
                      <a:pPr algn="just"/>
                      <a:r>
                        <a:rPr lang="zh-CN" sz="1400" dirty="0">
                          <a:effectLst/>
                        </a:rPr>
                        <a:t>• 清除报警</a:t>
                      </a:r>
                    </a:p>
                    <a:p>
                      <a:pPr algn="just"/>
                      <a:r>
                        <a:rPr lang="zh-CN" sz="1400" dirty="0">
                          <a:effectLst/>
                        </a:rPr>
                        <a:t>长按：</a:t>
                      </a:r>
                    </a:p>
                    <a:p>
                      <a:pPr algn="just"/>
                      <a:r>
                        <a:rPr lang="zh-CN" sz="1400" dirty="0">
                          <a:effectLst/>
                        </a:rPr>
                        <a:t>激活辅助功能</a:t>
                      </a:r>
                    </a:p>
                    <a:p>
                      <a:pPr algn="just"/>
                      <a:r>
                        <a:rPr lang="zh-CN" sz="1400" dirty="0">
                          <a:effectLst/>
                        </a:rPr>
                        <a:t>•</a:t>
                      </a:r>
                      <a:r>
                        <a:rPr lang="en-US" sz="1400" dirty="0">
                          <a:effectLst/>
                        </a:rPr>
                        <a:t> JOG</a:t>
                      </a:r>
                      <a:endParaRPr lang="zh-CN" sz="1400" dirty="0">
                        <a:effectLst/>
                      </a:endParaRPr>
                    </a:p>
                    <a:p>
                      <a:pPr algn="just"/>
                      <a:r>
                        <a:rPr lang="zh-CN" sz="1400" dirty="0">
                          <a:effectLst/>
                        </a:rPr>
                        <a:t>• 保存驱动中的参数集（</a:t>
                      </a:r>
                      <a:r>
                        <a:rPr lang="en-US" sz="1400" dirty="0">
                          <a:effectLst/>
                        </a:rPr>
                        <a:t>RAM </a:t>
                      </a:r>
                      <a:r>
                        <a:rPr lang="zh-CN" sz="1400" dirty="0">
                          <a:effectLst/>
                        </a:rPr>
                        <a:t>至</a:t>
                      </a:r>
                      <a:r>
                        <a:rPr lang="en-US" sz="1400" dirty="0">
                          <a:effectLst/>
                        </a:rPr>
                        <a:t> ROM</a:t>
                      </a:r>
                      <a:r>
                        <a:rPr lang="zh-CN" sz="1400" dirty="0">
                          <a:effectLst/>
                        </a:rPr>
                        <a:t>）</a:t>
                      </a:r>
                    </a:p>
                    <a:p>
                      <a:pPr algn="just"/>
                      <a:r>
                        <a:rPr lang="zh-CN" sz="1400" dirty="0">
                          <a:effectLst/>
                        </a:rPr>
                        <a:t>• 恢复参数集的出厂设置</a:t>
                      </a:r>
                    </a:p>
                    <a:p>
                      <a:pPr algn="just"/>
                      <a:r>
                        <a:rPr lang="zh-CN" sz="1400" dirty="0">
                          <a:effectLst/>
                        </a:rPr>
                        <a:t>• 传输数据（驱动至微型</a:t>
                      </a:r>
                      <a:r>
                        <a:rPr lang="en-US" sz="1400" dirty="0">
                          <a:effectLst/>
                        </a:rPr>
                        <a:t> SD </a:t>
                      </a:r>
                      <a:r>
                        <a:rPr lang="zh-CN" sz="1400" dirty="0">
                          <a:effectLst/>
                        </a:rPr>
                        <a:t>卡</a:t>
                      </a:r>
                      <a:r>
                        <a:rPr lang="en-US" sz="1400" dirty="0">
                          <a:effectLst/>
                        </a:rPr>
                        <a:t>/SD </a:t>
                      </a:r>
                      <a:r>
                        <a:rPr lang="zh-CN" sz="1400" dirty="0">
                          <a:effectLst/>
                        </a:rPr>
                        <a:t>卡）</a:t>
                      </a:r>
                    </a:p>
                    <a:p>
                      <a:pPr algn="just"/>
                      <a:r>
                        <a:rPr lang="zh-CN" sz="1400" dirty="0">
                          <a:effectLst/>
                        </a:rPr>
                        <a:t>• 传输数据（微型</a:t>
                      </a:r>
                      <a:r>
                        <a:rPr lang="en-US" sz="1400" dirty="0">
                          <a:effectLst/>
                        </a:rPr>
                        <a:t> SD </a:t>
                      </a:r>
                      <a:r>
                        <a:rPr lang="zh-CN" sz="1400" dirty="0">
                          <a:effectLst/>
                        </a:rPr>
                        <a:t>卡</a:t>
                      </a:r>
                      <a:r>
                        <a:rPr lang="en-US" sz="1400" dirty="0">
                          <a:effectLst/>
                        </a:rPr>
                        <a:t>/SD </a:t>
                      </a:r>
                      <a:r>
                        <a:rPr lang="zh-CN" sz="1400" dirty="0">
                          <a:effectLst/>
                        </a:rPr>
                        <a:t>卡至驱动）</a:t>
                      </a:r>
                    </a:p>
                    <a:p>
                      <a:pPr algn="just"/>
                      <a:r>
                        <a:rPr lang="zh-CN" sz="1400" dirty="0">
                          <a:effectLst/>
                        </a:rPr>
                        <a:t>• 更新固件</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95088414"/>
                  </a:ext>
                </a:extLst>
              </a:tr>
              <a:tr h="0">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向上键</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 翻至下一菜单项</a:t>
                      </a:r>
                    </a:p>
                    <a:p>
                      <a:pPr algn="just"/>
                      <a:r>
                        <a:rPr lang="zh-CN" sz="1400">
                          <a:effectLst/>
                        </a:rPr>
                        <a:t>• 增加参数值</a:t>
                      </a:r>
                    </a:p>
                    <a:p>
                      <a:pPr algn="just"/>
                      <a:r>
                        <a:rPr lang="zh-CN" sz="1400">
                          <a:effectLst/>
                        </a:rPr>
                        <a:t>• 顺时针方向</a:t>
                      </a:r>
                      <a:r>
                        <a:rPr lang="en-US" sz="1400">
                          <a:effectLst/>
                        </a:rPr>
                        <a:t> JOG</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50180054"/>
                  </a:ext>
                </a:extLst>
              </a:tr>
              <a:tr h="0">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向下键</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 翻至上一菜单项</a:t>
                      </a:r>
                    </a:p>
                    <a:p>
                      <a:pPr algn="just"/>
                      <a:r>
                        <a:rPr lang="zh-CN" sz="1400">
                          <a:effectLst/>
                        </a:rPr>
                        <a:t>• 减小参数值</a:t>
                      </a:r>
                    </a:p>
                    <a:p>
                      <a:pPr algn="just"/>
                      <a:r>
                        <a:rPr lang="zh-CN" sz="1400">
                          <a:effectLst/>
                        </a:rPr>
                        <a:t>• 逆时针方向</a:t>
                      </a:r>
                      <a:r>
                        <a:rPr lang="en-US" sz="1400">
                          <a:effectLst/>
                        </a:rPr>
                        <a:t> JOG</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15559304"/>
                  </a:ext>
                </a:extLst>
              </a:tr>
              <a:tr h="0">
                <a:tc>
                  <a:txBody>
                    <a:bodyPr/>
                    <a:lstStyle/>
                    <a:p>
                      <a:pPr algn="ctr"/>
                      <a:endParaRPr lang="en-US"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移位键</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将光标从位移动到位进行独立的位编辑，包括正向</a:t>
                      </a:r>
                      <a:r>
                        <a:rPr lang="en-US" sz="1400">
                          <a:effectLst/>
                        </a:rPr>
                        <a:t>/</a:t>
                      </a:r>
                      <a:endParaRPr lang="zh-CN" sz="1400">
                        <a:effectLst/>
                      </a:endParaRPr>
                    </a:p>
                    <a:p>
                      <a:pPr algn="just"/>
                      <a:r>
                        <a:rPr lang="zh-CN" sz="1400">
                          <a:effectLst/>
                        </a:rPr>
                        <a:t>负向标记的位</a:t>
                      </a:r>
                      <a:r>
                        <a:rPr lang="en-US" sz="1400">
                          <a:effectLst/>
                        </a:rPr>
                        <a:t>,</a:t>
                      </a:r>
                      <a:r>
                        <a:rPr lang="zh-CN" sz="1400">
                          <a:effectLst/>
                        </a:rPr>
                        <a:t>“</a:t>
                      </a:r>
                      <a:r>
                        <a:rPr lang="en-US" sz="1400">
                          <a:effectLst/>
                        </a:rPr>
                        <a:t>_”</a:t>
                      </a:r>
                      <a:r>
                        <a:rPr lang="zh-CN" sz="1400">
                          <a:effectLst/>
                        </a:rPr>
                        <a:t>表示正，</a:t>
                      </a:r>
                      <a:r>
                        <a:rPr lang="en-US" sz="1400">
                          <a:effectLst/>
                        </a:rPr>
                        <a:t>“-”</a:t>
                      </a:r>
                      <a:r>
                        <a:rPr lang="zh-CN" sz="1400">
                          <a:effectLst/>
                        </a:rPr>
                        <a:t>表示负。</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74767475"/>
                  </a:ext>
                </a:extLst>
              </a:tr>
              <a:tr h="0">
                <a:tc>
                  <a:txBody>
                    <a:bodyPr/>
                    <a:lstStyle/>
                    <a:p>
                      <a:pPr algn="ctr"/>
                      <a:r>
                        <a:rPr lang="en-US" sz="1400">
                          <a:effectLst/>
                        </a:rPr>
                        <a:t>+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M</a:t>
                      </a:r>
                      <a:r>
                        <a:rPr lang="zh-CN" sz="1400">
                          <a:effectLst/>
                        </a:rPr>
                        <a:t>和</a:t>
                      </a:r>
                      <a:r>
                        <a:rPr lang="en-US" sz="1400">
                          <a:effectLst/>
                        </a:rPr>
                        <a:t>OK</a:t>
                      </a:r>
                      <a:r>
                        <a:rPr lang="zh-CN" sz="1400">
                          <a:effectLst/>
                        </a:rPr>
                        <a:t>组合</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长按组合键四秒重启驱动</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63558399"/>
                  </a:ext>
                </a:extLst>
              </a:tr>
              <a:tr h="0">
                <a:tc>
                  <a:txBody>
                    <a:bodyPr/>
                    <a:lstStyle/>
                    <a:p>
                      <a:pPr algn="ctr"/>
                      <a:r>
                        <a:rPr lang="en-US" sz="1400">
                          <a:effectLst/>
                        </a:rPr>
                        <a:t>+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400">
                          <a:effectLst/>
                        </a:rPr>
                        <a:t>移位和向上组合</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当右上角显示</a:t>
                      </a:r>
                      <a:r>
                        <a:rPr lang="en-US" sz="1400" dirty="0">
                          <a:effectLst/>
                        </a:rPr>
                        <a:t> </a:t>
                      </a:r>
                      <a:r>
                        <a:rPr lang="zh-CN" sz="1400" dirty="0">
                          <a:effectLst/>
                        </a:rPr>
                        <a:t>时，向左移动当前显示页，如</a:t>
                      </a:r>
                      <a:r>
                        <a:rPr lang="en-US" sz="1400" dirty="0">
                          <a:effectLst/>
                        </a:rPr>
                        <a:t>             </a:t>
                      </a:r>
                      <a:r>
                        <a:rPr lang="zh-CN" sz="1400" dirty="0">
                          <a:effectLst/>
                        </a:rPr>
                        <a:t>。</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09206091"/>
                  </a:ext>
                </a:extLst>
              </a:tr>
              <a:tr h="0">
                <a:tc>
                  <a:txBody>
                    <a:bodyPr/>
                    <a:lstStyle/>
                    <a:p>
                      <a:pPr algn="ctr"/>
                      <a:r>
                        <a:rPr lang="en-US" sz="1400">
                          <a:effectLst/>
                        </a:rPr>
                        <a:t>+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400">
                          <a:effectLst/>
                        </a:rPr>
                        <a:t>移位和向下组合</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当右下角显示</a:t>
                      </a:r>
                      <a:r>
                        <a:rPr lang="en-US" sz="1400" dirty="0">
                          <a:effectLst/>
                        </a:rPr>
                        <a:t> </a:t>
                      </a:r>
                      <a:r>
                        <a:rPr lang="zh-CN" sz="1400" dirty="0">
                          <a:effectLst/>
                        </a:rPr>
                        <a:t>时，向右移动当前显示页，如</a:t>
                      </a:r>
                      <a:r>
                        <a:rPr lang="en-US" sz="1400" dirty="0">
                          <a:effectLst/>
                        </a:rPr>
                        <a:t>             </a:t>
                      </a:r>
                      <a:r>
                        <a:rPr lang="zh-CN" sz="1400" dirty="0">
                          <a:effectLst/>
                        </a:rPr>
                        <a:t>。</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41337338"/>
                  </a:ext>
                </a:extLst>
              </a:tr>
            </a:tbl>
          </a:graphicData>
        </a:graphic>
      </p:graphicFrame>
      <p:pic>
        <p:nvPicPr>
          <p:cNvPr id="4111" name="图片 1104225339">
            <a:extLst>
              <a:ext uri="{FF2B5EF4-FFF2-40B4-BE49-F238E27FC236}">
                <a16:creationId xmlns:a16="http://schemas.microsoft.com/office/drawing/2014/main" id="{61107395-6321-1A23-57AC-C4A55FE299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3510" r="3510"/>
          <a:stretch>
            <a:fillRect/>
          </a:stretch>
        </p:blipFill>
        <p:spPr bwMode="auto">
          <a:xfrm>
            <a:off x="4776268" y="5857454"/>
            <a:ext cx="128280" cy="128280"/>
          </a:xfrm>
          <a:prstGeom prst="rect">
            <a:avLst/>
          </a:prstGeom>
          <a:noFill/>
          <a:extLst>
            <a:ext uri="{909E8E84-426E-40DD-AFC4-6F175D3DCCD1}">
              <a14:hiddenFill xmlns:a14="http://schemas.microsoft.com/office/drawing/2010/main">
                <a:solidFill>
                  <a:srgbClr val="FFFFFF"/>
                </a:solidFill>
              </a14:hiddenFill>
            </a:ext>
          </a:extLst>
        </p:spPr>
      </p:pic>
      <p:pic>
        <p:nvPicPr>
          <p:cNvPr id="4110" name="图片 174614137">
            <a:extLst>
              <a:ext uri="{FF2B5EF4-FFF2-40B4-BE49-F238E27FC236}">
                <a16:creationId xmlns:a16="http://schemas.microsoft.com/office/drawing/2014/main" id="{E45C0F78-99A6-35AC-93A8-C552F4744C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55" b="1755"/>
          <a:stretch>
            <a:fillRect/>
          </a:stretch>
        </p:blipFill>
        <p:spPr bwMode="auto">
          <a:xfrm>
            <a:off x="4871417" y="2548574"/>
            <a:ext cx="2889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4109" name="图片 10">
            <a:extLst>
              <a:ext uri="{FF2B5EF4-FFF2-40B4-BE49-F238E27FC236}">
                <a16:creationId xmlns:a16="http://schemas.microsoft.com/office/drawing/2014/main" id="{9C6BFD5C-473D-3A1C-0FAC-7182E5C680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62" r="862"/>
          <a:stretch>
            <a:fillRect/>
          </a:stretch>
        </p:blipFill>
        <p:spPr bwMode="auto">
          <a:xfrm>
            <a:off x="4871417" y="4267156"/>
            <a:ext cx="2889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4108" name="图片 809310889">
            <a:extLst>
              <a:ext uri="{FF2B5EF4-FFF2-40B4-BE49-F238E27FC236}">
                <a16:creationId xmlns:a16="http://schemas.microsoft.com/office/drawing/2014/main" id="{09BE267A-EF50-2462-B397-5D1E9004C8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666" r="1666"/>
          <a:stretch>
            <a:fillRect/>
          </a:stretch>
        </p:blipFill>
        <p:spPr bwMode="auto">
          <a:xfrm>
            <a:off x="4901580" y="4845006"/>
            <a:ext cx="2889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4107" name="图片 898965748">
            <a:extLst>
              <a:ext uri="{FF2B5EF4-FFF2-40B4-BE49-F238E27FC236}">
                <a16:creationId xmlns:a16="http://schemas.microsoft.com/office/drawing/2014/main" id="{FE7F0EF5-FEF9-4F0F-B37E-4A6B2F0028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847" r="847"/>
          <a:stretch>
            <a:fillRect/>
          </a:stretch>
        </p:blipFill>
        <p:spPr bwMode="auto">
          <a:xfrm>
            <a:off x="4925615" y="5444330"/>
            <a:ext cx="2889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4106" name="图片 13">
            <a:extLst>
              <a:ext uri="{FF2B5EF4-FFF2-40B4-BE49-F238E27FC236}">
                <a16:creationId xmlns:a16="http://schemas.microsoft.com/office/drawing/2014/main" id="{CCF7B8AB-76E1-6697-6A41-D504E62B71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510" r="3510"/>
          <a:stretch>
            <a:fillRect/>
          </a:stretch>
        </p:blipFill>
        <p:spPr bwMode="auto">
          <a:xfrm>
            <a:off x="4901580" y="1173746"/>
            <a:ext cx="274898" cy="274898"/>
          </a:xfrm>
          <a:prstGeom prst="rect">
            <a:avLst/>
          </a:prstGeom>
          <a:noFill/>
          <a:extLst>
            <a:ext uri="{909E8E84-426E-40DD-AFC4-6F175D3DCCD1}">
              <a14:hiddenFill xmlns:a14="http://schemas.microsoft.com/office/drawing/2010/main">
                <a:solidFill>
                  <a:srgbClr val="FFFFFF"/>
                </a:solidFill>
              </a14:hiddenFill>
            </a:ext>
          </a:extLst>
        </p:spPr>
      </p:pic>
      <p:pic>
        <p:nvPicPr>
          <p:cNvPr id="4105" name="图片 1880954345">
            <a:extLst>
              <a:ext uri="{FF2B5EF4-FFF2-40B4-BE49-F238E27FC236}">
                <a16:creationId xmlns:a16="http://schemas.microsoft.com/office/drawing/2014/main" id="{4219E49C-F3EE-1BCB-EB78-F5FA6E61537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t="1755" b="1755"/>
          <a:stretch>
            <a:fillRect/>
          </a:stretch>
        </p:blipFill>
        <p:spPr bwMode="auto">
          <a:xfrm>
            <a:off x="5157817" y="5857454"/>
            <a:ext cx="128280" cy="128280"/>
          </a:xfrm>
          <a:prstGeom prst="rect">
            <a:avLst/>
          </a:prstGeom>
          <a:noFill/>
          <a:extLst>
            <a:ext uri="{909E8E84-426E-40DD-AFC4-6F175D3DCCD1}">
              <a14:hiddenFill xmlns:a14="http://schemas.microsoft.com/office/drawing/2010/main">
                <a:solidFill>
                  <a:srgbClr val="FFFFFF"/>
                </a:solidFill>
              </a14:hiddenFill>
            </a:ext>
          </a:extLst>
        </p:spPr>
      </p:pic>
      <p:pic>
        <p:nvPicPr>
          <p:cNvPr id="4104" name="图片 929027703">
            <a:extLst>
              <a:ext uri="{FF2B5EF4-FFF2-40B4-BE49-F238E27FC236}">
                <a16:creationId xmlns:a16="http://schemas.microsoft.com/office/drawing/2014/main" id="{598D8914-963F-01B1-5886-B379634FD9A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862" r="862"/>
          <a:stretch>
            <a:fillRect/>
          </a:stretch>
        </p:blipFill>
        <p:spPr bwMode="auto">
          <a:xfrm>
            <a:off x="5119079" y="6043654"/>
            <a:ext cx="160025" cy="160025"/>
          </a:xfrm>
          <a:prstGeom prst="rect">
            <a:avLst/>
          </a:prstGeom>
          <a:noFill/>
          <a:extLst>
            <a:ext uri="{909E8E84-426E-40DD-AFC4-6F175D3DCCD1}">
              <a14:hiddenFill xmlns:a14="http://schemas.microsoft.com/office/drawing/2010/main">
                <a:solidFill>
                  <a:srgbClr val="FFFFFF"/>
                </a:solidFill>
              </a14:hiddenFill>
            </a:ext>
          </a:extLst>
        </p:spPr>
      </p:pic>
      <p:pic>
        <p:nvPicPr>
          <p:cNvPr id="4103" name="图片 678496074">
            <a:extLst>
              <a:ext uri="{FF2B5EF4-FFF2-40B4-BE49-F238E27FC236}">
                <a16:creationId xmlns:a16="http://schemas.microsoft.com/office/drawing/2014/main" id="{D4CBD940-3BE8-AC45-2F18-8C82A2D5016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l="847" r="847"/>
          <a:stretch>
            <a:fillRect/>
          </a:stretch>
        </p:blipFill>
        <p:spPr bwMode="auto">
          <a:xfrm>
            <a:off x="4776268" y="6043654"/>
            <a:ext cx="160025" cy="160025"/>
          </a:xfrm>
          <a:prstGeom prst="rect">
            <a:avLst/>
          </a:prstGeom>
          <a:noFill/>
          <a:extLst>
            <a:ext uri="{909E8E84-426E-40DD-AFC4-6F175D3DCCD1}">
              <a14:hiddenFill xmlns:a14="http://schemas.microsoft.com/office/drawing/2010/main">
                <a:solidFill>
                  <a:srgbClr val="FFFFFF"/>
                </a:solidFill>
              </a14:hiddenFill>
            </a:ext>
          </a:extLst>
        </p:spPr>
      </p:pic>
      <p:pic>
        <p:nvPicPr>
          <p:cNvPr id="4102" name="图片 868578799">
            <a:extLst>
              <a:ext uri="{FF2B5EF4-FFF2-40B4-BE49-F238E27FC236}">
                <a16:creationId xmlns:a16="http://schemas.microsoft.com/office/drawing/2014/main" id="{BDE114C0-7D65-7E16-45F5-F1FB5AEF231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04853" y="4556081"/>
            <a:ext cx="98425" cy="1143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图片 1387300113">
            <a:extLst>
              <a:ext uri="{FF2B5EF4-FFF2-40B4-BE49-F238E27FC236}">
                <a16:creationId xmlns:a16="http://schemas.microsoft.com/office/drawing/2014/main" id="{C68D7135-A627-D605-54A1-B18C9EB89A9F}"/>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369549" y="6078141"/>
            <a:ext cx="342900" cy="984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图片 19">
            <a:extLst>
              <a:ext uri="{FF2B5EF4-FFF2-40B4-BE49-F238E27FC236}">
                <a16:creationId xmlns:a16="http://schemas.microsoft.com/office/drawing/2014/main" id="{989EA681-4157-4E49-C70A-248B8F46A33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l="1666" r="1666"/>
          <a:stretch>
            <a:fillRect/>
          </a:stretch>
        </p:blipFill>
        <p:spPr bwMode="auto">
          <a:xfrm>
            <a:off x="5113223" y="6259684"/>
            <a:ext cx="172874" cy="172874"/>
          </a:xfrm>
          <a:prstGeom prst="rect">
            <a:avLst/>
          </a:prstGeom>
          <a:noFill/>
          <a:extLst>
            <a:ext uri="{909E8E84-426E-40DD-AFC4-6F175D3DCCD1}">
              <a14:hiddenFill xmlns:a14="http://schemas.microsoft.com/office/drawing/2010/main">
                <a:solidFill>
                  <a:srgbClr val="FFFFFF"/>
                </a:solidFill>
              </a14:hiddenFill>
            </a:ext>
          </a:extLst>
        </p:spPr>
      </p:pic>
      <p:pic>
        <p:nvPicPr>
          <p:cNvPr id="4099" name="图片 707516046">
            <a:extLst>
              <a:ext uri="{FF2B5EF4-FFF2-40B4-BE49-F238E27FC236}">
                <a16:creationId xmlns:a16="http://schemas.microsoft.com/office/drawing/2014/main" id="{557A23FA-B52D-128D-AB2F-B6B41E0E6890}"/>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l="847" r="847"/>
          <a:stretch>
            <a:fillRect/>
          </a:stretch>
        </p:blipFill>
        <p:spPr bwMode="auto">
          <a:xfrm>
            <a:off x="4794785" y="6250331"/>
            <a:ext cx="174164" cy="174164"/>
          </a:xfrm>
          <a:prstGeom prst="rect">
            <a:avLst/>
          </a:prstGeom>
          <a:noFill/>
          <a:extLst>
            <a:ext uri="{909E8E84-426E-40DD-AFC4-6F175D3DCCD1}">
              <a14:hiddenFill xmlns:a14="http://schemas.microsoft.com/office/drawing/2010/main">
                <a:solidFill>
                  <a:srgbClr val="FFFFFF"/>
                </a:solidFill>
              </a14:hiddenFill>
            </a:ext>
          </a:extLst>
        </p:spPr>
      </p:pic>
      <p:pic>
        <p:nvPicPr>
          <p:cNvPr id="4098" name="图片 22">
            <a:extLst>
              <a:ext uri="{FF2B5EF4-FFF2-40B4-BE49-F238E27FC236}">
                <a16:creationId xmlns:a16="http://schemas.microsoft.com/office/drawing/2014/main" id="{CF6F6779-C2D3-8A0B-3177-2475A46B4125}"/>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104853" y="4556081"/>
            <a:ext cx="68262" cy="92075"/>
          </a:xfrm>
          <a:prstGeom prst="rect">
            <a:avLst/>
          </a:prstGeom>
          <a:noFill/>
          <a:extLst>
            <a:ext uri="{909E8E84-426E-40DD-AFC4-6F175D3DCCD1}">
              <a14:hiddenFill xmlns:a14="http://schemas.microsoft.com/office/drawing/2010/main">
                <a:solidFill>
                  <a:srgbClr val="FFFFFF"/>
                </a:solidFill>
              </a14:hiddenFill>
            </a:ext>
          </a:extLst>
        </p:spPr>
      </p:pic>
      <p:pic>
        <p:nvPicPr>
          <p:cNvPr id="4097" name="图片 1565048227">
            <a:extLst>
              <a:ext uri="{FF2B5EF4-FFF2-40B4-BE49-F238E27FC236}">
                <a16:creationId xmlns:a16="http://schemas.microsoft.com/office/drawing/2014/main" id="{75E6438F-A5BC-E95B-6469-E90B9CA4135E}"/>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391774" y="6302041"/>
            <a:ext cx="320675" cy="10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3266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5.1.8 </a:t>
            </a:r>
            <a:r>
              <a:rPr lang="zh-CN" altLang="en-US" sz="2400" b="1" dirty="0">
                <a:solidFill>
                  <a:srgbClr val="294B64"/>
                </a:solidFill>
                <a:latin typeface="微软雅黑" panose="020B0503020204020204" charset="-122"/>
                <a:ea typeface="微软雅黑" panose="020B0503020204020204" charset="-122"/>
              </a:rPr>
              <a:t>技能训练</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743457"/>
            <a:ext cx="9600158" cy="3035446"/>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了解伺服系统的构成；</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了解伺服电机结构和工作原理；</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了解编码器结构和原理；</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认识驱动器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BOP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面板结构；</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掌握驱动器接口功能；</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能够完成驱动器的硬件连接；</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能够完成驱动器的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JOG</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模式调试；</a:t>
            </a: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55171777"/>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en-US" altLang="zh-CN" sz="1800" b="1" kern="1200" dirty="0">
                          <a:solidFill>
                            <a:schemeClr val="lt1"/>
                          </a:solidFill>
                          <a:effectLst/>
                          <a:latin typeface="+mn-lt"/>
                          <a:ea typeface="+mn-ea"/>
                          <a:cs typeface="+mn-cs"/>
                        </a:rPr>
                        <a:t>SINAMICS V90</a:t>
                      </a:r>
                      <a:r>
                        <a:rPr lang="zh-CN" altLang="zh-CN" sz="1800" b="1" kern="1200" dirty="0">
                          <a:solidFill>
                            <a:schemeClr val="lt1"/>
                          </a:solidFill>
                          <a:effectLst/>
                          <a:latin typeface="+mn-lt"/>
                          <a:ea typeface="+mn-ea"/>
                          <a:cs typeface="+mn-cs"/>
                        </a:rPr>
                        <a:t>驱动器</a:t>
                      </a:r>
                      <a:r>
                        <a:rPr lang="en-US" altLang="zh-CN" sz="1800" b="1" kern="1200" dirty="0">
                          <a:solidFill>
                            <a:schemeClr val="lt1"/>
                          </a:solidFill>
                          <a:effectLst/>
                          <a:latin typeface="+mn-lt"/>
                          <a:ea typeface="+mn-ea"/>
                          <a:cs typeface="+mn-cs"/>
                        </a:rPr>
                        <a:t>JOG</a:t>
                      </a:r>
                      <a:r>
                        <a:rPr lang="zh-CN" altLang="zh-CN" sz="1800" b="1" kern="1200" dirty="0">
                          <a:solidFill>
                            <a:schemeClr val="lt1"/>
                          </a:solidFill>
                          <a:effectLst/>
                          <a:latin typeface="+mn-lt"/>
                          <a:ea typeface="+mn-ea"/>
                          <a:cs typeface="+mn-cs"/>
                        </a:rPr>
                        <a:t>模式下运行调试</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pic>
        <p:nvPicPr>
          <p:cNvPr id="1028" name="Picture 4">
            <a:extLst>
              <a:ext uri="{FF2B5EF4-FFF2-40B4-BE49-F238E27FC236}">
                <a16:creationId xmlns:a16="http://schemas.microsoft.com/office/drawing/2014/main" id="{A822F457-C917-2905-2440-E831F099AB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2885" y="2177067"/>
            <a:ext cx="3348756" cy="22325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CDD7E5DB-E448-30D3-AF1E-24857F1CE928}"/>
              </a:ext>
            </a:extLst>
          </p:cNvPr>
          <p:cNvSpPr txBox="1"/>
          <p:nvPr/>
        </p:nvSpPr>
        <p:spPr>
          <a:xfrm>
            <a:off x="645869" y="4843181"/>
            <a:ext cx="9795687" cy="819455"/>
          </a:xfrm>
          <a:prstGeom prst="rect">
            <a:avLst/>
          </a:prstGeom>
          <a:noFill/>
        </p:spPr>
        <p:txBody>
          <a:bodyPr wrap="square">
            <a:spAutoFit/>
          </a:bodyPr>
          <a:lstStyle/>
          <a:p>
            <a:pPr lvl="0" algn="just">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训练任务</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认识</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驱动器接口，连接驱动器和伺服电动机，使用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面板在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JOG</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模式下调试运行电动机。</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96219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4.1PLC</a:t>
            </a:r>
            <a:r>
              <a:rPr lang="zh-CN" altLang="en-US" sz="3200" b="1" dirty="0">
                <a:solidFill>
                  <a:srgbClr val="022F4F"/>
                </a:solidFill>
                <a:latin typeface="微软雅黑" panose="020B0503020204020204" charset="-122"/>
                <a:ea typeface="微软雅黑" panose="020B0503020204020204" charset="-122"/>
              </a:rPr>
              <a:t>与变频器端子控制电动机运行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CD900545-3940-C423-8E49-AB7908966216}"/>
              </a:ext>
            </a:extLst>
          </p:cNvPr>
          <p:cNvGraphicFramePr>
            <a:graphicFrameLocks noGrp="1"/>
          </p:cNvGraphicFramePr>
          <p:nvPr>
            <p:extLst>
              <p:ext uri="{D42A27DB-BD31-4B8C-83A1-F6EECF244321}">
                <p14:modId xmlns:p14="http://schemas.microsoft.com/office/powerpoint/2010/main" val="3862856240"/>
              </p:ext>
            </p:extLst>
          </p:nvPr>
        </p:nvGraphicFramePr>
        <p:xfrm>
          <a:off x="794611" y="1766579"/>
          <a:ext cx="9649072" cy="1400073"/>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269607">
                <a:tc>
                  <a:txBody>
                    <a:bodyPr/>
                    <a:lstStyle/>
                    <a:p>
                      <a:pPr algn="ctr"/>
                      <a:r>
                        <a:rPr lang="zh-CN" sz="1600">
                          <a:effectLst/>
                        </a:rPr>
                        <a:t>序号</a:t>
                      </a:r>
                      <a:endParaRPr lang="zh-CN" sz="1600">
                        <a:effectLst/>
                        <a:latin typeface="+mn-ea"/>
                        <a:ea typeface="+mn-ea"/>
                        <a:cs typeface="宋体" panose="02010600030101010101" pitchFamily="2" charset="-122"/>
                      </a:endParaRPr>
                    </a:p>
                  </a:txBody>
                  <a:tcPr marL="68580" marR="68580" marT="0" marB="0" anchor="ctr"/>
                </a:tc>
                <a:tc>
                  <a:txBody>
                    <a:bodyPr/>
                    <a:lstStyle/>
                    <a:p>
                      <a:pPr algn="ctr"/>
                      <a:r>
                        <a:rPr lang="zh-CN" sz="1600">
                          <a:effectLst/>
                        </a:rPr>
                        <a:t>名称</a:t>
                      </a:r>
                      <a:endParaRPr lang="zh-CN" sz="1600">
                        <a:effectLst/>
                        <a:latin typeface="+mn-ea"/>
                        <a:ea typeface="+mn-ea"/>
                        <a:cs typeface="宋体" panose="02010600030101010101" pitchFamily="2" charset="-122"/>
                      </a:endParaRPr>
                    </a:p>
                  </a:txBody>
                  <a:tcPr marL="68580" marR="68580" marT="0" marB="0" anchor="ctr"/>
                </a:tc>
                <a:tc>
                  <a:txBody>
                    <a:bodyPr/>
                    <a:lstStyle/>
                    <a:p>
                      <a:pPr algn="ctr"/>
                      <a:r>
                        <a:rPr lang="zh-CN" sz="1600" dirty="0">
                          <a:effectLst/>
                        </a:rPr>
                        <a:t>备注</a:t>
                      </a:r>
                      <a:endParaRPr lang="zh-CN" sz="16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2781842658"/>
                  </a:ext>
                </a:extLst>
              </a:tr>
              <a:tr h="269607">
                <a:tc>
                  <a:txBody>
                    <a:bodyPr/>
                    <a:lstStyle/>
                    <a:p>
                      <a:pPr algn="ctr"/>
                      <a:r>
                        <a:rPr lang="zh-CN" sz="1600">
                          <a:solidFill>
                            <a:srgbClr val="000000"/>
                          </a:solidFill>
                          <a:effectLst/>
                          <a:latin typeface="宋体" panose="02010600030101010101" pitchFamily="2" charset="-122"/>
                          <a:ea typeface="宋体" panose="02010600030101010101" pitchFamily="2" charset="-122"/>
                          <a:cs typeface="宋体" panose="02010600030101010101" pitchFamily="2" charset="-122"/>
                        </a:rPr>
                        <a:t>序号</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solidFill>
                            <a:srgbClr val="000000"/>
                          </a:solidFill>
                          <a:effectLst/>
                          <a:latin typeface="宋体" panose="02010600030101010101" pitchFamily="2" charset="-122"/>
                          <a:ea typeface="宋体" panose="02010600030101010101" pitchFamily="2" charset="-122"/>
                          <a:cs typeface="宋体" panose="02010600030101010101" pitchFamily="2" charset="-122"/>
                        </a:rPr>
                        <a:t>名称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solidFill>
                            <a:srgbClr val="000000"/>
                          </a:solidFill>
                          <a:effectLst/>
                          <a:latin typeface="宋体" panose="02010600030101010101" pitchFamily="2" charset="-122"/>
                          <a:ea typeface="宋体" panose="02010600030101010101" pitchFamily="2" charset="-122"/>
                          <a:cs typeface="宋体" panose="02010600030101010101" pitchFamily="2" charset="-122"/>
                        </a:rPr>
                        <a:t>说明</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39894832"/>
                  </a:ext>
                </a:extLst>
              </a:tr>
              <a:tr h="321647">
                <a:tc>
                  <a:txBody>
                    <a:bodyPr/>
                    <a:lstStyle/>
                    <a:p>
                      <a:pPr algn="ctr"/>
                      <a:r>
                        <a:rPr lang="en-US" sz="1600">
                          <a:effectLst/>
                          <a:latin typeface="宋体" panose="02010600030101010101" pitchFamily="2" charset="-122"/>
                          <a:ea typeface="宋体" panose="02010600030101010101" pitchFamily="2" charset="-122"/>
                          <a:cs typeface="宋体" panose="02010600030101010101" pitchFamily="2" charset="-122"/>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latin typeface="宋体" panose="02010600030101010101" pitchFamily="2" charset="-122"/>
                          <a:ea typeface="宋体" panose="02010600030101010101" pitchFamily="2" charset="-122"/>
                          <a:cs typeface="宋体" panose="02010600030101010101" pitchFamily="2" charset="-122"/>
                        </a:rPr>
                        <a:t>SINAMICS V90 PN</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latin typeface="宋体" panose="02010600030101010101" pitchFamily="2" charset="-122"/>
                          <a:ea typeface="宋体" panose="02010600030101010101" pitchFamily="2" charset="-122"/>
                          <a:cs typeface="宋体" panose="02010600030101010101" pitchFamily="2" charset="-122"/>
                        </a:rPr>
                        <a:t>6SL3120-5FB10-1UF0(230V/0.1kW/1.4A)</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77889229"/>
                  </a:ext>
                </a:extLst>
              </a:tr>
              <a:tr h="539212">
                <a:tc>
                  <a:txBody>
                    <a:bodyPr/>
                    <a:lstStyle/>
                    <a:p>
                      <a:pPr algn="ctr"/>
                      <a:r>
                        <a:rPr lang="en-US" sz="1600">
                          <a:effectLst/>
                          <a:latin typeface="宋体" panose="02010600030101010101" pitchFamily="2" charset="-122"/>
                          <a:ea typeface="宋体" panose="02010600030101010101" pitchFamily="2" charset="-122"/>
                          <a:cs typeface="宋体" panose="02010600030101010101" pitchFamily="2" charset="-122"/>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latin typeface="宋体" panose="02010600030101010101" pitchFamily="2" charset="-122"/>
                          <a:ea typeface="宋体" panose="02010600030101010101" pitchFamily="2" charset="-122"/>
                          <a:cs typeface="宋体" panose="02010600030101010101" pitchFamily="2" charset="-122"/>
                        </a:rPr>
                        <a:t>1FL6</a:t>
                      </a:r>
                      <a:r>
                        <a:rPr lang="zh-CN" sz="1600" dirty="0">
                          <a:effectLst/>
                          <a:latin typeface="宋体" panose="02010600030101010101" pitchFamily="2" charset="-122"/>
                          <a:ea typeface="宋体" panose="02010600030101010101" pitchFamily="2" charset="-122"/>
                          <a:cs typeface="宋体" panose="02010600030101010101" pitchFamily="2" charset="-122"/>
                        </a:rPr>
                        <a:t>电机</a:t>
                      </a:r>
                    </a:p>
                  </a:txBody>
                  <a:tcPr marL="68580" marR="68580" marT="0" marB="0" anchor="ctr"/>
                </a:tc>
                <a:tc>
                  <a:txBody>
                    <a:bodyPr/>
                    <a:lstStyle/>
                    <a:p>
                      <a:pPr algn="ctr"/>
                      <a:r>
                        <a:rPr lang="en-US" sz="1600" dirty="0">
                          <a:effectLst/>
                          <a:latin typeface="宋体" panose="02010600030101010101" pitchFamily="2" charset="-122"/>
                          <a:ea typeface="宋体" panose="02010600030101010101" pitchFamily="2" charset="-122"/>
                          <a:cs typeface="宋体" panose="02010600030101010101" pitchFamily="2" charset="-122"/>
                        </a:rPr>
                        <a:t>1FL6025-2AF21-1AA1</a:t>
                      </a:r>
                      <a:r>
                        <a:rPr lang="zh-CN" sz="1600" dirty="0">
                          <a:effectLst/>
                          <a:latin typeface="宋体" panose="02010600030101010101" pitchFamily="2" charset="-122"/>
                          <a:ea typeface="宋体" panose="02010600030101010101" pitchFamily="2" charset="-122"/>
                          <a:cs typeface="宋体" panose="02010600030101010101" pitchFamily="2" charset="-122"/>
                        </a:rPr>
                        <a:t>（增量编码器）</a:t>
                      </a:r>
                    </a:p>
                  </a:txBody>
                  <a:tcPr marL="68580" marR="68580" marT="0" marB="0" anchor="ctr"/>
                </a:tc>
                <a:extLst>
                  <a:ext uri="{0D108BD9-81ED-4DB2-BD59-A6C34878D82A}">
                    <a16:rowId xmlns:a16="http://schemas.microsoft.com/office/drawing/2014/main" val="751358804"/>
                  </a:ext>
                </a:extLst>
              </a:tr>
            </a:tbl>
          </a:graphicData>
        </a:graphic>
      </p:graphicFrame>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grpSp>
        <p:nvGrpSpPr>
          <p:cNvPr id="4" name="组合 3">
            <a:extLst>
              <a:ext uri="{FF2B5EF4-FFF2-40B4-BE49-F238E27FC236}">
                <a16:creationId xmlns:a16="http://schemas.microsoft.com/office/drawing/2014/main" id="{8A4B3A31-7324-417B-155B-D02EE7068BD6}"/>
              </a:ext>
            </a:extLst>
          </p:cNvPr>
          <p:cNvGrpSpPr>
            <a:grpSpLocks noChangeAspect="1"/>
          </p:cNvGrpSpPr>
          <p:nvPr/>
        </p:nvGrpSpPr>
        <p:grpSpPr>
          <a:xfrm>
            <a:off x="4594234" y="3456111"/>
            <a:ext cx="2376264" cy="2539441"/>
            <a:chOff x="0" y="0"/>
            <a:chExt cx="11905" cy="13550"/>
          </a:xfrm>
        </p:grpSpPr>
        <p:pic>
          <p:nvPicPr>
            <p:cNvPr id="7" name="图片 6">
              <a:extLst>
                <a:ext uri="{FF2B5EF4-FFF2-40B4-BE49-F238E27FC236}">
                  <a16:creationId xmlns:a16="http://schemas.microsoft.com/office/drawing/2014/main" id="{AFD8583C-E061-EF2E-708D-54DCF9717E12}"/>
                </a:ext>
              </a:extLst>
            </p:cNvPr>
            <p:cNvPicPr>
              <a:picLocks noChangeAspect="1"/>
            </p:cNvPicPr>
            <p:nvPr/>
          </p:nvPicPr>
          <p:blipFill>
            <a:blip r:embed="rId3"/>
            <a:stretch>
              <a:fillRect/>
            </a:stretch>
          </p:blipFill>
          <p:spPr>
            <a:xfrm>
              <a:off x="0" y="0"/>
              <a:ext cx="9401" cy="4635"/>
            </a:xfrm>
            <a:prstGeom prst="rect">
              <a:avLst/>
            </a:prstGeom>
            <a:noFill/>
            <a:ln w="9525">
              <a:noFill/>
            </a:ln>
          </p:spPr>
        </p:pic>
        <p:pic>
          <p:nvPicPr>
            <p:cNvPr id="11" name="图片 10">
              <a:extLst>
                <a:ext uri="{FF2B5EF4-FFF2-40B4-BE49-F238E27FC236}">
                  <a16:creationId xmlns:a16="http://schemas.microsoft.com/office/drawing/2014/main" id="{B31BB034-5BB8-F53C-4770-B83E83411324}"/>
                </a:ext>
              </a:extLst>
            </p:cNvPr>
            <p:cNvPicPr>
              <a:picLocks noChangeAspect="1"/>
            </p:cNvPicPr>
            <p:nvPr/>
          </p:nvPicPr>
          <p:blipFill>
            <a:blip r:embed="rId4"/>
            <a:stretch>
              <a:fillRect/>
            </a:stretch>
          </p:blipFill>
          <p:spPr>
            <a:xfrm>
              <a:off x="9390" y="0"/>
              <a:ext cx="2515" cy="8067"/>
            </a:xfrm>
            <a:prstGeom prst="rect">
              <a:avLst/>
            </a:prstGeom>
            <a:noFill/>
            <a:ln w="9525">
              <a:noFill/>
            </a:ln>
          </p:spPr>
        </p:pic>
        <p:pic>
          <p:nvPicPr>
            <p:cNvPr id="13" name="图片 12">
              <a:extLst>
                <a:ext uri="{FF2B5EF4-FFF2-40B4-BE49-F238E27FC236}">
                  <a16:creationId xmlns:a16="http://schemas.microsoft.com/office/drawing/2014/main" id="{21523DFB-A190-CB9B-ECA5-DC2822C04F77}"/>
                </a:ext>
              </a:extLst>
            </p:cNvPr>
            <p:cNvPicPr>
              <a:picLocks noChangeAspect="1"/>
            </p:cNvPicPr>
            <p:nvPr/>
          </p:nvPicPr>
          <p:blipFill>
            <a:blip r:embed="rId5"/>
            <a:stretch>
              <a:fillRect/>
            </a:stretch>
          </p:blipFill>
          <p:spPr>
            <a:xfrm>
              <a:off x="0" y="4625"/>
              <a:ext cx="9401" cy="4815"/>
            </a:xfrm>
            <a:prstGeom prst="rect">
              <a:avLst/>
            </a:prstGeom>
            <a:noFill/>
            <a:ln w="9525">
              <a:noFill/>
            </a:ln>
          </p:spPr>
        </p:pic>
        <p:pic>
          <p:nvPicPr>
            <p:cNvPr id="15" name="图片 14">
              <a:extLst>
                <a:ext uri="{FF2B5EF4-FFF2-40B4-BE49-F238E27FC236}">
                  <a16:creationId xmlns:a16="http://schemas.microsoft.com/office/drawing/2014/main" id="{151ED770-6C7E-BDEA-73F2-A73863D99911}"/>
                </a:ext>
              </a:extLst>
            </p:cNvPr>
            <p:cNvPicPr>
              <a:picLocks noChangeAspect="1"/>
            </p:cNvPicPr>
            <p:nvPr/>
          </p:nvPicPr>
          <p:blipFill>
            <a:blip r:embed="rId6"/>
            <a:stretch>
              <a:fillRect/>
            </a:stretch>
          </p:blipFill>
          <p:spPr>
            <a:xfrm>
              <a:off x="9390" y="8057"/>
              <a:ext cx="2515" cy="5493"/>
            </a:xfrm>
            <a:prstGeom prst="rect">
              <a:avLst/>
            </a:prstGeom>
            <a:noFill/>
            <a:ln w="9525">
              <a:noFill/>
            </a:ln>
          </p:spPr>
        </p:pic>
        <p:pic>
          <p:nvPicPr>
            <p:cNvPr id="16" name="图片 15">
              <a:extLst>
                <a:ext uri="{FF2B5EF4-FFF2-40B4-BE49-F238E27FC236}">
                  <a16:creationId xmlns:a16="http://schemas.microsoft.com/office/drawing/2014/main" id="{C337234B-9357-2F5E-B19E-5A87A1C5D75E}"/>
                </a:ext>
              </a:extLst>
            </p:cNvPr>
            <p:cNvPicPr>
              <a:picLocks noChangeAspect="1"/>
            </p:cNvPicPr>
            <p:nvPr/>
          </p:nvPicPr>
          <p:blipFill>
            <a:blip r:embed="rId7"/>
            <a:stretch>
              <a:fillRect/>
            </a:stretch>
          </p:blipFill>
          <p:spPr>
            <a:xfrm>
              <a:off x="0" y="9429"/>
              <a:ext cx="9401" cy="4120"/>
            </a:xfrm>
            <a:prstGeom prst="rect">
              <a:avLst/>
            </a:prstGeom>
            <a:noFill/>
            <a:ln w="9525">
              <a:noFill/>
            </a:ln>
          </p:spPr>
        </p:pic>
      </p:grpSp>
    </p:spTree>
    <p:extLst>
      <p:ext uri="{BB962C8B-B14F-4D97-AF65-F5344CB8AC3E}">
        <p14:creationId xmlns:p14="http://schemas.microsoft.com/office/powerpoint/2010/main" val="2476317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4.1PLC</a:t>
            </a:r>
            <a:r>
              <a:rPr lang="zh-CN" altLang="en-US" sz="3200" b="1" dirty="0">
                <a:solidFill>
                  <a:srgbClr val="022F4F"/>
                </a:solidFill>
                <a:latin typeface="微软雅黑" panose="020B0503020204020204" charset="-122"/>
                <a:ea typeface="微软雅黑" panose="020B0503020204020204" charset="-122"/>
              </a:rPr>
              <a:t>与变频器端子控制电动机运行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4849484" cy="2537874"/>
          </a:xfrm>
          <a:prstGeom prst="rect">
            <a:avLst/>
          </a:prstGeom>
          <a:noFill/>
        </p:spPr>
        <p:txBody>
          <a:bodyPr wrap="square">
            <a:spAutoFit/>
          </a:bodyPr>
          <a:lstStyle/>
          <a:p>
            <a:pPr>
              <a:lnSpc>
                <a:spcPct val="150000"/>
              </a:lnSpc>
            </a:pPr>
            <a:r>
              <a:rPr lang="en-US" altLang="zh-CN" sz="1800" b="1" dirty="0">
                <a:effectLst/>
                <a:ea typeface="宋体" panose="02010600030101010101" pitchFamily="2" charset="-122"/>
                <a:cs typeface="宋体" panose="02010600030101010101" pitchFamily="2" charset="-122"/>
              </a:rPr>
              <a:t>4. </a:t>
            </a:r>
            <a:r>
              <a:rPr lang="zh-CN" altLang="en-US" sz="1800" b="1" dirty="0">
                <a:effectLst/>
                <a:ea typeface="宋体" panose="02010600030101010101" pitchFamily="2" charset="-122"/>
                <a:cs typeface="宋体" panose="02010600030101010101" pitchFamily="2" charset="-122"/>
              </a:rPr>
              <a:t>电路连接</a:t>
            </a:r>
            <a:endParaRPr lang="en-US" altLang="zh-CN" sz="1800" b="1"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V90 PN</a:t>
            </a:r>
            <a:r>
              <a:rPr lang="zh-CN" altLang="en-US" dirty="0">
                <a:effectLst/>
                <a:ea typeface="宋体" panose="02010600030101010101" pitchFamily="2" charset="-122"/>
                <a:cs typeface="宋体" panose="02010600030101010101" pitchFamily="2" charset="-122"/>
              </a:rPr>
              <a:t>主电路；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连接</a:t>
            </a:r>
            <a:r>
              <a:rPr lang="en-US" altLang="zh-CN" dirty="0">
                <a:effectLst/>
                <a:ea typeface="宋体" panose="02010600030101010101" pitchFamily="2" charset="-122"/>
                <a:cs typeface="宋体" panose="02010600030101010101" pitchFamily="2" charset="-122"/>
              </a:rPr>
              <a:t>+24V</a:t>
            </a:r>
            <a:r>
              <a:rPr lang="zh-CN" altLang="en-US" dirty="0">
                <a:effectLst/>
                <a:ea typeface="宋体" panose="02010600030101010101" pitchFamily="2" charset="-122"/>
                <a:cs typeface="宋体" panose="02010600030101010101" pitchFamily="2" charset="-122"/>
              </a:rPr>
              <a:t>电源供电电路；</a:t>
            </a:r>
            <a:endParaRPr lang="en-US" altLang="zh-CN"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dirty="0">
                <a:effectLst/>
                <a:ea typeface="宋体" panose="02010600030101010101" pitchFamily="2" charset="-122"/>
                <a:cs typeface="宋体" panose="02010600030101010101" pitchFamily="2" charset="-122"/>
              </a:rPr>
              <a:t>检查伺服驱动器与伺服电机之间的电缆（电机动力电缆、编码器电路、抱闸电缆）是否已正确连接。</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CC9EE9E9-1154-FE7C-E64F-987DCD2536C4}"/>
              </a:ext>
            </a:extLst>
          </p:cNvPr>
          <p:cNvPicPr>
            <a:picLocks noChangeAspect="1"/>
          </p:cNvPicPr>
          <p:nvPr/>
        </p:nvPicPr>
        <p:blipFill>
          <a:blip r:embed="rId2"/>
          <a:stretch>
            <a:fillRect/>
          </a:stretch>
        </p:blipFill>
        <p:spPr>
          <a:xfrm>
            <a:off x="5905053" y="1173180"/>
            <a:ext cx="4791226" cy="4810178"/>
          </a:xfrm>
          <a:prstGeom prst="rect">
            <a:avLst/>
          </a:prstGeom>
        </p:spPr>
      </p:pic>
    </p:spTree>
    <p:extLst>
      <p:ext uri="{BB962C8B-B14F-4D97-AF65-F5344CB8AC3E}">
        <p14:creationId xmlns:p14="http://schemas.microsoft.com/office/powerpoint/2010/main" val="35338625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4.1PLC</a:t>
            </a:r>
            <a:r>
              <a:rPr lang="zh-CN" altLang="en-US" sz="3200" b="1" dirty="0">
                <a:solidFill>
                  <a:srgbClr val="022F4F"/>
                </a:solidFill>
                <a:latin typeface="微软雅黑" panose="020B0503020204020204" charset="-122"/>
                <a:ea typeface="微软雅黑" panose="020B0503020204020204" charset="-122"/>
              </a:rPr>
              <a:t>与变频器端子控制电动机运行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b="1" dirty="0">
                <a:latin typeface="宋体" panose="02010600030101010101" pitchFamily="2" charset="-122"/>
                <a:ea typeface="黑体" panose="02010609060101010101" pitchFamily="49" charset="-122"/>
                <a:cs typeface="宋体" panose="02010600030101010101" pitchFamily="2" charset="-122"/>
              </a:rPr>
              <a:t>5</a:t>
            </a:r>
            <a:r>
              <a:rPr lang="en-US" altLang="zh-CN" sz="1800" b="1" dirty="0">
                <a:effectLst/>
                <a:latin typeface="宋体" panose="02010600030101010101" pitchFamily="2" charset="-122"/>
                <a:ea typeface="黑体" panose="02010609060101010101" pitchFamily="49" charset="-122"/>
                <a:cs typeface="宋体" panose="02010600030101010101" pitchFamily="2" charset="-122"/>
              </a:rPr>
              <a:t>.</a:t>
            </a:r>
            <a:r>
              <a:rPr lang="zh-CN" altLang="en-US" sz="1800" b="1" dirty="0">
                <a:effectLst/>
                <a:latin typeface="宋体" panose="02010600030101010101" pitchFamily="2" charset="-122"/>
                <a:ea typeface="宋体" panose="02010600030101010101" pitchFamily="2" charset="-122"/>
                <a:cs typeface="宋体" panose="02010600030101010101" pitchFamily="2" charset="-122"/>
              </a:rPr>
              <a:t> 调试步骤</a:t>
            </a:r>
            <a:endParaRPr lang="zh-CN" altLang="zh-CN" sz="1800" b="1"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0967" y="1560781"/>
            <a:ext cx="10110468" cy="3358612"/>
          </a:xfrm>
          <a:prstGeom prst="rect">
            <a:avLst/>
          </a:prstGeom>
          <a:noFill/>
        </p:spPr>
        <p:txBody>
          <a:bodyPr wrap="square">
            <a:spAutoFit/>
          </a:bodyPr>
          <a:lstStyle/>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闭合</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QF2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，驱动器接通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DC 24V</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工作电源。</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检查伺服电机类型。如果伺服电机带有增量式编码器，输入电机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ID</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p29000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），参见电机铭牌。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检查电机旋转方向设置，默认运行方向为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CW</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（顺时针）。</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检查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JOG</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速度设置，默认</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JOG</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速度为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100rpm</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。可通过设置参数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p1058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更改显示。</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通过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BOP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保存参数</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闭合</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QF1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接通驱动器主电源。</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(7)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清除故障和报警。</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(8)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BOP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，进入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JOG</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菜单功能，按向上或向下键运行伺服电机，观察电机运行方向和速度。</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532000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4.1PLC</a:t>
            </a:r>
            <a:r>
              <a:rPr lang="zh-CN" altLang="en-US" sz="3200" b="1" dirty="0">
                <a:solidFill>
                  <a:srgbClr val="022F4F"/>
                </a:solidFill>
                <a:latin typeface="微软雅黑" panose="020B0503020204020204" charset="-122"/>
                <a:ea typeface="微软雅黑" panose="020B0503020204020204" charset="-122"/>
              </a:rPr>
              <a:t>与变频器端子控制电动机运行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dirty="0">
                <a:latin typeface="宋体" panose="02010600030101010101" pitchFamily="2" charset="-122"/>
                <a:ea typeface="宋体" panose="02010600030101010101" pitchFamily="2" charset="-122"/>
                <a:cs typeface="宋体" panose="02010600030101010101" pitchFamily="2" charset="-122"/>
              </a:rPr>
              <a:t>6</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4" name="表格 3">
            <a:extLst>
              <a:ext uri="{FF2B5EF4-FFF2-40B4-BE49-F238E27FC236}">
                <a16:creationId xmlns:a16="http://schemas.microsoft.com/office/drawing/2014/main" id="{DEFCD70E-64A6-C67C-EDF6-37F862EC6C44}"/>
              </a:ext>
            </a:extLst>
          </p:cNvPr>
          <p:cNvGraphicFramePr>
            <a:graphicFrameLocks noGrp="1"/>
          </p:cNvGraphicFramePr>
          <p:nvPr>
            <p:extLst>
              <p:ext uri="{D42A27DB-BD31-4B8C-83A1-F6EECF244321}">
                <p14:modId xmlns:p14="http://schemas.microsoft.com/office/powerpoint/2010/main" val="363058076"/>
              </p:ext>
            </p:extLst>
          </p:nvPr>
        </p:nvGraphicFramePr>
        <p:xfrm>
          <a:off x="2016759" y="2006419"/>
          <a:ext cx="8064758" cy="4113281"/>
        </p:xfrm>
        <a:graphic>
          <a:graphicData uri="http://schemas.openxmlformats.org/drawingml/2006/table">
            <a:tbl>
              <a:tblPr>
                <a:tableStyleId>{616DA210-FB5B-4158-B5E0-FEB733F419BA}</a:tableStyleId>
              </a:tblPr>
              <a:tblGrid>
                <a:gridCol w="870608">
                  <a:extLst>
                    <a:ext uri="{9D8B030D-6E8A-4147-A177-3AD203B41FA5}">
                      <a16:colId xmlns:a16="http://schemas.microsoft.com/office/drawing/2014/main" val="1503826934"/>
                    </a:ext>
                  </a:extLst>
                </a:gridCol>
                <a:gridCol w="1753587">
                  <a:extLst>
                    <a:ext uri="{9D8B030D-6E8A-4147-A177-3AD203B41FA5}">
                      <a16:colId xmlns:a16="http://schemas.microsoft.com/office/drawing/2014/main" val="1627076211"/>
                    </a:ext>
                  </a:extLst>
                </a:gridCol>
                <a:gridCol w="1051162">
                  <a:extLst>
                    <a:ext uri="{9D8B030D-6E8A-4147-A177-3AD203B41FA5}">
                      <a16:colId xmlns:a16="http://schemas.microsoft.com/office/drawing/2014/main" val="1852834304"/>
                    </a:ext>
                  </a:extLst>
                </a:gridCol>
                <a:gridCol w="1927954">
                  <a:extLst>
                    <a:ext uri="{9D8B030D-6E8A-4147-A177-3AD203B41FA5}">
                      <a16:colId xmlns:a16="http://schemas.microsoft.com/office/drawing/2014/main" val="305500129"/>
                    </a:ext>
                  </a:extLst>
                </a:gridCol>
                <a:gridCol w="205777">
                  <a:extLst>
                    <a:ext uri="{9D8B030D-6E8A-4147-A177-3AD203B41FA5}">
                      <a16:colId xmlns:a16="http://schemas.microsoft.com/office/drawing/2014/main" val="1846640711"/>
                    </a:ext>
                  </a:extLst>
                </a:gridCol>
                <a:gridCol w="1127835">
                  <a:extLst>
                    <a:ext uri="{9D8B030D-6E8A-4147-A177-3AD203B41FA5}">
                      <a16:colId xmlns:a16="http://schemas.microsoft.com/office/drawing/2014/main" val="2436723758"/>
                    </a:ext>
                  </a:extLst>
                </a:gridCol>
                <a:gridCol w="1127835">
                  <a:extLst>
                    <a:ext uri="{9D8B030D-6E8A-4147-A177-3AD203B41FA5}">
                      <a16:colId xmlns:a16="http://schemas.microsoft.com/office/drawing/2014/main" val="3623165820"/>
                    </a:ext>
                  </a:extLst>
                </a:gridCol>
              </a:tblGrid>
              <a:tr h="201213">
                <a:tc>
                  <a:txBody>
                    <a:bodyPr/>
                    <a:lstStyle/>
                    <a:p>
                      <a:pPr algn="ctr"/>
                      <a:r>
                        <a:rPr lang="zh-CN" sz="1600">
                          <a:effectLst/>
                        </a:rPr>
                        <a:t>任务</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34023609"/>
                  </a:ext>
                </a:extLst>
              </a:tr>
              <a:tr h="402427">
                <a:tc>
                  <a:txBody>
                    <a:bodyPr/>
                    <a:lstStyle/>
                    <a:p>
                      <a:pPr algn="ctr"/>
                      <a:r>
                        <a:rPr lang="zh-CN" sz="1600" dirty="0">
                          <a:effectLst/>
                        </a:rPr>
                        <a:t>序号</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gridSpan="4">
                  <a:txBody>
                    <a:bodyPr/>
                    <a:lstStyle/>
                    <a:p>
                      <a:pPr algn="ctr"/>
                      <a:r>
                        <a:rPr lang="zh-CN" sz="1600" dirty="0">
                          <a:effectLst/>
                        </a:rPr>
                        <a:t>评价内容</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a:txBody>
                    <a:bodyPr/>
                    <a:lstStyle/>
                    <a:p>
                      <a:pPr algn="ctr"/>
                      <a:r>
                        <a:rPr lang="zh-CN" sz="1600" dirty="0">
                          <a:effectLst/>
                        </a:rPr>
                        <a:t>评分</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extLst>
                  <a:ext uri="{0D108BD9-81ED-4DB2-BD59-A6C34878D82A}">
                    <a16:rowId xmlns:a16="http://schemas.microsoft.com/office/drawing/2014/main" val="1329797822"/>
                  </a:ext>
                </a:extLst>
              </a:tr>
              <a:tr h="435962">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正确连接</a:t>
                      </a:r>
                      <a:r>
                        <a:rPr lang="en-US" sz="1600">
                          <a:effectLst/>
                        </a:rPr>
                        <a:t>SINAMICS V90 PN</a:t>
                      </a:r>
                      <a:r>
                        <a:rPr lang="zh-CN" sz="1600">
                          <a:effectLst/>
                        </a:rPr>
                        <a:t>供电电路（单相</a:t>
                      </a:r>
                      <a:r>
                        <a:rPr lang="en-US" sz="1600">
                          <a:effectLst/>
                        </a:rPr>
                        <a:t>AC</a:t>
                      </a:r>
                      <a:r>
                        <a:rPr lang="zh-CN" sz="1600">
                          <a:effectLst/>
                        </a:rPr>
                        <a:t>及</a:t>
                      </a:r>
                      <a:r>
                        <a:rPr lang="en-US" sz="1600">
                          <a:effectLst/>
                        </a:rPr>
                        <a:t>24V DC</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53162779"/>
                  </a:ext>
                </a:extLst>
              </a:tr>
              <a:tr h="201213">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正确连接伺服电机</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66658548"/>
                  </a:ext>
                </a:extLst>
              </a:tr>
              <a:tr h="201213">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认知面板各部分名称及功能</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09660342"/>
                  </a:ext>
                </a:extLst>
              </a:tr>
              <a:tr h="403358">
                <a:tc>
                  <a:txBody>
                    <a:bodyPr/>
                    <a:lstStyle/>
                    <a:p>
                      <a:pPr algn="ctr"/>
                      <a:r>
                        <a:rPr lang="en-US" sz="1600">
                          <a:effectLst/>
                        </a:rPr>
                        <a:t>4</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能够清楚报警信息</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05022417"/>
                  </a:ext>
                </a:extLst>
              </a:tr>
              <a:tr h="402427">
                <a:tc>
                  <a:txBody>
                    <a:bodyPr/>
                    <a:lstStyle/>
                    <a:p>
                      <a:pPr algn="ctr"/>
                      <a:r>
                        <a:rPr lang="en-US" sz="1600">
                          <a:effectLst/>
                        </a:rPr>
                        <a:t>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能够设置</a:t>
                      </a:r>
                      <a:r>
                        <a:rPr lang="en-US" sz="1600">
                          <a:effectLst/>
                        </a:rPr>
                        <a:t>JOG</a:t>
                      </a:r>
                      <a:r>
                        <a:rPr lang="zh-CN" sz="1600">
                          <a:effectLst/>
                        </a:rPr>
                        <a:t>功能转速，调整</a:t>
                      </a:r>
                      <a:r>
                        <a:rPr lang="en-US" sz="1600">
                          <a:effectLst/>
                        </a:rPr>
                        <a:t>JOG</a:t>
                      </a:r>
                      <a:r>
                        <a:rPr lang="zh-CN" sz="1600">
                          <a:effectLst/>
                        </a:rPr>
                        <a:t>转速及方向</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03918607"/>
                  </a:ext>
                </a:extLst>
              </a:tr>
              <a:tr h="201213">
                <a:tc>
                  <a:txBody>
                    <a:bodyPr/>
                    <a:lstStyle/>
                    <a:p>
                      <a:pPr algn="ctr"/>
                      <a:r>
                        <a:rPr lang="en-US" sz="1600">
                          <a:effectLst/>
                        </a:rPr>
                        <a:t>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会保存设置参数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56902798"/>
                  </a:ext>
                </a:extLst>
              </a:tr>
              <a:tr h="402427">
                <a:tc>
                  <a:txBody>
                    <a:bodyPr/>
                    <a:lstStyle/>
                    <a:p>
                      <a:pPr algn="ctr"/>
                      <a:r>
                        <a:rPr lang="en-US" sz="1600">
                          <a:effectLst/>
                        </a:rPr>
                        <a:t>7</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合理施工，操作规范，在规定时间完成任务</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11929155"/>
                  </a:ext>
                </a:extLst>
              </a:tr>
              <a:tr h="603640">
                <a:tc>
                  <a:txBody>
                    <a:bodyPr/>
                    <a:lstStyle/>
                    <a:p>
                      <a:pPr algn="ctr"/>
                      <a:r>
                        <a:rPr lang="en-US" sz="1600">
                          <a:effectLst/>
                        </a:rPr>
                        <a:t>8</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无旷课、迟到现象，团队意识强（工具保管、使用、收回情况，设备摆放，场地整理情况）</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42352570"/>
                  </a:ext>
                </a:extLst>
              </a:tr>
              <a:tr h="201213">
                <a:tc gridSpan="6">
                  <a:txBody>
                    <a:bodyPr/>
                    <a:lstStyle/>
                    <a:p>
                      <a:pPr algn="ctr"/>
                      <a:r>
                        <a:rPr lang="zh-CN" sz="1600">
                          <a:effectLst/>
                        </a:rPr>
                        <a:t>总得分</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01635288"/>
                  </a:ext>
                </a:extLst>
              </a:tr>
              <a:tr h="201213">
                <a:tc>
                  <a:txBody>
                    <a:bodyPr/>
                    <a:lstStyle/>
                    <a:p>
                      <a:pPr algn="ctr"/>
                      <a:r>
                        <a:rPr lang="zh-CN" sz="1600">
                          <a:effectLst/>
                        </a:rPr>
                        <a:t>日期</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600">
                          <a:effectLst/>
                        </a:rPr>
                        <a:t>教师</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00668155"/>
                  </a:ext>
                </a:extLst>
              </a:tr>
            </a:tbl>
          </a:graphicData>
        </a:graphic>
      </p:graphicFrame>
    </p:spTree>
    <p:extLst>
      <p:ext uri="{BB962C8B-B14F-4D97-AF65-F5344CB8AC3E}">
        <p14:creationId xmlns:p14="http://schemas.microsoft.com/office/powerpoint/2010/main" val="11246752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02BE0518-4322-66B9-5EE9-799CE6DE58F1}"/>
              </a:ext>
            </a:extLst>
          </p:cNvPr>
          <p:cNvSpPr txBox="1"/>
          <p:nvPr/>
        </p:nvSpPr>
        <p:spPr>
          <a:xfrm>
            <a:off x="454413" y="1095218"/>
            <a:ext cx="10347184" cy="620747"/>
          </a:xfrm>
          <a:prstGeom prst="rect">
            <a:avLst/>
          </a:prstGeom>
          <a:noFill/>
        </p:spPr>
        <p:txBody>
          <a:bodyPr wrap="square">
            <a:spAutoFit/>
          </a:bodyPr>
          <a:lstStyle/>
          <a:p>
            <a:pPr algn="l">
              <a:lnSpc>
                <a:spcPct val="172000"/>
              </a:lnSpc>
              <a:spcBef>
                <a:spcPts val="1300"/>
              </a:spcBef>
              <a:spcAft>
                <a:spcPts val="1300"/>
              </a:spcAft>
            </a:pPr>
            <a:r>
              <a:rPr lang="en-US" altLang="zh-CN" sz="2400" b="1" dirty="0">
                <a:solidFill>
                  <a:schemeClr val="accent3"/>
                </a:solidFill>
                <a:effectLst/>
                <a:latin typeface="+mn-ea"/>
              </a:rPr>
              <a:t>5.2.1 </a:t>
            </a:r>
            <a:r>
              <a:rPr lang="zh-CN" altLang="zh-CN" sz="2400" b="1" dirty="0">
                <a:solidFill>
                  <a:schemeClr val="accent3"/>
                </a:solidFill>
                <a:effectLst/>
                <a:latin typeface="+mn-ea"/>
              </a:rPr>
              <a:t>控制器概述</a:t>
            </a:r>
            <a:endParaRPr lang="zh-CN" altLang="zh-CN" sz="3200" b="1" dirty="0">
              <a:solidFill>
                <a:schemeClr val="accent3"/>
              </a:solidFill>
              <a:effectLst/>
              <a:latin typeface="+mn-ea"/>
            </a:endParaRPr>
          </a:p>
        </p:txBody>
      </p:sp>
      <p:sp>
        <p:nvSpPr>
          <p:cNvPr id="7" name="文本框 6">
            <a:extLst>
              <a:ext uri="{FF2B5EF4-FFF2-40B4-BE49-F238E27FC236}">
                <a16:creationId xmlns:a16="http://schemas.microsoft.com/office/drawing/2014/main" id="{E889C26E-D7F1-C36A-30A2-838A532C0DB7}"/>
              </a:ext>
            </a:extLst>
          </p:cNvPr>
          <p:cNvSpPr txBox="1"/>
          <p:nvPr/>
        </p:nvSpPr>
        <p:spPr>
          <a:xfrm>
            <a:off x="589142" y="1715965"/>
            <a:ext cx="9636391" cy="922047"/>
          </a:xfrm>
          <a:prstGeom prst="rect">
            <a:avLst/>
          </a:prstGeom>
          <a:noFill/>
        </p:spPr>
        <p:txBody>
          <a:bodyPr wrap="square">
            <a:spAutoFit/>
          </a:bodyPr>
          <a:lstStyle/>
          <a:p>
            <a:pPr>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1. </a:t>
            </a:r>
            <a:r>
              <a:rPr lang="zh-CN" altLang="zh-CN" sz="2000" b="1" dirty="0">
                <a:effectLst/>
                <a:latin typeface="宋体" panose="02010600030101010101" pitchFamily="2" charset="-122"/>
                <a:ea typeface="宋体" panose="02010600030101010101" pitchFamily="2" charset="-122"/>
                <a:cs typeface="宋体" panose="02010600030101010101" pitchFamily="2" charset="-122"/>
              </a:rPr>
              <a:t>伺服驱动控制环</a:t>
            </a:r>
          </a:p>
          <a:p>
            <a:pPr>
              <a:lnSpc>
                <a:spcPct val="150000"/>
              </a:lnSpc>
            </a:pPr>
            <a:r>
              <a:rPr lang="en-US" altLang="zh-CN" sz="1800" dirty="0">
                <a:effectLst/>
                <a:latin typeface="宋体" panose="02010600030101010101" pitchFamily="2" charset="-122"/>
                <a:cs typeface="宋体" panose="02010600030101010101" pitchFamily="2" charset="-122"/>
              </a:rPr>
              <a:t>SINAMICS V90 PN </a:t>
            </a:r>
            <a:r>
              <a:rPr lang="zh-CN" altLang="zh-CN" sz="1800" dirty="0">
                <a:effectLst/>
                <a:ea typeface="宋体" panose="02010600030101010101" pitchFamily="2" charset="-122"/>
                <a:cs typeface="宋体" panose="02010600030101010101" pitchFamily="2" charset="-122"/>
              </a:rPr>
              <a:t>伺服驱动由三个控制环组成：电流控制、速度控制和位置控制</a:t>
            </a:r>
            <a:endParaRPr lang="zh-CN" altLang="en-US" dirty="0"/>
          </a:p>
        </p:txBody>
      </p:sp>
      <p:pic>
        <p:nvPicPr>
          <p:cNvPr id="8" name="图片 7">
            <a:extLst>
              <a:ext uri="{FF2B5EF4-FFF2-40B4-BE49-F238E27FC236}">
                <a16:creationId xmlns:a16="http://schemas.microsoft.com/office/drawing/2014/main" id="{DD1484C7-2CBB-AC46-AB4B-E9DAE081171C}"/>
              </a:ext>
            </a:extLst>
          </p:cNvPr>
          <p:cNvPicPr>
            <a:picLocks noChangeAspect="1"/>
          </p:cNvPicPr>
          <p:nvPr/>
        </p:nvPicPr>
        <p:blipFill>
          <a:blip r:embed="rId2"/>
          <a:stretch>
            <a:fillRect/>
          </a:stretch>
        </p:blipFill>
        <p:spPr>
          <a:xfrm>
            <a:off x="4248869" y="3228582"/>
            <a:ext cx="7001597" cy="2576918"/>
          </a:xfrm>
          <a:prstGeom prst="rect">
            <a:avLst/>
          </a:prstGeom>
        </p:spPr>
      </p:pic>
      <p:sp>
        <p:nvSpPr>
          <p:cNvPr id="10" name="文本框 9">
            <a:extLst>
              <a:ext uri="{FF2B5EF4-FFF2-40B4-BE49-F238E27FC236}">
                <a16:creationId xmlns:a16="http://schemas.microsoft.com/office/drawing/2014/main" id="{46C8834D-5F0C-A478-F96B-10BA5B06D144}"/>
              </a:ext>
            </a:extLst>
          </p:cNvPr>
          <p:cNvSpPr txBox="1"/>
          <p:nvPr/>
        </p:nvSpPr>
        <p:spPr>
          <a:xfrm>
            <a:off x="575931" y="2870436"/>
            <a:ext cx="3754898" cy="3293209"/>
          </a:xfrm>
          <a:prstGeom prst="rect">
            <a:avLst/>
          </a:prstGeom>
          <a:noFill/>
        </p:spPr>
        <p:txBody>
          <a:bodyPr wrap="square">
            <a:spAutoFit/>
          </a:bodyPr>
          <a:lstStyle/>
          <a:p>
            <a:pPr marL="285750" indent="-285750">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电流控制单元在内环，直接驱动电动机，有着较好的频宽，使得驱动器只需要调整速度环和位置环的增益，就能够得到好的控制效果。</a:t>
            </a:r>
            <a:endParaRPr lang="en-US" altLang="zh-CN" sz="1600" dirty="0">
              <a:effectLst/>
              <a:ea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位置环增益直接影响位置环的响应等级。如机械系统未振动或产生噪音，可增加位置环增益以提高响应等级并缩短定位时间，由参数</a:t>
            </a:r>
            <a:r>
              <a:rPr lang="en-US" altLang="zh-CN" sz="1600" dirty="0">
                <a:effectLst/>
                <a:ea typeface="宋体" panose="02010600030101010101" pitchFamily="2" charset="-122"/>
                <a:cs typeface="宋体" panose="02010600030101010101" pitchFamily="2" charset="-122"/>
              </a:rPr>
              <a:t>P29110</a:t>
            </a:r>
            <a:r>
              <a:rPr lang="zh-CN" altLang="zh-CN" sz="1600" dirty="0">
                <a:effectLst/>
                <a:ea typeface="宋体" panose="02010600030101010101" pitchFamily="2" charset="-122"/>
                <a:cs typeface="宋体" panose="02010600030101010101" pitchFamily="2" charset="-122"/>
              </a:rPr>
              <a:t>来设置位置环增益。</a:t>
            </a:r>
            <a:endParaRPr lang="en-US" altLang="zh-CN" sz="1600" dirty="0">
              <a:effectLst/>
              <a:ea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速度环可以设置速度环增益和速度环积分增益。通过将积分分量加入速度环，伺服驱动可高效消除速度的稳态误差并响应速度的微小更改。</a:t>
            </a:r>
            <a:endParaRPr lang="zh-CN" altLang="en-US" sz="1600" dirty="0"/>
          </a:p>
        </p:txBody>
      </p:sp>
    </p:spTree>
    <p:extLst>
      <p:ext uri="{BB962C8B-B14F-4D97-AF65-F5344CB8AC3E}">
        <p14:creationId xmlns:p14="http://schemas.microsoft.com/office/powerpoint/2010/main" val="38806807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D8F5C5AE-FF06-7513-6471-A92EF0384F1F}"/>
              </a:ext>
            </a:extLst>
          </p:cNvPr>
          <p:cNvSpPr txBox="1"/>
          <p:nvPr/>
        </p:nvSpPr>
        <p:spPr>
          <a:xfrm>
            <a:off x="619121" y="1204635"/>
            <a:ext cx="10110468" cy="2296783"/>
          </a:xfrm>
          <a:prstGeom prst="rect">
            <a:avLst/>
          </a:prstGeom>
          <a:noFill/>
        </p:spPr>
        <p:txBody>
          <a:bodyPr wrap="square">
            <a:spAutoFit/>
          </a:bodyPr>
          <a:lstStyle/>
          <a:p>
            <a:pPr>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2. PROFINET IO</a:t>
            </a:r>
            <a:endParaRPr lang="zh-CN" altLang="zh-CN" b="1"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IO</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是一种基于以太网的实时协议。在工业自动化应用中作为高级网络使用。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IO</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专注于可编程控制器的数据交换。一个完整的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PROFINET IO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网络包括以下设备：</a:t>
            </a:r>
          </a:p>
          <a:p>
            <a:pPr marL="342900" lvl="0" indent="-342900" algn="just">
              <a:lnSpc>
                <a:spcPct val="150000"/>
              </a:lnSpc>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IO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控制器：典型的是</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PLC</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，用于控制整个系统</a:t>
            </a:r>
          </a:p>
          <a:p>
            <a:pPr marL="342900" lvl="0" indent="-342900" algn="just">
              <a:lnSpc>
                <a:spcPct val="150000"/>
              </a:lnSpc>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IO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设备：一个分散式</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IO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设备（例如，编码器，传感器），通过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IO</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控制器控制</a:t>
            </a:r>
          </a:p>
          <a:p>
            <a:pPr marL="342900" lvl="0" indent="-342900" algn="just">
              <a:lnSpc>
                <a:spcPct val="150000"/>
              </a:lnSpc>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IO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检测器：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HMI</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（人机接口）或个人计算机，用于诊断或调试</a:t>
            </a:r>
          </a:p>
        </p:txBody>
      </p:sp>
      <p:pic>
        <p:nvPicPr>
          <p:cNvPr id="6148" name="Picture 4" descr="PPT - PROFINET IO HARDWARE &amp; NET CONFIGURATION PowerPoint Presentation ...">
            <a:extLst>
              <a:ext uri="{FF2B5EF4-FFF2-40B4-BE49-F238E27FC236}">
                <a16:creationId xmlns:a16="http://schemas.microsoft.com/office/drawing/2014/main" id="{3E0CA490-8B20-52FB-72D4-9DBDC8873E5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37642" y="3600127"/>
            <a:ext cx="3673425" cy="2542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145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619121" y="1295871"/>
            <a:ext cx="10009112" cy="3358612"/>
          </a:xfrm>
          <a:prstGeom prst="rect">
            <a:avLst/>
          </a:prstGeom>
          <a:noFill/>
        </p:spPr>
        <p:txBody>
          <a:bodyPr wrap="square">
            <a:spAutoFit/>
          </a:bodyPr>
          <a:lstStyle/>
          <a:p>
            <a:pPr indent="26670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提供两种实时通信，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IO RT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（实时）和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PROFINET IO IRT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（等时实时）。实时通道用于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IO</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数据和报警的传输。 </a:t>
            </a: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PROFINET IO RT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通道中，实时数据通过优先以太网帧进行传输。没有特殊的硬件要求。基于该优先级别，通讯循环周期可达到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IO IRT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通道适用于传输具有更加精确时间要求的数据。其循环周期可达</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2ms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，但需要具有特殊硬件的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IO</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设备和开关的支持。</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266700">
              <a:lnSpc>
                <a:spcPct val="150000"/>
              </a:lnSpc>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所有的诊断和配置数据通过非实时（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NRT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）通道进行传输。使用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TCP/IP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协议。因而，没有可确定的循环周期，其循环周期可能超过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100ms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p>
          <a:p>
            <a:pPr indent="266700">
              <a:lnSpc>
                <a:spcPct val="150000"/>
              </a:lnSpc>
            </a:pP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6" name="Picture 2" descr="AL1102 - 带Profinet接口的IO-Link主机 - ifm">
            <a:extLst>
              <a:ext uri="{FF2B5EF4-FFF2-40B4-BE49-F238E27FC236}">
                <a16:creationId xmlns:a16="http://schemas.microsoft.com/office/drawing/2014/main" id="{D1067525-9F85-0A9D-7B4B-5AB3F0158F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5864" y="4565179"/>
            <a:ext cx="3095625" cy="123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2550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613510" y="1091066"/>
            <a:ext cx="10009112" cy="5205271"/>
          </a:xfrm>
          <a:prstGeom prst="rect">
            <a:avLst/>
          </a:prstGeom>
          <a:noFill/>
        </p:spPr>
        <p:txBody>
          <a:bodyPr wrap="square">
            <a:spAutoFit/>
          </a:bodyPr>
          <a:lstStyle/>
          <a:p>
            <a:pPr>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3.PROFIdrive</a:t>
            </a:r>
            <a:r>
              <a:rPr lang="zh-CN" altLang="en-US" b="1" dirty="0">
                <a:effectLst/>
                <a:latin typeface="宋体" panose="02010600030101010101" pitchFamily="2" charset="-122"/>
                <a:ea typeface="宋体" panose="02010600030101010101" pitchFamily="2" charset="-122"/>
                <a:cs typeface="宋体" panose="02010600030101010101" pitchFamily="2" charset="-122"/>
              </a:rPr>
              <a:t>通讯方式</a:t>
            </a:r>
          </a:p>
          <a:p>
            <a:pPr indent="266700">
              <a:lnSpc>
                <a:spcPct val="150000"/>
              </a:lnSpc>
            </a:pP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PROFIdrive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是西门子</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PROFIBUS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和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两种通讯方式针对驱动的生产与自动化控制应用的一种协议框架，也可以称作“行规”，它广泛应用在生产和过程自动化领域。</a:t>
            </a:r>
          </a:p>
          <a:p>
            <a:pPr indent="266700">
              <a:lnSpc>
                <a:spcPct val="150000"/>
              </a:lnSpc>
            </a:pP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不受便用的总线系统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(PROFIBUS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的影响。</a:t>
            </a:r>
          </a:p>
          <a:p>
            <a:pPr indent="266700">
              <a:lnSpc>
                <a:spcPct val="150000"/>
              </a:lnSpc>
            </a:pP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协议中定义了</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种通讯服务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p>
          <a:p>
            <a:pPr marL="742950" lvl="1" indent="-285750">
              <a:lnSpc>
                <a:spcPct val="150000"/>
              </a:lnSpc>
              <a:buFont typeface="Wingdings" panose="05000000000000000000" pitchFamily="2" charset="2"/>
              <a:buChar char="Ø"/>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通过循环数据通道进行循环数据交换</a:t>
            </a:r>
          </a:p>
          <a:p>
            <a:pPr indent="26670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运动控制系统开环和闭环控制，在运行中需要循环更新数据，这些数据必须作为设定值发送至驱动设备，或作为驱动设备实际值传输。通常，对此类数据传输有苛刻的时间要求。</a:t>
            </a:r>
          </a:p>
          <a:p>
            <a:pPr marL="742950" lvl="1" indent="-285750">
              <a:lnSpc>
                <a:spcPct val="150000"/>
              </a:lnSpc>
              <a:buFont typeface="Wingdings" panose="05000000000000000000" pitchFamily="2" charset="2"/>
              <a:buChar char="Ø"/>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通过非循环通道进行非循环数据传输</a:t>
            </a:r>
          </a:p>
          <a:p>
            <a:pPr indent="26670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使用非循环参数通道进行控制系统或监视器和驱动设备之间的数据交换。对此类数据的存取无苛刻的时间要求。</a:t>
            </a:r>
          </a:p>
          <a:p>
            <a:pPr marL="742950" lvl="1" indent="-285750">
              <a:lnSpc>
                <a:spcPct val="150000"/>
              </a:lnSpc>
              <a:buFont typeface="Wingdings" panose="05000000000000000000" pitchFamily="2" charset="2"/>
              <a:buChar char="Ø"/>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报警通道</a:t>
            </a:r>
          </a:p>
          <a:p>
            <a:pPr indent="26670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报警以事件控制的方式输出，并会显示故障状态的出现和消除。</a:t>
            </a:r>
          </a:p>
          <a:p>
            <a:pPr marL="742950" lvl="1" indent="-285750">
              <a:lnSpc>
                <a:spcPct val="150000"/>
              </a:lnSpc>
              <a:buFont typeface="Wingdings" panose="05000000000000000000" pitchFamily="2" charset="2"/>
              <a:buChar char="Ø"/>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非周期同步运行</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719471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085515"/>
            <a:ext cx="10180257" cy="3489866"/>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上位控制器可以是工业控制计算机，也可以是</a:t>
            </a:r>
            <a:r>
              <a:rPr lang="en-US" altLang="zh-CN" sz="1600" dirty="0">
                <a:latin typeface="宋体" panose="02010600030101010101" pitchFamily="2" charset="-122"/>
                <a:ea typeface="宋体" panose="02010600030101010101" pitchFamily="2" charset="-122"/>
              </a:rPr>
              <a:t>PLC</a:t>
            </a:r>
            <a:r>
              <a:rPr lang="zh-CN" altLang="en-US" sz="1600" dirty="0">
                <a:latin typeface="宋体" panose="02010600030101010101" pitchFamily="2" charset="-122"/>
                <a:ea typeface="宋体" panose="02010600030101010101" pitchFamily="2" charset="-122"/>
              </a:rPr>
              <a:t>，生成目标轨迹，给出目标位置。伺服控制器按照系统的给定值目标值和反馈装置的检测实际值之差，调节控制量。上位控制器和伺服驱动器之间的信号传递，通常采用脉冲序列的方式或是总线方式。  </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驱动器又称伺服功率放大器，作为伺服系统的主回路，一方面按接收目标给定值，完成控制量的计算，将电网中的电能作用到伺服电动机上，调节电动机电流或转矩的大小，另一方面把工频交流电转换为幅度和频率均可变的交流电提供给伺服电动机，实现对伺服电机位置、速度或转矩的控制。</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电机是伺服系统的执行元件，将控制电压转换成角位移或角速度拖动生产机械运转。其主要作用：一是实现以小功率指令信号去控制大功率负载；二是在没有机械连接的情况下，由输入轴控制位于远处的输出轴，实现远距同步传动；三是使输出机械位移精确地跟踪电信号。</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1529963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621219" y="1631133"/>
            <a:ext cx="10354198"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SIMAT1C S7</a:t>
            </a:r>
            <a:r>
              <a:rPr lang="zh-CN" altLang="en-US" dirty="0">
                <a:effectLst/>
                <a:latin typeface="宋体" panose="02010600030101010101" pitchFamily="2" charset="-122"/>
                <a:ea typeface="宋体" panose="02010600030101010101" pitchFamily="2" charset="-122"/>
                <a:cs typeface="宋体" panose="02010600030101010101" pitchFamily="2" charset="-122"/>
              </a:rPr>
              <a:t>控制器向</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 </a:t>
            </a:r>
            <a:r>
              <a:rPr lang="zh-CN" altLang="en-US" dirty="0">
                <a:effectLst/>
                <a:latin typeface="宋体" panose="02010600030101010101" pitchFamily="2" charset="-122"/>
                <a:ea typeface="宋体" panose="02010600030101010101" pitchFamily="2" charset="-122"/>
                <a:cs typeface="宋体" panose="02010600030101010101" pitchFamily="2" charset="-122"/>
              </a:rPr>
              <a:t>发送控制值和设定值，并从</a:t>
            </a:r>
            <a:r>
              <a:rPr lang="en-US" altLang="zh-CN" dirty="0">
                <a:effectLst/>
                <a:latin typeface="宋体" panose="02010600030101010101" pitchFamily="2" charset="-122"/>
                <a:ea typeface="宋体" panose="02010600030101010101" pitchFamily="2" charset="-122"/>
                <a:cs typeface="宋体" panose="02010600030101010101" pitchFamily="2" charset="-122"/>
              </a:rPr>
              <a:t>S1NAMICS</a:t>
            </a:r>
            <a:r>
              <a:rPr lang="zh-CN" altLang="en-US" dirty="0">
                <a:effectLst/>
                <a:latin typeface="宋体" panose="02010600030101010101" pitchFamily="2" charset="-122"/>
                <a:ea typeface="宋体" panose="02010600030101010101" pitchFamily="2" charset="-122"/>
                <a:cs typeface="宋体" panose="02010600030101010101" pitchFamily="2" charset="-122"/>
              </a:rPr>
              <a:t>接收状态字和实际值。</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用于</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a:t>
            </a:r>
            <a:r>
              <a:rPr lang="zh-CN" altLang="en-US" dirty="0">
                <a:effectLst/>
                <a:latin typeface="宋体" panose="02010600030101010101" pitchFamily="2" charset="-122"/>
                <a:ea typeface="宋体" panose="02010600030101010101" pitchFamily="2" charset="-122"/>
                <a:cs typeface="宋体" panose="02010600030101010101" pitchFamily="2" charset="-122"/>
              </a:rPr>
              <a:t>驱动中，则通过与</a:t>
            </a:r>
            <a:r>
              <a:rPr lang="en-US" altLang="zh-CN"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en-US" dirty="0">
                <a:effectLst/>
                <a:latin typeface="宋体" panose="02010600030101010101" pitchFamily="2" charset="-122"/>
                <a:ea typeface="宋体" panose="02010600030101010101" pitchFamily="2" charset="-122"/>
                <a:cs typeface="宋体" panose="02010600030101010101" pitchFamily="2" charset="-122"/>
              </a:rPr>
              <a:t>协议或厂商标准报文来设置报文格式。</a:t>
            </a:r>
          </a:p>
        </p:txBody>
      </p:sp>
      <p:sp>
        <p:nvSpPr>
          <p:cNvPr id="4" name="文本框 3">
            <a:extLst>
              <a:ext uri="{FF2B5EF4-FFF2-40B4-BE49-F238E27FC236}">
                <a16:creationId xmlns:a16="http://schemas.microsoft.com/office/drawing/2014/main" id="{6F51C50B-6609-8EDA-FB57-CE6A0C09D3C7}"/>
              </a:ext>
            </a:extLst>
          </p:cNvPr>
          <p:cNvSpPr txBox="1"/>
          <p:nvPr/>
        </p:nvSpPr>
        <p:spPr>
          <a:xfrm>
            <a:off x="435373" y="946997"/>
            <a:ext cx="5801360" cy="637226"/>
          </a:xfrm>
          <a:prstGeom prst="rect">
            <a:avLst/>
          </a:prstGeom>
          <a:noFill/>
        </p:spPr>
        <p:txBody>
          <a:bodyPr wrap="square">
            <a:spAutoFit/>
          </a:bodyPr>
          <a:lstStyle/>
          <a:p>
            <a:pPr algn="l">
              <a:lnSpc>
                <a:spcPct val="172000"/>
              </a:lnSpc>
              <a:spcBef>
                <a:spcPts val="1300"/>
              </a:spcBef>
              <a:spcAft>
                <a:spcPts val="1300"/>
              </a:spcAft>
            </a:pPr>
            <a:r>
              <a:rPr lang="en-US" altLang="zh-CN" sz="2400" b="1" dirty="0">
                <a:solidFill>
                  <a:schemeClr val="accent3"/>
                </a:solidFill>
                <a:effectLst/>
                <a:latin typeface="Times New Roman" panose="02020603050405020304" pitchFamily="18" charset="0"/>
                <a:ea typeface="黑体" panose="02010609060101010101" pitchFamily="49" charset="-122"/>
              </a:rPr>
              <a:t>5.2.2</a:t>
            </a:r>
            <a:r>
              <a:rPr lang="zh-CN" altLang="zh-CN" sz="2400" b="1" dirty="0">
                <a:solidFill>
                  <a:schemeClr val="accent3"/>
                </a:solidFill>
                <a:effectLst/>
                <a:latin typeface="Times New Roman" panose="02020603050405020304" pitchFamily="18" charset="0"/>
                <a:ea typeface="黑体" panose="02010609060101010101" pitchFamily="49" charset="-122"/>
              </a:rPr>
              <a:t>循环通讯</a:t>
            </a:r>
            <a:endParaRPr lang="zh-CN" altLang="zh-CN" sz="3200" b="1" dirty="0">
              <a:solidFill>
                <a:schemeClr val="accent3"/>
              </a:solidFill>
              <a:effectLst/>
              <a:latin typeface="Times New Roman" panose="02020603050405020304" pitchFamily="18" charset="0"/>
              <a:ea typeface="黑体" panose="02010609060101010101" pitchFamily="49" charset="-122"/>
            </a:endParaRPr>
          </a:p>
        </p:txBody>
      </p:sp>
      <p:sp>
        <p:nvSpPr>
          <p:cNvPr id="7" name="文本框 6">
            <a:extLst>
              <a:ext uri="{FF2B5EF4-FFF2-40B4-BE49-F238E27FC236}">
                <a16:creationId xmlns:a16="http://schemas.microsoft.com/office/drawing/2014/main" id="{B7A7D1D9-28C1-BEC2-7083-156505A3320B}"/>
              </a:ext>
            </a:extLst>
          </p:cNvPr>
          <p:cNvSpPr txBox="1"/>
          <p:nvPr/>
        </p:nvSpPr>
        <p:spPr>
          <a:xfrm>
            <a:off x="619121" y="2664023"/>
            <a:ext cx="9865096" cy="2520370"/>
          </a:xfrm>
          <a:prstGeom prst="rect">
            <a:avLst/>
          </a:prstGeom>
          <a:noFill/>
        </p:spPr>
        <p:txBody>
          <a:bodyPr wrap="square">
            <a:spAutoFit/>
          </a:bodyPr>
          <a:lstStyle/>
          <a:p>
            <a:pPr marL="342900" lvl="0" indent="-342900" algn="just">
              <a:lnSpc>
                <a:spcPct val="150000"/>
              </a:lnSpc>
              <a:buFont typeface="+mj-lt"/>
              <a:buAutoNum type="arabicPeriod"/>
            </a:pPr>
            <a:r>
              <a:rPr lang="zh-CN" altLang="zh-CN" b="1" dirty="0">
                <a:effectLst/>
                <a:latin typeface="宋体" panose="02010600030101010101" pitchFamily="2" charset="-122"/>
                <a:ea typeface="宋体" panose="02010600030101010101" pitchFamily="2" charset="-122"/>
                <a:cs typeface="宋体" panose="02010600030101010101" pitchFamily="2" charset="-122"/>
              </a:rPr>
              <a:t>报文和过程数据</a:t>
            </a:r>
          </a:p>
          <a:p>
            <a:pPr indent="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配置驱动设备（控制单元</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zh-CN" dirty="0">
                <a:effectLst/>
                <a:latin typeface="宋体" panose="02010600030101010101" pitchFamily="2" charset="-122"/>
                <a:ea typeface="宋体" panose="02010600030101010101" pitchFamily="2" charset="-122"/>
                <a:cs typeface="宋体" panose="02010600030101010101" pitchFamily="2" charset="-122"/>
              </a:rPr>
              <a:t>时，需要传输的过程数据（</a:t>
            </a:r>
            <a:r>
              <a:rPr lang="en-US" altLang="zh-CN" dirty="0">
                <a:effectLst/>
                <a:latin typeface="宋体" panose="02010600030101010101" pitchFamily="2" charset="-122"/>
                <a:ea typeface="宋体" panose="02010600030101010101" pitchFamily="2" charset="-122"/>
                <a:cs typeface="宋体" panose="02010600030101010101" pitchFamily="2" charset="-122"/>
              </a:rPr>
              <a:t>PZD</a:t>
            </a:r>
            <a:r>
              <a:rPr lang="zh-CN" altLang="zh-CN" dirty="0">
                <a:effectLst/>
                <a:latin typeface="宋体" panose="02010600030101010101" pitchFamily="2" charset="-122"/>
                <a:ea typeface="宋体" panose="02010600030101010101" pitchFamily="2" charset="-122"/>
                <a:cs typeface="宋体" panose="02010600030101010101" pitchFamily="2" charset="-122"/>
              </a:rPr>
              <a:t>）也会被定义。可在调试软件</a:t>
            </a:r>
            <a:r>
              <a:rPr lang="en-US" altLang="zh-CN" dirty="0">
                <a:effectLst/>
                <a:latin typeface="宋体" panose="02010600030101010101" pitchFamily="2" charset="-122"/>
                <a:ea typeface="宋体" panose="02010600030101010101" pitchFamily="2" charset="-122"/>
                <a:cs typeface="宋体" panose="02010600030101010101" pitchFamily="2" charset="-122"/>
              </a:rPr>
              <a:t>V-ASSISTANT</a:t>
            </a:r>
            <a:r>
              <a:rPr lang="zh-CN" altLang="zh-CN" dirty="0">
                <a:effectLst/>
                <a:latin typeface="宋体" panose="02010600030101010101" pitchFamily="2" charset="-122"/>
                <a:ea typeface="宋体" panose="02010600030101010101" pitchFamily="2" charset="-122"/>
                <a:cs typeface="宋体" panose="02010600030101010101" pitchFamily="2" charset="-122"/>
              </a:rPr>
              <a:t>窗口中查看或修改待传输的报文。</a:t>
            </a:r>
          </a:p>
          <a:p>
            <a:pPr indent="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从驱动设备的角度看，接收到的过程数据是接收字，发送的过程数据是发送字。</a:t>
            </a:r>
          </a:p>
          <a:p>
            <a:pPr marL="590550"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PZD---</a:t>
            </a:r>
            <a:r>
              <a:rPr lang="zh-CN" altLang="zh-CN" dirty="0">
                <a:effectLst/>
                <a:latin typeface="宋体" panose="02010600030101010101" pitchFamily="2" charset="-122"/>
                <a:ea typeface="宋体" panose="02010600030101010101" pitchFamily="2" charset="-122"/>
                <a:cs typeface="宋体" panose="02010600030101010101" pitchFamily="2" charset="-122"/>
              </a:rPr>
              <a:t>过程数据</a:t>
            </a:r>
            <a:r>
              <a:rPr lang="en-US" altLang="zh-CN" dirty="0">
                <a:effectLst/>
                <a:latin typeface="宋体" panose="02010600030101010101" pitchFamily="2" charset="-122"/>
                <a:ea typeface="宋体" panose="02010600030101010101" pitchFamily="2" charset="-122"/>
                <a:cs typeface="宋体" panose="02010600030101010101" pitchFamily="2" charset="-122"/>
              </a:rPr>
              <a:t>(PZD</a:t>
            </a:r>
            <a:r>
              <a:rPr lang="zh-CN" altLang="zh-CN" dirty="0">
                <a:effectLst/>
                <a:latin typeface="宋体" panose="02010600030101010101" pitchFamily="2" charset="-122"/>
                <a:ea typeface="宋体" panose="02010600030101010101" pitchFamily="2" charset="-122"/>
                <a:cs typeface="宋体" panose="02010600030101010101" pitchFamily="2" charset="-122"/>
              </a:rPr>
              <a:t>）部分，包括控制字，设定值，状态字和实际值。</a:t>
            </a:r>
          </a:p>
          <a:p>
            <a:pPr marL="590550"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PKW---</a:t>
            </a:r>
            <a:r>
              <a:rPr lang="zh-CN" altLang="zh-CN" dirty="0">
                <a:effectLst/>
                <a:latin typeface="宋体" panose="02010600030101010101" pitchFamily="2" charset="-122"/>
                <a:ea typeface="宋体" panose="02010600030101010101" pitchFamily="2" charset="-122"/>
                <a:cs typeface="宋体" panose="02010600030101010101" pitchFamily="2" charset="-122"/>
              </a:rPr>
              <a:t>参数部分</a:t>
            </a:r>
            <a:r>
              <a:rPr lang="en-US" altLang="zh-CN" dirty="0">
                <a:effectLst/>
                <a:latin typeface="宋体" panose="02010600030101010101" pitchFamily="2" charset="-122"/>
                <a:ea typeface="宋体" panose="02010600030101010101" pitchFamily="2" charset="-122"/>
                <a:cs typeface="宋体" panose="02010600030101010101" pitchFamily="2" charset="-122"/>
              </a:rPr>
              <a:t>(PKW</a:t>
            </a:r>
            <a:r>
              <a:rPr lang="zh-CN" altLang="zh-CN" dirty="0">
                <a:effectLst/>
                <a:latin typeface="宋体" panose="02010600030101010101" pitchFamily="2" charset="-122"/>
                <a:ea typeface="宋体" panose="02010600030101010101" pitchFamily="2" charset="-122"/>
                <a:cs typeface="宋体" panose="02010600030101010101" pitchFamily="2" charset="-122"/>
              </a:rPr>
              <a:t>一参数识别值）用于读、写参数值。</a:t>
            </a:r>
          </a:p>
        </p:txBody>
      </p:sp>
    </p:spTree>
    <p:extLst>
      <p:ext uri="{BB962C8B-B14F-4D97-AF65-F5344CB8AC3E}">
        <p14:creationId xmlns:p14="http://schemas.microsoft.com/office/powerpoint/2010/main" val="30243588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591414" y="1140072"/>
            <a:ext cx="10354198" cy="3081613"/>
          </a:xfrm>
          <a:prstGeom prst="rect">
            <a:avLst/>
          </a:prstGeom>
          <a:noFill/>
        </p:spPr>
        <p:txBody>
          <a:bodyPr wrap="square">
            <a:spAutoFit/>
          </a:bodyPr>
          <a:lstStyle/>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2.PROFIdrive</a:t>
            </a:r>
            <a:r>
              <a:rPr lang="zh-CN" altLang="en-US" dirty="0">
                <a:effectLst/>
                <a:latin typeface="宋体" panose="02010600030101010101" pitchFamily="2" charset="-122"/>
                <a:ea typeface="宋体" panose="02010600030101010101" pitchFamily="2" charset="-122"/>
                <a:cs typeface="宋体" panose="02010600030101010101" pitchFamily="2" charset="-122"/>
              </a:rPr>
              <a:t>报文</a:t>
            </a: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主要包括标准报文、制造商专用的报文和自由报文三种形式。</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标准报文根据</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协议构建。过程数据的驱动器内部互联根据设置的报文编号在软件中自动进行。</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制造商专用报文根据公司内部定义创建。自由报文接收和发送数据可通过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BICO</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技术自由互联。</a:t>
            </a:r>
          </a:p>
          <a:p>
            <a:pPr>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报文结构说明</a:t>
            </a: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报文结构中一个</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PZD</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相当于一个字。</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字或双字的实际值作为基准值插入在报文中。其中，</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是非常重要的一个基准值，如果输入值等于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的值，那么报文内容等于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4000hex</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4000 0000 hex</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（双字），</a:t>
            </a:r>
          </a:p>
        </p:txBody>
      </p:sp>
      <p:pic>
        <p:nvPicPr>
          <p:cNvPr id="8" name="图片 7">
            <a:extLst>
              <a:ext uri="{FF2B5EF4-FFF2-40B4-BE49-F238E27FC236}">
                <a16:creationId xmlns:a16="http://schemas.microsoft.com/office/drawing/2014/main" id="{AFC5AE39-7E99-037B-54C2-9B7FB87658D1}"/>
              </a:ext>
            </a:extLst>
          </p:cNvPr>
          <p:cNvPicPr>
            <a:picLocks noChangeAspect="1"/>
          </p:cNvPicPr>
          <p:nvPr/>
        </p:nvPicPr>
        <p:blipFill>
          <a:blip r:embed="rId2"/>
          <a:stretch>
            <a:fillRect/>
          </a:stretch>
        </p:blipFill>
        <p:spPr>
          <a:xfrm>
            <a:off x="3888829" y="4216856"/>
            <a:ext cx="3501188" cy="1983173"/>
          </a:xfrm>
          <a:prstGeom prst="rect">
            <a:avLst/>
          </a:prstGeom>
        </p:spPr>
      </p:pic>
    </p:spTree>
    <p:extLst>
      <p:ext uri="{BB962C8B-B14F-4D97-AF65-F5344CB8AC3E}">
        <p14:creationId xmlns:p14="http://schemas.microsoft.com/office/powerpoint/2010/main" val="4795077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591414" y="1140072"/>
            <a:ext cx="10354198" cy="442878"/>
          </a:xfrm>
          <a:prstGeom prst="rect">
            <a:avLst/>
          </a:prstGeom>
          <a:noFill/>
        </p:spPr>
        <p:txBody>
          <a:bodyPr wrap="square">
            <a:spAutoFit/>
          </a:bodyPr>
          <a:lstStyle/>
          <a:p>
            <a:pPr>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4.</a:t>
            </a:r>
            <a:r>
              <a:rPr lang="zh-CN" altLang="en-US" b="1" dirty="0">
                <a:effectLst/>
                <a:latin typeface="宋体" panose="02010600030101010101" pitchFamily="2" charset="-122"/>
                <a:ea typeface="宋体" panose="02010600030101010101" pitchFamily="2" charset="-122"/>
                <a:cs typeface="宋体" panose="02010600030101010101" pitchFamily="2" charset="-122"/>
              </a:rPr>
              <a:t>用于速度控制模式的报文</a:t>
            </a:r>
            <a:endParaRPr lang="zh-CN" altLang="en-US" sz="1600" b="1"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C58E07AE-D4AB-7535-FE8E-BEA1F1EAF169}"/>
              </a:ext>
            </a:extLst>
          </p:cNvPr>
          <p:cNvGraphicFramePr>
            <a:graphicFrameLocks noGrp="1"/>
          </p:cNvGraphicFramePr>
          <p:nvPr>
            <p:extLst>
              <p:ext uri="{D42A27DB-BD31-4B8C-83A1-F6EECF244321}">
                <p14:modId xmlns:p14="http://schemas.microsoft.com/office/powerpoint/2010/main" val="2341152158"/>
              </p:ext>
            </p:extLst>
          </p:nvPr>
        </p:nvGraphicFramePr>
        <p:xfrm>
          <a:off x="5400997" y="2111716"/>
          <a:ext cx="5688633" cy="3483400"/>
        </p:xfrm>
        <a:graphic>
          <a:graphicData uri="http://schemas.openxmlformats.org/drawingml/2006/table">
            <a:tbl>
              <a:tblPr firstRow="1" firstCol="1" bandRow="1">
                <a:tableStyleId>{F5AB1C69-6EDB-4FF4-983F-18BD219EF322}</a:tableStyleId>
              </a:tblPr>
              <a:tblGrid>
                <a:gridCol w="518611">
                  <a:extLst>
                    <a:ext uri="{9D8B030D-6E8A-4147-A177-3AD203B41FA5}">
                      <a16:colId xmlns:a16="http://schemas.microsoft.com/office/drawing/2014/main" val="3254316640"/>
                    </a:ext>
                  </a:extLst>
                </a:gridCol>
                <a:gridCol w="333550">
                  <a:extLst>
                    <a:ext uri="{9D8B030D-6E8A-4147-A177-3AD203B41FA5}">
                      <a16:colId xmlns:a16="http://schemas.microsoft.com/office/drawing/2014/main" val="2455976974"/>
                    </a:ext>
                  </a:extLst>
                </a:gridCol>
                <a:gridCol w="333550">
                  <a:extLst>
                    <a:ext uri="{9D8B030D-6E8A-4147-A177-3AD203B41FA5}">
                      <a16:colId xmlns:a16="http://schemas.microsoft.com/office/drawing/2014/main" val="4004008070"/>
                    </a:ext>
                  </a:extLst>
                </a:gridCol>
                <a:gridCol w="333550">
                  <a:extLst>
                    <a:ext uri="{9D8B030D-6E8A-4147-A177-3AD203B41FA5}">
                      <a16:colId xmlns:a16="http://schemas.microsoft.com/office/drawing/2014/main" val="4164658841"/>
                    </a:ext>
                  </a:extLst>
                </a:gridCol>
                <a:gridCol w="518611">
                  <a:extLst>
                    <a:ext uri="{9D8B030D-6E8A-4147-A177-3AD203B41FA5}">
                      <a16:colId xmlns:a16="http://schemas.microsoft.com/office/drawing/2014/main" val="3735295653"/>
                    </a:ext>
                  </a:extLst>
                </a:gridCol>
                <a:gridCol w="518611">
                  <a:extLst>
                    <a:ext uri="{9D8B030D-6E8A-4147-A177-3AD203B41FA5}">
                      <a16:colId xmlns:a16="http://schemas.microsoft.com/office/drawing/2014/main" val="377020035"/>
                    </a:ext>
                  </a:extLst>
                </a:gridCol>
                <a:gridCol w="518611">
                  <a:extLst>
                    <a:ext uri="{9D8B030D-6E8A-4147-A177-3AD203B41FA5}">
                      <a16:colId xmlns:a16="http://schemas.microsoft.com/office/drawing/2014/main" val="3381554961"/>
                    </a:ext>
                  </a:extLst>
                </a:gridCol>
                <a:gridCol w="333550">
                  <a:extLst>
                    <a:ext uri="{9D8B030D-6E8A-4147-A177-3AD203B41FA5}">
                      <a16:colId xmlns:a16="http://schemas.microsoft.com/office/drawing/2014/main" val="2231949342"/>
                    </a:ext>
                  </a:extLst>
                </a:gridCol>
                <a:gridCol w="621749">
                  <a:extLst>
                    <a:ext uri="{9D8B030D-6E8A-4147-A177-3AD203B41FA5}">
                      <a16:colId xmlns:a16="http://schemas.microsoft.com/office/drawing/2014/main" val="3056709705"/>
                    </a:ext>
                  </a:extLst>
                </a:gridCol>
                <a:gridCol w="333550">
                  <a:extLst>
                    <a:ext uri="{9D8B030D-6E8A-4147-A177-3AD203B41FA5}">
                      <a16:colId xmlns:a16="http://schemas.microsoft.com/office/drawing/2014/main" val="2259607733"/>
                    </a:ext>
                  </a:extLst>
                </a:gridCol>
                <a:gridCol w="518611">
                  <a:extLst>
                    <a:ext uri="{9D8B030D-6E8A-4147-A177-3AD203B41FA5}">
                      <a16:colId xmlns:a16="http://schemas.microsoft.com/office/drawing/2014/main" val="825416013"/>
                    </a:ext>
                  </a:extLst>
                </a:gridCol>
                <a:gridCol w="333550">
                  <a:extLst>
                    <a:ext uri="{9D8B030D-6E8A-4147-A177-3AD203B41FA5}">
                      <a16:colId xmlns:a16="http://schemas.microsoft.com/office/drawing/2014/main" val="4166989713"/>
                    </a:ext>
                  </a:extLst>
                </a:gridCol>
                <a:gridCol w="472529">
                  <a:extLst>
                    <a:ext uri="{9D8B030D-6E8A-4147-A177-3AD203B41FA5}">
                      <a16:colId xmlns:a16="http://schemas.microsoft.com/office/drawing/2014/main" val="1312608100"/>
                    </a:ext>
                  </a:extLst>
                </a:gridCol>
              </a:tblGrid>
              <a:tr h="220324">
                <a:tc>
                  <a:txBody>
                    <a:bodyPr/>
                    <a:lstStyle/>
                    <a:p>
                      <a:pPr algn="ctr"/>
                      <a:r>
                        <a:rPr lang="zh-CN" sz="1200">
                          <a:effectLst/>
                        </a:rPr>
                        <a:t>报文</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gridSpan="2">
                  <a:txBody>
                    <a:bodyPr/>
                    <a:lstStyle/>
                    <a:p>
                      <a:pPr algn="ctr"/>
                      <a:r>
                        <a:rPr lang="en-US" sz="12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tc gridSpan="2">
                  <a:txBody>
                    <a:bodyPr/>
                    <a:lstStyle/>
                    <a:p>
                      <a:pPr algn="ctr"/>
                      <a:r>
                        <a:rPr lang="en-US" sz="12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tc gridSpan="2">
                  <a:txBody>
                    <a:bodyPr/>
                    <a:lstStyle/>
                    <a:p>
                      <a:pPr algn="ctr"/>
                      <a:r>
                        <a:rPr lang="en-US" sz="12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tc gridSpan="2">
                  <a:txBody>
                    <a:bodyPr/>
                    <a:lstStyle/>
                    <a:p>
                      <a:pPr algn="ctr"/>
                      <a:r>
                        <a:rPr lang="en-US" sz="12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tc gridSpan="2">
                  <a:txBody>
                    <a:bodyPr/>
                    <a:lstStyle/>
                    <a:p>
                      <a:pPr algn="ctr"/>
                      <a:r>
                        <a:rPr lang="en-US" sz="1200">
                          <a:effectLst/>
                        </a:rPr>
                        <a:t>102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tc gridSpan="2">
                  <a:txBody>
                    <a:bodyPr/>
                    <a:lstStyle/>
                    <a:p>
                      <a:pPr algn="ctr"/>
                      <a:r>
                        <a:rPr lang="en-US" sz="1200">
                          <a:effectLst/>
                        </a:rPr>
                        <a:t>105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hMerge="1">
                  <a:txBody>
                    <a:bodyPr/>
                    <a:lstStyle/>
                    <a:p>
                      <a:endParaRPr lang="zh-CN" altLang="en-US"/>
                    </a:p>
                  </a:txBody>
                  <a:tcPr/>
                </a:tc>
                <a:extLst>
                  <a:ext uri="{0D108BD9-81ED-4DB2-BD59-A6C34878D82A}">
                    <a16:rowId xmlns:a16="http://schemas.microsoft.com/office/drawing/2014/main" val="2097766260"/>
                  </a:ext>
                </a:extLst>
              </a:tr>
              <a:tr h="220324">
                <a:tc>
                  <a:txBody>
                    <a:bodyPr/>
                    <a:lstStyle/>
                    <a:p>
                      <a:pPr algn="ctr"/>
                      <a:r>
                        <a:rPr lang="en-US" sz="1200">
                          <a:effectLst/>
                        </a:rPr>
                        <a:t>PZD1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extLst>
                  <a:ext uri="{0D108BD9-81ED-4DB2-BD59-A6C34878D82A}">
                    <a16:rowId xmlns:a16="http://schemas.microsoft.com/office/drawing/2014/main" val="1209786401"/>
                  </a:ext>
                </a:extLst>
              </a:tr>
              <a:tr h="440648">
                <a:tc>
                  <a:txBody>
                    <a:bodyPr/>
                    <a:lstStyle/>
                    <a:p>
                      <a:pPr algn="ctr"/>
                      <a:r>
                        <a:rPr lang="en-US" sz="1200">
                          <a:effectLst/>
                        </a:rPr>
                        <a:t>PZD2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NSOLL_A</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NIST_A</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a:effectLst/>
                        </a:rPr>
                        <a:t>NSOLL_B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NIST_B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NSOLL_B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NIST_B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NSOLL_B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NIST_B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NSOLL_B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NIST_B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NSOLL_B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NIST_B</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extLst>
                  <a:ext uri="{0D108BD9-81ED-4DB2-BD59-A6C34878D82A}">
                    <a16:rowId xmlns:a16="http://schemas.microsoft.com/office/drawing/2014/main" val="655577744"/>
                  </a:ext>
                </a:extLst>
              </a:tr>
              <a:tr h="220324">
                <a:tc>
                  <a:txBody>
                    <a:bodyPr/>
                    <a:lstStyle/>
                    <a:p>
                      <a:pPr algn="ctr"/>
                      <a:r>
                        <a:rPr lang="en-US" sz="1200">
                          <a:effectLst/>
                        </a:rPr>
                        <a:t>PZD3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791422500"/>
                  </a:ext>
                </a:extLst>
              </a:tr>
              <a:tr h="220324">
                <a:tc>
                  <a:txBody>
                    <a:bodyPr/>
                    <a:lstStyle/>
                    <a:p>
                      <a:pPr algn="ctr"/>
                      <a:r>
                        <a:rPr lang="en-US" sz="1200">
                          <a:effectLst/>
                        </a:rPr>
                        <a:t>PZD4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STW2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ZSW2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extLst>
                  <a:ext uri="{0D108BD9-81ED-4DB2-BD59-A6C34878D82A}">
                    <a16:rowId xmlns:a16="http://schemas.microsoft.com/office/drawing/2014/main" val="3496259686"/>
                  </a:ext>
                </a:extLst>
              </a:tr>
              <a:tr h="440648">
                <a:tc>
                  <a:txBody>
                    <a:bodyPr/>
                    <a:lstStyle/>
                    <a:p>
                      <a:pPr algn="ctr"/>
                      <a:r>
                        <a:rPr lang="en-US" sz="1200">
                          <a:effectLst/>
                        </a:rPr>
                        <a:t>PZD5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G1_STW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G1_ZSW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G1_STW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G1_ZSW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MOMRED</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MELDW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MOMRED</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MELDW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extLst>
                  <a:ext uri="{0D108BD9-81ED-4DB2-BD59-A6C34878D82A}">
                    <a16:rowId xmlns:a16="http://schemas.microsoft.com/office/drawing/2014/main" val="2665427257"/>
                  </a:ext>
                </a:extLst>
              </a:tr>
              <a:tr h="440648">
                <a:tc>
                  <a:txBody>
                    <a:bodyPr/>
                    <a:lstStyle/>
                    <a:p>
                      <a:pPr algn="ctr"/>
                      <a:r>
                        <a:rPr lang="en-US" sz="1200">
                          <a:effectLst/>
                        </a:rPr>
                        <a:t>PZD6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dirty="0">
                          <a:effectLst/>
                        </a:rPr>
                        <a:t>G1_XIST1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XERR</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G1_XIST1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a:txBody>
                    <a:bodyPr/>
                    <a:lstStyle/>
                    <a:p>
                      <a:pPr algn="ctr"/>
                      <a:r>
                        <a:rPr lang="en-US" sz="1200">
                          <a:effectLst/>
                        </a:rPr>
                        <a:t>G1_STW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G1_ZSW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G1_STW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G1_ZSW</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extLst>
                  <a:ext uri="{0D108BD9-81ED-4DB2-BD59-A6C34878D82A}">
                    <a16:rowId xmlns:a16="http://schemas.microsoft.com/office/drawing/2014/main" val="1023882838"/>
                  </a:ext>
                </a:extLst>
              </a:tr>
              <a:tr h="220324">
                <a:tc>
                  <a:txBody>
                    <a:bodyPr/>
                    <a:lstStyle/>
                    <a:p>
                      <a:pPr algn="ctr"/>
                      <a:r>
                        <a:rPr lang="en-US" sz="1200">
                          <a:effectLst/>
                        </a:rPr>
                        <a:t>PZD7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a:effectLst/>
                        </a:rPr>
                        <a:t>G1_XIST1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XERR</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G1_XIST1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extLst>
                  <a:ext uri="{0D108BD9-81ED-4DB2-BD59-A6C34878D82A}">
                    <a16:rowId xmlns:a16="http://schemas.microsoft.com/office/drawing/2014/main" val="3450759965"/>
                  </a:ext>
                </a:extLst>
              </a:tr>
              <a:tr h="220324">
                <a:tc>
                  <a:txBody>
                    <a:bodyPr/>
                    <a:lstStyle/>
                    <a:p>
                      <a:pPr algn="ctr"/>
                      <a:r>
                        <a:rPr lang="en-US" sz="1200">
                          <a:effectLst/>
                        </a:rPr>
                        <a:t>PZD8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a:effectLst/>
                        </a:rPr>
                        <a:t>G1_XIST1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dirty="0">
                          <a:effectLst/>
                        </a:rPr>
                        <a:t>KPC</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a:effectLst/>
                        </a:rPr>
                        <a:t>G1_XIST2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832196540"/>
                  </a:ext>
                </a:extLst>
              </a:tr>
              <a:tr h="220324">
                <a:tc>
                  <a:txBody>
                    <a:bodyPr/>
                    <a:lstStyle/>
                    <a:p>
                      <a:pPr algn="ctr"/>
                      <a:r>
                        <a:rPr lang="en-US" sz="1200">
                          <a:effectLst/>
                        </a:rPr>
                        <a:t>PZD9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rowSpan="2">
                  <a:txBody>
                    <a:bodyPr/>
                    <a:lstStyle/>
                    <a:p>
                      <a:pPr algn="ctr"/>
                      <a:r>
                        <a:rPr lang="en-US" sz="1200">
                          <a:effectLst/>
                        </a:rPr>
                        <a:t>G1_XIST1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KPC</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tc rowSpan="2">
                  <a:txBody>
                    <a:bodyPr/>
                    <a:lstStyle/>
                    <a:p>
                      <a:pPr algn="ctr"/>
                      <a:r>
                        <a:rPr lang="en-US" sz="1200">
                          <a:effectLst/>
                        </a:rPr>
                        <a:t>G1_XIST2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nchor="ctr"/>
                </a:tc>
                <a:extLst>
                  <a:ext uri="{0D108BD9-81ED-4DB2-BD59-A6C34878D82A}">
                    <a16:rowId xmlns:a16="http://schemas.microsoft.com/office/drawing/2014/main" val="558294890"/>
                  </a:ext>
                </a:extLst>
              </a:tr>
              <a:tr h="220324">
                <a:tc>
                  <a:txBody>
                    <a:bodyPr/>
                    <a:lstStyle/>
                    <a:p>
                      <a:pPr algn="ctr"/>
                      <a:r>
                        <a:rPr lang="en-US" sz="1200">
                          <a:effectLst/>
                        </a:rPr>
                        <a:t>PZD10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a:txBody>
                    <a:bodyPr/>
                    <a:lstStyle/>
                    <a:p>
                      <a:pPr algn="ctr"/>
                      <a:r>
                        <a:rPr lang="en-US" sz="12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0" marR="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13010469"/>
                  </a:ext>
                </a:extLst>
              </a:tr>
            </a:tbl>
          </a:graphicData>
        </a:graphic>
      </p:graphicFrame>
      <p:graphicFrame>
        <p:nvGraphicFramePr>
          <p:cNvPr id="4" name="表格 3">
            <a:extLst>
              <a:ext uri="{FF2B5EF4-FFF2-40B4-BE49-F238E27FC236}">
                <a16:creationId xmlns:a16="http://schemas.microsoft.com/office/drawing/2014/main" id="{A487CD6F-9439-5AF8-69D1-070C7DC40F7D}"/>
              </a:ext>
            </a:extLst>
          </p:cNvPr>
          <p:cNvGraphicFramePr>
            <a:graphicFrameLocks noGrp="1"/>
          </p:cNvGraphicFramePr>
          <p:nvPr>
            <p:extLst>
              <p:ext uri="{D42A27DB-BD31-4B8C-83A1-F6EECF244321}">
                <p14:modId xmlns:p14="http://schemas.microsoft.com/office/powerpoint/2010/main" val="1359138388"/>
              </p:ext>
            </p:extLst>
          </p:nvPr>
        </p:nvGraphicFramePr>
        <p:xfrm>
          <a:off x="282175" y="1865383"/>
          <a:ext cx="4902798" cy="3915173"/>
        </p:xfrm>
        <a:graphic>
          <a:graphicData uri="http://schemas.openxmlformats.org/drawingml/2006/table">
            <a:tbl>
              <a:tblPr firstRow="1" firstCol="1" bandRow="1">
                <a:tableStyleId>{00A15C55-8517-42AA-B614-E9B94910E393}</a:tableStyleId>
              </a:tblPr>
              <a:tblGrid>
                <a:gridCol w="804660">
                  <a:extLst>
                    <a:ext uri="{9D8B030D-6E8A-4147-A177-3AD203B41FA5}">
                      <a16:colId xmlns:a16="http://schemas.microsoft.com/office/drawing/2014/main" val="1496725906"/>
                    </a:ext>
                  </a:extLst>
                </a:gridCol>
                <a:gridCol w="1717654">
                  <a:extLst>
                    <a:ext uri="{9D8B030D-6E8A-4147-A177-3AD203B41FA5}">
                      <a16:colId xmlns:a16="http://schemas.microsoft.com/office/drawing/2014/main" val="3167287366"/>
                    </a:ext>
                  </a:extLst>
                </a:gridCol>
                <a:gridCol w="909430">
                  <a:extLst>
                    <a:ext uri="{9D8B030D-6E8A-4147-A177-3AD203B41FA5}">
                      <a16:colId xmlns:a16="http://schemas.microsoft.com/office/drawing/2014/main" val="851753430"/>
                    </a:ext>
                  </a:extLst>
                </a:gridCol>
                <a:gridCol w="1471054">
                  <a:extLst>
                    <a:ext uri="{9D8B030D-6E8A-4147-A177-3AD203B41FA5}">
                      <a16:colId xmlns:a16="http://schemas.microsoft.com/office/drawing/2014/main" val="3434175861"/>
                    </a:ext>
                  </a:extLst>
                </a:gridCol>
              </a:tblGrid>
              <a:tr h="208789">
                <a:tc>
                  <a:txBody>
                    <a:bodyPr/>
                    <a:lstStyle/>
                    <a:p>
                      <a:pPr algn="just"/>
                      <a:r>
                        <a:rPr lang="en-US" sz="1200">
                          <a:effectLst/>
                        </a:rPr>
                        <a:t>PZD</a:t>
                      </a:r>
                      <a:r>
                        <a:rPr lang="zh-CN" sz="1200">
                          <a:effectLst/>
                        </a:rPr>
                        <a:t>信号</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说明</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dirty="0">
                          <a:effectLst/>
                        </a:rPr>
                        <a:t>数据类型</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定标</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04075607"/>
                  </a:ext>
                </a:extLst>
              </a:tr>
              <a:tr h="208789">
                <a:tc gridSpan="4">
                  <a:txBody>
                    <a:bodyPr/>
                    <a:lstStyle/>
                    <a:p>
                      <a:pPr algn="ctr"/>
                      <a:r>
                        <a:rPr lang="zh-CN" sz="1200">
                          <a:effectLst/>
                        </a:rPr>
                        <a:t>接受字</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66474349"/>
                  </a:ext>
                </a:extLst>
              </a:tr>
              <a:tr h="208789">
                <a:tc>
                  <a:txBody>
                    <a:bodyPr/>
                    <a:lstStyle/>
                    <a:p>
                      <a:pPr algn="just"/>
                      <a:r>
                        <a:rPr lang="en-US" sz="1200">
                          <a:effectLst/>
                        </a:rPr>
                        <a:t>STW1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控制字</a:t>
                      </a:r>
                      <a:r>
                        <a:rPr lang="en-US" sz="12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1587910"/>
                  </a:ext>
                </a:extLst>
              </a:tr>
              <a:tr h="208789">
                <a:tc>
                  <a:txBody>
                    <a:bodyPr/>
                    <a:lstStyle/>
                    <a:p>
                      <a:pPr algn="just"/>
                      <a:r>
                        <a:rPr lang="en-US" sz="1200">
                          <a:effectLst/>
                        </a:rPr>
                        <a:t>STW2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控制字</a:t>
                      </a:r>
                      <a:r>
                        <a:rPr lang="en-US" sz="12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90040448"/>
                  </a:ext>
                </a:extLst>
              </a:tr>
              <a:tr h="0">
                <a:tc>
                  <a:txBody>
                    <a:bodyPr/>
                    <a:lstStyle/>
                    <a:p>
                      <a:pPr algn="just"/>
                      <a:r>
                        <a:rPr lang="en-US" sz="1200" dirty="0">
                          <a:effectLst/>
                        </a:rPr>
                        <a:t>NSOLL_A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dirty="0">
                          <a:effectLst/>
                        </a:rPr>
                        <a:t>转速设定值</a:t>
                      </a:r>
                      <a:r>
                        <a:rPr lang="en-US" sz="1200" dirty="0">
                          <a:effectLst/>
                        </a:rPr>
                        <a:t>A</a:t>
                      </a:r>
                      <a:r>
                        <a:rPr lang="zh-CN" sz="1200" dirty="0">
                          <a:effectLst/>
                        </a:rPr>
                        <a:t>（</a:t>
                      </a:r>
                      <a:r>
                        <a:rPr lang="en-US" sz="1200" dirty="0">
                          <a:effectLst/>
                        </a:rPr>
                        <a:t>16</a:t>
                      </a:r>
                      <a:r>
                        <a:rPr lang="zh-CN" sz="1200" dirty="0">
                          <a:effectLst/>
                        </a:rPr>
                        <a:t>位）</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dirty="0">
                          <a:effectLst/>
                        </a:rPr>
                        <a:t>I16</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dirty="0">
                          <a:effectLst/>
                        </a:rPr>
                        <a:t>4000hex=p2000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28791692"/>
                  </a:ext>
                </a:extLst>
              </a:tr>
              <a:tr h="208789">
                <a:tc>
                  <a:txBody>
                    <a:bodyPr/>
                    <a:lstStyle/>
                    <a:p>
                      <a:pPr algn="just"/>
                      <a:r>
                        <a:rPr lang="en-US" sz="1200">
                          <a:effectLst/>
                        </a:rPr>
                        <a:t>NSOLL_B</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转速设定值</a:t>
                      </a:r>
                      <a:r>
                        <a:rPr lang="en-US" sz="1200">
                          <a:effectLst/>
                        </a:rPr>
                        <a:t>B</a:t>
                      </a:r>
                      <a:r>
                        <a:rPr lang="zh-CN" sz="1200">
                          <a:effectLst/>
                        </a:rPr>
                        <a:t>（</a:t>
                      </a:r>
                      <a:r>
                        <a:rPr lang="en-US" sz="1200">
                          <a:effectLst/>
                        </a:rPr>
                        <a:t>32</a:t>
                      </a:r>
                      <a:r>
                        <a:rPr lang="zh-CN" sz="1200">
                          <a:effectLst/>
                        </a:rPr>
                        <a:t>位）</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4000000hex=p2000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1771470"/>
                  </a:ext>
                </a:extLst>
              </a:tr>
              <a:tr h="208789">
                <a:tc>
                  <a:txBody>
                    <a:bodyPr/>
                    <a:lstStyle/>
                    <a:p>
                      <a:pPr algn="just"/>
                      <a:r>
                        <a:rPr lang="en-US" sz="1200">
                          <a:effectLst/>
                        </a:rPr>
                        <a:t>G1_STW</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编码器</a:t>
                      </a:r>
                      <a:r>
                        <a:rPr lang="en-US" sz="1200">
                          <a:effectLst/>
                        </a:rPr>
                        <a:t>1</a:t>
                      </a:r>
                      <a:r>
                        <a:rPr lang="zh-CN" sz="1200">
                          <a:effectLst/>
                        </a:rPr>
                        <a:t>控制字</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39082685"/>
                  </a:ext>
                </a:extLst>
              </a:tr>
              <a:tr h="208789">
                <a:tc>
                  <a:txBody>
                    <a:bodyPr/>
                    <a:lstStyle/>
                    <a:p>
                      <a:pPr algn="just"/>
                      <a:r>
                        <a:rPr lang="en-US" sz="1200">
                          <a:effectLst/>
                        </a:rPr>
                        <a:t>MOMRED</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扭矩减速</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4000hex=p2003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42706132"/>
                  </a:ext>
                </a:extLst>
              </a:tr>
              <a:tr h="208789">
                <a:tc>
                  <a:txBody>
                    <a:bodyPr/>
                    <a:lstStyle/>
                    <a:p>
                      <a:pPr algn="just"/>
                      <a:r>
                        <a:rPr lang="en-US" sz="1200">
                          <a:effectLst/>
                        </a:rPr>
                        <a:t>KPC</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位置控制器增益因子</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80776220"/>
                  </a:ext>
                </a:extLst>
              </a:tr>
              <a:tr h="208789">
                <a:tc>
                  <a:txBody>
                    <a:bodyPr/>
                    <a:lstStyle/>
                    <a:p>
                      <a:pPr algn="just"/>
                      <a:r>
                        <a:rPr lang="en-US" sz="1200">
                          <a:effectLst/>
                        </a:rPr>
                        <a:t>XERR</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位置偏移</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69343390"/>
                  </a:ext>
                </a:extLst>
              </a:tr>
              <a:tr h="208789">
                <a:tc gridSpan="4">
                  <a:txBody>
                    <a:bodyPr/>
                    <a:lstStyle/>
                    <a:p>
                      <a:pPr algn="ctr"/>
                      <a:r>
                        <a:rPr lang="zh-CN" sz="1200">
                          <a:effectLst/>
                        </a:rPr>
                        <a:t>接受字</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83433774"/>
                  </a:ext>
                </a:extLst>
              </a:tr>
              <a:tr h="208789">
                <a:tc>
                  <a:txBody>
                    <a:bodyPr/>
                    <a:lstStyle/>
                    <a:p>
                      <a:pPr algn="just"/>
                      <a:r>
                        <a:rPr lang="en-US" sz="1200">
                          <a:effectLst/>
                        </a:rPr>
                        <a:t>ZSW1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状态字</a:t>
                      </a:r>
                      <a:r>
                        <a:rPr lang="en-US" sz="12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91719103"/>
                  </a:ext>
                </a:extLst>
              </a:tr>
              <a:tr h="208789">
                <a:tc>
                  <a:txBody>
                    <a:bodyPr/>
                    <a:lstStyle/>
                    <a:p>
                      <a:pPr algn="just"/>
                      <a:r>
                        <a:rPr lang="en-US" sz="1200">
                          <a:effectLst/>
                        </a:rPr>
                        <a:t>ZSW2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状态字</a:t>
                      </a:r>
                      <a:r>
                        <a:rPr lang="en-US" sz="12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66904978"/>
                  </a:ext>
                </a:extLst>
              </a:tr>
              <a:tr h="208789">
                <a:tc>
                  <a:txBody>
                    <a:bodyPr/>
                    <a:lstStyle/>
                    <a:p>
                      <a:pPr algn="just"/>
                      <a:r>
                        <a:rPr lang="en-US" sz="1200">
                          <a:effectLst/>
                        </a:rPr>
                        <a:t>NIST_A</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转速实际值</a:t>
                      </a:r>
                      <a:r>
                        <a:rPr lang="en-US" sz="1200">
                          <a:effectLst/>
                        </a:rPr>
                        <a:t>A</a:t>
                      </a:r>
                      <a:r>
                        <a:rPr lang="zh-CN" sz="1200">
                          <a:effectLst/>
                        </a:rPr>
                        <a:t>（</a:t>
                      </a:r>
                      <a:r>
                        <a:rPr lang="en-US" sz="1200">
                          <a:effectLst/>
                        </a:rPr>
                        <a:t>16</a:t>
                      </a:r>
                      <a:r>
                        <a:rPr lang="zh-CN" sz="1200">
                          <a:effectLst/>
                        </a:rPr>
                        <a:t>位）</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4000hex=p2000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77928790"/>
                  </a:ext>
                </a:extLst>
              </a:tr>
              <a:tr h="208789">
                <a:tc>
                  <a:txBody>
                    <a:bodyPr/>
                    <a:lstStyle/>
                    <a:p>
                      <a:pPr algn="just"/>
                      <a:r>
                        <a:rPr lang="en-US" sz="1200">
                          <a:effectLst/>
                        </a:rPr>
                        <a:t>NIST_B</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转速实际值</a:t>
                      </a:r>
                      <a:r>
                        <a:rPr lang="en-US" sz="1200">
                          <a:effectLst/>
                        </a:rPr>
                        <a:t>B</a:t>
                      </a:r>
                      <a:r>
                        <a:rPr lang="zh-CN" sz="1200">
                          <a:effectLst/>
                        </a:rPr>
                        <a:t>（</a:t>
                      </a:r>
                      <a:r>
                        <a:rPr lang="en-US" sz="1200">
                          <a:effectLst/>
                        </a:rPr>
                        <a:t>32</a:t>
                      </a:r>
                      <a:r>
                        <a:rPr lang="zh-CN" sz="1200">
                          <a:effectLst/>
                        </a:rPr>
                        <a:t>位）</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I32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4000000hex=p2000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64355272"/>
                  </a:ext>
                </a:extLst>
              </a:tr>
              <a:tr h="208789">
                <a:tc>
                  <a:txBody>
                    <a:bodyPr/>
                    <a:lstStyle/>
                    <a:p>
                      <a:pPr algn="just"/>
                      <a:r>
                        <a:rPr lang="en-US" sz="1200">
                          <a:effectLst/>
                        </a:rPr>
                        <a:t>G1_ZSW</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编码器</a:t>
                      </a:r>
                      <a:r>
                        <a:rPr lang="en-US" sz="1200">
                          <a:effectLst/>
                        </a:rPr>
                        <a:t>1</a:t>
                      </a:r>
                      <a:r>
                        <a:rPr lang="zh-CN" sz="1200">
                          <a:effectLst/>
                        </a:rPr>
                        <a:t>状态字</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53054130"/>
                  </a:ext>
                </a:extLst>
              </a:tr>
              <a:tr h="208789">
                <a:tc>
                  <a:txBody>
                    <a:bodyPr/>
                    <a:lstStyle/>
                    <a:p>
                      <a:pPr algn="just"/>
                      <a:r>
                        <a:rPr lang="en-US" sz="1200">
                          <a:effectLst/>
                        </a:rPr>
                        <a:t>G1_XIST1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编码器</a:t>
                      </a:r>
                      <a:r>
                        <a:rPr lang="en-US" sz="1200">
                          <a:effectLst/>
                        </a:rPr>
                        <a:t>1</a:t>
                      </a:r>
                      <a:r>
                        <a:rPr lang="zh-CN" sz="1200">
                          <a:effectLst/>
                        </a:rPr>
                        <a:t>实际位置</a:t>
                      </a:r>
                      <a:r>
                        <a:rPr lang="en-US" sz="12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46778057"/>
                  </a:ext>
                </a:extLst>
              </a:tr>
              <a:tr h="208789">
                <a:tc>
                  <a:txBody>
                    <a:bodyPr/>
                    <a:lstStyle/>
                    <a:p>
                      <a:pPr algn="just"/>
                      <a:r>
                        <a:rPr lang="en-US" sz="1200">
                          <a:effectLst/>
                        </a:rPr>
                        <a:t>G1_XIST2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编码器</a:t>
                      </a:r>
                      <a:r>
                        <a:rPr lang="en-US" sz="1200">
                          <a:effectLst/>
                        </a:rPr>
                        <a:t>1</a:t>
                      </a:r>
                      <a:r>
                        <a:rPr lang="zh-CN" sz="1200">
                          <a:effectLst/>
                        </a:rPr>
                        <a:t>实际位置</a:t>
                      </a:r>
                      <a:r>
                        <a:rPr lang="en-US" sz="12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200">
                          <a:effectLst/>
                        </a:rPr>
                        <a:t>U32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2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37029599"/>
                  </a:ext>
                </a:extLst>
              </a:tr>
            </a:tbl>
          </a:graphicData>
        </a:graphic>
      </p:graphicFrame>
    </p:spTree>
    <p:extLst>
      <p:ext uri="{BB962C8B-B14F-4D97-AF65-F5344CB8AC3E}">
        <p14:creationId xmlns:p14="http://schemas.microsoft.com/office/powerpoint/2010/main" val="14267123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14EF343E-7BCD-159E-96EA-D4022E7E835F}"/>
              </a:ext>
            </a:extLst>
          </p:cNvPr>
          <p:cNvSpPr txBox="1"/>
          <p:nvPr/>
        </p:nvSpPr>
        <p:spPr>
          <a:xfrm>
            <a:off x="486069" y="1141015"/>
            <a:ext cx="10354198" cy="442878"/>
          </a:xfrm>
          <a:prstGeom prst="rect">
            <a:avLst/>
          </a:prstGeom>
          <a:noFill/>
        </p:spPr>
        <p:txBody>
          <a:bodyPr wrap="square">
            <a:spAutoFit/>
          </a:bodyPr>
          <a:lstStyle/>
          <a:p>
            <a:pPr>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5.SINAMICS V90 PN</a:t>
            </a:r>
            <a:r>
              <a:rPr lang="zh-CN" altLang="en-US" b="1" dirty="0">
                <a:effectLst/>
                <a:latin typeface="宋体" panose="02010600030101010101" pitchFamily="2" charset="-122"/>
                <a:ea typeface="宋体" panose="02010600030101010101" pitchFamily="2" charset="-122"/>
                <a:cs typeface="宋体" panose="02010600030101010101" pitchFamily="2" charset="-122"/>
              </a:rPr>
              <a:t>支持报文</a:t>
            </a:r>
          </a:p>
        </p:txBody>
      </p:sp>
      <p:sp>
        <p:nvSpPr>
          <p:cNvPr id="4" name="文本框 3">
            <a:extLst>
              <a:ext uri="{FF2B5EF4-FFF2-40B4-BE49-F238E27FC236}">
                <a16:creationId xmlns:a16="http://schemas.microsoft.com/office/drawing/2014/main" id="{703963A0-7A6D-F9FF-6299-FD8D93F4D145}"/>
              </a:ext>
            </a:extLst>
          </p:cNvPr>
          <p:cNvSpPr txBox="1"/>
          <p:nvPr/>
        </p:nvSpPr>
        <p:spPr>
          <a:xfrm>
            <a:off x="486069" y="1582949"/>
            <a:ext cx="10549937" cy="115813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SINAMICS V90 PN</a:t>
            </a:r>
            <a:r>
              <a:rPr lang="zh-CN" altLang="zh-CN" sz="1600" dirty="0">
                <a:effectLst/>
                <a:ea typeface="宋体" panose="02010600030101010101" pitchFamily="2" charset="-122"/>
                <a:cs typeface="宋体" panose="02010600030101010101" pitchFamily="2" charset="-122"/>
              </a:rPr>
              <a:t>在速度控制模式和基本定位器控制模式下支持标准报文和西门子报文。</a:t>
            </a:r>
            <a:endParaRPr lang="en-US" altLang="zh-CN" sz="16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从</a:t>
            </a:r>
            <a:r>
              <a:rPr lang="en-US" altLang="zh-CN" sz="1600" dirty="0">
                <a:effectLst/>
                <a:ea typeface="宋体" panose="02010600030101010101" pitchFamily="2" charset="-122"/>
                <a:cs typeface="宋体" panose="02010600030101010101" pitchFamily="2" charset="-122"/>
              </a:rPr>
              <a:t>SINAMICS V90 PN</a:t>
            </a:r>
            <a:r>
              <a:rPr lang="zh-CN" altLang="zh-CN" sz="1600" dirty="0">
                <a:effectLst/>
                <a:ea typeface="宋体" panose="02010600030101010101" pitchFamily="2" charset="-122"/>
                <a:cs typeface="宋体" panose="02010600030101010101" pitchFamily="2" charset="-122"/>
              </a:rPr>
              <a:t>伺服驱动器的角度看，接收到的过程数据是接收字，待发送的过程数据是发送字。</a:t>
            </a:r>
            <a:endParaRPr lang="en-US" altLang="zh-CN" sz="16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参数</a:t>
            </a:r>
            <a:r>
              <a:rPr lang="en-US" altLang="zh-CN" sz="1600" dirty="0">
                <a:effectLst/>
                <a:ea typeface="宋体" panose="02010600030101010101" pitchFamily="2" charset="-122"/>
                <a:cs typeface="宋体" panose="02010600030101010101" pitchFamily="2" charset="-122"/>
              </a:rPr>
              <a:t>P0922</a:t>
            </a:r>
            <a:r>
              <a:rPr lang="zh-CN" altLang="zh-CN" sz="1600" dirty="0">
                <a:effectLst/>
                <a:ea typeface="宋体" panose="02010600030101010101" pitchFamily="2" charset="-122"/>
                <a:cs typeface="宋体" panose="02010600030101010101" pitchFamily="2" charset="-122"/>
              </a:rPr>
              <a:t>用来选择报文，</a:t>
            </a:r>
            <a:endParaRPr lang="zh-CN" altLang="en-US" sz="1600" dirty="0"/>
          </a:p>
        </p:txBody>
      </p:sp>
      <p:graphicFrame>
        <p:nvGraphicFramePr>
          <p:cNvPr id="6" name="表格 5">
            <a:extLst>
              <a:ext uri="{FF2B5EF4-FFF2-40B4-BE49-F238E27FC236}">
                <a16:creationId xmlns:a16="http://schemas.microsoft.com/office/drawing/2014/main" id="{A0345F81-C98A-9B6D-7B10-9E4A9558F82B}"/>
              </a:ext>
            </a:extLst>
          </p:cNvPr>
          <p:cNvGraphicFramePr>
            <a:graphicFrameLocks noGrp="1"/>
          </p:cNvGraphicFramePr>
          <p:nvPr>
            <p:extLst>
              <p:ext uri="{D42A27DB-BD31-4B8C-83A1-F6EECF244321}">
                <p14:modId xmlns:p14="http://schemas.microsoft.com/office/powerpoint/2010/main" val="3390022012"/>
              </p:ext>
            </p:extLst>
          </p:nvPr>
        </p:nvGraphicFramePr>
        <p:xfrm>
          <a:off x="1584573" y="2664023"/>
          <a:ext cx="8640958" cy="3286120"/>
        </p:xfrm>
        <a:graphic>
          <a:graphicData uri="http://schemas.openxmlformats.org/drawingml/2006/table">
            <a:tbl>
              <a:tblPr firstRow="1" firstCol="1" bandRow="1">
                <a:tableStyleId>{F5AB1C69-6EDB-4FF4-983F-18BD219EF322}</a:tableStyleId>
              </a:tblPr>
              <a:tblGrid>
                <a:gridCol w="1512168">
                  <a:extLst>
                    <a:ext uri="{9D8B030D-6E8A-4147-A177-3AD203B41FA5}">
                      <a16:colId xmlns:a16="http://schemas.microsoft.com/office/drawing/2014/main" val="2476800166"/>
                    </a:ext>
                  </a:extLst>
                </a:gridCol>
                <a:gridCol w="1368152">
                  <a:extLst>
                    <a:ext uri="{9D8B030D-6E8A-4147-A177-3AD203B41FA5}">
                      <a16:colId xmlns:a16="http://schemas.microsoft.com/office/drawing/2014/main" val="2497194002"/>
                    </a:ext>
                  </a:extLst>
                </a:gridCol>
                <a:gridCol w="1237146">
                  <a:extLst>
                    <a:ext uri="{9D8B030D-6E8A-4147-A177-3AD203B41FA5}">
                      <a16:colId xmlns:a16="http://schemas.microsoft.com/office/drawing/2014/main" val="4079968774"/>
                    </a:ext>
                  </a:extLst>
                </a:gridCol>
                <a:gridCol w="4523492">
                  <a:extLst>
                    <a:ext uri="{9D8B030D-6E8A-4147-A177-3AD203B41FA5}">
                      <a16:colId xmlns:a16="http://schemas.microsoft.com/office/drawing/2014/main" val="2653273865"/>
                    </a:ext>
                  </a:extLst>
                </a:gridCol>
              </a:tblGrid>
              <a:tr h="360040">
                <a:tc>
                  <a:txBody>
                    <a:bodyPr/>
                    <a:lstStyle/>
                    <a:p>
                      <a:pPr algn="just"/>
                      <a:r>
                        <a:rPr lang="zh-CN" sz="1600">
                          <a:effectLst/>
                        </a:rPr>
                        <a:t>报文</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600">
                          <a:effectLst/>
                        </a:rPr>
                        <a:t>接收字数目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600">
                          <a:effectLst/>
                        </a:rPr>
                        <a:t>发送字数目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600">
                          <a:effectLst/>
                        </a:rPr>
                        <a:t>说明</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4905323"/>
                  </a:ext>
                </a:extLst>
              </a:tr>
              <a:tr h="227102">
                <a:tc>
                  <a:txBody>
                    <a:bodyPr/>
                    <a:lstStyle/>
                    <a:p>
                      <a:pPr algn="just"/>
                      <a:r>
                        <a:rPr lang="zh-CN" sz="1600">
                          <a:effectLst/>
                        </a:rPr>
                        <a:t>标准报文</a:t>
                      </a: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P0922=1</a:t>
                      </a:r>
                      <a:r>
                        <a:rPr lang="zh-CN" sz="1600">
                          <a:effectLst/>
                        </a:rPr>
                        <a:t>速度控制</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91932598"/>
                  </a:ext>
                </a:extLst>
              </a:tr>
              <a:tr h="227102">
                <a:tc>
                  <a:txBody>
                    <a:bodyPr/>
                    <a:lstStyle/>
                    <a:p>
                      <a:pPr algn="just"/>
                      <a:r>
                        <a:rPr lang="zh-CN" sz="1600">
                          <a:effectLst/>
                        </a:rPr>
                        <a:t>标准报文</a:t>
                      </a: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4</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P0922=2</a:t>
                      </a:r>
                      <a:r>
                        <a:rPr lang="zh-CN" sz="1600">
                          <a:effectLst/>
                        </a:rPr>
                        <a:t>速度控制</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149577186"/>
                  </a:ext>
                </a:extLst>
              </a:tr>
              <a:tr h="227102">
                <a:tc>
                  <a:txBody>
                    <a:bodyPr/>
                    <a:lstStyle/>
                    <a:p>
                      <a:pPr algn="just"/>
                      <a:r>
                        <a:rPr lang="zh-CN" sz="1600">
                          <a:effectLst/>
                        </a:rPr>
                        <a:t>标准报文</a:t>
                      </a: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P0922=3</a:t>
                      </a:r>
                      <a:r>
                        <a:rPr lang="zh-CN" sz="1600">
                          <a:effectLst/>
                        </a:rPr>
                        <a:t>速度</a:t>
                      </a:r>
                      <a:r>
                        <a:rPr lang="en-US" sz="1600">
                          <a:effectLst/>
                        </a:rPr>
                        <a:t>/</a:t>
                      </a:r>
                      <a:r>
                        <a:rPr lang="zh-CN" sz="1600">
                          <a:effectLst/>
                        </a:rPr>
                        <a:t>位置控制（</a:t>
                      </a:r>
                      <a:r>
                        <a:rPr lang="en-US" sz="1600">
                          <a:effectLst/>
                        </a:rPr>
                        <a:t>1200</a:t>
                      </a:r>
                      <a:r>
                        <a:rPr lang="zh-CN" sz="1600">
                          <a:effectLst/>
                        </a:rPr>
                        <a:t>配置</a:t>
                      </a:r>
                      <a:r>
                        <a:rPr lang="en-US" sz="1600">
                          <a:effectLst/>
                        </a:rPr>
                        <a:t>TO</a:t>
                      </a:r>
                      <a:r>
                        <a:rPr lang="zh-CN" sz="1600">
                          <a:effectLst/>
                        </a:rPr>
                        <a:t>时使用）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49007276"/>
                  </a:ext>
                </a:extLst>
              </a:tr>
              <a:tr h="227102">
                <a:tc>
                  <a:txBody>
                    <a:bodyPr/>
                    <a:lstStyle/>
                    <a:p>
                      <a:pPr algn="just"/>
                      <a:r>
                        <a:rPr lang="zh-CN" sz="1600">
                          <a:effectLst/>
                        </a:rPr>
                        <a:t>标准报文</a:t>
                      </a: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9</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P0922=5</a:t>
                      </a:r>
                      <a:r>
                        <a:rPr lang="zh-CN" sz="1600">
                          <a:effectLst/>
                        </a:rPr>
                        <a:t>速度</a:t>
                      </a:r>
                      <a:r>
                        <a:rPr lang="en-US" sz="1600">
                          <a:effectLst/>
                        </a:rPr>
                        <a:t>/</a:t>
                      </a:r>
                      <a:r>
                        <a:rPr lang="zh-CN" sz="1600">
                          <a:effectLst/>
                        </a:rPr>
                        <a:t>位置控制（</a:t>
                      </a:r>
                      <a:r>
                        <a:rPr lang="en-US" sz="1600">
                          <a:effectLst/>
                        </a:rPr>
                        <a:t>1500</a:t>
                      </a:r>
                      <a:r>
                        <a:rPr lang="zh-CN" sz="1600">
                          <a:effectLst/>
                        </a:rPr>
                        <a:t>配置</a:t>
                      </a:r>
                      <a:r>
                        <a:rPr lang="en-US" sz="1600">
                          <a:effectLst/>
                        </a:rPr>
                        <a:t>TO</a:t>
                      </a:r>
                      <a:r>
                        <a:rPr lang="zh-CN" sz="1600">
                          <a:effectLst/>
                        </a:rPr>
                        <a:t>时使用）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21379394"/>
                  </a:ext>
                </a:extLst>
              </a:tr>
              <a:tr h="227102">
                <a:tc>
                  <a:txBody>
                    <a:bodyPr/>
                    <a:lstStyle/>
                    <a:p>
                      <a:pPr algn="just"/>
                      <a:r>
                        <a:rPr lang="zh-CN" sz="1600">
                          <a:effectLst/>
                        </a:rPr>
                        <a:t>标准报文</a:t>
                      </a: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8614321"/>
                  </a:ext>
                </a:extLst>
              </a:tr>
              <a:tr h="227102">
                <a:tc>
                  <a:txBody>
                    <a:bodyPr/>
                    <a:lstStyle/>
                    <a:p>
                      <a:pPr algn="just"/>
                      <a:r>
                        <a:rPr lang="zh-CN" sz="1600">
                          <a:effectLst/>
                        </a:rPr>
                        <a:t>标准报文</a:t>
                      </a: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28968428"/>
                  </a:ext>
                </a:extLst>
              </a:tr>
              <a:tr h="227102">
                <a:tc>
                  <a:txBody>
                    <a:bodyPr/>
                    <a:lstStyle/>
                    <a:p>
                      <a:pPr algn="just"/>
                      <a:r>
                        <a:rPr lang="zh-CN" sz="1600">
                          <a:effectLst/>
                        </a:rPr>
                        <a:t>西门子报文</a:t>
                      </a:r>
                      <a:r>
                        <a:rPr lang="en-US" sz="1600">
                          <a:effectLst/>
                        </a:rPr>
                        <a:t>102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6</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P0922=102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3493339"/>
                  </a:ext>
                </a:extLst>
              </a:tr>
              <a:tr h="227102">
                <a:tc>
                  <a:txBody>
                    <a:bodyPr/>
                    <a:lstStyle/>
                    <a:p>
                      <a:pPr algn="just"/>
                      <a:r>
                        <a:rPr lang="zh-CN" sz="1600">
                          <a:effectLst/>
                        </a:rPr>
                        <a:t>西门子报文</a:t>
                      </a:r>
                      <a:r>
                        <a:rPr lang="en-US" sz="1600">
                          <a:effectLst/>
                        </a:rPr>
                        <a:t>105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P0922=105</a:t>
                      </a:r>
                      <a:r>
                        <a:rPr lang="zh-CN" sz="1600">
                          <a:effectLst/>
                        </a:rPr>
                        <a:t>速度</a:t>
                      </a:r>
                      <a:r>
                        <a:rPr lang="en-US" sz="1600">
                          <a:effectLst/>
                        </a:rPr>
                        <a:t>/</a:t>
                      </a:r>
                      <a:r>
                        <a:rPr lang="zh-CN" sz="1600">
                          <a:effectLst/>
                        </a:rPr>
                        <a:t>位置控制（</a:t>
                      </a:r>
                      <a:r>
                        <a:rPr lang="en-US" sz="1600">
                          <a:effectLst/>
                        </a:rPr>
                        <a:t>1500</a:t>
                      </a:r>
                      <a:r>
                        <a:rPr lang="zh-CN" sz="1600">
                          <a:effectLst/>
                        </a:rPr>
                        <a:t>配置</a:t>
                      </a:r>
                      <a:r>
                        <a:rPr lang="en-US" sz="1600">
                          <a:effectLst/>
                        </a:rPr>
                        <a:t>TO</a:t>
                      </a:r>
                      <a:r>
                        <a:rPr lang="zh-CN" sz="1600">
                          <a:effectLst/>
                        </a:rPr>
                        <a:t>时使用）</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30057459"/>
                  </a:ext>
                </a:extLst>
              </a:tr>
              <a:tr h="227102">
                <a:tc>
                  <a:txBody>
                    <a:bodyPr/>
                    <a:lstStyle/>
                    <a:p>
                      <a:pPr algn="just"/>
                      <a:r>
                        <a:rPr lang="zh-CN" sz="1600">
                          <a:effectLst/>
                        </a:rPr>
                        <a:t>西门子报文</a:t>
                      </a:r>
                      <a:r>
                        <a:rPr lang="en-US" sz="1600">
                          <a:effectLst/>
                        </a:rPr>
                        <a:t>110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7</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P0922=110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93044505"/>
                  </a:ext>
                </a:extLst>
              </a:tr>
              <a:tr h="227102">
                <a:tc>
                  <a:txBody>
                    <a:bodyPr/>
                    <a:lstStyle/>
                    <a:p>
                      <a:pPr algn="just"/>
                      <a:r>
                        <a:rPr lang="zh-CN" sz="1600">
                          <a:effectLst/>
                        </a:rPr>
                        <a:t>西门子报文</a:t>
                      </a:r>
                      <a:r>
                        <a:rPr lang="en-US" sz="1600">
                          <a:effectLst/>
                        </a:rPr>
                        <a:t>111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12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P0922=111 1200/1500</a:t>
                      </a:r>
                      <a:r>
                        <a:rPr lang="zh-CN" sz="1600">
                          <a:effectLst/>
                        </a:rPr>
                        <a:t>通过</a:t>
                      </a:r>
                      <a:r>
                        <a:rPr lang="en-US" sz="1600">
                          <a:effectLst/>
                        </a:rPr>
                        <a:t>FB284</a:t>
                      </a:r>
                      <a:r>
                        <a:rPr lang="zh-CN" sz="1600">
                          <a:effectLst/>
                        </a:rPr>
                        <a:t>控制</a:t>
                      </a:r>
                      <a:r>
                        <a:rPr lang="en-US" sz="1600">
                          <a:effectLst/>
                        </a:rPr>
                        <a:t>V90 EPOS</a:t>
                      </a:r>
                      <a:r>
                        <a:rPr lang="zh-CN" sz="1600">
                          <a:effectLst/>
                        </a:rPr>
                        <a:t>定位</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60088996"/>
                  </a:ext>
                </a:extLst>
              </a:tr>
              <a:tr h="227102">
                <a:tc>
                  <a:txBody>
                    <a:bodyPr/>
                    <a:lstStyle/>
                    <a:p>
                      <a:pPr algn="just"/>
                      <a:r>
                        <a:rPr lang="zh-CN" sz="1600">
                          <a:effectLst/>
                        </a:rPr>
                        <a:t>西门子报文</a:t>
                      </a:r>
                      <a:r>
                        <a:rPr lang="en-US" sz="1600">
                          <a:effectLst/>
                        </a:rPr>
                        <a:t>750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rPr>
                        <a:t>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P8864=750</a:t>
                      </a:r>
                      <a:r>
                        <a:rPr lang="zh-CN" sz="1600" dirty="0">
                          <a:effectLst/>
                        </a:rPr>
                        <a:t>（辅助报文）</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17375943"/>
                  </a:ext>
                </a:extLst>
              </a:tr>
            </a:tbl>
          </a:graphicData>
        </a:graphic>
      </p:graphicFrame>
    </p:spTree>
    <p:extLst>
      <p:ext uri="{BB962C8B-B14F-4D97-AF65-F5344CB8AC3E}">
        <p14:creationId xmlns:p14="http://schemas.microsoft.com/office/powerpoint/2010/main" val="12397122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86069" y="1582949"/>
            <a:ext cx="10549937" cy="3358612"/>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cs typeface="宋体" panose="02010600030101010101" pitchFamily="2" charset="-122"/>
              </a:rPr>
              <a:t>TIA Portal</a:t>
            </a:r>
            <a:r>
              <a:rPr lang="zh-CN" altLang="en-US" sz="1600" dirty="0">
                <a:effectLst/>
                <a:latin typeface="宋体" panose="02010600030101010101" pitchFamily="2" charset="-122"/>
                <a:cs typeface="宋体" panose="02010600030101010101" pitchFamily="2" charset="-122"/>
              </a:rPr>
              <a:t>的设备驱动由</a:t>
            </a:r>
            <a:r>
              <a:rPr lang="en-US" altLang="zh-CN" sz="1600" dirty="0">
                <a:effectLst/>
                <a:latin typeface="宋体" panose="02010600030101010101" pitchFamily="2" charset="-122"/>
                <a:cs typeface="宋体" panose="02010600030101010101" pitchFamily="2" charset="-122"/>
              </a:rPr>
              <a:t>GSD</a:t>
            </a:r>
            <a:r>
              <a:rPr lang="zh-CN" altLang="en-US" sz="1600" dirty="0">
                <a:effectLst/>
                <a:latin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cs typeface="宋体" panose="02010600030101010101" pitchFamily="2" charset="-122"/>
              </a:rPr>
              <a:t>HSP</a:t>
            </a:r>
            <a:r>
              <a:rPr lang="zh-CN" altLang="en-US" sz="1600" dirty="0">
                <a:effectLst/>
                <a:latin typeface="宋体" panose="02010600030101010101" pitchFamily="2" charset="-122"/>
                <a:cs typeface="宋体" panose="02010600030101010101" pitchFamily="2" charset="-122"/>
              </a:rPr>
              <a:t>两种形式，不仅能够支持西门子设备，还能兼容第三方设备。</a:t>
            </a:r>
          </a:p>
          <a:p>
            <a:pPr>
              <a:lnSpc>
                <a:spcPct val="150000"/>
              </a:lnSpc>
            </a:pPr>
            <a:r>
              <a:rPr lang="en-US" altLang="zh-CN" sz="1600" dirty="0">
                <a:effectLst/>
                <a:latin typeface="宋体" panose="02010600030101010101" pitchFamily="2" charset="-122"/>
                <a:cs typeface="宋体" panose="02010600030101010101" pitchFamily="2" charset="-122"/>
              </a:rPr>
              <a:t>(1)GSD</a:t>
            </a:r>
            <a:r>
              <a:rPr lang="zh-CN" altLang="en-US" sz="1600" dirty="0">
                <a:effectLst/>
                <a:latin typeface="宋体" panose="02010600030101010101" pitchFamily="2" charset="-122"/>
                <a:cs typeface="宋体" panose="02010600030101010101" pitchFamily="2" charset="-122"/>
              </a:rPr>
              <a:t>文件报文</a:t>
            </a:r>
          </a:p>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PLC </a:t>
            </a:r>
            <a:r>
              <a:rPr lang="zh-CN" altLang="en-US" sz="1600" dirty="0">
                <a:effectLst/>
                <a:latin typeface="宋体" panose="02010600030101010101" pitchFamily="2" charset="-122"/>
                <a:cs typeface="宋体" panose="02010600030101010101" pitchFamily="2" charset="-122"/>
              </a:rPr>
              <a:t>通过安装 </a:t>
            </a:r>
            <a:r>
              <a:rPr lang="en-US" altLang="zh-CN" sz="1600" dirty="0">
                <a:effectLst/>
                <a:latin typeface="宋体" panose="02010600030101010101" pitchFamily="2" charset="-122"/>
                <a:cs typeface="宋体" panose="02010600030101010101" pitchFamily="2" charset="-122"/>
              </a:rPr>
              <a:t>V90 GSD</a:t>
            </a:r>
            <a:r>
              <a:rPr lang="zh-CN" altLang="en-US" sz="1600" dirty="0">
                <a:effectLst/>
                <a:latin typeface="宋体" panose="02010600030101010101" pitchFamily="2" charset="-122"/>
                <a:cs typeface="宋体" panose="02010600030101010101" pitchFamily="2" charset="-122"/>
              </a:rPr>
              <a:t>方式控制</a:t>
            </a:r>
            <a:r>
              <a:rPr lang="en-US" altLang="zh-CN" sz="1600" dirty="0">
                <a:effectLst/>
                <a:latin typeface="宋体" panose="02010600030101010101" pitchFamily="2" charset="-122"/>
                <a:cs typeface="宋体" panose="02010600030101010101" pitchFamily="2" charset="-122"/>
              </a:rPr>
              <a:t>V90</a:t>
            </a:r>
            <a:r>
              <a:rPr lang="zh-CN" altLang="en-US" sz="1600" dirty="0">
                <a:effectLst/>
                <a:latin typeface="宋体" panose="02010600030101010101" pitchFamily="2" charset="-122"/>
                <a:cs typeface="宋体" panose="02010600030101010101" pitchFamily="2" charset="-122"/>
              </a:rPr>
              <a:t>时，可选报文 </a:t>
            </a: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2</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3</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7</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9</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102</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110</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111</a:t>
            </a:r>
            <a:r>
              <a:rPr lang="zh-CN" altLang="en-US" sz="1600" dirty="0">
                <a:effectLst/>
                <a:latin typeface="宋体" panose="02010600030101010101" pitchFamily="2" charset="-122"/>
                <a:cs typeface="宋体" panose="02010600030101010101" pitchFamily="2" charset="-122"/>
              </a:rPr>
              <a:t>，但无法选择</a:t>
            </a:r>
            <a:r>
              <a:rPr lang="en-US" altLang="zh-CN" sz="1600" dirty="0">
                <a:effectLst/>
                <a:latin typeface="宋体" panose="02010600030101010101" pitchFamily="2" charset="-122"/>
                <a:cs typeface="宋体" panose="02010600030101010101" pitchFamily="2" charset="-122"/>
              </a:rPr>
              <a:t>5</a:t>
            </a:r>
            <a:r>
              <a:rPr lang="zh-CN" altLang="en-US" sz="1600" dirty="0">
                <a:effectLst/>
                <a:latin typeface="宋体" panose="02010600030101010101" pitchFamily="2" charset="-122"/>
                <a:cs typeface="宋体" panose="02010600030101010101" pitchFamily="2" charset="-122"/>
              </a:rPr>
              <a:t>号及</a:t>
            </a:r>
            <a:r>
              <a:rPr lang="en-US" altLang="zh-CN" sz="1600" dirty="0">
                <a:effectLst/>
                <a:latin typeface="宋体" panose="02010600030101010101" pitchFamily="2" charset="-122"/>
                <a:cs typeface="宋体" panose="02010600030101010101" pitchFamily="2" charset="-122"/>
              </a:rPr>
              <a:t>105</a:t>
            </a:r>
            <a:r>
              <a:rPr lang="zh-CN" altLang="en-US" sz="1600" dirty="0">
                <a:effectLst/>
                <a:latin typeface="宋体" panose="02010600030101010101" pitchFamily="2" charset="-122"/>
                <a:cs typeface="宋体" panose="02010600030101010101" pitchFamily="2" charset="-122"/>
              </a:rPr>
              <a:t>报文，无法使用 </a:t>
            </a:r>
            <a:r>
              <a:rPr lang="en-US" altLang="zh-CN" sz="1600" dirty="0">
                <a:effectLst/>
                <a:latin typeface="宋体" panose="02010600030101010101" pitchFamily="2" charset="-122"/>
                <a:cs typeface="宋体" panose="02010600030101010101" pitchFamily="2" charset="-122"/>
              </a:rPr>
              <a:t>5 </a:t>
            </a:r>
            <a:r>
              <a:rPr lang="zh-CN" altLang="en-US" sz="1600" dirty="0">
                <a:effectLst/>
                <a:latin typeface="宋体" panose="02010600030101010101" pitchFamily="2" charset="-122"/>
                <a:cs typeface="宋体" panose="02010600030101010101" pitchFamily="2" charset="-122"/>
              </a:rPr>
              <a:t>号和 </a:t>
            </a:r>
            <a:r>
              <a:rPr lang="en-US" altLang="zh-CN" sz="1600" dirty="0">
                <a:effectLst/>
                <a:latin typeface="宋体" panose="02010600030101010101" pitchFamily="2" charset="-122"/>
                <a:cs typeface="宋体" panose="02010600030101010101" pitchFamily="2" charset="-122"/>
              </a:rPr>
              <a:t>105 </a:t>
            </a:r>
            <a:r>
              <a:rPr lang="zh-CN" altLang="en-US" sz="1600" dirty="0">
                <a:effectLst/>
                <a:latin typeface="宋体" panose="02010600030101010101" pitchFamily="2" charset="-122"/>
                <a:cs typeface="宋体" panose="02010600030101010101" pitchFamily="2" charset="-122"/>
              </a:rPr>
              <a:t>报文通过 </a:t>
            </a:r>
            <a:r>
              <a:rPr lang="en-US" altLang="zh-CN" sz="1600" dirty="0">
                <a:effectLst/>
                <a:latin typeface="宋体" panose="02010600030101010101" pitchFamily="2" charset="-122"/>
                <a:cs typeface="宋体" panose="02010600030101010101" pitchFamily="2" charset="-122"/>
              </a:rPr>
              <a:t>DSC </a:t>
            </a:r>
            <a:r>
              <a:rPr lang="zh-CN" altLang="en-US" sz="1600" dirty="0">
                <a:effectLst/>
                <a:latin typeface="宋体" panose="02010600030101010101" pitchFamily="2" charset="-122"/>
                <a:cs typeface="宋体" panose="02010600030101010101" pitchFamily="2" charset="-122"/>
              </a:rPr>
              <a:t>控制驱动器实现高动态性能控制。可通过报文 </a:t>
            </a:r>
            <a:r>
              <a:rPr lang="en-US" altLang="zh-CN" sz="1600" dirty="0">
                <a:effectLst/>
                <a:latin typeface="宋体" panose="02010600030101010101" pitchFamily="2" charset="-122"/>
                <a:cs typeface="宋体" panose="02010600030101010101" pitchFamily="2" charset="-122"/>
              </a:rPr>
              <a:t>102 </a:t>
            </a:r>
            <a:r>
              <a:rPr lang="zh-CN" altLang="en-US" sz="1600" dirty="0">
                <a:effectLst/>
                <a:latin typeface="宋体" panose="02010600030101010101" pitchFamily="2" charset="-122"/>
                <a:cs typeface="宋体" panose="02010600030101010101" pitchFamily="2" charset="-122"/>
              </a:rPr>
              <a:t>中的 </a:t>
            </a:r>
            <a:r>
              <a:rPr lang="en-US" altLang="zh-CN" sz="1600" dirty="0">
                <a:effectLst/>
                <a:latin typeface="宋体" panose="02010600030101010101" pitchFamily="2" charset="-122"/>
                <a:cs typeface="宋体" panose="02010600030101010101" pitchFamily="2" charset="-122"/>
              </a:rPr>
              <a:t>MOMRED</a:t>
            </a:r>
            <a:r>
              <a:rPr lang="zh-CN" altLang="en-US" sz="1600" dirty="0">
                <a:effectLst/>
                <a:latin typeface="宋体" panose="02010600030101010101" pitchFamily="2" charset="-122"/>
                <a:cs typeface="宋体" panose="02010600030101010101" pitchFamily="2" charset="-122"/>
              </a:rPr>
              <a:t>（转矩降低）来调节工作在速度控制模式下 </a:t>
            </a:r>
            <a:r>
              <a:rPr lang="en-US" altLang="zh-CN" sz="1600" dirty="0">
                <a:effectLst/>
                <a:latin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cs typeface="宋体" panose="02010600030101010101" pitchFamily="2" charset="-122"/>
              </a:rPr>
              <a:t>的转矩限幅。</a:t>
            </a:r>
          </a:p>
          <a:p>
            <a:pPr>
              <a:lnSpc>
                <a:spcPct val="150000"/>
              </a:lnSpc>
            </a:pPr>
            <a:r>
              <a:rPr lang="en-US" altLang="zh-CN" sz="1600" dirty="0">
                <a:effectLst/>
                <a:latin typeface="宋体" panose="02010600030101010101" pitchFamily="2" charset="-122"/>
                <a:cs typeface="宋体" panose="02010600030101010101" pitchFamily="2" charset="-122"/>
              </a:rPr>
              <a:t>(2)HSP</a:t>
            </a:r>
            <a:r>
              <a:rPr lang="zh-CN" altLang="en-US" sz="1600" dirty="0">
                <a:effectLst/>
                <a:latin typeface="宋体" panose="02010600030101010101" pitchFamily="2" charset="-122"/>
                <a:cs typeface="宋体" panose="02010600030101010101" pitchFamily="2" charset="-122"/>
              </a:rPr>
              <a:t>文件报文</a:t>
            </a: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cs typeface="宋体" panose="02010600030101010101" pitchFamily="2" charset="-122"/>
              </a:rPr>
              <a:t>通过在博途中安装</a:t>
            </a:r>
            <a:r>
              <a:rPr lang="en-US" altLang="zh-CN" sz="1600" dirty="0">
                <a:effectLst/>
                <a:latin typeface="宋体" panose="02010600030101010101" pitchFamily="2" charset="-122"/>
                <a:cs typeface="宋体" panose="02010600030101010101" pitchFamily="2" charset="-122"/>
              </a:rPr>
              <a:t>HSP, PLC</a:t>
            </a:r>
            <a:r>
              <a:rPr lang="zh-CN" altLang="en-US" sz="1600" dirty="0">
                <a:effectLst/>
                <a:latin typeface="宋体" panose="02010600030101010101" pitchFamily="2" charset="-122"/>
                <a:cs typeface="宋体" panose="02010600030101010101" pitchFamily="2" charset="-122"/>
              </a:rPr>
              <a:t>控制</a:t>
            </a:r>
            <a:r>
              <a:rPr lang="en-US" altLang="zh-CN" sz="1600" dirty="0">
                <a:effectLst/>
                <a:latin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cs typeface="宋体" panose="02010600030101010101" pitchFamily="2" charset="-122"/>
              </a:rPr>
              <a:t>可以选择的报文有 </a:t>
            </a: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2</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3</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5</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102</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105</a:t>
            </a:r>
            <a:r>
              <a:rPr lang="zh-CN" altLang="en-US" sz="1600" dirty="0">
                <a:effectLst/>
                <a:latin typeface="宋体" panose="02010600030101010101" pitchFamily="2" charset="-122"/>
                <a:cs typeface="宋体" panose="02010600030101010101" pitchFamily="2" charset="-122"/>
              </a:rPr>
              <a:t>。仅在 </a:t>
            </a:r>
            <a:r>
              <a:rPr lang="en-US" altLang="zh-CN" sz="1600" dirty="0">
                <a:effectLst/>
                <a:latin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cs typeface="宋体" panose="02010600030101010101" pitchFamily="2" charset="-122"/>
              </a:rPr>
              <a:t>连接至 </a:t>
            </a:r>
            <a:r>
              <a:rPr lang="en-US" altLang="zh-CN" sz="1600" dirty="0">
                <a:effectLst/>
                <a:latin typeface="宋体" panose="02010600030101010101" pitchFamily="2" charset="-122"/>
                <a:cs typeface="宋体" panose="02010600030101010101" pitchFamily="2" charset="-122"/>
              </a:rPr>
              <a:t>SIMATIC S7-1500(T)</a:t>
            </a:r>
            <a:r>
              <a:rPr lang="zh-CN" altLang="en-US" sz="1600" dirty="0">
                <a:effectLst/>
                <a:latin typeface="宋体" panose="02010600030101010101" pitchFamily="2" charset="-122"/>
                <a:cs typeface="宋体" panose="02010600030101010101" pitchFamily="2" charset="-122"/>
              </a:rPr>
              <a:t>，且</a:t>
            </a:r>
            <a:r>
              <a:rPr lang="en-US" altLang="zh-CN" sz="1600" dirty="0">
                <a:effectLst/>
                <a:latin typeface="宋体" panose="02010600030101010101" pitchFamily="2" charset="-122"/>
                <a:cs typeface="宋体" panose="02010600030101010101" pitchFamily="2" charset="-122"/>
              </a:rPr>
              <a:t>TIA Portal </a:t>
            </a:r>
            <a:r>
              <a:rPr lang="zh-CN" altLang="en-US" sz="1600" dirty="0">
                <a:effectLst/>
                <a:latin typeface="宋体" panose="02010600030101010101" pitchFamily="2" charset="-122"/>
                <a:cs typeface="宋体" panose="02010600030101010101" pitchFamily="2" charset="-122"/>
              </a:rPr>
              <a:t>版本为 </a:t>
            </a:r>
            <a:r>
              <a:rPr lang="en-US" altLang="zh-CN" sz="1600" dirty="0">
                <a:effectLst/>
                <a:latin typeface="宋体" panose="02010600030101010101" pitchFamily="2" charset="-122"/>
                <a:cs typeface="宋体" panose="02010600030101010101" pitchFamily="2" charset="-122"/>
              </a:rPr>
              <a:t>V14 </a:t>
            </a:r>
            <a:r>
              <a:rPr lang="zh-CN" altLang="en-US" sz="1600" dirty="0">
                <a:effectLst/>
                <a:latin typeface="宋体" panose="02010600030101010101" pitchFamily="2" charset="-122"/>
                <a:cs typeface="宋体" panose="02010600030101010101" pitchFamily="2" charset="-122"/>
              </a:rPr>
              <a:t>及以上时，报文 </a:t>
            </a:r>
            <a:r>
              <a:rPr lang="en-US" altLang="zh-CN" sz="1600" dirty="0">
                <a:effectLst/>
                <a:latin typeface="宋体" panose="02010600030101010101" pitchFamily="2" charset="-122"/>
                <a:cs typeface="宋体" panose="02010600030101010101" pitchFamily="2" charset="-122"/>
              </a:rPr>
              <a:t>5 </a:t>
            </a:r>
            <a:r>
              <a:rPr lang="zh-CN" altLang="en-US" sz="1600" dirty="0">
                <a:effectLst/>
                <a:latin typeface="宋体" panose="02010600030101010101" pitchFamily="2" charset="-122"/>
                <a:cs typeface="宋体" panose="02010600030101010101" pitchFamily="2" charset="-122"/>
              </a:rPr>
              <a:t>和报文 </a:t>
            </a:r>
            <a:r>
              <a:rPr lang="en-US" altLang="zh-CN" sz="1600" dirty="0">
                <a:effectLst/>
                <a:latin typeface="宋体" panose="02010600030101010101" pitchFamily="2" charset="-122"/>
                <a:cs typeface="宋体" panose="02010600030101010101" pitchFamily="2" charset="-122"/>
              </a:rPr>
              <a:t>105 </a:t>
            </a:r>
            <a:r>
              <a:rPr lang="zh-CN" altLang="en-US" sz="1600" dirty="0">
                <a:effectLst/>
                <a:latin typeface="宋体" panose="02010600030101010101" pitchFamily="2" charset="-122"/>
                <a:cs typeface="宋体" panose="02010600030101010101" pitchFamily="2" charset="-122"/>
              </a:rPr>
              <a:t>才可用，并且在配置过程当中需要激活等时同步模式，通过报文 </a:t>
            </a:r>
            <a:r>
              <a:rPr lang="en-US" altLang="zh-CN" sz="1600" dirty="0">
                <a:effectLst/>
                <a:latin typeface="宋体" panose="02010600030101010101" pitchFamily="2" charset="-122"/>
                <a:cs typeface="宋体" panose="02010600030101010101" pitchFamily="2" charset="-122"/>
              </a:rPr>
              <a:t>5</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105 </a:t>
            </a:r>
            <a:r>
              <a:rPr lang="zh-CN" altLang="en-US" sz="1600" dirty="0">
                <a:effectLst/>
                <a:latin typeface="宋体" panose="02010600030101010101" pitchFamily="2" charset="-122"/>
                <a:cs typeface="宋体" panose="02010600030101010101" pitchFamily="2" charset="-122"/>
              </a:rPr>
              <a:t>配置速度轴或位置轴，实现高动态性能控制。</a:t>
            </a:r>
          </a:p>
        </p:txBody>
      </p:sp>
    </p:spTree>
    <p:extLst>
      <p:ext uri="{BB962C8B-B14F-4D97-AF65-F5344CB8AC3E}">
        <p14:creationId xmlns:p14="http://schemas.microsoft.com/office/powerpoint/2010/main" val="40921457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86069" y="1582949"/>
            <a:ext cx="10549937" cy="1511952"/>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cs typeface="宋体" panose="02010600030101010101" pitchFamily="2" charset="-122"/>
              </a:rPr>
              <a:t>S7-1200</a:t>
            </a:r>
            <a:r>
              <a:rPr lang="zh-CN" altLang="en-US" sz="1600" dirty="0">
                <a:effectLst/>
                <a:latin typeface="宋体" panose="02010600030101010101" pitchFamily="2" charset="-122"/>
                <a:cs typeface="宋体" panose="02010600030101010101" pitchFamily="2" charset="-122"/>
              </a:rPr>
              <a:t>系列</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可以通过</a:t>
            </a:r>
            <a:r>
              <a:rPr lang="en-US" altLang="zh-CN" sz="1600" dirty="0">
                <a:effectLst/>
                <a:latin typeface="宋体" panose="02010600030101010101" pitchFamily="2" charset="-122"/>
                <a:cs typeface="宋体" panose="02010600030101010101" pitchFamily="2" charset="-122"/>
              </a:rPr>
              <a:t>PROFINET </a:t>
            </a:r>
            <a:r>
              <a:rPr lang="zh-CN" altLang="en-US" sz="1600" dirty="0">
                <a:effectLst/>
                <a:latin typeface="宋体" panose="02010600030101010101" pitchFamily="2" charset="-122"/>
                <a:cs typeface="宋体" panose="02010600030101010101" pitchFamily="2" charset="-122"/>
              </a:rPr>
              <a:t>与</a:t>
            </a:r>
            <a:r>
              <a:rPr lang="en-US" altLang="zh-CN" sz="1600" dirty="0">
                <a:effectLst/>
                <a:latin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cs typeface="宋体" panose="02010600030101010101" pitchFamily="2" charset="-122"/>
              </a:rPr>
              <a:t>伺服驱动器搭配进行速度控制，</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进行启停和速度给定，速度控制计算在驱动器中，实现的方法主要有以下两种：</a:t>
            </a:r>
          </a:p>
          <a:p>
            <a:pPr>
              <a:lnSpc>
                <a:spcPct val="150000"/>
              </a:lnSpc>
            </a:pPr>
            <a:r>
              <a:rPr lang="en-US" altLang="zh-CN" sz="1600" dirty="0">
                <a:effectLst/>
                <a:latin typeface="宋体" panose="02010600030101010101" pitchFamily="2" charset="-122"/>
                <a:cs typeface="宋体" panose="02010600030101010101" pitchFamily="2" charset="-122"/>
              </a:rPr>
              <a:t>• </a:t>
            </a:r>
            <a:r>
              <a:rPr lang="zh-CN" altLang="en-US" sz="1600" dirty="0">
                <a:effectLst/>
                <a:latin typeface="宋体" panose="02010600030101010101" pitchFamily="2" charset="-122"/>
                <a:cs typeface="宋体" panose="02010600030101010101" pitchFamily="2" charset="-122"/>
              </a:rPr>
              <a:t>方法一、</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通过</a:t>
            </a:r>
            <a:r>
              <a:rPr lang="en-US" altLang="zh-CN" sz="1600" dirty="0">
                <a:effectLst/>
                <a:latin typeface="宋体" panose="02010600030101010101" pitchFamily="2" charset="-122"/>
                <a:cs typeface="宋体" panose="02010600030101010101" pitchFamily="2" charset="-122"/>
              </a:rPr>
              <a:t>FB285</a:t>
            </a:r>
            <a:r>
              <a:rPr lang="zh-CN" altLang="en-US" sz="1600" dirty="0">
                <a:effectLst/>
                <a:latin typeface="宋体" panose="02010600030101010101" pitchFamily="2" charset="-122"/>
                <a:cs typeface="宋体" panose="02010600030101010101" pitchFamily="2" charset="-122"/>
              </a:rPr>
              <a:t>（</a:t>
            </a:r>
            <a:r>
              <a:rPr lang="en-US" altLang="zh-CN" sz="1600" dirty="0">
                <a:effectLst/>
                <a:latin typeface="宋体" panose="02010600030101010101" pitchFamily="2" charset="-122"/>
                <a:cs typeface="宋体" panose="02010600030101010101" pitchFamily="2" charset="-122"/>
              </a:rPr>
              <a:t>SINA_SPEED</a:t>
            </a:r>
            <a:r>
              <a:rPr lang="zh-CN" altLang="en-US" sz="1600" dirty="0">
                <a:effectLst/>
                <a:latin typeface="宋体" panose="02010600030101010101" pitchFamily="2" charset="-122"/>
                <a:cs typeface="宋体" panose="02010600030101010101" pitchFamily="2" charset="-122"/>
              </a:rPr>
              <a:t>）功能块，</a:t>
            </a:r>
            <a:r>
              <a:rPr lang="en-US" altLang="zh-CN" sz="1600" dirty="0">
                <a:effectLst/>
                <a:latin typeface="宋体" panose="02010600030101010101" pitchFamily="2" charset="-122"/>
                <a:cs typeface="宋体" panose="02010600030101010101" pitchFamily="2" charset="-122"/>
              </a:rPr>
              <a:t>SINAMICS V90</a:t>
            </a:r>
            <a:r>
              <a:rPr lang="zh-CN" altLang="en-US" sz="1600" dirty="0">
                <a:effectLst/>
                <a:latin typeface="宋体" panose="02010600030101010101" pitchFamily="2" charset="-122"/>
                <a:cs typeface="宋体" panose="02010600030101010101" pitchFamily="2" charset="-122"/>
              </a:rPr>
              <a:t>使用</a:t>
            </a: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号标准报文，进行速度控制。</a:t>
            </a:r>
          </a:p>
          <a:p>
            <a:pPr>
              <a:lnSpc>
                <a:spcPct val="150000"/>
              </a:lnSpc>
            </a:pPr>
            <a:r>
              <a:rPr lang="en-US" altLang="zh-CN" sz="1600" dirty="0">
                <a:effectLst/>
                <a:latin typeface="宋体" panose="02010600030101010101" pitchFamily="2" charset="-122"/>
                <a:cs typeface="宋体" panose="02010600030101010101" pitchFamily="2" charset="-122"/>
              </a:rPr>
              <a:t>• </a:t>
            </a:r>
            <a:r>
              <a:rPr lang="zh-CN" altLang="en-US" sz="1600" dirty="0">
                <a:effectLst/>
                <a:latin typeface="宋体" panose="02010600030101010101" pitchFamily="2" charset="-122"/>
                <a:cs typeface="宋体" panose="02010600030101010101" pitchFamily="2" charset="-122"/>
              </a:rPr>
              <a:t>方法二、不使用任何专用程序块，利用报文的控制字和状态字通过编程进行控制，</a:t>
            </a:r>
            <a:r>
              <a:rPr lang="en-US" altLang="zh-CN" sz="1600" dirty="0">
                <a:effectLst/>
                <a:latin typeface="宋体" panose="02010600030101010101" pitchFamily="2" charset="-122"/>
                <a:cs typeface="宋体" panose="02010600030101010101" pitchFamily="2" charset="-122"/>
              </a:rPr>
              <a:t>V90</a:t>
            </a:r>
            <a:r>
              <a:rPr lang="zh-CN" altLang="en-US" sz="1600" dirty="0">
                <a:effectLst/>
                <a:latin typeface="宋体" panose="02010600030101010101" pitchFamily="2" charset="-122"/>
                <a:cs typeface="宋体" panose="02010600030101010101" pitchFamily="2" charset="-122"/>
              </a:rPr>
              <a:t>使用</a:t>
            </a: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号标准报文。</a:t>
            </a:r>
          </a:p>
        </p:txBody>
      </p:sp>
      <p:sp>
        <p:nvSpPr>
          <p:cNvPr id="5" name="文本框 4">
            <a:extLst>
              <a:ext uri="{FF2B5EF4-FFF2-40B4-BE49-F238E27FC236}">
                <a16:creationId xmlns:a16="http://schemas.microsoft.com/office/drawing/2014/main" id="{F8989DB9-D018-BA14-D34A-672F7DE79017}"/>
              </a:ext>
            </a:extLst>
          </p:cNvPr>
          <p:cNvSpPr txBox="1"/>
          <p:nvPr/>
        </p:nvSpPr>
        <p:spPr>
          <a:xfrm>
            <a:off x="450648" y="978222"/>
            <a:ext cx="5800436" cy="461665"/>
          </a:xfrm>
          <a:prstGeom prst="rect">
            <a:avLst/>
          </a:prstGeom>
          <a:noFill/>
        </p:spPr>
        <p:txBody>
          <a:bodyPr wrap="square">
            <a:spAutoFit/>
          </a:bodyPr>
          <a:lstStyle/>
          <a:p>
            <a:r>
              <a:rPr lang="en-US" altLang="zh-CN" sz="2400" b="1" dirty="0">
                <a:solidFill>
                  <a:schemeClr val="accent3"/>
                </a:solidFill>
                <a:effectLst/>
                <a:latin typeface="Times New Roman" panose="02020603050405020304" pitchFamily="18" charset="0"/>
                <a:ea typeface="黑体" panose="02010609060101010101" pitchFamily="49" charset="-122"/>
              </a:rPr>
              <a:t>5.2.3 SINA_SPEED</a:t>
            </a:r>
            <a:r>
              <a:rPr lang="zh-CN" altLang="zh-CN" sz="2400" b="1" dirty="0">
                <a:solidFill>
                  <a:schemeClr val="accent3"/>
                </a:solidFill>
                <a:effectLst/>
                <a:latin typeface="Times New Roman" panose="02020603050405020304" pitchFamily="18" charset="0"/>
                <a:ea typeface="黑体" panose="02010609060101010101" pitchFamily="49" charset="-122"/>
              </a:rPr>
              <a:t>（</a:t>
            </a:r>
            <a:r>
              <a:rPr lang="en-US" altLang="zh-CN" sz="2400" b="1" dirty="0">
                <a:solidFill>
                  <a:schemeClr val="accent3"/>
                </a:solidFill>
                <a:effectLst/>
                <a:latin typeface="Times New Roman" panose="02020603050405020304" pitchFamily="18" charset="0"/>
                <a:ea typeface="黑体" panose="02010609060101010101" pitchFamily="49" charset="-122"/>
              </a:rPr>
              <a:t>FB285</a:t>
            </a:r>
            <a:r>
              <a:rPr lang="zh-CN" altLang="zh-CN" sz="2400" b="1" dirty="0">
                <a:solidFill>
                  <a:schemeClr val="accent3"/>
                </a:solidFill>
                <a:effectLst/>
                <a:latin typeface="Times New Roman" panose="02020603050405020304" pitchFamily="18" charset="0"/>
                <a:ea typeface="黑体" panose="02010609060101010101" pitchFamily="49" charset="-122"/>
              </a:rPr>
              <a:t>）程序块功能</a:t>
            </a:r>
            <a:endParaRPr lang="zh-CN" altLang="zh-CN" sz="3200" b="1" dirty="0">
              <a:solidFill>
                <a:schemeClr val="accent3"/>
              </a:solidFill>
              <a:effectLst/>
              <a:latin typeface="Times New Roman" panose="02020603050405020304" pitchFamily="18" charset="0"/>
              <a:ea typeface="黑体" panose="02010609060101010101" pitchFamily="49" charset="-122"/>
            </a:endParaRPr>
          </a:p>
        </p:txBody>
      </p:sp>
      <p:sp>
        <p:nvSpPr>
          <p:cNvPr id="7" name="文本框 6">
            <a:extLst>
              <a:ext uri="{FF2B5EF4-FFF2-40B4-BE49-F238E27FC236}">
                <a16:creationId xmlns:a16="http://schemas.microsoft.com/office/drawing/2014/main" id="{D15A30D5-54F9-5CDD-8D3B-03DAD5259C2D}"/>
              </a:ext>
            </a:extLst>
          </p:cNvPr>
          <p:cNvSpPr txBox="1"/>
          <p:nvPr/>
        </p:nvSpPr>
        <p:spPr>
          <a:xfrm>
            <a:off x="864493" y="3412633"/>
            <a:ext cx="9865096" cy="1142620"/>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为了支持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 SINA_SPEED</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FB285</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）程序块编程，需要安装</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Startdrive</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软件或安装</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Blocks </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DriveLib</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驱动库文件。</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TIA Portal V16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版本也可以在指令→选件包→</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下调用类似功能的程序块。</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8778158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68923" y="1034934"/>
            <a:ext cx="10549937" cy="773289"/>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cs typeface="宋体" panose="02010600030101010101" pitchFamily="2" charset="-122"/>
              </a:rPr>
              <a:t>1.FB285</a:t>
            </a:r>
            <a:r>
              <a:rPr lang="zh-CN" altLang="en-US" sz="1600" dirty="0">
                <a:effectLst/>
                <a:latin typeface="宋体" panose="02010600030101010101" pitchFamily="2" charset="-122"/>
                <a:cs typeface="宋体" panose="02010600030101010101" pitchFamily="2" charset="-122"/>
              </a:rPr>
              <a:t>功能块的调用</a:t>
            </a:r>
          </a:p>
          <a:p>
            <a:pPr>
              <a:lnSpc>
                <a:spcPct val="150000"/>
              </a:lnSpc>
            </a:pPr>
            <a:r>
              <a:rPr lang="zh-CN" altLang="en-US" sz="1600" dirty="0">
                <a:effectLst/>
                <a:latin typeface="宋体" panose="02010600030101010101" pitchFamily="2" charset="-122"/>
                <a:cs typeface="宋体" panose="02010600030101010101" pitchFamily="2" charset="-122"/>
              </a:rPr>
              <a:t>在</a:t>
            </a:r>
            <a:r>
              <a:rPr lang="en-US" altLang="zh-CN" sz="1600" dirty="0">
                <a:effectLst/>
                <a:latin typeface="宋体" panose="02010600030101010101" pitchFamily="2" charset="-122"/>
                <a:cs typeface="宋体" panose="02010600030101010101" pitchFamily="2" charset="-122"/>
              </a:rPr>
              <a:t>OB1</a:t>
            </a:r>
            <a:r>
              <a:rPr lang="zh-CN" altLang="en-US" sz="1600" dirty="0">
                <a:effectLst/>
                <a:latin typeface="宋体" panose="02010600030101010101" pitchFamily="2" charset="-122"/>
                <a:cs typeface="宋体" panose="02010600030101010101" pitchFamily="2" charset="-122"/>
              </a:rPr>
              <a:t>中将</a:t>
            </a:r>
            <a:r>
              <a:rPr lang="en-US" altLang="zh-CN" sz="1600" dirty="0">
                <a:effectLst/>
                <a:latin typeface="宋体" panose="02010600030101010101" pitchFamily="2" charset="-122"/>
                <a:cs typeface="宋体" panose="02010600030101010101" pitchFamily="2" charset="-122"/>
              </a:rPr>
              <a:t>DriveLib_S7_1200_1500</a:t>
            </a:r>
            <a:r>
              <a:rPr lang="zh-CN" altLang="en-US" sz="1600" dirty="0">
                <a:effectLst/>
                <a:latin typeface="宋体" panose="02010600030101010101" pitchFamily="2" charset="-122"/>
                <a:cs typeface="宋体" panose="02010600030101010101" pitchFamily="2" charset="-122"/>
              </a:rPr>
              <a:t>中的</a:t>
            </a:r>
            <a:r>
              <a:rPr lang="en-US" altLang="zh-CN" sz="1600" dirty="0" err="1">
                <a:effectLst/>
                <a:latin typeface="宋体" panose="02010600030101010101" pitchFamily="2" charset="-122"/>
                <a:cs typeface="宋体" panose="02010600030101010101" pitchFamily="2" charset="-122"/>
              </a:rPr>
              <a:t>SINA_Speed</a:t>
            </a:r>
            <a:r>
              <a:rPr lang="en-US" altLang="zh-CN" sz="1600" dirty="0">
                <a:effectLst/>
                <a:latin typeface="宋体" panose="02010600030101010101" pitchFamily="2" charset="-122"/>
                <a:cs typeface="宋体" panose="02010600030101010101" pitchFamily="2" charset="-122"/>
              </a:rPr>
              <a:t>(FB285)</a:t>
            </a:r>
            <a:r>
              <a:rPr lang="zh-CN" altLang="en-US" sz="1600" dirty="0">
                <a:effectLst/>
                <a:latin typeface="宋体" panose="02010600030101010101" pitchFamily="2" charset="-122"/>
                <a:cs typeface="宋体" panose="02010600030101010101" pitchFamily="2" charset="-122"/>
              </a:rPr>
              <a:t>功能块拖拽到编程网络中，</a:t>
            </a:r>
          </a:p>
        </p:txBody>
      </p:sp>
      <p:pic>
        <p:nvPicPr>
          <p:cNvPr id="2" name="图片 1">
            <a:extLst>
              <a:ext uri="{FF2B5EF4-FFF2-40B4-BE49-F238E27FC236}">
                <a16:creationId xmlns:a16="http://schemas.microsoft.com/office/drawing/2014/main" id="{A8DDC58D-4B38-6799-E2B6-007FE7A06DE7}"/>
              </a:ext>
            </a:extLst>
          </p:cNvPr>
          <p:cNvPicPr>
            <a:picLocks noChangeAspect="1"/>
          </p:cNvPicPr>
          <p:nvPr/>
        </p:nvPicPr>
        <p:blipFill>
          <a:blip r:embed="rId2"/>
          <a:stretch>
            <a:fillRect/>
          </a:stretch>
        </p:blipFill>
        <p:spPr>
          <a:xfrm>
            <a:off x="2808709" y="1973837"/>
            <a:ext cx="6612986" cy="3606543"/>
          </a:xfrm>
          <a:prstGeom prst="rect">
            <a:avLst/>
          </a:prstGeom>
        </p:spPr>
      </p:pic>
      <p:sp>
        <p:nvSpPr>
          <p:cNvPr id="6" name="矩形 5">
            <a:extLst>
              <a:ext uri="{FF2B5EF4-FFF2-40B4-BE49-F238E27FC236}">
                <a16:creationId xmlns:a16="http://schemas.microsoft.com/office/drawing/2014/main" id="{55EE30F0-F522-321E-30AD-532B9DEFC26B}"/>
              </a:ext>
            </a:extLst>
          </p:cNvPr>
          <p:cNvSpPr/>
          <p:nvPr/>
        </p:nvSpPr>
        <p:spPr>
          <a:xfrm>
            <a:off x="8137301" y="4392215"/>
            <a:ext cx="936104" cy="216024"/>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a:extLst>
              <a:ext uri="{FF2B5EF4-FFF2-40B4-BE49-F238E27FC236}">
                <a16:creationId xmlns:a16="http://schemas.microsoft.com/office/drawing/2014/main" id="{9110364B-D137-C788-5B62-7D7A602DAAD3}"/>
              </a:ext>
            </a:extLst>
          </p:cNvPr>
          <p:cNvCxnSpPr/>
          <p:nvPr/>
        </p:nvCxnSpPr>
        <p:spPr>
          <a:xfrm flipH="1">
            <a:off x="6985173" y="4464223"/>
            <a:ext cx="10801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34469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68923" y="1034934"/>
            <a:ext cx="10549937" cy="773289"/>
          </a:xfrm>
          <a:prstGeom prst="rect">
            <a:avLst/>
          </a:prstGeom>
          <a:noFill/>
        </p:spPr>
        <p:txBody>
          <a:bodyPr wrap="square">
            <a:spAutoFit/>
          </a:bodyPr>
          <a:lstStyle/>
          <a:p>
            <a:pPr>
              <a:lnSpc>
                <a:spcPct val="150000"/>
              </a:lnSpc>
            </a:pPr>
            <a:r>
              <a:rPr lang="en-US" altLang="zh-CN" sz="1600" b="1" dirty="0">
                <a:effectLst/>
                <a:latin typeface="宋体" panose="02010600030101010101" pitchFamily="2" charset="-122"/>
                <a:cs typeface="宋体" panose="02010600030101010101" pitchFamily="2" charset="-122"/>
              </a:rPr>
              <a:t>2.SINA_SPEED</a:t>
            </a:r>
            <a:r>
              <a:rPr lang="zh-CN" altLang="en-US" sz="1600" b="1" dirty="0">
                <a:effectLst/>
                <a:latin typeface="宋体" panose="02010600030101010101" pitchFamily="2" charset="-122"/>
                <a:cs typeface="宋体" panose="02010600030101010101" pitchFamily="2" charset="-122"/>
              </a:rPr>
              <a:t>功能块参数</a:t>
            </a:r>
          </a:p>
          <a:p>
            <a:pPr>
              <a:lnSpc>
                <a:spcPct val="150000"/>
              </a:lnSpc>
            </a:pPr>
            <a:r>
              <a:rPr lang="en-US" altLang="zh-CN" sz="1600" dirty="0">
                <a:effectLst/>
                <a:latin typeface="宋体" panose="02010600030101010101" pitchFamily="2" charset="-122"/>
                <a:cs typeface="宋体" panose="02010600030101010101" pitchFamily="2" charset="-122"/>
              </a:rPr>
              <a:t>SINA_SPEED</a:t>
            </a:r>
            <a:r>
              <a:rPr lang="zh-CN" altLang="en-US" sz="1600" dirty="0">
                <a:effectLst/>
                <a:latin typeface="宋体" panose="02010600030101010101" pitchFamily="2" charset="-122"/>
                <a:cs typeface="宋体" panose="02010600030101010101" pitchFamily="2" charset="-122"/>
              </a:rPr>
              <a:t>功能块输入</a:t>
            </a:r>
            <a:r>
              <a:rPr lang="en-US" altLang="zh-CN" sz="1600" dirty="0">
                <a:effectLst/>
                <a:latin typeface="宋体" panose="02010600030101010101" pitchFamily="2" charset="-122"/>
                <a:cs typeface="宋体" panose="02010600030101010101" pitchFamily="2" charset="-122"/>
              </a:rPr>
              <a:t>/</a:t>
            </a:r>
            <a:r>
              <a:rPr lang="zh-CN" altLang="en-US" sz="1600" dirty="0">
                <a:effectLst/>
                <a:latin typeface="宋体" panose="02010600030101010101" pitchFamily="2" charset="-122"/>
                <a:cs typeface="宋体" panose="02010600030101010101" pitchFamily="2" charset="-122"/>
              </a:rPr>
              <a:t>输出参数功能配置</a:t>
            </a:r>
          </a:p>
        </p:txBody>
      </p:sp>
      <p:cxnSp>
        <p:nvCxnSpPr>
          <p:cNvPr id="9" name="直接箭头连接符 8">
            <a:extLst>
              <a:ext uri="{FF2B5EF4-FFF2-40B4-BE49-F238E27FC236}">
                <a16:creationId xmlns:a16="http://schemas.microsoft.com/office/drawing/2014/main" id="{9110364B-D137-C788-5B62-7D7A602DAAD3}"/>
              </a:ext>
            </a:extLst>
          </p:cNvPr>
          <p:cNvCxnSpPr/>
          <p:nvPr/>
        </p:nvCxnSpPr>
        <p:spPr>
          <a:xfrm flipH="1">
            <a:off x="6985173" y="4464223"/>
            <a:ext cx="10801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5" name="表格 4">
            <a:extLst>
              <a:ext uri="{FF2B5EF4-FFF2-40B4-BE49-F238E27FC236}">
                <a16:creationId xmlns:a16="http://schemas.microsoft.com/office/drawing/2014/main" id="{1C87A05D-ACB7-5F36-E7D0-F0CCBC073928}"/>
              </a:ext>
            </a:extLst>
          </p:cNvPr>
          <p:cNvGraphicFramePr>
            <a:graphicFrameLocks noGrp="1"/>
          </p:cNvGraphicFramePr>
          <p:nvPr>
            <p:extLst>
              <p:ext uri="{D42A27DB-BD31-4B8C-83A1-F6EECF244321}">
                <p14:modId xmlns:p14="http://schemas.microsoft.com/office/powerpoint/2010/main" val="2593072397"/>
              </p:ext>
            </p:extLst>
          </p:nvPr>
        </p:nvGraphicFramePr>
        <p:xfrm>
          <a:off x="4104853" y="1964974"/>
          <a:ext cx="6480720" cy="3840480"/>
        </p:xfrm>
        <a:graphic>
          <a:graphicData uri="http://schemas.openxmlformats.org/drawingml/2006/table">
            <a:tbl>
              <a:tblPr firstRow="1" firstCol="1" bandRow="1">
                <a:tableStyleId>{F5AB1C69-6EDB-4FF4-983F-18BD219EF322}</a:tableStyleId>
              </a:tblPr>
              <a:tblGrid>
                <a:gridCol w="1118215">
                  <a:extLst>
                    <a:ext uri="{9D8B030D-6E8A-4147-A177-3AD203B41FA5}">
                      <a16:colId xmlns:a16="http://schemas.microsoft.com/office/drawing/2014/main" val="1755656259"/>
                    </a:ext>
                  </a:extLst>
                </a:gridCol>
                <a:gridCol w="1111425">
                  <a:extLst>
                    <a:ext uri="{9D8B030D-6E8A-4147-A177-3AD203B41FA5}">
                      <a16:colId xmlns:a16="http://schemas.microsoft.com/office/drawing/2014/main" val="3498225175"/>
                    </a:ext>
                  </a:extLst>
                </a:gridCol>
                <a:gridCol w="4251080">
                  <a:extLst>
                    <a:ext uri="{9D8B030D-6E8A-4147-A177-3AD203B41FA5}">
                      <a16:colId xmlns:a16="http://schemas.microsoft.com/office/drawing/2014/main" val="134762206"/>
                    </a:ext>
                  </a:extLst>
                </a:gridCol>
              </a:tblGrid>
              <a:tr h="197843">
                <a:tc>
                  <a:txBody>
                    <a:bodyPr/>
                    <a:lstStyle/>
                    <a:p>
                      <a:pPr algn="ctr"/>
                      <a:r>
                        <a:rPr lang="zh-CN" sz="1400">
                          <a:effectLst/>
                        </a:rPr>
                        <a:t>信号</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数据类型</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功能</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65954376"/>
                  </a:ext>
                </a:extLst>
              </a:tr>
              <a:tr h="197843">
                <a:tc gridSpan="3">
                  <a:txBody>
                    <a:bodyPr/>
                    <a:lstStyle/>
                    <a:p>
                      <a:pPr algn="ctr"/>
                      <a:r>
                        <a:rPr lang="zh-CN" sz="1400">
                          <a:effectLst/>
                        </a:rPr>
                        <a:t>输入</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92201302"/>
                  </a:ext>
                </a:extLst>
              </a:tr>
              <a:tr h="197843">
                <a:tc>
                  <a:txBody>
                    <a:bodyPr/>
                    <a:lstStyle/>
                    <a:p>
                      <a:pPr algn="ctr"/>
                      <a:r>
                        <a:rPr lang="en-US" sz="1400">
                          <a:effectLst/>
                        </a:rPr>
                        <a:t>EnableAxis</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BOOL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=1</a:t>
                      </a:r>
                      <a:r>
                        <a:rPr lang="zh-CN" sz="1400">
                          <a:effectLst/>
                        </a:rPr>
                        <a:t>，驱动使能</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33254976"/>
                  </a:ext>
                </a:extLst>
              </a:tr>
              <a:tr h="197843">
                <a:tc>
                  <a:txBody>
                    <a:bodyPr/>
                    <a:lstStyle/>
                    <a:p>
                      <a:pPr algn="ctr"/>
                      <a:r>
                        <a:rPr lang="en-US" sz="1400">
                          <a:effectLst/>
                        </a:rPr>
                        <a:t>AckError</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BOOL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驱动故障应答</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30955607"/>
                  </a:ext>
                </a:extLst>
              </a:tr>
              <a:tr h="197843">
                <a:tc>
                  <a:txBody>
                    <a:bodyPr/>
                    <a:lstStyle/>
                    <a:p>
                      <a:pPr algn="ctr"/>
                      <a:r>
                        <a:rPr lang="en-US" sz="1400">
                          <a:effectLst/>
                        </a:rPr>
                        <a:t>SpeedSp</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REAL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转速设定值</a:t>
                      </a:r>
                      <a:r>
                        <a:rPr lang="en-US" sz="1400">
                          <a:effectLst/>
                        </a:rPr>
                        <a:t>[rpm]</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653291"/>
                  </a:ext>
                </a:extLst>
              </a:tr>
              <a:tr h="197843">
                <a:tc>
                  <a:txBody>
                    <a:bodyPr/>
                    <a:lstStyle/>
                    <a:p>
                      <a:pPr algn="ctr"/>
                      <a:r>
                        <a:rPr lang="en-US" sz="1400">
                          <a:effectLst/>
                        </a:rPr>
                        <a:t>RefSpeed</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REAL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驱动的参考转速</a:t>
                      </a:r>
                      <a:r>
                        <a:rPr lang="en-US" sz="1400">
                          <a:effectLst/>
                        </a:rPr>
                        <a:t>[rpm]</a:t>
                      </a:r>
                      <a:r>
                        <a:rPr lang="zh-CN" sz="1400">
                          <a:effectLst/>
                        </a:rPr>
                        <a:t>，对应于驱动器中的</a:t>
                      </a:r>
                      <a:r>
                        <a:rPr lang="en-US" sz="1400">
                          <a:effectLst/>
                        </a:rPr>
                        <a:t>p2000</a:t>
                      </a:r>
                      <a:r>
                        <a:rPr lang="zh-CN" sz="1400">
                          <a:effectLst/>
                        </a:rPr>
                        <a:t>参数</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87955784"/>
                  </a:ext>
                </a:extLst>
              </a:tr>
              <a:tr h="197843">
                <a:tc>
                  <a:txBody>
                    <a:bodyPr/>
                    <a:lstStyle/>
                    <a:p>
                      <a:pPr algn="ctr"/>
                      <a:r>
                        <a:rPr lang="en-US" sz="1400">
                          <a:effectLst/>
                        </a:rPr>
                        <a:t>ConfigAxis</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WORD</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默认设置为</a:t>
                      </a:r>
                      <a:r>
                        <a:rPr lang="en-US" sz="1400">
                          <a:effectLst/>
                        </a:rPr>
                        <a:t>16#003F</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60445647"/>
                  </a:ext>
                </a:extLst>
              </a:tr>
              <a:tr h="197843">
                <a:tc>
                  <a:txBody>
                    <a:bodyPr/>
                    <a:lstStyle/>
                    <a:p>
                      <a:pPr algn="ctr"/>
                      <a:r>
                        <a:rPr lang="en-US" sz="1400">
                          <a:effectLst/>
                        </a:rPr>
                        <a:t>HWIDSTW</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HW_IO</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V90</a:t>
                      </a:r>
                      <a:r>
                        <a:rPr lang="zh-CN" sz="1400">
                          <a:effectLst/>
                        </a:rPr>
                        <a:t>设备视图中报文</a:t>
                      </a:r>
                      <a:r>
                        <a:rPr lang="en-US" sz="1400">
                          <a:effectLst/>
                        </a:rPr>
                        <a:t>1</a:t>
                      </a:r>
                      <a:r>
                        <a:rPr lang="zh-CN" sz="1400">
                          <a:effectLst/>
                        </a:rPr>
                        <a:t>的硬件标识符</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34917220"/>
                  </a:ext>
                </a:extLst>
              </a:tr>
              <a:tr h="197843">
                <a:tc>
                  <a:txBody>
                    <a:bodyPr/>
                    <a:lstStyle/>
                    <a:p>
                      <a:pPr algn="ctr"/>
                      <a:r>
                        <a:rPr lang="en-US" sz="1400">
                          <a:effectLst/>
                        </a:rPr>
                        <a:t>HWIDZSW</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HW_IO</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V90</a:t>
                      </a:r>
                      <a:r>
                        <a:rPr lang="zh-CN" sz="1400">
                          <a:effectLst/>
                        </a:rPr>
                        <a:t>设备视图中报文</a:t>
                      </a:r>
                      <a:r>
                        <a:rPr lang="en-US" sz="1400">
                          <a:effectLst/>
                        </a:rPr>
                        <a:t>1</a:t>
                      </a:r>
                      <a:r>
                        <a:rPr lang="zh-CN" sz="1400">
                          <a:effectLst/>
                        </a:rPr>
                        <a:t>的硬件标识符</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31244010"/>
                  </a:ext>
                </a:extLst>
              </a:tr>
              <a:tr h="197843">
                <a:tc gridSpan="3">
                  <a:txBody>
                    <a:bodyPr/>
                    <a:lstStyle/>
                    <a:p>
                      <a:pPr algn="ctr"/>
                      <a:r>
                        <a:rPr lang="zh-CN" sz="1400">
                          <a:effectLst/>
                        </a:rPr>
                        <a:t>输出</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988647885"/>
                  </a:ext>
                </a:extLst>
              </a:tr>
              <a:tr h="197843">
                <a:tc>
                  <a:txBody>
                    <a:bodyPr/>
                    <a:lstStyle/>
                    <a:p>
                      <a:pPr algn="ctr"/>
                      <a:r>
                        <a:rPr lang="en-US" sz="1400">
                          <a:effectLst/>
                        </a:rPr>
                        <a:t>AxisEnabled</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BOOL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驱动已使能</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87424581"/>
                  </a:ext>
                </a:extLst>
              </a:tr>
              <a:tr h="197843">
                <a:tc>
                  <a:txBody>
                    <a:bodyPr/>
                    <a:lstStyle/>
                    <a:p>
                      <a:pPr algn="ctr"/>
                      <a:r>
                        <a:rPr lang="en-US" sz="1400">
                          <a:effectLst/>
                        </a:rPr>
                        <a:t>LockOut</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BOOL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驱动处于禁止接通状态</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98790341"/>
                  </a:ext>
                </a:extLst>
              </a:tr>
              <a:tr h="197843">
                <a:tc>
                  <a:txBody>
                    <a:bodyPr/>
                    <a:lstStyle/>
                    <a:p>
                      <a:pPr algn="ctr"/>
                      <a:r>
                        <a:rPr lang="en-US" sz="1400">
                          <a:effectLst/>
                        </a:rPr>
                        <a:t>ActVelocity</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REAL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实际速度</a:t>
                      </a:r>
                      <a:r>
                        <a:rPr lang="en-US" sz="1400">
                          <a:effectLst/>
                        </a:rPr>
                        <a:t>[rpm]</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34032727"/>
                  </a:ext>
                </a:extLst>
              </a:tr>
              <a:tr h="197843">
                <a:tc>
                  <a:txBody>
                    <a:bodyPr/>
                    <a:lstStyle/>
                    <a:p>
                      <a:pPr algn="ctr"/>
                      <a:r>
                        <a:rPr lang="en-US" sz="1400">
                          <a:effectLst/>
                        </a:rPr>
                        <a:t>Error</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BOOL</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1=</a:t>
                      </a:r>
                      <a:r>
                        <a:rPr lang="zh-CN" sz="1400">
                          <a:effectLst/>
                        </a:rPr>
                        <a:t>存在错误</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92256085"/>
                  </a:ext>
                </a:extLst>
              </a:tr>
              <a:tr h="593528">
                <a:tc>
                  <a:txBody>
                    <a:bodyPr/>
                    <a:lstStyle/>
                    <a:p>
                      <a:pPr algn="ctr"/>
                      <a:r>
                        <a:rPr lang="en-US" sz="1400">
                          <a:effectLst/>
                        </a:rPr>
                        <a:t>Status</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INT</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16#7002:</a:t>
                      </a:r>
                      <a:r>
                        <a:rPr lang="zh-CN" sz="1400">
                          <a:effectLst/>
                        </a:rPr>
                        <a:t>没错误，功能块正在执行；</a:t>
                      </a:r>
                      <a:r>
                        <a:rPr lang="en-US" sz="1400">
                          <a:effectLst/>
                        </a:rPr>
                        <a:t>16#8401: </a:t>
                      </a:r>
                      <a:r>
                        <a:rPr lang="zh-CN" sz="1400">
                          <a:effectLst/>
                        </a:rPr>
                        <a:t>驱动错误；</a:t>
                      </a:r>
                      <a:r>
                        <a:rPr lang="en-US" sz="1400">
                          <a:effectLst/>
                        </a:rPr>
                        <a:t>16#8402: </a:t>
                      </a:r>
                      <a:r>
                        <a:rPr lang="zh-CN" sz="1400">
                          <a:effectLst/>
                        </a:rPr>
                        <a:t>驱动禁止启动；</a:t>
                      </a:r>
                      <a:r>
                        <a:rPr lang="en-US" sz="1400">
                          <a:effectLst/>
                        </a:rPr>
                        <a:t>16#8600: DPRD_DAT</a:t>
                      </a:r>
                      <a:r>
                        <a:rPr lang="zh-CN" sz="1400">
                          <a:effectLst/>
                        </a:rPr>
                        <a:t>错误；</a:t>
                      </a:r>
                      <a:r>
                        <a:rPr lang="en-US" sz="1400">
                          <a:effectLst/>
                        </a:rPr>
                        <a:t>16#8601: DPWR_DAT </a:t>
                      </a:r>
                      <a:r>
                        <a:rPr lang="zh-CN" sz="1400">
                          <a:effectLst/>
                        </a:rPr>
                        <a:t>错误</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85764635"/>
                  </a:ext>
                </a:extLst>
              </a:tr>
              <a:tr h="197843">
                <a:tc>
                  <a:txBody>
                    <a:bodyPr/>
                    <a:lstStyle/>
                    <a:p>
                      <a:pPr algn="ctr"/>
                      <a:r>
                        <a:rPr lang="en-US" sz="1400">
                          <a:effectLst/>
                        </a:rPr>
                        <a:t>DiagID</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WORD</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通信错误</a:t>
                      </a:r>
                      <a:r>
                        <a:rPr lang="en-US" sz="1400" dirty="0">
                          <a:effectLst/>
                        </a:rPr>
                        <a:t>,</a:t>
                      </a:r>
                      <a:r>
                        <a:rPr lang="zh-CN" sz="1400" dirty="0">
                          <a:effectLst/>
                        </a:rPr>
                        <a:t>在执行</a:t>
                      </a:r>
                      <a:r>
                        <a:rPr lang="en-US" sz="1400" dirty="0">
                          <a:effectLst/>
                        </a:rPr>
                        <a:t>SFB </a:t>
                      </a:r>
                      <a:r>
                        <a:rPr lang="zh-CN" sz="1400" dirty="0">
                          <a:effectLst/>
                        </a:rPr>
                        <a:t>调用时发生错误</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20730980"/>
                  </a:ext>
                </a:extLst>
              </a:tr>
            </a:tbl>
          </a:graphicData>
        </a:graphic>
      </p:graphicFrame>
      <p:pic>
        <p:nvPicPr>
          <p:cNvPr id="7" name="图片 6">
            <a:extLst>
              <a:ext uri="{FF2B5EF4-FFF2-40B4-BE49-F238E27FC236}">
                <a16:creationId xmlns:a16="http://schemas.microsoft.com/office/drawing/2014/main" id="{087EFB30-C648-43F4-7DF2-76A222DD7E41}"/>
              </a:ext>
            </a:extLst>
          </p:cNvPr>
          <p:cNvPicPr>
            <a:picLocks noChangeAspect="1"/>
          </p:cNvPicPr>
          <p:nvPr/>
        </p:nvPicPr>
        <p:blipFill rotWithShape="1">
          <a:blip r:embed="rId2"/>
          <a:srcRect l="8711" t="47090" r="53178" b="3747"/>
          <a:stretch/>
        </p:blipFill>
        <p:spPr>
          <a:xfrm>
            <a:off x="432445" y="2512157"/>
            <a:ext cx="3581919" cy="2520008"/>
          </a:xfrm>
          <a:prstGeom prst="rect">
            <a:avLst/>
          </a:prstGeom>
        </p:spPr>
      </p:pic>
    </p:spTree>
    <p:extLst>
      <p:ext uri="{BB962C8B-B14F-4D97-AF65-F5344CB8AC3E}">
        <p14:creationId xmlns:p14="http://schemas.microsoft.com/office/powerpoint/2010/main" val="8448556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68923" y="1034934"/>
            <a:ext cx="10549937" cy="40395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cs typeface="宋体" panose="02010600030101010101" pitchFamily="2" charset="-122"/>
              </a:rPr>
              <a:t>管脚</a:t>
            </a:r>
            <a:r>
              <a:rPr lang="en-US" altLang="zh-CN" sz="1600" dirty="0">
                <a:effectLst/>
                <a:latin typeface="宋体" panose="02010600030101010101" pitchFamily="2" charset="-122"/>
                <a:cs typeface="宋体" panose="02010600030101010101" pitchFamily="2" charset="-122"/>
              </a:rPr>
              <a:t>HWIDSTW</a:t>
            </a:r>
            <a:r>
              <a:rPr lang="zh-CN" altLang="en-US" sz="1600" dirty="0">
                <a:effectLst/>
                <a:latin typeface="宋体" panose="02010600030101010101" pitchFamily="2" charset="-122"/>
                <a:cs typeface="宋体" panose="02010600030101010101" pitchFamily="2" charset="-122"/>
              </a:rPr>
              <a:t>及</a:t>
            </a:r>
            <a:r>
              <a:rPr lang="en-US" altLang="zh-CN" sz="1600" dirty="0">
                <a:effectLst/>
                <a:latin typeface="宋体" panose="02010600030101010101" pitchFamily="2" charset="-122"/>
                <a:cs typeface="宋体" panose="02010600030101010101" pitchFamily="2" charset="-122"/>
              </a:rPr>
              <a:t>HWIDZSW</a:t>
            </a:r>
            <a:r>
              <a:rPr lang="zh-CN" altLang="en-US" sz="1600" dirty="0">
                <a:effectLst/>
                <a:latin typeface="宋体" panose="02010600030101010101" pitchFamily="2" charset="-122"/>
                <a:cs typeface="宋体" panose="02010600030101010101" pitchFamily="2" charset="-122"/>
              </a:rPr>
              <a:t>的赋值在</a:t>
            </a:r>
            <a:r>
              <a:rPr lang="en-US" altLang="zh-CN" sz="1600" dirty="0">
                <a:effectLst/>
                <a:latin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cs typeface="宋体" panose="02010600030101010101" pitchFamily="2" charset="-122"/>
              </a:rPr>
              <a:t>的“设备视图→属性→系统常数”中查看，</a:t>
            </a:r>
          </a:p>
        </p:txBody>
      </p:sp>
      <p:pic>
        <p:nvPicPr>
          <p:cNvPr id="2" name="图片 1">
            <a:extLst>
              <a:ext uri="{FF2B5EF4-FFF2-40B4-BE49-F238E27FC236}">
                <a16:creationId xmlns:a16="http://schemas.microsoft.com/office/drawing/2014/main" id="{A6C9DB67-D8C6-F713-646D-DC513940EE2D}"/>
              </a:ext>
            </a:extLst>
          </p:cNvPr>
          <p:cNvPicPr>
            <a:picLocks noChangeAspect="1"/>
          </p:cNvPicPr>
          <p:nvPr/>
        </p:nvPicPr>
        <p:blipFill rotWithShape="1">
          <a:blip r:embed="rId2"/>
          <a:srcRect l="15629" t="12798" r="1875" b="24677"/>
          <a:stretch/>
        </p:blipFill>
        <p:spPr bwMode="auto">
          <a:xfrm>
            <a:off x="2160637" y="1943943"/>
            <a:ext cx="7625591" cy="3083633"/>
          </a:xfrm>
          <a:prstGeom prst="rect">
            <a:avLst/>
          </a:prstGeom>
          <a:ln>
            <a:noFill/>
          </a:ln>
          <a:extLst>
            <a:ext uri="{53640926-AAD7-44D8-BBD7-CCE9431645EC}">
              <a14:shadowObscured xmlns:a14="http://schemas.microsoft.com/office/drawing/2010/main"/>
            </a:ext>
          </a:extLst>
        </p:spPr>
      </p:pic>
      <p:sp>
        <p:nvSpPr>
          <p:cNvPr id="6" name="矩形 5">
            <a:extLst>
              <a:ext uri="{FF2B5EF4-FFF2-40B4-BE49-F238E27FC236}">
                <a16:creationId xmlns:a16="http://schemas.microsoft.com/office/drawing/2014/main" id="{F97F9040-ABDE-54AD-4367-189D7B5D4D25}"/>
              </a:ext>
            </a:extLst>
          </p:cNvPr>
          <p:cNvSpPr/>
          <p:nvPr/>
        </p:nvSpPr>
        <p:spPr>
          <a:xfrm>
            <a:off x="5040956" y="4680247"/>
            <a:ext cx="722823" cy="216024"/>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15527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468923" y="1034934"/>
            <a:ext cx="10549937" cy="40395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cs typeface="宋体" panose="02010600030101010101" pitchFamily="2" charset="-122"/>
              </a:rPr>
              <a:t>输入参数</a:t>
            </a:r>
            <a:r>
              <a:rPr lang="en-US" altLang="zh-CN" sz="1600" dirty="0" err="1">
                <a:effectLst/>
                <a:latin typeface="宋体" panose="02010600030101010101" pitchFamily="2" charset="-122"/>
                <a:cs typeface="宋体" panose="02010600030101010101" pitchFamily="2" charset="-122"/>
              </a:rPr>
              <a:t>ConfigAxis</a:t>
            </a:r>
            <a:r>
              <a:rPr lang="zh-CN" altLang="en-US" sz="1600" dirty="0">
                <a:effectLst/>
                <a:latin typeface="宋体" panose="02010600030101010101" pitchFamily="2" charset="-122"/>
                <a:cs typeface="宋体" panose="02010600030101010101" pitchFamily="2" charset="-122"/>
              </a:rPr>
              <a:t>配置如表所示，默认值是</a:t>
            </a:r>
            <a:r>
              <a:rPr lang="en-US" altLang="zh-CN" sz="1600" dirty="0">
                <a:effectLst/>
                <a:latin typeface="宋体" panose="02010600030101010101" pitchFamily="2" charset="-122"/>
                <a:cs typeface="宋体" panose="02010600030101010101" pitchFamily="2" charset="-122"/>
              </a:rPr>
              <a:t>16#003F</a:t>
            </a:r>
            <a:r>
              <a:rPr lang="zh-CN" altLang="en-US" sz="1600" dirty="0">
                <a:effectLst/>
                <a:latin typeface="宋体" panose="02010600030101010101" pitchFamily="2" charset="-122"/>
                <a:cs typeface="宋体" panose="02010600030101010101" pitchFamily="2" charset="-122"/>
              </a:rPr>
              <a:t>。</a:t>
            </a:r>
          </a:p>
        </p:txBody>
      </p:sp>
      <p:graphicFrame>
        <p:nvGraphicFramePr>
          <p:cNvPr id="5" name="表格 4">
            <a:extLst>
              <a:ext uri="{FF2B5EF4-FFF2-40B4-BE49-F238E27FC236}">
                <a16:creationId xmlns:a16="http://schemas.microsoft.com/office/drawing/2014/main" id="{A904A3FF-76D8-C14F-6330-589CB1815239}"/>
              </a:ext>
            </a:extLst>
          </p:cNvPr>
          <p:cNvGraphicFramePr>
            <a:graphicFrameLocks noGrp="1"/>
          </p:cNvGraphicFramePr>
          <p:nvPr>
            <p:extLst>
              <p:ext uri="{D42A27DB-BD31-4B8C-83A1-F6EECF244321}">
                <p14:modId xmlns:p14="http://schemas.microsoft.com/office/powerpoint/2010/main" val="3487106115"/>
              </p:ext>
            </p:extLst>
          </p:nvPr>
        </p:nvGraphicFramePr>
        <p:xfrm>
          <a:off x="4896941" y="2106159"/>
          <a:ext cx="4104456" cy="3330386"/>
        </p:xfrm>
        <a:graphic>
          <a:graphicData uri="http://schemas.openxmlformats.org/drawingml/2006/table">
            <a:tbl>
              <a:tblPr firstRow="1" firstCol="1" bandRow="1">
                <a:tableStyleId>{F5AB1C69-6EDB-4FF4-983F-18BD219EF322}</a:tableStyleId>
              </a:tblPr>
              <a:tblGrid>
                <a:gridCol w="720080">
                  <a:extLst>
                    <a:ext uri="{9D8B030D-6E8A-4147-A177-3AD203B41FA5}">
                      <a16:colId xmlns:a16="http://schemas.microsoft.com/office/drawing/2014/main" val="3114930422"/>
                    </a:ext>
                  </a:extLst>
                </a:gridCol>
                <a:gridCol w="792088">
                  <a:extLst>
                    <a:ext uri="{9D8B030D-6E8A-4147-A177-3AD203B41FA5}">
                      <a16:colId xmlns:a16="http://schemas.microsoft.com/office/drawing/2014/main" val="3801504850"/>
                    </a:ext>
                  </a:extLst>
                </a:gridCol>
                <a:gridCol w="2592288">
                  <a:extLst>
                    <a:ext uri="{9D8B030D-6E8A-4147-A177-3AD203B41FA5}">
                      <a16:colId xmlns:a16="http://schemas.microsoft.com/office/drawing/2014/main" val="4138492867"/>
                    </a:ext>
                  </a:extLst>
                </a:gridCol>
              </a:tblGrid>
              <a:tr h="360040">
                <a:tc>
                  <a:txBody>
                    <a:bodyPr/>
                    <a:lstStyle/>
                    <a:p>
                      <a:pPr algn="ctr"/>
                      <a:r>
                        <a:rPr lang="zh-CN" sz="1400">
                          <a:effectLst/>
                        </a:rPr>
                        <a:t>位</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默认值</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400">
                          <a:effectLst/>
                        </a:rPr>
                        <a:t>含义</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85776722"/>
                  </a:ext>
                </a:extLst>
              </a:tr>
              <a:tr h="291035">
                <a:tc>
                  <a:txBody>
                    <a:bodyPr/>
                    <a:lstStyle/>
                    <a:p>
                      <a:pPr algn="ctr"/>
                      <a:r>
                        <a:rPr lang="zh-CN" sz="1400">
                          <a:effectLst/>
                        </a:rPr>
                        <a:t>位</a:t>
                      </a:r>
                      <a:r>
                        <a:rPr lang="en-US" sz="14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dirty="0">
                          <a:effectLst/>
                        </a:rPr>
                        <a:t>OFF2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03652599"/>
                  </a:ext>
                </a:extLst>
              </a:tr>
              <a:tr h="291035">
                <a:tc>
                  <a:txBody>
                    <a:bodyPr/>
                    <a:lstStyle/>
                    <a:p>
                      <a:pPr algn="ctr"/>
                      <a:r>
                        <a:rPr lang="zh-CN" sz="1400">
                          <a:effectLst/>
                        </a:rPr>
                        <a:t>位</a:t>
                      </a: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400">
                          <a:effectLst/>
                        </a:rPr>
                        <a:t>OFF3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79398903"/>
                  </a:ext>
                </a:extLst>
              </a:tr>
              <a:tr h="291035">
                <a:tc>
                  <a:txBody>
                    <a:bodyPr/>
                    <a:lstStyle/>
                    <a:p>
                      <a:pPr algn="ctr"/>
                      <a:r>
                        <a:rPr lang="zh-CN" sz="1400">
                          <a:effectLst/>
                        </a:rPr>
                        <a:t>位</a:t>
                      </a:r>
                      <a:r>
                        <a:rPr lang="en-US" sz="1400">
                          <a:effectLst/>
                        </a:rPr>
                        <a:t>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dirty="0">
                          <a:effectLst/>
                        </a:rPr>
                        <a:t>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驱动器使能</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99232632"/>
                  </a:ext>
                </a:extLst>
              </a:tr>
              <a:tr h="351031">
                <a:tc>
                  <a:txBody>
                    <a:bodyPr/>
                    <a:lstStyle/>
                    <a:p>
                      <a:pPr algn="ctr"/>
                      <a:r>
                        <a:rPr lang="zh-CN" sz="1400">
                          <a:effectLst/>
                        </a:rPr>
                        <a:t>位</a:t>
                      </a:r>
                      <a:r>
                        <a:rPr lang="en-US" sz="1400">
                          <a:effectLst/>
                        </a:rPr>
                        <a:t>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使能</a:t>
                      </a:r>
                      <a:r>
                        <a:rPr lang="en-US" sz="1400">
                          <a:effectLst/>
                        </a:rPr>
                        <a:t>/</a:t>
                      </a:r>
                      <a:r>
                        <a:rPr lang="zh-CN" sz="1400">
                          <a:effectLst/>
                        </a:rPr>
                        <a:t>禁止斜坡函数发生器使能</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40299839"/>
                  </a:ext>
                </a:extLst>
              </a:tr>
              <a:tr h="291035">
                <a:tc>
                  <a:txBody>
                    <a:bodyPr/>
                    <a:lstStyle/>
                    <a:p>
                      <a:pPr algn="ctr"/>
                      <a:r>
                        <a:rPr lang="zh-CN" sz="1400">
                          <a:effectLst/>
                        </a:rPr>
                        <a:t>位</a:t>
                      </a:r>
                      <a:r>
                        <a:rPr lang="en-US" sz="1400">
                          <a:effectLst/>
                        </a:rPr>
                        <a:t>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继续</a:t>
                      </a:r>
                      <a:r>
                        <a:rPr lang="en-US" sz="1400">
                          <a:effectLst/>
                        </a:rPr>
                        <a:t>/</a:t>
                      </a:r>
                      <a:r>
                        <a:rPr lang="zh-CN" sz="1400">
                          <a:effectLst/>
                        </a:rPr>
                        <a:t>冻结斜坡函数发生器使能</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11838154"/>
                  </a:ext>
                </a:extLst>
              </a:tr>
              <a:tr h="291035">
                <a:tc>
                  <a:txBody>
                    <a:bodyPr/>
                    <a:lstStyle/>
                    <a:p>
                      <a:pPr algn="ctr"/>
                      <a:r>
                        <a:rPr lang="zh-CN" sz="1400">
                          <a:effectLst/>
                        </a:rPr>
                        <a:t>位</a:t>
                      </a:r>
                      <a:r>
                        <a:rPr lang="en-US" sz="1400">
                          <a:effectLst/>
                        </a:rPr>
                        <a:t>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转速设定值使能</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2054600"/>
                  </a:ext>
                </a:extLst>
              </a:tr>
              <a:tr h="291035">
                <a:tc>
                  <a:txBody>
                    <a:bodyPr/>
                    <a:lstStyle/>
                    <a:p>
                      <a:pPr algn="ctr"/>
                      <a:r>
                        <a:rPr lang="zh-CN" sz="1400">
                          <a:effectLst/>
                        </a:rPr>
                        <a:t>位</a:t>
                      </a:r>
                      <a:r>
                        <a:rPr lang="en-US" sz="1400">
                          <a:effectLst/>
                        </a:rPr>
                        <a:t>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速度设定值反向</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88585611"/>
                  </a:ext>
                </a:extLst>
              </a:tr>
              <a:tr h="291035">
                <a:tc>
                  <a:txBody>
                    <a:bodyPr/>
                    <a:lstStyle/>
                    <a:p>
                      <a:pPr algn="ctr"/>
                      <a:r>
                        <a:rPr lang="zh-CN" sz="1400">
                          <a:effectLst/>
                        </a:rPr>
                        <a:t>位</a:t>
                      </a:r>
                      <a:r>
                        <a:rPr lang="en-US" sz="1400">
                          <a:effectLst/>
                        </a:rPr>
                        <a:t>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打开抱闸</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50735803"/>
                  </a:ext>
                </a:extLst>
              </a:tr>
              <a:tr h="291035">
                <a:tc>
                  <a:txBody>
                    <a:bodyPr/>
                    <a:lstStyle/>
                    <a:p>
                      <a:pPr algn="ctr"/>
                      <a:r>
                        <a:rPr lang="zh-CN" sz="1400">
                          <a:effectLst/>
                        </a:rPr>
                        <a:t>位</a:t>
                      </a:r>
                      <a:r>
                        <a:rPr lang="en-US" sz="1400">
                          <a:effectLst/>
                        </a:rPr>
                        <a:t>8</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a:effectLst/>
                        </a:rPr>
                        <a:t>电动电位计升速</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63716437"/>
                  </a:ext>
                </a:extLst>
              </a:tr>
              <a:tr h="291035">
                <a:tc>
                  <a:txBody>
                    <a:bodyPr/>
                    <a:lstStyle/>
                    <a:p>
                      <a:pPr algn="ctr"/>
                      <a:r>
                        <a:rPr lang="zh-CN" sz="1400">
                          <a:effectLst/>
                        </a:rPr>
                        <a:t>位</a:t>
                      </a:r>
                      <a:r>
                        <a:rPr lang="en-US" sz="1400">
                          <a:effectLst/>
                        </a:rPr>
                        <a:t>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4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400" dirty="0">
                          <a:effectLst/>
                        </a:rPr>
                        <a:t>电动电位计降速</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23972247"/>
                  </a:ext>
                </a:extLst>
              </a:tr>
            </a:tbl>
          </a:graphicData>
        </a:graphic>
      </p:graphicFrame>
      <p:pic>
        <p:nvPicPr>
          <p:cNvPr id="7" name="图片 6">
            <a:extLst>
              <a:ext uri="{FF2B5EF4-FFF2-40B4-BE49-F238E27FC236}">
                <a16:creationId xmlns:a16="http://schemas.microsoft.com/office/drawing/2014/main" id="{5BF9BA7E-4A21-7A4D-E1EB-320E80DFA299}"/>
              </a:ext>
            </a:extLst>
          </p:cNvPr>
          <p:cNvPicPr>
            <a:picLocks noChangeAspect="1"/>
          </p:cNvPicPr>
          <p:nvPr/>
        </p:nvPicPr>
        <p:blipFill rotWithShape="1">
          <a:blip r:embed="rId2"/>
          <a:srcRect l="8711" t="47090" r="53178" b="3747"/>
          <a:stretch/>
        </p:blipFill>
        <p:spPr>
          <a:xfrm>
            <a:off x="864493" y="2375991"/>
            <a:ext cx="3581919" cy="2520008"/>
          </a:xfrm>
          <a:prstGeom prst="rect">
            <a:avLst/>
          </a:prstGeom>
        </p:spPr>
      </p:pic>
    </p:spTree>
    <p:extLst>
      <p:ext uri="{BB962C8B-B14F-4D97-AF65-F5344CB8AC3E}">
        <p14:creationId xmlns:p14="http://schemas.microsoft.com/office/powerpoint/2010/main" val="1243040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085515"/>
            <a:ext cx="10180257" cy="1558119"/>
          </a:xfrm>
          <a:prstGeom prst="rect">
            <a:avLst/>
          </a:prstGeom>
          <a:noFill/>
          <a:ln w="9525">
            <a:noFill/>
          </a:ln>
        </p:spPr>
        <p:txBody>
          <a:bodyPr wrap="square">
            <a:spAutoFit/>
          </a:bodyPr>
          <a:lstStyle/>
          <a:p>
            <a:pPr>
              <a:lnSpc>
                <a:spcPct val="150000"/>
              </a:lnSpc>
            </a:pPr>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伺服驱动器控制原理</a:t>
            </a:r>
            <a:endParaRPr lang="en-US" altLang="zh-CN" b="1"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伺服驱动器的功能是接收目标信号，将工频交流电源转换成幅度和频率均可变的交流电源驱动伺服电机。</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伺服驱动器主要有</a:t>
            </a:r>
            <a:r>
              <a:rPr lang="en-US" altLang="zh-CN" sz="1600" dirty="0">
                <a:latin typeface="宋体" panose="02010600030101010101" pitchFamily="2" charset="-122"/>
                <a:ea typeface="宋体" panose="02010600030101010101" pitchFamily="2" charset="-122"/>
              </a:rPr>
              <a:t>3</a:t>
            </a:r>
            <a:r>
              <a:rPr lang="zh-CN" altLang="en-US" sz="1600" dirty="0">
                <a:latin typeface="宋体" panose="02010600030101010101" pitchFamily="2" charset="-122"/>
                <a:ea typeface="宋体" panose="02010600030101010101" pitchFamily="2" charset="-122"/>
              </a:rPr>
              <a:t>种控制模式，分别是位置控制模式、速度控制模式和转矩控制模式。</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控制模式可以通过设置伺服驱动器的参数来改变。</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1028" name="Picture 4" descr="上海润驰电气有限公司">
            <a:extLst>
              <a:ext uri="{FF2B5EF4-FFF2-40B4-BE49-F238E27FC236}">
                <a16:creationId xmlns:a16="http://schemas.microsoft.com/office/drawing/2014/main" id="{8554F188-1168-4AD1-162F-B9797EE156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4853" y="2829061"/>
            <a:ext cx="3744416" cy="342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3385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585447" y="1597231"/>
            <a:ext cx="10549937" cy="1142620"/>
          </a:xfrm>
          <a:prstGeom prst="rect">
            <a:avLst/>
          </a:prstGeom>
          <a:noFill/>
        </p:spPr>
        <p:txBody>
          <a:bodyPr wrap="square">
            <a:spAutoFit/>
          </a:bodyPr>
          <a:lstStyle/>
          <a:p>
            <a:pPr>
              <a:lnSpc>
                <a:spcPct val="150000"/>
              </a:lnSpc>
            </a:pPr>
            <a:r>
              <a:rPr lang="en-US" altLang="zh-CN" sz="1600" b="1" dirty="0">
                <a:effectLst/>
                <a:latin typeface="宋体" panose="02010600030101010101" pitchFamily="2" charset="-122"/>
                <a:cs typeface="宋体" panose="02010600030101010101" pitchFamily="2" charset="-122"/>
              </a:rPr>
              <a:t>1.</a:t>
            </a:r>
            <a:r>
              <a:rPr lang="zh-CN" altLang="en-US" sz="1600" b="1" dirty="0">
                <a:effectLst/>
                <a:latin typeface="宋体" panose="02010600030101010101" pitchFamily="2" charset="-122"/>
                <a:cs typeface="宋体" panose="02010600030101010101" pitchFamily="2" charset="-122"/>
              </a:rPr>
              <a:t>报文端口确认</a:t>
            </a: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cs typeface="宋体" panose="02010600030101010101" pitchFamily="2" charset="-122"/>
              </a:rPr>
              <a:t>报文端口可以通过</a:t>
            </a:r>
            <a:r>
              <a:rPr lang="en-US" altLang="zh-CN" sz="1600" dirty="0">
                <a:effectLst/>
                <a:latin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cs typeface="宋体" panose="02010600030101010101" pitchFamily="2" charset="-122"/>
              </a:rPr>
              <a:t>的“设备视图→设备概览”的</a:t>
            </a:r>
            <a:r>
              <a:rPr lang="en-US" altLang="zh-CN" sz="1600" dirty="0">
                <a:effectLst/>
                <a:latin typeface="宋体" panose="02010600030101010101" pitchFamily="2" charset="-122"/>
                <a:cs typeface="宋体" panose="02010600030101010101" pitchFamily="2" charset="-122"/>
              </a:rPr>
              <a:t>I</a:t>
            </a:r>
            <a:r>
              <a:rPr lang="zh-CN" altLang="en-US" sz="1600" dirty="0">
                <a:effectLst/>
                <a:latin typeface="宋体" panose="02010600030101010101" pitchFamily="2" charset="-122"/>
                <a:cs typeface="宋体" panose="02010600030101010101" pitchFamily="2" charset="-122"/>
              </a:rPr>
              <a:t>地址或</a:t>
            </a:r>
            <a:r>
              <a:rPr lang="en-US" altLang="zh-CN" sz="1600" dirty="0">
                <a:effectLst/>
                <a:latin typeface="宋体" panose="02010600030101010101" pitchFamily="2" charset="-122"/>
                <a:cs typeface="宋体" panose="02010600030101010101" pitchFamily="2" charset="-122"/>
              </a:rPr>
              <a:t>Q</a:t>
            </a:r>
            <a:r>
              <a:rPr lang="zh-CN" altLang="en-US" sz="1600" dirty="0">
                <a:effectLst/>
                <a:latin typeface="宋体" panose="02010600030101010101" pitchFamily="2" charset="-122"/>
                <a:cs typeface="宋体" panose="02010600030101010101" pitchFamily="2" charset="-122"/>
              </a:rPr>
              <a:t>地址确认。</a:t>
            </a:r>
            <a:endParaRPr lang="en-US" altLang="zh-CN" sz="1600" dirty="0">
              <a:effectLst/>
              <a:latin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cs typeface="宋体" panose="02010600030101010101" pitchFamily="2" charset="-122"/>
              </a:rPr>
              <a:t>对于驱动器来说，</a:t>
            </a:r>
            <a:r>
              <a:rPr lang="en-US" altLang="zh-CN" sz="1600" dirty="0">
                <a:effectLst/>
                <a:latin typeface="宋体" panose="02010600030101010101" pitchFamily="2" charset="-122"/>
                <a:cs typeface="宋体" panose="02010600030101010101" pitchFamily="2" charset="-122"/>
              </a:rPr>
              <a:t>I</a:t>
            </a:r>
            <a:r>
              <a:rPr lang="zh-CN" altLang="en-US" sz="1600" dirty="0">
                <a:effectLst/>
                <a:latin typeface="宋体" panose="02010600030101010101" pitchFamily="2" charset="-122"/>
                <a:cs typeface="宋体" panose="02010600030101010101" pitchFamily="2" charset="-122"/>
              </a:rPr>
              <a:t>地址是接收</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的控制字，</a:t>
            </a:r>
            <a:r>
              <a:rPr lang="en-US" altLang="zh-CN" sz="1600" dirty="0">
                <a:effectLst/>
                <a:latin typeface="宋体" panose="02010600030101010101" pitchFamily="2" charset="-122"/>
                <a:cs typeface="宋体" panose="02010600030101010101" pitchFamily="2" charset="-122"/>
              </a:rPr>
              <a:t>Q</a:t>
            </a:r>
            <a:r>
              <a:rPr lang="zh-CN" altLang="en-US" sz="1600" dirty="0">
                <a:effectLst/>
                <a:latin typeface="宋体" panose="02010600030101010101" pitchFamily="2" charset="-122"/>
                <a:cs typeface="宋体" panose="02010600030101010101" pitchFamily="2" charset="-122"/>
              </a:rPr>
              <a:t>地址是发送给</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的状态字。</a:t>
            </a:r>
          </a:p>
        </p:txBody>
      </p:sp>
      <p:sp>
        <p:nvSpPr>
          <p:cNvPr id="6" name="文本框 5">
            <a:extLst>
              <a:ext uri="{FF2B5EF4-FFF2-40B4-BE49-F238E27FC236}">
                <a16:creationId xmlns:a16="http://schemas.microsoft.com/office/drawing/2014/main" id="{7EE9A9A7-92EE-22D7-1B74-49CB43A9D230}"/>
              </a:ext>
            </a:extLst>
          </p:cNvPr>
          <p:cNvSpPr txBox="1"/>
          <p:nvPr/>
        </p:nvSpPr>
        <p:spPr>
          <a:xfrm>
            <a:off x="415905" y="960005"/>
            <a:ext cx="6425252" cy="637226"/>
          </a:xfrm>
          <a:prstGeom prst="rect">
            <a:avLst/>
          </a:prstGeom>
          <a:noFill/>
        </p:spPr>
        <p:txBody>
          <a:bodyPr wrap="square">
            <a:spAutoFit/>
          </a:bodyPr>
          <a:lstStyle/>
          <a:p>
            <a:pPr algn="l">
              <a:lnSpc>
                <a:spcPct val="172000"/>
              </a:lnSpc>
              <a:spcBef>
                <a:spcPts val="1300"/>
              </a:spcBef>
              <a:spcAft>
                <a:spcPts val="1300"/>
              </a:spcAft>
            </a:pPr>
            <a:r>
              <a:rPr lang="en-US" altLang="zh-CN" sz="2400" b="1" dirty="0">
                <a:solidFill>
                  <a:schemeClr val="accent3"/>
                </a:solidFill>
                <a:effectLst/>
                <a:latin typeface="Times New Roman" panose="02020603050405020304" pitchFamily="18" charset="0"/>
                <a:ea typeface="黑体" panose="02010609060101010101" pitchFamily="49" charset="-122"/>
              </a:rPr>
              <a:t>5.2.4</a:t>
            </a:r>
            <a:r>
              <a:rPr lang="zh-CN" altLang="zh-CN" sz="2400" b="1" dirty="0">
                <a:solidFill>
                  <a:schemeClr val="accent3"/>
                </a:solidFill>
                <a:effectLst/>
                <a:latin typeface="Times New Roman" panose="02020603050405020304" pitchFamily="18" charset="0"/>
                <a:ea typeface="黑体" panose="02010609060101010101" pitchFamily="49" charset="-122"/>
              </a:rPr>
              <a:t>使用报文的控制字和状态字实现速度控制</a:t>
            </a:r>
            <a:endParaRPr lang="zh-CN" altLang="zh-CN" sz="3200" b="1" dirty="0">
              <a:solidFill>
                <a:schemeClr val="accent3"/>
              </a:solidFill>
              <a:effectLst/>
              <a:latin typeface="Times New Roman" panose="02020603050405020304" pitchFamily="18" charset="0"/>
              <a:ea typeface="黑体" panose="02010609060101010101" pitchFamily="49" charset="-122"/>
            </a:endParaRPr>
          </a:p>
        </p:txBody>
      </p:sp>
      <p:pic>
        <p:nvPicPr>
          <p:cNvPr id="8" name="图片 7">
            <a:extLst>
              <a:ext uri="{FF2B5EF4-FFF2-40B4-BE49-F238E27FC236}">
                <a16:creationId xmlns:a16="http://schemas.microsoft.com/office/drawing/2014/main" id="{181519EF-CC76-C52C-254F-D3A924E70CBA}"/>
              </a:ext>
            </a:extLst>
          </p:cNvPr>
          <p:cNvPicPr>
            <a:picLocks noChangeAspect="1"/>
          </p:cNvPicPr>
          <p:nvPr/>
        </p:nvPicPr>
        <p:blipFill rotWithShape="1">
          <a:blip r:embed="rId2"/>
          <a:srcRect b="19107"/>
          <a:stretch/>
        </p:blipFill>
        <p:spPr bwMode="auto">
          <a:xfrm>
            <a:off x="1696066" y="3042150"/>
            <a:ext cx="8129942" cy="2861921"/>
          </a:xfrm>
          <a:prstGeom prst="rect">
            <a:avLst/>
          </a:prstGeom>
          <a:ln>
            <a:noFill/>
          </a:ln>
          <a:extLst>
            <a:ext uri="{53640926-AAD7-44D8-BBD7-CCE9431645EC}">
              <a14:shadowObscured xmlns:a14="http://schemas.microsoft.com/office/drawing/2010/main"/>
            </a:ext>
          </a:extLst>
        </p:spPr>
      </p:pic>
      <p:sp>
        <p:nvSpPr>
          <p:cNvPr id="9" name="矩形 8">
            <a:extLst>
              <a:ext uri="{FF2B5EF4-FFF2-40B4-BE49-F238E27FC236}">
                <a16:creationId xmlns:a16="http://schemas.microsoft.com/office/drawing/2014/main" id="{7948AC82-FD16-B11F-985C-BA0E56B9C9C4}"/>
              </a:ext>
            </a:extLst>
          </p:cNvPr>
          <p:cNvSpPr/>
          <p:nvPr/>
        </p:nvSpPr>
        <p:spPr>
          <a:xfrm>
            <a:off x="8353325" y="4536231"/>
            <a:ext cx="1080120" cy="288032"/>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85939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507397" y="1099236"/>
            <a:ext cx="10549937" cy="2250616"/>
          </a:xfrm>
          <a:prstGeom prst="rect">
            <a:avLst/>
          </a:prstGeom>
          <a:noFill/>
        </p:spPr>
        <p:txBody>
          <a:bodyPr wrap="square">
            <a:spAutoFit/>
          </a:bodyPr>
          <a:lstStyle/>
          <a:p>
            <a:pPr>
              <a:lnSpc>
                <a:spcPct val="150000"/>
              </a:lnSpc>
            </a:pPr>
            <a:r>
              <a:rPr lang="en-US" altLang="zh-CN" sz="1600" b="1" dirty="0">
                <a:effectLst/>
                <a:latin typeface="宋体" panose="02010600030101010101" pitchFamily="2" charset="-122"/>
                <a:cs typeface="宋体" panose="02010600030101010101" pitchFamily="2" charset="-122"/>
              </a:rPr>
              <a:t>2.</a:t>
            </a:r>
            <a:r>
              <a:rPr lang="zh-CN" altLang="en-US" sz="1600" b="1" dirty="0">
                <a:effectLst/>
                <a:latin typeface="宋体" panose="02010600030101010101" pitchFamily="2" charset="-122"/>
                <a:cs typeface="宋体" panose="02010600030101010101" pitchFamily="2" charset="-122"/>
              </a:rPr>
              <a:t>常用控制字</a:t>
            </a:r>
          </a:p>
          <a:p>
            <a:pPr>
              <a:lnSpc>
                <a:spcPct val="150000"/>
              </a:lnSpc>
            </a:pPr>
            <a:r>
              <a:rPr lang="zh-CN" altLang="en-US" sz="1600" dirty="0">
                <a:effectLst/>
                <a:latin typeface="宋体" panose="02010600030101010101" pitchFamily="2" charset="-122"/>
                <a:cs typeface="宋体" panose="02010600030101010101" pitchFamily="2" charset="-122"/>
              </a:rPr>
              <a:t>使用标准报文</a:t>
            </a: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，通过端口发送常用的控制字有：</a:t>
            </a:r>
          </a:p>
          <a:p>
            <a:pPr marL="742950" lvl="1"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16#047E  </a:t>
            </a:r>
            <a:r>
              <a:rPr lang="zh-CN" altLang="en-US" sz="1600" dirty="0">
                <a:effectLst/>
                <a:latin typeface="宋体" panose="02010600030101010101" pitchFamily="2" charset="-122"/>
                <a:cs typeface="宋体" panose="02010600030101010101" pitchFamily="2" charset="-122"/>
              </a:rPr>
              <a:t>停止</a:t>
            </a:r>
          </a:p>
          <a:p>
            <a:pPr marL="742950" lvl="1"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16#047F  </a:t>
            </a:r>
            <a:r>
              <a:rPr lang="zh-CN" altLang="en-US" sz="1600" dirty="0">
                <a:effectLst/>
                <a:latin typeface="宋体" panose="02010600030101010101" pitchFamily="2" charset="-122"/>
                <a:cs typeface="宋体" panose="02010600030101010101" pitchFamily="2" charset="-122"/>
              </a:rPr>
              <a:t>启动</a:t>
            </a:r>
          </a:p>
          <a:p>
            <a:pPr marL="742950" lvl="1"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16#0C7F  </a:t>
            </a:r>
            <a:r>
              <a:rPr lang="zh-CN" altLang="en-US" sz="1600" dirty="0">
                <a:effectLst/>
                <a:latin typeface="宋体" panose="02010600030101010101" pitchFamily="2" charset="-122"/>
                <a:cs typeface="宋体" panose="02010600030101010101" pitchFamily="2" charset="-122"/>
              </a:rPr>
              <a:t>反转</a:t>
            </a:r>
          </a:p>
          <a:p>
            <a:pPr marL="742950" lvl="1" indent="-285750">
              <a:lnSpc>
                <a:spcPct val="150000"/>
              </a:lnSpc>
              <a:buFont typeface="Arial" panose="020B0604020202020204" pitchFamily="34" charset="0"/>
              <a:buChar char="•"/>
            </a:pPr>
            <a:r>
              <a:rPr lang="en-US" altLang="zh-CN" sz="1600" dirty="0">
                <a:effectLst/>
                <a:latin typeface="宋体" panose="02010600030101010101" pitchFamily="2" charset="-122"/>
                <a:cs typeface="宋体" panose="02010600030101010101" pitchFamily="2" charset="-122"/>
              </a:rPr>
              <a:t>16#04FE  </a:t>
            </a:r>
            <a:r>
              <a:rPr lang="zh-CN" altLang="en-US" sz="1600" dirty="0">
                <a:effectLst/>
                <a:latin typeface="宋体" panose="02010600030101010101" pitchFamily="2" charset="-122"/>
                <a:cs typeface="宋体" panose="02010600030101010101" pitchFamily="2" charset="-122"/>
              </a:rPr>
              <a:t>复位</a:t>
            </a:r>
          </a:p>
        </p:txBody>
      </p:sp>
      <p:sp>
        <p:nvSpPr>
          <p:cNvPr id="9" name="矩形 8">
            <a:extLst>
              <a:ext uri="{FF2B5EF4-FFF2-40B4-BE49-F238E27FC236}">
                <a16:creationId xmlns:a16="http://schemas.microsoft.com/office/drawing/2014/main" id="{7948AC82-FD16-B11F-985C-BA0E56B9C9C4}"/>
              </a:ext>
            </a:extLst>
          </p:cNvPr>
          <p:cNvSpPr/>
          <p:nvPr/>
        </p:nvSpPr>
        <p:spPr>
          <a:xfrm>
            <a:off x="8353325" y="4536231"/>
            <a:ext cx="1080120" cy="288032"/>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BA1E719C-05A4-05BA-42E5-0648D1E328A9}"/>
              </a:ext>
            </a:extLst>
          </p:cNvPr>
          <p:cNvPicPr>
            <a:picLocks noChangeAspect="1"/>
          </p:cNvPicPr>
          <p:nvPr/>
        </p:nvPicPr>
        <p:blipFill>
          <a:blip r:embed="rId2"/>
          <a:srcRect b="16545"/>
          <a:stretch>
            <a:fillRect/>
          </a:stretch>
        </p:blipFill>
        <p:spPr>
          <a:xfrm>
            <a:off x="4608909" y="2150420"/>
            <a:ext cx="4928870" cy="3558540"/>
          </a:xfrm>
          <a:prstGeom prst="rect">
            <a:avLst/>
          </a:prstGeom>
        </p:spPr>
      </p:pic>
    </p:spTree>
    <p:extLst>
      <p:ext uri="{BB962C8B-B14F-4D97-AF65-F5344CB8AC3E}">
        <p14:creationId xmlns:p14="http://schemas.microsoft.com/office/powerpoint/2010/main" val="41451760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507397" y="1099236"/>
            <a:ext cx="10549937" cy="2666114"/>
          </a:xfrm>
          <a:prstGeom prst="rect">
            <a:avLst/>
          </a:prstGeom>
          <a:noFill/>
        </p:spPr>
        <p:txBody>
          <a:bodyPr wrap="square">
            <a:spAutoFit/>
          </a:bodyPr>
          <a:lstStyle/>
          <a:p>
            <a:pPr>
              <a:lnSpc>
                <a:spcPct val="150000"/>
              </a:lnSpc>
            </a:pPr>
            <a:r>
              <a:rPr lang="en-US" altLang="zh-CN" b="1" dirty="0">
                <a:effectLst/>
                <a:latin typeface="宋体" panose="02010600030101010101" pitchFamily="2" charset="-122"/>
                <a:cs typeface="宋体" panose="02010600030101010101" pitchFamily="2" charset="-122"/>
              </a:rPr>
              <a:t>3.</a:t>
            </a:r>
            <a:r>
              <a:rPr lang="zh-CN" altLang="en-US" b="1" dirty="0">
                <a:effectLst/>
                <a:latin typeface="宋体" panose="02010600030101010101" pitchFamily="2" charset="-122"/>
                <a:cs typeface="宋体" panose="02010600030101010101" pitchFamily="2" charset="-122"/>
              </a:rPr>
              <a:t>程序编写</a:t>
            </a:r>
          </a:p>
          <a:p>
            <a:pPr>
              <a:lnSpc>
                <a:spcPct val="150000"/>
              </a:lnSpc>
            </a:pPr>
            <a:r>
              <a:rPr lang="zh-CN" altLang="en-US" sz="1600" dirty="0">
                <a:effectLst/>
                <a:latin typeface="宋体" panose="02010600030101010101" pitchFamily="2" charset="-122"/>
                <a:cs typeface="宋体" panose="02010600030101010101" pitchFamily="2" charset="-122"/>
              </a:rPr>
              <a:t>在程序中调用</a:t>
            </a:r>
            <a:r>
              <a:rPr lang="en-US" altLang="zh-CN" sz="1600" dirty="0">
                <a:effectLst/>
                <a:latin typeface="宋体" panose="02010600030101010101" pitchFamily="2" charset="-122"/>
                <a:cs typeface="宋体" panose="02010600030101010101" pitchFamily="2" charset="-122"/>
              </a:rPr>
              <a:t>MOVE</a:t>
            </a:r>
            <a:r>
              <a:rPr lang="zh-CN" altLang="en-US" sz="1600" dirty="0">
                <a:effectLst/>
                <a:latin typeface="宋体" panose="02010600030101010101" pitchFamily="2" charset="-122"/>
                <a:cs typeface="宋体" panose="02010600030101010101" pitchFamily="2" charset="-122"/>
              </a:rPr>
              <a:t>指令，实现对端口的发送和接收操作，输出的第一个控制字</a:t>
            </a:r>
            <a:r>
              <a:rPr lang="zh-CN" altLang="en-US" sz="1600" dirty="0">
                <a:latin typeface="宋体" panose="02010600030101010101" pitchFamily="2" charset="-122"/>
                <a:cs typeface="宋体" panose="02010600030101010101" pitchFamily="2" charset="-122"/>
              </a:rPr>
              <a:t>控制</a:t>
            </a:r>
            <a:r>
              <a:rPr lang="zh-CN" altLang="en-US" sz="1600" dirty="0">
                <a:effectLst/>
                <a:latin typeface="宋体" panose="02010600030101010101" pitchFamily="2" charset="-122"/>
                <a:cs typeface="宋体" panose="02010600030101010101" pitchFamily="2" charset="-122"/>
              </a:rPr>
              <a:t>驱动器的起动和停止，第二个控制字可以指定电机运行的速度。</a:t>
            </a:r>
          </a:p>
          <a:p>
            <a:pPr>
              <a:lnSpc>
                <a:spcPct val="150000"/>
              </a:lnSpc>
            </a:pPr>
            <a:r>
              <a:rPr lang="en-US" altLang="zh-CN" sz="1600" dirty="0">
                <a:effectLst/>
                <a:latin typeface="宋体" panose="02010600030101010101" pitchFamily="2" charset="-122"/>
                <a:cs typeface="宋体" panose="02010600030101010101" pitchFamily="2" charset="-122"/>
              </a:rPr>
              <a:t>(1)</a:t>
            </a:r>
            <a:r>
              <a:rPr lang="zh-CN" altLang="en-US" sz="1600" dirty="0">
                <a:effectLst/>
                <a:latin typeface="宋体" panose="02010600030101010101" pitchFamily="2" charset="-122"/>
                <a:cs typeface="宋体" panose="02010600030101010101" pitchFamily="2" charset="-122"/>
              </a:rPr>
              <a:t>发送控制字。控制字存放在</a:t>
            </a:r>
            <a:r>
              <a:rPr lang="en-US" altLang="zh-CN" sz="1600" dirty="0">
                <a:effectLst/>
                <a:latin typeface="宋体" panose="02010600030101010101" pitchFamily="2" charset="-122"/>
                <a:cs typeface="宋体" panose="02010600030101010101" pitchFamily="2" charset="-122"/>
              </a:rPr>
              <a:t>MW60</a:t>
            </a:r>
            <a:r>
              <a:rPr lang="zh-CN" altLang="en-US" sz="1600" dirty="0">
                <a:effectLst/>
                <a:latin typeface="宋体" panose="02010600030101010101" pitchFamily="2" charset="-122"/>
                <a:cs typeface="宋体" panose="02010600030101010101" pitchFamily="2" charset="-122"/>
              </a:rPr>
              <a:t>中，通过</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的端口</a:t>
            </a:r>
            <a:r>
              <a:rPr lang="en-US" altLang="zh-CN" sz="1600" dirty="0">
                <a:effectLst/>
                <a:latin typeface="宋体" panose="02010600030101010101" pitchFamily="2" charset="-122"/>
                <a:cs typeface="宋体" panose="02010600030101010101" pitchFamily="2" charset="-122"/>
              </a:rPr>
              <a:t>QW64</a:t>
            </a:r>
            <a:r>
              <a:rPr lang="zh-CN" altLang="en-US" sz="1600" dirty="0">
                <a:effectLst/>
                <a:latin typeface="宋体" panose="02010600030101010101" pitchFamily="2" charset="-122"/>
                <a:cs typeface="宋体" panose="02010600030101010101" pitchFamily="2" charset="-122"/>
              </a:rPr>
              <a:t>发送对</a:t>
            </a:r>
            <a:r>
              <a:rPr lang="en-US" altLang="zh-CN" sz="1600" dirty="0">
                <a:effectLst/>
                <a:latin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cs typeface="宋体" panose="02010600030101010101" pitchFamily="2" charset="-122"/>
              </a:rPr>
              <a:t>驱动器。第二个</a:t>
            </a:r>
            <a:r>
              <a:rPr lang="en-US" altLang="zh-CN" sz="1600" dirty="0">
                <a:effectLst/>
                <a:latin typeface="宋体" panose="02010600030101010101" pitchFamily="2" charset="-122"/>
                <a:cs typeface="宋体" panose="02010600030101010101" pitchFamily="2" charset="-122"/>
              </a:rPr>
              <a:t>MOVE</a:t>
            </a:r>
            <a:r>
              <a:rPr lang="zh-CN" altLang="en-US" sz="1600" dirty="0">
                <a:effectLst/>
                <a:latin typeface="宋体" panose="02010600030101010101" pitchFamily="2" charset="-122"/>
                <a:cs typeface="宋体" panose="02010600030101010101" pitchFamily="2" charset="-122"/>
              </a:rPr>
              <a:t>指令向</a:t>
            </a:r>
            <a:r>
              <a:rPr lang="en-US" altLang="zh-CN" sz="1600" dirty="0">
                <a:effectLst/>
                <a:latin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cs typeface="宋体" panose="02010600030101010101" pitchFamily="2" charset="-122"/>
              </a:rPr>
              <a:t>驱动器发送电机运行的速度（十六进制</a:t>
            </a:r>
            <a:r>
              <a:rPr lang="en-US" altLang="zh-CN" sz="1600" dirty="0">
                <a:effectLst/>
                <a:latin typeface="宋体" panose="02010600030101010101" pitchFamily="2" charset="-122"/>
                <a:cs typeface="宋体" panose="02010600030101010101" pitchFamily="2" charset="-122"/>
              </a:rPr>
              <a:t>16#4000</a:t>
            </a:r>
            <a:r>
              <a:rPr lang="zh-CN" altLang="en-US" sz="1600" dirty="0">
                <a:effectLst/>
                <a:latin typeface="宋体" panose="02010600030101010101" pitchFamily="2" charset="-122"/>
                <a:cs typeface="宋体" panose="02010600030101010101" pitchFamily="2" charset="-122"/>
              </a:rPr>
              <a:t>，即十进制的</a:t>
            </a:r>
            <a:r>
              <a:rPr lang="en-US" altLang="zh-CN" sz="1600" dirty="0">
                <a:effectLst/>
                <a:latin typeface="宋体" panose="02010600030101010101" pitchFamily="2" charset="-122"/>
                <a:cs typeface="宋体" panose="02010600030101010101" pitchFamily="2" charset="-122"/>
              </a:rPr>
              <a:t>16384</a:t>
            </a:r>
            <a:r>
              <a:rPr lang="zh-CN" altLang="en-US" sz="1600" dirty="0">
                <a:effectLst/>
                <a:latin typeface="宋体" panose="02010600030101010101" pitchFamily="2" charset="-122"/>
                <a:cs typeface="宋体" panose="02010600030101010101" pitchFamily="2" charset="-122"/>
              </a:rPr>
              <a:t>对应 </a:t>
            </a:r>
            <a:r>
              <a:rPr lang="en-US" altLang="zh-CN" sz="1600" dirty="0">
                <a:effectLst/>
                <a:latin typeface="宋体" panose="02010600030101010101" pitchFamily="2" charset="-122"/>
                <a:cs typeface="宋体" panose="02010600030101010101" pitchFamily="2" charset="-122"/>
              </a:rPr>
              <a:t>P2000 </a:t>
            </a:r>
            <a:r>
              <a:rPr lang="zh-CN" altLang="en-US" sz="1600" dirty="0">
                <a:effectLst/>
                <a:latin typeface="宋体" panose="02010600030101010101" pitchFamily="2" charset="-122"/>
                <a:cs typeface="宋体" panose="02010600030101010101" pitchFamily="2" charset="-122"/>
              </a:rPr>
              <a:t>速度参数值），速度设定值存放在</a:t>
            </a:r>
            <a:r>
              <a:rPr lang="en-US" altLang="zh-CN" sz="1600" dirty="0">
                <a:effectLst/>
                <a:latin typeface="宋体" panose="02010600030101010101" pitchFamily="2" charset="-122"/>
                <a:cs typeface="宋体" panose="02010600030101010101" pitchFamily="2" charset="-122"/>
              </a:rPr>
              <a:t>MW62</a:t>
            </a:r>
            <a:r>
              <a:rPr lang="zh-CN" altLang="en-US" sz="1600" dirty="0">
                <a:effectLst/>
                <a:latin typeface="宋体" panose="02010600030101010101" pitchFamily="2" charset="-122"/>
                <a:cs typeface="宋体" panose="02010600030101010101" pitchFamily="2" charset="-122"/>
              </a:rPr>
              <a:t>中，通过</a:t>
            </a:r>
            <a:r>
              <a:rPr lang="en-US" altLang="zh-CN" sz="1600" dirty="0">
                <a:effectLst/>
                <a:latin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cs typeface="宋体" panose="02010600030101010101" pitchFamily="2" charset="-122"/>
              </a:rPr>
              <a:t>端口</a:t>
            </a:r>
            <a:r>
              <a:rPr lang="en-US" altLang="zh-CN" sz="1600" dirty="0">
                <a:effectLst/>
                <a:latin typeface="宋体" panose="02010600030101010101" pitchFamily="2" charset="-122"/>
                <a:cs typeface="宋体" panose="02010600030101010101" pitchFamily="2" charset="-122"/>
              </a:rPr>
              <a:t>QW66</a:t>
            </a:r>
            <a:r>
              <a:rPr lang="zh-CN" altLang="en-US" sz="1600" dirty="0">
                <a:effectLst/>
                <a:latin typeface="宋体" panose="02010600030101010101" pitchFamily="2" charset="-122"/>
                <a:cs typeface="宋体" panose="02010600030101010101" pitchFamily="2" charset="-122"/>
              </a:rPr>
              <a:t>发送。</a:t>
            </a:r>
          </a:p>
          <a:p>
            <a:pPr marL="742950" lvl="1" indent="-285750">
              <a:lnSpc>
                <a:spcPct val="150000"/>
              </a:lnSpc>
              <a:buFont typeface="Arial" panose="020B0604020202020204" pitchFamily="34" charset="0"/>
              <a:buChar char="•"/>
            </a:pPr>
            <a:endParaRPr lang="zh-CN" altLang="en-US" sz="1600" dirty="0">
              <a:effectLst/>
              <a:latin typeface="宋体" panose="02010600030101010101" pitchFamily="2" charset="-122"/>
              <a:cs typeface="宋体" panose="02010600030101010101" pitchFamily="2" charset="-122"/>
            </a:endParaRPr>
          </a:p>
        </p:txBody>
      </p:sp>
      <p:sp>
        <p:nvSpPr>
          <p:cNvPr id="9" name="矩形 8">
            <a:extLst>
              <a:ext uri="{FF2B5EF4-FFF2-40B4-BE49-F238E27FC236}">
                <a16:creationId xmlns:a16="http://schemas.microsoft.com/office/drawing/2014/main" id="{7948AC82-FD16-B11F-985C-BA0E56B9C9C4}"/>
              </a:ext>
            </a:extLst>
          </p:cNvPr>
          <p:cNvSpPr/>
          <p:nvPr/>
        </p:nvSpPr>
        <p:spPr>
          <a:xfrm>
            <a:off x="8353325" y="4536231"/>
            <a:ext cx="1080120" cy="288032"/>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FAFDB09-6CE6-7AD5-4BAA-AA514954A708}"/>
              </a:ext>
            </a:extLst>
          </p:cNvPr>
          <p:cNvPicPr>
            <a:picLocks noChangeAspect="1"/>
          </p:cNvPicPr>
          <p:nvPr/>
        </p:nvPicPr>
        <p:blipFill rotWithShape="1">
          <a:blip r:embed="rId2"/>
          <a:srcRect r="5611" b="47034"/>
          <a:stretch/>
        </p:blipFill>
        <p:spPr bwMode="auto">
          <a:xfrm>
            <a:off x="2160637" y="3607812"/>
            <a:ext cx="7814021" cy="214486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212750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703963A0-7A6D-F9FF-6299-FD8D93F4D145}"/>
              </a:ext>
            </a:extLst>
          </p:cNvPr>
          <p:cNvSpPr txBox="1"/>
          <p:nvPr/>
        </p:nvSpPr>
        <p:spPr>
          <a:xfrm>
            <a:off x="507397" y="1099236"/>
            <a:ext cx="10549937" cy="773289"/>
          </a:xfrm>
          <a:prstGeom prst="rect">
            <a:avLst/>
          </a:prstGeom>
          <a:noFill/>
        </p:spPr>
        <p:txBody>
          <a:bodyPr wrap="square">
            <a:spAutoFit/>
          </a:bodyPr>
          <a:lstStyle/>
          <a:p>
            <a:pPr>
              <a:lnSpc>
                <a:spcPct val="150000"/>
              </a:lnSpc>
            </a:pPr>
            <a:r>
              <a:rPr lang="en-US" altLang="zh-CN" sz="1600" dirty="0">
                <a:effectLst/>
                <a:latin typeface="宋体" panose="02010600030101010101" pitchFamily="2" charset="-122"/>
                <a:cs typeface="宋体" panose="02010600030101010101" pitchFamily="2" charset="-122"/>
              </a:rPr>
              <a:t>(2)</a:t>
            </a:r>
            <a:r>
              <a:rPr lang="zh-CN" altLang="en-US" sz="1600" dirty="0">
                <a:effectLst/>
                <a:latin typeface="宋体" panose="02010600030101010101" pitchFamily="2" charset="-122"/>
                <a:cs typeface="宋体" panose="02010600030101010101" pitchFamily="2" charset="-122"/>
              </a:rPr>
              <a:t>状态接收。第一个</a:t>
            </a:r>
            <a:r>
              <a:rPr lang="en-US" altLang="zh-CN" sz="1600" dirty="0">
                <a:effectLst/>
                <a:latin typeface="宋体" panose="02010600030101010101" pitchFamily="2" charset="-122"/>
                <a:cs typeface="宋体" panose="02010600030101010101" pitchFamily="2" charset="-122"/>
              </a:rPr>
              <a:t>MOVE</a:t>
            </a:r>
            <a:r>
              <a:rPr lang="zh-CN" altLang="en-US" sz="1600" dirty="0">
                <a:effectLst/>
                <a:latin typeface="宋体" panose="02010600030101010101" pitchFamily="2" charset="-122"/>
                <a:cs typeface="宋体" panose="02010600030101010101" pitchFamily="2" charset="-122"/>
              </a:rPr>
              <a:t>指令，接收</a:t>
            </a:r>
            <a:r>
              <a:rPr lang="en-US" altLang="zh-CN" sz="1600" dirty="0">
                <a:effectLst/>
                <a:latin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cs typeface="宋体" panose="02010600030101010101" pitchFamily="2" charset="-122"/>
              </a:rPr>
              <a:t>驱动器的状态字，存放在</a:t>
            </a:r>
            <a:r>
              <a:rPr lang="en-US" altLang="zh-CN" sz="1600" dirty="0">
                <a:effectLst/>
                <a:latin typeface="宋体" panose="02010600030101010101" pitchFamily="2" charset="-122"/>
                <a:cs typeface="宋体" panose="02010600030101010101" pitchFamily="2" charset="-122"/>
              </a:rPr>
              <a:t>MW66</a:t>
            </a:r>
            <a:r>
              <a:rPr lang="zh-CN" altLang="en-US" sz="1600" dirty="0">
                <a:effectLst/>
                <a:latin typeface="宋体" panose="02010600030101010101" pitchFamily="2" charset="-122"/>
                <a:cs typeface="宋体" panose="02010600030101010101" pitchFamily="2" charset="-122"/>
              </a:rPr>
              <a:t>中，第二个</a:t>
            </a:r>
            <a:r>
              <a:rPr lang="en-US" altLang="zh-CN" sz="1600" dirty="0">
                <a:effectLst/>
                <a:latin typeface="宋体" panose="02010600030101010101" pitchFamily="2" charset="-122"/>
                <a:cs typeface="宋体" panose="02010600030101010101" pitchFamily="2" charset="-122"/>
              </a:rPr>
              <a:t>MOVE</a:t>
            </a:r>
            <a:r>
              <a:rPr lang="zh-CN" altLang="en-US" sz="1600" dirty="0">
                <a:effectLst/>
                <a:latin typeface="宋体" panose="02010600030101010101" pitchFamily="2" charset="-122"/>
                <a:cs typeface="宋体" panose="02010600030101010101" pitchFamily="2" charset="-122"/>
              </a:rPr>
              <a:t>指令，读取驱动器实际转速，存放在</a:t>
            </a:r>
            <a:r>
              <a:rPr lang="en-US" altLang="zh-CN" sz="1600" dirty="0">
                <a:effectLst/>
                <a:latin typeface="宋体" panose="02010600030101010101" pitchFamily="2" charset="-122"/>
                <a:cs typeface="宋体" panose="02010600030101010101" pitchFamily="2" charset="-122"/>
              </a:rPr>
              <a:t>MW68</a:t>
            </a:r>
            <a:r>
              <a:rPr lang="zh-CN" altLang="en-US" sz="1600" dirty="0">
                <a:effectLst/>
                <a:latin typeface="宋体" panose="02010600030101010101" pitchFamily="2" charset="-122"/>
                <a:cs typeface="宋体" panose="02010600030101010101" pitchFamily="2" charset="-122"/>
              </a:rPr>
              <a:t>中，</a:t>
            </a:r>
            <a:endParaRPr lang="zh-CN" altLang="en-US" sz="1400" dirty="0">
              <a:effectLst/>
              <a:latin typeface="宋体" panose="02010600030101010101" pitchFamily="2" charset="-122"/>
              <a:cs typeface="宋体" panose="02010600030101010101" pitchFamily="2" charset="-122"/>
            </a:endParaRPr>
          </a:p>
        </p:txBody>
      </p:sp>
      <p:sp>
        <p:nvSpPr>
          <p:cNvPr id="9" name="矩形 8">
            <a:extLst>
              <a:ext uri="{FF2B5EF4-FFF2-40B4-BE49-F238E27FC236}">
                <a16:creationId xmlns:a16="http://schemas.microsoft.com/office/drawing/2014/main" id="{7948AC82-FD16-B11F-985C-BA0E56B9C9C4}"/>
              </a:ext>
            </a:extLst>
          </p:cNvPr>
          <p:cNvSpPr/>
          <p:nvPr/>
        </p:nvSpPr>
        <p:spPr>
          <a:xfrm>
            <a:off x="8353325" y="4536231"/>
            <a:ext cx="1080120" cy="288032"/>
          </a:xfrm>
          <a:prstGeom prst="rect">
            <a:avLst/>
          </a:pr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245598B7-A6EE-6C14-577C-8C2A3A66E89A}"/>
              </a:ext>
            </a:extLst>
          </p:cNvPr>
          <p:cNvPicPr>
            <a:picLocks noChangeAspect="1"/>
          </p:cNvPicPr>
          <p:nvPr/>
        </p:nvPicPr>
        <p:blipFill rotWithShape="1">
          <a:blip r:embed="rId2"/>
          <a:srcRect t="52572" r="2047"/>
          <a:stretch/>
        </p:blipFill>
        <p:spPr bwMode="auto">
          <a:xfrm>
            <a:off x="1224533" y="2880047"/>
            <a:ext cx="9422294" cy="22316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709429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5.2.5 </a:t>
            </a:r>
            <a:r>
              <a:rPr lang="zh-CN" altLang="en-US" sz="2400" b="1" dirty="0">
                <a:solidFill>
                  <a:srgbClr val="294B64"/>
                </a:solidFill>
                <a:latin typeface="微软雅黑" panose="020B0503020204020204" charset="-122"/>
                <a:ea typeface="微软雅黑" panose="020B0503020204020204" charset="-122"/>
              </a:rPr>
              <a:t>技能训练</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743457"/>
            <a:ext cx="9600158" cy="2296783"/>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伺服驱动器速度控制方法；</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掌握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软件设置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TIA Portal</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中组态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能够编写程序，使用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功能块控制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a:t>
            </a:r>
          </a:p>
          <a:p>
            <a:pPr lvl="0">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677923717"/>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zh-CN" altLang="zh-CN" sz="1800" b="1" kern="1200" dirty="0">
                          <a:solidFill>
                            <a:schemeClr val="lt1"/>
                          </a:solidFill>
                          <a:effectLst/>
                          <a:latin typeface="+mn-lt"/>
                          <a:ea typeface="+mn-ea"/>
                          <a:cs typeface="+mn-cs"/>
                        </a:rPr>
                        <a:t>使用</a:t>
                      </a:r>
                      <a:r>
                        <a:rPr lang="en-US" altLang="zh-CN" sz="1800" b="1" kern="1200" dirty="0" err="1">
                          <a:solidFill>
                            <a:schemeClr val="lt1"/>
                          </a:solidFill>
                          <a:effectLst/>
                          <a:latin typeface="+mn-lt"/>
                          <a:ea typeface="+mn-ea"/>
                          <a:cs typeface="+mn-cs"/>
                        </a:rPr>
                        <a:t>SINA_Speed</a:t>
                      </a:r>
                      <a:r>
                        <a:rPr lang="zh-CN" altLang="zh-CN" sz="1800" b="1" kern="1200" dirty="0">
                          <a:solidFill>
                            <a:schemeClr val="lt1"/>
                          </a:solidFill>
                          <a:effectLst/>
                          <a:latin typeface="+mn-lt"/>
                          <a:ea typeface="+mn-ea"/>
                          <a:cs typeface="+mn-cs"/>
                        </a:rPr>
                        <a:t>（</a:t>
                      </a:r>
                      <a:r>
                        <a:rPr lang="en-US" altLang="zh-CN" sz="1800" b="1" kern="1200" dirty="0">
                          <a:solidFill>
                            <a:schemeClr val="lt1"/>
                          </a:solidFill>
                          <a:effectLst/>
                          <a:latin typeface="+mn-lt"/>
                          <a:ea typeface="+mn-ea"/>
                          <a:cs typeface="+mn-cs"/>
                        </a:rPr>
                        <a:t>FB285</a:t>
                      </a:r>
                      <a:r>
                        <a:rPr lang="zh-CN" altLang="zh-CN" sz="1800" b="1" kern="1200" dirty="0">
                          <a:solidFill>
                            <a:schemeClr val="lt1"/>
                          </a:solidFill>
                          <a:effectLst/>
                          <a:latin typeface="+mn-lt"/>
                          <a:ea typeface="+mn-ea"/>
                          <a:cs typeface="+mn-cs"/>
                        </a:rPr>
                        <a:t>）功能块实现伺服的速度控制</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pic>
        <p:nvPicPr>
          <p:cNvPr id="1028" name="Picture 4">
            <a:extLst>
              <a:ext uri="{FF2B5EF4-FFF2-40B4-BE49-F238E27FC236}">
                <a16:creationId xmlns:a16="http://schemas.microsoft.com/office/drawing/2014/main" id="{A822F457-C917-2905-2440-E831F099AB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0236" y="1957349"/>
            <a:ext cx="3348756" cy="22325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CDD7E5DB-E448-30D3-AF1E-24857F1CE928}"/>
              </a:ext>
            </a:extLst>
          </p:cNvPr>
          <p:cNvSpPr txBox="1"/>
          <p:nvPr/>
        </p:nvSpPr>
        <p:spPr>
          <a:xfrm>
            <a:off x="720477" y="3917262"/>
            <a:ext cx="9795687" cy="1188787"/>
          </a:xfrm>
          <a:prstGeom prst="rect">
            <a:avLst/>
          </a:prstGeom>
          <a:noFill/>
        </p:spPr>
        <p:txBody>
          <a:bodyPr wrap="square">
            <a:spAutoFit/>
          </a:bodyPr>
          <a:lstStyle/>
          <a:p>
            <a:pPr lvl="0" algn="just">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训练任务</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SINA_Speed</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）程序块编写</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程序，，设定电机转速，实现传送带电机起动、停止的控制和转速的调节，完成在线调试。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0606926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grpSp>
        <p:nvGrpSpPr>
          <p:cNvPr id="4" name="组合 3">
            <a:extLst>
              <a:ext uri="{FF2B5EF4-FFF2-40B4-BE49-F238E27FC236}">
                <a16:creationId xmlns:a16="http://schemas.microsoft.com/office/drawing/2014/main" id="{8A4B3A31-7324-417B-155B-D02EE7068BD6}"/>
              </a:ext>
            </a:extLst>
          </p:cNvPr>
          <p:cNvGrpSpPr>
            <a:grpSpLocks noChangeAspect="1"/>
          </p:cNvGrpSpPr>
          <p:nvPr/>
        </p:nvGrpSpPr>
        <p:grpSpPr>
          <a:xfrm>
            <a:off x="4674866" y="4389586"/>
            <a:ext cx="1618142" cy="1729259"/>
            <a:chOff x="0" y="0"/>
            <a:chExt cx="11905" cy="13550"/>
          </a:xfrm>
        </p:grpSpPr>
        <p:pic>
          <p:nvPicPr>
            <p:cNvPr id="7" name="图片 6">
              <a:extLst>
                <a:ext uri="{FF2B5EF4-FFF2-40B4-BE49-F238E27FC236}">
                  <a16:creationId xmlns:a16="http://schemas.microsoft.com/office/drawing/2014/main" id="{AFD8583C-E061-EF2E-708D-54DCF9717E12}"/>
                </a:ext>
              </a:extLst>
            </p:cNvPr>
            <p:cNvPicPr>
              <a:picLocks noChangeAspect="1"/>
            </p:cNvPicPr>
            <p:nvPr/>
          </p:nvPicPr>
          <p:blipFill>
            <a:blip r:embed="rId3"/>
            <a:stretch>
              <a:fillRect/>
            </a:stretch>
          </p:blipFill>
          <p:spPr>
            <a:xfrm>
              <a:off x="0" y="0"/>
              <a:ext cx="9401" cy="4635"/>
            </a:xfrm>
            <a:prstGeom prst="rect">
              <a:avLst/>
            </a:prstGeom>
            <a:noFill/>
            <a:ln w="9525">
              <a:noFill/>
            </a:ln>
          </p:spPr>
        </p:pic>
        <p:pic>
          <p:nvPicPr>
            <p:cNvPr id="11" name="图片 10">
              <a:extLst>
                <a:ext uri="{FF2B5EF4-FFF2-40B4-BE49-F238E27FC236}">
                  <a16:creationId xmlns:a16="http://schemas.microsoft.com/office/drawing/2014/main" id="{B31BB034-5BB8-F53C-4770-B83E83411324}"/>
                </a:ext>
              </a:extLst>
            </p:cNvPr>
            <p:cNvPicPr>
              <a:picLocks noChangeAspect="1"/>
            </p:cNvPicPr>
            <p:nvPr/>
          </p:nvPicPr>
          <p:blipFill>
            <a:blip r:embed="rId4"/>
            <a:stretch>
              <a:fillRect/>
            </a:stretch>
          </p:blipFill>
          <p:spPr>
            <a:xfrm>
              <a:off x="9390" y="0"/>
              <a:ext cx="2515" cy="8067"/>
            </a:xfrm>
            <a:prstGeom prst="rect">
              <a:avLst/>
            </a:prstGeom>
            <a:noFill/>
            <a:ln w="9525">
              <a:noFill/>
            </a:ln>
          </p:spPr>
        </p:pic>
        <p:pic>
          <p:nvPicPr>
            <p:cNvPr id="13" name="图片 12">
              <a:extLst>
                <a:ext uri="{FF2B5EF4-FFF2-40B4-BE49-F238E27FC236}">
                  <a16:creationId xmlns:a16="http://schemas.microsoft.com/office/drawing/2014/main" id="{21523DFB-A190-CB9B-ECA5-DC2822C04F77}"/>
                </a:ext>
              </a:extLst>
            </p:cNvPr>
            <p:cNvPicPr>
              <a:picLocks noChangeAspect="1"/>
            </p:cNvPicPr>
            <p:nvPr/>
          </p:nvPicPr>
          <p:blipFill>
            <a:blip r:embed="rId5"/>
            <a:stretch>
              <a:fillRect/>
            </a:stretch>
          </p:blipFill>
          <p:spPr>
            <a:xfrm>
              <a:off x="0" y="4625"/>
              <a:ext cx="9401" cy="4815"/>
            </a:xfrm>
            <a:prstGeom prst="rect">
              <a:avLst/>
            </a:prstGeom>
            <a:noFill/>
            <a:ln w="9525">
              <a:noFill/>
            </a:ln>
          </p:spPr>
        </p:pic>
        <p:pic>
          <p:nvPicPr>
            <p:cNvPr id="15" name="图片 14">
              <a:extLst>
                <a:ext uri="{FF2B5EF4-FFF2-40B4-BE49-F238E27FC236}">
                  <a16:creationId xmlns:a16="http://schemas.microsoft.com/office/drawing/2014/main" id="{151ED770-6C7E-BDEA-73F2-A73863D99911}"/>
                </a:ext>
              </a:extLst>
            </p:cNvPr>
            <p:cNvPicPr>
              <a:picLocks noChangeAspect="1"/>
            </p:cNvPicPr>
            <p:nvPr/>
          </p:nvPicPr>
          <p:blipFill>
            <a:blip r:embed="rId6"/>
            <a:stretch>
              <a:fillRect/>
            </a:stretch>
          </p:blipFill>
          <p:spPr>
            <a:xfrm>
              <a:off x="9390" y="8057"/>
              <a:ext cx="2515" cy="5493"/>
            </a:xfrm>
            <a:prstGeom prst="rect">
              <a:avLst/>
            </a:prstGeom>
            <a:noFill/>
            <a:ln w="9525">
              <a:noFill/>
            </a:ln>
          </p:spPr>
        </p:pic>
        <p:pic>
          <p:nvPicPr>
            <p:cNvPr id="16" name="图片 15">
              <a:extLst>
                <a:ext uri="{FF2B5EF4-FFF2-40B4-BE49-F238E27FC236}">
                  <a16:creationId xmlns:a16="http://schemas.microsoft.com/office/drawing/2014/main" id="{C337234B-9357-2F5E-B19E-5A87A1C5D75E}"/>
                </a:ext>
              </a:extLst>
            </p:cNvPr>
            <p:cNvPicPr>
              <a:picLocks noChangeAspect="1"/>
            </p:cNvPicPr>
            <p:nvPr/>
          </p:nvPicPr>
          <p:blipFill>
            <a:blip r:embed="rId7"/>
            <a:stretch>
              <a:fillRect/>
            </a:stretch>
          </p:blipFill>
          <p:spPr>
            <a:xfrm>
              <a:off x="0" y="9429"/>
              <a:ext cx="9401" cy="4120"/>
            </a:xfrm>
            <a:prstGeom prst="rect">
              <a:avLst/>
            </a:prstGeom>
            <a:noFill/>
            <a:ln w="9525">
              <a:noFill/>
            </a:ln>
          </p:spPr>
        </p:pic>
      </p:grpSp>
      <p:graphicFrame>
        <p:nvGraphicFramePr>
          <p:cNvPr id="2" name="表格 1">
            <a:extLst>
              <a:ext uri="{FF2B5EF4-FFF2-40B4-BE49-F238E27FC236}">
                <a16:creationId xmlns:a16="http://schemas.microsoft.com/office/drawing/2014/main" id="{48E47832-F34C-B6D0-E050-B169C7AB4636}"/>
              </a:ext>
            </a:extLst>
          </p:cNvPr>
          <p:cNvGraphicFramePr>
            <a:graphicFrameLocks noGrp="1"/>
          </p:cNvGraphicFramePr>
          <p:nvPr>
            <p:extLst>
              <p:ext uri="{D42A27DB-BD31-4B8C-83A1-F6EECF244321}">
                <p14:modId xmlns:p14="http://schemas.microsoft.com/office/powerpoint/2010/main" val="2179052535"/>
              </p:ext>
            </p:extLst>
          </p:nvPr>
        </p:nvGraphicFramePr>
        <p:xfrm>
          <a:off x="1135380" y="1834475"/>
          <a:ext cx="9217024" cy="2208166"/>
        </p:xfrm>
        <a:graphic>
          <a:graphicData uri="http://schemas.openxmlformats.org/drawingml/2006/table">
            <a:tbl>
              <a:tblPr firstRow="1" firstCol="1" bandRow="1">
                <a:tableStyleId>{F5AB1C69-6EDB-4FF4-983F-18BD219EF322}</a:tableStyleId>
              </a:tblPr>
              <a:tblGrid>
                <a:gridCol w="782158">
                  <a:extLst>
                    <a:ext uri="{9D8B030D-6E8A-4147-A177-3AD203B41FA5}">
                      <a16:colId xmlns:a16="http://schemas.microsoft.com/office/drawing/2014/main" val="4132954880"/>
                    </a:ext>
                  </a:extLst>
                </a:gridCol>
                <a:gridCol w="2205375">
                  <a:extLst>
                    <a:ext uri="{9D8B030D-6E8A-4147-A177-3AD203B41FA5}">
                      <a16:colId xmlns:a16="http://schemas.microsoft.com/office/drawing/2014/main" val="4171782506"/>
                    </a:ext>
                  </a:extLst>
                </a:gridCol>
                <a:gridCol w="6229491">
                  <a:extLst>
                    <a:ext uri="{9D8B030D-6E8A-4147-A177-3AD203B41FA5}">
                      <a16:colId xmlns:a16="http://schemas.microsoft.com/office/drawing/2014/main" val="2012819999"/>
                    </a:ext>
                  </a:extLst>
                </a:gridCol>
              </a:tblGrid>
              <a:tr h="264980">
                <a:tc>
                  <a:txBody>
                    <a:bodyPr/>
                    <a:lstStyle/>
                    <a:p>
                      <a:pPr algn="ctr"/>
                      <a:r>
                        <a:rPr lang="zh-CN" sz="1600">
                          <a:effectLst/>
                        </a:rPr>
                        <a:t>序号</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名称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说明</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93767866"/>
                  </a:ext>
                </a:extLst>
              </a:tr>
              <a:tr h="309143">
                <a:tc gridSpan="3">
                  <a:txBody>
                    <a:bodyPr/>
                    <a:lstStyle/>
                    <a:p>
                      <a:pPr algn="ctr"/>
                      <a:r>
                        <a:rPr lang="zh-CN" sz="1600">
                          <a:effectLst/>
                        </a:rPr>
                        <a:t>硬件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101111212"/>
                  </a:ext>
                </a:extLst>
              </a:tr>
              <a:tr h="264980">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CPU 1214C</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DC/DC/DC V4.2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25009153"/>
                  </a:ext>
                </a:extLst>
              </a:tr>
              <a:tr h="264980">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SINAMICS V90 PN</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6SL3120-5FB10-1UF0(230V/0.1kW/1.4A)</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41650948"/>
                  </a:ext>
                </a:extLst>
              </a:tr>
              <a:tr h="264980">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1FL6</a:t>
                      </a:r>
                      <a:r>
                        <a:rPr lang="zh-CN" sz="1600">
                          <a:effectLst/>
                        </a:rPr>
                        <a:t>电机</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1FL6025-2AF21-1AA1</a:t>
                      </a:r>
                      <a:r>
                        <a:rPr lang="zh-CN" sz="1600">
                          <a:effectLst/>
                        </a:rPr>
                        <a:t>（增量编码器）</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76211966"/>
                  </a:ext>
                </a:extLst>
              </a:tr>
              <a:tr h="309143">
                <a:tc gridSpan="3">
                  <a:txBody>
                    <a:bodyPr/>
                    <a:lstStyle/>
                    <a:p>
                      <a:pPr algn="ctr"/>
                      <a:r>
                        <a:rPr lang="zh-CN" sz="1600">
                          <a:effectLst/>
                        </a:rPr>
                        <a:t>软件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87553136"/>
                  </a:ext>
                </a:extLst>
              </a:tr>
              <a:tr h="264980">
                <a:tc>
                  <a:txBody>
                    <a:bodyPr/>
                    <a:lstStyle/>
                    <a:p>
                      <a:pPr algn="ctr"/>
                      <a:r>
                        <a:rPr lang="en-US" sz="1600">
                          <a:effectLst/>
                        </a:rPr>
                        <a:t>4</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TIA Portal</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V16</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51469690"/>
                  </a:ext>
                </a:extLst>
              </a:tr>
              <a:tr h="264980">
                <a:tc>
                  <a:txBody>
                    <a:bodyPr/>
                    <a:lstStyle/>
                    <a:p>
                      <a:pPr algn="ctr"/>
                      <a:r>
                        <a:rPr lang="en-US" sz="1600">
                          <a:effectLst/>
                        </a:rPr>
                        <a:t>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SINAMICS V-SSISTANT</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V1.07.00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52718273"/>
                  </a:ext>
                </a:extLst>
              </a:tr>
            </a:tbl>
          </a:graphicData>
        </a:graphic>
      </p:graphicFrame>
      <p:pic>
        <p:nvPicPr>
          <p:cNvPr id="6" name="图片 5">
            <a:extLst>
              <a:ext uri="{FF2B5EF4-FFF2-40B4-BE49-F238E27FC236}">
                <a16:creationId xmlns:a16="http://schemas.microsoft.com/office/drawing/2014/main" id="{2C139D88-94A6-ED0F-71D5-32E4DACE9F0E}"/>
              </a:ext>
            </a:extLst>
          </p:cNvPr>
          <p:cNvPicPr>
            <a:picLocks noChangeAspect="1"/>
          </p:cNvPicPr>
          <p:nvPr/>
        </p:nvPicPr>
        <p:blipFill>
          <a:blip r:embed="rId8" r:link="rId9"/>
          <a:stretch>
            <a:fillRect/>
          </a:stretch>
        </p:blipFill>
        <p:spPr>
          <a:xfrm flipH="1">
            <a:off x="1512565" y="4439272"/>
            <a:ext cx="2016225" cy="1629889"/>
          </a:xfrm>
          <a:prstGeom prst="rect">
            <a:avLst/>
          </a:prstGeom>
          <a:noFill/>
          <a:ln w="9525">
            <a:noFill/>
          </a:ln>
        </p:spPr>
      </p:pic>
      <p:pic>
        <p:nvPicPr>
          <p:cNvPr id="16386" name="Picture 2" descr="SINAMICS V-ASSISTANT调试工具 | 北岛夜话">
            <a:extLst>
              <a:ext uri="{FF2B5EF4-FFF2-40B4-BE49-F238E27FC236}">
                <a16:creationId xmlns:a16="http://schemas.microsoft.com/office/drawing/2014/main" id="{8EB9C0F9-432E-5C65-8081-D0F26533646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17221" y="4647088"/>
            <a:ext cx="2232248" cy="1188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5742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4849484" cy="2768707"/>
          </a:xfrm>
          <a:prstGeom prst="rect">
            <a:avLst/>
          </a:prstGeom>
          <a:noFill/>
        </p:spPr>
        <p:txBody>
          <a:bodyPr wrap="square">
            <a:spAutoFit/>
          </a:bodyPr>
          <a:lstStyle/>
          <a:p>
            <a:pPr>
              <a:lnSpc>
                <a:spcPct val="150000"/>
              </a:lnSpc>
            </a:pPr>
            <a:r>
              <a:rPr lang="en-US" altLang="zh-CN" sz="1800" b="1" dirty="0">
                <a:effectLst/>
                <a:ea typeface="宋体" panose="02010600030101010101" pitchFamily="2" charset="-122"/>
                <a:cs typeface="宋体" panose="02010600030101010101" pitchFamily="2" charset="-122"/>
              </a:rPr>
              <a:t>4. </a:t>
            </a:r>
            <a:r>
              <a:rPr lang="zh-CN" altLang="en-US" sz="1800" b="1" dirty="0">
                <a:effectLst/>
                <a:ea typeface="宋体" panose="02010600030101010101" pitchFamily="2" charset="-122"/>
                <a:cs typeface="宋体" panose="02010600030101010101" pitchFamily="2" charset="-122"/>
              </a:rPr>
              <a:t>电路连接</a:t>
            </a:r>
            <a:endParaRPr lang="en-US" altLang="zh-CN" sz="1800" b="1"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sz="1600" dirty="0">
                <a:effectLst/>
                <a:ea typeface="宋体" panose="02010600030101010101" pitchFamily="2" charset="-122"/>
                <a:cs typeface="宋体" panose="02010600030101010101" pitchFamily="2" charset="-122"/>
              </a:rPr>
              <a:t>连接</a:t>
            </a:r>
            <a:r>
              <a:rPr lang="en-US" altLang="zh-CN" sz="1600" dirty="0">
                <a:effectLst/>
                <a:ea typeface="宋体" panose="02010600030101010101" pitchFamily="2" charset="-122"/>
                <a:cs typeface="宋体" panose="02010600030101010101" pitchFamily="2" charset="-122"/>
              </a:rPr>
              <a:t>V90 PN</a:t>
            </a:r>
            <a:r>
              <a:rPr lang="zh-CN" altLang="en-US" sz="1600" dirty="0">
                <a:effectLst/>
                <a:ea typeface="宋体" panose="02010600030101010101" pitchFamily="2" charset="-122"/>
                <a:cs typeface="宋体" panose="02010600030101010101" pitchFamily="2" charset="-122"/>
              </a:rPr>
              <a:t>主电路；</a:t>
            </a:r>
            <a:endParaRPr lang="en-US" altLang="zh-CN" sz="1600"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sz="1600" dirty="0">
                <a:effectLst/>
                <a:ea typeface="宋体" panose="02010600030101010101" pitchFamily="2" charset="-122"/>
                <a:cs typeface="宋体" panose="02010600030101010101" pitchFamily="2" charset="-122"/>
              </a:rPr>
              <a:t>连接</a:t>
            </a:r>
            <a:r>
              <a:rPr lang="en-US" altLang="zh-CN" sz="1600" dirty="0">
                <a:effectLst/>
                <a:ea typeface="宋体" panose="02010600030101010101" pitchFamily="2" charset="-122"/>
                <a:cs typeface="宋体" panose="02010600030101010101" pitchFamily="2" charset="-122"/>
              </a:rPr>
              <a:t>+24V</a:t>
            </a:r>
            <a:r>
              <a:rPr lang="zh-CN" altLang="en-US" sz="1600" dirty="0">
                <a:effectLst/>
                <a:ea typeface="宋体" panose="02010600030101010101" pitchFamily="2" charset="-122"/>
                <a:cs typeface="宋体" panose="02010600030101010101" pitchFamily="2" charset="-122"/>
              </a:rPr>
              <a:t>电源供电电路；</a:t>
            </a:r>
            <a:endParaRPr lang="en-US" altLang="zh-CN" sz="1600"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sz="1600" dirty="0">
                <a:effectLst/>
                <a:ea typeface="宋体" panose="02010600030101010101" pitchFamily="2" charset="-122"/>
                <a:cs typeface="宋体" panose="02010600030101010101" pitchFamily="2" charset="-122"/>
              </a:rPr>
              <a:t>用</a:t>
            </a:r>
            <a:r>
              <a:rPr lang="en-US" altLang="zh-CN" sz="1600" dirty="0">
                <a:effectLst/>
                <a:ea typeface="宋体" panose="02010600030101010101" pitchFamily="2" charset="-122"/>
                <a:cs typeface="宋体" panose="02010600030101010101" pitchFamily="2" charset="-122"/>
              </a:rPr>
              <a:t>RJ45</a:t>
            </a:r>
            <a:r>
              <a:rPr lang="zh-CN" altLang="en-US" sz="1600" dirty="0">
                <a:effectLst/>
                <a:ea typeface="宋体" panose="02010600030101010101" pitchFamily="2" charset="-122"/>
                <a:cs typeface="宋体" panose="02010600030101010101" pitchFamily="2" charset="-122"/>
              </a:rPr>
              <a:t>网线连接电脑、</a:t>
            </a:r>
            <a:r>
              <a:rPr lang="en-US" altLang="zh-CN" sz="1600" dirty="0">
                <a:effectLst/>
                <a:ea typeface="宋体" panose="02010600030101010101" pitchFamily="2" charset="-122"/>
                <a:cs typeface="宋体" panose="02010600030101010101" pitchFamily="2" charset="-122"/>
              </a:rPr>
              <a:t>S7-1200 PLC</a:t>
            </a:r>
            <a:r>
              <a:rPr lang="zh-CN" altLang="en-US"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V90 PN</a:t>
            </a:r>
            <a:r>
              <a:rPr lang="zh-CN" altLang="en-US" sz="1600" dirty="0">
                <a:effectLst/>
                <a:ea typeface="宋体" panose="02010600030101010101" pitchFamily="2" charset="-122"/>
                <a:cs typeface="宋体" panose="02010600030101010101" pitchFamily="2" charset="-122"/>
              </a:rPr>
              <a:t>伺服驱动器网络，或将三者接入交换机。</a:t>
            </a:r>
            <a:endParaRPr lang="en-US" altLang="zh-CN" sz="1600" dirty="0">
              <a:effectLst/>
              <a:ea typeface="宋体" panose="02010600030101010101" pitchFamily="2" charset="-122"/>
              <a:cs typeface="宋体" panose="02010600030101010101" pitchFamily="2" charset="-122"/>
            </a:endParaRPr>
          </a:p>
          <a:p>
            <a:pPr marL="742950" lvl="1" indent="-285750">
              <a:lnSpc>
                <a:spcPct val="150000"/>
              </a:lnSpc>
              <a:buFont typeface="Arial" panose="020B0604020202020204" pitchFamily="34" charset="0"/>
              <a:buChar char="•"/>
            </a:pPr>
            <a:r>
              <a:rPr lang="zh-CN" altLang="en-US" sz="1600" dirty="0">
                <a:effectLst/>
                <a:ea typeface="宋体" panose="02010600030101010101" pitchFamily="2" charset="-122"/>
                <a:cs typeface="宋体" panose="02010600030101010101" pitchFamily="2" charset="-122"/>
              </a:rPr>
              <a:t>检查线路无误，闭合</a:t>
            </a:r>
            <a:r>
              <a:rPr lang="en-US" altLang="zh-CN" sz="1600" dirty="0">
                <a:effectLst/>
                <a:ea typeface="宋体" panose="02010600030101010101" pitchFamily="2" charset="-122"/>
                <a:cs typeface="宋体" panose="02010600030101010101" pitchFamily="2" charset="-122"/>
              </a:rPr>
              <a:t>QF1</a:t>
            </a:r>
            <a:r>
              <a:rPr lang="zh-CN" altLang="en-US"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QF2</a:t>
            </a:r>
            <a:r>
              <a:rPr lang="zh-CN" altLang="en-US" sz="1600" dirty="0">
                <a:effectLst/>
                <a:ea typeface="宋体" panose="02010600030101010101" pitchFamily="2" charset="-122"/>
                <a:cs typeface="宋体" panose="02010600030101010101" pitchFamily="2" charset="-122"/>
              </a:rPr>
              <a:t>，伺服驱动器和</a:t>
            </a:r>
            <a:r>
              <a:rPr lang="en-US" altLang="zh-CN" sz="1600" dirty="0">
                <a:effectLst/>
                <a:ea typeface="宋体" panose="02010600030101010101" pitchFamily="2" charset="-122"/>
                <a:cs typeface="宋体" panose="02010600030101010101" pitchFamily="2" charset="-122"/>
              </a:rPr>
              <a:t>PLC</a:t>
            </a:r>
            <a:r>
              <a:rPr lang="zh-CN" altLang="en-US" sz="1600" dirty="0">
                <a:effectLst/>
                <a:ea typeface="宋体" panose="02010600030101010101" pitchFamily="2" charset="-122"/>
                <a:cs typeface="宋体" panose="02010600030101010101" pitchFamily="2" charset="-122"/>
              </a:rPr>
              <a:t>上电。</a:t>
            </a:r>
          </a:p>
        </p:txBody>
      </p:sp>
      <p:pic>
        <p:nvPicPr>
          <p:cNvPr id="4" name="图片 3">
            <a:extLst>
              <a:ext uri="{FF2B5EF4-FFF2-40B4-BE49-F238E27FC236}">
                <a16:creationId xmlns:a16="http://schemas.microsoft.com/office/drawing/2014/main" id="{141F7C9D-1C07-2B84-ED00-B372EAD23F37}"/>
              </a:ext>
            </a:extLst>
          </p:cNvPr>
          <p:cNvPicPr>
            <a:picLocks noChangeAspect="1"/>
          </p:cNvPicPr>
          <p:nvPr/>
        </p:nvPicPr>
        <p:blipFill>
          <a:blip r:embed="rId2"/>
          <a:stretch>
            <a:fillRect/>
          </a:stretch>
        </p:blipFill>
        <p:spPr>
          <a:xfrm>
            <a:off x="5438175" y="1425547"/>
            <a:ext cx="5604395" cy="4571013"/>
          </a:xfrm>
          <a:prstGeom prst="rect">
            <a:avLst/>
          </a:prstGeom>
        </p:spPr>
      </p:pic>
    </p:spTree>
    <p:extLst>
      <p:ext uri="{BB962C8B-B14F-4D97-AF65-F5344CB8AC3E}">
        <p14:creationId xmlns:p14="http://schemas.microsoft.com/office/powerpoint/2010/main" val="37651584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b="1" dirty="0">
                <a:latin typeface="宋体" panose="02010600030101010101" pitchFamily="2" charset="-122"/>
                <a:ea typeface="黑体" panose="02010609060101010101" pitchFamily="49" charset="-122"/>
                <a:cs typeface="宋体" panose="02010600030101010101" pitchFamily="2" charset="-122"/>
              </a:rPr>
              <a:t>5.V-ASSISTANT</a:t>
            </a:r>
            <a:r>
              <a:rPr lang="zh-CN" altLang="en-US" b="1" dirty="0">
                <a:latin typeface="宋体" panose="02010600030101010101" pitchFamily="2" charset="-122"/>
                <a:ea typeface="黑体" panose="02010609060101010101" pitchFamily="49" charset="-122"/>
                <a:cs typeface="宋体" panose="02010600030101010101" pitchFamily="2" charset="-122"/>
              </a:rPr>
              <a:t>设置</a:t>
            </a:r>
          </a:p>
        </p:txBody>
      </p:sp>
      <p:sp>
        <p:nvSpPr>
          <p:cNvPr id="25" name="文本框 24">
            <a:extLst>
              <a:ext uri="{FF2B5EF4-FFF2-40B4-BE49-F238E27FC236}">
                <a16:creationId xmlns:a16="http://schemas.microsoft.com/office/drawing/2014/main" id="{96FBD73B-DBEB-32F5-C1E9-AADB2C2A73F5}"/>
              </a:ext>
            </a:extLst>
          </p:cNvPr>
          <p:cNvSpPr txBox="1"/>
          <p:nvPr/>
        </p:nvSpPr>
        <p:spPr>
          <a:xfrm>
            <a:off x="470967" y="1560781"/>
            <a:ext cx="10110468" cy="2250616"/>
          </a:xfrm>
          <a:prstGeom prst="rect">
            <a:avLst/>
          </a:prstGeom>
          <a:noFill/>
        </p:spPr>
        <p:txBody>
          <a:bodyPr wrap="square">
            <a:spAutoFit/>
          </a:bodyPr>
          <a:lstStyle/>
          <a:p>
            <a:pPr marL="0"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配置之前确保电脑通过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USB</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电缆已正确连接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选择驱动 </a:t>
            </a:r>
          </a:p>
          <a:p>
            <a:pPr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伺服驱动器通过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USB</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电缆连接到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，建立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与目标驱动器的通信连接。</a:t>
            </a:r>
          </a:p>
          <a:p>
            <a:pPr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① 选择在线模式后，软件自动检测所连接驱动器，显示所有已连接驱动的列表。选择目标驱动并点击“确定”按钮。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自动创建新工程来保存目标驱动的所有参数设置并进入主窗口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653F464C-85EF-9F6D-384C-ECAF5EE633CC}"/>
              </a:ext>
            </a:extLst>
          </p:cNvPr>
          <p:cNvPicPr>
            <a:picLocks noChangeAspect="1"/>
          </p:cNvPicPr>
          <p:nvPr/>
        </p:nvPicPr>
        <p:blipFill>
          <a:blip r:embed="rId2"/>
          <a:stretch>
            <a:fillRect/>
          </a:stretch>
        </p:blipFill>
        <p:spPr>
          <a:xfrm>
            <a:off x="3096741" y="3544003"/>
            <a:ext cx="5578949" cy="2750782"/>
          </a:xfrm>
          <a:prstGeom prst="rect">
            <a:avLst/>
          </a:prstGeom>
          <a:noFill/>
          <a:ln w="9525" cap="flat" cmpd="sng">
            <a:noFill/>
            <a:prstDash val="solid"/>
            <a:miter/>
          </a:ln>
        </p:spPr>
      </p:pic>
    </p:spTree>
    <p:extLst>
      <p:ext uri="{BB962C8B-B14F-4D97-AF65-F5344CB8AC3E}">
        <p14:creationId xmlns:p14="http://schemas.microsoft.com/office/powerpoint/2010/main" val="17500042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266040"/>
            <a:ext cx="10110468" cy="403957"/>
          </a:xfrm>
          <a:prstGeom prst="rect">
            <a:avLst/>
          </a:prstGeom>
          <a:noFill/>
        </p:spPr>
        <p:txBody>
          <a:bodyPr wrap="square">
            <a:spAutoFit/>
          </a:bodyPr>
          <a:lstStyle/>
          <a:p>
            <a:pPr marL="457200" lvl="2">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②　	选择控制模式。选择驱动→控制模式，选择“速度控制（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p:txBody>
      </p:sp>
      <p:pic>
        <p:nvPicPr>
          <p:cNvPr id="4" name="图片 3">
            <a:extLst>
              <a:ext uri="{FF2B5EF4-FFF2-40B4-BE49-F238E27FC236}">
                <a16:creationId xmlns:a16="http://schemas.microsoft.com/office/drawing/2014/main" id="{A2EA0564-4B3A-2510-31E6-B63D01B041E4}"/>
              </a:ext>
            </a:extLst>
          </p:cNvPr>
          <p:cNvPicPr>
            <a:picLocks noChangeAspect="1"/>
          </p:cNvPicPr>
          <p:nvPr/>
        </p:nvPicPr>
        <p:blipFill rotWithShape="1">
          <a:blip r:embed="rId2"/>
          <a:srcRect t="8391" r="8403" b="46747"/>
          <a:stretch/>
        </p:blipFill>
        <p:spPr bwMode="auto">
          <a:xfrm>
            <a:off x="1296541" y="2108096"/>
            <a:ext cx="8218404" cy="226398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559917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090000"/>
            <a:ext cx="10110468" cy="1511952"/>
          </a:xfrm>
          <a:prstGeom prst="rect">
            <a:avLst/>
          </a:prstGeom>
          <a:noFill/>
        </p:spPr>
        <p:txBody>
          <a:bodyPr wrap="square">
            <a:spAutoFit/>
          </a:bodyPr>
          <a:lstStyle/>
          <a:p>
            <a:pPr marL="0"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a:t>
            </a:r>
          </a:p>
          <a:p>
            <a:pPr marL="457200" lvl="2">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①</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　	选择标准报文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选择报文，选择“</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：标准报文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PZD-2/2”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。可以看到报文的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PZD</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具体说明，</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24ED38BD-0559-872B-822E-F4075A54B763}"/>
              </a:ext>
            </a:extLst>
          </p:cNvPr>
          <p:cNvPicPr>
            <a:picLocks noChangeAspect="1"/>
          </p:cNvPicPr>
          <p:nvPr/>
        </p:nvPicPr>
        <p:blipFill rotWithShape="1">
          <a:blip r:embed="rId2"/>
          <a:srcRect t="8857" r="3691" b="10717"/>
          <a:stretch/>
        </p:blipFill>
        <p:spPr bwMode="auto">
          <a:xfrm>
            <a:off x="2447435" y="2263970"/>
            <a:ext cx="6627203" cy="3112675"/>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5F9B8ACF-AFE0-92C6-C131-DB31938DEAF9}"/>
              </a:ext>
            </a:extLst>
          </p:cNvPr>
          <p:cNvSpPr/>
          <p:nvPr/>
        </p:nvSpPr>
        <p:spPr>
          <a:xfrm>
            <a:off x="4164761" y="2486381"/>
            <a:ext cx="1596275" cy="249649"/>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3330135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085515"/>
            <a:ext cx="10180257" cy="2989280"/>
          </a:xfrm>
          <a:prstGeom prst="rect">
            <a:avLst/>
          </a:prstGeom>
          <a:noFill/>
          <a:ln w="9525">
            <a:noFill/>
          </a:ln>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1</a:t>
            </a:r>
            <a:r>
              <a:rPr lang="zh-CN" altLang="en-US" sz="1600" dirty="0">
                <a:latin typeface="宋体" panose="02010600030101010101" pitchFamily="2" charset="-122"/>
                <a:ea typeface="宋体" panose="02010600030101010101" pitchFamily="2" charset="-122"/>
              </a:rPr>
              <a:t>）位置控制模式</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位置控制模式是伺服中最常用的控制方式，一般是通过外部输入脉冲的频率来确定伺服电机转动的速度，通过脉冲数来确定伺服电机转动的角度，一般用于定位装置。</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伺服控制器发出控制信号和脉冲信号给伺服驱动器，伺服驱动器输出</a:t>
            </a:r>
            <a:r>
              <a:rPr lang="en-US" altLang="zh-CN" sz="1600" dirty="0">
                <a:latin typeface="宋体" panose="02010600030101010101" pitchFamily="2" charset="-122"/>
                <a:ea typeface="宋体" panose="02010600030101010101" pitchFamily="2" charset="-122"/>
              </a:rPr>
              <a:t>U</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V</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W</a:t>
            </a:r>
            <a:r>
              <a:rPr lang="zh-CN" altLang="en-US" sz="1600" dirty="0">
                <a:latin typeface="宋体" panose="02010600030101010101" pitchFamily="2" charset="-122"/>
                <a:ea typeface="宋体" panose="02010600030101010101" pitchFamily="2" charset="-122"/>
              </a:rPr>
              <a:t>三相电源电压给伺服电动机，驱动伺服电动机工作，与伺服电动机同轴旋转的编码器会将电动机的旋转信息反馈给伺服驱动器。伺服控制器输出的脉冲信号用来确定伺服电动机的转数，在驱动器中，该脉冲信号与编码器送来的脉冲信号进行比较，若两者相等，表明电动机旋转的转数已达到要求，电动机驱动的执行部件已移动到指定的位置。控制器发出的脉冲个数越多，电动机就会旋转更多的圈数。</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F78D6BC4-7098-7C27-2D9D-2C668EE9AAC4}"/>
              </a:ext>
            </a:extLst>
          </p:cNvPr>
          <p:cNvPicPr>
            <a:picLocks noChangeAspect="1"/>
          </p:cNvPicPr>
          <p:nvPr/>
        </p:nvPicPr>
        <p:blipFill>
          <a:blip r:embed="rId2"/>
          <a:stretch>
            <a:fillRect/>
          </a:stretch>
        </p:blipFill>
        <p:spPr>
          <a:xfrm>
            <a:off x="3384773" y="4176191"/>
            <a:ext cx="5212275" cy="1860185"/>
          </a:xfrm>
          <a:prstGeom prst="rect">
            <a:avLst/>
          </a:prstGeom>
        </p:spPr>
      </p:pic>
    </p:spTree>
    <p:extLst>
      <p:ext uri="{BB962C8B-B14F-4D97-AF65-F5344CB8AC3E}">
        <p14:creationId xmlns:p14="http://schemas.microsoft.com/office/powerpoint/2010/main" val="28315591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2619948"/>
          </a:xfrm>
          <a:prstGeom prst="rect">
            <a:avLst/>
          </a:prstGeom>
          <a:noFill/>
        </p:spPr>
        <p:txBody>
          <a:bodyPr wrap="square">
            <a:spAutoFit/>
          </a:bodyPr>
          <a:lstStyle/>
          <a:p>
            <a:pPr marL="457200" lvl="2">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②　	设置设备名称和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配置网络，配置设备名称为“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v90-pn”,IP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192.168.0.5”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 。 </a:t>
            </a:r>
          </a:p>
          <a:p>
            <a:pPr marL="742950" lvl="2"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在线模式下，所连驱动的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地址会自动显示在区域“②”。可在区域“①”定义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名称，名称仅允许由数字（</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至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9</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）、英文小写字母（“</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z”</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）及字符（“</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及“</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）组成。</a:t>
            </a:r>
          </a:p>
          <a:p>
            <a:pPr marL="742950" lvl="2"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在区域“②”中修改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地址。点击按钮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"③"</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保存并激活所作设置。重启驱动，所设</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名称与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IP</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地址即生效并出现在区域“④”和“⑤”中。</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a:extLst>
              <a:ext uri="{FF2B5EF4-FFF2-40B4-BE49-F238E27FC236}">
                <a16:creationId xmlns:a16="http://schemas.microsoft.com/office/drawing/2014/main" id="{C27049BE-CEC8-E628-A137-B96ABF218048}"/>
              </a:ext>
            </a:extLst>
          </p:cNvPr>
          <p:cNvPicPr>
            <a:picLocks noChangeAspect="1"/>
          </p:cNvPicPr>
          <p:nvPr/>
        </p:nvPicPr>
        <p:blipFill rotWithShape="1">
          <a:blip r:embed="rId2"/>
          <a:srcRect t="8303" b="21531"/>
          <a:stretch/>
        </p:blipFill>
        <p:spPr bwMode="auto">
          <a:xfrm>
            <a:off x="2467289" y="3456111"/>
            <a:ext cx="6630154" cy="2616835"/>
          </a:xfrm>
          <a:prstGeom prst="rect">
            <a:avLst/>
          </a:prstGeom>
          <a:noFill/>
          <a:ln>
            <a:noFill/>
          </a:ln>
          <a:extLst>
            <a:ext uri="{53640926-AAD7-44D8-BBD7-CCE9431645EC}">
              <a14:shadowObscured xmlns:a14="http://schemas.microsoft.com/office/drawing/2010/main"/>
            </a:ext>
          </a:extLst>
        </p:spPr>
      </p:pic>
      <p:sp>
        <p:nvSpPr>
          <p:cNvPr id="15" name="矩形 14">
            <a:extLst>
              <a:ext uri="{FF2B5EF4-FFF2-40B4-BE49-F238E27FC236}">
                <a16:creationId xmlns:a16="http://schemas.microsoft.com/office/drawing/2014/main" id="{3C802D9A-F66A-EC97-CF22-55D9E1B0D6DB}"/>
              </a:ext>
            </a:extLst>
          </p:cNvPr>
          <p:cNvSpPr/>
          <p:nvPr/>
        </p:nvSpPr>
        <p:spPr>
          <a:xfrm>
            <a:off x="3519239" y="3705865"/>
            <a:ext cx="1784985" cy="35308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6" name="矩形 15">
            <a:extLst>
              <a:ext uri="{FF2B5EF4-FFF2-40B4-BE49-F238E27FC236}">
                <a16:creationId xmlns:a16="http://schemas.microsoft.com/office/drawing/2014/main" id="{87930C07-79A3-D927-B1BF-96F965F3FC1A}"/>
              </a:ext>
            </a:extLst>
          </p:cNvPr>
          <p:cNvSpPr/>
          <p:nvPr/>
        </p:nvSpPr>
        <p:spPr>
          <a:xfrm>
            <a:off x="4092009" y="4554686"/>
            <a:ext cx="1808480" cy="54737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7" name="矩形 16">
            <a:extLst>
              <a:ext uri="{FF2B5EF4-FFF2-40B4-BE49-F238E27FC236}">
                <a16:creationId xmlns:a16="http://schemas.microsoft.com/office/drawing/2014/main" id="{30F85B90-6CDB-F53C-3D45-94E9CB1C8DEB}"/>
              </a:ext>
            </a:extLst>
          </p:cNvPr>
          <p:cNvSpPr/>
          <p:nvPr/>
        </p:nvSpPr>
        <p:spPr>
          <a:xfrm>
            <a:off x="6298816" y="3696980"/>
            <a:ext cx="1804035" cy="49530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8" name="矩形 17">
            <a:extLst>
              <a:ext uri="{FF2B5EF4-FFF2-40B4-BE49-F238E27FC236}">
                <a16:creationId xmlns:a16="http://schemas.microsoft.com/office/drawing/2014/main" id="{FAF6025A-EA1F-1AA4-3806-46B927AD4213}"/>
              </a:ext>
            </a:extLst>
          </p:cNvPr>
          <p:cNvSpPr/>
          <p:nvPr/>
        </p:nvSpPr>
        <p:spPr>
          <a:xfrm>
            <a:off x="7013991" y="4540081"/>
            <a:ext cx="1813560" cy="788238"/>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9" name="矩形 18">
            <a:extLst>
              <a:ext uri="{FF2B5EF4-FFF2-40B4-BE49-F238E27FC236}">
                <a16:creationId xmlns:a16="http://schemas.microsoft.com/office/drawing/2014/main" id="{D7F4C540-BF28-99C6-22F9-9C78E89C723C}"/>
              </a:ext>
            </a:extLst>
          </p:cNvPr>
          <p:cNvSpPr/>
          <p:nvPr/>
        </p:nvSpPr>
        <p:spPr>
          <a:xfrm>
            <a:off x="3519239" y="5435892"/>
            <a:ext cx="674370" cy="16319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21" name="图片 20">
            <a:extLst>
              <a:ext uri="{FF2B5EF4-FFF2-40B4-BE49-F238E27FC236}">
                <a16:creationId xmlns:a16="http://schemas.microsoft.com/office/drawing/2014/main" id="{7AAD0B57-5588-5EAE-4DF2-09048A9AD1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20" t="1" r="3416" b="-2"/>
          <a:stretch/>
        </p:blipFill>
        <p:spPr bwMode="auto">
          <a:xfrm>
            <a:off x="4929008" y="3805677"/>
            <a:ext cx="143510" cy="143510"/>
          </a:xfrm>
          <a:prstGeom prst="rect">
            <a:avLst/>
          </a:prstGeom>
          <a:ln w="38100">
            <a:solidFill>
              <a:schemeClr val="tx1"/>
            </a:solidFill>
          </a:ln>
          <a:extLst>
            <a:ext uri="{53640926-AAD7-44D8-BBD7-CCE9431645EC}">
              <a14:shadowObscured xmlns:a14="http://schemas.microsoft.com/office/drawing/2010/main"/>
            </a:ext>
          </a:extLst>
        </p:spPr>
      </p:pic>
      <p:pic>
        <p:nvPicPr>
          <p:cNvPr id="22" name="图片 21">
            <a:extLst>
              <a:ext uri="{FF2B5EF4-FFF2-40B4-BE49-F238E27FC236}">
                <a16:creationId xmlns:a16="http://schemas.microsoft.com/office/drawing/2014/main" id="{9D57A995-E95F-76A5-2D16-D118A8D12345}"/>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41509" y1="32353" x2="63208" y2="51961"/>
                        <a14:foregroundMark x1="60377" y1="41176" x2="54717" y2="71569"/>
                        <a14:foregroundMark x1="32075" y1="47059" x2="39623" y2="70588"/>
                        <a14:foregroundMark x1="45283" y1="43137" x2="50943" y2="60784"/>
                        <a14:foregroundMark x1="39623" y1="28431" x2="58491" y2="39216"/>
                        <a14:foregroundMark x1="63208" y1="39216" x2="64151" y2="34314"/>
                        <a14:foregroundMark x1="37736" y1="26471" x2="33019" y2="43137"/>
                        <a14:foregroundMark x1="33019" y1="42157" x2="32075" y2="60784"/>
                        <a14:foregroundMark x1="34906" y1="60784" x2="78302" y2="62745"/>
                      </a14:backgroundRemoval>
                    </a14:imgEffect>
                  </a14:imgLayer>
                </a14:imgProps>
              </a:ext>
              <a:ext uri="{28A0092B-C50C-407E-A947-70E740481C1C}">
                <a14:useLocalDpi xmlns:a14="http://schemas.microsoft.com/office/drawing/2010/main" val="0"/>
              </a:ext>
            </a:extLst>
          </a:blip>
          <a:srcRect l="1888" t="1" r="1886" b="-1"/>
          <a:stretch/>
        </p:blipFill>
        <p:spPr bwMode="auto">
          <a:xfrm>
            <a:off x="5582929" y="4755520"/>
            <a:ext cx="143510" cy="143510"/>
          </a:xfrm>
          <a:prstGeom prst="rect">
            <a:avLst/>
          </a:prstGeom>
          <a:ln w="38100">
            <a:solidFill>
              <a:schemeClr val="tx1"/>
            </a:solidFill>
          </a:ln>
          <a:extLst>
            <a:ext uri="{53640926-AAD7-44D8-BBD7-CCE9431645EC}">
              <a14:shadowObscured xmlns:a14="http://schemas.microsoft.com/office/drawing/2010/main"/>
            </a:ext>
          </a:extLst>
        </p:spPr>
      </p:pic>
      <p:pic>
        <p:nvPicPr>
          <p:cNvPr id="26" name="图片 25">
            <a:extLst>
              <a:ext uri="{FF2B5EF4-FFF2-40B4-BE49-F238E27FC236}">
                <a16:creationId xmlns:a16="http://schemas.microsoft.com/office/drawing/2014/main" id="{E87EB066-170B-1315-423F-5788B05BA525}"/>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foregroundMark x1="52336" y1="31000" x2="58879" y2="39000"/>
                        <a14:foregroundMark x1="46729" y1="40000" x2="58879" y2="43000"/>
                        <a14:foregroundMark x1="28972" y1="43000" x2="62617" y2="67000"/>
                        <a14:foregroundMark x1="42056" y1="57000" x2="42056" y2="57000"/>
                        <a14:foregroundMark x1="38318" y1="34000" x2="63551" y2="65000"/>
                        <a14:foregroundMark x1="63551" y1="39000" x2="67290" y2="67000"/>
                        <a14:foregroundMark x1="29907" y1="54000" x2="38318" y2="71000"/>
                        <a14:foregroundMark x1="44860" y1="64000" x2="62617" y2="67000"/>
                        <a14:foregroundMark x1="42991" y1="19000" x2="47664" y2="45000"/>
                        <a14:foregroundMark x1="28972" y1="34000" x2="28972" y2="34000"/>
                      </a14:backgroundRemoval>
                    </a14:imgEffect>
                  </a14:imgLayer>
                </a14:imgProps>
              </a:ext>
              <a:ext uri="{28A0092B-C50C-407E-A947-70E740481C1C}">
                <a14:useLocalDpi xmlns:a14="http://schemas.microsoft.com/office/drawing/2010/main" val="0"/>
              </a:ext>
            </a:extLst>
          </a:blip>
          <a:srcRect l="3272" t="1" r="3270" b="-1"/>
          <a:stretch/>
        </p:blipFill>
        <p:spPr bwMode="auto">
          <a:xfrm>
            <a:off x="4327594" y="5455577"/>
            <a:ext cx="143510" cy="143510"/>
          </a:xfrm>
          <a:prstGeom prst="rect">
            <a:avLst/>
          </a:prstGeom>
          <a:ln w="38100">
            <a:solidFill>
              <a:schemeClr val="tx1"/>
            </a:solidFill>
          </a:ln>
          <a:extLst>
            <a:ext uri="{53640926-AAD7-44D8-BBD7-CCE9431645EC}">
              <a14:shadowObscured xmlns:a14="http://schemas.microsoft.com/office/drawing/2010/main"/>
            </a:ext>
          </a:extLst>
        </p:spPr>
      </p:pic>
      <p:pic>
        <p:nvPicPr>
          <p:cNvPr id="27" name="图片 26">
            <a:extLst>
              <a:ext uri="{FF2B5EF4-FFF2-40B4-BE49-F238E27FC236}">
                <a16:creationId xmlns:a16="http://schemas.microsoft.com/office/drawing/2014/main" id="{9CA030BE-BB6D-735F-6B95-4D0FC356525C}"/>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58879" y1="43689" x2="57009" y2="56311"/>
                        <a14:foregroundMark x1="36449" y1="38835" x2="57009" y2="56311"/>
                        <a14:foregroundMark x1="57009" y1="58252" x2="61682" y2="70874"/>
                        <a14:foregroundMark x1="61682" y1="55340" x2="65421" y2="58252"/>
                        <a14:foregroundMark x1="70093" y1="47573" x2="73832" y2="56311"/>
                        <a14:foregroundMark x1="78505" y1="50485" x2="78505" y2="50485"/>
                        <a14:foregroundMark x1="57009" y1="38835" x2="57009" y2="38835"/>
                        <a14:foregroundMark x1="54206" y1="30097" x2="53271" y2="37864"/>
                        <a14:foregroundMark x1="47664" y1="29126" x2="37383" y2="50485"/>
                        <a14:foregroundMark x1="30841" y1="38835" x2="42991" y2="64078"/>
                        <a14:foregroundMark x1="37383" y1="53398" x2="53271" y2="69903"/>
                        <a14:foregroundMark x1="42991" y1="53398" x2="42056" y2="64078"/>
                        <a14:foregroundMark x1="31776" y1="29126" x2="28972" y2="49515"/>
                        <a14:foregroundMark x1="61682" y1="30097" x2="71028" y2="58252"/>
                        <a14:foregroundMark x1="64486" y1="70874" x2="61682" y2="75728"/>
                        <a14:foregroundMark x1="78505" y1="66990" x2="71028" y2="75728"/>
                        <a14:backgroundMark x1="87850" y1="11650" x2="95327" y2="20388"/>
                        <a14:backgroundMark x1="90654" y1="15534" x2="90654" y2="27184"/>
                        <a14:backgroundMark x1="14019" y1="18447" x2="14019" y2="26508"/>
                        <a14:backgroundMark x1="9346" y1="79612" x2="16822" y2="94175"/>
                        <a14:backgroundMark x1="87850" y1="91262" x2="78505" y2="99029"/>
                        <a14:backgroundMark x1="84112" y1="12621" x2="93458" y2="32039"/>
                        <a14:backgroundMark x1="95327" y1="23301" x2="95327" y2="38835"/>
                        <a14:backgroundMark x1="92523" y1="84466" x2="85047" y2="93204"/>
                        <a14:backgroundMark x1="12807" y1="47521" x2="14019" y2="53398"/>
                        <a14:backgroundMark x1="12724" y1="47120" x2="12799" y2="47483"/>
                        <a14:backgroundMark x1="8411" y1="26214" x2="10628" y2="36959"/>
                      </a14:backgroundRemoval>
                    </a14:imgEffect>
                  </a14:imgLayer>
                </a14:imgProps>
              </a:ext>
              <a:ext uri="{28A0092B-C50C-407E-A947-70E740481C1C}">
                <a14:useLocalDpi xmlns:a14="http://schemas.microsoft.com/office/drawing/2010/main" val="0"/>
              </a:ext>
            </a:extLst>
          </a:blip>
          <a:srcRect l="1869" r="1868" b="-1"/>
          <a:stretch/>
        </p:blipFill>
        <p:spPr bwMode="auto">
          <a:xfrm>
            <a:off x="7777261" y="3894228"/>
            <a:ext cx="143510" cy="143510"/>
          </a:xfrm>
          <a:prstGeom prst="rect">
            <a:avLst/>
          </a:prstGeom>
          <a:ln w="38100">
            <a:solidFill>
              <a:schemeClr val="tx1"/>
            </a:solidFill>
          </a:ln>
          <a:extLst>
            <a:ext uri="{53640926-AAD7-44D8-BBD7-CCE9431645EC}">
              <a14:shadowObscured xmlns:a14="http://schemas.microsoft.com/office/drawing/2010/main"/>
            </a:ext>
          </a:extLst>
        </p:spPr>
      </p:pic>
      <p:pic>
        <p:nvPicPr>
          <p:cNvPr id="28" name="图片 27">
            <a:extLst>
              <a:ext uri="{FF2B5EF4-FFF2-40B4-BE49-F238E27FC236}">
                <a16:creationId xmlns:a16="http://schemas.microsoft.com/office/drawing/2014/main" id="{839D4436-5868-6E27-A185-3849CCCA97CD}"/>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10000" b="90000" l="10000" r="90000">
                        <a14:foregroundMark x1="51000" y1="43396" x2="64000" y2="40566"/>
                        <a14:foregroundMark x1="49000" y1="40566" x2="49000" y2="55660"/>
                        <a14:foregroundMark x1="40000" y1="30189" x2="40000" y2="62264"/>
                        <a14:foregroundMark x1="24000" y1="43396" x2="49000" y2="70755"/>
                        <a14:foregroundMark x1="64000" y1="41509" x2="68000" y2="70755"/>
                        <a14:foregroundMark x1="57000" y1="29245" x2="65000" y2="56604"/>
                        <a14:foregroundMark x1="75000" y1="22642" x2="77000" y2="37736"/>
                        <a14:foregroundMark x1="15000" y1="38679" x2="17000" y2="59434"/>
                        <a14:foregroundMark x1="83000" y1="72642" x2="64000" y2="79245"/>
                        <a14:foregroundMark x1="68000" y1="20755" x2="64000" y2="47170"/>
                        <a14:foregroundMark x1="20000" y1="37736" x2="19000" y2="47170"/>
                      </a14:backgroundRemoval>
                    </a14:imgEffect>
                  </a14:imgLayer>
                </a14:imgProps>
              </a:ext>
              <a:ext uri="{28A0092B-C50C-407E-A947-70E740481C1C}">
                <a14:useLocalDpi xmlns:a14="http://schemas.microsoft.com/office/drawing/2010/main" val="0"/>
              </a:ext>
            </a:extLst>
          </a:blip>
          <a:srcRect l="1" t="2816" r="-1" b="2813"/>
          <a:stretch/>
        </p:blipFill>
        <p:spPr bwMode="auto">
          <a:xfrm>
            <a:off x="8353325" y="4791664"/>
            <a:ext cx="143510" cy="143510"/>
          </a:xfrm>
          <a:prstGeom prst="rect">
            <a:avLst/>
          </a:prstGeom>
          <a:ln w="38100">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898042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511952"/>
          </a:xfrm>
          <a:prstGeom prst="rect">
            <a:avLst/>
          </a:prstGeom>
          <a:noFill/>
        </p:spPr>
        <p:txBody>
          <a:bodyPr wrap="square">
            <a:spAutoFit/>
          </a:bodyPr>
          <a:lstStyle/>
          <a:p>
            <a:pPr marL="0"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斜坡功能参数设置</a:t>
            </a:r>
          </a:p>
          <a:p>
            <a:pPr marL="285750" lvl="1"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可在区域“①”基本斜坡函数发生器中输入斜坡上升时间和斜坡下降时间。在区域“②”处，选择“生效”，激活斜坡功能模块，激活生效前确保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驱动与电机连接正确且编码器正常工作，</a:t>
            </a:r>
          </a:p>
          <a:p>
            <a:pPr>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3553" name="图片 1885774192">
            <a:extLst>
              <a:ext uri="{FF2B5EF4-FFF2-40B4-BE49-F238E27FC236}">
                <a16:creationId xmlns:a16="http://schemas.microsoft.com/office/drawing/2014/main" id="{15C6F0F1-795D-800A-061D-7207BFB75C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026" r="10246" b="25850"/>
          <a:stretch>
            <a:fillRect/>
          </a:stretch>
        </p:blipFill>
        <p:spPr bwMode="auto">
          <a:xfrm>
            <a:off x="2374900" y="2488918"/>
            <a:ext cx="7537411" cy="314325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540F7FA1-E12C-5886-D91A-5C620902966C}"/>
              </a:ext>
            </a:extLst>
          </p:cNvPr>
          <p:cNvSpPr/>
          <p:nvPr/>
        </p:nvSpPr>
        <p:spPr>
          <a:xfrm>
            <a:off x="3816820" y="4500704"/>
            <a:ext cx="1811263" cy="323559"/>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 name="矩形 4">
            <a:extLst>
              <a:ext uri="{FF2B5EF4-FFF2-40B4-BE49-F238E27FC236}">
                <a16:creationId xmlns:a16="http://schemas.microsoft.com/office/drawing/2014/main" id="{96182A2B-E0B7-190A-5052-0D6DA13833EC}"/>
              </a:ext>
            </a:extLst>
          </p:cNvPr>
          <p:cNvSpPr/>
          <p:nvPr/>
        </p:nvSpPr>
        <p:spPr>
          <a:xfrm>
            <a:off x="5184974" y="2783382"/>
            <a:ext cx="1008112" cy="240681"/>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23557" name="图片 2143869462">
            <a:extLst>
              <a:ext uri="{FF2B5EF4-FFF2-40B4-BE49-F238E27FC236}">
                <a16:creationId xmlns:a16="http://schemas.microsoft.com/office/drawing/2014/main" id="{305B2125-32E3-996F-750C-6B25D5C8EF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419" r="3419"/>
          <a:stretch>
            <a:fillRect/>
          </a:stretch>
        </p:blipFill>
        <p:spPr bwMode="auto">
          <a:xfrm>
            <a:off x="5397275" y="4553876"/>
            <a:ext cx="217214" cy="217214"/>
          </a:xfrm>
          <a:prstGeom prst="rect">
            <a:avLst/>
          </a:prstGeom>
          <a:noFill/>
          <a:extLst>
            <a:ext uri="{909E8E84-426E-40DD-AFC4-6F175D3DCCD1}">
              <a14:hiddenFill xmlns:a14="http://schemas.microsoft.com/office/drawing/2010/main">
                <a:solidFill>
                  <a:srgbClr val="FFFFFF"/>
                </a:solidFill>
              </a14:hiddenFill>
            </a:ext>
          </a:extLst>
        </p:spPr>
      </p:pic>
      <p:pic>
        <p:nvPicPr>
          <p:cNvPr id="23556" name="图片 1227486812">
            <a:extLst>
              <a:ext uri="{FF2B5EF4-FFF2-40B4-BE49-F238E27FC236}">
                <a16:creationId xmlns:a16="http://schemas.microsoft.com/office/drawing/2014/main" id="{CA2B4346-1927-77B8-0640-C1CB40616A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88" r="1888"/>
          <a:stretch>
            <a:fillRect/>
          </a:stretch>
        </p:blipFill>
        <p:spPr bwMode="auto">
          <a:xfrm>
            <a:off x="5960142" y="2828036"/>
            <a:ext cx="177172" cy="1771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8">
            <a:extLst>
              <a:ext uri="{FF2B5EF4-FFF2-40B4-BE49-F238E27FC236}">
                <a16:creationId xmlns:a16="http://schemas.microsoft.com/office/drawing/2014/main" id="{0CB7166E-F95F-1A89-FF20-4F1FB5512A77}"/>
              </a:ext>
            </a:extLst>
          </p:cNvPr>
          <p:cNvSpPr>
            <a:spLocks noChangeArrowheads="1"/>
          </p:cNvSpPr>
          <p:nvPr/>
        </p:nvSpPr>
        <p:spPr bwMode="auto">
          <a:xfrm>
            <a:off x="0" y="2332038"/>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653746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511952"/>
          </a:xfrm>
          <a:prstGeom prst="rect">
            <a:avLst/>
          </a:prstGeom>
          <a:noFill/>
        </p:spPr>
        <p:txBody>
          <a:bodyPr wrap="square">
            <a:spAutoFit/>
          </a:bodyPr>
          <a:lstStyle/>
          <a:p>
            <a:pPr marL="0"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速度调试</a:t>
            </a:r>
          </a:p>
          <a:p>
            <a:pPr marL="0"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调试”任务下的“测试电机”页面，在速度控制模式下点动测试去驱动器。打开伺服使能①，在转速框②中输入转速值，点击正转或反转图标按钮，软件自动检测驱动器工作过程，显示实际转速、实际扭矩、实际电流和实际电机利用率等参数。</a:t>
            </a:r>
          </a:p>
        </p:txBody>
      </p:sp>
      <p:sp>
        <p:nvSpPr>
          <p:cNvPr id="2" name="矩形 1">
            <a:extLst>
              <a:ext uri="{FF2B5EF4-FFF2-40B4-BE49-F238E27FC236}">
                <a16:creationId xmlns:a16="http://schemas.microsoft.com/office/drawing/2014/main" id="{540F7FA1-E12C-5886-D91A-5C620902966C}"/>
              </a:ext>
            </a:extLst>
          </p:cNvPr>
          <p:cNvSpPr/>
          <p:nvPr/>
        </p:nvSpPr>
        <p:spPr>
          <a:xfrm>
            <a:off x="3816820" y="4500704"/>
            <a:ext cx="1811263" cy="323559"/>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23557" name="图片 2143869462">
            <a:extLst>
              <a:ext uri="{FF2B5EF4-FFF2-40B4-BE49-F238E27FC236}">
                <a16:creationId xmlns:a16="http://schemas.microsoft.com/office/drawing/2014/main" id="{305B2125-32E3-996F-750C-6B25D5C8EF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19" r="3419"/>
          <a:stretch>
            <a:fillRect/>
          </a:stretch>
        </p:blipFill>
        <p:spPr bwMode="auto">
          <a:xfrm>
            <a:off x="5397275" y="4553876"/>
            <a:ext cx="217214" cy="21721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8">
            <a:extLst>
              <a:ext uri="{FF2B5EF4-FFF2-40B4-BE49-F238E27FC236}">
                <a16:creationId xmlns:a16="http://schemas.microsoft.com/office/drawing/2014/main" id="{0CB7166E-F95F-1A89-FF20-4F1FB5512A77}"/>
              </a:ext>
            </a:extLst>
          </p:cNvPr>
          <p:cNvSpPr>
            <a:spLocks noChangeArrowheads="1"/>
          </p:cNvSpPr>
          <p:nvPr/>
        </p:nvSpPr>
        <p:spPr bwMode="auto">
          <a:xfrm>
            <a:off x="0" y="2332038"/>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图片 1042634910">
            <a:extLst>
              <a:ext uri="{FF2B5EF4-FFF2-40B4-BE49-F238E27FC236}">
                <a16:creationId xmlns:a16="http://schemas.microsoft.com/office/drawing/2014/main" id="{23D5E9E4-F227-305F-25A1-91CB7269532A}"/>
              </a:ext>
            </a:extLst>
          </p:cNvPr>
          <p:cNvPicPr>
            <a:picLocks noGrp="1" noChangeAspect="1" noChangeArrowheads="1"/>
          </p:cNvPicPr>
          <p:nvPr/>
        </p:nvPicPr>
        <p:blipFill>
          <a:blip r:embed="rId3" cstate="print">
            <a:extLst>
              <a:ext uri="{28A0092B-C50C-407E-A947-70E740481C1C}">
                <a14:useLocalDpi xmlns:a14="http://schemas.microsoft.com/office/drawing/2010/main" val="0"/>
              </a:ext>
            </a:extLst>
          </a:blip>
          <a:srcRect t="8733" r="17361" b="36301"/>
          <a:stretch>
            <a:fillRect/>
          </a:stretch>
        </p:blipFill>
        <p:spPr bwMode="auto">
          <a:xfrm>
            <a:off x="2592685" y="3291221"/>
            <a:ext cx="4351338" cy="16383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760EF00C-1003-948A-180B-09128AEA5248}"/>
              </a:ext>
            </a:extLst>
          </p:cNvPr>
          <p:cNvSpPr/>
          <p:nvPr/>
        </p:nvSpPr>
        <p:spPr>
          <a:xfrm>
            <a:off x="3479635" y="3508124"/>
            <a:ext cx="841242" cy="16319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a:extLst>
              <a:ext uri="{FF2B5EF4-FFF2-40B4-BE49-F238E27FC236}">
                <a16:creationId xmlns:a16="http://schemas.microsoft.com/office/drawing/2014/main" id="{4EAA8A5C-F4D3-8F47-1F90-51248DE95963}"/>
              </a:ext>
            </a:extLst>
          </p:cNvPr>
          <p:cNvSpPr/>
          <p:nvPr/>
        </p:nvSpPr>
        <p:spPr>
          <a:xfrm>
            <a:off x="3479635" y="3763374"/>
            <a:ext cx="674370" cy="163195"/>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2052" name="图片 2084910378">
            <a:extLst>
              <a:ext uri="{FF2B5EF4-FFF2-40B4-BE49-F238E27FC236}">
                <a16:creationId xmlns:a16="http://schemas.microsoft.com/office/drawing/2014/main" id="{56F02E7E-753E-4F77-68F9-E0AB841E014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3419" r="3419"/>
          <a:stretch>
            <a:fillRect/>
          </a:stretch>
        </p:blipFill>
        <p:spPr bwMode="auto">
          <a:xfrm>
            <a:off x="4320877" y="3511925"/>
            <a:ext cx="142875"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53" name="图片 59370694">
            <a:extLst>
              <a:ext uri="{FF2B5EF4-FFF2-40B4-BE49-F238E27FC236}">
                <a16:creationId xmlns:a16="http://schemas.microsoft.com/office/drawing/2014/main" id="{56F0477C-4267-67EF-4182-F69408F9FE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88" t="2" r="1886" b="-2"/>
          <a:stretch>
            <a:fillRect/>
          </a:stretch>
        </p:blipFill>
        <p:spPr bwMode="auto">
          <a:xfrm>
            <a:off x="3384773" y="3771759"/>
            <a:ext cx="144462" cy="1444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7">
            <a:extLst>
              <a:ext uri="{FF2B5EF4-FFF2-40B4-BE49-F238E27FC236}">
                <a16:creationId xmlns:a16="http://schemas.microsoft.com/office/drawing/2014/main" id="{FE3DF5DB-E1E4-E78E-6D22-A55F07911257}"/>
              </a:ext>
            </a:extLst>
          </p:cNvPr>
          <p:cNvSpPr>
            <a:spLocks noChangeArrowheads="1"/>
          </p:cNvSpPr>
          <p:nvPr/>
        </p:nvSpPr>
        <p:spPr bwMode="auto">
          <a:xfrm>
            <a:off x="2592685" y="32912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12BC46AE-F6BF-8F76-20C8-5CC0E0189BA3}"/>
              </a:ext>
            </a:extLst>
          </p:cNvPr>
          <p:cNvSpPr>
            <a:spLocks noChangeArrowheads="1"/>
          </p:cNvSpPr>
          <p:nvPr/>
        </p:nvSpPr>
        <p:spPr bwMode="auto">
          <a:xfrm>
            <a:off x="2592685" y="49295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874679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558119"/>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6.TIA Portal</a:t>
            </a:r>
            <a:r>
              <a:rPr lang="zh-CN" altLang="en-US" b="1" dirty="0">
                <a:effectLst/>
                <a:latin typeface="宋体" panose="02010600030101010101" pitchFamily="2" charset="-122"/>
                <a:ea typeface="宋体" panose="02010600030101010101" pitchFamily="2" charset="-122"/>
                <a:cs typeface="宋体" panose="02010600030101010101" pitchFamily="2" charset="-122"/>
              </a:rPr>
              <a:t>硬件组态</a:t>
            </a:r>
          </a:p>
          <a:p>
            <a:pPr marL="0"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创建新项目，添加</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 CPU</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模块</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1214C</a:t>
            </a:r>
          </a:p>
          <a:p>
            <a:pPr marL="0" lvl="1">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添加</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模块。在窗口右侧硬件目录下，选择“其它现场设备”→“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PROFINET </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IO”→“Drive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p>
          <a:p>
            <a:pPr marL="0"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→“SIMENSE AG”→“SINAMICS”→“SINAMICS V90 PN V1.0”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ACA29F3D-7262-377F-768F-FA1F40698F8A}"/>
              </a:ext>
            </a:extLst>
          </p:cNvPr>
          <p:cNvSpPr>
            <a:spLocks noChangeArrowheads="1"/>
          </p:cNvSpPr>
          <p:nvPr/>
        </p:nvSpPr>
        <p:spPr bwMode="auto">
          <a:xfrm>
            <a:off x="2592685" y="2834021"/>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a:extLst>
              <a:ext uri="{FF2B5EF4-FFF2-40B4-BE49-F238E27FC236}">
                <a16:creationId xmlns:a16="http://schemas.microsoft.com/office/drawing/2014/main" id="{FE3DF5DB-E1E4-E78E-6D22-A55F07911257}"/>
              </a:ext>
            </a:extLst>
          </p:cNvPr>
          <p:cNvSpPr>
            <a:spLocks noChangeArrowheads="1"/>
          </p:cNvSpPr>
          <p:nvPr/>
        </p:nvSpPr>
        <p:spPr bwMode="auto">
          <a:xfrm>
            <a:off x="2592685" y="32912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12BC46AE-F6BF-8F76-20C8-5CC0E0189BA3}"/>
              </a:ext>
            </a:extLst>
          </p:cNvPr>
          <p:cNvSpPr>
            <a:spLocks noChangeArrowheads="1"/>
          </p:cNvSpPr>
          <p:nvPr/>
        </p:nvSpPr>
        <p:spPr bwMode="auto">
          <a:xfrm>
            <a:off x="2592685" y="49295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图片 829599868">
            <a:extLst>
              <a:ext uri="{FF2B5EF4-FFF2-40B4-BE49-F238E27FC236}">
                <a16:creationId xmlns:a16="http://schemas.microsoft.com/office/drawing/2014/main" id="{F4F4B5D2-9D3B-1870-55F7-C6DD180E8CB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81886" b="23573"/>
          <a:stretch>
            <a:fillRect/>
          </a:stretch>
        </p:blipFill>
        <p:spPr bwMode="auto">
          <a:xfrm>
            <a:off x="2439840" y="2775460"/>
            <a:ext cx="1381513" cy="3247515"/>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231186674">
            <a:extLst>
              <a:ext uri="{FF2B5EF4-FFF2-40B4-BE49-F238E27FC236}">
                <a16:creationId xmlns:a16="http://schemas.microsoft.com/office/drawing/2014/main" id="{80DE0302-F7D0-0FBE-BDE8-CDC700E2D8D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1377" b="24577"/>
          <a:stretch>
            <a:fillRect/>
          </a:stretch>
        </p:blipFill>
        <p:spPr bwMode="auto">
          <a:xfrm>
            <a:off x="5776961" y="2799293"/>
            <a:ext cx="1370454" cy="313605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a:extLst>
              <a:ext uri="{FF2B5EF4-FFF2-40B4-BE49-F238E27FC236}">
                <a16:creationId xmlns:a16="http://schemas.microsoft.com/office/drawing/2014/main" id="{61EA1BC1-0767-B5E5-C435-306D5195B9E3}"/>
              </a:ext>
            </a:extLst>
          </p:cNvPr>
          <p:cNvSpPr/>
          <p:nvPr/>
        </p:nvSpPr>
        <p:spPr>
          <a:xfrm>
            <a:off x="5977061" y="5824859"/>
            <a:ext cx="864096" cy="110486"/>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矩形 12">
            <a:extLst>
              <a:ext uri="{FF2B5EF4-FFF2-40B4-BE49-F238E27FC236}">
                <a16:creationId xmlns:a16="http://schemas.microsoft.com/office/drawing/2014/main" id="{E8E3546B-FA8B-249C-D804-9FDE689B03D7}"/>
              </a:ext>
            </a:extLst>
          </p:cNvPr>
          <p:cNvSpPr/>
          <p:nvPr/>
        </p:nvSpPr>
        <p:spPr>
          <a:xfrm>
            <a:off x="2736701" y="5277563"/>
            <a:ext cx="620395" cy="144011"/>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 name="箭头: 虚尾 13">
            <a:extLst>
              <a:ext uri="{FF2B5EF4-FFF2-40B4-BE49-F238E27FC236}">
                <a16:creationId xmlns:a16="http://schemas.microsoft.com/office/drawing/2014/main" id="{565BB9A5-5F4A-5F54-8587-69E99052DE17}"/>
              </a:ext>
            </a:extLst>
          </p:cNvPr>
          <p:cNvSpPr/>
          <p:nvPr/>
        </p:nvSpPr>
        <p:spPr>
          <a:xfrm>
            <a:off x="4319644" y="4568001"/>
            <a:ext cx="944955" cy="3365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688759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4EB197C-1400-3122-442D-15E961348DE8}"/>
              </a:ext>
            </a:extLst>
          </p:cNvPr>
          <p:cNvPicPr>
            <a:picLocks noChangeAspect="1"/>
          </p:cNvPicPr>
          <p:nvPr/>
        </p:nvPicPr>
        <p:blipFill rotWithShape="1">
          <a:blip r:embed="rId2"/>
          <a:srcRect l="15937" r="2621" b="5088"/>
          <a:stretch/>
        </p:blipFill>
        <p:spPr bwMode="auto">
          <a:xfrm>
            <a:off x="619121" y="2649669"/>
            <a:ext cx="5051782" cy="3142127"/>
          </a:xfrm>
          <a:prstGeom prst="rect">
            <a:avLst/>
          </a:prstGeom>
          <a:noFill/>
          <a:ln>
            <a:noFill/>
          </a:ln>
          <a:extLst>
            <a:ext uri="{53640926-AAD7-44D8-BBD7-CCE9431645EC}">
              <a14:shadowObscured xmlns:a14="http://schemas.microsoft.com/office/drawing/2010/main"/>
            </a:ext>
          </a:extLst>
        </p:spPr>
      </p:pic>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273875"/>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(2)</a:t>
            </a:r>
            <a:r>
              <a:rPr lang="zh-CN" altLang="en-US" b="1" dirty="0">
                <a:effectLst/>
                <a:latin typeface="宋体" panose="02010600030101010101" pitchFamily="2" charset="-122"/>
                <a:ea typeface="宋体" panose="02010600030101010101" pitchFamily="2" charset="-122"/>
                <a:cs typeface="宋体" panose="02010600030101010101" pitchFamily="2" charset="-122"/>
              </a:rPr>
              <a:t>建立网络连接，设置</a:t>
            </a:r>
            <a:r>
              <a:rPr lang="en-US" altLang="zh-CN" b="1" dirty="0">
                <a:effectLst/>
                <a:latin typeface="宋体" panose="02010600030101010101" pitchFamily="2" charset="-122"/>
                <a:ea typeface="宋体" panose="02010600030101010101" pitchFamily="2" charset="-122"/>
                <a:cs typeface="宋体" panose="02010600030101010101" pitchFamily="2" charset="-122"/>
              </a:rPr>
              <a:t>PLC</a:t>
            </a:r>
            <a:r>
              <a:rPr lang="zh-CN" altLang="en-US" b="1" dirty="0">
                <a:effectLst/>
                <a:latin typeface="宋体" panose="02010600030101010101" pitchFamily="2" charset="-122"/>
                <a:ea typeface="宋体" panose="02010600030101010101" pitchFamily="2" charset="-122"/>
                <a:cs typeface="宋体" panose="02010600030101010101" pitchFamily="2" charset="-122"/>
              </a:rPr>
              <a:t>及</a:t>
            </a:r>
            <a:r>
              <a:rPr lang="en-US" altLang="zh-CN" b="1"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b="1" dirty="0">
                <a:effectLst/>
                <a:latin typeface="宋体" panose="02010600030101010101" pitchFamily="2" charset="-122"/>
                <a:ea typeface="宋体" panose="02010600030101010101" pitchFamily="2" charset="-122"/>
                <a:cs typeface="宋体" panose="02010600030101010101" pitchFamily="2" charset="-122"/>
              </a:rPr>
              <a:t>的</a:t>
            </a:r>
            <a:r>
              <a:rPr lang="en-US" altLang="zh-CN" b="1" dirty="0">
                <a:effectLst/>
                <a:latin typeface="宋体" panose="02010600030101010101" pitchFamily="2" charset="-122"/>
                <a:ea typeface="宋体" panose="02010600030101010101" pitchFamily="2" charset="-122"/>
                <a:cs typeface="宋体" panose="02010600030101010101" pitchFamily="2" charset="-122"/>
              </a:rPr>
              <a:t>IP</a:t>
            </a:r>
            <a:r>
              <a:rPr lang="zh-CN" altLang="en-US" b="1" dirty="0">
                <a:effectLst/>
                <a:latin typeface="宋体" panose="02010600030101010101" pitchFamily="2" charset="-122"/>
                <a:ea typeface="宋体" panose="02010600030101010101" pitchFamily="2" charset="-122"/>
                <a:cs typeface="宋体" panose="02010600030101010101" pitchFamily="2" charset="-122"/>
              </a:rPr>
              <a:t>地址和设备名称</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在网络视图下，鼠标点击并拖动</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网口到</a:t>
            </a:r>
            <a:r>
              <a:rPr lang="en-US" altLang="zh-CN" dirty="0">
                <a:effectLst/>
                <a:latin typeface="宋体" panose="02010600030101010101" pitchFamily="2" charset="-122"/>
                <a:ea typeface="宋体" panose="02010600030101010101" pitchFamily="2" charset="-122"/>
                <a:cs typeface="宋体" panose="02010600030101010101" pitchFamily="2" charset="-122"/>
              </a:rPr>
              <a:t>V90</a:t>
            </a:r>
            <a:r>
              <a:rPr lang="zh-CN" altLang="en-US" dirty="0">
                <a:effectLst/>
                <a:latin typeface="宋体" panose="02010600030101010101" pitchFamily="2" charset="-122"/>
                <a:ea typeface="宋体" panose="02010600030101010101" pitchFamily="2" charset="-122"/>
                <a:cs typeface="宋体" panose="02010600030101010101" pitchFamily="2" charset="-122"/>
              </a:rPr>
              <a:t>网口，建立</a:t>
            </a:r>
            <a:r>
              <a:rPr lang="en-US" altLang="zh-CN" dirty="0">
                <a:effectLst/>
                <a:latin typeface="宋体" panose="02010600030101010101" pitchFamily="2" charset="-122"/>
                <a:ea typeface="宋体" panose="02010600030101010101" pitchFamily="2" charset="-122"/>
                <a:cs typeface="宋体" panose="02010600030101010101" pitchFamily="2" charset="-122"/>
              </a:rPr>
              <a:t>PN/IE</a:t>
            </a:r>
            <a:r>
              <a:rPr lang="zh-CN" altLang="en-US" dirty="0">
                <a:effectLst/>
                <a:latin typeface="宋体" panose="02010600030101010101" pitchFamily="2" charset="-122"/>
                <a:ea typeface="宋体" panose="02010600030101010101" pitchFamily="2" charset="-122"/>
                <a:cs typeface="宋体" panose="02010600030101010101" pitchFamily="2" charset="-122"/>
              </a:rPr>
              <a:t>网络连接，设置</a:t>
            </a:r>
            <a:r>
              <a:rPr lang="en-US" altLang="zh-CN" dirty="0">
                <a:effectLst/>
                <a:latin typeface="宋体" panose="02010600030101010101" pitchFamily="2" charset="-122"/>
                <a:ea typeface="宋体" panose="02010600030101010101" pitchFamily="2" charset="-122"/>
                <a:cs typeface="宋体" panose="02010600030101010101" pitchFamily="2" charset="-122"/>
              </a:rPr>
              <a:t>PLC IP</a:t>
            </a:r>
            <a:r>
              <a:rPr lang="zh-CN" altLang="en-US" dirty="0">
                <a:effectLst/>
                <a:latin typeface="宋体" panose="02010600030101010101" pitchFamily="2" charset="-122"/>
                <a:ea typeface="宋体" panose="02010600030101010101" pitchFamily="2" charset="-122"/>
                <a:cs typeface="宋体" panose="02010600030101010101" pitchFamily="2" charset="-122"/>
              </a:rPr>
              <a:t>地址</a:t>
            </a:r>
            <a:r>
              <a:rPr lang="en-US" altLang="zh-CN" dirty="0">
                <a:effectLst/>
                <a:latin typeface="宋体" panose="02010600030101010101" pitchFamily="2" charset="-122"/>
                <a:ea typeface="宋体" panose="02010600030101010101" pitchFamily="2" charset="-122"/>
                <a:cs typeface="宋体" panose="02010600030101010101" pitchFamily="2" charset="-122"/>
              </a:rPr>
              <a:t>192.168.0.1</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伺服</a:t>
            </a:r>
            <a:r>
              <a:rPr lang="en-US" altLang="zh-CN" dirty="0">
                <a:effectLst/>
                <a:latin typeface="宋体" panose="02010600030101010101" pitchFamily="2" charset="-122"/>
                <a:ea typeface="宋体" panose="02010600030101010101" pitchFamily="2" charset="-122"/>
                <a:cs typeface="宋体" panose="02010600030101010101" pitchFamily="2" charset="-122"/>
              </a:rPr>
              <a:t>IP</a:t>
            </a:r>
            <a:r>
              <a:rPr lang="zh-CN" altLang="en-US" dirty="0">
                <a:effectLst/>
                <a:latin typeface="宋体" panose="02010600030101010101" pitchFamily="2" charset="-122"/>
                <a:ea typeface="宋体" panose="02010600030101010101" pitchFamily="2" charset="-122"/>
                <a:cs typeface="宋体" panose="02010600030101010101" pitchFamily="2" charset="-122"/>
              </a:rPr>
              <a:t>地址</a:t>
            </a:r>
            <a:r>
              <a:rPr lang="en-US" altLang="zh-CN" dirty="0">
                <a:effectLst/>
                <a:latin typeface="宋体" panose="02010600030101010101" pitchFamily="2" charset="-122"/>
                <a:ea typeface="宋体" panose="02010600030101010101" pitchFamily="2" charset="-122"/>
                <a:cs typeface="宋体" panose="02010600030101010101" pitchFamily="2" charset="-122"/>
              </a:rPr>
              <a:t>192.168.0.5</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ACA29F3D-7262-377F-768F-FA1F40698F8A}"/>
              </a:ext>
            </a:extLst>
          </p:cNvPr>
          <p:cNvSpPr>
            <a:spLocks noChangeArrowheads="1"/>
          </p:cNvSpPr>
          <p:nvPr/>
        </p:nvSpPr>
        <p:spPr bwMode="auto">
          <a:xfrm>
            <a:off x="2592685" y="2834021"/>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a:extLst>
              <a:ext uri="{FF2B5EF4-FFF2-40B4-BE49-F238E27FC236}">
                <a16:creationId xmlns:a16="http://schemas.microsoft.com/office/drawing/2014/main" id="{FE3DF5DB-E1E4-E78E-6D22-A55F07911257}"/>
              </a:ext>
            </a:extLst>
          </p:cNvPr>
          <p:cNvSpPr>
            <a:spLocks noChangeArrowheads="1"/>
          </p:cNvSpPr>
          <p:nvPr/>
        </p:nvSpPr>
        <p:spPr bwMode="auto">
          <a:xfrm>
            <a:off x="2592685" y="32912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8">
            <a:extLst>
              <a:ext uri="{FF2B5EF4-FFF2-40B4-BE49-F238E27FC236}">
                <a16:creationId xmlns:a16="http://schemas.microsoft.com/office/drawing/2014/main" id="{12BC46AE-F6BF-8F76-20C8-5CC0E0189BA3}"/>
              </a:ext>
            </a:extLst>
          </p:cNvPr>
          <p:cNvSpPr>
            <a:spLocks noChangeArrowheads="1"/>
          </p:cNvSpPr>
          <p:nvPr/>
        </p:nvSpPr>
        <p:spPr bwMode="auto">
          <a:xfrm>
            <a:off x="2592685" y="4929521"/>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矩形 11">
            <a:extLst>
              <a:ext uri="{FF2B5EF4-FFF2-40B4-BE49-F238E27FC236}">
                <a16:creationId xmlns:a16="http://schemas.microsoft.com/office/drawing/2014/main" id="{61EA1BC1-0767-B5E5-C435-306D5195B9E3}"/>
              </a:ext>
            </a:extLst>
          </p:cNvPr>
          <p:cNvSpPr/>
          <p:nvPr/>
        </p:nvSpPr>
        <p:spPr>
          <a:xfrm>
            <a:off x="2736700" y="4752257"/>
            <a:ext cx="736401" cy="216022"/>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矩形 12">
            <a:extLst>
              <a:ext uri="{FF2B5EF4-FFF2-40B4-BE49-F238E27FC236}">
                <a16:creationId xmlns:a16="http://schemas.microsoft.com/office/drawing/2014/main" id="{E8E3546B-FA8B-249C-D804-9FDE689B03D7}"/>
              </a:ext>
            </a:extLst>
          </p:cNvPr>
          <p:cNvSpPr/>
          <p:nvPr/>
        </p:nvSpPr>
        <p:spPr>
          <a:xfrm>
            <a:off x="619121" y="3291221"/>
            <a:ext cx="936104" cy="45497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2AED2BF3-52B4-478B-9A60-8BAC5DDEA387}"/>
              </a:ext>
            </a:extLst>
          </p:cNvPr>
          <p:cNvPicPr>
            <a:picLocks noChangeAspect="1"/>
          </p:cNvPicPr>
          <p:nvPr/>
        </p:nvPicPr>
        <p:blipFill rotWithShape="1">
          <a:blip r:embed="rId3"/>
          <a:srcRect l="15949" t="8985" r="3291" b="4050"/>
          <a:stretch/>
        </p:blipFill>
        <p:spPr bwMode="auto">
          <a:xfrm>
            <a:off x="5790278" y="2627237"/>
            <a:ext cx="5506601" cy="3164560"/>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01190962-FFCC-A810-6DB3-46111EE6FF61}"/>
              </a:ext>
            </a:extLst>
          </p:cNvPr>
          <p:cNvSpPr/>
          <p:nvPr/>
        </p:nvSpPr>
        <p:spPr>
          <a:xfrm>
            <a:off x="7705651" y="3092580"/>
            <a:ext cx="1223739" cy="457198"/>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a:extLst>
              <a:ext uri="{FF2B5EF4-FFF2-40B4-BE49-F238E27FC236}">
                <a16:creationId xmlns:a16="http://schemas.microsoft.com/office/drawing/2014/main" id="{754A93BA-239B-B0DE-5D9A-0267B9AD7575}"/>
              </a:ext>
            </a:extLst>
          </p:cNvPr>
          <p:cNvSpPr/>
          <p:nvPr/>
        </p:nvSpPr>
        <p:spPr>
          <a:xfrm>
            <a:off x="8209309" y="4589086"/>
            <a:ext cx="792087" cy="288032"/>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15402016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858377"/>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(3)</a:t>
            </a:r>
            <a:r>
              <a:rPr lang="zh-CN" altLang="en-US" b="1" dirty="0">
                <a:effectLst/>
                <a:latin typeface="宋体" panose="02010600030101010101" pitchFamily="2" charset="-122"/>
                <a:ea typeface="宋体" panose="02010600030101010101" pitchFamily="2" charset="-122"/>
                <a:cs typeface="宋体" panose="02010600030101010101" pitchFamily="2" charset="-122"/>
              </a:rPr>
              <a:t>报文选择</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dirty="0">
                <a:effectLst/>
                <a:latin typeface="宋体" panose="02010600030101010101" pitchFamily="2" charset="-122"/>
                <a:ea typeface="宋体" panose="02010600030101010101" pitchFamily="2" charset="-122"/>
                <a:cs typeface="宋体" panose="02010600030101010101" pitchFamily="2" charset="-122"/>
              </a:rPr>
              <a:t>的设备视图中选择添加控制报文为标准报文</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a:extLst>
              <a:ext uri="{FF2B5EF4-FFF2-40B4-BE49-F238E27FC236}">
                <a16:creationId xmlns:a16="http://schemas.microsoft.com/office/drawing/2014/main" id="{3792B028-2BB9-FDF0-4B1C-740DB9E907D6}"/>
              </a:ext>
            </a:extLst>
          </p:cNvPr>
          <p:cNvPicPr>
            <a:picLocks noChangeAspect="1"/>
          </p:cNvPicPr>
          <p:nvPr/>
        </p:nvPicPr>
        <p:blipFill rotWithShape="1">
          <a:blip r:embed="rId2"/>
          <a:srcRect l="20387" t="8972" b="26749"/>
          <a:stretch/>
        </p:blipFill>
        <p:spPr bwMode="auto">
          <a:xfrm>
            <a:off x="1944613" y="2330130"/>
            <a:ext cx="7022539" cy="3044871"/>
          </a:xfrm>
          <a:prstGeom prst="rect">
            <a:avLst/>
          </a:prstGeom>
          <a:ln>
            <a:noFill/>
          </a:ln>
          <a:extLst>
            <a:ext uri="{53640926-AAD7-44D8-BBD7-CCE9431645EC}">
              <a14:shadowObscured xmlns:a14="http://schemas.microsoft.com/office/drawing/2010/main"/>
            </a:ext>
          </a:extLst>
        </p:spPr>
      </p:pic>
      <p:sp>
        <p:nvSpPr>
          <p:cNvPr id="14" name="矩形 13">
            <a:extLst>
              <a:ext uri="{FF2B5EF4-FFF2-40B4-BE49-F238E27FC236}">
                <a16:creationId xmlns:a16="http://schemas.microsoft.com/office/drawing/2014/main" id="{EA5B11A3-7A04-EA72-B803-C3ECD7763C1C}"/>
              </a:ext>
            </a:extLst>
          </p:cNvPr>
          <p:cNvSpPr/>
          <p:nvPr/>
        </p:nvSpPr>
        <p:spPr>
          <a:xfrm>
            <a:off x="5414165" y="3456111"/>
            <a:ext cx="736401" cy="216022"/>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18" name="直接箭头连接符 17">
            <a:extLst>
              <a:ext uri="{FF2B5EF4-FFF2-40B4-BE49-F238E27FC236}">
                <a16:creationId xmlns:a16="http://schemas.microsoft.com/office/drawing/2014/main" id="{1A170FDC-81F2-531F-E93C-092B24EEB2C7}"/>
              </a:ext>
            </a:extLst>
          </p:cNvPr>
          <p:cNvCxnSpPr/>
          <p:nvPr/>
        </p:nvCxnSpPr>
        <p:spPr>
          <a:xfrm flipH="1">
            <a:off x="6193085" y="3600127"/>
            <a:ext cx="1152128"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13702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320041"/>
          </a:xfrm>
          <a:prstGeom prst="rect">
            <a:avLst/>
          </a:prstGeom>
          <a:noFill/>
        </p:spPr>
        <p:txBody>
          <a:bodyPr wrap="square">
            <a:spAutoFit/>
          </a:bodyPr>
          <a:lstStyle/>
          <a:p>
            <a:pPr marL="0" lvl="1">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7.</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程序编写</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建立变量表</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为调用</a:t>
            </a:r>
            <a:r>
              <a:rPr lang="en-US" altLang="zh-CN" dirty="0">
                <a:effectLst/>
                <a:latin typeface="宋体" panose="02010600030101010101" pitchFamily="2" charset="-122"/>
                <a:ea typeface="宋体" panose="02010600030101010101" pitchFamily="2" charset="-122"/>
                <a:cs typeface="宋体" panose="02010600030101010101" pitchFamily="2" charset="-122"/>
              </a:rPr>
              <a:t>FB285</a:t>
            </a:r>
            <a:r>
              <a:rPr lang="zh-CN" altLang="en-US" dirty="0">
                <a:effectLst/>
                <a:latin typeface="宋体" panose="02010600030101010101" pitchFamily="2" charset="-122"/>
                <a:ea typeface="宋体" panose="02010600030101010101" pitchFamily="2" charset="-122"/>
                <a:cs typeface="宋体" panose="02010600030101010101" pitchFamily="2" charset="-122"/>
              </a:rPr>
              <a:t>功能块建立变量表</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B5643B6A-14EC-5DF7-C9F2-9B8C6C0AE729}"/>
              </a:ext>
            </a:extLst>
          </p:cNvPr>
          <p:cNvPicPr>
            <a:picLocks noChangeAspect="1"/>
          </p:cNvPicPr>
          <p:nvPr/>
        </p:nvPicPr>
        <p:blipFill rotWithShape="1">
          <a:blip r:embed="rId2"/>
          <a:srcRect t="4870" r="23438" b="34822"/>
          <a:stretch/>
        </p:blipFill>
        <p:spPr bwMode="auto">
          <a:xfrm>
            <a:off x="2088629" y="2647393"/>
            <a:ext cx="6814633" cy="29689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134091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897362"/>
          </a:xfrm>
          <a:prstGeom prst="rect">
            <a:avLst/>
          </a:prstGeom>
          <a:noFill/>
        </p:spPr>
        <p:txBody>
          <a:bodyPr wrap="square">
            <a:spAutoFit/>
          </a:bodyPr>
          <a:lstStyle/>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编写</a:t>
            </a:r>
            <a:r>
              <a:rPr lang="en-US" altLang="zh-CN" dirty="0">
                <a:effectLst/>
                <a:latin typeface="宋体" panose="02010600030101010101" pitchFamily="2" charset="-122"/>
                <a:ea typeface="宋体" panose="02010600030101010101" pitchFamily="2" charset="-122"/>
                <a:cs typeface="宋体" panose="02010600030101010101" pitchFamily="2" charset="-122"/>
              </a:rPr>
              <a:t>OB1</a:t>
            </a:r>
            <a:r>
              <a:rPr lang="zh-CN" altLang="en-US" dirty="0">
                <a:effectLst/>
                <a:latin typeface="宋体" panose="02010600030101010101" pitchFamily="2" charset="-122"/>
                <a:ea typeface="宋体" panose="02010600030101010101" pitchFamily="2" charset="-122"/>
                <a:cs typeface="宋体" panose="02010600030101010101" pitchFamily="2" charset="-122"/>
              </a:rPr>
              <a:t>程序</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a:t>
            </a:r>
            <a:r>
              <a:rPr lang="en-US" altLang="zh-CN" dirty="0">
                <a:effectLst/>
                <a:latin typeface="宋体" panose="02010600030101010101" pitchFamily="2" charset="-122"/>
                <a:ea typeface="宋体" panose="02010600030101010101" pitchFamily="2" charset="-122"/>
                <a:cs typeface="宋体" panose="02010600030101010101" pitchFamily="2" charset="-122"/>
              </a:rPr>
              <a:t>OB1</a:t>
            </a:r>
            <a:r>
              <a:rPr lang="zh-CN" altLang="en-US" dirty="0">
                <a:effectLst/>
                <a:latin typeface="宋体" panose="02010600030101010101" pitchFamily="2" charset="-122"/>
                <a:ea typeface="宋体" panose="02010600030101010101" pitchFamily="2" charset="-122"/>
                <a:cs typeface="宋体" panose="02010600030101010101" pitchFamily="2" charset="-122"/>
              </a:rPr>
              <a:t>中调用</a:t>
            </a:r>
            <a:r>
              <a:rPr lang="en-US" altLang="zh-CN" dirty="0">
                <a:effectLst/>
                <a:latin typeface="宋体" panose="02010600030101010101" pitchFamily="2" charset="-122"/>
                <a:ea typeface="宋体" panose="02010600030101010101" pitchFamily="2" charset="-122"/>
                <a:cs typeface="宋体" panose="02010600030101010101" pitchFamily="2" charset="-122"/>
              </a:rPr>
              <a:t>FB285</a:t>
            </a:r>
            <a:r>
              <a:rPr lang="zh-CN" altLang="en-US" dirty="0">
                <a:effectLst/>
                <a:latin typeface="宋体" panose="02010600030101010101" pitchFamily="2" charset="-122"/>
                <a:ea typeface="宋体" panose="02010600030101010101" pitchFamily="2" charset="-122"/>
                <a:cs typeface="宋体" panose="02010600030101010101" pitchFamily="2" charset="-122"/>
              </a:rPr>
              <a:t>功能块，为输入</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输出参数分配变量</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548E56DB-44D4-5054-A9F1-1AC5354BF1CA}"/>
              </a:ext>
            </a:extLst>
          </p:cNvPr>
          <p:cNvPicPr>
            <a:picLocks noChangeAspect="1"/>
          </p:cNvPicPr>
          <p:nvPr/>
        </p:nvPicPr>
        <p:blipFill rotWithShape="1">
          <a:blip r:embed="rId2"/>
          <a:srcRect l="1" t="12125" r="1364"/>
          <a:stretch/>
        </p:blipFill>
        <p:spPr bwMode="auto">
          <a:xfrm>
            <a:off x="2448669" y="2211386"/>
            <a:ext cx="6992754" cy="36209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412106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1735540"/>
          </a:xfrm>
          <a:prstGeom prst="rect">
            <a:avLst/>
          </a:prstGeom>
          <a:noFill/>
        </p:spPr>
        <p:txBody>
          <a:bodyPr wrap="square">
            <a:spAutoFit/>
          </a:bodyPr>
          <a:lstStyle/>
          <a:p>
            <a:pPr marL="0" lvl="1">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8.</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运行与调试</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在程序窗口点击“启用监视”图标进入在线调试状态，设置电机速度变量</a:t>
            </a:r>
            <a:r>
              <a:rPr lang="en-US" altLang="zh-CN" dirty="0">
                <a:effectLst/>
                <a:latin typeface="宋体" panose="02010600030101010101" pitchFamily="2" charset="-122"/>
                <a:ea typeface="宋体" panose="02010600030101010101" pitchFamily="2" charset="-122"/>
                <a:cs typeface="宋体" panose="02010600030101010101" pitchFamily="2" charset="-122"/>
              </a:rPr>
              <a:t>MD12</a:t>
            </a:r>
            <a:r>
              <a:rPr lang="zh-CN" altLang="en-US" dirty="0">
                <a:effectLst/>
                <a:latin typeface="宋体" panose="02010600030101010101" pitchFamily="2" charset="-122"/>
                <a:ea typeface="宋体" panose="02010600030101010101" pitchFamily="2" charset="-122"/>
                <a:cs typeface="宋体" panose="02010600030101010101" pitchFamily="2" charset="-122"/>
              </a:rPr>
              <a:t>为</a:t>
            </a:r>
            <a:r>
              <a:rPr lang="en-US" altLang="zh-CN" dirty="0">
                <a:effectLst/>
                <a:latin typeface="宋体" panose="02010600030101010101" pitchFamily="2" charset="-122"/>
                <a:ea typeface="宋体" panose="02010600030101010101" pitchFamily="2" charset="-122"/>
                <a:cs typeface="宋体" panose="02010600030101010101" pitchFamily="2" charset="-122"/>
              </a:rPr>
              <a:t>100RPM</a:t>
            </a:r>
            <a:r>
              <a:rPr lang="zh-CN" altLang="en-US" dirty="0">
                <a:effectLst/>
                <a:latin typeface="宋体" panose="02010600030101010101" pitchFamily="2" charset="-122"/>
                <a:ea typeface="宋体" panose="02010600030101010101" pitchFamily="2" charset="-122"/>
                <a:cs typeface="宋体" panose="02010600030101010101" pitchFamily="2" charset="-122"/>
              </a:rPr>
              <a:t>，参考速度为</a:t>
            </a:r>
            <a:r>
              <a:rPr lang="en-US" altLang="zh-CN" dirty="0">
                <a:effectLst/>
                <a:latin typeface="宋体" panose="02010600030101010101" pitchFamily="2" charset="-122"/>
                <a:ea typeface="宋体" panose="02010600030101010101" pitchFamily="2" charset="-122"/>
                <a:cs typeface="宋体" panose="02010600030101010101" pitchFamily="2" charset="-122"/>
              </a:rPr>
              <a:t>3000RPM</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MW50</a:t>
            </a:r>
            <a:r>
              <a:rPr lang="zh-CN" altLang="en-US" dirty="0">
                <a:effectLst/>
                <a:latin typeface="宋体" panose="02010600030101010101" pitchFamily="2" charset="-122"/>
                <a:ea typeface="宋体" panose="02010600030101010101" pitchFamily="2" charset="-122"/>
                <a:cs typeface="宋体" panose="02010600030101010101" pitchFamily="2" charset="-122"/>
              </a:rPr>
              <a:t>配置轴为</a:t>
            </a:r>
            <a:r>
              <a:rPr lang="en-US" altLang="zh-CN" dirty="0">
                <a:effectLst/>
                <a:latin typeface="宋体" panose="02010600030101010101" pitchFamily="2" charset="-122"/>
                <a:ea typeface="宋体" panose="02010600030101010101" pitchFamily="2" charset="-122"/>
                <a:cs typeface="宋体" panose="02010600030101010101" pitchFamily="2" charset="-122"/>
              </a:rPr>
              <a:t>16#003F</a:t>
            </a:r>
            <a:r>
              <a:rPr lang="zh-CN" altLang="en-US" dirty="0">
                <a:effectLst/>
                <a:latin typeface="宋体" panose="02010600030101010101" pitchFamily="2" charset="-122"/>
                <a:ea typeface="宋体" panose="02010600030101010101" pitchFamily="2" charset="-122"/>
                <a:cs typeface="宋体" panose="02010600030101010101" pitchFamily="2" charset="-122"/>
              </a:rPr>
              <a:t>，闭合</a:t>
            </a:r>
            <a:r>
              <a:rPr lang="en-US" altLang="zh-CN" dirty="0">
                <a:effectLst/>
                <a:latin typeface="宋体" panose="02010600030101010101" pitchFamily="2" charset="-122"/>
                <a:ea typeface="宋体" panose="02010600030101010101" pitchFamily="2" charset="-122"/>
                <a:cs typeface="宋体" panose="02010600030101010101" pitchFamily="2" charset="-122"/>
              </a:rPr>
              <a:t>M10.0</a:t>
            </a:r>
            <a:r>
              <a:rPr lang="zh-CN" altLang="en-US" dirty="0">
                <a:effectLst/>
                <a:latin typeface="宋体" panose="02010600030101010101" pitchFamily="2" charset="-122"/>
                <a:ea typeface="宋体" panose="02010600030101010101" pitchFamily="2" charset="-122"/>
                <a:cs typeface="宋体" panose="02010600030101010101" pitchFamily="2" charset="-122"/>
              </a:rPr>
              <a:t>使能轴，轴运行，输出变量</a:t>
            </a:r>
            <a:r>
              <a:rPr lang="en-US" altLang="zh-CN" dirty="0">
                <a:effectLst/>
                <a:latin typeface="宋体" panose="02010600030101010101" pitchFamily="2" charset="-122"/>
                <a:ea typeface="宋体" panose="02010600030101010101" pitchFamily="2" charset="-122"/>
                <a:cs typeface="宋体" panose="02010600030101010101" pitchFamily="2" charset="-122"/>
              </a:rPr>
              <a:t>M11.0</a:t>
            </a:r>
            <a:r>
              <a:rPr lang="zh-CN" altLang="en-US" dirty="0">
                <a:effectLst/>
                <a:latin typeface="宋体" panose="02010600030101010101" pitchFamily="2" charset="-122"/>
                <a:ea typeface="宋体" panose="02010600030101010101" pitchFamily="2" charset="-122"/>
                <a:cs typeface="宋体" panose="02010600030101010101" pitchFamily="2" charset="-122"/>
              </a:rPr>
              <a:t>为</a:t>
            </a:r>
            <a:r>
              <a:rPr lang="en-US" altLang="zh-CN" dirty="0">
                <a:effectLst/>
                <a:latin typeface="宋体" panose="02010600030101010101" pitchFamily="2" charset="-122"/>
                <a:ea typeface="宋体" panose="02010600030101010101" pitchFamily="2" charset="-122"/>
                <a:cs typeface="宋体" panose="02010600030101010101" pitchFamily="2" charset="-122"/>
              </a:rPr>
              <a:t>TRUE</a:t>
            </a:r>
            <a:r>
              <a:rPr lang="zh-CN" altLang="en-US" dirty="0">
                <a:effectLst/>
                <a:latin typeface="宋体" panose="02010600030101010101" pitchFamily="2" charset="-122"/>
                <a:ea typeface="宋体" panose="02010600030101010101" pitchFamily="2" charset="-122"/>
                <a:cs typeface="宋体" panose="02010600030101010101" pitchFamily="2" charset="-122"/>
              </a:rPr>
              <a:t>，表示轴已运行，变量</a:t>
            </a:r>
            <a:r>
              <a:rPr lang="en-US" altLang="zh-CN" dirty="0">
                <a:effectLst/>
                <a:latin typeface="宋体" panose="02010600030101010101" pitchFamily="2" charset="-122"/>
                <a:ea typeface="宋体" panose="02010600030101010101" pitchFamily="2" charset="-122"/>
                <a:cs typeface="宋体" panose="02010600030101010101" pitchFamily="2" charset="-122"/>
              </a:rPr>
              <a:t>MD20</a:t>
            </a:r>
            <a:r>
              <a:rPr lang="zh-CN" altLang="en-US" dirty="0">
                <a:effectLst/>
                <a:latin typeface="宋体" panose="02010600030101010101" pitchFamily="2" charset="-122"/>
                <a:ea typeface="宋体" panose="02010600030101010101" pitchFamily="2" charset="-122"/>
                <a:cs typeface="宋体" panose="02010600030101010101" pitchFamily="2" charset="-122"/>
              </a:rPr>
              <a:t>显示电机实际转速。</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91D47F3A-C2B1-4436-64F5-3D19657035D8}"/>
              </a:ext>
            </a:extLst>
          </p:cNvPr>
          <p:cNvPicPr>
            <a:picLocks noChangeAspect="1"/>
          </p:cNvPicPr>
          <p:nvPr/>
        </p:nvPicPr>
        <p:blipFill>
          <a:blip r:embed="rId2"/>
          <a:stretch>
            <a:fillRect/>
          </a:stretch>
        </p:blipFill>
        <p:spPr>
          <a:xfrm>
            <a:off x="3534092" y="2840706"/>
            <a:ext cx="4419600" cy="3426460"/>
          </a:xfrm>
          <a:prstGeom prst="rect">
            <a:avLst/>
          </a:prstGeom>
        </p:spPr>
      </p:pic>
    </p:spTree>
    <p:extLst>
      <p:ext uri="{BB962C8B-B14F-4D97-AF65-F5344CB8AC3E}">
        <p14:creationId xmlns:p14="http://schemas.microsoft.com/office/powerpoint/2010/main" val="37771843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05166"/>
            <a:ext cx="10110468" cy="442878"/>
          </a:xfrm>
          <a:prstGeom prst="rect">
            <a:avLst/>
          </a:prstGeom>
          <a:noFill/>
        </p:spPr>
        <p:txBody>
          <a:bodyPr wrap="square">
            <a:spAutoFit/>
          </a:bodyPr>
          <a:lstStyle/>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改变电动机转速及旋转方向，完成运行调试，记录数据如表所示。其中</a:t>
            </a:r>
            <a:r>
              <a:rPr lang="en-US" altLang="zh-CN" dirty="0">
                <a:effectLst/>
                <a:latin typeface="宋体" panose="02010600030101010101" pitchFamily="2" charset="-122"/>
                <a:ea typeface="宋体" panose="02010600030101010101" pitchFamily="2" charset="-122"/>
                <a:cs typeface="宋体" panose="02010600030101010101" pitchFamily="2" charset="-122"/>
              </a:rPr>
              <a:t>1-TRUE</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0-FALSE</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522D7646-93FB-831D-7C3F-4A07DCA7A711}"/>
              </a:ext>
            </a:extLst>
          </p:cNvPr>
          <p:cNvGraphicFramePr>
            <a:graphicFrameLocks noGrp="1"/>
          </p:cNvGraphicFramePr>
          <p:nvPr>
            <p:extLst>
              <p:ext uri="{D42A27DB-BD31-4B8C-83A1-F6EECF244321}">
                <p14:modId xmlns:p14="http://schemas.microsoft.com/office/powerpoint/2010/main" val="1211569780"/>
              </p:ext>
            </p:extLst>
          </p:nvPr>
        </p:nvGraphicFramePr>
        <p:xfrm>
          <a:off x="2376661" y="2334830"/>
          <a:ext cx="5912176" cy="2438747"/>
        </p:xfrm>
        <a:graphic>
          <a:graphicData uri="http://schemas.openxmlformats.org/drawingml/2006/table">
            <a:tbl>
              <a:tblPr firstRow="1" firstCol="1" bandRow="1">
                <a:tableStyleId>{F5AB1C69-6EDB-4FF4-983F-18BD219EF322}</a:tableStyleId>
              </a:tblPr>
              <a:tblGrid>
                <a:gridCol w="1036068">
                  <a:extLst>
                    <a:ext uri="{9D8B030D-6E8A-4147-A177-3AD203B41FA5}">
                      <a16:colId xmlns:a16="http://schemas.microsoft.com/office/drawing/2014/main" val="1761266745"/>
                    </a:ext>
                  </a:extLst>
                </a:gridCol>
                <a:gridCol w="800472">
                  <a:extLst>
                    <a:ext uri="{9D8B030D-6E8A-4147-A177-3AD203B41FA5}">
                      <a16:colId xmlns:a16="http://schemas.microsoft.com/office/drawing/2014/main" val="3258184278"/>
                    </a:ext>
                  </a:extLst>
                </a:gridCol>
                <a:gridCol w="1183548">
                  <a:extLst>
                    <a:ext uri="{9D8B030D-6E8A-4147-A177-3AD203B41FA5}">
                      <a16:colId xmlns:a16="http://schemas.microsoft.com/office/drawing/2014/main" val="3114009910"/>
                    </a:ext>
                  </a:extLst>
                </a:gridCol>
                <a:gridCol w="1182621">
                  <a:extLst>
                    <a:ext uri="{9D8B030D-6E8A-4147-A177-3AD203B41FA5}">
                      <a16:colId xmlns:a16="http://schemas.microsoft.com/office/drawing/2014/main" val="2856006381"/>
                    </a:ext>
                  </a:extLst>
                </a:gridCol>
                <a:gridCol w="1709467">
                  <a:extLst>
                    <a:ext uri="{9D8B030D-6E8A-4147-A177-3AD203B41FA5}">
                      <a16:colId xmlns:a16="http://schemas.microsoft.com/office/drawing/2014/main" val="3135330324"/>
                    </a:ext>
                  </a:extLst>
                </a:gridCol>
              </a:tblGrid>
              <a:tr h="609687">
                <a:tc>
                  <a:txBody>
                    <a:bodyPr/>
                    <a:lstStyle/>
                    <a:p>
                      <a:pPr algn="just"/>
                      <a:r>
                        <a:rPr lang="zh-CN" sz="1600">
                          <a:effectLst/>
                        </a:rPr>
                        <a:t>信号</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M10.0</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M10.1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MD12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MD16</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82215410"/>
                  </a:ext>
                </a:extLst>
              </a:tr>
              <a:tr h="304843">
                <a:tc>
                  <a:txBody>
                    <a:bodyPr/>
                    <a:lstStyle/>
                    <a:p>
                      <a:pPr algn="just"/>
                      <a:r>
                        <a:rPr lang="zh-CN" sz="1600">
                          <a:effectLst/>
                        </a:rPr>
                        <a:t>启动</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20263875"/>
                  </a:ext>
                </a:extLst>
              </a:tr>
              <a:tr h="304843">
                <a:tc>
                  <a:txBody>
                    <a:bodyPr/>
                    <a:lstStyle/>
                    <a:p>
                      <a:pPr algn="just"/>
                      <a:r>
                        <a:rPr lang="zh-CN" sz="1600">
                          <a:effectLst/>
                        </a:rPr>
                        <a:t>停止</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8832338"/>
                  </a:ext>
                </a:extLst>
              </a:tr>
              <a:tr h="609687">
                <a:tc>
                  <a:txBody>
                    <a:bodyPr/>
                    <a:lstStyle/>
                    <a:p>
                      <a:pPr algn="just"/>
                      <a:r>
                        <a:rPr lang="zh-CN" sz="1600">
                          <a:effectLst/>
                        </a:rPr>
                        <a:t>转速设定</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19305128"/>
                  </a:ext>
                </a:extLst>
              </a:tr>
              <a:tr h="609687">
                <a:tc>
                  <a:txBody>
                    <a:bodyPr/>
                    <a:lstStyle/>
                    <a:p>
                      <a:pPr algn="just"/>
                      <a:r>
                        <a:rPr lang="zh-CN" sz="1600">
                          <a:effectLst/>
                        </a:rPr>
                        <a:t>实际速度</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dirty="0">
                          <a:effectLst/>
                        </a:rPr>
                        <a:t> </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59926603"/>
                  </a:ext>
                </a:extLst>
              </a:tr>
            </a:tbl>
          </a:graphicData>
        </a:graphic>
      </p:graphicFrame>
    </p:spTree>
    <p:extLst>
      <p:ext uri="{BB962C8B-B14F-4D97-AF65-F5344CB8AC3E}">
        <p14:creationId xmlns:p14="http://schemas.microsoft.com/office/powerpoint/2010/main" val="695198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09958" y="1326232"/>
            <a:ext cx="10180257" cy="2666114"/>
          </a:xfrm>
          <a:prstGeom prst="rect">
            <a:avLst/>
          </a:prstGeom>
          <a:noFill/>
          <a:ln w="9525">
            <a:noFill/>
          </a:ln>
        </p:spPr>
        <p:txBody>
          <a:bodyPr wrap="square">
            <a:spAutoFit/>
          </a:bodyPr>
          <a:lstStyle/>
          <a:p>
            <a:pPr>
              <a:lnSpc>
                <a:spcPct val="150000"/>
              </a:lnSpc>
            </a:pP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）速度控制模式</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当伺服驱动器工作在速度控制模式时，通过控制输出电源的频率来对电动机进行调速。</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驱动器能接收伺服电动机的编码器送来的转速信息，不但能调节电动机的速度，还能让电动机转速保持稳定。</a:t>
            </a: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伺服驱动器输出</a:t>
            </a:r>
            <a:r>
              <a:rPr lang="en-US" altLang="zh-CN" sz="1600" dirty="0">
                <a:latin typeface="宋体" panose="02010600030101010101" pitchFamily="2" charset="-122"/>
                <a:ea typeface="宋体" panose="02010600030101010101" pitchFamily="2" charset="-122"/>
              </a:rPr>
              <a:t>U</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V</a:t>
            </a:r>
            <a:r>
              <a:rPr lang="zh-CN" altLang="en-US" sz="1600" dirty="0">
                <a:latin typeface="宋体" panose="02010600030101010101" pitchFamily="2" charset="-122"/>
                <a:ea typeface="宋体" panose="02010600030101010101" pitchFamily="2" charset="-122"/>
              </a:rPr>
              <a:t>、</a:t>
            </a:r>
            <a:r>
              <a:rPr lang="en-US" altLang="zh-CN" sz="1600" dirty="0">
                <a:latin typeface="宋体" panose="02010600030101010101" pitchFamily="2" charset="-122"/>
                <a:ea typeface="宋体" panose="02010600030101010101" pitchFamily="2" charset="-122"/>
              </a:rPr>
              <a:t>W</a:t>
            </a:r>
            <a:r>
              <a:rPr lang="zh-CN" altLang="en-US" sz="1600" dirty="0">
                <a:latin typeface="宋体" panose="02010600030101010101" pitchFamily="2" charset="-122"/>
                <a:ea typeface="宋体" panose="02010600030101010101" pitchFamily="2" charset="-122"/>
              </a:rPr>
              <a:t>三相电源电压给伺服电动机，驱动电动机工作，编码器会将伺服驱动器的旋转信息反馈给伺服驱动器。电动机旋转速度越快，编码器反馈给伺服驱动器的脉冲频率越高。</a:t>
            </a:r>
            <a:endParaRPr lang="en-US" altLang="zh-CN" sz="1600"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latin typeface="宋体" panose="02010600030101010101" pitchFamily="2" charset="-122"/>
                <a:ea typeface="宋体" panose="02010600030101010101" pitchFamily="2" charset="-122"/>
              </a:rPr>
              <a:t>操作伺服驱动器的有关输入开关，可以控制伺服电动机的启动、停止和旋转方向等。调节伺服驱动器的有关输入电位器，可以调节电动机的转速。</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18884923-FB1B-8AD6-C207-8D76012D8363}"/>
              </a:ext>
            </a:extLst>
          </p:cNvPr>
          <p:cNvPicPr>
            <a:picLocks noChangeAspect="1"/>
          </p:cNvPicPr>
          <p:nvPr/>
        </p:nvPicPr>
        <p:blipFill>
          <a:blip r:embed="rId2"/>
          <a:stretch>
            <a:fillRect/>
          </a:stretch>
        </p:blipFill>
        <p:spPr>
          <a:xfrm>
            <a:off x="3384773" y="4104183"/>
            <a:ext cx="4942840" cy="2294890"/>
          </a:xfrm>
          <a:prstGeom prst="rect">
            <a:avLst/>
          </a:prstGeom>
        </p:spPr>
      </p:pic>
    </p:spTree>
    <p:extLst>
      <p:ext uri="{BB962C8B-B14F-4D97-AF65-F5344CB8AC3E}">
        <p14:creationId xmlns:p14="http://schemas.microsoft.com/office/powerpoint/2010/main" val="30369917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5.2 SINAMICS V90 PN</a:t>
            </a:r>
            <a:r>
              <a:rPr lang="zh-CN" altLang="en-US" sz="3200" b="1" dirty="0">
                <a:solidFill>
                  <a:srgbClr val="022F4F"/>
                </a:solidFill>
                <a:latin typeface="微软雅黑" panose="020B0503020204020204" charset="-122"/>
                <a:ea typeface="微软雅黑" panose="020B0503020204020204" charset="-122"/>
              </a:rPr>
              <a:t>速度模式的调试与运行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dirty="0">
                <a:latin typeface="宋体" panose="02010600030101010101" pitchFamily="2" charset="-122"/>
                <a:ea typeface="宋体" panose="02010600030101010101" pitchFamily="2" charset="-122"/>
                <a:cs typeface="宋体" panose="02010600030101010101" pitchFamily="2" charset="-122"/>
              </a:rPr>
              <a:t>9</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2" name="表格 1">
            <a:extLst>
              <a:ext uri="{FF2B5EF4-FFF2-40B4-BE49-F238E27FC236}">
                <a16:creationId xmlns:a16="http://schemas.microsoft.com/office/drawing/2014/main" id="{C1697271-3E61-0AC2-31A8-075558993D5A}"/>
              </a:ext>
            </a:extLst>
          </p:cNvPr>
          <p:cNvGraphicFramePr>
            <a:graphicFrameLocks noGrp="1"/>
          </p:cNvGraphicFramePr>
          <p:nvPr>
            <p:extLst>
              <p:ext uri="{D42A27DB-BD31-4B8C-83A1-F6EECF244321}">
                <p14:modId xmlns:p14="http://schemas.microsoft.com/office/powerpoint/2010/main" val="1214006501"/>
              </p:ext>
            </p:extLst>
          </p:nvPr>
        </p:nvGraphicFramePr>
        <p:xfrm>
          <a:off x="2088629" y="1822896"/>
          <a:ext cx="7416823" cy="4289174"/>
        </p:xfrm>
        <a:graphic>
          <a:graphicData uri="http://schemas.openxmlformats.org/drawingml/2006/table">
            <a:tbl>
              <a:tblPr>
                <a:tableStyleId>{616DA210-FB5B-4158-B5E0-FEB733F419BA}</a:tableStyleId>
              </a:tblPr>
              <a:tblGrid>
                <a:gridCol w="800663">
                  <a:extLst>
                    <a:ext uri="{9D8B030D-6E8A-4147-A177-3AD203B41FA5}">
                      <a16:colId xmlns:a16="http://schemas.microsoft.com/office/drawing/2014/main" val="723832838"/>
                    </a:ext>
                  </a:extLst>
                </a:gridCol>
                <a:gridCol w="1612700">
                  <a:extLst>
                    <a:ext uri="{9D8B030D-6E8A-4147-A177-3AD203B41FA5}">
                      <a16:colId xmlns:a16="http://schemas.microsoft.com/office/drawing/2014/main" val="2584548882"/>
                    </a:ext>
                  </a:extLst>
                </a:gridCol>
                <a:gridCol w="966711">
                  <a:extLst>
                    <a:ext uri="{9D8B030D-6E8A-4147-A177-3AD203B41FA5}">
                      <a16:colId xmlns:a16="http://schemas.microsoft.com/office/drawing/2014/main" val="3964601983"/>
                    </a:ext>
                  </a:extLst>
                </a:gridCol>
                <a:gridCol w="1773059">
                  <a:extLst>
                    <a:ext uri="{9D8B030D-6E8A-4147-A177-3AD203B41FA5}">
                      <a16:colId xmlns:a16="http://schemas.microsoft.com/office/drawing/2014/main" val="213009458"/>
                    </a:ext>
                  </a:extLst>
                </a:gridCol>
                <a:gridCol w="189244">
                  <a:extLst>
                    <a:ext uri="{9D8B030D-6E8A-4147-A177-3AD203B41FA5}">
                      <a16:colId xmlns:a16="http://schemas.microsoft.com/office/drawing/2014/main" val="4170587345"/>
                    </a:ext>
                  </a:extLst>
                </a:gridCol>
                <a:gridCol w="1037223">
                  <a:extLst>
                    <a:ext uri="{9D8B030D-6E8A-4147-A177-3AD203B41FA5}">
                      <a16:colId xmlns:a16="http://schemas.microsoft.com/office/drawing/2014/main" val="1804554966"/>
                    </a:ext>
                  </a:extLst>
                </a:gridCol>
                <a:gridCol w="1037223">
                  <a:extLst>
                    <a:ext uri="{9D8B030D-6E8A-4147-A177-3AD203B41FA5}">
                      <a16:colId xmlns:a16="http://schemas.microsoft.com/office/drawing/2014/main" val="3196342963"/>
                    </a:ext>
                  </a:extLst>
                </a:gridCol>
              </a:tblGrid>
              <a:tr h="216704">
                <a:tc>
                  <a:txBody>
                    <a:bodyPr/>
                    <a:lstStyle/>
                    <a:p>
                      <a:pPr algn="ctr"/>
                      <a:r>
                        <a:rPr lang="zh-CN" sz="1600">
                          <a:effectLst/>
                        </a:rPr>
                        <a:t>任务</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34607660"/>
                  </a:ext>
                </a:extLst>
              </a:tr>
              <a:tr h="433408">
                <a:tc>
                  <a:txBody>
                    <a:bodyPr/>
                    <a:lstStyle/>
                    <a:p>
                      <a:pPr algn="ctr"/>
                      <a:r>
                        <a:rPr lang="zh-CN" sz="1600" dirty="0">
                          <a:effectLst/>
                        </a:rPr>
                        <a:t>序号</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00B0F0"/>
                    </a:solidFill>
                  </a:tcPr>
                </a:tc>
                <a:tc gridSpan="4">
                  <a:txBody>
                    <a:bodyPr/>
                    <a:lstStyle/>
                    <a:p>
                      <a:pPr algn="ctr"/>
                      <a:r>
                        <a:rPr lang="zh-CN" sz="1600" dirty="0">
                          <a:effectLst/>
                        </a:rPr>
                        <a:t>评价内容</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zh-CN" sz="1600" dirty="0">
                          <a:effectLst/>
                        </a:rPr>
                        <a:t>权重（</a:t>
                      </a:r>
                      <a:r>
                        <a:rPr lang="en-US" sz="1600" dirty="0">
                          <a:effectLst/>
                        </a:rPr>
                        <a:t>%</a:t>
                      </a:r>
                      <a:r>
                        <a:rPr lang="zh-CN" sz="1600" dirty="0">
                          <a:effectLst/>
                        </a:rPr>
                        <a:t>）</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00B0F0"/>
                    </a:solidFill>
                  </a:tcPr>
                </a:tc>
                <a:tc>
                  <a:txBody>
                    <a:bodyPr/>
                    <a:lstStyle/>
                    <a:p>
                      <a:pPr algn="ctr"/>
                      <a:r>
                        <a:rPr lang="zh-CN" sz="1600" dirty="0">
                          <a:effectLst/>
                        </a:rPr>
                        <a:t>评分</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00B0F0"/>
                    </a:solidFill>
                  </a:tcPr>
                </a:tc>
                <a:extLst>
                  <a:ext uri="{0D108BD9-81ED-4DB2-BD59-A6C34878D82A}">
                    <a16:rowId xmlns:a16="http://schemas.microsoft.com/office/drawing/2014/main" val="23811890"/>
                  </a:ext>
                </a:extLst>
              </a:tr>
              <a:tr h="433408">
                <a:tc>
                  <a:txBody>
                    <a:bodyPr/>
                    <a:lstStyle/>
                    <a:p>
                      <a:pPr algn="ctr"/>
                      <a:r>
                        <a:rPr lang="en-US" sz="1600" dirty="0">
                          <a:effectLst/>
                        </a:rPr>
                        <a:t>1</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正确连接</a:t>
                      </a:r>
                      <a:r>
                        <a:rPr lang="en-US" sz="1600" dirty="0">
                          <a:effectLst/>
                        </a:rPr>
                        <a:t>V90 PN</a:t>
                      </a:r>
                      <a:r>
                        <a:rPr lang="zh-CN" sz="1600" dirty="0">
                          <a:effectLst/>
                        </a:rPr>
                        <a:t>主电路，构建</a:t>
                      </a:r>
                      <a:r>
                        <a:rPr lang="en-US" sz="1600" dirty="0">
                          <a:effectLst/>
                        </a:rPr>
                        <a:t>PLC</a:t>
                      </a:r>
                      <a:r>
                        <a:rPr lang="zh-CN" sz="1600" dirty="0">
                          <a:effectLst/>
                        </a:rPr>
                        <a:t>、</a:t>
                      </a:r>
                      <a:r>
                        <a:rPr lang="en-US" sz="1600" dirty="0">
                          <a:effectLst/>
                        </a:rPr>
                        <a:t>V90 PN</a:t>
                      </a:r>
                      <a:r>
                        <a:rPr lang="zh-CN" sz="1600" dirty="0">
                          <a:effectLst/>
                        </a:rPr>
                        <a:t>网络</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52499977"/>
                  </a:ext>
                </a:extLst>
              </a:tr>
              <a:tr h="252822">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正确设置</a:t>
                      </a:r>
                      <a:r>
                        <a:rPr lang="en-US" sz="1600" dirty="0">
                          <a:effectLst/>
                        </a:rPr>
                        <a:t>V-ASSISTANT</a:t>
                      </a:r>
                      <a:r>
                        <a:rPr lang="zh-CN" sz="1600" dirty="0">
                          <a:effectLst/>
                        </a:rPr>
                        <a:t>软件参数</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49261247"/>
                  </a:ext>
                </a:extLst>
              </a:tr>
              <a:tr h="433408">
                <a:tc>
                  <a:txBody>
                    <a:bodyPr/>
                    <a:lstStyle/>
                    <a:p>
                      <a:pPr algn="ctr"/>
                      <a:r>
                        <a:rPr lang="en-US" sz="1600" dirty="0">
                          <a:effectLst/>
                        </a:rPr>
                        <a:t>3</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正确组态</a:t>
                      </a:r>
                      <a:r>
                        <a:rPr lang="en-US" sz="1600" dirty="0">
                          <a:effectLst/>
                        </a:rPr>
                        <a:t>PLC</a:t>
                      </a:r>
                      <a:r>
                        <a:rPr lang="zh-CN" sz="1600" dirty="0">
                          <a:effectLst/>
                        </a:rPr>
                        <a:t>、</a:t>
                      </a:r>
                      <a:r>
                        <a:rPr lang="en-US" sz="1600" dirty="0">
                          <a:effectLst/>
                        </a:rPr>
                        <a:t>V90 PN</a:t>
                      </a:r>
                      <a:r>
                        <a:rPr lang="zh-CN" sz="1600" dirty="0">
                          <a:effectLst/>
                        </a:rPr>
                        <a:t>，配置设备名称和</a:t>
                      </a:r>
                      <a:r>
                        <a:rPr lang="en-US" sz="1600" dirty="0">
                          <a:effectLst/>
                        </a:rPr>
                        <a:t>IP</a:t>
                      </a:r>
                      <a:r>
                        <a:rPr lang="zh-CN" sz="1600" dirty="0">
                          <a:effectLst/>
                        </a:rPr>
                        <a:t>地址</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133465060"/>
                  </a:ext>
                </a:extLst>
              </a:tr>
              <a:tr h="433408">
                <a:tc>
                  <a:txBody>
                    <a:bodyPr/>
                    <a:lstStyle/>
                    <a:p>
                      <a:pPr algn="ctr"/>
                      <a:r>
                        <a:rPr lang="en-US" sz="1600" dirty="0">
                          <a:effectLst/>
                        </a:rPr>
                        <a:t>4</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调用</a:t>
                      </a:r>
                      <a:r>
                        <a:rPr lang="en-US" sz="1600" dirty="0">
                          <a:effectLst/>
                        </a:rPr>
                        <a:t>FB285</a:t>
                      </a:r>
                      <a:r>
                        <a:rPr lang="zh-CN" sz="1600" dirty="0">
                          <a:effectLst/>
                        </a:rPr>
                        <a:t>功能块，编写</a:t>
                      </a:r>
                      <a:r>
                        <a:rPr lang="en-US" sz="1600" dirty="0">
                          <a:effectLst/>
                        </a:rPr>
                        <a:t>PLC</a:t>
                      </a:r>
                      <a:r>
                        <a:rPr lang="zh-CN" sz="1600" dirty="0">
                          <a:effectLst/>
                        </a:rPr>
                        <a:t>程序，编译下载</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69607662"/>
                  </a:ext>
                </a:extLst>
              </a:tr>
              <a:tr h="216704">
                <a:tc>
                  <a:txBody>
                    <a:bodyPr/>
                    <a:lstStyle/>
                    <a:p>
                      <a:pPr algn="ctr"/>
                      <a:r>
                        <a:rPr lang="en-US" sz="1600" dirty="0">
                          <a:effectLst/>
                        </a:rPr>
                        <a:t>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在线调试</a:t>
                      </a:r>
                      <a:r>
                        <a:rPr lang="en-US" sz="1600">
                          <a:effectLst/>
                        </a:rPr>
                        <a:t>PLC</a:t>
                      </a:r>
                      <a:r>
                        <a:rPr lang="zh-CN" sz="1600">
                          <a:effectLst/>
                        </a:rPr>
                        <a:t>程序，控制</a:t>
                      </a:r>
                      <a:r>
                        <a:rPr lang="en-US" sz="1600">
                          <a:effectLst/>
                        </a:rPr>
                        <a:t>V90</a:t>
                      </a:r>
                      <a:r>
                        <a:rPr lang="zh-CN" sz="1600">
                          <a:effectLst/>
                        </a:rPr>
                        <a:t>伺服启动</a:t>
                      </a:r>
                      <a:r>
                        <a:rPr lang="en-US" sz="1600">
                          <a:effectLst/>
                        </a:rPr>
                        <a:t>/</a:t>
                      </a:r>
                      <a:r>
                        <a:rPr lang="zh-CN" sz="1600">
                          <a:effectLst/>
                        </a:rPr>
                        <a:t>停止</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96985166"/>
                  </a:ext>
                </a:extLst>
              </a:tr>
              <a:tr h="216704">
                <a:tc>
                  <a:txBody>
                    <a:bodyPr/>
                    <a:lstStyle/>
                    <a:p>
                      <a:pPr algn="ctr"/>
                      <a:r>
                        <a:rPr lang="en-US" sz="1600" dirty="0">
                          <a:effectLst/>
                        </a:rPr>
                        <a:t>6</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在线修改变</a:t>
                      </a:r>
                      <a:r>
                        <a:rPr lang="en-US" sz="1600" dirty="0">
                          <a:effectLst/>
                        </a:rPr>
                        <a:t>V90</a:t>
                      </a:r>
                      <a:r>
                        <a:rPr lang="zh-CN" sz="1600" dirty="0">
                          <a:effectLst/>
                        </a:rPr>
                        <a:t>伺服速度及旋转方向。</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76438354"/>
                  </a:ext>
                </a:extLst>
              </a:tr>
              <a:tr h="433408">
                <a:tc>
                  <a:txBody>
                    <a:bodyPr/>
                    <a:lstStyle/>
                    <a:p>
                      <a:pPr algn="ctr"/>
                      <a:r>
                        <a:rPr lang="en-US" sz="1600" dirty="0">
                          <a:effectLst/>
                        </a:rPr>
                        <a:t>7</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合理施工，操作规范，在规定时间完成任务</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26415417"/>
                  </a:ext>
                </a:extLst>
              </a:tr>
              <a:tr h="650112">
                <a:tc>
                  <a:txBody>
                    <a:bodyPr/>
                    <a:lstStyle/>
                    <a:p>
                      <a:pPr algn="ctr"/>
                      <a:r>
                        <a:rPr lang="en-US" sz="1600" dirty="0">
                          <a:effectLst/>
                        </a:rPr>
                        <a:t>8</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无旷课、迟到现象，团队意识强（工具保管、使用、收回情况，设备摆放，场地整理情况）</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46145812"/>
                  </a:ext>
                </a:extLst>
              </a:tr>
              <a:tr h="216704">
                <a:tc gridSpan="6">
                  <a:txBody>
                    <a:bodyPr/>
                    <a:lstStyle/>
                    <a:p>
                      <a:pPr algn="ctr"/>
                      <a:r>
                        <a:rPr lang="zh-CN" sz="1600">
                          <a:effectLst/>
                        </a:rPr>
                        <a:t>总得分</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18595712"/>
                  </a:ext>
                </a:extLst>
              </a:tr>
              <a:tr h="216704">
                <a:tc>
                  <a:txBody>
                    <a:bodyPr/>
                    <a:lstStyle/>
                    <a:p>
                      <a:pPr algn="ctr"/>
                      <a:r>
                        <a:rPr lang="zh-CN" sz="1600">
                          <a:effectLst/>
                        </a:rPr>
                        <a:t>日期</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600">
                          <a:effectLst/>
                        </a:rPr>
                        <a:t>教师</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536892929"/>
                  </a:ext>
                </a:extLst>
              </a:tr>
            </a:tbl>
          </a:graphicData>
        </a:graphic>
      </p:graphicFrame>
    </p:spTree>
    <p:extLst>
      <p:ext uri="{BB962C8B-B14F-4D97-AF65-F5344CB8AC3E}">
        <p14:creationId xmlns:p14="http://schemas.microsoft.com/office/powerpoint/2010/main" val="327067497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716715"/>
            <a:ext cx="10110468" cy="3813032"/>
          </a:xfrm>
          <a:prstGeom prst="rect">
            <a:avLst/>
          </a:prstGeom>
          <a:noFill/>
        </p:spPr>
        <p:txBody>
          <a:bodyPr wrap="square">
            <a:spAutoFit/>
          </a:bodyPr>
          <a:lstStyle/>
          <a:p>
            <a:pPr marL="0" lvl="1">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1.</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轴的概念</a:t>
            </a: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在简单的运动</a:t>
            </a:r>
            <a:r>
              <a:rPr lang="zh-CN" altLang="en-US" dirty="0">
                <a:latin typeface="宋体" panose="02010600030101010101" pitchFamily="2" charset="-122"/>
                <a:cs typeface="宋体" panose="02010600030101010101" pitchFamily="2" charset="-122"/>
              </a:rPr>
              <a:t>中，轴是最常见的被控对象，轴</a:t>
            </a:r>
            <a:r>
              <a:rPr lang="zh-CN" altLang="en-US" dirty="0">
                <a:effectLst/>
                <a:latin typeface="宋体" panose="02010600030101010101" pitchFamily="2" charset="-122"/>
                <a:ea typeface="宋体" panose="02010600030101010101" pitchFamily="2" charset="-122"/>
                <a:cs typeface="宋体" panose="02010600030101010101" pitchFamily="2" charset="-122"/>
              </a:rPr>
              <a:t>与机械负载直接连接，带动负载完成旋转、直线运动，在较为复杂的运动中，还可以实现多轴协调动作，如多轴速度同步、位置同步，使负载按照规定的路径运动等。对轴的控制，也就是实现对机械的运动控制。</a:t>
            </a: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在西门子的</a:t>
            </a:r>
            <a:r>
              <a:rPr lang="en-US" altLang="zh-CN" dirty="0">
                <a:effectLst/>
                <a:latin typeface="宋体" panose="02010600030101010101" pitchFamily="2" charset="-122"/>
                <a:ea typeface="宋体" panose="02010600030101010101" pitchFamily="2" charset="-122"/>
                <a:cs typeface="宋体" panose="02010600030101010101" pitchFamily="2" charset="-122"/>
              </a:rPr>
              <a:t>S7-1200/1500</a:t>
            </a:r>
            <a:r>
              <a:rPr lang="zh-CN" altLang="en-US" dirty="0">
                <a:effectLst/>
                <a:latin typeface="宋体" panose="02010600030101010101" pitchFamily="2" charset="-122"/>
                <a:ea typeface="宋体" panose="02010600030101010101" pitchFamily="2" charset="-122"/>
                <a:cs typeface="宋体" panose="02010600030101010101" pitchFamily="2" charset="-122"/>
              </a:rPr>
              <a:t>系列</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中，轴需要组态为工艺对象</a:t>
            </a:r>
            <a:r>
              <a:rPr lang="en-US" altLang="zh-CN" dirty="0">
                <a:effectLst/>
                <a:latin typeface="宋体" panose="02010600030101010101" pitchFamily="2" charset="-122"/>
                <a:ea typeface="宋体" panose="02010600030101010101" pitchFamily="2" charset="-122"/>
                <a:cs typeface="宋体" panose="02010600030101010101" pitchFamily="2" charset="-122"/>
              </a:rPr>
              <a:t>(TO)</a:t>
            </a:r>
            <a:r>
              <a:rPr lang="zh-CN" altLang="en-US" dirty="0">
                <a:effectLst/>
                <a:latin typeface="宋体" panose="02010600030101010101" pitchFamily="2" charset="-122"/>
                <a:ea typeface="宋体" panose="02010600030101010101" pitchFamily="2" charset="-122"/>
                <a:cs typeface="宋体" panose="02010600030101010101" pitchFamily="2" charset="-122"/>
              </a:rPr>
              <a:t>，工艺对象是用户程序和真实驱动的接口，可通过</a:t>
            </a:r>
            <a:r>
              <a:rPr lang="en-US" altLang="zh-CN" dirty="0">
                <a:effectLst/>
                <a:latin typeface="宋体" panose="02010600030101010101" pitchFamily="2" charset="-122"/>
                <a:ea typeface="宋体" panose="02010600030101010101" pitchFamily="2" charset="-122"/>
                <a:cs typeface="宋体" panose="02010600030101010101" pitchFamily="2" charset="-122"/>
              </a:rPr>
              <a:t>PLC Open</a:t>
            </a:r>
            <a:r>
              <a:rPr lang="zh-CN" altLang="en-US" dirty="0">
                <a:effectLst/>
                <a:latin typeface="宋体" panose="02010600030101010101" pitchFamily="2" charset="-122"/>
                <a:ea typeface="宋体" panose="02010600030101010101" pitchFamily="2" charset="-122"/>
                <a:cs typeface="宋体" panose="02010600030101010101" pitchFamily="2" charset="-122"/>
              </a:rPr>
              <a:t>标准程序块控制命令操作工艺对象实现使能、停止、绝对定位、相对定位等运动控制。</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同时可以对工艺对象进行监控，通过工艺对象可以设置轴参数，并获得轴的运行状态。可以组态为速度轴、位置轴、同步轴和运动机构四种主要的工艺对象。</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文本框 4">
            <a:extLst>
              <a:ext uri="{FF2B5EF4-FFF2-40B4-BE49-F238E27FC236}">
                <a16:creationId xmlns:a16="http://schemas.microsoft.com/office/drawing/2014/main" id="{5BE0949A-70E2-8BB4-410E-3942F21C59EB}"/>
              </a:ext>
            </a:extLst>
          </p:cNvPr>
          <p:cNvSpPr txBox="1"/>
          <p:nvPr/>
        </p:nvSpPr>
        <p:spPr>
          <a:xfrm>
            <a:off x="450648" y="1171539"/>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mj-ea"/>
                <a:ea typeface="+mj-ea"/>
              </a:rPr>
              <a:t>5.3.1</a:t>
            </a:r>
            <a:r>
              <a:rPr lang="zh-CN" altLang="zh-CN" sz="2400" b="1" dirty="0">
                <a:solidFill>
                  <a:srgbClr val="002060"/>
                </a:solidFill>
                <a:effectLst/>
                <a:latin typeface="+mj-ea"/>
                <a:ea typeface="+mj-ea"/>
              </a:rPr>
              <a:t>运动控制概述</a:t>
            </a:r>
            <a:endParaRPr lang="zh-CN" altLang="zh-CN" sz="3200" b="1" dirty="0">
              <a:solidFill>
                <a:srgbClr val="002060"/>
              </a:solidFill>
              <a:effectLst/>
              <a:latin typeface="+mj-ea"/>
              <a:ea typeface="+mj-ea"/>
            </a:endParaRPr>
          </a:p>
        </p:txBody>
      </p:sp>
    </p:spTree>
    <p:extLst>
      <p:ext uri="{BB962C8B-B14F-4D97-AF65-F5344CB8AC3E}">
        <p14:creationId xmlns:p14="http://schemas.microsoft.com/office/powerpoint/2010/main" val="145094432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716715"/>
            <a:ext cx="10110468" cy="2982035"/>
          </a:xfrm>
          <a:prstGeom prst="rect">
            <a:avLst/>
          </a:prstGeom>
          <a:noFill/>
        </p:spPr>
        <p:txBody>
          <a:bodyPr wrap="square">
            <a:spAutoFit/>
          </a:bodyPr>
          <a:lstStyle/>
          <a:p>
            <a:pPr marL="0" lvl="1">
              <a:lnSpc>
                <a:spcPct val="150000"/>
              </a:lnSpc>
            </a:pPr>
            <a:r>
              <a:rPr lang="en-US" altLang="zh-CN" sz="2000" b="1" dirty="0">
                <a:effectLst/>
                <a:latin typeface="宋体" panose="02010600030101010101" pitchFamily="2" charset="-122"/>
                <a:ea typeface="宋体" panose="02010600030101010101" pitchFamily="2" charset="-122"/>
                <a:cs typeface="宋体" panose="02010600030101010101" pitchFamily="2" charset="-122"/>
              </a:rPr>
              <a:t>2.</a:t>
            </a:r>
            <a:r>
              <a:rPr lang="zh-CN" altLang="en-US" sz="2000" b="1" dirty="0">
                <a:effectLst/>
                <a:latin typeface="宋体" panose="02010600030101010101" pitchFamily="2" charset="-122"/>
                <a:ea typeface="宋体" panose="02010600030101010101" pitchFamily="2" charset="-122"/>
                <a:cs typeface="宋体" panose="02010600030101010101" pitchFamily="2" charset="-122"/>
              </a:rPr>
              <a:t>位置控制实现方法</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S7-1200</a:t>
            </a:r>
            <a:r>
              <a:rPr lang="zh-CN" altLang="en-US" dirty="0">
                <a:effectLst/>
                <a:latin typeface="宋体" panose="02010600030101010101" pitchFamily="2" charset="-122"/>
                <a:ea typeface="宋体" panose="02010600030101010101" pitchFamily="2" charset="-122"/>
                <a:cs typeface="宋体" panose="02010600030101010101" pitchFamily="2" charset="-122"/>
              </a:rPr>
              <a:t>系列</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通过</a:t>
            </a:r>
            <a:r>
              <a:rPr lang="en-US" altLang="zh-CN" dirty="0">
                <a:effectLst/>
                <a:latin typeface="宋体" panose="02010600030101010101" pitchFamily="2" charset="-122"/>
                <a:ea typeface="宋体" panose="02010600030101010101" pitchFamily="2" charset="-122"/>
                <a:cs typeface="宋体" panose="02010600030101010101" pitchFamily="2" charset="-122"/>
              </a:rPr>
              <a:t>PROFINET</a:t>
            </a:r>
            <a:r>
              <a:rPr lang="zh-CN" altLang="en-US" dirty="0">
                <a:effectLst/>
                <a:latin typeface="宋体" panose="02010600030101010101" pitchFamily="2" charset="-122"/>
                <a:ea typeface="宋体" panose="02010600030101010101" pitchFamily="2" charset="-122"/>
                <a:cs typeface="宋体" panose="02010600030101010101" pitchFamily="2" charset="-122"/>
              </a:rPr>
              <a:t>与</a:t>
            </a:r>
            <a:r>
              <a:rPr lang="en-US" altLang="zh-CN" dirty="0">
                <a:effectLst/>
                <a:latin typeface="宋体" panose="02010600030101010101" pitchFamily="2" charset="-122"/>
                <a:ea typeface="宋体" panose="02010600030101010101" pitchFamily="2" charset="-122"/>
                <a:cs typeface="宋体" panose="02010600030101010101" pitchFamily="2" charset="-122"/>
              </a:rPr>
              <a:t>V90</a:t>
            </a:r>
            <a:r>
              <a:rPr lang="zh-CN" altLang="en-US" dirty="0">
                <a:effectLst/>
                <a:latin typeface="宋体" panose="02010600030101010101" pitchFamily="2" charset="-122"/>
                <a:ea typeface="宋体" panose="02010600030101010101" pitchFamily="2" charset="-122"/>
                <a:cs typeface="宋体" panose="02010600030101010101" pitchFamily="2" charset="-122"/>
              </a:rPr>
              <a:t>伺服驱动器搭配进行位置控制，实现的方法主要有以下两种：</a:t>
            </a: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方法一，在</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中组态位置轴工艺对象，</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使用标准报文</a:t>
            </a: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，通过运动控制指令（</a:t>
            </a:r>
            <a:r>
              <a:rPr lang="en-US" altLang="zh-CN" dirty="0">
                <a:effectLst/>
                <a:latin typeface="宋体" panose="02010600030101010101" pitchFamily="2" charset="-122"/>
                <a:ea typeface="宋体" panose="02010600030101010101" pitchFamily="2" charset="-122"/>
                <a:cs typeface="宋体" panose="02010600030101010101" pitchFamily="2" charset="-122"/>
              </a:rPr>
              <a:t>PLC Open</a:t>
            </a:r>
            <a:r>
              <a:rPr lang="zh-CN" altLang="en-US" dirty="0">
                <a:effectLst/>
                <a:latin typeface="宋体" panose="02010600030101010101" pitchFamily="2" charset="-122"/>
                <a:ea typeface="宋体" panose="02010600030101010101" pitchFamily="2" charset="-122"/>
                <a:cs typeface="宋体" panose="02010600030101010101" pitchFamily="2" charset="-122"/>
              </a:rPr>
              <a:t>标准程序块）进行控制。控制方式属于中央控制方式，位置控制在</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中计算，驱动执行速度控制。</a:t>
            </a: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方法二，在</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中使用</a:t>
            </a:r>
            <a:r>
              <a:rPr lang="en-US" altLang="zh-CN" dirty="0">
                <a:effectLst/>
                <a:latin typeface="宋体" panose="02010600030101010101" pitchFamily="2" charset="-122"/>
                <a:ea typeface="宋体" panose="02010600030101010101" pitchFamily="2" charset="-122"/>
                <a:cs typeface="宋体" panose="02010600030101010101" pitchFamily="2" charset="-122"/>
              </a:rPr>
              <a:t>FB284</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SINA_POS</a:t>
            </a:r>
            <a:r>
              <a:rPr lang="zh-CN" altLang="en-US" dirty="0">
                <a:effectLst/>
                <a:latin typeface="宋体" panose="02010600030101010101" pitchFamily="2" charset="-122"/>
                <a:ea typeface="宋体" panose="02010600030101010101" pitchFamily="2" charset="-122"/>
                <a:cs typeface="宋体" panose="02010600030101010101" pitchFamily="2" charset="-122"/>
              </a:rPr>
              <a:t>）功能块，</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伺服驱动通过内部的基本定位控制器</a:t>
            </a:r>
            <a:r>
              <a:rPr lang="en-US" altLang="zh-CN" dirty="0">
                <a:effectLst/>
                <a:latin typeface="宋体" panose="02010600030101010101" pitchFamily="2" charset="-122"/>
                <a:ea typeface="宋体" panose="02010600030101010101" pitchFamily="2" charset="-122"/>
                <a:cs typeface="宋体" panose="02010600030101010101" pitchFamily="2" charset="-122"/>
              </a:rPr>
              <a:t>(Epos)</a:t>
            </a:r>
            <a:r>
              <a:rPr lang="zh-CN" altLang="en-US" dirty="0">
                <a:effectLst/>
                <a:latin typeface="宋体" panose="02010600030101010101" pitchFamily="2" charset="-122"/>
                <a:ea typeface="宋体" panose="02010600030101010101" pitchFamily="2" charset="-122"/>
                <a:cs typeface="宋体" panose="02010600030101010101" pitchFamily="2" charset="-122"/>
              </a:rPr>
              <a:t>，使用西门子</a:t>
            </a:r>
            <a:r>
              <a:rPr lang="en-US" altLang="zh-CN" dirty="0">
                <a:effectLst/>
                <a:latin typeface="宋体" panose="02010600030101010101" pitchFamily="2" charset="-122"/>
                <a:ea typeface="宋体" panose="02010600030101010101" pitchFamily="2" charset="-122"/>
                <a:cs typeface="宋体" panose="02010600030101010101" pitchFamily="2" charset="-122"/>
              </a:rPr>
              <a:t>111</a:t>
            </a:r>
            <a:r>
              <a:rPr lang="zh-CN" altLang="en-US" dirty="0">
                <a:effectLst/>
                <a:latin typeface="宋体" panose="02010600030101010101" pitchFamily="2" charset="-122"/>
                <a:ea typeface="宋体" panose="02010600030101010101" pitchFamily="2" charset="-122"/>
                <a:cs typeface="宋体" panose="02010600030101010101" pitchFamily="2" charset="-122"/>
              </a:rPr>
              <a:t>报文，实现相对定位、绝对定位等位置控制，控制方式属于分布控制方式，位置控制在驱动器中计算。</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2498735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688314"/>
            <a:ext cx="10110468" cy="1273875"/>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西门子</a:t>
            </a:r>
            <a:r>
              <a:rPr lang="en-US" altLang="zh-CN" dirty="0">
                <a:effectLst/>
                <a:latin typeface="宋体" panose="02010600030101010101" pitchFamily="2" charset="-122"/>
                <a:ea typeface="宋体" panose="02010600030101010101" pitchFamily="2" charset="-122"/>
                <a:cs typeface="宋体" panose="02010600030101010101" pitchFamily="2" charset="-122"/>
              </a:rPr>
              <a:t>TIA Portal</a:t>
            </a:r>
            <a:r>
              <a:rPr lang="zh-CN" altLang="en-US" dirty="0">
                <a:effectLst/>
                <a:latin typeface="宋体" panose="02010600030101010101" pitchFamily="2" charset="-122"/>
                <a:ea typeface="宋体" panose="02010600030101010101" pitchFamily="2" charset="-122"/>
                <a:cs typeface="宋体" panose="02010600030101010101" pitchFamily="2" charset="-122"/>
              </a:rPr>
              <a:t>软件支持</a:t>
            </a:r>
            <a:r>
              <a:rPr lang="en-US" altLang="zh-CN" dirty="0">
                <a:effectLst/>
                <a:latin typeface="宋体" panose="02010600030101010101" pitchFamily="2" charset="-122"/>
                <a:ea typeface="宋体" panose="02010600030101010101" pitchFamily="2" charset="-122"/>
                <a:cs typeface="宋体" panose="02010600030101010101" pitchFamily="2" charset="-122"/>
              </a:rPr>
              <a:t>GSD</a:t>
            </a:r>
            <a:r>
              <a:rPr lang="zh-CN" altLang="en-US" dirty="0">
                <a:effectLst/>
                <a:latin typeface="宋体" panose="02010600030101010101" pitchFamily="2" charset="-122"/>
                <a:ea typeface="宋体" panose="02010600030101010101" pitchFamily="2" charset="-122"/>
                <a:cs typeface="宋体" panose="02010600030101010101" pitchFamily="2" charset="-122"/>
              </a:rPr>
              <a:t>和</a:t>
            </a:r>
            <a:r>
              <a:rPr lang="en-US" altLang="zh-CN" dirty="0">
                <a:effectLst/>
                <a:latin typeface="宋体" panose="02010600030101010101" pitchFamily="2" charset="-122"/>
                <a:ea typeface="宋体" panose="02010600030101010101" pitchFamily="2" charset="-122"/>
                <a:cs typeface="宋体" panose="02010600030101010101" pitchFamily="2" charset="-122"/>
              </a:rPr>
              <a:t>HSP</a:t>
            </a:r>
            <a:r>
              <a:rPr lang="zh-CN" altLang="en-US" dirty="0">
                <a:effectLst/>
                <a:latin typeface="宋体" panose="02010600030101010101" pitchFamily="2" charset="-122"/>
                <a:ea typeface="宋体" panose="02010600030101010101" pitchFamily="2" charset="-122"/>
                <a:cs typeface="宋体" panose="02010600030101010101" pitchFamily="2" charset="-122"/>
              </a:rPr>
              <a:t>两种格式的驱动。</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GSD</a:t>
            </a:r>
            <a:r>
              <a:rPr lang="zh-CN" altLang="en-US" dirty="0">
                <a:effectLst/>
                <a:latin typeface="宋体" panose="02010600030101010101" pitchFamily="2" charset="-122"/>
                <a:ea typeface="宋体" panose="02010600030101010101" pitchFamily="2" charset="-122"/>
                <a:cs typeface="宋体" panose="02010600030101010101" pitchFamily="2" charset="-122"/>
              </a:rPr>
              <a:t>是设备描述文件，兼容第三方设备，只有通讯功能，需要通过</a:t>
            </a:r>
            <a:r>
              <a:rPr lang="en-US" altLang="zh-CN"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dirty="0">
                <a:effectLst/>
                <a:latin typeface="宋体" panose="02010600030101010101" pitchFamily="2" charset="-122"/>
                <a:ea typeface="宋体" panose="02010600030101010101" pitchFamily="2" charset="-122"/>
                <a:cs typeface="宋体" panose="02010600030101010101" pitchFamily="2" charset="-122"/>
              </a:rPr>
              <a:t>软件配置驱动器。</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HSP</a:t>
            </a:r>
            <a:r>
              <a:rPr lang="zh-CN" altLang="en-US" dirty="0">
                <a:effectLst/>
                <a:latin typeface="宋体" panose="02010600030101010101" pitchFamily="2" charset="-122"/>
                <a:ea typeface="宋体" panose="02010600030101010101" pitchFamily="2" charset="-122"/>
                <a:cs typeface="宋体" panose="02010600030101010101" pitchFamily="2" charset="-122"/>
              </a:rPr>
              <a:t>属于西门子自己的内部文件，直接在硬件目录下找到，通过项目配置驱动器。</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文本框 4">
            <a:extLst>
              <a:ext uri="{FF2B5EF4-FFF2-40B4-BE49-F238E27FC236}">
                <a16:creationId xmlns:a16="http://schemas.microsoft.com/office/drawing/2014/main" id="{5BE0949A-70E2-8BB4-410E-3942F21C59EB}"/>
              </a:ext>
            </a:extLst>
          </p:cNvPr>
          <p:cNvSpPr txBox="1"/>
          <p:nvPr/>
        </p:nvSpPr>
        <p:spPr>
          <a:xfrm>
            <a:off x="450648" y="1171539"/>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mj-ea"/>
                <a:ea typeface="+mj-ea"/>
              </a:rPr>
              <a:t>5.3.2 SINAMICS V90 PN</a:t>
            </a:r>
            <a:r>
              <a:rPr lang="zh-CN" altLang="en-US" sz="2400" b="1" dirty="0">
                <a:solidFill>
                  <a:srgbClr val="002060"/>
                </a:solidFill>
                <a:effectLst/>
                <a:latin typeface="+mj-ea"/>
                <a:ea typeface="+mj-ea"/>
              </a:rPr>
              <a:t>伺服驱动安装</a:t>
            </a:r>
            <a:endParaRPr lang="zh-CN" altLang="zh-CN" sz="3200" b="1" dirty="0">
              <a:solidFill>
                <a:srgbClr val="002060"/>
              </a:solidFill>
              <a:effectLst/>
              <a:latin typeface="+mj-ea"/>
              <a:ea typeface="+mj-ea"/>
            </a:endParaRPr>
          </a:p>
        </p:txBody>
      </p:sp>
      <p:sp>
        <p:nvSpPr>
          <p:cNvPr id="4" name="文本框 3">
            <a:extLst>
              <a:ext uri="{FF2B5EF4-FFF2-40B4-BE49-F238E27FC236}">
                <a16:creationId xmlns:a16="http://schemas.microsoft.com/office/drawing/2014/main" id="{DFF8852F-E235-1D9D-A8CB-FC2D36A7D93D}"/>
              </a:ext>
            </a:extLst>
          </p:cNvPr>
          <p:cNvSpPr txBox="1"/>
          <p:nvPr/>
        </p:nvSpPr>
        <p:spPr>
          <a:xfrm>
            <a:off x="436653" y="3028997"/>
            <a:ext cx="10110467" cy="1573636"/>
          </a:xfrm>
          <a:prstGeom prst="rect">
            <a:avLst/>
          </a:prstGeom>
          <a:noFill/>
        </p:spPr>
        <p:txBody>
          <a:bodyPr wrap="square">
            <a:spAutoFit/>
          </a:bodyPr>
          <a:lstStyle/>
          <a:p>
            <a:pPr>
              <a:lnSpc>
                <a:spcPct val="150000"/>
              </a:lnSpc>
            </a:pPr>
            <a:r>
              <a:rPr lang="en-US" altLang="zh-CN" dirty="0"/>
              <a:t>1.SINAMICS V90 PN GSD</a:t>
            </a:r>
            <a:r>
              <a:rPr lang="zh-CN" altLang="en-US" dirty="0"/>
              <a:t>文件安装</a:t>
            </a:r>
          </a:p>
          <a:p>
            <a:pPr marL="285750" indent="-285750">
              <a:lnSpc>
                <a:spcPct val="150000"/>
              </a:lnSpc>
              <a:buFont typeface="Arial" panose="020B0604020202020204" pitchFamily="34" charset="0"/>
              <a:buChar char="•"/>
            </a:pPr>
            <a:r>
              <a:rPr lang="zh-CN" altLang="en-US" sz="1600" dirty="0"/>
              <a:t>如果已经安装了</a:t>
            </a:r>
            <a:r>
              <a:rPr lang="en-US" altLang="zh-CN" sz="1600" dirty="0"/>
              <a:t>SINAMICS </a:t>
            </a:r>
            <a:r>
              <a:rPr lang="en-US" altLang="zh-CN" sz="1600" dirty="0" err="1"/>
              <a:t>Startdrive</a:t>
            </a:r>
            <a:r>
              <a:rPr lang="en-US" altLang="zh-CN" sz="1600" dirty="0"/>
              <a:t> Advanced</a:t>
            </a:r>
            <a:r>
              <a:rPr lang="zh-CN" altLang="en-US" sz="1600" dirty="0"/>
              <a:t>软件，就已经安装了</a:t>
            </a:r>
            <a:r>
              <a:rPr lang="en-US" altLang="zh-CN" sz="1600" dirty="0"/>
              <a:t>V90 PN</a:t>
            </a:r>
            <a:r>
              <a:rPr lang="zh-CN" altLang="en-US" sz="1600" dirty="0"/>
              <a:t>驱动，如果没有安装该软件，从西门子工业支持网站下载</a:t>
            </a:r>
            <a:r>
              <a:rPr lang="en-US" altLang="zh-CN" sz="1600" dirty="0"/>
              <a:t>SINAMICS V90 PROFINET GSD</a:t>
            </a:r>
            <a:r>
              <a:rPr lang="zh-CN" altLang="en-US" sz="1600" dirty="0"/>
              <a:t>文件，在</a:t>
            </a:r>
            <a:r>
              <a:rPr lang="en-US" altLang="zh-CN" sz="1600" dirty="0"/>
              <a:t>TIA Portal</a:t>
            </a:r>
            <a:r>
              <a:rPr lang="zh-CN" altLang="en-US" sz="1600" dirty="0"/>
              <a:t>项目中点击打开选项→管理通用站描述文件（</a:t>
            </a:r>
            <a:r>
              <a:rPr lang="en-US" altLang="zh-CN" sz="1600" dirty="0"/>
              <a:t>GSD</a:t>
            </a:r>
            <a:r>
              <a:rPr lang="zh-CN" altLang="en-US" sz="1600" dirty="0"/>
              <a:t>）。</a:t>
            </a:r>
          </a:p>
        </p:txBody>
      </p:sp>
      <p:pic>
        <p:nvPicPr>
          <p:cNvPr id="6" name="图片 5">
            <a:extLst>
              <a:ext uri="{FF2B5EF4-FFF2-40B4-BE49-F238E27FC236}">
                <a16:creationId xmlns:a16="http://schemas.microsoft.com/office/drawing/2014/main" id="{D5B8DFCC-C1A5-CAC3-6BF6-D2CC42B62760}"/>
              </a:ext>
            </a:extLst>
          </p:cNvPr>
          <p:cNvPicPr>
            <a:picLocks noChangeAspect="1"/>
          </p:cNvPicPr>
          <p:nvPr/>
        </p:nvPicPr>
        <p:blipFill>
          <a:blip r:embed="rId2"/>
          <a:stretch>
            <a:fillRect/>
          </a:stretch>
        </p:blipFill>
        <p:spPr>
          <a:xfrm>
            <a:off x="2520677" y="4407011"/>
            <a:ext cx="5875694" cy="1785404"/>
          </a:xfrm>
          <a:prstGeom prst="rect">
            <a:avLst/>
          </a:prstGeom>
        </p:spPr>
      </p:pic>
    </p:spTree>
    <p:extLst>
      <p:ext uri="{BB962C8B-B14F-4D97-AF65-F5344CB8AC3E}">
        <p14:creationId xmlns:p14="http://schemas.microsoft.com/office/powerpoint/2010/main" val="37930963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87482" y="1227402"/>
            <a:ext cx="5825729" cy="442878"/>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在弹出的对话框中，添加下载的</a:t>
            </a:r>
            <a:r>
              <a:rPr lang="en-US" altLang="zh-CN" dirty="0">
                <a:effectLst/>
                <a:latin typeface="宋体" panose="02010600030101010101" pitchFamily="2" charset="-122"/>
                <a:ea typeface="宋体" panose="02010600030101010101" pitchFamily="2" charset="-122"/>
                <a:cs typeface="宋体" panose="02010600030101010101" pitchFamily="2" charset="-122"/>
              </a:rPr>
              <a:t>GSD</a:t>
            </a:r>
            <a:r>
              <a:rPr lang="zh-CN" altLang="en-US" dirty="0">
                <a:effectLst/>
                <a:latin typeface="宋体" panose="02010600030101010101" pitchFamily="2" charset="-122"/>
                <a:ea typeface="宋体" panose="02010600030101010101" pitchFamily="2" charset="-122"/>
                <a:cs typeface="宋体" panose="02010600030101010101" pitchFamily="2" charset="-122"/>
              </a:rPr>
              <a:t>文件，选中安装</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A3042369-1D54-4D41-EA1F-B8509E81F16D}"/>
              </a:ext>
            </a:extLst>
          </p:cNvPr>
          <p:cNvPicPr>
            <a:picLocks noChangeAspect="1"/>
          </p:cNvPicPr>
          <p:nvPr/>
        </p:nvPicPr>
        <p:blipFill>
          <a:blip r:embed="rId2"/>
          <a:stretch>
            <a:fillRect/>
          </a:stretch>
        </p:blipFill>
        <p:spPr>
          <a:xfrm>
            <a:off x="720477" y="2695909"/>
            <a:ext cx="4488180" cy="2830195"/>
          </a:xfrm>
          <a:prstGeom prst="rect">
            <a:avLst/>
          </a:prstGeom>
        </p:spPr>
      </p:pic>
      <p:sp>
        <p:nvSpPr>
          <p:cNvPr id="9" name="文本框 8">
            <a:extLst>
              <a:ext uri="{FF2B5EF4-FFF2-40B4-BE49-F238E27FC236}">
                <a16:creationId xmlns:a16="http://schemas.microsoft.com/office/drawing/2014/main" id="{28B352D8-FAB0-3B2C-700A-C337B2A9A43D}"/>
              </a:ext>
            </a:extLst>
          </p:cNvPr>
          <p:cNvSpPr txBox="1"/>
          <p:nvPr/>
        </p:nvSpPr>
        <p:spPr>
          <a:xfrm>
            <a:off x="6294950" y="1204164"/>
            <a:ext cx="4885260"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在网络视图中添加</a:t>
            </a:r>
            <a:r>
              <a:rPr lang="en-US" altLang="zh-CN" sz="1800" dirty="0">
                <a:effectLst/>
                <a:latin typeface="宋体" panose="02010600030101010101" pitchFamily="2" charset="-122"/>
                <a:cs typeface="宋体" panose="02010600030101010101" pitchFamily="2" charset="-122"/>
              </a:rPr>
              <a:t>SINAMICS V90 PN</a:t>
            </a:r>
            <a:r>
              <a:rPr lang="zh-CN" altLang="zh-CN" sz="1800" dirty="0">
                <a:effectLst/>
                <a:ea typeface="宋体" panose="02010600030101010101" pitchFamily="2" charset="-122"/>
                <a:cs typeface="宋体" panose="02010600030101010101" pitchFamily="2" charset="-122"/>
              </a:rPr>
              <a:t>设备，可以在其它现场设备→</a:t>
            </a:r>
            <a:r>
              <a:rPr lang="en-US" altLang="zh-CN" sz="1800" dirty="0">
                <a:effectLst/>
                <a:ea typeface="宋体" panose="02010600030101010101" pitchFamily="2" charset="-122"/>
                <a:cs typeface="宋体" panose="02010600030101010101" pitchFamily="2" charset="-122"/>
              </a:rPr>
              <a:t>PROFINET IO</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Driver</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SIEMENS AG</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SINAMICS</a:t>
            </a:r>
            <a:r>
              <a:rPr lang="zh-CN" altLang="zh-CN" sz="1800" dirty="0">
                <a:effectLst/>
                <a:ea typeface="宋体" panose="02010600030101010101" pitchFamily="2" charset="-122"/>
                <a:cs typeface="宋体" panose="02010600030101010101" pitchFamily="2" charset="-122"/>
              </a:rPr>
              <a:t>中去选择</a:t>
            </a:r>
            <a:endParaRPr lang="zh-CN" altLang="en-US" dirty="0"/>
          </a:p>
        </p:txBody>
      </p:sp>
      <p:pic>
        <p:nvPicPr>
          <p:cNvPr id="10" name="图片 9">
            <a:extLst>
              <a:ext uri="{FF2B5EF4-FFF2-40B4-BE49-F238E27FC236}">
                <a16:creationId xmlns:a16="http://schemas.microsoft.com/office/drawing/2014/main" id="{F9B3C3BC-1B35-117E-4B4A-187A28D4CB5F}"/>
              </a:ext>
            </a:extLst>
          </p:cNvPr>
          <p:cNvPicPr>
            <a:picLocks noChangeAspect="1"/>
          </p:cNvPicPr>
          <p:nvPr/>
        </p:nvPicPr>
        <p:blipFill>
          <a:blip r:embed="rId3"/>
          <a:stretch>
            <a:fillRect/>
          </a:stretch>
        </p:blipFill>
        <p:spPr>
          <a:xfrm>
            <a:off x="6769149" y="2627237"/>
            <a:ext cx="3657600" cy="3288030"/>
          </a:xfrm>
          <a:prstGeom prst="rect">
            <a:avLst/>
          </a:prstGeom>
        </p:spPr>
      </p:pic>
    </p:spTree>
    <p:extLst>
      <p:ext uri="{BB962C8B-B14F-4D97-AF65-F5344CB8AC3E}">
        <p14:creationId xmlns:p14="http://schemas.microsoft.com/office/powerpoint/2010/main" val="41774175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757" y="1132112"/>
            <a:ext cx="10110468" cy="1689373"/>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2.HSP</a:t>
            </a:r>
            <a:r>
              <a:rPr lang="zh-CN" altLang="en-US" b="1" dirty="0">
                <a:effectLst/>
                <a:latin typeface="宋体" panose="02010600030101010101" pitchFamily="2" charset="-122"/>
                <a:ea typeface="宋体" panose="02010600030101010101" pitchFamily="2" charset="-122"/>
                <a:cs typeface="宋体" panose="02010600030101010101" pitchFamily="2" charset="-122"/>
              </a:rPr>
              <a:t>文件安装</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从</a:t>
            </a:r>
            <a:r>
              <a:rPr lang="en-US" altLang="zh-CN" dirty="0">
                <a:effectLst/>
                <a:latin typeface="宋体" panose="02010600030101010101" pitchFamily="2" charset="-122"/>
                <a:ea typeface="宋体" panose="02010600030101010101" pitchFamily="2" charset="-122"/>
                <a:cs typeface="宋体" panose="02010600030101010101" pitchFamily="2" charset="-122"/>
              </a:rPr>
              <a:t>TIA Portal V14 </a:t>
            </a:r>
            <a:r>
              <a:rPr lang="zh-CN" altLang="en-US" dirty="0">
                <a:effectLst/>
                <a:latin typeface="宋体" panose="02010600030101010101" pitchFamily="2" charset="-122"/>
                <a:ea typeface="宋体" panose="02010600030101010101" pitchFamily="2" charset="-122"/>
                <a:cs typeface="宋体" panose="02010600030101010101" pitchFamily="2" charset="-122"/>
              </a:rPr>
              <a:t>版本开始，用户可以通过使用硬件支持包 </a:t>
            </a:r>
            <a:r>
              <a:rPr lang="en-US" altLang="zh-CN" dirty="0">
                <a:effectLst/>
                <a:latin typeface="宋体" panose="02010600030101010101" pitchFamily="2" charset="-122"/>
                <a:ea typeface="宋体" panose="02010600030101010101" pitchFamily="2" charset="-122"/>
                <a:cs typeface="宋体" panose="02010600030101010101" pitchFamily="2" charset="-122"/>
              </a:rPr>
              <a:t>(HSP)</a:t>
            </a:r>
            <a:r>
              <a:rPr lang="zh-CN" altLang="en-US" dirty="0">
                <a:effectLst/>
                <a:latin typeface="宋体" panose="02010600030101010101" pitchFamily="2" charset="-122"/>
                <a:ea typeface="宋体" panose="02010600030101010101" pitchFamily="2" charset="-122"/>
                <a:cs typeface="宋体" panose="02010600030101010101" pitchFamily="2" charset="-122"/>
              </a:rPr>
              <a:t>在 </a:t>
            </a:r>
            <a:r>
              <a:rPr lang="en-US" altLang="zh-CN" dirty="0">
                <a:effectLst/>
                <a:latin typeface="宋体" panose="02010600030101010101" pitchFamily="2" charset="-122"/>
                <a:ea typeface="宋体" panose="02010600030101010101" pitchFamily="2" charset="-122"/>
                <a:cs typeface="宋体" panose="02010600030101010101" pitchFamily="2" charset="-122"/>
              </a:rPr>
              <a:t>TIA </a:t>
            </a:r>
            <a:r>
              <a:rPr lang="zh-CN" altLang="en-US" dirty="0">
                <a:effectLst/>
                <a:latin typeface="宋体" panose="02010600030101010101" pitchFamily="2" charset="-122"/>
                <a:ea typeface="宋体" panose="02010600030101010101" pitchFamily="2" charset="-122"/>
                <a:cs typeface="宋体" panose="02010600030101010101" pitchFamily="2" charset="-122"/>
              </a:rPr>
              <a:t>博途中添加和组态</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 V90 PN </a:t>
            </a:r>
            <a:r>
              <a:rPr lang="zh-CN" altLang="en-US" dirty="0">
                <a:effectLst/>
                <a:latin typeface="宋体" panose="02010600030101010101" pitchFamily="2" charset="-122"/>
                <a:ea typeface="宋体" panose="02010600030101010101" pitchFamily="2" charset="-122"/>
                <a:cs typeface="宋体" panose="02010600030101010101" pitchFamily="2" charset="-122"/>
              </a:rPr>
              <a:t>驱动装置。从西门子工业支持网站下载</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 V90 PROFINET HSP</a:t>
            </a:r>
            <a:r>
              <a:rPr lang="zh-CN" altLang="en-US" dirty="0">
                <a:effectLst/>
                <a:latin typeface="宋体" panose="02010600030101010101" pitchFamily="2" charset="-122"/>
                <a:ea typeface="宋体" panose="02010600030101010101" pitchFamily="2" charset="-122"/>
                <a:cs typeface="宋体" panose="02010600030101010101" pitchFamily="2" charset="-122"/>
              </a:rPr>
              <a:t>文件。项目视图下在展开“选项”菜单，打开支持包对话框。点击“从文件系统添加”，选择下载的</a:t>
            </a:r>
            <a:r>
              <a:rPr lang="en-US" altLang="zh-CN" dirty="0">
                <a:effectLst/>
                <a:latin typeface="宋体" panose="02010600030101010101" pitchFamily="2" charset="-122"/>
                <a:ea typeface="宋体" panose="02010600030101010101" pitchFamily="2" charset="-122"/>
                <a:cs typeface="宋体" panose="02010600030101010101" pitchFamily="2" charset="-122"/>
              </a:rPr>
              <a:t>HSP</a:t>
            </a:r>
            <a:r>
              <a:rPr lang="zh-CN" altLang="en-US" dirty="0">
                <a:effectLst/>
                <a:latin typeface="宋体" panose="02010600030101010101" pitchFamily="2" charset="-122"/>
                <a:ea typeface="宋体" panose="02010600030101010101" pitchFamily="2" charset="-122"/>
                <a:cs typeface="宋体" panose="02010600030101010101" pitchFamily="2" charset="-122"/>
              </a:rPr>
              <a:t>文件</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F580352B-4FCF-82EA-7F1D-050E5BB1C3E5}"/>
              </a:ext>
            </a:extLst>
          </p:cNvPr>
          <p:cNvPicPr>
            <a:picLocks noChangeAspect="1"/>
          </p:cNvPicPr>
          <p:nvPr/>
        </p:nvPicPr>
        <p:blipFill>
          <a:blip r:embed="rId2"/>
          <a:stretch>
            <a:fillRect/>
          </a:stretch>
        </p:blipFill>
        <p:spPr>
          <a:xfrm>
            <a:off x="619121" y="2983078"/>
            <a:ext cx="5274310" cy="3164205"/>
          </a:xfrm>
          <a:prstGeom prst="rect">
            <a:avLst/>
          </a:prstGeom>
        </p:spPr>
      </p:pic>
      <p:pic>
        <p:nvPicPr>
          <p:cNvPr id="4" name="图片 3">
            <a:extLst>
              <a:ext uri="{FF2B5EF4-FFF2-40B4-BE49-F238E27FC236}">
                <a16:creationId xmlns:a16="http://schemas.microsoft.com/office/drawing/2014/main" id="{FE22E148-FEFC-E546-E39A-CD666698C1D6}"/>
              </a:ext>
            </a:extLst>
          </p:cNvPr>
          <p:cNvPicPr>
            <a:picLocks noChangeAspect="1"/>
          </p:cNvPicPr>
          <p:nvPr/>
        </p:nvPicPr>
        <p:blipFill rotWithShape="1">
          <a:blip r:embed="rId3"/>
          <a:srcRect l="14894" t="19547"/>
          <a:stretch/>
        </p:blipFill>
        <p:spPr bwMode="auto">
          <a:xfrm>
            <a:off x="6085864" y="3206988"/>
            <a:ext cx="4485005" cy="2662555"/>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45A8D75F-532E-AC99-957A-3D966E0459FE}"/>
              </a:ext>
            </a:extLst>
          </p:cNvPr>
          <p:cNvSpPr/>
          <p:nvPr/>
        </p:nvSpPr>
        <p:spPr>
          <a:xfrm>
            <a:off x="2232645" y="5587295"/>
            <a:ext cx="841242" cy="282248"/>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a:extLst>
              <a:ext uri="{FF2B5EF4-FFF2-40B4-BE49-F238E27FC236}">
                <a16:creationId xmlns:a16="http://schemas.microsoft.com/office/drawing/2014/main" id="{1F8C1291-5418-6E60-EC69-2CC8B438DAD8}"/>
              </a:ext>
            </a:extLst>
          </p:cNvPr>
          <p:cNvSpPr/>
          <p:nvPr/>
        </p:nvSpPr>
        <p:spPr>
          <a:xfrm>
            <a:off x="6265093" y="3845735"/>
            <a:ext cx="4305776" cy="282248"/>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8" name="矩形 7">
            <a:extLst>
              <a:ext uri="{FF2B5EF4-FFF2-40B4-BE49-F238E27FC236}">
                <a16:creationId xmlns:a16="http://schemas.microsoft.com/office/drawing/2014/main" id="{B121965A-7EA3-5252-ADBC-DD17AAF14C8E}"/>
              </a:ext>
            </a:extLst>
          </p:cNvPr>
          <p:cNvSpPr/>
          <p:nvPr/>
        </p:nvSpPr>
        <p:spPr>
          <a:xfrm>
            <a:off x="9096656" y="5580380"/>
            <a:ext cx="696829" cy="282248"/>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41441974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688314"/>
            <a:ext cx="10110468" cy="442878"/>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zh-CN" altLang="en-US" dirty="0">
                <a:latin typeface="宋体" panose="02010600030101010101" pitchFamily="2" charset="-122"/>
                <a:cs typeface="宋体" panose="02010600030101010101" pitchFamily="2" charset="-122"/>
              </a:rPr>
              <a:t>勾选列表中</a:t>
            </a:r>
            <a:r>
              <a:rPr lang="en-US" altLang="zh-CN" dirty="0">
                <a:latin typeface="宋体" panose="02010600030101010101" pitchFamily="2" charset="-122"/>
                <a:cs typeface="宋体" panose="02010600030101010101" pitchFamily="2" charset="-122"/>
              </a:rPr>
              <a:t>HSP</a:t>
            </a:r>
            <a:r>
              <a:rPr lang="zh-CN" altLang="en-US" dirty="0">
                <a:latin typeface="宋体" panose="02010600030101010101" pitchFamily="2" charset="-122"/>
                <a:cs typeface="宋体" panose="02010600030101010101" pitchFamily="2" charset="-122"/>
              </a:rPr>
              <a:t>文件</a:t>
            </a:r>
            <a:r>
              <a:rPr lang="zh-CN" altLang="en-US" dirty="0">
                <a:effectLst/>
                <a:latin typeface="宋体" panose="02010600030101010101" pitchFamily="2" charset="-122"/>
                <a:ea typeface="宋体" panose="02010600030101010101" pitchFamily="2" charset="-122"/>
                <a:cs typeface="宋体" panose="02010600030101010101" pitchFamily="2" charset="-122"/>
              </a:rPr>
              <a:t>，点击“安装”，安装时提示关闭</a:t>
            </a:r>
            <a:r>
              <a:rPr lang="en-US" altLang="zh-CN" dirty="0">
                <a:effectLst/>
                <a:latin typeface="宋体" panose="02010600030101010101" pitchFamily="2" charset="-122"/>
                <a:ea typeface="宋体" panose="02010600030101010101" pitchFamily="2" charset="-122"/>
                <a:cs typeface="宋体" panose="02010600030101010101" pitchFamily="2" charset="-122"/>
              </a:rPr>
              <a:t>TIA Portal</a:t>
            </a:r>
            <a:r>
              <a:rPr lang="zh-CN" altLang="en-US" dirty="0">
                <a:effectLst/>
                <a:latin typeface="宋体" panose="02010600030101010101" pitchFamily="2" charset="-122"/>
                <a:ea typeface="宋体" panose="02010600030101010101" pitchFamily="2" charset="-122"/>
                <a:cs typeface="宋体" panose="02010600030101010101" pitchFamily="2" charset="-122"/>
              </a:rPr>
              <a:t>继续，完成</a:t>
            </a:r>
            <a:r>
              <a:rPr lang="en-US" altLang="zh-CN" dirty="0">
                <a:effectLst/>
                <a:latin typeface="宋体" panose="02010600030101010101" pitchFamily="2" charset="-122"/>
                <a:ea typeface="宋体" panose="02010600030101010101" pitchFamily="2" charset="-122"/>
                <a:cs typeface="宋体" panose="02010600030101010101" pitchFamily="2" charset="-122"/>
              </a:rPr>
              <a:t>HSP</a:t>
            </a:r>
            <a:r>
              <a:rPr lang="zh-CN" altLang="en-US" dirty="0">
                <a:effectLst/>
                <a:latin typeface="宋体" panose="02010600030101010101" pitchFamily="2" charset="-122"/>
                <a:ea typeface="宋体" panose="02010600030101010101" pitchFamily="2" charset="-122"/>
                <a:cs typeface="宋体" panose="02010600030101010101" pitchFamily="2" charset="-122"/>
              </a:rPr>
              <a:t>文件安装。</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42C0E087-7FB5-38BA-2E28-60D99639EAD5}"/>
              </a:ext>
            </a:extLst>
          </p:cNvPr>
          <p:cNvPicPr>
            <a:picLocks noChangeAspect="1"/>
          </p:cNvPicPr>
          <p:nvPr/>
        </p:nvPicPr>
        <p:blipFill>
          <a:blip r:embed="rId2"/>
          <a:stretch>
            <a:fillRect/>
          </a:stretch>
        </p:blipFill>
        <p:spPr>
          <a:xfrm>
            <a:off x="2808709" y="2463649"/>
            <a:ext cx="6154666" cy="3692975"/>
          </a:xfrm>
          <a:prstGeom prst="rect">
            <a:avLst/>
          </a:prstGeom>
        </p:spPr>
      </p:pic>
      <p:sp>
        <p:nvSpPr>
          <p:cNvPr id="4" name="矩形 3">
            <a:extLst>
              <a:ext uri="{FF2B5EF4-FFF2-40B4-BE49-F238E27FC236}">
                <a16:creationId xmlns:a16="http://schemas.microsoft.com/office/drawing/2014/main" id="{231A65A9-C1BE-532A-7AB5-410DB3A48DD3}"/>
              </a:ext>
            </a:extLst>
          </p:cNvPr>
          <p:cNvSpPr/>
          <p:nvPr/>
        </p:nvSpPr>
        <p:spPr>
          <a:xfrm>
            <a:off x="4201154" y="3098963"/>
            <a:ext cx="3432091" cy="28514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63392476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688314"/>
            <a:ext cx="10110468" cy="442878"/>
          </a:xfrm>
          <a:prstGeom prst="rect">
            <a:avLst/>
          </a:prstGeom>
          <a:noFill/>
        </p:spPr>
        <p:txBody>
          <a:bodyPr wrap="square">
            <a:spAutoFit/>
          </a:bodyPr>
          <a:lstStyle/>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添加设备可以在硬件目录→驱动器和起动器→</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a:t>
            </a:r>
            <a:r>
              <a:rPr lang="zh-CN" altLang="en-US" dirty="0">
                <a:effectLst/>
                <a:latin typeface="宋体" panose="02010600030101010101" pitchFamily="2" charset="-122"/>
                <a:ea typeface="宋体" panose="02010600030101010101" pitchFamily="2" charset="-122"/>
                <a:cs typeface="宋体" panose="02010600030101010101" pitchFamily="2" charset="-122"/>
              </a:rPr>
              <a:t>驱动下找到</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，选择对应的型号</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D021592F-E522-968F-588C-E87C5E3AAA3E}"/>
              </a:ext>
            </a:extLst>
          </p:cNvPr>
          <p:cNvPicPr>
            <a:picLocks noChangeAspect="1"/>
          </p:cNvPicPr>
          <p:nvPr/>
        </p:nvPicPr>
        <p:blipFill>
          <a:blip r:embed="rId2"/>
          <a:stretch>
            <a:fillRect/>
          </a:stretch>
        </p:blipFill>
        <p:spPr>
          <a:xfrm>
            <a:off x="3960837" y="2236241"/>
            <a:ext cx="3257550" cy="3740150"/>
          </a:xfrm>
          <a:prstGeom prst="rect">
            <a:avLst/>
          </a:prstGeom>
        </p:spPr>
      </p:pic>
      <p:sp>
        <p:nvSpPr>
          <p:cNvPr id="4" name="矩形 3">
            <a:extLst>
              <a:ext uri="{FF2B5EF4-FFF2-40B4-BE49-F238E27FC236}">
                <a16:creationId xmlns:a16="http://schemas.microsoft.com/office/drawing/2014/main" id="{5C9E8CF9-AAD0-6E42-6BAF-C641D42E1EAA}"/>
              </a:ext>
            </a:extLst>
          </p:cNvPr>
          <p:cNvSpPr/>
          <p:nvPr/>
        </p:nvSpPr>
        <p:spPr>
          <a:xfrm>
            <a:off x="4248869" y="5757454"/>
            <a:ext cx="1440160" cy="218937"/>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675600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492882"/>
            <a:ext cx="10110468" cy="1689373"/>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dirty="0">
                <a:effectLst/>
                <a:latin typeface="宋体" panose="02010600030101010101" pitchFamily="2" charset="-122"/>
                <a:ea typeface="宋体" panose="02010600030101010101" pitchFamily="2" charset="-122"/>
                <a:cs typeface="宋体" panose="02010600030101010101" pitchFamily="2" charset="-122"/>
              </a:rPr>
              <a:t>都有运动控制功能的组件，支持轴的定位控制。可以通过</a:t>
            </a:r>
            <a:r>
              <a:rPr lang="en-US" altLang="zh-CN" dirty="0">
                <a:effectLst/>
                <a:latin typeface="宋体" panose="02010600030101010101" pitchFamily="2" charset="-122"/>
                <a:ea typeface="宋体" panose="02010600030101010101" pitchFamily="2" charset="-122"/>
                <a:cs typeface="宋体" panose="02010600030101010101" pitchFamily="2" charset="-122"/>
              </a:rPr>
              <a:t>PROFINET </a:t>
            </a:r>
            <a:r>
              <a:rPr lang="zh-CN" altLang="en-US" dirty="0">
                <a:effectLst/>
                <a:latin typeface="宋体" panose="02010600030101010101" pitchFamily="2" charset="-122"/>
                <a:ea typeface="宋体" panose="02010600030101010101" pitchFamily="2" charset="-122"/>
                <a:cs typeface="宋体" panose="02010600030101010101" pitchFamily="2" charset="-122"/>
              </a:rPr>
              <a:t>通信方式连接西门子的</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驱动装置。</a:t>
            </a: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驱动装置将作为从站集成到硬件组态中。在用户程序中执行运动控制命令时，工艺对象（</a:t>
            </a:r>
            <a:r>
              <a:rPr lang="en-US" altLang="zh-CN" dirty="0">
                <a:effectLst/>
                <a:latin typeface="宋体" panose="02010600030101010101" pitchFamily="2" charset="-122"/>
                <a:ea typeface="宋体" panose="02010600030101010101" pitchFamily="2" charset="-122"/>
                <a:cs typeface="宋体" panose="02010600030101010101" pitchFamily="2" charset="-122"/>
              </a:rPr>
              <a:t>TO</a:t>
            </a:r>
            <a:r>
              <a:rPr lang="zh-CN" altLang="en-US" dirty="0">
                <a:effectLst/>
                <a:latin typeface="宋体" panose="02010600030101010101" pitchFamily="2" charset="-122"/>
                <a:ea typeface="宋体" panose="02010600030101010101" pitchFamily="2" charset="-122"/>
                <a:cs typeface="宋体" panose="02010600030101010101" pitchFamily="2" charset="-122"/>
              </a:rPr>
              <a:t>）用于控制驱动装置并读取位置编码器的值。驱动装置和编码器可通过 </a:t>
            </a:r>
            <a:r>
              <a:rPr lang="en-US" altLang="zh-CN"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en-US" dirty="0">
                <a:effectLst/>
                <a:latin typeface="宋体" panose="02010600030101010101" pitchFamily="2" charset="-122"/>
                <a:ea typeface="宋体" panose="02010600030101010101" pitchFamily="2" charset="-122"/>
                <a:cs typeface="宋体" panose="02010600030101010101" pitchFamily="2" charset="-122"/>
              </a:rPr>
              <a:t>报文进行连接</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文本框 3">
            <a:extLst>
              <a:ext uri="{FF2B5EF4-FFF2-40B4-BE49-F238E27FC236}">
                <a16:creationId xmlns:a16="http://schemas.microsoft.com/office/drawing/2014/main" id="{4E0F5DC7-15E6-39EC-4F69-735CB1E55AD0}"/>
              </a:ext>
            </a:extLst>
          </p:cNvPr>
          <p:cNvSpPr txBox="1"/>
          <p:nvPr/>
        </p:nvSpPr>
        <p:spPr>
          <a:xfrm>
            <a:off x="394801" y="1045386"/>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Times New Roman" panose="02020603050405020304" pitchFamily="18" charset="0"/>
                <a:ea typeface="黑体" panose="02010609060101010101" pitchFamily="49" charset="-122"/>
              </a:rPr>
              <a:t>5.3.3 S7-1200 PLC </a:t>
            </a:r>
            <a:r>
              <a:rPr lang="zh-CN" altLang="zh-CN" sz="2400" b="1" dirty="0">
                <a:solidFill>
                  <a:srgbClr val="002060"/>
                </a:solidFill>
                <a:effectLst/>
                <a:latin typeface="Times New Roman" panose="02020603050405020304" pitchFamily="18" charset="0"/>
                <a:ea typeface="黑体" panose="02010609060101010101" pitchFamily="49" charset="-122"/>
              </a:rPr>
              <a:t>的轴工艺对象（</a:t>
            </a:r>
            <a:r>
              <a:rPr lang="en-US" altLang="zh-CN" sz="2400" b="1" dirty="0">
                <a:solidFill>
                  <a:srgbClr val="002060"/>
                </a:solidFill>
                <a:effectLst/>
                <a:latin typeface="Times New Roman" panose="02020603050405020304" pitchFamily="18" charset="0"/>
                <a:ea typeface="黑体" panose="02010609060101010101" pitchFamily="49" charset="-122"/>
              </a:rPr>
              <a:t>TO</a:t>
            </a:r>
            <a:r>
              <a:rPr lang="zh-CN" altLang="zh-CN" sz="2400" b="1" dirty="0">
                <a:solidFill>
                  <a:srgbClr val="002060"/>
                </a:solidFill>
                <a:effectLst/>
                <a:latin typeface="Times New Roman" panose="02020603050405020304" pitchFamily="18" charset="0"/>
                <a:ea typeface="黑体" panose="02010609060101010101" pitchFamily="49" charset="-122"/>
              </a:rPr>
              <a:t>）</a:t>
            </a:r>
            <a:endParaRPr lang="zh-CN" altLang="zh-CN" sz="3200" b="1" dirty="0">
              <a:solidFill>
                <a:srgbClr val="002060"/>
              </a:solidFill>
              <a:effectLst/>
              <a:latin typeface="Times New Roman" panose="02020603050405020304" pitchFamily="18" charset="0"/>
              <a:ea typeface="黑体" panose="02010609060101010101" pitchFamily="49" charset="-122"/>
            </a:endParaRPr>
          </a:p>
        </p:txBody>
      </p:sp>
      <p:pic>
        <p:nvPicPr>
          <p:cNvPr id="5" name="图片 4">
            <a:extLst>
              <a:ext uri="{FF2B5EF4-FFF2-40B4-BE49-F238E27FC236}">
                <a16:creationId xmlns:a16="http://schemas.microsoft.com/office/drawing/2014/main" id="{A61700F9-7088-566C-8C33-FDC48CCAE89B}"/>
              </a:ext>
            </a:extLst>
          </p:cNvPr>
          <p:cNvPicPr>
            <a:picLocks noChangeAspect="1"/>
          </p:cNvPicPr>
          <p:nvPr/>
        </p:nvPicPr>
        <p:blipFill>
          <a:blip r:embed="rId2"/>
          <a:stretch>
            <a:fillRect/>
          </a:stretch>
        </p:blipFill>
        <p:spPr>
          <a:xfrm>
            <a:off x="3708773" y="3297920"/>
            <a:ext cx="4147185" cy="2907665"/>
          </a:xfrm>
          <a:prstGeom prst="rect">
            <a:avLst/>
          </a:prstGeom>
        </p:spPr>
      </p:pic>
    </p:spTree>
    <p:extLst>
      <p:ext uri="{BB962C8B-B14F-4D97-AF65-F5344CB8AC3E}">
        <p14:creationId xmlns:p14="http://schemas.microsoft.com/office/powerpoint/2010/main" val="7319537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7" y="1132112"/>
            <a:ext cx="10422957" cy="1597040"/>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使用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GSD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文件，将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组态为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IO device</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，并且在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中以工艺对象的方式来实现定位控制功能，属于中央控制；</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位置控制在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中使用运动控制指令计算完成。定位轴的设定值及编码器实际值可通过 </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PROFIdrive</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报文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进行传输，</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需要配置为速度控制模式</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91C4C5E8-6D08-5960-C4DD-6F66D4D493D7}"/>
              </a:ext>
            </a:extLst>
          </p:cNvPr>
          <p:cNvGraphicFramePr>
            <a:graphicFrameLocks noGrp="1"/>
          </p:cNvGraphicFramePr>
          <p:nvPr>
            <p:extLst>
              <p:ext uri="{D42A27DB-BD31-4B8C-83A1-F6EECF244321}">
                <p14:modId xmlns:p14="http://schemas.microsoft.com/office/powerpoint/2010/main" val="1824738395"/>
              </p:ext>
            </p:extLst>
          </p:nvPr>
        </p:nvGraphicFramePr>
        <p:xfrm>
          <a:off x="1038368" y="2724161"/>
          <a:ext cx="9247514" cy="3620857"/>
        </p:xfrm>
        <a:graphic>
          <a:graphicData uri="http://schemas.openxmlformats.org/drawingml/2006/table">
            <a:tbl>
              <a:tblPr firstRow="1" firstCol="1" bandRow="1">
                <a:tableStyleId>{F5AB1C69-6EDB-4FF4-983F-18BD219EF322}</a:tableStyleId>
              </a:tblPr>
              <a:tblGrid>
                <a:gridCol w="2365384">
                  <a:extLst>
                    <a:ext uri="{9D8B030D-6E8A-4147-A177-3AD203B41FA5}">
                      <a16:colId xmlns:a16="http://schemas.microsoft.com/office/drawing/2014/main" val="734781482"/>
                    </a:ext>
                  </a:extLst>
                </a:gridCol>
                <a:gridCol w="3001875">
                  <a:extLst>
                    <a:ext uri="{9D8B030D-6E8A-4147-A177-3AD203B41FA5}">
                      <a16:colId xmlns:a16="http://schemas.microsoft.com/office/drawing/2014/main" val="167872614"/>
                    </a:ext>
                  </a:extLst>
                </a:gridCol>
                <a:gridCol w="3880255">
                  <a:extLst>
                    <a:ext uri="{9D8B030D-6E8A-4147-A177-3AD203B41FA5}">
                      <a16:colId xmlns:a16="http://schemas.microsoft.com/office/drawing/2014/main" val="3060969953"/>
                    </a:ext>
                  </a:extLst>
                </a:gridCol>
              </a:tblGrid>
              <a:tr h="329017">
                <a:tc>
                  <a:txBody>
                    <a:bodyPr/>
                    <a:lstStyle/>
                    <a:p>
                      <a:pPr algn="ctr"/>
                      <a:r>
                        <a:rPr lang="zh-CN" sz="1200">
                          <a:effectLst/>
                        </a:rPr>
                        <a:t>指令名称</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dirty="0">
                          <a:effectLst/>
                        </a:rPr>
                        <a:t>功能</a:t>
                      </a:r>
                      <a:endParaRPr lang="zh-CN" sz="1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200">
                          <a:effectLst/>
                        </a:rPr>
                        <a:t>说明</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804539743"/>
                  </a:ext>
                </a:extLst>
              </a:tr>
              <a:tr h="0">
                <a:tc>
                  <a:txBody>
                    <a:bodyPr/>
                    <a:lstStyle/>
                    <a:p>
                      <a:pPr algn="ctr"/>
                      <a:r>
                        <a:rPr lang="en-US" sz="1200">
                          <a:effectLst/>
                        </a:rPr>
                        <a:t>MC_Power</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使能轴或禁用轴</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在其他运动控制指令之前一直调用并使能</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22095670"/>
                  </a:ext>
                </a:extLst>
              </a:tr>
              <a:tr h="0">
                <a:tc>
                  <a:txBody>
                    <a:bodyPr/>
                    <a:lstStyle/>
                    <a:p>
                      <a:pPr algn="ctr"/>
                      <a:r>
                        <a:rPr lang="en-US" sz="1200">
                          <a:effectLst/>
                        </a:rPr>
                        <a:t>MC_Reset</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确认故障，重新启动工艺对象</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用于确认“伴随轴停止出现的运行错误”和“组态错误”。</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553462736"/>
                  </a:ext>
                </a:extLst>
              </a:tr>
              <a:tr h="0">
                <a:tc>
                  <a:txBody>
                    <a:bodyPr/>
                    <a:lstStyle/>
                    <a:p>
                      <a:pPr algn="ctr"/>
                      <a:r>
                        <a:rPr lang="en-US" sz="1200">
                          <a:effectLst/>
                        </a:rPr>
                        <a:t>MC_Home</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使轴归位，设置参考点</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使轴回参考点，用来将轴坐标与实际的物理驱动器位置进行匹配。轴的绝对定位需</a:t>
                      </a:r>
                    </a:p>
                    <a:p>
                      <a:pPr algn="just"/>
                      <a:r>
                        <a:rPr lang="zh-CN" sz="1200">
                          <a:effectLst/>
                        </a:rPr>
                        <a:t>要回原点</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13658853"/>
                  </a:ext>
                </a:extLst>
              </a:tr>
              <a:tr h="0">
                <a:tc>
                  <a:txBody>
                    <a:bodyPr/>
                    <a:lstStyle/>
                    <a:p>
                      <a:pPr algn="ctr"/>
                      <a:r>
                        <a:rPr lang="en-US" sz="1200">
                          <a:effectLst/>
                        </a:rPr>
                        <a:t>MC_Halt</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停止轴</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停止轴所有运动并以组态的减速度停止</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87176668"/>
                  </a:ext>
                </a:extLst>
              </a:tr>
              <a:tr h="0">
                <a:tc>
                  <a:txBody>
                    <a:bodyPr/>
                    <a:lstStyle/>
                    <a:p>
                      <a:pPr algn="ctr"/>
                      <a:r>
                        <a:rPr lang="en-US" sz="1200">
                          <a:effectLst/>
                        </a:rPr>
                        <a:t>MC_MoveAbsolute</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轴的绝对定位</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使轴以某一速度进行绝对位置定位；必须先回原点</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210942377"/>
                  </a:ext>
                </a:extLst>
              </a:tr>
              <a:tr h="0">
                <a:tc>
                  <a:txBody>
                    <a:bodyPr/>
                    <a:lstStyle/>
                    <a:p>
                      <a:pPr algn="ctr"/>
                      <a:r>
                        <a:rPr lang="en-US" sz="1200">
                          <a:effectLst/>
                        </a:rPr>
                        <a:t>MC_MoveRelative</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轴的相对定位</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使轴以某一速度在轴当前位置的基础上移动一个相对距离；不需要轴执行回原点命令</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42081318"/>
                  </a:ext>
                </a:extLst>
              </a:tr>
              <a:tr h="0">
                <a:tc>
                  <a:txBody>
                    <a:bodyPr/>
                    <a:lstStyle/>
                    <a:p>
                      <a:pPr algn="ctr"/>
                      <a:r>
                        <a:rPr lang="en-US" sz="1200">
                          <a:effectLst/>
                        </a:rPr>
                        <a:t>MC_MoveVelocity</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以设定速度移动轴</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根据指定的速度连续移动轴。</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223062620"/>
                  </a:ext>
                </a:extLst>
              </a:tr>
              <a:tr h="0">
                <a:tc>
                  <a:txBody>
                    <a:bodyPr/>
                    <a:lstStyle/>
                    <a:p>
                      <a:pPr algn="ctr"/>
                      <a:r>
                        <a:rPr lang="en-US" sz="1200">
                          <a:effectLst/>
                        </a:rPr>
                        <a:t>MC_MoveJog</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在点动模式下移动轴</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在点动模式下以指定的速度连续移动轴；正向点动和反向点动不能同时触发</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941335766"/>
                  </a:ext>
                </a:extLst>
              </a:tr>
              <a:tr h="0">
                <a:tc>
                  <a:txBody>
                    <a:bodyPr/>
                    <a:lstStyle/>
                    <a:p>
                      <a:pPr algn="ctr"/>
                      <a:r>
                        <a:rPr lang="en-US" sz="1200">
                          <a:effectLst/>
                        </a:rPr>
                        <a:t>MC_ChangeDynamic</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更改轴的动态设置参数</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加速时间（加速度）值；减速时间（减速度）值；急停减速时间（急停减速度）值；平滑时间（冲击）值</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4863576"/>
                  </a:ext>
                </a:extLst>
              </a:tr>
              <a:tr h="0">
                <a:tc>
                  <a:txBody>
                    <a:bodyPr/>
                    <a:lstStyle/>
                    <a:p>
                      <a:pPr algn="ctr"/>
                      <a:r>
                        <a:rPr lang="en-US" sz="1200">
                          <a:effectLst/>
                        </a:rPr>
                        <a:t>MC_WriteParam</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写入定位轴的变量</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写入定位轴工艺对象的变量</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32064880"/>
                  </a:ext>
                </a:extLst>
              </a:tr>
              <a:tr h="0">
                <a:tc>
                  <a:txBody>
                    <a:bodyPr/>
                    <a:lstStyle/>
                    <a:p>
                      <a:pPr algn="ctr"/>
                      <a:r>
                        <a:rPr lang="en-US" sz="1200">
                          <a:effectLst/>
                        </a:rPr>
                        <a:t>MC_ReadParam</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连续读取定位轴的运动数据</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可连续读取轴的运动数据和状态消息</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183871725"/>
                  </a:ext>
                </a:extLst>
              </a:tr>
              <a:tr h="0">
                <a:tc>
                  <a:txBody>
                    <a:bodyPr/>
                    <a:lstStyle/>
                    <a:p>
                      <a:pPr algn="ctr"/>
                      <a:r>
                        <a:rPr lang="en-US" sz="1200">
                          <a:effectLst/>
                        </a:rPr>
                        <a:t>MC_CommandTable</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a:effectLst/>
                        </a:rPr>
                        <a:t>按照运动顺序运行轴命令</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200" dirty="0">
                          <a:effectLst/>
                        </a:rPr>
                        <a:t>可将多个单独的轴控制命令组合到一个运动顺序中</a:t>
                      </a:r>
                      <a:endParaRPr lang="zh-CN" sz="1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02201004"/>
                  </a:ext>
                </a:extLst>
              </a:tr>
            </a:tbl>
          </a:graphicData>
        </a:graphic>
      </p:graphicFrame>
    </p:spTree>
    <p:extLst>
      <p:ext uri="{BB962C8B-B14F-4D97-AF65-F5344CB8AC3E}">
        <p14:creationId xmlns:p14="http://schemas.microsoft.com/office/powerpoint/2010/main" val="1234983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102" name="文本框 101"/>
          <p:cNvSpPr txBox="1"/>
          <p:nvPr/>
        </p:nvSpPr>
        <p:spPr>
          <a:xfrm>
            <a:off x="619121" y="1145206"/>
            <a:ext cx="10180257" cy="1689373"/>
          </a:xfrm>
          <a:prstGeom prst="rect">
            <a:avLst/>
          </a:prstGeom>
          <a:noFill/>
          <a:ln w="9525">
            <a:noFill/>
          </a:ln>
        </p:spPr>
        <p:txBody>
          <a:bodyPr wrap="square">
            <a:spAutoFit/>
          </a:bodyPr>
          <a:lstStyle/>
          <a:p>
            <a:pPr>
              <a:lnSpc>
                <a:spcPct val="150000"/>
              </a:lnSpc>
            </a:pP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）转矩控制模式</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当伺服驱动器工作在转矩控制模式时，通过外部模拟量输入控制电动机的输出转矩大小。</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与速度控制模式类似，伺服驱动器无需输入脉冲信号也可以正常工作，通过操作伺服驱动器的输入电位器，可以调节伺服电动机的输出转矩。。</a:t>
            </a:r>
            <a:endParaRPr lang="zh-CN" altLang="en-US" sz="1600" dirty="0">
              <a:latin typeface="宋体" panose="02010600030101010101" pitchFamily="2" charset="-122"/>
              <a:cs typeface="宋体" panose="02010600030101010101" pitchFamily="2" charset="-122"/>
            </a:endParaRP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5.1 SINAMICS V90 PN</a:t>
            </a:r>
            <a:r>
              <a:rPr lang="zh-CN" altLang="en-US" sz="3200" b="1" dirty="0">
                <a:solidFill>
                  <a:srgbClr val="022F4F"/>
                </a:solidFill>
                <a:latin typeface="微软雅黑" panose="020B0503020204020204" charset="-122"/>
                <a:ea typeface="微软雅黑" panose="020B0503020204020204" charset="-122"/>
              </a:rPr>
              <a:t>伺服驱动器基本操作</a:t>
            </a:r>
            <a:endParaRPr lang="zh-CN" altLang="zh-CN" sz="3200" b="1" dirty="0">
              <a:solidFill>
                <a:srgbClr val="022F4F"/>
              </a:solidFill>
              <a:latin typeface="微软雅黑" panose="020B0503020204020204" charset="-122"/>
              <a:ea typeface="微软雅黑" panose="020B0503020204020204" charset="-122"/>
            </a:endParaRPr>
          </a:p>
        </p:txBody>
      </p:sp>
      <p:pic>
        <p:nvPicPr>
          <p:cNvPr id="4" name="图片 3">
            <a:extLst>
              <a:ext uri="{FF2B5EF4-FFF2-40B4-BE49-F238E27FC236}">
                <a16:creationId xmlns:a16="http://schemas.microsoft.com/office/drawing/2014/main" id="{F7FECE70-96BB-4837-013F-38FB8F1D2E75}"/>
              </a:ext>
            </a:extLst>
          </p:cNvPr>
          <p:cNvPicPr>
            <a:picLocks noChangeAspect="1"/>
          </p:cNvPicPr>
          <p:nvPr/>
        </p:nvPicPr>
        <p:blipFill>
          <a:blip r:embed="rId2"/>
          <a:stretch>
            <a:fillRect/>
          </a:stretch>
        </p:blipFill>
        <p:spPr>
          <a:xfrm>
            <a:off x="3096741" y="3079697"/>
            <a:ext cx="5684208" cy="2680670"/>
          </a:xfrm>
          <a:prstGeom prst="rect">
            <a:avLst/>
          </a:prstGeom>
        </p:spPr>
      </p:pic>
    </p:spTree>
    <p:extLst>
      <p:ext uri="{BB962C8B-B14F-4D97-AF65-F5344CB8AC3E}">
        <p14:creationId xmlns:p14="http://schemas.microsoft.com/office/powerpoint/2010/main" val="40736993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688314"/>
            <a:ext cx="10110468" cy="3766865"/>
          </a:xfrm>
          <a:prstGeom prst="rect">
            <a:avLst/>
          </a:prstGeom>
          <a:noFill/>
        </p:spPr>
        <p:txBody>
          <a:bodyPr wrap="square">
            <a:spAutoFit/>
          </a:bodyPr>
          <a:lstStyle/>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1.SINAMICS</a:t>
            </a:r>
            <a:r>
              <a:rPr lang="zh-CN" altLang="en-US" dirty="0">
                <a:effectLst/>
                <a:latin typeface="宋体" panose="02010600030101010101" pitchFamily="2" charset="-122"/>
                <a:ea typeface="宋体" panose="02010600030101010101" pitchFamily="2" charset="-122"/>
                <a:cs typeface="宋体" panose="02010600030101010101" pitchFamily="2" charset="-122"/>
              </a:rPr>
              <a:t>驱动器的</a:t>
            </a:r>
            <a:r>
              <a:rPr lang="en-US" altLang="zh-CN" dirty="0">
                <a:effectLst/>
                <a:latin typeface="宋体" panose="02010600030101010101" pitchFamily="2" charset="-122"/>
                <a:ea typeface="宋体" panose="02010600030101010101" pitchFamily="2" charset="-122"/>
                <a:cs typeface="宋体" panose="02010600030101010101" pitchFamily="2" charset="-122"/>
              </a:rPr>
              <a:t>EPOS</a:t>
            </a:r>
            <a:r>
              <a:rPr lang="zh-CN" altLang="en-US" dirty="0">
                <a:effectLst/>
                <a:latin typeface="宋体" panose="02010600030101010101" pitchFamily="2" charset="-122"/>
                <a:ea typeface="宋体" panose="02010600030101010101" pitchFamily="2" charset="-122"/>
                <a:cs typeface="宋体" panose="02010600030101010101" pitchFamily="2" charset="-122"/>
              </a:rPr>
              <a:t>功能</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与</a:t>
            </a: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的工艺对象</a:t>
            </a:r>
            <a:r>
              <a:rPr lang="en-US" altLang="zh-CN" dirty="0">
                <a:effectLst/>
                <a:latin typeface="宋体" panose="02010600030101010101" pitchFamily="2" charset="-122"/>
                <a:ea typeface="宋体" panose="02010600030101010101" pitchFamily="2" charset="-122"/>
                <a:cs typeface="宋体" panose="02010600030101010101" pitchFamily="2" charset="-122"/>
              </a:rPr>
              <a:t>TO</a:t>
            </a:r>
            <a:r>
              <a:rPr lang="zh-CN" altLang="en-US" dirty="0">
                <a:effectLst/>
                <a:latin typeface="宋体" panose="02010600030101010101" pitchFamily="2" charset="-122"/>
                <a:ea typeface="宋体" panose="02010600030101010101" pitchFamily="2" charset="-122"/>
                <a:cs typeface="宋体" panose="02010600030101010101" pitchFamily="2" charset="-122"/>
              </a:rPr>
              <a:t>（轴工艺对象）不同，</a:t>
            </a:r>
            <a:r>
              <a:rPr lang="en-US" altLang="zh-CN" dirty="0">
                <a:effectLst/>
                <a:latin typeface="宋体" panose="02010600030101010101" pitchFamily="2" charset="-122"/>
                <a:ea typeface="宋体" panose="02010600030101010101" pitchFamily="2" charset="-122"/>
                <a:cs typeface="宋体" panose="02010600030101010101" pitchFamily="2" charset="-122"/>
              </a:rPr>
              <a:t>EPOS</a:t>
            </a:r>
            <a:r>
              <a:rPr lang="zh-CN" altLang="en-US" dirty="0">
                <a:effectLst/>
                <a:latin typeface="宋体" panose="02010600030101010101" pitchFamily="2" charset="-122"/>
                <a:ea typeface="宋体" panose="02010600030101010101" pitchFamily="2" charset="-122"/>
                <a:cs typeface="宋体" panose="02010600030101010101" pitchFamily="2" charset="-122"/>
              </a:rPr>
              <a:t>（基本位置控制）功能的位置环在驱动器侧，由驱动器自身完成位置闭环控制的功能。</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a:t>
            </a:r>
            <a:r>
              <a:rPr lang="zh-CN" altLang="en-US" dirty="0">
                <a:effectLst/>
                <a:latin typeface="宋体" panose="02010600030101010101" pitchFamily="2" charset="-122"/>
                <a:ea typeface="宋体" panose="02010600030101010101" pitchFamily="2" charset="-122"/>
                <a:cs typeface="宋体" panose="02010600030101010101" pitchFamily="2" charset="-122"/>
              </a:rPr>
              <a:t>驱动器里</a:t>
            </a:r>
            <a:r>
              <a:rPr lang="en-US" altLang="zh-CN" dirty="0">
                <a:effectLst/>
                <a:latin typeface="宋体" panose="02010600030101010101" pitchFamily="2" charset="-122"/>
                <a:ea typeface="宋体" panose="02010600030101010101" pitchFamily="2" charset="-122"/>
                <a:cs typeface="宋体" panose="02010600030101010101" pitchFamily="2" charset="-122"/>
              </a:rPr>
              <a:t>S</a:t>
            </a:r>
            <a:r>
              <a:rPr lang="zh-CN" altLang="en-US" dirty="0">
                <a:effectLst/>
                <a:latin typeface="宋体" panose="02010600030101010101" pitchFamily="2" charset="-122"/>
                <a:ea typeface="宋体" panose="02010600030101010101" pitchFamily="2" charset="-122"/>
                <a:cs typeface="宋体" panose="02010600030101010101" pitchFamily="2" charset="-122"/>
              </a:rPr>
              <a:t>系列（</a:t>
            </a:r>
            <a:r>
              <a:rPr lang="en-US" altLang="zh-CN" dirty="0">
                <a:effectLst/>
                <a:latin typeface="宋体" panose="02010600030101010101" pitchFamily="2" charset="-122"/>
                <a:ea typeface="宋体" panose="02010600030101010101" pitchFamily="2" charset="-122"/>
                <a:cs typeface="宋体" panose="02010600030101010101" pitchFamily="2" charset="-122"/>
              </a:rPr>
              <a:t>S110</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S120</a:t>
            </a:r>
            <a:r>
              <a:rPr lang="zh-CN" altLang="en-US" dirty="0">
                <a:effectLst/>
                <a:latin typeface="宋体" panose="02010600030101010101" pitchFamily="2" charset="-122"/>
                <a:ea typeface="宋体" panose="02010600030101010101" pitchFamily="2" charset="-122"/>
                <a:cs typeface="宋体" panose="02010600030101010101" pitchFamily="2" charset="-122"/>
              </a:rPr>
              <a:t>）以及</a:t>
            </a:r>
            <a:r>
              <a:rPr lang="en-US" altLang="zh-CN" dirty="0">
                <a:effectLst/>
                <a:latin typeface="宋体" panose="02010600030101010101" pitchFamily="2" charset="-122"/>
                <a:ea typeface="宋体" panose="02010600030101010101" pitchFamily="2" charset="-122"/>
                <a:cs typeface="宋体" panose="02010600030101010101" pitchFamily="2" charset="-122"/>
              </a:rPr>
              <a:t>V90PN</a:t>
            </a:r>
            <a:r>
              <a:rPr lang="zh-CN" altLang="en-US" dirty="0">
                <a:effectLst/>
                <a:latin typeface="宋体" panose="02010600030101010101" pitchFamily="2" charset="-122"/>
                <a:ea typeface="宋体" panose="02010600030101010101" pitchFamily="2" charset="-122"/>
                <a:cs typeface="宋体" panose="02010600030101010101" pitchFamily="2" charset="-122"/>
              </a:rPr>
              <a:t>都内置了此功能。基本定位器功能包括以下几个模式：</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 设定值直接给定</a:t>
            </a:r>
            <a:r>
              <a:rPr lang="en-US" altLang="zh-CN" dirty="0">
                <a:effectLst/>
                <a:latin typeface="宋体" panose="02010600030101010101" pitchFamily="2" charset="-122"/>
                <a:ea typeface="宋体" panose="02010600030101010101" pitchFamily="2" charset="-122"/>
                <a:cs typeface="宋体" panose="02010600030101010101" pitchFamily="2" charset="-122"/>
              </a:rPr>
              <a:t>/MDI</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 运行程序段</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 回参考点</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zh-CN" altLang="en-US" dirty="0">
                <a:effectLst/>
                <a:latin typeface="宋体" panose="02010600030101010101" pitchFamily="2" charset="-122"/>
                <a:ea typeface="宋体" panose="02010600030101010101" pitchFamily="2" charset="-122"/>
                <a:cs typeface="宋体" panose="02010600030101010101" pitchFamily="2" charset="-122"/>
              </a:rPr>
              <a:t>） 点动</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5</a:t>
            </a:r>
            <a:r>
              <a:rPr lang="zh-CN" altLang="en-US" dirty="0">
                <a:effectLst/>
                <a:latin typeface="宋体" panose="02010600030101010101" pitchFamily="2" charset="-122"/>
                <a:ea typeface="宋体" panose="02010600030101010101" pitchFamily="2" charset="-122"/>
                <a:cs typeface="宋体" panose="02010600030101010101" pitchFamily="2" charset="-122"/>
              </a:rPr>
              <a:t>） 运行到固定挡块</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文本框 3">
            <a:extLst>
              <a:ext uri="{FF2B5EF4-FFF2-40B4-BE49-F238E27FC236}">
                <a16:creationId xmlns:a16="http://schemas.microsoft.com/office/drawing/2014/main" id="{44F8CD63-A8C2-B575-F6DB-2AC3BEF8FA32}"/>
              </a:ext>
            </a:extLst>
          </p:cNvPr>
          <p:cNvSpPr txBox="1"/>
          <p:nvPr/>
        </p:nvSpPr>
        <p:spPr>
          <a:xfrm>
            <a:off x="394801" y="994941"/>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Times New Roman" panose="02020603050405020304" pitchFamily="18" charset="0"/>
                <a:ea typeface="黑体" panose="02010609060101010101" pitchFamily="49" charset="-122"/>
              </a:rPr>
              <a:t>5.3.4 SINA_POS </a:t>
            </a:r>
            <a:r>
              <a:rPr lang="zh-CN" altLang="zh-CN" sz="2400" b="1" dirty="0">
                <a:solidFill>
                  <a:srgbClr val="002060"/>
                </a:solidFill>
                <a:effectLst/>
                <a:latin typeface="Times New Roman" panose="02020603050405020304" pitchFamily="18" charset="0"/>
                <a:ea typeface="黑体" panose="02010609060101010101" pitchFamily="49" charset="-122"/>
              </a:rPr>
              <a:t>（</a:t>
            </a:r>
            <a:r>
              <a:rPr lang="en-US" altLang="zh-CN" sz="2400" b="1" dirty="0">
                <a:solidFill>
                  <a:srgbClr val="002060"/>
                </a:solidFill>
                <a:effectLst/>
                <a:latin typeface="Times New Roman" panose="02020603050405020304" pitchFamily="18" charset="0"/>
                <a:ea typeface="黑体" panose="02010609060101010101" pitchFamily="49" charset="-122"/>
              </a:rPr>
              <a:t>FB284</a:t>
            </a:r>
            <a:r>
              <a:rPr lang="zh-CN" altLang="zh-CN" sz="2400" b="1" dirty="0">
                <a:solidFill>
                  <a:srgbClr val="002060"/>
                </a:solidFill>
                <a:effectLst/>
                <a:latin typeface="Times New Roman" panose="02020603050405020304" pitchFamily="18" charset="0"/>
                <a:ea typeface="黑体" panose="02010609060101010101" pitchFamily="49" charset="-122"/>
              </a:rPr>
              <a:t>）功能块</a:t>
            </a:r>
            <a:endParaRPr lang="zh-CN" altLang="zh-CN" sz="3200" b="1" dirty="0">
              <a:solidFill>
                <a:srgbClr val="002060"/>
              </a:solidFill>
              <a:effectLst/>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8491721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180493"/>
            <a:ext cx="10110468" cy="1273875"/>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2.</a:t>
            </a:r>
            <a:r>
              <a:rPr lang="zh-CN" altLang="en-US" b="1" dirty="0">
                <a:effectLst/>
                <a:latin typeface="宋体" panose="02010600030101010101" pitchFamily="2" charset="-122"/>
                <a:ea typeface="宋体" panose="02010600030101010101" pitchFamily="2" charset="-122"/>
                <a:cs typeface="宋体" panose="02010600030101010101" pitchFamily="2" charset="-122"/>
              </a:rPr>
              <a:t>西门子报文</a:t>
            </a:r>
            <a:r>
              <a:rPr lang="en-US" altLang="zh-CN" b="1" dirty="0">
                <a:effectLst/>
                <a:latin typeface="宋体" panose="02010600030101010101" pitchFamily="2" charset="-122"/>
                <a:ea typeface="宋体" panose="02010600030101010101" pitchFamily="2" charset="-122"/>
                <a:cs typeface="宋体" panose="02010600030101010101" pitchFamily="2" charset="-122"/>
              </a:rPr>
              <a:t>111</a:t>
            </a:r>
            <a:r>
              <a:rPr lang="zh-CN" altLang="en-US" b="1" dirty="0">
                <a:effectLst/>
                <a:latin typeface="宋体" panose="02010600030101010101" pitchFamily="2" charset="-122"/>
                <a:ea typeface="宋体" panose="02010600030101010101" pitchFamily="2" charset="-122"/>
                <a:cs typeface="宋体" panose="02010600030101010101" pitchFamily="2" charset="-122"/>
              </a:rPr>
              <a:t>简介</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西门子</a:t>
            </a:r>
            <a:r>
              <a:rPr lang="en-US" altLang="zh-CN"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dirty="0">
                <a:effectLst/>
                <a:latin typeface="宋体" panose="02010600030101010101" pitchFamily="2" charset="-122"/>
                <a:ea typeface="宋体" panose="02010600030101010101" pitchFamily="2" charset="-122"/>
                <a:cs typeface="宋体" panose="02010600030101010101" pitchFamily="2" charset="-122"/>
              </a:rPr>
              <a:t>伺服驱动器工作在</a:t>
            </a:r>
            <a:r>
              <a:rPr lang="en-US" altLang="zh-CN" dirty="0">
                <a:effectLst/>
                <a:latin typeface="宋体" panose="02010600030101010101" pitchFamily="2" charset="-122"/>
                <a:ea typeface="宋体" panose="02010600030101010101" pitchFamily="2" charset="-122"/>
                <a:cs typeface="宋体" panose="02010600030101010101" pitchFamily="2" charset="-122"/>
              </a:rPr>
              <a:t>EPOS</a:t>
            </a:r>
            <a:r>
              <a:rPr lang="zh-CN" altLang="en-US" dirty="0">
                <a:effectLst/>
                <a:latin typeface="宋体" panose="02010600030101010101" pitchFamily="2" charset="-122"/>
                <a:ea typeface="宋体" panose="02010600030101010101" pitchFamily="2" charset="-122"/>
                <a:cs typeface="宋体" panose="02010600030101010101" pitchFamily="2" charset="-122"/>
              </a:rPr>
              <a:t>模式下，</a:t>
            </a:r>
            <a:r>
              <a:rPr lang="en-US" altLang="zh-CN" dirty="0">
                <a:effectLst/>
                <a:latin typeface="宋体" panose="02010600030101010101" pitchFamily="2" charset="-122"/>
                <a:ea typeface="宋体" panose="02010600030101010101" pitchFamily="2" charset="-122"/>
                <a:cs typeface="宋体" panose="02010600030101010101" pitchFamily="2" charset="-122"/>
              </a:rPr>
              <a:t>SIMATIC PLC</a:t>
            </a:r>
            <a:r>
              <a:rPr lang="zh-CN" altLang="en-US" dirty="0">
                <a:effectLst/>
                <a:latin typeface="宋体" panose="02010600030101010101" pitchFamily="2" charset="-122"/>
                <a:ea typeface="宋体" panose="02010600030101010101" pitchFamily="2" charset="-122"/>
                <a:cs typeface="宋体" panose="02010600030101010101" pitchFamily="2" charset="-122"/>
              </a:rPr>
              <a:t>可以通过</a:t>
            </a:r>
            <a:r>
              <a:rPr lang="en-US" altLang="zh-CN" dirty="0">
                <a:effectLst/>
                <a:latin typeface="宋体" panose="02010600030101010101" pitchFamily="2" charset="-122"/>
                <a:ea typeface="宋体" panose="02010600030101010101" pitchFamily="2" charset="-122"/>
                <a:cs typeface="宋体" panose="02010600030101010101" pitchFamily="2" charset="-122"/>
              </a:rPr>
              <a:t>111</a:t>
            </a:r>
            <a:r>
              <a:rPr lang="zh-CN" altLang="en-US" dirty="0">
                <a:effectLst/>
                <a:latin typeface="宋体" panose="02010600030101010101" pitchFamily="2" charset="-122"/>
                <a:ea typeface="宋体" panose="02010600030101010101" pitchFamily="2" charset="-122"/>
                <a:cs typeface="宋体" panose="02010600030101010101" pitchFamily="2" charset="-122"/>
              </a:rPr>
              <a:t>报文对</a:t>
            </a:r>
            <a:r>
              <a:rPr lang="en-US" altLang="zh-CN"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dirty="0">
                <a:effectLst/>
                <a:latin typeface="宋体" panose="02010600030101010101" pitchFamily="2" charset="-122"/>
                <a:ea typeface="宋体" panose="02010600030101010101" pitchFamily="2" charset="-122"/>
                <a:cs typeface="宋体" panose="02010600030101010101" pitchFamily="2" charset="-122"/>
              </a:rPr>
              <a:t>进行控制，</a:t>
            </a:r>
            <a:r>
              <a:rPr lang="en-US" altLang="zh-CN" dirty="0">
                <a:effectLst/>
                <a:latin typeface="宋体" panose="02010600030101010101" pitchFamily="2" charset="-122"/>
                <a:ea typeface="宋体" panose="02010600030101010101" pitchFamily="2" charset="-122"/>
                <a:cs typeface="宋体" panose="02010600030101010101" pitchFamily="2" charset="-122"/>
              </a:rPr>
              <a:t>111</a:t>
            </a:r>
            <a:r>
              <a:rPr lang="zh-CN" altLang="en-US" dirty="0">
                <a:effectLst/>
                <a:latin typeface="宋体" panose="02010600030101010101" pitchFamily="2" charset="-122"/>
                <a:ea typeface="宋体" panose="02010600030101010101" pitchFamily="2" charset="-122"/>
                <a:cs typeface="宋体" panose="02010600030101010101" pitchFamily="2" charset="-122"/>
              </a:rPr>
              <a:t>报文是带扩展功能定位运行报文，占用</a:t>
            </a:r>
            <a:r>
              <a:rPr lang="en-US" altLang="zh-CN" dirty="0">
                <a:effectLst/>
                <a:latin typeface="宋体" panose="02010600030101010101" pitchFamily="2" charset="-122"/>
                <a:ea typeface="宋体" panose="02010600030101010101" pitchFamily="2" charset="-122"/>
                <a:cs typeface="宋体" panose="02010600030101010101" pitchFamily="2" charset="-122"/>
              </a:rPr>
              <a:t>IO</a:t>
            </a:r>
            <a:r>
              <a:rPr lang="zh-CN" altLang="en-US" dirty="0">
                <a:effectLst/>
                <a:latin typeface="宋体" panose="02010600030101010101" pitchFamily="2" charset="-122"/>
                <a:ea typeface="宋体" panose="02010600030101010101" pitchFamily="2" charset="-122"/>
                <a:cs typeface="宋体" panose="02010600030101010101" pitchFamily="2" charset="-122"/>
              </a:rPr>
              <a:t>地址。</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5C520AA5-CD0D-444C-8567-068AB67A2B46}"/>
              </a:ext>
            </a:extLst>
          </p:cNvPr>
          <p:cNvPicPr>
            <a:picLocks noChangeAspect="1"/>
          </p:cNvPicPr>
          <p:nvPr/>
        </p:nvPicPr>
        <p:blipFill rotWithShape="1">
          <a:blip r:embed="rId2"/>
          <a:srcRect r="1396"/>
          <a:stretch/>
        </p:blipFill>
        <p:spPr bwMode="auto">
          <a:xfrm>
            <a:off x="1584573" y="2763516"/>
            <a:ext cx="7942214" cy="2489257"/>
          </a:xfrm>
          <a:prstGeom prst="rect">
            <a:avLst/>
          </a:prstGeom>
          <a:ln>
            <a:noFill/>
          </a:ln>
          <a:extLst>
            <a:ext uri="{53640926-AAD7-44D8-BBD7-CCE9431645EC}">
              <a14:shadowObscured xmlns:a14="http://schemas.microsoft.com/office/drawing/2010/main"/>
            </a:ext>
          </a:extLst>
        </p:spPr>
      </p:pic>
      <p:sp>
        <p:nvSpPr>
          <p:cNvPr id="5" name="矩形 4">
            <a:extLst>
              <a:ext uri="{FF2B5EF4-FFF2-40B4-BE49-F238E27FC236}">
                <a16:creationId xmlns:a16="http://schemas.microsoft.com/office/drawing/2014/main" id="{1281B566-79BB-32FF-F8BC-386FC4203AB9}"/>
              </a:ext>
            </a:extLst>
          </p:cNvPr>
          <p:cNvSpPr/>
          <p:nvPr/>
        </p:nvSpPr>
        <p:spPr>
          <a:xfrm>
            <a:off x="6265093" y="4752255"/>
            <a:ext cx="1656184" cy="360040"/>
          </a:xfrm>
          <a:prstGeom prst="rect">
            <a:avLst/>
          </a:prstGeom>
          <a:noFill/>
          <a:ln w="381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Tree>
    <p:extLst>
      <p:ext uri="{BB962C8B-B14F-4D97-AF65-F5344CB8AC3E}">
        <p14:creationId xmlns:p14="http://schemas.microsoft.com/office/powerpoint/2010/main" val="30703120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230441"/>
            <a:ext cx="10110468" cy="442878"/>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PLC</a:t>
            </a:r>
            <a:r>
              <a:rPr lang="zh-CN" altLang="en-US" dirty="0">
                <a:effectLst/>
                <a:latin typeface="宋体" panose="02010600030101010101" pitchFamily="2" charset="-122"/>
                <a:ea typeface="宋体" panose="02010600030101010101" pitchFamily="2" charset="-122"/>
                <a:cs typeface="宋体" panose="02010600030101010101" pitchFamily="2" charset="-122"/>
              </a:rPr>
              <a:t>与驱动器之间就是通过输入</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输出（</a:t>
            </a:r>
            <a:r>
              <a:rPr lang="en-US" altLang="zh-CN" dirty="0">
                <a:effectLst/>
                <a:latin typeface="宋体" panose="02010600030101010101" pitchFamily="2" charset="-122"/>
                <a:ea typeface="宋体" panose="02010600030101010101" pitchFamily="2" charset="-122"/>
                <a:cs typeface="宋体" panose="02010600030101010101" pitchFamily="2" charset="-122"/>
              </a:rPr>
              <a:t>I/O</a:t>
            </a:r>
            <a:r>
              <a:rPr lang="zh-CN" altLang="en-US" dirty="0">
                <a:effectLst/>
                <a:latin typeface="宋体" panose="02010600030101010101" pitchFamily="2" charset="-122"/>
                <a:ea typeface="宋体" panose="02010600030101010101" pitchFamily="2" charset="-122"/>
                <a:cs typeface="宋体" panose="02010600030101010101" pitchFamily="2" charset="-122"/>
              </a:rPr>
              <a:t>）进行数据交换，</a:t>
            </a:r>
            <a:r>
              <a:rPr lang="en-US" altLang="zh-CN" dirty="0">
                <a:effectLst/>
                <a:latin typeface="宋体" panose="02010600030101010101" pitchFamily="2" charset="-122"/>
                <a:ea typeface="宋体" panose="02010600030101010101" pitchFamily="2" charset="-122"/>
                <a:cs typeface="宋体" panose="02010600030101010101" pitchFamily="2" charset="-122"/>
              </a:rPr>
              <a:t>111</a:t>
            </a:r>
            <a:r>
              <a:rPr lang="zh-CN" altLang="en-US" dirty="0">
                <a:effectLst/>
                <a:latin typeface="宋体" panose="02010600030101010101" pitchFamily="2" charset="-122"/>
                <a:ea typeface="宋体" panose="02010600030101010101" pitchFamily="2" charset="-122"/>
                <a:cs typeface="宋体" panose="02010600030101010101" pitchFamily="2" charset="-122"/>
              </a:rPr>
              <a:t>报文是</a:t>
            </a:r>
            <a:r>
              <a:rPr lang="en-US" altLang="zh-CN" dirty="0">
                <a:effectLst/>
                <a:latin typeface="宋体" panose="02010600030101010101" pitchFamily="2" charset="-122"/>
                <a:ea typeface="宋体" panose="02010600030101010101" pitchFamily="2" charset="-122"/>
                <a:cs typeface="宋体" panose="02010600030101010101" pitchFamily="2" charset="-122"/>
              </a:rPr>
              <a:t>12</a:t>
            </a:r>
            <a:r>
              <a:rPr lang="zh-CN" altLang="en-US" dirty="0">
                <a:effectLst/>
                <a:latin typeface="宋体" panose="02010600030101010101" pitchFamily="2" charset="-122"/>
                <a:ea typeface="宋体" panose="02010600030101010101" pitchFamily="2" charset="-122"/>
                <a:cs typeface="宋体" panose="02010600030101010101" pitchFamily="2" charset="-122"/>
              </a:rPr>
              <a:t>个接受</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发送字</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661AA7CB-7020-5011-37A6-ED26344E62AF}"/>
              </a:ext>
            </a:extLst>
          </p:cNvPr>
          <p:cNvGraphicFramePr>
            <a:graphicFrameLocks noGrp="1"/>
          </p:cNvGraphicFramePr>
          <p:nvPr>
            <p:extLst>
              <p:ext uri="{D42A27DB-BD31-4B8C-83A1-F6EECF244321}">
                <p14:modId xmlns:p14="http://schemas.microsoft.com/office/powerpoint/2010/main" val="720317375"/>
              </p:ext>
            </p:extLst>
          </p:nvPr>
        </p:nvGraphicFramePr>
        <p:xfrm>
          <a:off x="2359515" y="1673319"/>
          <a:ext cx="6768753" cy="4526280"/>
        </p:xfrm>
        <a:graphic>
          <a:graphicData uri="http://schemas.openxmlformats.org/drawingml/2006/table">
            <a:tbl>
              <a:tblPr firstRow="1" firstCol="1" bandRow="1">
                <a:tableStyleId>{F5AB1C69-6EDB-4FF4-983F-18BD219EF322}</a:tableStyleId>
              </a:tblPr>
              <a:tblGrid>
                <a:gridCol w="1052623">
                  <a:extLst>
                    <a:ext uri="{9D8B030D-6E8A-4147-A177-3AD203B41FA5}">
                      <a16:colId xmlns:a16="http://schemas.microsoft.com/office/drawing/2014/main" val="845549598"/>
                    </a:ext>
                  </a:extLst>
                </a:gridCol>
                <a:gridCol w="704785">
                  <a:extLst>
                    <a:ext uri="{9D8B030D-6E8A-4147-A177-3AD203B41FA5}">
                      <a16:colId xmlns:a16="http://schemas.microsoft.com/office/drawing/2014/main" val="61177292"/>
                    </a:ext>
                  </a:extLst>
                </a:gridCol>
                <a:gridCol w="1371474">
                  <a:extLst>
                    <a:ext uri="{9D8B030D-6E8A-4147-A177-3AD203B41FA5}">
                      <a16:colId xmlns:a16="http://schemas.microsoft.com/office/drawing/2014/main" val="4118456110"/>
                    </a:ext>
                  </a:extLst>
                </a:gridCol>
                <a:gridCol w="2465505">
                  <a:extLst>
                    <a:ext uri="{9D8B030D-6E8A-4147-A177-3AD203B41FA5}">
                      <a16:colId xmlns:a16="http://schemas.microsoft.com/office/drawing/2014/main" val="922958462"/>
                    </a:ext>
                  </a:extLst>
                </a:gridCol>
                <a:gridCol w="1174366">
                  <a:extLst>
                    <a:ext uri="{9D8B030D-6E8A-4147-A177-3AD203B41FA5}">
                      <a16:colId xmlns:a16="http://schemas.microsoft.com/office/drawing/2014/main" val="1609298487"/>
                    </a:ext>
                  </a:extLst>
                </a:gridCol>
              </a:tblGrid>
              <a:tr h="0">
                <a:tc>
                  <a:txBody>
                    <a:bodyPr/>
                    <a:lstStyle/>
                    <a:p>
                      <a:pPr algn="ctr"/>
                      <a:r>
                        <a:rPr lang="zh-CN" sz="1100">
                          <a:effectLst/>
                        </a:rPr>
                        <a:t>过程数据</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100">
                          <a:effectLst/>
                        </a:rPr>
                        <a:t>地址</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100">
                          <a:effectLst/>
                        </a:rPr>
                        <a:t>信号</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100">
                          <a:effectLst/>
                        </a:rPr>
                        <a:t>说明</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100">
                          <a:effectLst/>
                        </a:rPr>
                        <a:t>数据类型</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34117285"/>
                  </a:ext>
                </a:extLst>
              </a:tr>
              <a:tr h="0">
                <a:tc gridSpan="5">
                  <a:txBody>
                    <a:bodyPr/>
                    <a:lstStyle/>
                    <a:p>
                      <a:pPr algn="ctr"/>
                      <a:r>
                        <a:rPr lang="en-US" sz="1100">
                          <a:effectLst/>
                        </a:rPr>
                        <a:t>PLC</a:t>
                      </a:r>
                      <a:r>
                        <a:rPr lang="zh-CN" sz="1100">
                          <a:effectLst/>
                        </a:rPr>
                        <a:t>→驱动器</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08508556"/>
                  </a:ext>
                </a:extLst>
              </a:tr>
              <a:tr h="0">
                <a:tc>
                  <a:txBody>
                    <a:bodyPr/>
                    <a:lstStyle/>
                    <a:p>
                      <a:pPr algn="ctr"/>
                      <a:r>
                        <a:rPr lang="en-US" sz="1100">
                          <a:effectLst/>
                        </a:rPr>
                        <a:t>PZD1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QW64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STW1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控制字</a:t>
                      </a:r>
                      <a:r>
                        <a:rPr lang="en-US" sz="1100">
                          <a:effectLst/>
                        </a:rPr>
                        <a:t>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81502894"/>
                  </a:ext>
                </a:extLst>
              </a:tr>
              <a:tr h="0">
                <a:tc>
                  <a:txBody>
                    <a:bodyPr/>
                    <a:lstStyle/>
                    <a:p>
                      <a:pPr algn="ctr"/>
                      <a:r>
                        <a:rPr lang="en-US" sz="1100">
                          <a:effectLst/>
                        </a:rPr>
                        <a:t>PZD2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QW66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POS_STW1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基本定位器的控制字</a:t>
                      </a:r>
                      <a:r>
                        <a:rPr lang="en-US" sz="1100">
                          <a:effectLst/>
                        </a:rPr>
                        <a:t>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15976607"/>
                  </a:ext>
                </a:extLst>
              </a:tr>
              <a:tr h="0">
                <a:tc>
                  <a:txBody>
                    <a:bodyPr/>
                    <a:lstStyle/>
                    <a:p>
                      <a:pPr algn="ctr"/>
                      <a:r>
                        <a:rPr lang="en-US" sz="1100">
                          <a:effectLst/>
                        </a:rPr>
                        <a:t>PZD3</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QW68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POS_STW2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基本定位器的控制字</a:t>
                      </a:r>
                      <a:r>
                        <a:rPr lang="en-US" sz="1100">
                          <a:effectLst/>
                        </a:rPr>
                        <a:t>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90217392"/>
                  </a:ext>
                </a:extLst>
              </a:tr>
              <a:tr h="0">
                <a:tc>
                  <a:txBody>
                    <a:bodyPr/>
                    <a:lstStyle/>
                    <a:p>
                      <a:pPr algn="ctr"/>
                      <a:r>
                        <a:rPr lang="en-US" sz="1100">
                          <a:effectLst/>
                        </a:rPr>
                        <a:t>PZD4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QW70</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STW2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控制字</a:t>
                      </a:r>
                      <a:r>
                        <a:rPr lang="en-US" sz="1100">
                          <a:effectLst/>
                        </a:rPr>
                        <a:t>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342249550"/>
                  </a:ext>
                </a:extLst>
              </a:tr>
              <a:tr h="0">
                <a:tc>
                  <a:txBody>
                    <a:bodyPr/>
                    <a:lstStyle/>
                    <a:p>
                      <a:pPr algn="ctr"/>
                      <a:r>
                        <a:rPr lang="en-US" sz="1100">
                          <a:effectLst/>
                        </a:rPr>
                        <a:t>PZD5</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QW72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OVERRIDE</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位置速度倍率</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372644225"/>
                  </a:ext>
                </a:extLst>
              </a:tr>
              <a:tr h="0">
                <a:tc>
                  <a:txBody>
                    <a:bodyPr/>
                    <a:lstStyle/>
                    <a:p>
                      <a:pPr algn="ctr"/>
                      <a:r>
                        <a:rPr lang="en-US" sz="1100">
                          <a:effectLst/>
                        </a:rPr>
                        <a:t>PZD6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rowSpan="2">
                  <a:txBody>
                    <a:bodyPr/>
                    <a:lstStyle/>
                    <a:p>
                      <a:pPr algn="ctr"/>
                      <a:r>
                        <a:rPr lang="en-US" sz="1100">
                          <a:effectLst/>
                        </a:rPr>
                        <a:t>QD74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MDI_TARPOS</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MDI</a:t>
                      </a:r>
                      <a:r>
                        <a:rPr lang="zh-CN" sz="1100">
                          <a:effectLst/>
                        </a:rPr>
                        <a:t>位置</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I32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43397225"/>
                  </a:ext>
                </a:extLst>
              </a:tr>
              <a:tr h="0">
                <a:tc>
                  <a:txBody>
                    <a:bodyPr/>
                    <a:lstStyle/>
                    <a:p>
                      <a:pPr algn="ctr"/>
                      <a:r>
                        <a:rPr lang="en-US" sz="1100">
                          <a:effectLst/>
                        </a:rPr>
                        <a:t>PZD7</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3245368161"/>
                  </a:ext>
                </a:extLst>
              </a:tr>
              <a:tr h="0">
                <a:tc>
                  <a:txBody>
                    <a:bodyPr/>
                    <a:lstStyle/>
                    <a:p>
                      <a:pPr algn="ctr"/>
                      <a:r>
                        <a:rPr lang="en-US" sz="1100">
                          <a:effectLst/>
                        </a:rPr>
                        <a:t>PZD8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rowSpan="2">
                  <a:txBody>
                    <a:bodyPr/>
                    <a:lstStyle/>
                    <a:p>
                      <a:pPr algn="ctr"/>
                      <a:r>
                        <a:rPr lang="en-US" sz="1100">
                          <a:effectLst/>
                        </a:rPr>
                        <a:t>QD78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MDI_VELOCITY</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MDI</a:t>
                      </a:r>
                      <a:r>
                        <a:rPr lang="zh-CN" sz="1100">
                          <a:effectLst/>
                        </a:rPr>
                        <a:t>速度</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I32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35695802"/>
                  </a:ext>
                </a:extLst>
              </a:tr>
              <a:tr h="0">
                <a:tc>
                  <a:txBody>
                    <a:bodyPr/>
                    <a:lstStyle/>
                    <a:p>
                      <a:pPr algn="ctr"/>
                      <a:r>
                        <a:rPr lang="en-US" sz="1100">
                          <a:effectLst/>
                        </a:rPr>
                        <a:t>PZD9</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53077060"/>
                  </a:ext>
                </a:extLst>
              </a:tr>
              <a:tr h="0">
                <a:tc>
                  <a:txBody>
                    <a:bodyPr/>
                    <a:lstStyle/>
                    <a:p>
                      <a:pPr algn="ctr"/>
                      <a:r>
                        <a:rPr lang="en-US" sz="1100">
                          <a:effectLst/>
                        </a:rPr>
                        <a:t>PZD10</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QW82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MDI_ACC</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MDI</a:t>
                      </a:r>
                      <a:r>
                        <a:rPr lang="zh-CN" sz="1100">
                          <a:effectLst/>
                        </a:rPr>
                        <a:t>加速度倍率</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71161361"/>
                  </a:ext>
                </a:extLst>
              </a:tr>
              <a:tr h="0">
                <a:tc>
                  <a:txBody>
                    <a:bodyPr/>
                    <a:lstStyle/>
                    <a:p>
                      <a:pPr algn="ctr"/>
                      <a:r>
                        <a:rPr lang="en-US" sz="1100">
                          <a:effectLst/>
                        </a:rPr>
                        <a:t>PZD11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QW84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MDI_DEC</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MDI</a:t>
                      </a:r>
                      <a:r>
                        <a:rPr lang="zh-CN" sz="1100">
                          <a:effectLst/>
                        </a:rPr>
                        <a:t>减速度倍率</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45174807"/>
                  </a:ext>
                </a:extLst>
              </a:tr>
              <a:tr h="0">
                <a:tc>
                  <a:txBody>
                    <a:bodyPr/>
                    <a:lstStyle/>
                    <a:p>
                      <a:pPr algn="ctr"/>
                      <a:r>
                        <a:rPr lang="en-US" sz="1100">
                          <a:effectLst/>
                        </a:rPr>
                        <a:t>PZD12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QW86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USER</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用户定义接受字</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78285396"/>
                  </a:ext>
                </a:extLst>
              </a:tr>
              <a:tr h="0">
                <a:tc gridSpan="5">
                  <a:txBody>
                    <a:bodyPr/>
                    <a:lstStyle/>
                    <a:p>
                      <a:pPr algn="ctr"/>
                      <a:r>
                        <a:rPr lang="zh-CN" sz="1100">
                          <a:effectLst/>
                        </a:rPr>
                        <a:t>驱动器→</a:t>
                      </a:r>
                      <a:r>
                        <a:rPr lang="en-US" sz="1100">
                          <a:effectLst/>
                        </a:rPr>
                        <a:t>PLC</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54294592"/>
                  </a:ext>
                </a:extLst>
              </a:tr>
              <a:tr h="0">
                <a:tc>
                  <a:txBody>
                    <a:bodyPr/>
                    <a:lstStyle/>
                    <a:p>
                      <a:pPr algn="ctr"/>
                      <a:r>
                        <a:rPr lang="en-US" sz="1100">
                          <a:effectLst/>
                        </a:rPr>
                        <a:t>PZD1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IW68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ZSW1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状态字</a:t>
                      </a:r>
                      <a:r>
                        <a:rPr lang="en-US" sz="1100">
                          <a:effectLst/>
                        </a:rPr>
                        <a:t>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1520068"/>
                  </a:ext>
                </a:extLst>
              </a:tr>
              <a:tr h="0">
                <a:tc>
                  <a:txBody>
                    <a:bodyPr/>
                    <a:lstStyle/>
                    <a:p>
                      <a:pPr algn="ctr"/>
                      <a:r>
                        <a:rPr lang="en-US" sz="1100">
                          <a:effectLst/>
                        </a:rPr>
                        <a:t>PZD2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IW70</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POS_ZSW1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基本定位器的状态字</a:t>
                      </a:r>
                      <a:r>
                        <a:rPr lang="en-US" sz="1100">
                          <a:effectLst/>
                        </a:rPr>
                        <a:t>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97022335"/>
                  </a:ext>
                </a:extLst>
              </a:tr>
              <a:tr h="0">
                <a:tc>
                  <a:txBody>
                    <a:bodyPr/>
                    <a:lstStyle/>
                    <a:p>
                      <a:pPr algn="ctr"/>
                      <a:r>
                        <a:rPr lang="en-US" sz="1100">
                          <a:effectLst/>
                        </a:rPr>
                        <a:t>PZD3</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IW72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POS_ZSW2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基本定位器的状态字</a:t>
                      </a:r>
                      <a:r>
                        <a:rPr lang="en-US" sz="1100">
                          <a:effectLst/>
                        </a:rPr>
                        <a:t>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27914629"/>
                  </a:ext>
                </a:extLst>
              </a:tr>
              <a:tr h="0">
                <a:tc>
                  <a:txBody>
                    <a:bodyPr/>
                    <a:lstStyle/>
                    <a:p>
                      <a:pPr algn="ctr"/>
                      <a:r>
                        <a:rPr lang="en-US" sz="1100">
                          <a:effectLst/>
                        </a:rPr>
                        <a:t>PZD4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IW74</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ZSW2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状态字</a:t>
                      </a:r>
                      <a:r>
                        <a:rPr lang="en-US" sz="1100">
                          <a:effectLst/>
                        </a:rPr>
                        <a:t>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64766814"/>
                  </a:ext>
                </a:extLst>
              </a:tr>
              <a:tr h="0">
                <a:tc>
                  <a:txBody>
                    <a:bodyPr/>
                    <a:lstStyle/>
                    <a:p>
                      <a:pPr algn="ctr"/>
                      <a:r>
                        <a:rPr lang="en-US" sz="1100">
                          <a:effectLst/>
                        </a:rPr>
                        <a:t>PZD5</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IW76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MELDW</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消息字</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27475075"/>
                  </a:ext>
                </a:extLst>
              </a:tr>
              <a:tr h="0">
                <a:tc>
                  <a:txBody>
                    <a:bodyPr/>
                    <a:lstStyle/>
                    <a:p>
                      <a:pPr algn="ctr"/>
                      <a:r>
                        <a:rPr lang="en-US" sz="1100">
                          <a:effectLst/>
                        </a:rPr>
                        <a:t>PZD6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rowSpan="2">
                  <a:txBody>
                    <a:bodyPr/>
                    <a:lstStyle/>
                    <a:p>
                      <a:pPr algn="ctr"/>
                      <a:r>
                        <a:rPr lang="en-US" sz="1100">
                          <a:effectLst/>
                        </a:rPr>
                        <a:t>ID78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XIST_A</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zh-CN" sz="1100">
                          <a:effectLst/>
                        </a:rPr>
                        <a:t>位置实际值</a:t>
                      </a:r>
                      <a:r>
                        <a:rPr lang="en-US" sz="1100">
                          <a:effectLst/>
                        </a:rPr>
                        <a:t>A</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I32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16252901"/>
                  </a:ext>
                </a:extLst>
              </a:tr>
              <a:tr h="0">
                <a:tc>
                  <a:txBody>
                    <a:bodyPr/>
                    <a:lstStyle/>
                    <a:p>
                      <a:pPr algn="ctr"/>
                      <a:r>
                        <a:rPr lang="en-US" sz="1100">
                          <a:effectLst/>
                        </a:rPr>
                        <a:t>PZD7</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824853662"/>
                  </a:ext>
                </a:extLst>
              </a:tr>
              <a:tr h="0">
                <a:tc>
                  <a:txBody>
                    <a:bodyPr/>
                    <a:lstStyle/>
                    <a:p>
                      <a:pPr algn="ctr"/>
                      <a:r>
                        <a:rPr lang="en-US" sz="1100">
                          <a:effectLst/>
                        </a:rPr>
                        <a:t>PZD8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rowSpan="2">
                  <a:txBody>
                    <a:bodyPr/>
                    <a:lstStyle/>
                    <a:p>
                      <a:pPr algn="ctr"/>
                      <a:r>
                        <a:rPr lang="en-US" sz="1100">
                          <a:effectLst/>
                        </a:rPr>
                        <a:t>ID82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NIST_B</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zh-CN" sz="1100">
                          <a:effectLst/>
                        </a:rPr>
                        <a:t>转速实际值</a:t>
                      </a:r>
                      <a:r>
                        <a:rPr lang="en-US" sz="1100">
                          <a:effectLst/>
                        </a:rPr>
                        <a:t>B</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rowSpan="2">
                  <a:txBody>
                    <a:bodyPr/>
                    <a:lstStyle/>
                    <a:p>
                      <a:pPr algn="just"/>
                      <a:r>
                        <a:rPr lang="en-US" sz="1100">
                          <a:effectLst/>
                        </a:rPr>
                        <a:t>I32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82310711"/>
                  </a:ext>
                </a:extLst>
              </a:tr>
              <a:tr h="0">
                <a:tc>
                  <a:txBody>
                    <a:bodyPr/>
                    <a:lstStyle/>
                    <a:p>
                      <a:pPr algn="ctr"/>
                      <a:r>
                        <a:rPr lang="en-US" sz="1100">
                          <a:effectLst/>
                        </a:rPr>
                        <a:t>PZD9</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25646855"/>
                  </a:ext>
                </a:extLst>
              </a:tr>
              <a:tr h="0">
                <a:tc>
                  <a:txBody>
                    <a:bodyPr/>
                    <a:lstStyle/>
                    <a:p>
                      <a:pPr algn="ctr"/>
                      <a:r>
                        <a:rPr lang="en-US" sz="1100">
                          <a:effectLst/>
                        </a:rPr>
                        <a:t>PZD10</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IW86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FAULT_CODE</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故障代码</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89807368"/>
                  </a:ext>
                </a:extLst>
              </a:tr>
              <a:tr h="0">
                <a:tc>
                  <a:txBody>
                    <a:bodyPr/>
                    <a:lstStyle/>
                    <a:p>
                      <a:pPr algn="ctr"/>
                      <a:r>
                        <a:rPr lang="en-US" sz="1100">
                          <a:effectLst/>
                        </a:rPr>
                        <a:t>PZD11</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IW88</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WARN_CODE</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报警代码</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U16</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863958341"/>
                  </a:ext>
                </a:extLst>
              </a:tr>
              <a:tr h="0">
                <a:tc>
                  <a:txBody>
                    <a:bodyPr/>
                    <a:lstStyle/>
                    <a:p>
                      <a:pPr algn="ctr"/>
                      <a:r>
                        <a:rPr lang="en-US" sz="1100">
                          <a:effectLst/>
                        </a:rPr>
                        <a:t>PZD12</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100">
                          <a:effectLst/>
                        </a:rPr>
                        <a:t>IW90</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a:effectLst/>
                        </a:rPr>
                        <a:t>USER</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zh-CN" sz="1100">
                          <a:effectLst/>
                        </a:rPr>
                        <a:t>用户定义发送字</a:t>
                      </a:r>
                      <a:endParaRPr lang="zh-CN" sz="1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100" dirty="0">
                          <a:effectLst/>
                        </a:rPr>
                        <a:t>U16</a:t>
                      </a:r>
                      <a:endParaRPr lang="zh-CN" sz="1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14347016"/>
                  </a:ext>
                </a:extLst>
              </a:tr>
            </a:tbl>
          </a:graphicData>
        </a:graphic>
      </p:graphicFrame>
    </p:spTree>
    <p:extLst>
      <p:ext uri="{BB962C8B-B14F-4D97-AF65-F5344CB8AC3E}">
        <p14:creationId xmlns:p14="http://schemas.microsoft.com/office/powerpoint/2010/main" val="103088869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38429" y="1038021"/>
            <a:ext cx="10110468" cy="1604285"/>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3.SINA_POS </a:t>
            </a:r>
            <a:r>
              <a:rPr lang="zh-CN" altLang="en-US" b="1" dirty="0">
                <a:effectLst/>
                <a:latin typeface="宋体" panose="02010600030101010101" pitchFamily="2" charset="-122"/>
                <a:ea typeface="宋体" panose="02010600030101010101" pitchFamily="2" charset="-122"/>
                <a:cs typeface="宋体" panose="02010600030101010101" pitchFamily="2" charset="-122"/>
              </a:rPr>
              <a:t>（</a:t>
            </a:r>
            <a:r>
              <a:rPr lang="en-US" altLang="zh-CN" b="1" dirty="0">
                <a:effectLst/>
                <a:latin typeface="宋体" panose="02010600030101010101" pitchFamily="2" charset="-122"/>
                <a:ea typeface="宋体" panose="02010600030101010101" pitchFamily="2" charset="-122"/>
                <a:cs typeface="宋体" panose="02010600030101010101" pitchFamily="2" charset="-122"/>
              </a:rPr>
              <a:t>FB284</a:t>
            </a:r>
            <a:r>
              <a:rPr lang="zh-CN" altLang="en-US" b="1" dirty="0">
                <a:effectLst/>
                <a:latin typeface="宋体" panose="02010600030101010101" pitchFamily="2" charset="-122"/>
                <a:ea typeface="宋体" panose="02010600030101010101" pitchFamily="2" charset="-122"/>
                <a:cs typeface="宋体" panose="02010600030101010101" pitchFamily="2" charset="-122"/>
              </a:rPr>
              <a:t>）功能块安装与使用</a:t>
            </a:r>
          </a:p>
          <a:p>
            <a:pPr marL="285750" lvl="1"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TIA Portal</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中安装驱动库文件 </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DriveLib_S7_1200_1500,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调用驱动库中的功能块</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可实现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EPOS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基本定位控制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可以实现定位控制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点动控制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回原点</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､MDI､</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速度控制和参数修改等功能</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在全局库中添加“</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SINA_POS”</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至程序中。</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2904F904-8BCA-72E5-1D01-DBB48FC7953B}"/>
              </a:ext>
            </a:extLst>
          </p:cNvPr>
          <p:cNvPicPr>
            <a:picLocks noChangeAspect="1"/>
          </p:cNvPicPr>
          <p:nvPr/>
        </p:nvPicPr>
        <p:blipFill>
          <a:blip r:embed="rId2"/>
          <a:stretch>
            <a:fillRect/>
          </a:stretch>
        </p:blipFill>
        <p:spPr>
          <a:xfrm>
            <a:off x="3168749" y="2426952"/>
            <a:ext cx="5463509" cy="3766369"/>
          </a:xfrm>
          <a:prstGeom prst="rect">
            <a:avLst/>
          </a:prstGeom>
        </p:spPr>
      </p:pic>
    </p:spTree>
    <p:extLst>
      <p:ext uri="{BB962C8B-B14F-4D97-AF65-F5344CB8AC3E}">
        <p14:creationId xmlns:p14="http://schemas.microsoft.com/office/powerpoint/2010/main" val="114772295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053358"/>
            <a:ext cx="10110468" cy="1973617"/>
          </a:xfrm>
          <a:prstGeom prst="rect">
            <a:avLst/>
          </a:prstGeom>
          <a:noFill/>
        </p:spPr>
        <p:txBody>
          <a:bodyPr wrap="square">
            <a:spAutoFit/>
          </a:bodyPr>
          <a:lstStyle/>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4.SINA_POS(FB284)</a:t>
            </a:r>
            <a:r>
              <a:rPr lang="zh-CN" altLang="en-US" b="1" dirty="0">
                <a:effectLst/>
                <a:latin typeface="宋体" panose="02010600030101010101" pitchFamily="2" charset="-122"/>
                <a:ea typeface="宋体" panose="02010600030101010101" pitchFamily="2" charset="-122"/>
                <a:cs typeface="宋体" panose="02010600030101010101" pitchFamily="2" charset="-122"/>
              </a:rPr>
              <a:t>功能块参数</a:t>
            </a:r>
            <a:endParaRPr lang="zh-CN" altLang="en-US"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功能块输入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输出参数如表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5-17</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所示，表中的位置设置参数“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Position”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的单位是</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LU</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 速度设置参数“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Velocity”</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的单位是</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1000LU/min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5.FB284</a:t>
            </a:r>
            <a:r>
              <a:rPr lang="zh-CN" altLang="en-US" b="1" dirty="0">
                <a:effectLst/>
                <a:latin typeface="宋体" panose="02010600030101010101" pitchFamily="2" charset="-122"/>
                <a:ea typeface="宋体" panose="02010600030101010101" pitchFamily="2" charset="-122"/>
                <a:cs typeface="宋体" panose="02010600030101010101" pitchFamily="2" charset="-122"/>
              </a:rPr>
              <a:t>功能块运行模式</a:t>
            </a:r>
          </a:p>
          <a:p>
            <a:pPr marL="285750" lvl="1"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FB284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功能块支持八种运行模式，通过参数”</a:t>
            </a:r>
            <a:r>
              <a:rPr lang="en-US" altLang="zh-CN" sz="1600" dirty="0" err="1">
                <a:effectLst/>
                <a:latin typeface="宋体" panose="02010600030101010101" pitchFamily="2" charset="-122"/>
                <a:ea typeface="宋体" panose="02010600030101010101" pitchFamily="2" charset="-122"/>
                <a:cs typeface="宋体" panose="02010600030101010101" pitchFamily="2" charset="-122"/>
              </a:rPr>
              <a:t>Modepos</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设置</a:t>
            </a:r>
            <a:endParaRPr lang="zh-CN" altLang="en-US"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a:extLst>
              <a:ext uri="{FF2B5EF4-FFF2-40B4-BE49-F238E27FC236}">
                <a16:creationId xmlns:a16="http://schemas.microsoft.com/office/drawing/2014/main" id="{DD796B51-B651-B1EE-D374-E14F7E8125A6}"/>
              </a:ext>
            </a:extLst>
          </p:cNvPr>
          <p:cNvGraphicFramePr>
            <a:graphicFrameLocks noGrp="1"/>
          </p:cNvGraphicFramePr>
          <p:nvPr>
            <p:extLst>
              <p:ext uri="{D42A27DB-BD31-4B8C-83A1-F6EECF244321}">
                <p14:modId xmlns:p14="http://schemas.microsoft.com/office/powerpoint/2010/main" val="2534332599"/>
              </p:ext>
            </p:extLst>
          </p:nvPr>
        </p:nvGraphicFramePr>
        <p:xfrm>
          <a:off x="1801301" y="3068293"/>
          <a:ext cx="7962130" cy="3155257"/>
        </p:xfrm>
        <a:graphic>
          <a:graphicData uri="http://schemas.openxmlformats.org/drawingml/2006/table">
            <a:tbl>
              <a:tblPr firstRow="1" firstCol="1" bandRow="1">
                <a:tableStyleId>{7DF18680-E054-41AD-8BC1-D1AEF772440D}</a:tableStyleId>
              </a:tblPr>
              <a:tblGrid>
                <a:gridCol w="923865">
                  <a:extLst>
                    <a:ext uri="{9D8B030D-6E8A-4147-A177-3AD203B41FA5}">
                      <a16:colId xmlns:a16="http://schemas.microsoft.com/office/drawing/2014/main" val="922922442"/>
                    </a:ext>
                  </a:extLst>
                </a:gridCol>
                <a:gridCol w="1277286">
                  <a:extLst>
                    <a:ext uri="{9D8B030D-6E8A-4147-A177-3AD203B41FA5}">
                      <a16:colId xmlns:a16="http://schemas.microsoft.com/office/drawing/2014/main" val="1304819321"/>
                    </a:ext>
                  </a:extLst>
                </a:gridCol>
                <a:gridCol w="5760979">
                  <a:extLst>
                    <a:ext uri="{9D8B030D-6E8A-4147-A177-3AD203B41FA5}">
                      <a16:colId xmlns:a16="http://schemas.microsoft.com/office/drawing/2014/main" val="840763018"/>
                    </a:ext>
                  </a:extLst>
                </a:gridCol>
              </a:tblGrid>
              <a:tr h="188667">
                <a:tc>
                  <a:txBody>
                    <a:bodyPr/>
                    <a:lstStyle/>
                    <a:p>
                      <a:pPr algn="ctr"/>
                      <a:r>
                        <a:rPr lang="en-US" sz="1200">
                          <a:effectLst/>
                        </a:rPr>
                        <a:t>ModePos</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运行模式</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功能</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442884332"/>
                  </a:ext>
                </a:extLst>
              </a:tr>
              <a:tr h="188667">
                <a:tc>
                  <a:txBody>
                    <a:bodyPr/>
                    <a:lstStyle/>
                    <a:p>
                      <a:pPr algn="ctr"/>
                      <a:r>
                        <a:rPr lang="en-US" sz="1200">
                          <a:effectLst/>
                        </a:rPr>
                        <a:t>1</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相对定位</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dirty="0">
                          <a:effectLst/>
                        </a:rPr>
                        <a:t>采用</a:t>
                      </a:r>
                      <a:r>
                        <a:rPr lang="en-US" sz="1200" dirty="0">
                          <a:effectLst/>
                        </a:rPr>
                        <a:t> SINAMICS </a:t>
                      </a:r>
                      <a:r>
                        <a:rPr lang="zh-CN" sz="1200" dirty="0">
                          <a:effectLst/>
                        </a:rPr>
                        <a:t>驱动的内部位 置控制器来实现相对位置控制，对上一个位置的定位</a:t>
                      </a:r>
                      <a:endParaRPr lang="zh-CN" sz="1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82069993"/>
                  </a:ext>
                </a:extLst>
              </a:tr>
              <a:tr h="188667">
                <a:tc>
                  <a:txBody>
                    <a:bodyPr/>
                    <a:lstStyle/>
                    <a:p>
                      <a:pPr algn="ctr"/>
                      <a:r>
                        <a:rPr lang="en-US" sz="1200">
                          <a:effectLst/>
                        </a:rPr>
                        <a:t>2</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绝对定位</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采用</a:t>
                      </a:r>
                      <a:r>
                        <a:rPr lang="en-US" sz="1200">
                          <a:effectLst/>
                        </a:rPr>
                        <a:t> SINAMICS </a:t>
                      </a:r>
                      <a:r>
                        <a:rPr lang="zh-CN" sz="1200">
                          <a:effectLst/>
                        </a:rPr>
                        <a:t>驱动的内部位置控制器来实现绝对位置控制。必须回零或编码器校正。</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86845817"/>
                  </a:ext>
                </a:extLst>
              </a:tr>
              <a:tr h="188667">
                <a:tc>
                  <a:txBody>
                    <a:bodyPr/>
                    <a:lstStyle/>
                    <a:p>
                      <a:pPr algn="ctr"/>
                      <a:r>
                        <a:rPr lang="en-US" sz="1200">
                          <a:effectLst/>
                        </a:rPr>
                        <a:t>3</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连续运行</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允许轴在正向或反向以一个恒定的速度运行</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66123028"/>
                  </a:ext>
                </a:extLst>
              </a:tr>
              <a:tr h="377335">
                <a:tc>
                  <a:txBody>
                    <a:bodyPr/>
                    <a:lstStyle/>
                    <a:p>
                      <a:pPr algn="ctr"/>
                      <a:r>
                        <a:rPr lang="en-US" sz="1200">
                          <a:effectLst/>
                        </a:rPr>
                        <a:t>4</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主动回零</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允许轴按照预设的回零速度及方式沿着正向或反向进行回零操作，激活驱动的主动回零。回零开关须连接到</a:t>
                      </a:r>
                      <a:r>
                        <a:rPr lang="en-US" sz="1200">
                          <a:effectLst/>
                        </a:rPr>
                        <a:t> PLC </a:t>
                      </a:r>
                      <a:r>
                        <a:rPr lang="zh-CN" sz="1200">
                          <a:effectLst/>
                        </a:rPr>
                        <a:t>的输入点，其信号状态通过</a:t>
                      </a:r>
                      <a:r>
                        <a:rPr lang="en-US" sz="1200">
                          <a:effectLst/>
                        </a:rPr>
                        <a:t> FB284 </a:t>
                      </a:r>
                      <a:r>
                        <a:rPr lang="zh-CN" sz="1200">
                          <a:effectLst/>
                        </a:rPr>
                        <a:t>功能块的</a:t>
                      </a:r>
                      <a:r>
                        <a:rPr lang="en-US" sz="1200">
                          <a:effectLst/>
                        </a:rPr>
                        <a:t>ConfigEPos.%X6 </a:t>
                      </a:r>
                      <a:r>
                        <a:rPr lang="zh-CN" sz="1200">
                          <a:effectLst/>
                        </a:rPr>
                        <a:t>发送到驱动器中。</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59843983"/>
                  </a:ext>
                </a:extLst>
              </a:tr>
              <a:tr h="188667">
                <a:tc>
                  <a:txBody>
                    <a:bodyPr/>
                    <a:lstStyle/>
                    <a:p>
                      <a:pPr algn="ctr"/>
                      <a:r>
                        <a:rPr lang="en-US" sz="1200">
                          <a:effectLst/>
                        </a:rPr>
                        <a:t>5</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直接设置回零位置</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允许轴在任意位置时对轴进行零点位置设置。</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23868553"/>
                  </a:ext>
                </a:extLst>
              </a:tr>
              <a:tr h="188667">
                <a:tc>
                  <a:txBody>
                    <a:bodyPr/>
                    <a:lstStyle/>
                    <a:p>
                      <a:pPr algn="ctr"/>
                      <a:r>
                        <a:rPr lang="en-US" sz="1200">
                          <a:effectLst/>
                        </a:rPr>
                        <a:t>6</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运行程序段</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允许创建自动运行的运动任务、运行至固定档块（夹紧）、设置及复位输出等功能</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26336820"/>
                  </a:ext>
                </a:extLst>
              </a:tr>
              <a:tr h="566002">
                <a:tc>
                  <a:txBody>
                    <a:bodyPr/>
                    <a:lstStyle/>
                    <a:p>
                      <a:pPr algn="ctr"/>
                      <a:r>
                        <a:rPr lang="en-US" sz="1200">
                          <a:effectLst/>
                        </a:rPr>
                        <a:t>7</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按指定速度点动</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a:effectLst/>
                        </a:rPr>
                        <a:t>输入参数</a:t>
                      </a:r>
                      <a:r>
                        <a:rPr lang="en-US" sz="1200">
                          <a:effectLst/>
                        </a:rPr>
                        <a:t>Jog1</a:t>
                      </a:r>
                      <a:r>
                        <a:rPr lang="zh-CN" sz="1200">
                          <a:effectLst/>
                        </a:rPr>
                        <a:t>及</a:t>
                      </a:r>
                      <a:r>
                        <a:rPr lang="en-US" sz="1200">
                          <a:effectLst/>
                        </a:rPr>
                        <a:t>Jog2</a:t>
                      </a:r>
                      <a:r>
                        <a:rPr lang="zh-CN" sz="1200">
                          <a:effectLst/>
                        </a:rPr>
                        <a:t>用于控制</a:t>
                      </a:r>
                      <a:r>
                        <a:rPr lang="en-US" sz="1200">
                          <a:effectLst/>
                        </a:rPr>
                        <a:t>EPOS</a:t>
                      </a:r>
                      <a:r>
                        <a:rPr lang="zh-CN" sz="1200">
                          <a:effectLst/>
                        </a:rPr>
                        <a:t>的点动运行，点动速度在驱动器中设置。运动方向由驱动中设置的点动速度来决定，默认设置为</a:t>
                      </a:r>
                      <a:r>
                        <a:rPr lang="en-US" sz="1200">
                          <a:effectLst/>
                        </a:rPr>
                        <a:t>Jog1</a:t>
                      </a:r>
                      <a:r>
                        <a:rPr lang="zh-CN" sz="1200">
                          <a:effectLst/>
                        </a:rPr>
                        <a:t>是负向点动速度，</a:t>
                      </a:r>
                      <a:r>
                        <a:rPr lang="en-US" sz="1200">
                          <a:effectLst/>
                        </a:rPr>
                        <a:t>Jog2</a:t>
                      </a:r>
                      <a:r>
                        <a:rPr lang="zh-CN" sz="1200">
                          <a:effectLst/>
                        </a:rPr>
                        <a:t>是正向点动速度 ，与</a:t>
                      </a:r>
                    </a:p>
                    <a:p>
                      <a:pPr algn="just"/>
                      <a:r>
                        <a:rPr lang="en-US" sz="1200">
                          <a:effectLst/>
                        </a:rPr>
                        <a:t>Positive </a:t>
                      </a:r>
                      <a:r>
                        <a:rPr lang="zh-CN" sz="1200">
                          <a:effectLst/>
                        </a:rPr>
                        <a:t>及</a:t>
                      </a:r>
                      <a:r>
                        <a:rPr lang="en-US" sz="1200">
                          <a:effectLst/>
                        </a:rPr>
                        <a:t> Negative </a:t>
                      </a:r>
                      <a:r>
                        <a:rPr lang="zh-CN" sz="1200">
                          <a:effectLst/>
                        </a:rPr>
                        <a:t>参数无关</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475562259"/>
                  </a:ext>
                </a:extLst>
              </a:tr>
              <a:tr h="566002">
                <a:tc>
                  <a:txBody>
                    <a:bodyPr/>
                    <a:lstStyle/>
                    <a:p>
                      <a:pPr algn="ctr"/>
                      <a:r>
                        <a:rPr lang="en-US" sz="1200">
                          <a:effectLst/>
                        </a:rPr>
                        <a:t>8</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200">
                          <a:effectLst/>
                        </a:rPr>
                        <a:t>按指定距离点动</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zh-CN" sz="1200" dirty="0">
                          <a:effectLst/>
                        </a:rPr>
                        <a:t>点动增量运行模式。</a:t>
                      </a:r>
                      <a:r>
                        <a:rPr lang="en-US" sz="1200" dirty="0">
                          <a:effectLst/>
                        </a:rPr>
                        <a:t>Jog1</a:t>
                      </a:r>
                      <a:r>
                        <a:rPr lang="zh-CN" sz="1200" dirty="0">
                          <a:effectLst/>
                        </a:rPr>
                        <a:t>及</a:t>
                      </a:r>
                      <a:r>
                        <a:rPr lang="en-US" sz="1200" dirty="0">
                          <a:effectLst/>
                        </a:rPr>
                        <a:t>Jog2</a:t>
                      </a:r>
                      <a:r>
                        <a:rPr lang="zh-CN" sz="1200" dirty="0">
                          <a:effectLst/>
                        </a:rPr>
                        <a:t>用于控制轴按指定的距离点动运行，运动方向由驱动中设置的点动速度来决定，点动距离增量值默认设置为</a:t>
                      </a:r>
                      <a:r>
                        <a:rPr lang="en-US" sz="1200" dirty="0">
                          <a:effectLst/>
                        </a:rPr>
                        <a:t>Jog1 traversing distance/Jog2 traversing distance =1000LU</a:t>
                      </a:r>
                      <a:r>
                        <a:rPr lang="zh-CN" sz="1200" dirty="0">
                          <a:effectLst/>
                        </a:rPr>
                        <a:t>，与</a:t>
                      </a:r>
                      <a:r>
                        <a:rPr lang="en-US" sz="1200" dirty="0">
                          <a:effectLst/>
                        </a:rPr>
                        <a:t> Positive </a:t>
                      </a:r>
                      <a:r>
                        <a:rPr lang="zh-CN" sz="1200" dirty="0">
                          <a:effectLst/>
                        </a:rPr>
                        <a:t>及</a:t>
                      </a:r>
                      <a:r>
                        <a:rPr lang="en-US" sz="1200" dirty="0">
                          <a:effectLst/>
                        </a:rPr>
                        <a:t>Negative </a:t>
                      </a:r>
                      <a:r>
                        <a:rPr lang="zh-CN" sz="1200" dirty="0">
                          <a:effectLst/>
                        </a:rPr>
                        <a:t>参数无关</a:t>
                      </a:r>
                      <a:endParaRPr lang="zh-CN" sz="1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29308771"/>
                  </a:ext>
                </a:extLst>
              </a:tr>
            </a:tbl>
          </a:graphicData>
        </a:graphic>
      </p:graphicFrame>
    </p:spTree>
    <p:extLst>
      <p:ext uri="{BB962C8B-B14F-4D97-AF65-F5344CB8AC3E}">
        <p14:creationId xmlns:p14="http://schemas.microsoft.com/office/powerpoint/2010/main" val="31539372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484237"/>
            <a:ext cx="10110468" cy="2935868"/>
          </a:xfrm>
          <a:prstGeom prst="rect">
            <a:avLst/>
          </a:prstGeom>
          <a:noFill/>
        </p:spPr>
        <p:txBody>
          <a:bodyPr wrap="square">
            <a:spAutoFit/>
          </a:bodyPr>
          <a:lstStyle/>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采用增量编码器主动回零有以下</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种方式：</a:t>
            </a:r>
          </a:p>
          <a:p>
            <a:pPr marL="0" lvl="1">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1.</a:t>
            </a:r>
            <a:r>
              <a:rPr lang="zh-CN" altLang="en-US" b="1" dirty="0">
                <a:effectLst/>
                <a:latin typeface="宋体" panose="02010600030101010101" pitchFamily="2" charset="-122"/>
                <a:ea typeface="宋体" panose="02010600030101010101" pitchFamily="2" charset="-122"/>
                <a:cs typeface="宋体" panose="02010600030101010101" pitchFamily="2" charset="-122"/>
              </a:rPr>
              <a:t>外部回零开关</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编码器零脉冲回零 </a:t>
            </a:r>
            <a:endParaRPr lang="en-US" altLang="zh-CN" b="1" dirty="0">
              <a:effectLst/>
              <a:latin typeface="宋体" panose="02010600030101010101" pitchFamily="2" charset="-122"/>
              <a:ea typeface="宋体" panose="02010600030101010101" pitchFamily="2" charset="-122"/>
              <a:cs typeface="宋体" panose="02010600030101010101" pitchFamily="2" charset="-122"/>
            </a:endParaRP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设置参数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P29240=1</a:t>
            </a:r>
            <a:r>
              <a:rPr lang="zh-CN" altLang="en-US" dirty="0">
                <a:effectLst/>
                <a:latin typeface="宋体" panose="02010600030101010101" pitchFamily="2" charset="-122"/>
                <a:ea typeface="宋体" panose="02010600030101010101" pitchFamily="2" charset="-122"/>
                <a:cs typeface="宋体" panose="02010600030101010101" pitchFamily="2" charset="-122"/>
              </a:rPr>
              <a:t>，回零编程步骤如下： </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a:effectLst/>
                <a:latin typeface="宋体" panose="02010600030101010101" pitchFamily="2" charset="-122"/>
                <a:ea typeface="宋体" panose="02010600030101010101" pitchFamily="2" charset="-122"/>
                <a:cs typeface="宋体" panose="02010600030101010101" pitchFamily="2" charset="-122"/>
              </a:rPr>
              <a:t>FB284 </a:t>
            </a:r>
            <a:r>
              <a:rPr lang="zh-CN" altLang="en-US" dirty="0">
                <a:effectLst/>
                <a:latin typeface="宋体" panose="02010600030101010101" pitchFamily="2" charset="-122"/>
                <a:ea typeface="宋体" panose="02010600030101010101" pitchFamily="2" charset="-122"/>
                <a:cs typeface="宋体" panose="02010600030101010101" pitchFamily="2" charset="-122"/>
              </a:rPr>
              <a:t>工作模式：</a:t>
            </a:r>
            <a:r>
              <a:rPr lang="en-US" altLang="zh-CN" dirty="0" err="1">
                <a:effectLst/>
                <a:latin typeface="宋体" panose="02010600030101010101" pitchFamily="2" charset="-122"/>
                <a:ea typeface="宋体" panose="02010600030101010101" pitchFamily="2" charset="-122"/>
                <a:cs typeface="宋体" panose="02010600030101010101" pitchFamily="2" charset="-122"/>
              </a:rPr>
              <a:t>ModePos</a:t>
            </a:r>
            <a:r>
              <a:rPr lang="en-US" altLang="zh-CN" dirty="0">
                <a:effectLst/>
                <a:latin typeface="宋体" panose="02010600030101010101" pitchFamily="2" charset="-122"/>
                <a:ea typeface="宋体" panose="02010600030101010101" pitchFamily="2" charset="-122"/>
                <a:cs typeface="宋体" panose="02010600030101010101" pitchFamily="2" charset="-122"/>
              </a:rPr>
              <a:t>=4</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 </a:t>
            </a:r>
            <a:r>
              <a:rPr lang="zh-CN" altLang="en-US" dirty="0">
                <a:effectLst/>
                <a:latin typeface="宋体" panose="02010600030101010101" pitchFamily="2" charset="-122"/>
                <a:ea typeface="宋体" panose="02010600030101010101" pitchFamily="2" charset="-122"/>
                <a:cs typeface="宋体" panose="02010600030101010101" pitchFamily="2" charset="-122"/>
              </a:rPr>
              <a:t>需要将参考点挡块输入信号</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回零开关</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effectLst/>
                <a:latin typeface="宋体" panose="02010600030101010101" pitchFamily="2" charset="-122"/>
                <a:ea typeface="宋体" panose="02010600030101010101" pitchFamily="2" charset="-122"/>
                <a:cs typeface="宋体" panose="02010600030101010101" pitchFamily="2" charset="-122"/>
              </a:rPr>
              <a:t>连接到功能块管脚 </a:t>
            </a:r>
            <a:r>
              <a:rPr lang="en-US" altLang="zh-CN" dirty="0">
                <a:effectLst/>
                <a:latin typeface="宋体" panose="02010600030101010101" pitchFamily="2" charset="-122"/>
                <a:ea typeface="宋体" panose="02010600030101010101" pitchFamily="2" charset="-122"/>
                <a:cs typeface="宋体" panose="02010600030101010101" pitchFamily="2" charset="-122"/>
              </a:rPr>
              <a:t>ConfigEPos.%X6</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err="1">
                <a:effectLst/>
                <a:latin typeface="宋体" panose="02010600030101010101" pitchFamily="2" charset="-122"/>
                <a:ea typeface="宋体" panose="02010600030101010101" pitchFamily="2" charset="-122"/>
                <a:cs typeface="宋体" panose="02010600030101010101" pitchFamily="2" charset="-122"/>
              </a:rPr>
              <a:t>EnableAxis</a:t>
            </a: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使能轴 </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err="1">
                <a:effectLst/>
                <a:latin typeface="宋体" panose="02010600030101010101" pitchFamily="2" charset="-122"/>
                <a:ea typeface="宋体" panose="02010600030101010101" pitchFamily="2" charset="-122"/>
                <a:cs typeface="宋体" panose="02010600030101010101" pitchFamily="2" charset="-122"/>
              </a:rPr>
              <a:t>ExecuteMode</a:t>
            </a: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执行回参考点运行，此时轴开始回零运行 </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文本框 3">
            <a:extLst>
              <a:ext uri="{FF2B5EF4-FFF2-40B4-BE49-F238E27FC236}">
                <a16:creationId xmlns:a16="http://schemas.microsoft.com/office/drawing/2014/main" id="{54FB79FE-4B03-0AF9-861D-BEECD3D7C26C}"/>
              </a:ext>
            </a:extLst>
          </p:cNvPr>
          <p:cNvSpPr txBox="1"/>
          <p:nvPr/>
        </p:nvSpPr>
        <p:spPr>
          <a:xfrm>
            <a:off x="394801" y="1022572"/>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Times New Roman" panose="02020603050405020304" pitchFamily="18" charset="0"/>
                <a:ea typeface="黑体" panose="02010609060101010101" pitchFamily="49" charset="-122"/>
              </a:rPr>
              <a:t>5.3.5 EPOS</a:t>
            </a:r>
            <a:r>
              <a:rPr lang="zh-CN" altLang="zh-CN" sz="2400" b="1" dirty="0">
                <a:solidFill>
                  <a:srgbClr val="002060"/>
                </a:solidFill>
                <a:effectLst/>
                <a:latin typeface="Times New Roman" panose="02020603050405020304" pitchFamily="18" charset="0"/>
                <a:ea typeface="黑体" panose="02010609060101010101" pitchFamily="49" charset="-122"/>
              </a:rPr>
              <a:t>模式下的主动回零方式</a:t>
            </a:r>
            <a:endParaRPr lang="zh-CN" altLang="zh-CN" sz="3200" b="1" dirty="0">
              <a:solidFill>
                <a:srgbClr val="002060"/>
              </a:solidFill>
              <a:effectLst/>
              <a:latin typeface="Times New Roman" panose="02020603050405020304" pitchFamily="18" charset="0"/>
              <a:ea typeface="黑体" panose="02010609060101010101" pitchFamily="49" charset="-122"/>
            </a:endParaRPr>
          </a:p>
        </p:txBody>
      </p:sp>
    </p:spTree>
    <p:extLst>
      <p:ext uri="{BB962C8B-B14F-4D97-AF65-F5344CB8AC3E}">
        <p14:creationId xmlns:p14="http://schemas.microsoft.com/office/powerpoint/2010/main" val="18805282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484237"/>
            <a:ext cx="10110468" cy="2520370"/>
          </a:xfrm>
          <a:prstGeom prst="rect">
            <a:avLst/>
          </a:prstGeom>
          <a:noFill/>
        </p:spPr>
        <p:txBody>
          <a:bodyPr wrap="square">
            <a:spAutoFit/>
          </a:bodyPr>
          <a:lstStyle/>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轴加速到速度参数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p2605</a:t>
            </a:r>
            <a:r>
              <a:rPr lang="zh-CN" altLang="en-US" dirty="0">
                <a:effectLst/>
                <a:latin typeface="宋体" panose="02010600030101010101" pitchFamily="2" charset="-122"/>
                <a:ea typeface="宋体" panose="02010600030101010101" pitchFamily="2" charset="-122"/>
                <a:cs typeface="宋体" panose="02010600030101010101" pitchFamily="2" charset="-122"/>
              </a:rPr>
              <a:t>设定值搜索参考点挡块。</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当到达参考点挡块时</a:t>
            </a:r>
            <a:r>
              <a:rPr lang="en-US" altLang="zh-CN" dirty="0">
                <a:effectLst/>
                <a:latin typeface="宋体" panose="02010600030101010101" pitchFamily="2" charset="-122"/>
                <a:ea typeface="宋体" panose="02010600030101010101" pitchFamily="2" charset="-122"/>
                <a:cs typeface="宋体" panose="02010600030101010101" pitchFamily="2" charset="-122"/>
              </a:rPr>
              <a:t>(Pos_STW2.2</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0→1)</a:t>
            </a:r>
            <a:r>
              <a:rPr lang="zh-CN" altLang="en-US" dirty="0">
                <a:effectLst/>
                <a:latin typeface="宋体" panose="02010600030101010101" pitchFamily="2" charset="-122"/>
                <a:ea typeface="宋体" panose="02010600030101010101" pitchFamily="2" charset="-122"/>
                <a:cs typeface="宋体" panose="02010600030101010101" pitchFamily="2" charset="-122"/>
              </a:rPr>
              <a:t>，伺服电机减速到静止状态。此时，轴开始反向加速到速度参数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p2608</a:t>
            </a:r>
            <a:r>
              <a:rPr lang="zh-CN" altLang="en-US" dirty="0">
                <a:effectLst/>
                <a:latin typeface="宋体" panose="02010600030101010101" pitchFamily="2" charset="-122"/>
                <a:ea typeface="宋体" panose="02010600030101010101" pitchFamily="2" charset="-122"/>
                <a:cs typeface="宋体" panose="02010600030101010101" pitchFamily="2" charset="-122"/>
              </a:rPr>
              <a:t>设定值，当离开参考点挡块后</a:t>
            </a:r>
            <a:r>
              <a:rPr lang="en-US" altLang="zh-CN" dirty="0">
                <a:effectLst/>
                <a:latin typeface="宋体" panose="02010600030101010101" pitchFamily="2" charset="-122"/>
                <a:ea typeface="宋体" panose="02010600030101010101" pitchFamily="2" charset="-122"/>
                <a:cs typeface="宋体" panose="02010600030101010101" pitchFamily="2" charset="-122"/>
              </a:rPr>
              <a:t>(Pos_STW2.2</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1→0)</a:t>
            </a:r>
            <a:r>
              <a:rPr lang="zh-CN" altLang="en-US" dirty="0">
                <a:effectLst/>
                <a:latin typeface="宋体" panose="02010600030101010101" pitchFamily="2" charset="-122"/>
                <a:ea typeface="宋体" panose="02010600030101010101" pitchFamily="2" charset="-122"/>
                <a:cs typeface="宋体" panose="02010600030101010101" pitchFamily="2" charset="-122"/>
              </a:rPr>
              <a:t>，搜索编码器的零脉冲，当遇到编码器第一个零脉冲，轴反向加速以速度参数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p2611</a:t>
            </a:r>
            <a:r>
              <a:rPr lang="zh-CN" altLang="en-US" dirty="0">
                <a:effectLst/>
                <a:latin typeface="宋体" panose="02010600030101010101" pitchFamily="2" charset="-122"/>
                <a:ea typeface="宋体" panose="02010600030101010101" pitchFamily="2" charset="-122"/>
                <a:cs typeface="宋体" panose="02010600030101010101" pitchFamily="2" charset="-122"/>
              </a:rPr>
              <a:t>设定值运行偏移距离参数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p2600</a:t>
            </a:r>
            <a:r>
              <a:rPr lang="zh-CN" altLang="en-US" dirty="0">
                <a:effectLst/>
                <a:latin typeface="宋体" panose="02010600030101010101" pitchFamily="2" charset="-122"/>
                <a:ea typeface="宋体" panose="02010600030101010101" pitchFamily="2" charset="-122"/>
                <a:cs typeface="宋体" panose="02010600030101010101" pitchFamily="2" charset="-122"/>
              </a:rPr>
              <a:t>设定值后停止在参考点，并将参数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p2599</a:t>
            </a:r>
            <a:r>
              <a:rPr lang="zh-CN" altLang="en-US" dirty="0">
                <a:effectLst/>
                <a:latin typeface="宋体" panose="02010600030101010101" pitchFamily="2" charset="-122"/>
                <a:ea typeface="宋体" panose="02010600030101010101" pitchFamily="2" charset="-122"/>
                <a:cs typeface="宋体" panose="02010600030101010101" pitchFamily="2" charset="-122"/>
              </a:rPr>
              <a:t>的值设置成参考点的位置值，伺服数字量输出信号</a:t>
            </a:r>
            <a:r>
              <a:rPr lang="en-US" altLang="zh-CN" dirty="0">
                <a:effectLst/>
                <a:latin typeface="宋体" panose="02010600030101010101" pitchFamily="2" charset="-122"/>
                <a:ea typeface="宋体" panose="02010600030101010101" pitchFamily="2" charset="-122"/>
                <a:cs typeface="宋体" panose="02010600030101010101" pitchFamily="2" charset="-122"/>
              </a:rPr>
              <a:t>REFOK =1</a:t>
            </a:r>
            <a:r>
              <a:rPr lang="zh-CN" altLang="en-US" dirty="0">
                <a:effectLst/>
                <a:latin typeface="宋体" panose="02010600030101010101" pitchFamily="2" charset="-122"/>
                <a:ea typeface="宋体" panose="02010600030101010101" pitchFamily="2" charset="-122"/>
                <a:cs typeface="宋体" panose="02010600030101010101" pitchFamily="2" charset="-122"/>
              </a:rPr>
              <a:t>。</a:t>
            </a:r>
            <a:endParaRPr lang="en-US" altLang="zh-CN" dirty="0">
              <a:effectLst/>
              <a:latin typeface="宋体" panose="02010600030101010101" pitchFamily="2" charset="-122"/>
              <a:ea typeface="宋体" panose="02010600030101010101" pitchFamily="2" charset="-122"/>
              <a:cs typeface="宋体" panose="02010600030101010101" pitchFamily="2" charset="-122"/>
            </a:endParaRPr>
          </a:p>
          <a:p>
            <a:pPr marL="285750" lvl="1" indent="-285750">
              <a:lnSpc>
                <a:spcPct val="150000"/>
              </a:lnSpc>
              <a:buFont typeface="Arial" panose="020B0604020202020204" pitchFamily="34" charset="0"/>
              <a:buChar char="•"/>
            </a:pPr>
            <a:r>
              <a:rPr lang="zh-CN" altLang="en-US" dirty="0">
                <a:effectLst/>
                <a:latin typeface="宋体" panose="02010600030101010101" pitchFamily="2" charset="-122"/>
                <a:ea typeface="宋体" panose="02010600030101010101" pitchFamily="2" charset="-122"/>
                <a:cs typeface="宋体" panose="02010600030101010101" pitchFamily="2" charset="-122"/>
              </a:rPr>
              <a:t>回参考点完成后功能块管脚 </a:t>
            </a:r>
            <a:r>
              <a:rPr lang="en-US" altLang="zh-CN" dirty="0" err="1">
                <a:effectLst/>
                <a:latin typeface="宋体" panose="02010600030101010101" pitchFamily="2" charset="-122"/>
                <a:ea typeface="宋体" panose="02010600030101010101" pitchFamily="2" charset="-122"/>
                <a:cs typeface="宋体" panose="02010600030101010101" pitchFamily="2" charset="-122"/>
              </a:rPr>
              <a:t>AxisRef</a:t>
            </a:r>
            <a:r>
              <a:rPr lang="en-US" altLang="zh-CN" dirty="0">
                <a:effectLst/>
                <a:latin typeface="宋体" panose="02010600030101010101" pitchFamily="2" charset="-122"/>
                <a:ea typeface="宋体" panose="02010600030101010101" pitchFamily="2" charset="-122"/>
                <a:cs typeface="宋体" panose="02010600030101010101" pitchFamily="2" charset="-122"/>
              </a:rPr>
              <a:t> </a:t>
            </a:r>
            <a:r>
              <a:rPr lang="zh-CN" altLang="en-US" dirty="0">
                <a:effectLst/>
                <a:latin typeface="宋体" panose="02010600030101010101" pitchFamily="2" charset="-122"/>
                <a:ea typeface="宋体" panose="02010600030101010101" pitchFamily="2" charset="-122"/>
                <a:cs typeface="宋体" panose="02010600030101010101" pitchFamily="2" charset="-122"/>
              </a:rPr>
              <a:t>状态变为 </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en-US" dirty="0">
                <a:effectLst/>
                <a:latin typeface="宋体" panose="02010600030101010101" pitchFamily="2" charset="-122"/>
                <a:ea typeface="宋体" panose="02010600030101010101" pitchFamily="2" charset="-122"/>
                <a:cs typeface="宋体" panose="02010600030101010101" pitchFamily="2" charset="-122"/>
              </a:rPr>
              <a:t>。 </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988548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50648" y="1085515"/>
            <a:ext cx="10110468" cy="2104872"/>
          </a:xfrm>
          <a:prstGeom prst="rect">
            <a:avLst/>
          </a:prstGeom>
          <a:noFill/>
        </p:spPr>
        <p:txBody>
          <a:bodyPr wrap="square">
            <a:spAutoFit/>
          </a:bodyPr>
          <a:lstStyle/>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仅编码器零脉冲</a:t>
            </a:r>
          </a:p>
          <a:p>
            <a:pPr marL="0" lvl="1">
              <a:lnSpc>
                <a:spcPct val="150000"/>
              </a:lnSpc>
            </a:pPr>
            <a:r>
              <a:rPr lang="zh-CN" altLang="en-US" dirty="0">
                <a:effectLst/>
                <a:latin typeface="宋体" panose="02010600030101010101" pitchFamily="2" charset="-122"/>
                <a:ea typeface="宋体" panose="02010600030101010101" pitchFamily="2" charset="-122"/>
                <a:cs typeface="宋体" panose="02010600030101010101" pitchFamily="2" charset="-122"/>
              </a:rPr>
              <a:t>设置参数</a:t>
            </a:r>
            <a:r>
              <a:rPr lang="en-US" altLang="zh-CN" dirty="0">
                <a:effectLst/>
                <a:latin typeface="宋体" panose="02010600030101010101" pitchFamily="2" charset="-122"/>
                <a:ea typeface="宋体" panose="02010600030101010101" pitchFamily="2" charset="-122"/>
                <a:cs typeface="宋体" panose="02010600030101010101" pitchFamily="2" charset="-122"/>
              </a:rPr>
              <a:t>P29240=2</a:t>
            </a:r>
            <a:r>
              <a:rPr lang="zh-CN" altLang="en-US" dirty="0">
                <a:effectLst/>
                <a:latin typeface="宋体" panose="02010600030101010101" pitchFamily="2" charset="-122"/>
                <a:ea typeface="宋体" panose="02010600030101010101" pitchFamily="2" charset="-122"/>
                <a:cs typeface="宋体" panose="02010600030101010101" pitchFamily="2" charset="-122"/>
              </a:rPr>
              <a:t>，回零编程步骤如下：</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a:effectLst/>
                <a:latin typeface="宋体" panose="02010600030101010101" pitchFamily="2" charset="-122"/>
                <a:ea typeface="宋体" panose="02010600030101010101" pitchFamily="2" charset="-122"/>
                <a:cs typeface="宋体" panose="02010600030101010101" pitchFamily="2" charset="-122"/>
              </a:rPr>
              <a:t>FB284 </a:t>
            </a:r>
            <a:r>
              <a:rPr lang="zh-CN" altLang="en-US" dirty="0">
                <a:effectLst/>
                <a:latin typeface="宋体" panose="02010600030101010101" pitchFamily="2" charset="-122"/>
                <a:ea typeface="宋体" panose="02010600030101010101" pitchFamily="2" charset="-122"/>
                <a:cs typeface="宋体" panose="02010600030101010101" pitchFamily="2" charset="-122"/>
              </a:rPr>
              <a:t>工作模式：</a:t>
            </a:r>
            <a:r>
              <a:rPr lang="en-US" altLang="zh-CN" dirty="0" err="1">
                <a:effectLst/>
                <a:latin typeface="宋体" panose="02010600030101010101" pitchFamily="2" charset="-122"/>
                <a:ea typeface="宋体" panose="02010600030101010101" pitchFamily="2" charset="-122"/>
                <a:cs typeface="宋体" panose="02010600030101010101" pitchFamily="2" charset="-122"/>
              </a:rPr>
              <a:t>ModePos</a:t>
            </a:r>
            <a:r>
              <a:rPr lang="en-US" altLang="zh-CN" dirty="0">
                <a:effectLst/>
                <a:latin typeface="宋体" panose="02010600030101010101" pitchFamily="2" charset="-122"/>
                <a:ea typeface="宋体" panose="02010600030101010101" pitchFamily="2" charset="-122"/>
                <a:cs typeface="宋体" panose="02010600030101010101" pitchFamily="2" charset="-122"/>
              </a:rPr>
              <a:t>=4</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err="1">
                <a:effectLst/>
                <a:latin typeface="宋体" panose="02010600030101010101" pitchFamily="2" charset="-122"/>
                <a:ea typeface="宋体" panose="02010600030101010101" pitchFamily="2" charset="-122"/>
                <a:cs typeface="宋体" panose="02010600030101010101" pitchFamily="2" charset="-122"/>
              </a:rPr>
              <a:t>EnableAxis</a:t>
            </a: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使能轴 </a:t>
            </a:r>
          </a:p>
          <a:p>
            <a:pPr marL="0" lvl="1">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 </a:t>
            </a:r>
            <a:r>
              <a:rPr lang="zh-CN" altLang="en-US" dirty="0">
                <a:effectLst/>
                <a:latin typeface="宋体" panose="02010600030101010101" pitchFamily="2" charset="-122"/>
                <a:ea typeface="宋体" panose="02010600030101010101" pitchFamily="2" charset="-122"/>
                <a:cs typeface="宋体" panose="02010600030101010101" pitchFamily="2" charset="-122"/>
              </a:rPr>
              <a:t>设置 </a:t>
            </a:r>
            <a:r>
              <a:rPr lang="en-US" altLang="zh-CN" dirty="0" err="1">
                <a:effectLst/>
                <a:latin typeface="宋体" panose="02010600030101010101" pitchFamily="2" charset="-122"/>
                <a:ea typeface="宋体" panose="02010600030101010101" pitchFamily="2" charset="-122"/>
                <a:cs typeface="宋体" panose="02010600030101010101" pitchFamily="2" charset="-122"/>
              </a:rPr>
              <a:t>ExecuteMode</a:t>
            </a: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en-US" dirty="0">
                <a:effectLst/>
                <a:latin typeface="宋体" panose="02010600030101010101" pitchFamily="2" charset="-122"/>
                <a:ea typeface="宋体" panose="02010600030101010101" pitchFamily="2" charset="-122"/>
                <a:cs typeface="宋体" panose="02010600030101010101" pitchFamily="2" charset="-122"/>
              </a:rPr>
              <a:t>执行回参考点运行，此时轴开始回零运行 </a:t>
            </a: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文本框 3">
            <a:extLst>
              <a:ext uri="{FF2B5EF4-FFF2-40B4-BE49-F238E27FC236}">
                <a16:creationId xmlns:a16="http://schemas.microsoft.com/office/drawing/2014/main" id="{20413BE0-1847-06E4-E303-A8F01BD810FD}"/>
              </a:ext>
            </a:extLst>
          </p:cNvPr>
          <p:cNvSpPr txBox="1"/>
          <p:nvPr/>
        </p:nvSpPr>
        <p:spPr>
          <a:xfrm>
            <a:off x="599302" y="3232622"/>
            <a:ext cx="10038460" cy="168937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轴按照参数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P2604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设定值定义的搜索方向，以最大加速度参</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P2572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设定值加速至搜索速度参数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P2608</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设定值搜索编码器的零脉冲，搜索到零脉冲后，轴以速度参数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P2611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设定值运行偏移距离参数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p2600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设定值后停止在参考点，并将参数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p2599</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的值设置成参考点的位置值，</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V90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数字量输出信号</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REFOK =1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。回参考点完成后</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err="1">
                <a:effectLst/>
                <a:latin typeface="宋体" panose="02010600030101010101" pitchFamily="2" charset="-122"/>
                <a:ea typeface="宋体" panose="02010600030101010101" pitchFamily="2" charset="-122"/>
                <a:cs typeface="宋体" panose="02010600030101010101" pitchFamily="2" charset="-122"/>
              </a:rPr>
              <a:t>AxisRef</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状 态变为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1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8109252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Rectangle 7">
            <a:extLst>
              <a:ext uri="{FF2B5EF4-FFF2-40B4-BE49-F238E27FC236}">
                <a16:creationId xmlns:a16="http://schemas.microsoft.com/office/drawing/2014/main" id="{F69579B6-0F3A-AA16-57B9-43F35510FD59}"/>
              </a:ext>
            </a:extLst>
          </p:cNvPr>
          <p:cNvSpPr>
            <a:spLocks noChangeArrowheads="1"/>
          </p:cNvSpPr>
          <p:nvPr/>
        </p:nvSpPr>
        <p:spPr bwMode="auto">
          <a:xfrm>
            <a:off x="0" y="457200"/>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a:extLst>
              <a:ext uri="{FF2B5EF4-FFF2-40B4-BE49-F238E27FC236}">
                <a16:creationId xmlns:a16="http://schemas.microsoft.com/office/drawing/2014/main" id="{28F8D583-D07F-8BF7-7B47-FF2E32534A05}"/>
              </a:ext>
            </a:extLst>
          </p:cNvPr>
          <p:cNvSpPr>
            <a:spLocks noChangeArrowheads="1"/>
          </p:cNvSpPr>
          <p:nvPr/>
        </p:nvSpPr>
        <p:spPr bwMode="auto">
          <a:xfrm>
            <a:off x="4176861" y="1712837"/>
            <a:ext cx="1152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7">
            <a:extLst>
              <a:ext uri="{FF2B5EF4-FFF2-40B4-BE49-F238E27FC236}">
                <a16:creationId xmlns:a16="http://schemas.microsoft.com/office/drawing/2014/main" id="{3D7FCE3C-DE01-1799-41ED-9C6A274C2074}"/>
              </a:ext>
            </a:extLst>
          </p:cNvPr>
          <p:cNvSpPr>
            <a:spLocks noChangeArrowheads="1"/>
          </p:cNvSpPr>
          <p:nvPr/>
        </p:nvSpPr>
        <p:spPr bwMode="auto">
          <a:xfrm>
            <a:off x="4329261" y="2170037"/>
            <a:ext cx="11522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文本框 3">
            <a:extLst>
              <a:ext uri="{FF2B5EF4-FFF2-40B4-BE49-F238E27FC236}">
                <a16:creationId xmlns:a16="http://schemas.microsoft.com/office/drawing/2014/main" id="{AFA9B525-849A-0C0C-56E6-AD957EB79432}"/>
              </a:ext>
            </a:extLst>
          </p:cNvPr>
          <p:cNvSpPr txBox="1"/>
          <p:nvPr/>
        </p:nvSpPr>
        <p:spPr>
          <a:xfrm>
            <a:off x="394801" y="1141105"/>
            <a:ext cx="7868920" cy="461665"/>
          </a:xfrm>
          <a:prstGeom prst="rect">
            <a:avLst/>
          </a:prstGeom>
          <a:noFill/>
        </p:spPr>
        <p:txBody>
          <a:bodyPr wrap="square">
            <a:spAutoFit/>
          </a:bodyPr>
          <a:lstStyle/>
          <a:p>
            <a:pPr algn="l">
              <a:spcBef>
                <a:spcPts val="1300"/>
              </a:spcBef>
              <a:spcAft>
                <a:spcPts val="1300"/>
              </a:spcAft>
            </a:pPr>
            <a:r>
              <a:rPr lang="en-US" altLang="zh-CN" sz="2400" b="1" dirty="0">
                <a:solidFill>
                  <a:srgbClr val="002060"/>
                </a:solidFill>
                <a:effectLst/>
                <a:latin typeface="Times New Roman" panose="02020603050405020304" pitchFamily="18" charset="0"/>
                <a:ea typeface="黑体" panose="02010609060101010101" pitchFamily="49" charset="-122"/>
              </a:rPr>
              <a:t>5.3.6</a:t>
            </a:r>
            <a:r>
              <a:rPr lang="zh-CN" altLang="zh-CN" sz="2400" b="1" dirty="0">
                <a:solidFill>
                  <a:srgbClr val="002060"/>
                </a:solidFill>
                <a:effectLst/>
                <a:latin typeface="Times New Roman" panose="02020603050405020304" pitchFamily="18" charset="0"/>
                <a:ea typeface="黑体" panose="02010609060101010101" pitchFamily="49" charset="-122"/>
              </a:rPr>
              <a:t>技能训练</a:t>
            </a:r>
            <a:endParaRPr lang="zh-CN" altLang="zh-CN" sz="3200" b="1" dirty="0">
              <a:solidFill>
                <a:srgbClr val="002060"/>
              </a:solidFill>
              <a:effectLst/>
              <a:latin typeface="Times New Roman" panose="02020603050405020304" pitchFamily="18" charset="0"/>
              <a:ea typeface="黑体" panose="02010609060101010101" pitchFamily="49" charset="-122"/>
            </a:endParaRPr>
          </a:p>
        </p:txBody>
      </p:sp>
      <p:sp>
        <p:nvSpPr>
          <p:cNvPr id="5" name="文本框 4">
            <a:extLst>
              <a:ext uri="{FF2B5EF4-FFF2-40B4-BE49-F238E27FC236}">
                <a16:creationId xmlns:a16="http://schemas.microsoft.com/office/drawing/2014/main" id="{127BB63D-8988-2A43-96EF-BE1171991046}"/>
              </a:ext>
            </a:extLst>
          </p:cNvPr>
          <p:cNvSpPr txBox="1"/>
          <p:nvPr/>
        </p:nvSpPr>
        <p:spPr>
          <a:xfrm>
            <a:off x="619121" y="1743457"/>
            <a:ext cx="9600158" cy="3035446"/>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伺服驱动的位置控制的方法；</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的工艺对象功能；</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V-ASSISTANT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会组态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 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构建伺服驱动系统；</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掌握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工艺对象的配置方法；</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会使用工艺对象中的指令编写程序实现运动控制功能；</a:t>
            </a:r>
          </a:p>
          <a:p>
            <a:pPr lvl="0">
              <a:lnSpc>
                <a:spcPct val="150000"/>
              </a:lnSpc>
            </a:pPr>
            <a:endParaRPr lang="zh-CN" altLang="en-US" sz="16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a:extLst>
              <a:ext uri="{FF2B5EF4-FFF2-40B4-BE49-F238E27FC236}">
                <a16:creationId xmlns:a16="http://schemas.microsoft.com/office/drawing/2014/main" id="{1E6A4EBF-0B7E-31BB-E93B-ACCFA9FF6728}"/>
              </a:ext>
            </a:extLst>
          </p:cNvPr>
          <p:cNvGraphicFramePr>
            <a:graphicFrameLocks noGrp="1"/>
          </p:cNvGraphicFramePr>
          <p:nvPr>
            <p:extLst>
              <p:ext uri="{D42A27DB-BD31-4B8C-83A1-F6EECF244321}">
                <p14:modId xmlns:p14="http://schemas.microsoft.com/office/powerpoint/2010/main" val="4167799091"/>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zh-CN" altLang="en-US" sz="1800" b="1" kern="1200" dirty="0">
                          <a:solidFill>
                            <a:schemeClr val="lt1"/>
                          </a:solidFill>
                          <a:effectLst/>
                          <a:latin typeface="+mn-lt"/>
                          <a:ea typeface="+mn-ea"/>
                          <a:cs typeface="+mn-cs"/>
                        </a:rPr>
                        <a:t>通过工艺对象（</a:t>
                      </a:r>
                      <a:r>
                        <a:rPr lang="en-US" altLang="zh-CN" sz="1800" b="1" kern="1200" dirty="0">
                          <a:solidFill>
                            <a:schemeClr val="lt1"/>
                          </a:solidFill>
                          <a:effectLst/>
                          <a:latin typeface="+mn-lt"/>
                          <a:ea typeface="+mn-ea"/>
                          <a:cs typeface="+mn-cs"/>
                        </a:rPr>
                        <a:t>TO</a:t>
                      </a:r>
                      <a:r>
                        <a:rPr lang="zh-CN" altLang="en-US" sz="1800" b="1" kern="1200" dirty="0">
                          <a:solidFill>
                            <a:schemeClr val="lt1"/>
                          </a:solidFill>
                          <a:effectLst/>
                          <a:latin typeface="+mn-lt"/>
                          <a:ea typeface="+mn-ea"/>
                          <a:cs typeface="+mn-cs"/>
                        </a:rPr>
                        <a:t>）功能实现</a:t>
                      </a:r>
                      <a:r>
                        <a:rPr lang="en-US" altLang="zh-CN" sz="1800" b="1" kern="1200" dirty="0">
                          <a:solidFill>
                            <a:schemeClr val="lt1"/>
                          </a:solidFill>
                          <a:effectLst/>
                          <a:latin typeface="+mn-lt"/>
                          <a:ea typeface="+mn-ea"/>
                          <a:cs typeface="+mn-cs"/>
                        </a:rPr>
                        <a:t>SINAMICS V90 PN</a:t>
                      </a:r>
                      <a:r>
                        <a:rPr lang="zh-CN" altLang="en-US" sz="1800" b="1" kern="1200" dirty="0">
                          <a:solidFill>
                            <a:schemeClr val="lt1"/>
                          </a:solidFill>
                          <a:effectLst/>
                          <a:latin typeface="+mn-lt"/>
                          <a:ea typeface="+mn-ea"/>
                          <a:cs typeface="+mn-cs"/>
                        </a:rPr>
                        <a:t>的位置控制</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pic>
        <p:nvPicPr>
          <p:cNvPr id="8" name="Picture 4">
            <a:extLst>
              <a:ext uri="{FF2B5EF4-FFF2-40B4-BE49-F238E27FC236}">
                <a16:creationId xmlns:a16="http://schemas.microsoft.com/office/drawing/2014/main" id="{2EE24F2F-D0FA-FBE0-DB17-3EEB1D4BF5E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0236" y="1957349"/>
            <a:ext cx="3348756" cy="22325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3804BE62-F6D5-7A6D-A59E-236A5C3367F6}"/>
              </a:ext>
            </a:extLst>
          </p:cNvPr>
          <p:cNvSpPr txBox="1"/>
          <p:nvPr/>
        </p:nvSpPr>
        <p:spPr>
          <a:xfrm>
            <a:off x="720477" y="4480850"/>
            <a:ext cx="9795687" cy="1188787"/>
          </a:xfrm>
          <a:prstGeom prst="rect">
            <a:avLst/>
          </a:prstGeom>
          <a:noFill/>
        </p:spPr>
        <p:txBody>
          <a:bodyPr wrap="square">
            <a:spAutoFit/>
          </a:bodyPr>
          <a:lstStyle/>
          <a:p>
            <a:pPr lvl="0" algn="just">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训练任务</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通过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S7-1200 PLC</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的工艺对象（</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TO</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）功能，使用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SINAMICS V90 PN</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伺服驱动器驱动电动机运行，具有绝对定位、相对定位、点动、复位等功能。</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39435302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5.3 SINAMICS V90 PN</a:t>
            </a:r>
            <a:r>
              <a:rPr lang="zh-CN" altLang="en-US" sz="3200" b="1" dirty="0">
                <a:solidFill>
                  <a:srgbClr val="022F4F"/>
                </a:solidFill>
                <a:latin typeface="微软雅黑" panose="020B0503020204020204" charset="-122"/>
                <a:ea typeface="微软雅黑" panose="020B0503020204020204" charset="-122"/>
              </a:rPr>
              <a:t>位置控制的调试与运行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grpSp>
        <p:nvGrpSpPr>
          <p:cNvPr id="4" name="组合 3">
            <a:extLst>
              <a:ext uri="{FF2B5EF4-FFF2-40B4-BE49-F238E27FC236}">
                <a16:creationId xmlns:a16="http://schemas.microsoft.com/office/drawing/2014/main" id="{8A4B3A31-7324-417B-155B-D02EE7068BD6}"/>
              </a:ext>
            </a:extLst>
          </p:cNvPr>
          <p:cNvGrpSpPr>
            <a:grpSpLocks noChangeAspect="1"/>
          </p:cNvGrpSpPr>
          <p:nvPr/>
        </p:nvGrpSpPr>
        <p:grpSpPr>
          <a:xfrm>
            <a:off x="9878354" y="2628186"/>
            <a:ext cx="1317300" cy="1407758"/>
            <a:chOff x="0" y="0"/>
            <a:chExt cx="11905" cy="13550"/>
          </a:xfrm>
        </p:grpSpPr>
        <p:pic>
          <p:nvPicPr>
            <p:cNvPr id="7" name="图片 6">
              <a:extLst>
                <a:ext uri="{FF2B5EF4-FFF2-40B4-BE49-F238E27FC236}">
                  <a16:creationId xmlns:a16="http://schemas.microsoft.com/office/drawing/2014/main" id="{AFD8583C-E061-EF2E-708D-54DCF9717E12}"/>
                </a:ext>
              </a:extLst>
            </p:cNvPr>
            <p:cNvPicPr>
              <a:picLocks noChangeAspect="1"/>
            </p:cNvPicPr>
            <p:nvPr/>
          </p:nvPicPr>
          <p:blipFill>
            <a:blip r:embed="rId3"/>
            <a:stretch>
              <a:fillRect/>
            </a:stretch>
          </p:blipFill>
          <p:spPr>
            <a:xfrm>
              <a:off x="0" y="0"/>
              <a:ext cx="9401" cy="4635"/>
            </a:xfrm>
            <a:prstGeom prst="rect">
              <a:avLst/>
            </a:prstGeom>
            <a:noFill/>
            <a:ln w="9525">
              <a:noFill/>
            </a:ln>
          </p:spPr>
        </p:pic>
        <p:pic>
          <p:nvPicPr>
            <p:cNvPr id="11" name="图片 10">
              <a:extLst>
                <a:ext uri="{FF2B5EF4-FFF2-40B4-BE49-F238E27FC236}">
                  <a16:creationId xmlns:a16="http://schemas.microsoft.com/office/drawing/2014/main" id="{B31BB034-5BB8-F53C-4770-B83E83411324}"/>
                </a:ext>
              </a:extLst>
            </p:cNvPr>
            <p:cNvPicPr>
              <a:picLocks noChangeAspect="1"/>
            </p:cNvPicPr>
            <p:nvPr/>
          </p:nvPicPr>
          <p:blipFill>
            <a:blip r:embed="rId4"/>
            <a:stretch>
              <a:fillRect/>
            </a:stretch>
          </p:blipFill>
          <p:spPr>
            <a:xfrm>
              <a:off x="9390" y="0"/>
              <a:ext cx="2515" cy="8067"/>
            </a:xfrm>
            <a:prstGeom prst="rect">
              <a:avLst/>
            </a:prstGeom>
            <a:noFill/>
            <a:ln w="9525">
              <a:noFill/>
            </a:ln>
          </p:spPr>
        </p:pic>
        <p:pic>
          <p:nvPicPr>
            <p:cNvPr id="13" name="图片 12">
              <a:extLst>
                <a:ext uri="{FF2B5EF4-FFF2-40B4-BE49-F238E27FC236}">
                  <a16:creationId xmlns:a16="http://schemas.microsoft.com/office/drawing/2014/main" id="{21523DFB-A190-CB9B-ECA5-DC2822C04F77}"/>
                </a:ext>
              </a:extLst>
            </p:cNvPr>
            <p:cNvPicPr>
              <a:picLocks noChangeAspect="1"/>
            </p:cNvPicPr>
            <p:nvPr/>
          </p:nvPicPr>
          <p:blipFill>
            <a:blip r:embed="rId5"/>
            <a:stretch>
              <a:fillRect/>
            </a:stretch>
          </p:blipFill>
          <p:spPr>
            <a:xfrm>
              <a:off x="0" y="4625"/>
              <a:ext cx="9401" cy="4815"/>
            </a:xfrm>
            <a:prstGeom prst="rect">
              <a:avLst/>
            </a:prstGeom>
            <a:noFill/>
            <a:ln w="9525">
              <a:noFill/>
            </a:ln>
          </p:spPr>
        </p:pic>
        <p:pic>
          <p:nvPicPr>
            <p:cNvPr id="15" name="图片 14">
              <a:extLst>
                <a:ext uri="{FF2B5EF4-FFF2-40B4-BE49-F238E27FC236}">
                  <a16:creationId xmlns:a16="http://schemas.microsoft.com/office/drawing/2014/main" id="{151ED770-6C7E-BDEA-73F2-A73863D99911}"/>
                </a:ext>
              </a:extLst>
            </p:cNvPr>
            <p:cNvPicPr>
              <a:picLocks noChangeAspect="1"/>
            </p:cNvPicPr>
            <p:nvPr/>
          </p:nvPicPr>
          <p:blipFill>
            <a:blip r:embed="rId6"/>
            <a:stretch>
              <a:fillRect/>
            </a:stretch>
          </p:blipFill>
          <p:spPr>
            <a:xfrm>
              <a:off x="9390" y="8057"/>
              <a:ext cx="2515" cy="5493"/>
            </a:xfrm>
            <a:prstGeom prst="rect">
              <a:avLst/>
            </a:prstGeom>
            <a:noFill/>
            <a:ln w="9525">
              <a:noFill/>
            </a:ln>
          </p:spPr>
        </p:pic>
        <p:pic>
          <p:nvPicPr>
            <p:cNvPr id="16" name="图片 15">
              <a:extLst>
                <a:ext uri="{FF2B5EF4-FFF2-40B4-BE49-F238E27FC236}">
                  <a16:creationId xmlns:a16="http://schemas.microsoft.com/office/drawing/2014/main" id="{C337234B-9357-2F5E-B19E-5A87A1C5D75E}"/>
                </a:ext>
              </a:extLst>
            </p:cNvPr>
            <p:cNvPicPr>
              <a:picLocks noChangeAspect="1"/>
            </p:cNvPicPr>
            <p:nvPr/>
          </p:nvPicPr>
          <p:blipFill>
            <a:blip r:embed="rId7"/>
            <a:stretch>
              <a:fillRect/>
            </a:stretch>
          </p:blipFill>
          <p:spPr>
            <a:xfrm>
              <a:off x="0" y="9429"/>
              <a:ext cx="9401" cy="4120"/>
            </a:xfrm>
            <a:prstGeom prst="rect">
              <a:avLst/>
            </a:prstGeom>
            <a:noFill/>
            <a:ln w="9525">
              <a:noFill/>
            </a:ln>
          </p:spPr>
        </p:pic>
      </p:grpSp>
      <p:graphicFrame>
        <p:nvGraphicFramePr>
          <p:cNvPr id="6" name="表格 5">
            <a:extLst>
              <a:ext uri="{FF2B5EF4-FFF2-40B4-BE49-F238E27FC236}">
                <a16:creationId xmlns:a16="http://schemas.microsoft.com/office/drawing/2014/main" id="{D102D9FA-3148-780C-8473-E2411293B54A}"/>
              </a:ext>
            </a:extLst>
          </p:cNvPr>
          <p:cNvGraphicFramePr>
            <a:graphicFrameLocks noGrp="1"/>
          </p:cNvGraphicFramePr>
          <p:nvPr>
            <p:extLst>
              <p:ext uri="{D42A27DB-BD31-4B8C-83A1-F6EECF244321}">
                <p14:modId xmlns:p14="http://schemas.microsoft.com/office/powerpoint/2010/main" val="593664401"/>
              </p:ext>
            </p:extLst>
          </p:nvPr>
        </p:nvGraphicFramePr>
        <p:xfrm>
          <a:off x="1658638" y="1967038"/>
          <a:ext cx="7920882" cy="2840849"/>
        </p:xfrm>
        <a:graphic>
          <a:graphicData uri="http://schemas.openxmlformats.org/drawingml/2006/table">
            <a:tbl>
              <a:tblPr firstRow="1" firstCol="1" bandRow="1">
                <a:tableStyleId>{F5AB1C69-6EDB-4FF4-983F-18BD219EF322}</a:tableStyleId>
              </a:tblPr>
              <a:tblGrid>
                <a:gridCol w="672654">
                  <a:extLst>
                    <a:ext uri="{9D8B030D-6E8A-4147-A177-3AD203B41FA5}">
                      <a16:colId xmlns:a16="http://schemas.microsoft.com/office/drawing/2014/main" val="1461080445"/>
                    </a:ext>
                  </a:extLst>
                </a:gridCol>
                <a:gridCol w="1760939">
                  <a:extLst>
                    <a:ext uri="{9D8B030D-6E8A-4147-A177-3AD203B41FA5}">
                      <a16:colId xmlns:a16="http://schemas.microsoft.com/office/drawing/2014/main" val="1448644069"/>
                    </a:ext>
                  </a:extLst>
                </a:gridCol>
                <a:gridCol w="5487289">
                  <a:extLst>
                    <a:ext uri="{9D8B030D-6E8A-4147-A177-3AD203B41FA5}">
                      <a16:colId xmlns:a16="http://schemas.microsoft.com/office/drawing/2014/main" val="3720354744"/>
                    </a:ext>
                  </a:extLst>
                </a:gridCol>
              </a:tblGrid>
              <a:tr h="277057">
                <a:tc>
                  <a:txBody>
                    <a:bodyPr/>
                    <a:lstStyle/>
                    <a:p>
                      <a:pPr algn="ctr"/>
                      <a:r>
                        <a:rPr lang="zh-CN" sz="1600">
                          <a:effectLst/>
                        </a:rPr>
                        <a:t>序号</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名称</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说明</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78504884"/>
                  </a:ext>
                </a:extLst>
              </a:tr>
              <a:tr h="323233">
                <a:tc gridSpan="3">
                  <a:txBody>
                    <a:bodyPr/>
                    <a:lstStyle/>
                    <a:p>
                      <a:pPr algn="ctr"/>
                      <a:r>
                        <a:rPr lang="zh-CN" sz="1600">
                          <a:effectLst/>
                        </a:rPr>
                        <a:t>硬件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44200714"/>
                  </a:ext>
                </a:extLst>
              </a:tr>
              <a:tr h="277057">
                <a:tc>
                  <a:txBody>
                    <a:bodyPr/>
                    <a:lstStyle/>
                    <a:p>
                      <a:pPr algn="ct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CPU 1214C</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DC/DC/DC V4.2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856060645"/>
                  </a:ext>
                </a:extLst>
              </a:tr>
              <a:tr h="277057">
                <a:tc>
                  <a:txBody>
                    <a:bodyPr/>
                    <a:lstStyle/>
                    <a:p>
                      <a:pPr algn="ct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SINAMICS V90 PN</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6SL3120-5FB10-1UF0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27288200"/>
                  </a:ext>
                </a:extLst>
              </a:tr>
              <a:tr h="277057">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1FL6</a:t>
                      </a:r>
                      <a:r>
                        <a:rPr lang="zh-CN" sz="1600">
                          <a:effectLst/>
                        </a:rPr>
                        <a:t>电机</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1FL6025-2AF21-1AA1</a:t>
                      </a:r>
                      <a:r>
                        <a:rPr lang="zh-CN" sz="1600" dirty="0">
                          <a:effectLst/>
                        </a:rPr>
                        <a:t>（增量编码器</a:t>
                      </a:r>
                      <a:r>
                        <a:rPr lang="en-US" sz="1600" dirty="0">
                          <a:effectLst/>
                        </a:rPr>
                        <a:t>2500ppr</a:t>
                      </a:r>
                      <a:r>
                        <a:rPr lang="zh-CN" sz="1600" dirty="0">
                          <a:effectLst/>
                        </a:rPr>
                        <a:t>），负载皮带轮直径</a:t>
                      </a:r>
                      <a:r>
                        <a:rPr lang="en-US" sz="1600" dirty="0">
                          <a:effectLst/>
                        </a:rPr>
                        <a:t>=38mm</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10686651"/>
                  </a:ext>
                </a:extLst>
              </a:tr>
              <a:tr h="323233">
                <a:tc gridSpan="3">
                  <a:txBody>
                    <a:bodyPr/>
                    <a:lstStyle/>
                    <a:p>
                      <a:pPr algn="ctr"/>
                      <a:r>
                        <a:rPr lang="zh-CN" sz="1600">
                          <a:effectLst/>
                        </a:rPr>
                        <a:t>软件</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521746906"/>
                  </a:ext>
                </a:extLst>
              </a:tr>
              <a:tr h="387852">
                <a:tc>
                  <a:txBody>
                    <a:bodyPr/>
                    <a:lstStyle/>
                    <a:p>
                      <a:pPr algn="ctr"/>
                      <a:r>
                        <a:rPr lang="en-US" sz="1600">
                          <a:effectLst/>
                        </a:rPr>
                        <a:t>4</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TIA Portal</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V16</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69893573"/>
                  </a:ext>
                </a:extLst>
              </a:tr>
              <a:tr h="277057">
                <a:tc>
                  <a:txBody>
                    <a:bodyPr/>
                    <a:lstStyle/>
                    <a:p>
                      <a:pPr algn="ctr"/>
                      <a:r>
                        <a:rPr lang="en-US" sz="1600">
                          <a:effectLst/>
                        </a:rPr>
                        <a:t>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SINAMICS V-SSISTANT</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V1.07.00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04623941"/>
                  </a:ext>
                </a:extLst>
              </a:tr>
            </a:tbl>
          </a:graphicData>
        </a:graphic>
      </p:graphicFrame>
    </p:spTree>
    <p:extLst>
      <p:ext uri="{BB962C8B-B14F-4D97-AF65-F5344CB8AC3E}">
        <p14:creationId xmlns:p14="http://schemas.microsoft.com/office/powerpoint/2010/main" val="25575838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b1684f0-df60-4ca1-9bef-61bf9d2b5e9e}"/>
  <p:tag name="TABLE_ENDDRAG_ORIGIN_RECT" val="846*211"/>
  <p:tag name="TABLE_ENDDRAG_RECT" val="126*293*846*211"/>
</p:tagLst>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4645</TotalTime>
  <Words>15989</Words>
  <Application>Microsoft Office PowerPoint</Application>
  <PresentationFormat>自定义</PresentationFormat>
  <Paragraphs>1730</Paragraphs>
  <Slides>146</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146</vt:i4>
      </vt:variant>
    </vt:vector>
  </HeadingPairs>
  <TitlesOfParts>
    <vt:vector size="156" baseType="lpstr">
      <vt:lpstr>华文行楷</vt:lpstr>
      <vt:lpstr>思源黑体 CN Medium</vt:lpstr>
      <vt:lpstr>思源黑体 CN Regular</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liu Bruce</cp:lastModifiedBy>
  <cp:revision>480</cp:revision>
  <dcterms:created xsi:type="dcterms:W3CDTF">2016-10-23T06:41:00Z</dcterms:created>
  <dcterms:modified xsi:type="dcterms:W3CDTF">2023-10-03T12:34:30Z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