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4"/>
  </p:notesMasterIdLst>
  <p:sldIdLst>
    <p:sldId id="259" r:id="rId2"/>
    <p:sldId id="344" r:id="rId3"/>
    <p:sldId id="345" r:id="rId4"/>
    <p:sldId id="348" r:id="rId5"/>
    <p:sldId id="447" r:id="rId6"/>
    <p:sldId id="448" r:id="rId7"/>
    <p:sldId id="449" r:id="rId8"/>
    <p:sldId id="487" r:id="rId9"/>
    <p:sldId id="488" r:id="rId10"/>
    <p:sldId id="489" r:id="rId11"/>
    <p:sldId id="490" r:id="rId12"/>
    <p:sldId id="492" r:id="rId13"/>
    <p:sldId id="491" r:id="rId14"/>
    <p:sldId id="493" r:id="rId15"/>
    <p:sldId id="494" r:id="rId16"/>
    <p:sldId id="495" r:id="rId17"/>
    <p:sldId id="496" r:id="rId18"/>
    <p:sldId id="497" r:id="rId19"/>
    <p:sldId id="498" r:id="rId20"/>
    <p:sldId id="486" r:id="rId21"/>
    <p:sldId id="499" r:id="rId22"/>
    <p:sldId id="500" r:id="rId23"/>
    <p:sldId id="501" r:id="rId24"/>
    <p:sldId id="502" r:id="rId25"/>
    <p:sldId id="503" r:id="rId26"/>
    <p:sldId id="504" r:id="rId27"/>
    <p:sldId id="505" r:id="rId28"/>
    <p:sldId id="507" r:id="rId29"/>
    <p:sldId id="509" r:id="rId30"/>
    <p:sldId id="506" r:id="rId31"/>
    <p:sldId id="510" r:id="rId32"/>
    <p:sldId id="511" r:id="rId33"/>
    <p:sldId id="512" r:id="rId34"/>
    <p:sldId id="508" r:id="rId35"/>
    <p:sldId id="513" r:id="rId36"/>
    <p:sldId id="514" r:id="rId37"/>
    <p:sldId id="515" r:id="rId38"/>
    <p:sldId id="516" r:id="rId39"/>
    <p:sldId id="517" r:id="rId40"/>
    <p:sldId id="518" r:id="rId41"/>
    <p:sldId id="519" r:id="rId42"/>
    <p:sldId id="520" r:id="rId43"/>
    <p:sldId id="521" r:id="rId44"/>
    <p:sldId id="522" r:id="rId45"/>
    <p:sldId id="523" r:id="rId46"/>
    <p:sldId id="524" r:id="rId47"/>
    <p:sldId id="525" r:id="rId48"/>
    <p:sldId id="526" r:id="rId49"/>
    <p:sldId id="527" r:id="rId50"/>
    <p:sldId id="528" r:id="rId51"/>
    <p:sldId id="529" r:id="rId52"/>
    <p:sldId id="530" r:id="rId53"/>
    <p:sldId id="531" r:id="rId54"/>
    <p:sldId id="533" r:id="rId55"/>
    <p:sldId id="534" r:id="rId56"/>
    <p:sldId id="535" r:id="rId57"/>
    <p:sldId id="536" r:id="rId58"/>
    <p:sldId id="537" r:id="rId59"/>
    <p:sldId id="538" r:id="rId60"/>
    <p:sldId id="539" r:id="rId61"/>
    <p:sldId id="532" r:id="rId62"/>
    <p:sldId id="540" r:id="rId63"/>
    <p:sldId id="541" r:id="rId64"/>
    <p:sldId id="542" r:id="rId65"/>
    <p:sldId id="543" r:id="rId66"/>
    <p:sldId id="544" r:id="rId67"/>
    <p:sldId id="545" r:id="rId68"/>
    <p:sldId id="546" r:id="rId69"/>
    <p:sldId id="547" r:id="rId70"/>
    <p:sldId id="548" r:id="rId71"/>
    <p:sldId id="549" r:id="rId72"/>
    <p:sldId id="550" r:id="rId73"/>
    <p:sldId id="551" r:id="rId74"/>
    <p:sldId id="552" r:id="rId75"/>
    <p:sldId id="553" r:id="rId76"/>
    <p:sldId id="554" r:id="rId77"/>
    <p:sldId id="555" r:id="rId78"/>
    <p:sldId id="556" r:id="rId79"/>
    <p:sldId id="557" r:id="rId80"/>
    <p:sldId id="558" r:id="rId81"/>
    <p:sldId id="559" r:id="rId82"/>
    <p:sldId id="560" r:id="rId83"/>
    <p:sldId id="561" r:id="rId84"/>
    <p:sldId id="562" r:id="rId85"/>
    <p:sldId id="563" r:id="rId86"/>
    <p:sldId id="564" r:id="rId87"/>
    <p:sldId id="565" r:id="rId88"/>
    <p:sldId id="566" r:id="rId89"/>
    <p:sldId id="567" r:id="rId90"/>
    <p:sldId id="568" r:id="rId91"/>
    <p:sldId id="574" r:id="rId92"/>
    <p:sldId id="569" r:id="rId93"/>
    <p:sldId id="570" r:id="rId94"/>
    <p:sldId id="571" r:id="rId95"/>
    <p:sldId id="572" r:id="rId96"/>
    <p:sldId id="573" r:id="rId97"/>
    <p:sldId id="575" r:id="rId98"/>
    <p:sldId id="576" r:id="rId99"/>
    <p:sldId id="577" r:id="rId100"/>
    <p:sldId id="578" r:id="rId101"/>
    <p:sldId id="579" r:id="rId102"/>
    <p:sldId id="580" r:id="rId103"/>
    <p:sldId id="581" r:id="rId104"/>
    <p:sldId id="582" r:id="rId105"/>
    <p:sldId id="583" r:id="rId106"/>
    <p:sldId id="584" r:id="rId107"/>
    <p:sldId id="585" r:id="rId108"/>
    <p:sldId id="586" r:id="rId109"/>
    <p:sldId id="587" r:id="rId110"/>
    <p:sldId id="588" r:id="rId111"/>
    <p:sldId id="589" r:id="rId112"/>
    <p:sldId id="590" r:id="rId113"/>
    <p:sldId id="591" r:id="rId114"/>
    <p:sldId id="592" r:id="rId115"/>
    <p:sldId id="593" r:id="rId116"/>
    <p:sldId id="594" r:id="rId117"/>
    <p:sldId id="596" r:id="rId118"/>
    <p:sldId id="597" r:id="rId119"/>
    <p:sldId id="598" r:id="rId120"/>
    <p:sldId id="599" r:id="rId121"/>
    <p:sldId id="600" r:id="rId122"/>
    <p:sldId id="350" r:id="rId123"/>
  </p:sldIdLst>
  <p:sldSz cx="11522075"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8">
          <p15:clr>
            <a:srgbClr val="A4A3A4"/>
          </p15:clr>
        </p15:guide>
        <p15:guide id="2" pos="3618">
          <p15:clr>
            <a:srgbClr val="A4A3A4"/>
          </p15:clr>
        </p15:guide>
      </p15:sldGuideLst>
    </p:ex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9F1"/>
    <a:srgbClr val="062B56"/>
    <a:srgbClr val="294B64"/>
    <a:srgbClr val="1F497D"/>
    <a:srgbClr val="080F40"/>
    <a:srgbClr val="022F4F"/>
    <a:srgbClr val="A3FBFD"/>
    <a:srgbClr val="0070C0"/>
    <a:srgbClr val="4F81BD"/>
    <a:srgbClr val="254C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6566" autoAdjust="0"/>
  </p:normalViewPr>
  <p:slideViewPr>
    <p:cSldViewPr>
      <p:cViewPr varScale="1">
        <p:scale>
          <a:sx n="83" d="100"/>
          <a:sy n="83" d="100"/>
        </p:scale>
        <p:origin x="744" y="58"/>
      </p:cViewPr>
      <p:guideLst>
        <p:guide orient="horz" pos="2068"/>
        <p:guide pos="36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6F545A-B192-43E8-9B7A-AB947C8BC6D9}" type="doc">
      <dgm:prSet loTypeId="urn:microsoft.com/office/officeart/2005/8/layout/hList1" loCatId="list" qsTypeId="urn:microsoft.com/office/officeart/2005/8/quickstyle/3d1" qsCatId="3D" csTypeId="urn:microsoft.com/office/officeart/2005/8/colors/colorful1" csCatId="colorful" phldr="1"/>
      <dgm:spPr/>
      <dgm:t>
        <a:bodyPr/>
        <a:lstStyle/>
        <a:p>
          <a:endParaRPr lang="zh-CN" altLang="en-US"/>
        </a:p>
      </dgm:t>
    </dgm:pt>
    <dgm:pt modelId="{FD8ECB7E-DDE4-4509-BC87-3CF086250402}">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知识目标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E4D1B43F-CC00-4746-A074-54F1B5CF1DFF}" type="parTrans" cxnId="{8263D19B-1920-416A-95DF-F3BB30B33E62}">
      <dgm:prSet/>
      <dgm:spPr/>
      <dgm:t>
        <a:bodyPr/>
        <a:lstStyle/>
        <a:p>
          <a:endParaRPr lang="zh-CN" altLang="en-US"/>
        </a:p>
      </dgm:t>
    </dgm:pt>
    <dgm:pt modelId="{78D3032A-1272-4C0D-B79E-0A5214E35426}" type="sibTrans" cxnId="{8263D19B-1920-416A-95DF-F3BB30B33E62}">
      <dgm:prSet/>
      <dgm:spPr/>
      <dgm:t>
        <a:bodyPr/>
        <a:lstStyle/>
        <a:p>
          <a:endParaRPr lang="zh-CN" altLang="en-US"/>
        </a:p>
      </dgm:t>
    </dgm:pt>
    <dgm:pt modelId="{91D98B9E-F00A-4A3B-8F02-EA4D26EC6C10}">
      <dgm:prSet phldrT="[文本]" custT="1"/>
      <dgm:spPr/>
      <dgm:t>
        <a:bodyPr/>
        <a:lstStyle/>
        <a:p>
          <a:r>
            <a:rPr lang="zh-CN" altLang="en-US" sz="1600" dirty="0">
              <a:latin typeface="微软雅黑" panose="020B0503020204020204" pitchFamily="34" charset="-122"/>
              <a:ea typeface="微软雅黑" panose="020B0503020204020204" pitchFamily="34" charset="-122"/>
            </a:rPr>
            <a:t>了解变频器端口控制方式；</a:t>
          </a:r>
        </a:p>
      </dgm:t>
    </dgm:pt>
    <dgm:pt modelId="{781F6033-86CF-410E-8330-DD8A4B22D469}" type="parTrans" cxnId="{53B8B95F-3773-49D3-B32B-76BAE53D8A9D}">
      <dgm:prSet/>
      <dgm:spPr/>
      <dgm:t>
        <a:bodyPr/>
        <a:lstStyle/>
        <a:p>
          <a:endParaRPr lang="zh-CN" altLang="en-US"/>
        </a:p>
      </dgm:t>
    </dgm:pt>
    <dgm:pt modelId="{473D7528-AD74-4C14-8176-E537507C765B}" type="sibTrans" cxnId="{53B8B95F-3773-49D3-B32B-76BAE53D8A9D}">
      <dgm:prSet/>
      <dgm:spPr/>
      <dgm:t>
        <a:bodyPr/>
        <a:lstStyle/>
        <a:p>
          <a:endParaRPr lang="zh-CN" altLang="en-US"/>
        </a:p>
      </dgm:t>
    </dgm:pt>
    <dgm:pt modelId="{DF877372-53A0-4979-9803-9C869E48CF09}">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能力目标</a:t>
          </a:r>
          <a:r>
            <a:rPr lang="en-US" altLang="zh-CN"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dgm:t>
    </dgm:pt>
    <dgm:pt modelId="{FC23DF5E-C3D7-4469-B8FF-87E3A0056ED4}" type="parTrans" cxnId="{6F48C3FB-ECF2-4834-856F-DD8C0B443CAA}">
      <dgm:prSet/>
      <dgm:spPr/>
      <dgm:t>
        <a:bodyPr/>
        <a:lstStyle/>
        <a:p>
          <a:endParaRPr lang="zh-CN" altLang="en-US"/>
        </a:p>
      </dgm:t>
    </dgm:pt>
    <dgm:pt modelId="{4E14E7C8-9F7D-49A6-9083-15A1193A8D76}" type="sibTrans" cxnId="{6F48C3FB-ECF2-4834-856F-DD8C0B443CAA}">
      <dgm:prSet/>
      <dgm:spPr/>
      <dgm:t>
        <a:bodyPr/>
        <a:lstStyle/>
        <a:p>
          <a:endParaRPr lang="zh-CN" altLang="en-US"/>
        </a:p>
      </dgm:t>
    </dgm:pt>
    <dgm:pt modelId="{5FA73BAF-8892-4D9C-B33C-286481659104}">
      <dgm:prSet phldrT="[文本]" custT="1"/>
      <dgm:spPr/>
      <dgm:t>
        <a:bodyPr/>
        <a:lstStyle/>
        <a:p>
          <a:r>
            <a:rPr lang="zh-CN" altLang="en-US" sz="1800" dirty="0">
              <a:latin typeface="微软雅黑" panose="020B0503020204020204" pitchFamily="34" charset="-122"/>
              <a:ea typeface="微软雅黑" panose="020B0503020204020204" pitchFamily="34" charset="-122"/>
            </a:rPr>
            <a:t>能够使用变频器数字输入端子控制电动机正反转运行；</a:t>
          </a:r>
        </a:p>
      </dgm:t>
    </dgm:pt>
    <dgm:pt modelId="{5FE8CAF0-3139-4C36-BC6B-41CA58694DAE}" type="parTrans" cxnId="{BD6DF537-FE95-4A8D-9BF8-F02388ABE7B8}">
      <dgm:prSet/>
      <dgm:spPr/>
      <dgm:t>
        <a:bodyPr/>
        <a:lstStyle/>
        <a:p>
          <a:endParaRPr lang="zh-CN" altLang="en-US"/>
        </a:p>
      </dgm:t>
    </dgm:pt>
    <dgm:pt modelId="{0D3895EB-BC1C-4B64-910C-C1F5CF9876FE}" type="sibTrans" cxnId="{BD6DF537-FE95-4A8D-9BF8-F02388ABE7B8}">
      <dgm:prSet/>
      <dgm:spPr/>
      <dgm:t>
        <a:bodyPr/>
        <a:lstStyle/>
        <a:p>
          <a:endParaRPr lang="zh-CN" altLang="en-US"/>
        </a:p>
      </dgm:t>
    </dgm:pt>
    <dgm:pt modelId="{DC01F453-FA60-4461-B41F-D504F8C4B282}">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42842EE2-3834-4BD4-95AF-C997E4A9F7B0}" type="parTrans" cxnId="{F805F91A-AD4F-43ED-8DA7-F78006797F64}">
      <dgm:prSet/>
      <dgm:spPr/>
      <dgm:t>
        <a:bodyPr/>
        <a:lstStyle/>
        <a:p>
          <a:endParaRPr lang="zh-CN" altLang="en-US"/>
        </a:p>
      </dgm:t>
    </dgm:pt>
    <dgm:pt modelId="{BF0B9018-0CE1-4C04-8742-A6DE8833264A}" type="sibTrans" cxnId="{F805F91A-AD4F-43ED-8DA7-F78006797F64}">
      <dgm:prSet/>
      <dgm:spPr/>
      <dgm:t>
        <a:bodyPr/>
        <a:lstStyle/>
        <a:p>
          <a:endParaRPr lang="zh-CN" altLang="en-US"/>
        </a:p>
      </dgm:t>
    </dgm:pt>
    <dgm:pt modelId="{41CDD41C-E799-400D-8CE7-462FA917905B}">
      <dgm:prSet phldrT="[文本]" custT="1"/>
      <dgm:spPr/>
      <dgm:t>
        <a:bodyPr/>
        <a:lstStyle/>
        <a:p>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素质目标</a:t>
          </a:r>
          <a:r>
            <a:rPr lang="en-US" altLang="zh-CN" sz="2800" dirty="0">
              <a:latin typeface="微软雅黑" panose="020B0503020204020204" pitchFamily="34" charset="-122"/>
              <a:ea typeface="微软雅黑" panose="020B0503020204020204" pitchFamily="34" charset="-122"/>
            </a:rPr>
            <a:t>】</a:t>
          </a:r>
          <a:endParaRPr lang="zh-CN" altLang="en-US" sz="3400" dirty="0">
            <a:latin typeface="微软雅黑" panose="020B0503020204020204" pitchFamily="34" charset="-122"/>
            <a:ea typeface="微软雅黑" panose="020B0503020204020204" pitchFamily="34" charset="-122"/>
          </a:endParaRPr>
        </a:p>
      </dgm:t>
    </dgm:pt>
    <dgm:pt modelId="{55CA0F64-2755-4AC0-A246-9558EE5334C2}" type="sibTrans" cxnId="{CDAADC4A-9D9E-4B39-936A-BF3E32F7B9AA}">
      <dgm:prSet/>
      <dgm:spPr/>
      <dgm:t>
        <a:bodyPr/>
        <a:lstStyle/>
        <a:p>
          <a:endParaRPr lang="zh-CN" altLang="en-US"/>
        </a:p>
      </dgm:t>
    </dgm:pt>
    <dgm:pt modelId="{94247A65-5791-4402-B3B9-96948507ED11}" type="parTrans" cxnId="{CDAADC4A-9D9E-4B39-936A-BF3E32F7B9AA}">
      <dgm:prSet/>
      <dgm:spPr/>
      <dgm:t>
        <a:bodyPr/>
        <a:lstStyle/>
        <a:p>
          <a:endParaRPr lang="zh-CN" altLang="en-US"/>
        </a:p>
      </dgm:t>
    </dgm:pt>
    <dgm:pt modelId="{26A7B359-1B58-4D2D-B4BE-89E59148F77F}">
      <dgm:prSet phldrT="[文本]" custT="1"/>
      <dgm:spPr/>
      <dgm:t>
        <a:bodyPr/>
        <a:lstStyle/>
        <a:p>
          <a:r>
            <a:rPr lang="zh-CN" altLang="en-US" sz="1800" dirty="0">
              <a:latin typeface="微软雅黑" panose="020B0503020204020204" pitchFamily="34" charset="-122"/>
              <a:ea typeface="微软雅黑" panose="020B0503020204020204" pitchFamily="34" charset="-122"/>
            </a:rPr>
            <a:t>具有良好的职业道德和公共道德；</a:t>
          </a:r>
        </a:p>
      </dgm:t>
    </dgm:pt>
    <dgm:pt modelId="{360C1BD6-CB22-4BB1-935E-719C478AB97E}" type="sibTrans" cxnId="{4654C4F4-6757-4B44-B56A-DAB8AA849B39}">
      <dgm:prSet/>
      <dgm:spPr/>
      <dgm:t>
        <a:bodyPr/>
        <a:lstStyle/>
        <a:p>
          <a:endParaRPr lang="zh-CN" altLang="en-US"/>
        </a:p>
      </dgm:t>
    </dgm:pt>
    <dgm:pt modelId="{84AD2597-F6A9-46DD-8CBF-EE6AD36E2559}" type="parTrans" cxnId="{4654C4F4-6757-4B44-B56A-DAB8AA849B39}">
      <dgm:prSet/>
      <dgm:spPr/>
      <dgm:t>
        <a:bodyPr/>
        <a:lstStyle/>
        <a:p>
          <a:endParaRPr lang="zh-CN" altLang="en-US"/>
        </a:p>
      </dgm:t>
    </dgm:pt>
    <dgm:pt modelId="{AA7E4506-920B-4F71-8265-3932C5079B8E}">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74D8E711-3BFB-4A80-9F43-347C8BBD1BDB}" type="parTrans" cxnId="{32B99A48-D448-412D-AFCD-DC1DD94632ED}">
      <dgm:prSet/>
      <dgm:spPr/>
      <dgm:t>
        <a:bodyPr/>
        <a:lstStyle/>
        <a:p>
          <a:endParaRPr lang="zh-CN" altLang="en-US"/>
        </a:p>
      </dgm:t>
    </dgm:pt>
    <dgm:pt modelId="{552453DC-4790-4449-BFB2-ABBBBA899FB3}" type="sibTrans" cxnId="{32B99A48-D448-412D-AFCD-DC1DD94632ED}">
      <dgm:prSet/>
      <dgm:spPr/>
      <dgm:t>
        <a:bodyPr/>
        <a:lstStyle/>
        <a:p>
          <a:endParaRPr lang="zh-CN" altLang="en-US"/>
        </a:p>
      </dgm:t>
    </dgm:pt>
    <dgm:pt modelId="{E4EFA9FC-77FE-4862-AC37-FDBB2C2113E2}">
      <dgm:prSet custT="1"/>
      <dgm:spPr/>
      <dgm:t>
        <a:bodyPr/>
        <a:lstStyle/>
        <a:p>
          <a:r>
            <a:rPr lang="zh-CN" altLang="en-US" sz="1600" dirty="0">
              <a:latin typeface="微软雅黑" panose="020B0503020204020204" pitchFamily="34" charset="-122"/>
              <a:ea typeface="微软雅黑" panose="020B0503020204020204" pitchFamily="34" charset="-122"/>
            </a:rPr>
            <a:t>了解变频器的数字输入</a:t>
          </a:r>
          <a:r>
            <a:rPr lang="en-US" alt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输出端子功能；</a:t>
          </a:r>
        </a:p>
      </dgm:t>
    </dgm:pt>
    <dgm:pt modelId="{059A3308-A666-47F0-BBB5-739F1C213A05}" type="parTrans" cxnId="{537285EB-24ED-4E81-8D60-7E4213584A3A}">
      <dgm:prSet/>
      <dgm:spPr/>
      <dgm:t>
        <a:bodyPr/>
        <a:lstStyle/>
        <a:p>
          <a:endParaRPr lang="zh-CN" altLang="en-US"/>
        </a:p>
      </dgm:t>
    </dgm:pt>
    <dgm:pt modelId="{79BEA42C-ADDC-42EF-9E60-7BC8DF394B2D}" type="sibTrans" cxnId="{537285EB-24ED-4E81-8D60-7E4213584A3A}">
      <dgm:prSet/>
      <dgm:spPr/>
      <dgm:t>
        <a:bodyPr/>
        <a:lstStyle/>
        <a:p>
          <a:endParaRPr lang="zh-CN" altLang="en-US"/>
        </a:p>
      </dgm:t>
    </dgm:pt>
    <dgm:pt modelId="{093E320C-2241-4B2C-BCE8-0FCF69583715}">
      <dgm:prSet custT="1"/>
      <dgm:spPr/>
      <dgm:t>
        <a:bodyPr/>
        <a:lstStyle/>
        <a:p>
          <a:r>
            <a:rPr lang="zh-CN" altLang="en-US" sz="1600" dirty="0">
              <a:latin typeface="微软雅黑" panose="020B0503020204020204" pitchFamily="34" charset="-122"/>
              <a:ea typeface="微软雅黑" panose="020B0503020204020204" pitchFamily="34" charset="-122"/>
            </a:rPr>
            <a:t>了解变频器的模拟量输入</a:t>
          </a:r>
          <a:r>
            <a:rPr lang="en-US" altLang="en-US"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输出端子功能；</a:t>
          </a:r>
        </a:p>
      </dgm:t>
    </dgm:pt>
    <dgm:pt modelId="{7CD94510-9141-4AF1-A641-A1F6A0B4C98D}" type="parTrans" cxnId="{601BD533-52AE-4BF0-9E8B-751BAA64C1DE}">
      <dgm:prSet/>
      <dgm:spPr/>
      <dgm:t>
        <a:bodyPr/>
        <a:lstStyle/>
        <a:p>
          <a:endParaRPr lang="zh-CN" altLang="en-US"/>
        </a:p>
      </dgm:t>
    </dgm:pt>
    <dgm:pt modelId="{E8844E4A-2593-46DC-B456-FA128651C023}" type="sibTrans" cxnId="{601BD533-52AE-4BF0-9E8B-751BAA64C1DE}">
      <dgm:prSet/>
      <dgm:spPr/>
      <dgm:t>
        <a:bodyPr/>
        <a:lstStyle/>
        <a:p>
          <a:endParaRPr lang="zh-CN" altLang="en-US"/>
        </a:p>
      </dgm:t>
    </dgm:pt>
    <dgm:pt modelId="{DC5FDDE9-10DC-44EE-BC63-5DDA1C5C9E2F}">
      <dgm:prSet custT="1"/>
      <dgm:spPr/>
      <dgm:t>
        <a:bodyPr/>
        <a:lstStyle/>
        <a:p>
          <a:r>
            <a:rPr lang="zh-CN" altLang="en-US" sz="1600" dirty="0">
              <a:latin typeface="微软雅黑" panose="020B0503020204020204" pitchFamily="34" charset="-122"/>
              <a:ea typeface="微软雅黑" panose="020B0503020204020204" pitchFamily="34" charset="-122"/>
            </a:rPr>
            <a:t>了解变频器</a:t>
          </a:r>
          <a:r>
            <a:rPr lang="en-US" altLang="en-US" sz="1600" dirty="0">
              <a:latin typeface="微软雅黑" panose="020B0503020204020204" pitchFamily="34" charset="-122"/>
              <a:ea typeface="微软雅黑" panose="020B0503020204020204" pitchFamily="34" charset="-122"/>
            </a:rPr>
            <a:t>PID</a:t>
          </a:r>
          <a:r>
            <a:rPr lang="zh-CN" altLang="en-US" sz="1600" dirty="0">
              <a:latin typeface="微软雅黑" panose="020B0503020204020204" pitchFamily="34" charset="-122"/>
              <a:ea typeface="微软雅黑" panose="020B0503020204020204" pitchFamily="34" charset="-122"/>
            </a:rPr>
            <a:t>功能和参数；</a:t>
          </a:r>
        </a:p>
      </dgm:t>
    </dgm:pt>
    <dgm:pt modelId="{6357CC12-E980-42BA-92DB-7E690FF9D4E9}" type="parTrans" cxnId="{4CBA7535-FC52-40B7-8D8B-C9633462D476}">
      <dgm:prSet/>
      <dgm:spPr/>
      <dgm:t>
        <a:bodyPr/>
        <a:lstStyle/>
        <a:p>
          <a:endParaRPr lang="zh-CN" altLang="en-US"/>
        </a:p>
      </dgm:t>
    </dgm:pt>
    <dgm:pt modelId="{35485F28-DDC4-487A-AD6E-C9C5BFF474DA}" type="sibTrans" cxnId="{4CBA7535-FC52-40B7-8D8B-C9633462D476}">
      <dgm:prSet/>
      <dgm:spPr/>
      <dgm:t>
        <a:bodyPr/>
        <a:lstStyle/>
        <a:p>
          <a:endParaRPr lang="zh-CN" altLang="en-US"/>
        </a:p>
      </dgm:t>
    </dgm:pt>
    <dgm:pt modelId="{83C153E7-0563-4DBA-9A37-AB27F1C9388A}">
      <dgm:prSet custT="1"/>
      <dgm:spPr/>
      <dgm:t>
        <a:bodyPr/>
        <a:lstStyle/>
        <a:p>
          <a:r>
            <a:rPr lang="zh-CN" altLang="en-US" sz="1600" dirty="0">
              <a:latin typeface="微软雅黑" panose="020B0503020204020204" pitchFamily="34" charset="-122"/>
              <a:ea typeface="微软雅黑" panose="020B0503020204020204" pitchFamily="34" charset="-122"/>
            </a:rPr>
            <a:t>掌握变频器的数字输入接口电路；</a:t>
          </a:r>
        </a:p>
      </dgm:t>
    </dgm:pt>
    <dgm:pt modelId="{E902E082-D6B0-46DC-9893-81CE8E4A3D0D}" type="parTrans" cxnId="{ADFDE151-61C3-45BF-B46E-2502AC744FE1}">
      <dgm:prSet/>
      <dgm:spPr/>
      <dgm:t>
        <a:bodyPr/>
        <a:lstStyle/>
        <a:p>
          <a:endParaRPr lang="zh-CN" altLang="en-US"/>
        </a:p>
      </dgm:t>
    </dgm:pt>
    <dgm:pt modelId="{A847F3E2-1CAE-4655-991B-7C99DB70966F}" type="sibTrans" cxnId="{ADFDE151-61C3-45BF-B46E-2502AC744FE1}">
      <dgm:prSet/>
      <dgm:spPr/>
      <dgm:t>
        <a:bodyPr/>
        <a:lstStyle/>
        <a:p>
          <a:endParaRPr lang="zh-CN" altLang="en-US"/>
        </a:p>
      </dgm:t>
    </dgm:pt>
    <dgm:pt modelId="{37019FF0-6656-4401-8A64-A3DF99E229E1}">
      <dgm:prSet custT="1"/>
      <dgm:spPr/>
      <dgm:t>
        <a:bodyPr/>
        <a:lstStyle/>
        <a:p>
          <a:r>
            <a:rPr lang="zh-CN" altLang="en-US" sz="1600" dirty="0">
              <a:latin typeface="微软雅黑" panose="020B0503020204020204" pitchFamily="34" charset="-122"/>
              <a:ea typeface="微软雅黑" panose="020B0503020204020204" pitchFamily="34" charset="-122"/>
            </a:rPr>
            <a:t>掌握变频器模拟量的定标方法；</a:t>
          </a:r>
        </a:p>
      </dgm:t>
    </dgm:pt>
    <dgm:pt modelId="{01B603FB-0693-4754-87F0-FA496D9FBE3B}" type="parTrans" cxnId="{C36155E4-ADE1-45E7-A763-1587FB28EDD6}">
      <dgm:prSet/>
      <dgm:spPr/>
      <dgm:t>
        <a:bodyPr/>
        <a:lstStyle/>
        <a:p>
          <a:endParaRPr lang="zh-CN" altLang="en-US"/>
        </a:p>
      </dgm:t>
    </dgm:pt>
    <dgm:pt modelId="{44F8A350-4908-4842-A5B0-028909866EE0}" type="sibTrans" cxnId="{C36155E4-ADE1-45E7-A763-1587FB28EDD6}">
      <dgm:prSet/>
      <dgm:spPr/>
      <dgm:t>
        <a:bodyPr/>
        <a:lstStyle/>
        <a:p>
          <a:endParaRPr lang="zh-CN" altLang="en-US"/>
        </a:p>
      </dgm:t>
    </dgm:pt>
    <dgm:pt modelId="{4B64BB2B-BC6C-46D5-B47B-C7B24961536C}">
      <dgm:prSet custT="1"/>
      <dgm:spPr/>
      <dgm:t>
        <a:bodyPr/>
        <a:lstStyle/>
        <a:p>
          <a:r>
            <a:rPr lang="zh-CN" altLang="en-US" sz="1800" dirty="0">
              <a:latin typeface="微软雅黑" panose="020B0503020204020204" pitchFamily="34" charset="-122"/>
              <a:ea typeface="微软雅黑" panose="020B0503020204020204" pitchFamily="34" charset="-122"/>
            </a:rPr>
            <a:t>能够使用二线</a:t>
          </a:r>
          <a:r>
            <a:rPr lang="en-US" altLang="en-US"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三线方式控制变频器运行</a:t>
          </a:r>
        </a:p>
      </dgm:t>
    </dgm:pt>
    <dgm:pt modelId="{F49A6B52-A07D-4D29-B472-77A5BA174880}" type="parTrans" cxnId="{2CFD2612-E247-49D1-92B1-6492557CA86F}">
      <dgm:prSet/>
      <dgm:spPr/>
      <dgm:t>
        <a:bodyPr/>
        <a:lstStyle/>
        <a:p>
          <a:endParaRPr lang="zh-CN" altLang="en-US"/>
        </a:p>
      </dgm:t>
    </dgm:pt>
    <dgm:pt modelId="{914843B3-841A-407C-A9B4-845A75B1A3BE}" type="sibTrans" cxnId="{2CFD2612-E247-49D1-92B1-6492557CA86F}">
      <dgm:prSet/>
      <dgm:spPr/>
      <dgm:t>
        <a:bodyPr/>
        <a:lstStyle/>
        <a:p>
          <a:endParaRPr lang="zh-CN" altLang="en-US"/>
        </a:p>
      </dgm:t>
    </dgm:pt>
    <dgm:pt modelId="{F74C4CEB-81C4-42B1-80FD-802A89B037F4}">
      <dgm:prSet custT="1"/>
      <dgm:spPr/>
      <dgm:t>
        <a:bodyPr/>
        <a:lstStyle/>
        <a:p>
          <a:r>
            <a:rPr lang="zh-CN" altLang="en-US" sz="1800" dirty="0">
              <a:latin typeface="微软雅黑" panose="020B0503020204020204" pitchFamily="34" charset="-122"/>
              <a:ea typeface="微软雅黑" panose="020B0503020204020204" pitchFamily="34" charset="-122"/>
            </a:rPr>
            <a:t>能够使用模拟量调节电动机的转速；</a:t>
          </a:r>
        </a:p>
      </dgm:t>
    </dgm:pt>
    <dgm:pt modelId="{19C600DA-A234-43C5-AA15-89B233D98654}" type="parTrans" cxnId="{5D9A4663-DD58-4E73-B419-36FF26A5D2C5}">
      <dgm:prSet/>
      <dgm:spPr/>
      <dgm:t>
        <a:bodyPr/>
        <a:lstStyle/>
        <a:p>
          <a:endParaRPr lang="zh-CN" altLang="en-US"/>
        </a:p>
      </dgm:t>
    </dgm:pt>
    <dgm:pt modelId="{BB3BB4D2-BFFA-42D0-A847-887C2E51859C}" type="sibTrans" cxnId="{5D9A4663-DD58-4E73-B419-36FF26A5D2C5}">
      <dgm:prSet/>
      <dgm:spPr/>
      <dgm:t>
        <a:bodyPr/>
        <a:lstStyle/>
        <a:p>
          <a:endParaRPr lang="zh-CN" altLang="en-US"/>
        </a:p>
      </dgm:t>
    </dgm:pt>
    <dgm:pt modelId="{B5766A7D-76EA-47B4-8E64-94E266511C69}">
      <dgm:prSet custT="1"/>
      <dgm:spPr/>
      <dgm:t>
        <a:bodyPr/>
        <a:lstStyle/>
        <a:p>
          <a:r>
            <a:rPr lang="zh-CN" altLang="en-US" sz="1800" dirty="0">
              <a:latin typeface="微软雅黑" panose="020B0503020204020204" pitchFamily="34" charset="-122"/>
              <a:ea typeface="微软雅黑" panose="020B0503020204020204" pitchFamily="34" charset="-122"/>
            </a:rPr>
            <a:t>能够设置变频器端子参数；</a:t>
          </a:r>
        </a:p>
      </dgm:t>
    </dgm:pt>
    <dgm:pt modelId="{C57556A8-5584-4321-BF95-88B95ED9C120}" type="parTrans" cxnId="{2C3B58A5-14B0-4040-A17D-225EE8F6A4A3}">
      <dgm:prSet/>
      <dgm:spPr/>
      <dgm:t>
        <a:bodyPr/>
        <a:lstStyle/>
        <a:p>
          <a:endParaRPr lang="zh-CN" altLang="en-US"/>
        </a:p>
      </dgm:t>
    </dgm:pt>
    <dgm:pt modelId="{F1FAD08B-1E7F-4958-8B91-7E90E4883139}" type="sibTrans" cxnId="{2C3B58A5-14B0-4040-A17D-225EE8F6A4A3}">
      <dgm:prSet/>
      <dgm:spPr/>
      <dgm:t>
        <a:bodyPr/>
        <a:lstStyle/>
        <a:p>
          <a:endParaRPr lang="zh-CN" altLang="en-US"/>
        </a:p>
      </dgm:t>
    </dgm:pt>
    <dgm:pt modelId="{CDC66380-91E2-4BAF-BDDC-99CE02BE40EB}">
      <dgm:prSet custT="1"/>
      <dgm:spPr/>
      <dgm:t>
        <a:bodyPr/>
        <a:lstStyle/>
        <a:p>
          <a:r>
            <a:rPr lang="zh-CN" altLang="en-US" sz="1800" dirty="0">
              <a:latin typeface="微软雅黑" panose="020B0503020204020204" pitchFamily="34" charset="-122"/>
              <a:ea typeface="微软雅黑" panose="020B0503020204020204" pitchFamily="34" charset="-122"/>
            </a:rPr>
            <a:t>能够设置</a:t>
          </a:r>
          <a:r>
            <a:rPr lang="en-US" altLang="en-US" sz="1800" dirty="0">
              <a:latin typeface="微软雅黑" panose="020B0503020204020204" pitchFamily="34" charset="-122"/>
              <a:ea typeface="微软雅黑" panose="020B0503020204020204" pitchFamily="34" charset="-122"/>
            </a:rPr>
            <a:t>PID</a:t>
          </a:r>
          <a:r>
            <a:rPr lang="zh-CN" altLang="en-US" sz="1800" dirty="0">
              <a:latin typeface="微软雅黑" panose="020B0503020204020204" pitchFamily="34" charset="-122"/>
              <a:ea typeface="微软雅黑" panose="020B0503020204020204" pitchFamily="34" charset="-122"/>
            </a:rPr>
            <a:t>参数，实现</a:t>
          </a:r>
          <a:r>
            <a:rPr lang="en-US" altLang="en-US" sz="1800" dirty="0">
              <a:latin typeface="微软雅黑" panose="020B0503020204020204" pitchFamily="34" charset="-122"/>
              <a:ea typeface="微软雅黑" panose="020B0503020204020204" pitchFamily="34" charset="-122"/>
            </a:rPr>
            <a:t>PID</a:t>
          </a:r>
          <a:r>
            <a:rPr lang="zh-CN" altLang="en-US" sz="1800" dirty="0">
              <a:latin typeface="微软雅黑" panose="020B0503020204020204" pitchFamily="34" charset="-122"/>
              <a:ea typeface="微软雅黑" panose="020B0503020204020204" pitchFamily="34" charset="-122"/>
            </a:rPr>
            <a:t>调节变频器转速；</a:t>
          </a:r>
        </a:p>
      </dgm:t>
    </dgm:pt>
    <dgm:pt modelId="{9FEFD6B2-1FAA-4AC1-BF13-81502E5CD59E}" type="parTrans" cxnId="{93ED920B-F037-4BC3-9862-ADF8A0602AD1}">
      <dgm:prSet/>
      <dgm:spPr/>
      <dgm:t>
        <a:bodyPr/>
        <a:lstStyle/>
        <a:p>
          <a:endParaRPr lang="zh-CN" altLang="en-US"/>
        </a:p>
      </dgm:t>
    </dgm:pt>
    <dgm:pt modelId="{06EA280A-E6F4-4385-8DF3-14894491111A}" type="sibTrans" cxnId="{93ED920B-F037-4BC3-9862-ADF8A0602AD1}">
      <dgm:prSet/>
      <dgm:spPr/>
      <dgm:t>
        <a:bodyPr/>
        <a:lstStyle/>
        <a:p>
          <a:endParaRPr lang="zh-CN" altLang="en-US"/>
        </a:p>
      </dgm:t>
    </dgm:pt>
    <dgm:pt modelId="{DDD897D5-3428-424F-9A5C-A7B214E4120D}">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6025949C-AB85-44A9-8991-1A32E73622EF}" type="parTrans" cxnId="{082C4669-CC7B-4F1B-BF22-E6A21DBE0C2D}">
      <dgm:prSet/>
      <dgm:spPr/>
      <dgm:t>
        <a:bodyPr/>
        <a:lstStyle/>
        <a:p>
          <a:endParaRPr lang="zh-CN" altLang="en-US"/>
        </a:p>
      </dgm:t>
    </dgm:pt>
    <dgm:pt modelId="{20F5A877-4A55-4DDD-AA66-4482A1601E8F}" type="sibTrans" cxnId="{082C4669-CC7B-4F1B-BF22-E6A21DBE0C2D}">
      <dgm:prSet/>
      <dgm:spPr/>
      <dgm:t>
        <a:bodyPr/>
        <a:lstStyle/>
        <a:p>
          <a:endParaRPr lang="zh-CN" altLang="en-US"/>
        </a:p>
      </dgm:t>
    </dgm:pt>
    <dgm:pt modelId="{B7AA54D8-3A32-47E1-B65F-CC3A8E1C93D0}">
      <dgm:prSet custT="1"/>
      <dgm:spPr/>
      <dgm:t>
        <a:bodyPr/>
        <a:lstStyle/>
        <a:p>
          <a:r>
            <a:rPr lang="zh-CN" altLang="en-US" sz="1800" dirty="0">
              <a:latin typeface="微软雅黑" panose="020B0503020204020204" pitchFamily="34" charset="-122"/>
              <a:ea typeface="微软雅黑" panose="020B0503020204020204" pitchFamily="34" charset="-122"/>
            </a:rPr>
            <a:t>具有专业必需的文化基础；</a:t>
          </a:r>
        </a:p>
      </dgm:t>
    </dgm:pt>
    <dgm:pt modelId="{DC847898-039F-4FF0-B7E9-AFCA3B739BA3}" type="parTrans" cxnId="{2A837CA4-7946-4A0F-8ECD-4D0EBBAEC2B3}">
      <dgm:prSet/>
      <dgm:spPr/>
      <dgm:t>
        <a:bodyPr/>
        <a:lstStyle/>
        <a:p>
          <a:endParaRPr lang="zh-CN" altLang="en-US"/>
        </a:p>
      </dgm:t>
    </dgm:pt>
    <dgm:pt modelId="{F07A32FF-0125-4ABF-BA2F-BD1C777FDD9C}" type="sibTrans" cxnId="{2A837CA4-7946-4A0F-8ECD-4D0EBBAEC2B3}">
      <dgm:prSet/>
      <dgm:spPr/>
      <dgm:t>
        <a:bodyPr/>
        <a:lstStyle/>
        <a:p>
          <a:endParaRPr lang="zh-CN" altLang="en-US"/>
        </a:p>
      </dgm:t>
    </dgm:pt>
    <dgm:pt modelId="{5F23176F-3792-4325-BFA0-C7DEFC03471A}">
      <dgm:prSet custT="1"/>
      <dgm:spPr/>
      <dgm:t>
        <a:bodyPr/>
        <a:lstStyle/>
        <a:p>
          <a:r>
            <a:rPr lang="zh-CN" altLang="en-US" sz="1800" dirty="0">
              <a:latin typeface="微软雅黑" panose="020B0503020204020204" pitchFamily="34" charset="-122"/>
              <a:ea typeface="微软雅黑" panose="020B0503020204020204" pitchFamily="34" charset="-122"/>
            </a:rPr>
            <a:t>具有良好的文化修养和辨别真伪的能力；</a:t>
          </a:r>
        </a:p>
      </dgm:t>
    </dgm:pt>
    <dgm:pt modelId="{B4026770-CBFF-4ACF-AD9E-0E55BDE2E1C5}" type="parTrans" cxnId="{53BC615F-1345-4BDB-8B6C-5A363863EF3A}">
      <dgm:prSet/>
      <dgm:spPr/>
      <dgm:t>
        <a:bodyPr/>
        <a:lstStyle/>
        <a:p>
          <a:endParaRPr lang="zh-CN" altLang="en-US"/>
        </a:p>
      </dgm:t>
    </dgm:pt>
    <dgm:pt modelId="{D1A43B79-7DDD-459A-982F-C64C23F15D57}" type="sibTrans" cxnId="{53BC615F-1345-4BDB-8B6C-5A363863EF3A}">
      <dgm:prSet/>
      <dgm:spPr/>
      <dgm:t>
        <a:bodyPr/>
        <a:lstStyle/>
        <a:p>
          <a:endParaRPr lang="zh-CN" altLang="en-US"/>
        </a:p>
      </dgm:t>
    </dgm:pt>
    <dgm:pt modelId="{957C4B03-4E41-4C04-A997-C83461E7344E}">
      <dgm:prSet custT="1"/>
      <dgm:spPr/>
      <dgm:t>
        <a:bodyPr/>
        <a:lstStyle/>
        <a:p>
          <a:endParaRPr lang="zh-CN" altLang="en-US" sz="1800" dirty="0">
            <a:latin typeface="微软雅黑" panose="020B0503020204020204" pitchFamily="34" charset="-122"/>
            <a:ea typeface="微软雅黑" panose="020B0503020204020204" pitchFamily="34" charset="-122"/>
          </a:endParaRPr>
        </a:p>
      </dgm:t>
    </dgm:pt>
    <dgm:pt modelId="{EC88397B-0C17-41AD-83CA-F37126BB9B78}" type="parTrans" cxnId="{080FDF9B-14CD-42A9-A4C4-1FE74E08A159}">
      <dgm:prSet/>
      <dgm:spPr/>
      <dgm:t>
        <a:bodyPr/>
        <a:lstStyle/>
        <a:p>
          <a:endParaRPr lang="zh-CN" altLang="en-US"/>
        </a:p>
      </dgm:t>
    </dgm:pt>
    <dgm:pt modelId="{AF21DA0B-59DB-4041-90B1-FE7006DAB032}" type="sibTrans" cxnId="{080FDF9B-14CD-42A9-A4C4-1FE74E08A159}">
      <dgm:prSet/>
      <dgm:spPr/>
      <dgm:t>
        <a:bodyPr/>
        <a:lstStyle/>
        <a:p>
          <a:endParaRPr lang="zh-CN" altLang="en-US"/>
        </a:p>
      </dgm:t>
    </dgm:pt>
    <dgm:pt modelId="{DEFBE2E2-EADE-4577-B8CA-DB1FEF688D03}" type="pres">
      <dgm:prSet presAssocID="{F86F545A-B192-43E8-9B7A-AB947C8BC6D9}" presName="Name0" presStyleCnt="0">
        <dgm:presLayoutVars>
          <dgm:dir/>
          <dgm:animLvl val="lvl"/>
          <dgm:resizeHandles val="exact"/>
        </dgm:presLayoutVars>
      </dgm:prSet>
      <dgm:spPr/>
    </dgm:pt>
    <dgm:pt modelId="{A3AFE854-57AE-4146-B780-97C803CBCBA3}" type="pres">
      <dgm:prSet presAssocID="{FD8ECB7E-DDE4-4509-BC87-3CF086250402}" presName="composite" presStyleCnt="0"/>
      <dgm:spPr/>
    </dgm:pt>
    <dgm:pt modelId="{F000134A-F814-48AD-828E-F6DE4C031BCB}" type="pres">
      <dgm:prSet presAssocID="{FD8ECB7E-DDE4-4509-BC87-3CF086250402}" presName="parTx" presStyleLbl="alignNode1" presStyleIdx="0" presStyleCnt="3" custScaleY="100000">
        <dgm:presLayoutVars>
          <dgm:chMax val="0"/>
          <dgm:chPref val="0"/>
          <dgm:bulletEnabled val="1"/>
        </dgm:presLayoutVars>
      </dgm:prSet>
      <dgm:spPr/>
    </dgm:pt>
    <dgm:pt modelId="{5BE79BCB-C168-49A2-8715-45F8A48B6C91}" type="pres">
      <dgm:prSet presAssocID="{FD8ECB7E-DDE4-4509-BC87-3CF086250402}" presName="desTx" presStyleLbl="alignAccFollowNode1" presStyleIdx="0" presStyleCnt="3">
        <dgm:presLayoutVars>
          <dgm:bulletEnabled val="1"/>
        </dgm:presLayoutVars>
      </dgm:prSet>
      <dgm:spPr/>
    </dgm:pt>
    <dgm:pt modelId="{2AB025B6-9F10-46DF-89E5-B802C61DB106}" type="pres">
      <dgm:prSet presAssocID="{78D3032A-1272-4C0D-B79E-0A5214E35426}" presName="space" presStyleCnt="0"/>
      <dgm:spPr/>
    </dgm:pt>
    <dgm:pt modelId="{97474152-DBB0-4BCE-94FC-43EE6C8B5A69}" type="pres">
      <dgm:prSet presAssocID="{DF877372-53A0-4979-9803-9C869E48CF09}" presName="composite" presStyleCnt="0"/>
      <dgm:spPr/>
    </dgm:pt>
    <dgm:pt modelId="{FE27D164-674B-47B7-A6AC-2DD061F208C7}" type="pres">
      <dgm:prSet presAssocID="{DF877372-53A0-4979-9803-9C869E48CF09}" presName="parTx" presStyleLbl="alignNode1" presStyleIdx="1" presStyleCnt="3" custScaleX="136452" custScaleY="100000">
        <dgm:presLayoutVars>
          <dgm:chMax val="0"/>
          <dgm:chPref val="0"/>
          <dgm:bulletEnabled val="1"/>
        </dgm:presLayoutVars>
      </dgm:prSet>
      <dgm:spPr/>
    </dgm:pt>
    <dgm:pt modelId="{B6A082D4-8809-4850-A478-293E7381EA9F}" type="pres">
      <dgm:prSet presAssocID="{DF877372-53A0-4979-9803-9C869E48CF09}" presName="desTx" presStyleLbl="alignAccFollowNode1" presStyleIdx="1" presStyleCnt="3" custScaleX="136452">
        <dgm:presLayoutVars>
          <dgm:bulletEnabled val="1"/>
        </dgm:presLayoutVars>
      </dgm:prSet>
      <dgm:spPr/>
    </dgm:pt>
    <dgm:pt modelId="{BFE5BEC5-D969-4D26-897E-98C58A20A916}" type="pres">
      <dgm:prSet presAssocID="{4E14E7C8-9F7D-49A6-9083-15A1193A8D76}" presName="space" presStyleCnt="0"/>
      <dgm:spPr/>
    </dgm:pt>
    <dgm:pt modelId="{B7DC2765-4B1D-4DEB-8B9A-9929CDB4ECE9}" type="pres">
      <dgm:prSet presAssocID="{41CDD41C-E799-400D-8CE7-462FA917905B}" presName="composite" presStyleCnt="0"/>
      <dgm:spPr/>
    </dgm:pt>
    <dgm:pt modelId="{BD5B861B-BE05-49CB-B123-5113E2E494F8}" type="pres">
      <dgm:prSet presAssocID="{41CDD41C-E799-400D-8CE7-462FA917905B}" presName="parTx" presStyleLbl="alignNode1" presStyleIdx="2" presStyleCnt="3" custScaleY="100000">
        <dgm:presLayoutVars>
          <dgm:chMax val="0"/>
          <dgm:chPref val="0"/>
          <dgm:bulletEnabled val="1"/>
        </dgm:presLayoutVars>
      </dgm:prSet>
      <dgm:spPr/>
    </dgm:pt>
    <dgm:pt modelId="{DC311AD3-540E-4FE3-9E4B-935FED7A2971}" type="pres">
      <dgm:prSet presAssocID="{41CDD41C-E799-400D-8CE7-462FA917905B}" presName="desTx" presStyleLbl="alignAccFollowNode1" presStyleIdx="2" presStyleCnt="3">
        <dgm:presLayoutVars>
          <dgm:bulletEnabled val="1"/>
        </dgm:presLayoutVars>
      </dgm:prSet>
      <dgm:spPr/>
    </dgm:pt>
  </dgm:ptLst>
  <dgm:cxnLst>
    <dgm:cxn modelId="{5F7C1608-5A3A-42D7-B1D6-7A9F332639C7}" type="presOf" srcId="{91D98B9E-F00A-4A3B-8F02-EA4D26EC6C10}" destId="{5BE79BCB-C168-49A2-8715-45F8A48B6C91}" srcOrd="0" destOrd="0" presId="urn:microsoft.com/office/officeart/2005/8/layout/hList1"/>
    <dgm:cxn modelId="{93ED920B-F037-4BC3-9862-ADF8A0602AD1}" srcId="{DF877372-53A0-4979-9803-9C869E48CF09}" destId="{CDC66380-91E2-4BAF-BDDC-99CE02BE40EB}" srcOrd="4" destOrd="0" parTransId="{9FEFD6B2-1FAA-4AC1-BF13-81502E5CD59E}" sibTransId="{06EA280A-E6F4-4385-8DF3-14894491111A}"/>
    <dgm:cxn modelId="{6AACBC0F-1E7F-4753-8019-94E1648E8F81}" type="presOf" srcId="{5F23176F-3792-4325-BFA0-C7DEFC03471A}" destId="{DC311AD3-540E-4FE3-9E4B-935FED7A2971}" srcOrd="0" destOrd="2" presId="urn:microsoft.com/office/officeart/2005/8/layout/hList1"/>
    <dgm:cxn modelId="{AAFF2312-4548-4897-99D8-914B6BE0F366}" type="presOf" srcId="{B5766A7D-76EA-47B4-8E64-94E266511C69}" destId="{B6A082D4-8809-4850-A478-293E7381EA9F}" srcOrd="0" destOrd="3" presId="urn:microsoft.com/office/officeart/2005/8/layout/hList1"/>
    <dgm:cxn modelId="{2CFD2612-E247-49D1-92B1-6492557CA86F}" srcId="{DF877372-53A0-4979-9803-9C869E48CF09}" destId="{4B64BB2B-BC6C-46D5-B47B-C7B24961536C}" srcOrd="1" destOrd="0" parTransId="{F49A6B52-A07D-4D29-B472-77A5BA174880}" sibTransId="{914843B3-841A-407C-A9B4-845A75B1A3BE}"/>
    <dgm:cxn modelId="{68BE1219-3A97-47E1-980C-A7102FD64FC2}" type="presOf" srcId="{DC5FDDE9-10DC-44EE-BC63-5DDA1C5C9E2F}" destId="{5BE79BCB-C168-49A2-8715-45F8A48B6C91}" srcOrd="0" destOrd="3" presId="urn:microsoft.com/office/officeart/2005/8/layout/hList1"/>
    <dgm:cxn modelId="{F805F91A-AD4F-43ED-8DA7-F78006797F64}" srcId="{DF877372-53A0-4979-9803-9C869E48CF09}" destId="{DC01F453-FA60-4461-B41F-D504F8C4B282}" srcOrd="6" destOrd="0" parTransId="{42842EE2-3834-4BD4-95AF-C997E4A9F7B0}" sibTransId="{BF0B9018-0CE1-4C04-8742-A6DE8833264A}"/>
    <dgm:cxn modelId="{96457723-46BE-4734-880C-6D1F0BBFC94C}" type="presOf" srcId="{FD8ECB7E-DDE4-4509-BC87-3CF086250402}" destId="{F000134A-F814-48AD-828E-F6DE4C031BCB}" srcOrd="0" destOrd="0" presId="urn:microsoft.com/office/officeart/2005/8/layout/hList1"/>
    <dgm:cxn modelId="{CE962A32-F3AC-4620-A628-00B618F8797E}" type="presOf" srcId="{37019FF0-6656-4401-8A64-A3DF99E229E1}" destId="{5BE79BCB-C168-49A2-8715-45F8A48B6C91}" srcOrd="0" destOrd="5" presId="urn:microsoft.com/office/officeart/2005/8/layout/hList1"/>
    <dgm:cxn modelId="{601BD533-52AE-4BF0-9E8B-751BAA64C1DE}" srcId="{FD8ECB7E-DDE4-4509-BC87-3CF086250402}" destId="{093E320C-2241-4B2C-BCE8-0FCF69583715}" srcOrd="2" destOrd="0" parTransId="{7CD94510-9141-4AF1-A641-A1F6A0B4C98D}" sibTransId="{E8844E4A-2593-46DC-B456-FA128651C023}"/>
    <dgm:cxn modelId="{4CBA7535-FC52-40B7-8D8B-C9633462D476}" srcId="{FD8ECB7E-DDE4-4509-BC87-3CF086250402}" destId="{DC5FDDE9-10DC-44EE-BC63-5DDA1C5C9E2F}" srcOrd="3" destOrd="0" parTransId="{6357CC12-E980-42BA-92DB-7E690FF9D4E9}" sibTransId="{35485F28-DDC4-487A-AD6E-C9C5BFF474DA}"/>
    <dgm:cxn modelId="{BD6DF537-FE95-4A8D-9BF8-F02388ABE7B8}" srcId="{DF877372-53A0-4979-9803-9C869E48CF09}" destId="{5FA73BAF-8892-4D9C-B33C-286481659104}" srcOrd="0" destOrd="0" parTransId="{5FE8CAF0-3139-4C36-BC6B-41CA58694DAE}" sibTransId="{0D3895EB-BC1C-4B64-910C-C1F5CF9876FE}"/>
    <dgm:cxn modelId="{F9D0883D-23B8-49D5-A7C2-516861362DFF}" type="presOf" srcId="{DDD897D5-3428-424F-9A5C-A7B214E4120D}" destId="{B6A082D4-8809-4850-A478-293E7381EA9F}" srcOrd="0" destOrd="5" presId="urn:microsoft.com/office/officeart/2005/8/layout/hList1"/>
    <dgm:cxn modelId="{53BC615F-1345-4BDB-8B6C-5A363863EF3A}" srcId="{41CDD41C-E799-400D-8CE7-462FA917905B}" destId="{5F23176F-3792-4325-BFA0-C7DEFC03471A}" srcOrd="2" destOrd="0" parTransId="{B4026770-CBFF-4ACF-AD9E-0E55BDE2E1C5}" sibTransId="{D1A43B79-7DDD-459A-982F-C64C23F15D57}"/>
    <dgm:cxn modelId="{53B8B95F-3773-49D3-B32B-76BAE53D8A9D}" srcId="{FD8ECB7E-DDE4-4509-BC87-3CF086250402}" destId="{91D98B9E-F00A-4A3B-8F02-EA4D26EC6C10}" srcOrd="0" destOrd="0" parTransId="{781F6033-86CF-410E-8330-DD8A4B22D469}" sibTransId="{473D7528-AD74-4C14-8176-E537507C765B}"/>
    <dgm:cxn modelId="{5D9A4663-DD58-4E73-B419-36FF26A5D2C5}" srcId="{DF877372-53A0-4979-9803-9C869E48CF09}" destId="{F74C4CEB-81C4-42B1-80FD-802A89B037F4}" srcOrd="2" destOrd="0" parTransId="{19C600DA-A234-43C5-AA15-89B233D98654}" sibTransId="{BB3BB4D2-BFFA-42D0-A847-887C2E51859C}"/>
    <dgm:cxn modelId="{32B99A48-D448-412D-AFCD-DC1DD94632ED}" srcId="{41CDD41C-E799-400D-8CE7-462FA917905B}" destId="{AA7E4506-920B-4F71-8265-3932C5079B8E}" srcOrd="4" destOrd="0" parTransId="{74D8E711-3BFB-4A80-9F43-347C8BBD1BDB}" sibTransId="{552453DC-4790-4449-BFB2-ABBBBA899FB3}"/>
    <dgm:cxn modelId="{082C4669-CC7B-4F1B-BF22-E6A21DBE0C2D}" srcId="{DF877372-53A0-4979-9803-9C869E48CF09}" destId="{DDD897D5-3428-424F-9A5C-A7B214E4120D}" srcOrd="5" destOrd="0" parTransId="{6025949C-AB85-44A9-8991-1A32E73622EF}" sibTransId="{20F5A877-4A55-4DDD-AA66-4482A1601E8F}"/>
    <dgm:cxn modelId="{CDAADC4A-9D9E-4B39-936A-BF3E32F7B9AA}" srcId="{F86F545A-B192-43E8-9B7A-AB947C8BC6D9}" destId="{41CDD41C-E799-400D-8CE7-462FA917905B}" srcOrd="2" destOrd="0" parTransId="{94247A65-5791-4402-B3B9-96948507ED11}" sibTransId="{55CA0F64-2755-4AC0-A246-9558EE5334C2}"/>
    <dgm:cxn modelId="{AB0F656C-D4BE-466E-A631-96DAB2A76B96}" type="presOf" srcId="{83C153E7-0563-4DBA-9A37-AB27F1C9388A}" destId="{5BE79BCB-C168-49A2-8715-45F8A48B6C91}" srcOrd="0" destOrd="4" presId="urn:microsoft.com/office/officeart/2005/8/layout/hList1"/>
    <dgm:cxn modelId="{C7AB776E-AA18-4138-B9F4-FC31851A6963}" type="presOf" srcId="{26A7B359-1B58-4D2D-B4BE-89E59148F77F}" destId="{DC311AD3-540E-4FE3-9E4B-935FED7A2971}" srcOrd="0" destOrd="0" presId="urn:microsoft.com/office/officeart/2005/8/layout/hList1"/>
    <dgm:cxn modelId="{ADFDE151-61C3-45BF-B46E-2502AC744FE1}" srcId="{FD8ECB7E-DDE4-4509-BC87-3CF086250402}" destId="{83C153E7-0563-4DBA-9A37-AB27F1C9388A}" srcOrd="4" destOrd="0" parTransId="{E902E082-D6B0-46DC-9893-81CE8E4A3D0D}" sibTransId="{A847F3E2-1CAE-4655-991B-7C99DB70966F}"/>
    <dgm:cxn modelId="{E78E1275-4684-4B66-9C81-CF88E0E7B65B}" type="presOf" srcId="{B7AA54D8-3A32-47E1-B65F-CC3A8E1C93D0}" destId="{DC311AD3-540E-4FE3-9E4B-935FED7A2971}" srcOrd="0" destOrd="1" presId="urn:microsoft.com/office/officeart/2005/8/layout/hList1"/>
    <dgm:cxn modelId="{343E885A-86E7-4E2C-8195-A5F970C332B6}" type="presOf" srcId="{DF877372-53A0-4979-9803-9C869E48CF09}" destId="{FE27D164-674B-47B7-A6AC-2DD061F208C7}" srcOrd="0" destOrd="0" presId="urn:microsoft.com/office/officeart/2005/8/layout/hList1"/>
    <dgm:cxn modelId="{177E8385-2547-4508-9CC6-F33FC50E39C2}" type="presOf" srcId="{DC01F453-FA60-4461-B41F-D504F8C4B282}" destId="{B6A082D4-8809-4850-A478-293E7381EA9F}" srcOrd="0" destOrd="6" presId="urn:microsoft.com/office/officeart/2005/8/layout/hList1"/>
    <dgm:cxn modelId="{19C74E8D-237B-4E4A-96CE-105CDEF0F268}" type="presOf" srcId="{41CDD41C-E799-400D-8CE7-462FA917905B}" destId="{BD5B861B-BE05-49CB-B123-5113E2E494F8}" srcOrd="0" destOrd="0" presId="urn:microsoft.com/office/officeart/2005/8/layout/hList1"/>
    <dgm:cxn modelId="{EA0C978E-A259-4A5D-9793-14409918F696}" type="presOf" srcId="{093E320C-2241-4B2C-BCE8-0FCF69583715}" destId="{5BE79BCB-C168-49A2-8715-45F8A48B6C91}" srcOrd="0" destOrd="2" presId="urn:microsoft.com/office/officeart/2005/8/layout/hList1"/>
    <dgm:cxn modelId="{8263D19B-1920-416A-95DF-F3BB30B33E62}" srcId="{F86F545A-B192-43E8-9B7A-AB947C8BC6D9}" destId="{FD8ECB7E-DDE4-4509-BC87-3CF086250402}" srcOrd="0" destOrd="0" parTransId="{E4D1B43F-CC00-4746-A074-54F1B5CF1DFF}" sibTransId="{78D3032A-1272-4C0D-B79E-0A5214E35426}"/>
    <dgm:cxn modelId="{080FDF9B-14CD-42A9-A4C4-1FE74E08A159}" srcId="{41CDD41C-E799-400D-8CE7-462FA917905B}" destId="{957C4B03-4E41-4C04-A997-C83461E7344E}" srcOrd="3" destOrd="0" parTransId="{EC88397B-0C17-41AD-83CA-F37126BB9B78}" sibTransId="{AF21DA0B-59DB-4041-90B1-FE7006DAB032}"/>
    <dgm:cxn modelId="{2A837CA4-7946-4A0F-8ECD-4D0EBBAEC2B3}" srcId="{41CDD41C-E799-400D-8CE7-462FA917905B}" destId="{B7AA54D8-3A32-47E1-B65F-CC3A8E1C93D0}" srcOrd="1" destOrd="0" parTransId="{DC847898-039F-4FF0-B7E9-AFCA3B739BA3}" sibTransId="{F07A32FF-0125-4ABF-BA2F-BD1C777FDD9C}"/>
    <dgm:cxn modelId="{2C3B58A5-14B0-4040-A17D-225EE8F6A4A3}" srcId="{DF877372-53A0-4979-9803-9C869E48CF09}" destId="{B5766A7D-76EA-47B4-8E64-94E266511C69}" srcOrd="3" destOrd="0" parTransId="{C57556A8-5584-4321-BF95-88B95ED9C120}" sibTransId="{F1FAD08B-1E7F-4958-8B91-7E90E4883139}"/>
    <dgm:cxn modelId="{DDD551B5-6B7B-46E1-9AA3-603B8CD49BDE}" type="presOf" srcId="{E4EFA9FC-77FE-4862-AC37-FDBB2C2113E2}" destId="{5BE79BCB-C168-49A2-8715-45F8A48B6C91}" srcOrd="0" destOrd="1" presId="urn:microsoft.com/office/officeart/2005/8/layout/hList1"/>
    <dgm:cxn modelId="{72B51CBA-6633-4C16-8397-61CF0DF44773}" type="presOf" srcId="{957C4B03-4E41-4C04-A997-C83461E7344E}" destId="{DC311AD3-540E-4FE3-9E4B-935FED7A2971}" srcOrd="0" destOrd="3" presId="urn:microsoft.com/office/officeart/2005/8/layout/hList1"/>
    <dgm:cxn modelId="{A2B4D7C1-DBCE-4080-B773-FE3D1354CE9D}" type="presOf" srcId="{4B64BB2B-BC6C-46D5-B47B-C7B24961536C}" destId="{B6A082D4-8809-4850-A478-293E7381EA9F}" srcOrd="0" destOrd="1" presId="urn:microsoft.com/office/officeart/2005/8/layout/hList1"/>
    <dgm:cxn modelId="{F5ADCED0-B83B-4F4E-AC25-0C9B36AF90D5}" type="presOf" srcId="{F74C4CEB-81C4-42B1-80FD-802A89B037F4}" destId="{B6A082D4-8809-4850-A478-293E7381EA9F}" srcOrd="0" destOrd="2" presId="urn:microsoft.com/office/officeart/2005/8/layout/hList1"/>
    <dgm:cxn modelId="{C36155E4-ADE1-45E7-A763-1587FB28EDD6}" srcId="{FD8ECB7E-DDE4-4509-BC87-3CF086250402}" destId="{37019FF0-6656-4401-8A64-A3DF99E229E1}" srcOrd="5" destOrd="0" parTransId="{01B603FB-0693-4754-87F0-FA496D9FBE3B}" sibTransId="{44F8A350-4908-4842-A5B0-028909866EE0}"/>
    <dgm:cxn modelId="{66E552E6-70FB-406D-A8ED-9F76E8B9CD62}" type="presOf" srcId="{5FA73BAF-8892-4D9C-B33C-286481659104}" destId="{B6A082D4-8809-4850-A478-293E7381EA9F}" srcOrd="0" destOrd="0" presId="urn:microsoft.com/office/officeart/2005/8/layout/hList1"/>
    <dgm:cxn modelId="{31AB87E7-355B-4BAF-A9E1-9CD00393DAF2}" type="presOf" srcId="{F86F545A-B192-43E8-9B7A-AB947C8BC6D9}" destId="{DEFBE2E2-EADE-4577-B8CA-DB1FEF688D03}" srcOrd="0" destOrd="0" presId="urn:microsoft.com/office/officeart/2005/8/layout/hList1"/>
    <dgm:cxn modelId="{537285EB-24ED-4E81-8D60-7E4213584A3A}" srcId="{FD8ECB7E-DDE4-4509-BC87-3CF086250402}" destId="{E4EFA9FC-77FE-4862-AC37-FDBB2C2113E2}" srcOrd="1" destOrd="0" parTransId="{059A3308-A666-47F0-BBB5-739F1C213A05}" sibTransId="{79BEA42C-ADDC-42EF-9E60-7BC8DF394B2D}"/>
    <dgm:cxn modelId="{D142CBED-426A-4A75-B746-78FA79C9A057}" type="presOf" srcId="{AA7E4506-920B-4F71-8265-3932C5079B8E}" destId="{DC311AD3-540E-4FE3-9E4B-935FED7A2971}" srcOrd="0" destOrd="4" presId="urn:microsoft.com/office/officeart/2005/8/layout/hList1"/>
    <dgm:cxn modelId="{4654C4F4-6757-4B44-B56A-DAB8AA849B39}" srcId="{41CDD41C-E799-400D-8CE7-462FA917905B}" destId="{26A7B359-1B58-4D2D-B4BE-89E59148F77F}" srcOrd="0" destOrd="0" parTransId="{84AD2597-F6A9-46DD-8CBF-EE6AD36E2559}" sibTransId="{360C1BD6-CB22-4BB1-935E-719C478AB97E}"/>
    <dgm:cxn modelId="{6F48C3FB-ECF2-4834-856F-DD8C0B443CAA}" srcId="{F86F545A-B192-43E8-9B7A-AB947C8BC6D9}" destId="{DF877372-53A0-4979-9803-9C869E48CF09}" srcOrd="1" destOrd="0" parTransId="{FC23DF5E-C3D7-4469-B8FF-87E3A0056ED4}" sibTransId="{4E14E7C8-9F7D-49A6-9083-15A1193A8D76}"/>
    <dgm:cxn modelId="{74327BFD-7FE7-44C4-85DF-FAFC143F2918}" type="presOf" srcId="{CDC66380-91E2-4BAF-BDDC-99CE02BE40EB}" destId="{B6A082D4-8809-4850-A478-293E7381EA9F}" srcOrd="0" destOrd="4" presId="urn:microsoft.com/office/officeart/2005/8/layout/hList1"/>
    <dgm:cxn modelId="{B4658723-2802-44D4-87E3-5EC0CF559FE9}" type="presParOf" srcId="{DEFBE2E2-EADE-4577-B8CA-DB1FEF688D03}" destId="{A3AFE854-57AE-4146-B780-97C803CBCBA3}" srcOrd="0" destOrd="0" presId="urn:microsoft.com/office/officeart/2005/8/layout/hList1"/>
    <dgm:cxn modelId="{D6B6ED3C-371A-454F-8EBB-77A1533283EE}" type="presParOf" srcId="{A3AFE854-57AE-4146-B780-97C803CBCBA3}" destId="{F000134A-F814-48AD-828E-F6DE4C031BCB}" srcOrd="0" destOrd="0" presId="urn:microsoft.com/office/officeart/2005/8/layout/hList1"/>
    <dgm:cxn modelId="{F4C5E4D5-6A17-461B-B685-360525B330A4}" type="presParOf" srcId="{A3AFE854-57AE-4146-B780-97C803CBCBA3}" destId="{5BE79BCB-C168-49A2-8715-45F8A48B6C91}" srcOrd="1" destOrd="0" presId="urn:microsoft.com/office/officeart/2005/8/layout/hList1"/>
    <dgm:cxn modelId="{FB2A31EA-9754-4387-8708-393D9B747A03}" type="presParOf" srcId="{DEFBE2E2-EADE-4577-B8CA-DB1FEF688D03}" destId="{2AB025B6-9F10-46DF-89E5-B802C61DB106}" srcOrd="1" destOrd="0" presId="urn:microsoft.com/office/officeart/2005/8/layout/hList1"/>
    <dgm:cxn modelId="{16DE50E7-3C3D-4235-A1A8-A5447D2619A5}" type="presParOf" srcId="{DEFBE2E2-EADE-4577-B8CA-DB1FEF688D03}" destId="{97474152-DBB0-4BCE-94FC-43EE6C8B5A69}" srcOrd="2" destOrd="0" presId="urn:microsoft.com/office/officeart/2005/8/layout/hList1"/>
    <dgm:cxn modelId="{6DD6628B-384D-4A5C-ADD9-5611192FAD19}" type="presParOf" srcId="{97474152-DBB0-4BCE-94FC-43EE6C8B5A69}" destId="{FE27D164-674B-47B7-A6AC-2DD061F208C7}" srcOrd="0" destOrd="0" presId="urn:microsoft.com/office/officeart/2005/8/layout/hList1"/>
    <dgm:cxn modelId="{F6AE194E-C88E-4FD9-BAA4-B3862FF03A56}" type="presParOf" srcId="{97474152-DBB0-4BCE-94FC-43EE6C8B5A69}" destId="{B6A082D4-8809-4850-A478-293E7381EA9F}" srcOrd="1" destOrd="0" presId="urn:microsoft.com/office/officeart/2005/8/layout/hList1"/>
    <dgm:cxn modelId="{69260E7D-B90B-4BE4-90CA-392E9D8EC5C9}" type="presParOf" srcId="{DEFBE2E2-EADE-4577-B8CA-DB1FEF688D03}" destId="{BFE5BEC5-D969-4D26-897E-98C58A20A916}" srcOrd="3" destOrd="0" presId="urn:microsoft.com/office/officeart/2005/8/layout/hList1"/>
    <dgm:cxn modelId="{154309C9-6357-4645-A547-042FEA8CD8E8}" type="presParOf" srcId="{DEFBE2E2-EADE-4577-B8CA-DB1FEF688D03}" destId="{B7DC2765-4B1D-4DEB-8B9A-9929CDB4ECE9}" srcOrd="4" destOrd="0" presId="urn:microsoft.com/office/officeart/2005/8/layout/hList1"/>
    <dgm:cxn modelId="{67451D87-EE0D-4F70-8D0F-C5C247C0E393}" type="presParOf" srcId="{B7DC2765-4B1D-4DEB-8B9A-9929CDB4ECE9}" destId="{BD5B861B-BE05-49CB-B123-5113E2E494F8}" srcOrd="0" destOrd="0" presId="urn:microsoft.com/office/officeart/2005/8/layout/hList1"/>
    <dgm:cxn modelId="{00051703-4669-4489-9D26-C49947AC1944}" type="presParOf" srcId="{B7DC2765-4B1D-4DEB-8B9A-9929CDB4ECE9}" destId="{DC311AD3-540E-4FE3-9E4B-935FED7A297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02AFC4-5FFC-4DBD-973C-9F5334A3B66D}"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8E637B40-61A9-46A9-AEE0-399E4BD9A729}">
      <dgm:prSet phldrT="[文本]" custT="1"/>
      <dgm:spPr/>
      <dgm:t>
        <a:bodyPr/>
        <a:lstStyle/>
        <a:p>
          <a:r>
            <a:rPr lang="zh-CN" altLang="en-US" sz="1800" dirty="0"/>
            <a:t>减速停机加直流制动</a:t>
          </a:r>
        </a:p>
      </dgm:t>
    </dgm:pt>
    <dgm:pt modelId="{33AE9CFD-0374-40B1-A93A-96B20255ED1D}" type="parTrans" cxnId="{2BD10244-F8B9-4CCC-A9DD-D254DBE691FA}">
      <dgm:prSet/>
      <dgm:spPr/>
      <dgm:t>
        <a:bodyPr/>
        <a:lstStyle/>
        <a:p>
          <a:endParaRPr lang="zh-CN" altLang="en-US" sz="1800"/>
        </a:p>
      </dgm:t>
    </dgm:pt>
    <dgm:pt modelId="{3CCD41DB-367D-486A-B6CE-EF2B3D5CC784}" type="sibTrans" cxnId="{2BD10244-F8B9-4CCC-A9DD-D254DBE691FA}">
      <dgm:prSet/>
      <dgm:spPr/>
      <dgm:t>
        <a:bodyPr/>
        <a:lstStyle/>
        <a:p>
          <a:endParaRPr lang="zh-CN" altLang="en-US" sz="1800"/>
        </a:p>
      </dgm:t>
    </dgm:pt>
    <dgm:pt modelId="{E4B3BBCF-58CA-48DC-89DE-C3113C3E9B11}">
      <dgm:prSet phldrT="[文本]" custT="1"/>
      <dgm:spPr/>
      <dgm:t>
        <a:bodyPr/>
        <a:lstStyle/>
        <a:p>
          <a:r>
            <a:rPr lang="zh-CN" altLang="en-US" sz="1800" dirty="0"/>
            <a:t>变频器停车方式</a:t>
          </a:r>
        </a:p>
      </dgm:t>
    </dgm:pt>
    <dgm:pt modelId="{6EACA99B-73E7-4E7D-BE3C-66855129FB82}" type="parTrans" cxnId="{9DAD45AF-76C3-4E2D-A3E5-38C3CC48B225}">
      <dgm:prSet/>
      <dgm:spPr/>
      <dgm:t>
        <a:bodyPr/>
        <a:lstStyle/>
        <a:p>
          <a:endParaRPr lang="zh-CN" altLang="en-US"/>
        </a:p>
      </dgm:t>
    </dgm:pt>
    <dgm:pt modelId="{9B941B4A-69C8-4B11-AD97-5CB4EAAC67EA}" type="sibTrans" cxnId="{9DAD45AF-76C3-4E2D-A3E5-38C3CC48B225}">
      <dgm:prSet/>
      <dgm:spPr/>
      <dgm:t>
        <a:bodyPr/>
        <a:lstStyle/>
        <a:p>
          <a:endParaRPr lang="zh-CN" altLang="en-US"/>
        </a:p>
      </dgm:t>
    </dgm:pt>
    <dgm:pt modelId="{47126284-0F8D-4C56-859F-B89DF146B0C7}">
      <dgm:prSet phldrT="[文本]" custT="1"/>
      <dgm:spPr/>
      <dgm:t>
        <a:bodyPr/>
        <a:lstStyle/>
        <a:p>
          <a:r>
            <a:rPr lang="zh-CN" altLang="en-US" sz="1800" dirty="0"/>
            <a:t>减速停机</a:t>
          </a:r>
        </a:p>
      </dgm:t>
    </dgm:pt>
    <dgm:pt modelId="{9C45689E-1D45-4519-9A54-0153AF53E64B}" type="parTrans" cxnId="{96A1E8C1-895A-401F-B68C-E896135309DD}">
      <dgm:prSet/>
      <dgm:spPr/>
      <dgm:t>
        <a:bodyPr/>
        <a:lstStyle/>
        <a:p>
          <a:endParaRPr lang="zh-CN" altLang="en-US"/>
        </a:p>
      </dgm:t>
    </dgm:pt>
    <dgm:pt modelId="{4C678B64-81B8-4A07-BCD2-7989E7A665C9}" type="sibTrans" cxnId="{96A1E8C1-895A-401F-B68C-E896135309DD}">
      <dgm:prSet/>
      <dgm:spPr/>
      <dgm:t>
        <a:bodyPr/>
        <a:lstStyle/>
        <a:p>
          <a:endParaRPr lang="zh-CN" altLang="en-US"/>
        </a:p>
      </dgm:t>
    </dgm:pt>
    <dgm:pt modelId="{59B49278-6B0F-4FC6-81F3-6795C4E8DFB2}">
      <dgm:prSet phldrT="[文本]" custT="1"/>
      <dgm:spPr/>
      <dgm:t>
        <a:bodyPr/>
        <a:lstStyle/>
        <a:p>
          <a:r>
            <a:rPr lang="zh-CN" altLang="en-US" sz="1800" dirty="0"/>
            <a:t>自由停车</a:t>
          </a:r>
        </a:p>
      </dgm:t>
    </dgm:pt>
    <dgm:pt modelId="{C20637BA-9E46-4AE9-9051-8B4543D63FFE}" type="parTrans" cxnId="{55A3DB34-594A-45C5-AAA1-D1BA141E1BA9}">
      <dgm:prSet/>
      <dgm:spPr/>
      <dgm:t>
        <a:bodyPr/>
        <a:lstStyle/>
        <a:p>
          <a:endParaRPr lang="zh-CN" altLang="en-US"/>
        </a:p>
      </dgm:t>
    </dgm:pt>
    <dgm:pt modelId="{AD0F1453-B4AE-4FBF-A698-96A1E5BBFBD0}" type="sibTrans" cxnId="{55A3DB34-594A-45C5-AAA1-D1BA141E1BA9}">
      <dgm:prSet/>
      <dgm:spPr/>
      <dgm:t>
        <a:bodyPr/>
        <a:lstStyle/>
        <a:p>
          <a:endParaRPr lang="zh-CN" altLang="en-US"/>
        </a:p>
      </dgm:t>
    </dgm:pt>
    <dgm:pt modelId="{9F64A347-3847-4A6C-B426-AD37D2653744}">
      <dgm:prSet phldrT="[文本]" custT="1"/>
      <dgm:spPr/>
      <dgm:t>
        <a:bodyPr/>
        <a:lstStyle/>
        <a:p>
          <a:r>
            <a:rPr lang="zh-CN" altLang="en-US" sz="1800" dirty="0"/>
            <a:t>带时间限制自由停车</a:t>
          </a:r>
        </a:p>
      </dgm:t>
    </dgm:pt>
    <dgm:pt modelId="{C816D860-1069-4367-AD16-21536B929E30}" type="parTrans" cxnId="{329D8A2A-B54C-4BF8-8D0A-49CA92B79959}">
      <dgm:prSet/>
      <dgm:spPr/>
      <dgm:t>
        <a:bodyPr/>
        <a:lstStyle/>
        <a:p>
          <a:endParaRPr lang="zh-CN" altLang="en-US"/>
        </a:p>
      </dgm:t>
    </dgm:pt>
    <dgm:pt modelId="{9E26ADDF-A8B1-42D5-9FBF-B540D0273EC9}" type="sibTrans" cxnId="{329D8A2A-B54C-4BF8-8D0A-49CA92B79959}">
      <dgm:prSet/>
      <dgm:spPr/>
      <dgm:t>
        <a:bodyPr/>
        <a:lstStyle/>
        <a:p>
          <a:endParaRPr lang="zh-CN" altLang="en-US"/>
        </a:p>
      </dgm:t>
    </dgm:pt>
    <dgm:pt modelId="{B30BFE93-AEE5-4C09-9B1E-6990C40C7113}" type="pres">
      <dgm:prSet presAssocID="{A402AFC4-5FFC-4DBD-973C-9F5334A3B66D}" presName="Name0" presStyleCnt="0">
        <dgm:presLayoutVars>
          <dgm:orgChart val="1"/>
          <dgm:chPref val="1"/>
          <dgm:dir val="rev"/>
          <dgm:animOne val="branch"/>
          <dgm:animLvl val="lvl"/>
          <dgm:resizeHandles/>
        </dgm:presLayoutVars>
      </dgm:prSet>
      <dgm:spPr/>
    </dgm:pt>
    <dgm:pt modelId="{D07495EB-B136-4DF7-9303-7105939AB300}" type="pres">
      <dgm:prSet presAssocID="{E4B3BBCF-58CA-48DC-89DE-C3113C3E9B11}" presName="hierRoot1" presStyleCnt="0">
        <dgm:presLayoutVars>
          <dgm:hierBranch val="init"/>
        </dgm:presLayoutVars>
      </dgm:prSet>
      <dgm:spPr/>
    </dgm:pt>
    <dgm:pt modelId="{C8D090AC-3066-4CEE-B022-D002BDC834EE}" type="pres">
      <dgm:prSet presAssocID="{E4B3BBCF-58CA-48DC-89DE-C3113C3E9B11}" presName="rootComposite1" presStyleCnt="0"/>
      <dgm:spPr/>
    </dgm:pt>
    <dgm:pt modelId="{8A959CAD-23EB-4EF1-B2D2-5FDA1A8ABCDE}" type="pres">
      <dgm:prSet presAssocID="{E4B3BBCF-58CA-48DC-89DE-C3113C3E9B11}" presName="rootText1" presStyleLbl="alignAcc1" presStyleIdx="0" presStyleCnt="0">
        <dgm:presLayoutVars>
          <dgm:chPref val="3"/>
        </dgm:presLayoutVars>
      </dgm:prSet>
      <dgm:spPr/>
    </dgm:pt>
    <dgm:pt modelId="{F8ACF66B-15F3-4A3C-9090-3ACEDCA1683D}" type="pres">
      <dgm:prSet presAssocID="{E4B3BBCF-58CA-48DC-89DE-C3113C3E9B11}" presName="topArc1" presStyleLbl="parChTrans1D1" presStyleIdx="0" presStyleCnt="10"/>
      <dgm:spPr/>
    </dgm:pt>
    <dgm:pt modelId="{D771FE38-EB26-4246-AE3A-E890F6D8E05D}" type="pres">
      <dgm:prSet presAssocID="{E4B3BBCF-58CA-48DC-89DE-C3113C3E9B11}" presName="bottomArc1" presStyleLbl="parChTrans1D1" presStyleIdx="1" presStyleCnt="10"/>
      <dgm:spPr/>
    </dgm:pt>
    <dgm:pt modelId="{6B88937D-4A01-4754-9ADD-0C931BF3F735}" type="pres">
      <dgm:prSet presAssocID="{E4B3BBCF-58CA-48DC-89DE-C3113C3E9B11}" presName="topConnNode1" presStyleLbl="node1" presStyleIdx="0" presStyleCnt="0"/>
      <dgm:spPr/>
    </dgm:pt>
    <dgm:pt modelId="{9084496A-8606-48FE-9BBE-79C8517B9C10}" type="pres">
      <dgm:prSet presAssocID="{E4B3BBCF-58CA-48DC-89DE-C3113C3E9B11}" presName="hierChild2" presStyleCnt="0"/>
      <dgm:spPr/>
    </dgm:pt>
    <dgm:pt modelId="{F43C50E4-37B2-42A4-8336-95079EACB47C}" type="pres">
      <dgm:prSet presAssocID="{9C45689E-1D45-4519-9A54-0153AF53E64B}" presName="Name28" presStyleLbl="parChTrans1D2" presStyleIdx="0" presStyleCnt="4"/>
      <dgm:spPr/>
    </dgm:pt>
    <dgm:pt modelId="{C191189F-5167-497A-9FC0-E5F8A5B666B9}" type="pres">
      <dgm:prSet presAssocID="{47126284-0F8D-4C56-859F-B89DF146B0C7}" presName="hierRoot2" presStyleCnt="0">
        <dgm:presLayoutVars>
          <dgm:hierBranch val="init"/>
        </dgm:presLayoutVars>
      </dgm:prSet>
      <dgm:spPr/>
    </dgm:pt>
    <dgm:pt modelId="{9EBFA0B6-B3CC-47DB-9C4F-68583D178E1A}" type="pres">
      <dgm:prSet presAssocID="{47126284-0F8D-4C56-859F-B89DF146B0C7}" presName="rootComposite2" presStyleCnt="0"/>
      <dgm:spPr/>
    </dgm:pt>
    <dgm:pt modelId="{0D271E85-E64A-4BB8-A55F-D709067162E2}" type="pres">
      <dgm:prSet presAssocID="{47126284-0F8D-4C56-859F-B89DF146B0C7}" presName="rootText2" presStyleLbl="alignAcc1" presStyleIdx="0" presStyleCnt="0">
        <dgm:presLayoutVars>
          <dgm:chPref val="3"/>
        </dgm:presLayoutVars>
      </dgm:prSet>
      <dgm:spPr/>
    </dgm:pt>
    <dgm:pt modelId="{ABF734DE-A7E4-4E60-BF0E-A5D4A95468A7}" type="pres">
      <dgm:prSet presAssocID="{47126284-0F8D-4C56-859F-B89DF146B0C7}" presName="topArc2" presStyleLbl="parChTrans1D1" presStyleIdx="2" presStyleCnt="10"/>
      <dgm:spPr/>
    </dgm:pt>
    <dgm:pt modelId="{A9ACF2E8-70D6-4FB9-90ED-354DB0DB6BE2}" type="pres">
      <dgm:prSet presAssocID="{47126284-0F8D-4C56-859F-B89DF146B0C7}" presName="bottomArc2" presStyleLbl="parChTrans1D1" presStyleIdx="3" presStyleCnt="10"/>
      <dgm:spPr/>
    </dgm:pt>
    <dgm:pt modelId="{AA90506F-4F78-4237-A61F-AD249869B4F7}" type="pres">
      <dgm:prSet presAssocID="{47126284-0F8D-4C56-859F-B89DF146B0C7}" presName="topConnNode2" presStyleLbl="node2" presStyleIdx="0" presStyleCnt="0"/>
      <dgm:spPr/>
    </dgm:pt>
    <dgm:pt modelId="{EFDE2224-9B4A-4C15-B0CE-F69331D9D11A}" type="pres">
      <dgm:prSet presAssocID="{47126284-0F8D-4C56-859F-B89DF146B0C7}" presName="hierChild4" presStyleCnt="0"/>
      <dgm:spPr/>
    </dgm:pt>
    <dgm:pt modelId="{122AD055-A189-4256-B000-1A8E05315F60}" type="pres">
      <dgm:prSet presAssocID="{47126284-0F8D-4C56-859F-B89DF146B0C7}" presName="hierChild5" presStyleCnt="0"/>
      <dgm:spPr/>
    </dgm:pt>
    <dgm:pt modelId="{22D4A4B2-9ABD-4FCE-9EF4-66E7466F8770}" type="pres">
      <dgm:prSet presAssocID="{C20637BA-9E46-4AE9-9051-8B4543D63FFE}" presName="Name28" presStyleLbl="parChTrans1D2" presStyleIdx="1" presStyleCnt="4"/>
      <dgm:spPr/>
    </dgm:pt>
    <dgm:pt modelId="{6C2A6D1D-73B4-4228-88C7-4A5FC4F5817E}" type="pres">
      <dgm:prSet presAssocID="{59B49278-6B0F-4FC6-81F3-6795C4E8DFB2}" presName="hierRoot2" presStyleCnt="0">
        <dgm:presLayoutVars>
          <dgm:hierBranch val="init"/>
        </dgm:presLayoutVars>
      </dgm:prSet>
      <dgm:spPr/>
    </dgm:pt>
    <dgm:pt modelId="{BF2046FF-A1FC-4746-8398-24B13BE1B1BB}" type="pres">
      <dgm:prSet presAssocID="{59B49278-6B0F-4FC6-81F3-6795C4E8DFB2}" presName="rootComposite2" presStyleCnt="0"/>
      <dgm:spPr/>
    </dgm:pt>
    <dgm:pt modelId="{C0E268A6-C6AC-4163-B034-D32F3372FDB5}" type="pres">
      <dgm:prSet presAssocID="{59B49278-6B0F-4FC6-81F3-6795C4E8DFB2}" presName="rootText2" presStyleLbl="alignAcc1" presStyleIdx="0" presStyleCnt="0">
        <dgm:presLayoutVars>
          <dgm:chPref val="3"/>
        </dgm:presLayoutVars>
      </dgm:prSet>
      <dgm:spPr/>
    </dgm:pt>
    <dgm:pt modelId="{D1F7BCA3-A4DF-48CD-9D7D-E090C46C718C}" type="pres">
      <dgm:prSet presAssocID="{59B49278-6B0F-4FC6-81F3-6795C4E8DFB2}" presName="topArc2" presStyleLbl="parChTrans1D1" presStyleIdx="4" presStyleCnt="10"/>
      <dgm:spPr/>
    </dgm:pt>
    <dgm:pt modelId="{D07FD5C2-295B-4C37-9443-457AF326726E}" type="pres">
      <dgm:prSet presAssocID="{59B49278-6B0F-4FC6-81F3-6795C4E8DFB2}" presName="bottomArc2" presStyleLbl="parChTrans1D1" presStyleIdx="5" presStyleCnt="10"/>
      <dgm:spPr/>
    </dgm:pt>
    <dgm:pt modelId="{537838A3-6A9A-42D8-B2B5-5ECDF7920E46}" type="pres">
      <dgm:prSet presAssocID="{59B49278-6B0F-4FC6-81F3-6795C4E8DFB2}" presName="topConnNode2" presStyleLbl="node2" presStyleIdx="0" presStyleCnt="0"/>
      <dgm:spPr/>
    </dgm:pt>
    <dgm:pt modelId="{C5E4228B-027F-46F5-9678-063F1F101D69}" type="pres">
      <dgm:prSet presAssocID="{59B49278-6B0F-4FC6-81F3-6795C4E8DFB2}" presName="hierChild4" presStyleCnt="0"/>
      <dgm:spPr/>
    </dgm:pt>
    <dgm:pt modelId="{4D5BFDF9-AB78-4352-A156-EC7AE2678690}" type="pres">
      <dgm:prSet presAssocID="{59B49278-6B0F-4FC6-81F3-6795C4E8DFB2}" presName="hierChild5" presStyleCnt="0"/>
      <dgm:spPr/>
    </dgm:pt>
    <dgm:pt modelId="{4EC51185-81DD-4DA9-895F-01AA63154B43}" type="pres">
      <dgm:prSet presAssocID="{C816D860-1069-4367-AD16-21536B929E30}" presName="Name28" presStyleLbl="parChTrans1D2" presStyleIdx="2" presStyleCnt="4"/>
      <dgm:spPr/>
    </dgm:pt>
    <dgm:pt modelId="{00C8FB53-5115-4660-864A-868FC65E41D1}" type="pres">
      <dgm:prSet presAssocID="{9F64A347-3847-4A6C-B426-AD37D2653744}" presName="hierRoot2" presStyleCnt="0">
        <dgm:presLayoutVars>
          <dgm:hierBranch val="init"/>
        </dgm:presLayoutVars>
      </dgm:prSet>
      <dgm:spPr/>
    </dgm:pt>
    <dgm:pt modelId="{1F806ED3-554C-41B7-844F-E80F4281018F}" type="pres">
      <dgm:prSet presAssocID="{9F64A347-3847-4A6C-B426-AD37D2653744}" presName="rootComposite2" presStyleCnt="0"/>
      <dgm:spPr/>
    </dgm:pt>
    <dgm:pt modelId="{3B97F457-CA3F-4FCD-B6D6-310C14FC15C6}" type="pres">
      <dgm:prSet presAssocID="{9F64A347-3847-4A6C-B426-AD37D2653744}" presName="rootText2" presStyleLbl="alignAcc1" presStyleIdx="0" presStyleCnt="0">
        <dgm:presLayoutVars>
          <dgm:chPref val="3"/>
        </dgm:presLayoutVars>
      </dgm:prSet>
      <dgm:spPr/>
    </dgm:pt>
    <dgm:pt modelId="{1FE5D21F-6599-4D73-96EA-20B2DF851782}" type="pres">
      <dgm:prSet presAssocID="{9F64A347-3847-4A6C-B426-AD37D2653744}" presName="topArc2" presStyleLbl="parChTrans1D1" presStyleIdx="6" presStyleCnt="10"/>
      <dgm:spPr/>
    </dgm:pt>
    <dgm:pt modelId="{5114A560-C4B3-49C6-A439-24BACBCD4429}" type="pres">
      <dgm:prSet presAssocID="{9F64A347-3847-4A6C-B426-AD37D2653744}" presName="bottomArc2" presStyleLbl="parChTrans1D1" presStyleIdx="7" presStyleCnt="10"/>
      <dgm:spPr/>
    </dgm:pt>
    <dgm:pt modelId="{4F002D84-FF4C-4098-B1E4-4EC8C182AD6E}" type="pres">
      <dgm:prSet presAssocID="{9F64A347-3847-4A6C-B426-AD37D2653744}" presName="topConnNode2" presStyleLbl="node2" presStyleIdx="0" presStyleCnt="0"/>
      <dgm:spPr/>
    </dgm:pt>
    <dgm:pt modelId="{38C7496F-15E5-4893-8BAD-957A5C3FF256}" type="pres">
      <dgm:prSet presAssocID="{9F64A347-3847-4A6C-B426-AD37D2653744}" presName="hierChild4" presStyleCnt="0"/>
      <dgm:spPr/>
    </dgm:pt>
    <dgm:pt modelId="{A249E4DE-C6C6-4AE2-8FF7-E6FD6D8B34FC}" type="pres">
      <dgm:prSet presAssocID="{9F64A347-3847-4A6C-B426-AD37D2653744}" presName="hierChild5" presStyleCnt="0"/>
      <dgm:spPr/>
    </dgm:pt>
    <dgm:pt modelId="{1655C66F-33E0-478A-B833-8537B8F31F60}" type="pres">
      <dgm:prSet presAssocID="{33AE9CFD-0374-40B1-A93A-96B20255ED1D}" presName="Name28" presStyleLbl="parChTrans1D2" presStyleIdx="3" presStyleCnt="4"/>
      <dgm:spPr/>
    </dgm:pt>
    <dgm:pt modelId="{E5DB54A8-7331-439F-BC2E-BE41993050E9}" type="pres">
      <dgm:prSet presAssocID="{8E637B40-61A9-46A9-AEE0-399E4BD9A729}" presName="hierRoot2" presStyleCnt="0">
        <dgm:presLayoutVars>
          <dgm:hierBranch val="init"/>
        </dgm:presLayoutVars>
      </dgm:prSet>
      <dgm:spPr/>
    </dgm:pt>
    <dgm:pt modelId="{41955588-4E5A-4CD1-8818-5A15FD16230C}" type="pres">
      <dgm:prSet presAssocID="{8E637B40-61A9-46A9-AEE0-399E4BD9A729}" presName="rootComposite2" presStyleCnt="0"/>
      <dgm:spPr/>
    </dgm:pt>
    <dgm:pt modelId="{074282F2-E36A-46D0-8081-55992310091C}" type="pres">
      <dgm:prSet presAssocID="{8E637B40-61A9-46A9-AEE0-399E4BD9A729}" presName="rootText2" presStyleLbl="alignAcc1" presStyleIdx="0" presStyleCnt="0">
        <dgm:presLayoutVars>
          <dgm:chPref val="3"/>
        </dgm:presLayoutVars>
      </dgm:prSet>
      <dgm:spPr/>
    </dgm:pt>
    <dgm:pt modelId="{462E32A0-1D02-45BF-9B35-6597A462B9C0}" type="pres">
      <dgm:prSet presAssocID="{8E637B40-61A9-46A9-AEE0-399E4BD9A729}" presName="topArc2" presStyleLbl="parChTrans1D1" presStyleIdx="8" presStyleCnt="10"/>
      <dgm:spPr/>
    </dgm:pt>
    <dgm:pt modelId="{3C4722ED-7207-4E77-8614-82FB00456C79}" type="pres">
      <dgm:prSet presAssocID="{8E637B40-61A9-46A9-AEE0-399E4BD9A729}" presName="bottomArc2" presStyleLbl="parChTrans1D1" presStyleIdx="9" presStyleCnt="10"/>
      <dgm:spPr/>
    </dgm:pt>
    <dgm:pt modelId="{0656C39B-E4D8-4C75-96A9-4123AD7C498E}" type="pres">
      <dgm:prSet presAssocID="{8E637B40-61A9-46A9-AEE0-399E4BD9A729}" presName="topConnNode2" presStyleLbl="node2" presStyleIdx="0" presStyleCnt="0"/>
      <dgm:spPr/>
    </dgm:pt>
    <dgm:pt modelId="{0C1A6D67-7EA6-4681-AF48-8A746B33F9D2}" type="pres">
      <dgm:prSet presAssocID="{8E637B40-61A9-46A9-AEE0-399E4BD9A729}" presName="hierChild4" presStyleCnt="0"/>
      <dgm:spPr/>
    </dgm:pt>
    <dgm:pt modelId="{9F9626B6-F57B-4B76-884A-FDDEAA50FDAC}" type="pres">
      <dgm:prSet presAssocID="{8E637B40-61A9-46A9-AEE0-399E4BD9A729}" presName="hierChild5" presStyleCnt="0"/>
      <dgm:spPr/>
    </dgm:pt>
    <dgm:pt modelId="{EBE2745C-1D61-4311-8F33-C558F938B9E5}" type="pres">
      <dgm:prSet presAssocID="{E4B3BBCF-58CA-48DC-89DE-C3113C3E9B11}" presName="hierChild3" presStyleCnt="0"/>
      <dgm:spPr/>
    </dgm:pt>
  </dgm:ptLst>
  <dgm:cxnLst>
    <dgm:cxn modelId="{6F071A02-1127-4BE8-AC64-F7743A081D83}" type="presOf" srcId="{59B49278-6B0F-4FC6-81F3-6795C4E8DFB2}" destId="{537838A3-6A9A-42D8-B2B5-5ECDF7920E46}" srcOrd="1" destOrd="0" presId="urn:microsoft.com/office/officeart/2008/layout/HalfCircleOrganizationChart"/>
    <dgm:cxn modelId="{1F032404-146F-4E12-9013-558488D59151}" type="presOf" srcId="{E4B3BBCF-58CA-48DC-89DE-C3113C3E9B11}" destId="{6B88937D-4A01-4754-9ADD-0C931BF3F735}" srcOrd="1" destOrd="0" presId="urn:microsoft.com/office/officeart/2008/layout/HalfCircleOrganizationChart"/>
    <dgm:cxn modelId="{19BDA01C-69DA-4FAA-8B01-3E059623F305}" type="presOf" srcId="{9C45689E-1D45-4519-9A54-0153AF53E64B}" destId="{F43C50E4-37B2-42A4-8336-95079EACB47C}" srcOrd="0" destOrd="0" presId="urn:microsoft.com/office/officeart/2008/layout/HalfCircleOrganizationChart"/>
    <dgm:cxn modelId="{E9F14120-209A-4EC6-95ED-E0BC9124E1B5}" type="presOf" srcId="{9F64A347-3847-4A6C-B426-AD37D2653744}" destId="{3B97F457-CA3F-4FCD-B6D6-310C14FC15C6}" srcOrd="0" destOrd="0" presId="urn:microsoft.com/office/officeart/2008/layout/HalfCircleOrganizationChart"/>
    <dgm:cxn modelId="{8300B928-9391-49C6-B36F-FB61FA07F8ED}" type="presOf" srcId="{47126284-0F8D-4C56-859F-B89DF146B0C7}" destId="{AA90506F-4F78-4237-A61F-AD249869B4F7}" srcOrd="1" destOrd="0" presId="urn:microsoft.com/office/officeart/2008/layout/HalfCircleOrganizationChart"/>
    <dgm:cxn modelId="{329D8A2A-B54C-4BF8-8D0A-49CA92B79959}" srcId="{E4B3BBCF-58CA-48DC-89DE-C3113C3E9B11}" destId="{9F64A347-3847-4A6C-B426-AD37D2653744}" srcOrd="2" destOrd="0" parTransId="{C816D860-1069-4367-AD16-21536B929E30}" sibTransId="{9E26ADDF-A8B1-42D5-9FBF-B540D0273EC9}"/>
    <dgm:cxn modelId="{F3E39234-65D7-4906-8074-795D8170EB31}" type="presOf" srcId="{8E637B40-61A9-46A9-AEE0-399E4BD9A729}" destId="{074282F2-E36A-46D0-8081-55992310091C}" srcOrd="0" destOrd="0" presId="urn:microsoft.com/office/officeart/2008/layout/HalfCircleOrganizationChart"/>
    <dgm:cxn modelId="{55A3DB34-594A-45C5-AAA1-D1BA141E1BA9}" srcId="{E4B3BBCF-58CA-48DC-89DE-C3113C3E9B11}" destId="{59B49278-6B0F-4FC6-81F3-6795C4E8DFB2}" srcOrd="1" destOrd="0" parTransId="{C20637BA-9E46-4AE9-9051-8B4543D63FFE}" sibTransId="{AD0F1453-B4AE-4FBF-A698-96A1E5BBFBD0}"/>
    <dgm:cxn modelId="{A3134B3A-72C3-49DA-A62B-2521322D8F69}" type="presOf" srcId="{A402AFC4-5FFC-4DBD-973C-9F5334A3B66D}" destId="{B30BFE93-AEE5-4C09-9B1E-6990C40C7113}" srcOrd="0" destOrd="0" presId="urn:microsoft.com/office/officeart/2008/layout/HalfCircleOrganizationChart"/>
    <dgm:cxn modelId="{2BD10244-F8B9-4CCC-A9DD-D254DBE691FA}" srcId="{E4B3BBCF-58CA-48DC-89DE-C3113C3E9B11}" destId="{8E637B40-61A9-46A9-AEE0-399E4BD9A729}" srcOrd="3" destOrd="0" parTransId="{33AE9CFD-0374-40B1-A93A-96B20255ED1D}" sibTransId="{3CCD41DB-367D-486A-B6CE-EF2B3D5CC784}"/>
    <dgm:cxn modelId="{7C123169-2381-4631-BD15-5A906885CAAE}" type="presOf" srcId="{9F64A347-3847-4A6C-B426-AD37D2653744}" destId="{4F002D84-FF4C-4098-B1E4-4EC8C182AD6E}" srcOrd="1" destOrd="0" presId="urn:microsoft.com/office/officeart/2008/layout/HalfCircleOrganizationChart"/>
    <dgm:cxn modelId="{9670B850-C932-4F93-BB08-BA0CE36F7F1D}" type="presOf" srcId="{C20637BA-9E46-4AE9-9051-8B4543D63FFE}" destId="{22D4A4B2-9ABD-4FCE-9EF4-66E7466F8770}" srcOrd="0" destOrd="0" presId="urn:microsoft.com/office/officeart/2008/layout/HalfCircleOrganizationChart"/>
    <dgm:cxn modelId="{41972074-AE8C-4A0D-B832-51B55C3AFCC6}" type="presOf" srcId="{C816D860-1069-4367-AD16-21536B929E30}" destId="{4EC51185-81DD-4DA9-895F-01AA63154B43}" srcOrd="0" destOrd="0" presId="urn:microsoft.com/office/officeart/2008/layout/HalfCircleOrganizationChart"/>
    <dgm:cxn modelId="{199C8D7F-3B0E-4607-A8D0-152B84E8F3E8}" type="presOf" srcId="{E4B3BBCF-58CA-48DC-89DE-C3113C3E9B11}" destId="{8A959CAD-23EB-4EF1-B2D2-5FDA1A8ABCDE}" srcOrd="0" destOrd="0" presId="urn:microsoft.com/office/officeart/2008/layout/HalfCircleOrganizationChart"/>
    <dgm:cxn modelId="{4D1C1F94-862F-4A79-974F-F2602E00B63B}" type="presOf" srcId="{47126284-0F8D-4C56-859F-B89DF146B0C7}" destId="{0D271E85-E64A-4BB8-A55F-D709067162E2}" srcOrd="0" destOrd="0" presId="urn:microsoft.com/office/officeart/2008/layout/HalfCircleOrganizationChart"/>
    <dgm:cxn modelId="{5DD382AB-60D9-45AC-9403-7B0ABEB5FA4C}" type="presOf" srcId="{33AE9CFD-0374-40B1-A93A-96B20255ED1D}" destId="{1655C66F-33E0-478A-B833-8537B8F31F60}" srcOrd="0" destOrd="0" presId="urn:microsoft.com/office/officeart/2008/layout/HalfCircleOrganizationChart"/>
    <dgm:cxn modelId="{9DAD45AF-76C3-4E2D-A3E5-38C3CC48B225}" srcId="{A402AFC4-5FFC-4DBD-973C-9F5334A3B66D}" destId="{E4B3BBCF-58CA-48DC-89DE-C3113C3E9B11}" srcOrd="0" destOrd="0" parTransId="{6EACA99B-73E7-4E7D-BE3C-66855129FB82}" sibTransId="{9B941B4A-69C8-4B11-AD97-5CB4EAAC67EA}"/>
    <dgm:cxn modelId="{380F63B7-9CA2-425F-B7C8-142D8FB72A8C}" type="presOf" srcId="{59B49278-6B0F-4FC6-81F3-6795C4E8DFB2}" destId="{C0E268A6-C6AC-4163-B034-D32F3372FDB5}" srcOrd="0" destOrd="0" presId="urn:microsoft.com/office/officeart/2008/layout/HalfCircleOrganizationChart"/>
    <dgm:cxn modelId="{96A1E8C1-895A-401F-B68C-E896135309DD}" srcId="{E4B3BBCF-58CA-48DC-89DE-C3113C3E9B11}" destId="{47126284-0F8D-4C56-859F-B89DF146B0C7}" srcOrd="0" destOrd="0" parTransId="{9C45689E-1D45-4519-9A54-0153AF53E64B}" sibTransId="{4C678B64-81B8-4A07-BCD2-7989E7A665C9}"/>
    <dgm:cxn modelId="{545C62E6-406C-41D0-82F8-D8C9A817EC56}" type="presOf" srcId="{8E637B40-61A9-46A9-AEE0-399E4BD9A729}" destId="{0656C39B-E4D8-4C75-96A9-4123AD7C498E}" srcOrd="1" destOrd="0" presId="urn:microsoft.com/office/officeart/2008/layout/HalfCircleOrganizationChart"/>
    <dgm:cxn modelId="{1BDC86C2-F035-4BFD-9B11-FF0AF7F9AF8F}" type="presParOf" srcId="{B30BFE93-AEE5-4C09-9B1E-6990C40C7113}" destId="{D07495EB-B136-4DF7-9303-7105939AB300}" srcOrd="0" destOrd="0" presId="urn:microsoft.com/office/officeart/2008/layout/HalfCircleOrganizationChart"/>
    <dgm:cxn modelId="{49EF2534-1098-4076-BFFB-D81E5C357884}" type="presParOf" srcId="{D07495EB-B136-4DF7-9303-7105939AB300}" destId="{C8D090AC-3066-4CEE-B022-D002BDC834EE}" srcOrd="0" destOrd="0" presId="urn:microsoft.com/office/officeart/2008/layout/HalfCircleOrganizationChart"/>
    <dgm:cxn modelId="{7885B4DD-3398-4936-8B2A-07D336CD3D8E}" type="presParOf" srcId="{C8D090AC-3066-4CEE-B022-D002BDC834EE}" destId="{8A959CAD-23EB-4EF1-B2D2-5FDA1A8ABCDE}" srcOrd="0" destOrd="0" presId="urn:microsoft.com/office/officeart/2008/layout/HalfCircleOrganizationChart"/>
    <dgm:cxn modelId="{5E0B40DB-2001-42B2-9B97-1FE52D29C1AD}" type="presParOf" srcId="{C8D090AC-3066-4CEE-B022-D002BDC834EE}" destId="{F8ACF66B-15F3-4A3C-9090-3ACEDCA1683D}" srcOrd="1" destOrd="0" presId="urn:microsoft.com/office/officeart/2008/layout/HalfCircleOrganizationChart"/>
    <dgm:cxn modelId="{981F9431-194E-41EB-BEC5-CA0DB6C03AA3}" type="presParOf" srcId="{C8D090AC-3066-4CEE-B022-D002BDC834EE}" destId="{D771FE38-EB26-4246-AE3A-E890F6D8E05D}" srcOrd="2" destOrd="0" presId="urn:microsoft.com/office/officeart/2008/layout/HalfCircleOrganizationChart"/>
    <dgm:cxn modelId="{93BB442A-869A-46F9-84F5-E4225EFFC5E9}" type="presParOf" srcId="{C8D090AC-3066-4CEE-B022-D002BDC834EE}" destId="{6B88937D-4A01-4754-9ADD-0C931BF3F735}" srcOrd="3" destOrd="0" presId="urn:microsoft.com/office/officeart/2008/layout/HalfCircleOrganizationChart"/>
    <dgm:cxn modelId="{AFA6BA33-94C5-4A11-8B81-C04688106C7A}" type="presParOf" srcId="{D07495EB-B136-4DF7-9303-7105939AB300}" destId="{9084496A-8606-48FE-9BBE-79C8517B9C10}" srcOrd="1" destOrd="0" presId="urn:microsoft.com/office/officeart/2008/layout/HalfCircleOrganizationChart"/>
    <dgm:cxn modelId="{B4E77580-7FBB-490F-AF2B-D1EE1CDA87E4}" type="presParOf" srcId="{9084496A-8606-48FE-9BBE-79C8517B9C10}" destId="{F43C50E4-37B2-42A4-8336-95079EACB47C}" srcOrd="0" destOrd="0" presId="urn:microsoft.com/office/officeart/2008/layout/HalfCircleOrganizationChart"/>
    <dgm:cxn modelId="{123BA24C-7057-4AEB-A9B0-EC66F2229C1F}" type="presParOf" srcId="{9084496A-8606-48FE-9BBE-79C8517B9C10}" destId="{C191189F-5167-497A-9FC0-E5F8A5B666B9}" srcOrd="1" destOrd="0" presId="urn:microsoft.com/office/officeart/2008/layout/HalfCircleOrganizationChart"/>
    <dgm:cxn modelId="{25CBC6A3-CDB2-435A-8D8A-7AD048D7A19C}" type="presParOf" srcId="{C191189F-5167-497A-9FC0-E5F8A5B666B9}" destId="{9EBFA0B6-B3CC-47DB-9C4F-68583D178E1A}" srcOrd="0" destOrd="0" presId="urn:microsoft.com/office/officeart/2008/layout/HalfCircleOrganizationChart"/>
    <dgm:cxn modelId="{931F4BC0-20F9-4814-B232-BC27D5969423}" type="presParOf" srcId="{9EBFA0B6-B3CC-47DB-9C4F-68583D178E1A}" destId="{0D271E85-E64A-4BB8-A55F-D709067162E2}" srcOrd="0" destOrd="0" presId="urn:microsoft.com/office/officeart/2008/layout/HalfCircleOrganizationChart"/>
    <dgm:cxn modelId="{94849AC1-FF92-4954-B70D-5D34D08A77D5}" type="presParOf" srcId="{9EBFA0B6-B3CC-47DB-9C4F-68583D178E1A}" destId="{ABF734DE-A7E4-4E60-BF0E-A5D4A95468A7}" srcOrd="1" destOrd="0" presId="urn:microsoft.com/office/officeart/2008/layout/HalfCircleOrganizationChart"/>
    <dgm:cxn modelId="{BCAC2647-6922-4C70-8613-9B48E1FDF175}" type="presParOf" srcId="{9EBFA0B6-B3CC-47DB-9C4F-68583D178E1A}" destId="{A9ACF2E8-70D6-4FB9-90ED-354DB0DB6BE2}" srcOrd="2" destOrd="0" presId="urn:microsoft.com/office/officeart/2008/layout/HalfCircleOrganizationChart"/>
    <dgm:cxn modelId="{1150370F-ACF0-4395-91D0-1A2A89BE8CDB}" type="presParOf" srcId="{9EBFA0B6-B3CC-47DB-9C4F-68583D178E1A}" destId="{AA90506F-4F78-4237-A61F-AD249869B4F7}" srcOrd="3" destOrd="0" presId="urn:microsoft.com/office/officeart/2008/layout/HalfCircleOrganizationChart"/>
    <dgm:cxn modelId="{39B95CD7-DE89-47E2-A332-5798D5A85B51}" type="presParOf" srcId="{C191189F-5167-497A-9FC0-E5F8A5B666B9}" destId="{EFDE2224-9B4A-4C15-B0CE-F69331D9D11A}" srcOrd="1" destOrd="0" presId="urn:microsoft.com/office/officeart/2008/layout/HalfCircleOrganizationChart"/>
    <dgm:cxn modelId="{01D0D798-DE4C-442C-A66B-D35CD6CEAF35}" type="presParOf" srcId="{C191189F-5167-497A-9FC0-E5F8A5B666B9}" destId="{122AD055-A189-4256-B000-1A8E05315F60}" srcOrd="2" destOrd="0" presId="urn:microsoft.com/office/officeart/2008/layout/HalfCircleOrganizationChart"/>
    <dgm:cxn modelId="{68622DFD-DCD8-43A8-9604-640CDF48209A}" type="presParOf" srcId="{9084496A-8606-48FE-9BBE-79C8517B9C10}" destId="{22D4A4B2-9ABD-4FCE-9EF4-66E7466F8770}" srcOrd="2" destOrd="0" presId="urn:microsoft.com/office/officeart/2008/layout/HalfCircleOrganizationChart"/>
    <dgm:cxn modelId="{4057FC06-4482-459D-AA48-F8D22322ADB0}" type="presParOf" srcId="{9084496A-8606-48FE-9BBE-79C8517B9C10}" destId="{6C2A6D1D-73B4-4228-88C7-4A5FC4F5817E}" srcOrd="3" destOrd="0" presId="urn:microsoft.com/office/officeart/2008/layout/HalfCircleOrganizationChart"/>
    <dgm:cxn modelId="{49F9D70B-D569-4808-9891-CB4022CFEB10}" type="presParOf" srcId="{6C2A6D1D-73B4-4228-88C7-4A5FC4F5817E}" destId="{BF2046FF-A1FC-4746-8398-24B13BE1B1BB}" srcOrd="0" destOrd="0" presId="urn:microsoft.com/office/officeart/2008/layout/HalfCircleOrganizationChart"/>
    <dgm:cxn modelId="{69121084-97F3-4D82-94B0-A8533EFB836A}" type="presParOf" srcId="{BF2046FF-A1FC-4746-8398-24B13BE1B1BB}" destId="{C0E268A6-C6AC-4163-B034-D32F3372FDB5}" srcOrd="0" destOrd="0" presId="urn:microsoft.com/office/officeart/2008/layout/HalfCircleOrganizationChart"/>
    <dgm:cxn modelId="{A88CCE54-8068-4C52-9E7F-426110AF0DB9}" type="presParOf" srcId="{BF2046FF-A1FC-4746-8398-24B13BE1B1BB}" destId="{D1F7BCA3-A4DF-48CD-9D7D-E090C46C718C}" srcOrd="1" destOrd="0" presId="urn:microsoft.com/office/officeart/2008/layout/HalfCircleOrganizationChart"/>
    <dgm:cxn modelId="{CD9DC454-210B-447F-8C45-B8ABDE543CA9}" type="presParOf" srcId="{BF2046FF-A1FC-4746-8398-24B13BE1B1BB}" destId="{D07FD5C2-295B-4C37-9443-457AF326726E}" srcOrd="2" destOrd="0" presId="urn:microsoft.com/office/officeart/2008/layout/HalfCircleOrganizationChart"/>
    <dgm:cxn modelId="{087BD904-AD80-49CC-8C6D-381D182C81C6}" type="presParOf" srcId="{BF2046FF-A1FC-4746-8398-24B13BE1B1BB}" destId="{537838A3-6A9A-42D8-B2B5-5ECDF7920E46}" srcOrd="3" destOrd="0" presId="urn:microsoft.com/office/officeart/2008/layout/HalfCircleOrganizationChart"/>
    <dgm:cxn modelId="{25AC32EA-E729-4222-811F-524E1347B399}" type="presParOf" srcId="{6C2A6D1D-73B4-4228-88C7-4A5FC4F5817E}" destId="{C5E4228B-027F-46F5-9678-063F1F101D69}" srcOrd="1" destOrd="0" presId="urn:microsoft.com/office/officeart/2008/layout/HalfCircleOrganizationChart"/>
    <dgm:cxn modelId="{7AFD2B6F-802F-48B8-AAFD-83DAF939D0F8}" type="presParOf" srcId="{6C2A6D1D-73B4-4228-88C7-4A5FC4F5817E}" destId="{4D5BFDF9-AB78-4352-A156-EC7AE2678690}" srcOrd="2" destOrd="0" presId="urn:microsoft.com/office/officeart/2008/layout/HalfCircleOrganizationChart"/>
    <dgm:cxn modelId="{7D31F77A-CAC5-4B37-84E2-034572E2CBBF}" type="presParOf" srcId="{9084496A-8606-48FE-9BBE-79C8517B9C10}" destId="{4EC51185-81DD-4DA9-895F-01AA63154B43}" srcOrd="4" destOrd="0" presId="urn:microsoft.com/office/officeart/2008/layout/HalfCircleOrganizationChart"/>
    <dgm:cxn modelId="{5138EBC2-6232-43DE-8113-BB9F76040AAF}" type="presParOf" srcId="{9084496A-8606-48FE-9BBE-79C8517B9C10}" destId="{00C8FB53-5115-4660-864A-868FC65E41D1}" srcOrd="5" destOrd="0" presId="urn:microsoft.com/office/officeart/2008/layout/HalfCircleOrganizationChart"/>
    <dgm:cxn modelId="{EBE9AA63-F092-4657-BB91-05CD33A1EF55}" type="presParOf" srcId="{00C8FB53-5115-4660-864A-868FC65E41D1}" destId="{1F806ED3-554C-41B7-844F-E80F4281018F}" srcOrd="0" destOrd="0" presId="urn:microsoft.com/office/officeart/2008/layout/HalfCircleOrganizationChart"/>
    <dgm:cxn modelId="{7143804E-A184-4552-84E7-8BCAC64C54C4}" type="presParOf" srcId="{1F806ED3-554C-41B7-844F-E80F4281018F}" destId="{3B97F457-CA3F-4FCD-B6D6-310C14FC15C6}" srcOrd="0" destOrd="0" presId="urn:microsoft.com/office/officeart/2008/layout/HalfCircleOrganizationChart"/>
    <dgm:cxn modelId="{4259DEB9-E3CB-4FA6-A4E7-B61300E9A6AD}" type="presParOf" srcId="{1F806ED3-554C-41B7-844F-E80F4281018F}" destId="{1FE5D21F-6599-4D73-96EA-20B2DF851782}" srcOrd="1" destOrd="0" presId="urn:microsoft.com/office/officeart/2008/layout/HalfCircleOrganizationChart"/>
    <dgm:cxn modelId="{280B5107-5FA1-40C5-91E5-6CDA6BECB0A9}" type="presParOf" srcId="{1F806ED3-554C-41B7-844F-E80F4281018F}" destId="{5114A560-C4B3-49C6-A439-24BACBCD4429}" srcOrd="2" destOrd="0" presId="urn:microsoft.com/office/officeart/2008/layout/HalfCircleOrganizationChart"/>
    <dgm:cxn modelId="{17BCEFA3-0817-4072-A60B-D3C3DCDA1B3A}" type="presParOf" srcId="{1F806ED3-554C-41B7-844F-E80F4281018F}" destId="{4F002D84-FF4C-4098-B1E4-4EC8C182AD6E}" srcOrd="3" destOrd="0" presId="urn:microsoft.com/office/officeart/2008/layout/HalfCircleOrganizationChart"/>
    <dgm:cxn modelId="{6C581E18-EE75-4B75-B85F-1FA6FEEFA4E5}" type="presParOf" srcId="{00C8FB53-5115-4660-864A-868FC65E41D1}" destId="{38C7496F-15E5-4893-8BAD-957A5C3FF256}" srcOrd="1" destOrd="0" presId="urn:microsoft.com/office/officeart/2008/layout/HalfCircleOrganizationChart"/>
    <dgm:cxn modelId="{66012B27-CD39-431C-84C4-2625A686B57C}" type="presParOf" srcId="{00C8FB53-5115-4660-864A-868FC65E41D1}" destId="{A249E4DE-C6C6-4AE2-8FF7-E6FD6D8B34FC}" srcOrd="2" destOrd="0" presId="urn:microsoft.com/office/officeart/2008/layout/HalfCircleOrganizationChart"/>
    <dgm:cxn modelId="{AA2C14F2-05E0-479B-A1CD-2530E2522BBD}" type="presParOf" srcId="{9084496A-8606-48FE-9BBE-79C8517B9C10}" destId="{1655C66F-33E0-478A-B833-8537B8F31F60}" srcOrd="6" destOrd="0" presId="urn:microsoft.com/office/officeart/2008/layout/HalfCircleOrganizationChart"/>
    <dgm:cxn modelId="{A6AA7BA0-10E2-410E-81D5-5D93B98B43F0}" type="presParOf" srcId="{9084496A-8606-48FE-9BBE-79C8517B9C10}" destId="{E5DB54A8-7331-439F-BC2E-BE41993050E9}" srcOrd="7" destOrd="0" presId="urn:microsoft.com/office/officeart/2008/layout/HalfCircleOrganizationChart"/>
    <dgm:cxn modelId="{003DE63E-B71C-4FD0-B8B0-FC660931F5DC}" type="presParOf" srcId="{E5DB54A8-7331-439F-BC2E-BE41993050E9}" destId="{41955588-4E5A-4CD1-8818-5A15FD16230C}" srcOrd="0" destOrd="0" presId="urn:microsoft.com/office/officeart/2008/layout/HalfCircleOrganizationChart"/>
    <dgm:cxn modelId="{9104CE63-CFE8-454C-A82C-82DF263AB3D7}" type="presParOf" srcId="{41955588-4E5A-4CD1-8818-5A15FD16230C}" destId="{074282F2-E36A-46D0-8081-55992310091C}" srcOrd="0" destOrd="0" presId="urn:microsoft.com/office/officeart/2008/layout/HalfCircleOrganizationChart"/>
    <dgm:cxn modelId="{0B7274CA-D7B2-43C5-BDB3-2DE3C7487E38}" type="presParOf" srcId="{41955588-4E5A-4CD1-8818-5A15FD16230C}" destId="{462E32A0-1D02-45BF-9B35-6597A462B9C0}" srcOrd="1" destOrd="0" presId="urn:microsoft.com/office/officeart/2008/layout/HalfCircleOrganizationChart"/>
    <dgm:cxn modelId="{44E65853-482B-4953-8B01-40A0CE4A28BB}" type="presParOf" srcId="{41955588-4E5A-4CD1-8818-5A15FD16230C}" destId="{3C4722ED-7207-4E77-8614-82FB00456C79}" srcOrd="2" destOrd="0" presId="urn:microsoft.com/office/officeart/2008/layout/HalfCircleOrganizationChart"/>
    <dgm:cxn modelId="{990BC215-85E7-4FB7-82D2-F67A185094A8}" type="presParOf" srcId="{41955588-4E5A-4CD1-8818-5A15FD16230C}" destId="{0656C39B-E4D8-4C75-96A9-4123AD7C498E}" srcOrd="3" destOrd="0" presId="urn:microsoft.com/office/officeart/2008/layout/HalfCircleOrganizationChart"/>
    <dgm:cxn modelId="{2A727838-D086-4BC1-8B38-3E2A077517B7}" type="presParOf" srcId="{E5DB54A8-7331-439F-BC2E-BE41993050E9}" destId="{0C1A6D67-7EA6-4681-AF48-8A746B33F9D2}" srcOrd="1" destOrd="0" presId="urn:microsoft.com/office/officeart/2008/layout/HalfCircleOrganizationChart"/>
    <dgm:cxn modelId="{FB50646D-AFBE-436D-B40B-2154A1ADD80C}" type="presParOf" srcId="{E5DB54A8-7331-439F-BC2E-BE41993050E9}" destId="{9F9626B6-F57B-4B76-884A-FDDEAA50FDAC}" srcOrd="2" destOrd="0" presId="urn:microsoft.com/office/officeart/2008/layout/HalfCircleOrganizationChart"/>
    <dgm:cxn modelId="{B68E4BF4-8213-4AF6-AB96-E644C716AE5B}" type="presParOf" srcId="{D07495EB-B136-4DF7-9303-7105939AB300}" destId="{EBE2745C-1D61-4311-8F33-C558F938B9E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02AFC4-5FFC-4DBD-973C-9F5334A3B66D}"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zh-CN" altLang="en-US"/>
        </a:p>
      </dgm:t>
    </dgm:pt>
    <dgm:pt modelId="{E4B3BBCF-58CA-48DC-89DE-C3113C3E9B11}">
      <dgm:prSet phldrT="[文本]" custT="1"/>
      <dgm:spPr/>
      <dgm:t>
        <a:bodyPr/>
        <a:lstStyle/>
        <a:p>
          <a:r>
            <a:rPr lang="zh-CN" altLang="en-US" sz="1600" dirty="0"/>
            <a:t>变频器</a:t>
          </a:r>
          <a:r>
            <a:rPr lang="en-US" altLang="zh-CN" sz="1600" dirty="0"/>
            <a:t>V20</a:t>
          </a:r>
          <a:r>
            <a:rPr lang="zh-CN" altLang="en-US" sz="1600" dirty="0"/>
            <a:t>停车方式</a:t>
          </a:r>
        </a:p>
      </dgm:t>
    </dgm:pt>
    <dgm:pt modelId="{6EACA99B-73E7-4E7D-BE3C-66855129FB82}" type="parTrans" cxnId="{9DAD45AF-76C3-4E2D-A3E5-38C3CC48B225}">
      <dgm:prSet/>
      <dgm:spPr/>
      <dgm:t>
        <a:bodyPr/>
        <a:lstStyle/>
        <a:p>
          <a:endParaRPr lang="zh-CN" altLang="en-US" sz="1600"/>
        </a:p>
      </dgm:t>
    </dgm:pt>
    <dgm:pt modelId="{9B941B4A-69C8-4B11-AD97-5CB4EAAC67EA}" type="sibTrans" cxnId="{9DAD45AF-76C3-4E2D-A3E5-38C3CC48B225}">
      <dgm:prSet/>
      <dgm:spPr/>
      <dgm:t>
        <a:bodyPr/>
        <a:lstStyle/>
        <a:p>
          <a:endParaRPr lang="zh-CN" altLang="en-US" sz="1600"/>
        </a:p>
      </dgm:t>
    </dgm:pt>
    <dgm:pt modelId="{47126284-0F8D-4C56-859F-B89DF146B0C7}">
      <dgm:prSet phldrT="[文本]" custT="1"/>
      <dgm:spPr/>
      <dgm:t>
        <a:bodyPr/>
        <a:lstStyle/>
        <a:p>
          <a:r>
            <a:rPr lang="en-US" altLang="zh-CN" sz="1600" dirty="0"/>
            <a:t>OFF1</a:t>
          </a:r>
          <a:r>
            <a:rPr lang="zh-CN" altLang="en-US" sz="1600" dirty="0"/>
            <a:t>停车</a:t>
          </a:r>
        </a:p>
      </dgm:t>
    </dgm:pt>
    <dgm:pt modelId="{9C45689E-1D45-4519-9A54-0153AF53E64B}" type="parTrans" cxnId="{96A1E8C1-895A-401F-B68C-E896135309DD}">
      <dgm:prSet/>
      <dgm:spPr/>
      <dgm:t>
        <a:bodyPr/>
        <a:lstStyle/>
        <a:p>
          <a:endParaRPr lang="zh-CN" altLang="en-US" sz="1600"/>
        </a:p>
      </dgm:t>
    </dgm:pt>
    <dgm:pt modelId="{4C678B64-81B8-4A07-BCD2-7989E7A665C9}" type="sibTrans" cxnId="{96A1E8C1-895A-401F-B68C-E896135309DD}">
      <dgm:prSet/>
      <dgm:spPr/>
      <dgm:t>
        <a:bodyPr/>
        <a:lstStyle/>
        <a:p>
          <a:endParaRPr lang="zh-CN" altLang="en-US" sz="1600"/>
        </a:p>
      </dgm:t>
    </dgm:pt>
    <dgm:pt modelId="{59B49278-6B0F-4FC6-81F3-6795C4E8DFB2}">
      <dgm:prSet phldrT="[文本]" custT="1"/>
      <dgm:spPr/>
      <dgm:t>
        <a:bodyPr/>
        <a:lstStyle/>
        <a:p>
          <a:r>
            <a:rPr lang="en-US" altLang="zh-CN" sz="1600" dirty="0"/>
            <a:t>OFF2</a:t>
          </a:r>
          <a:r>
            <a:rPr lang="zh-CN" altLang="en-US" sz="1600" dirty="0"/>
            <a:t>停车</a:t>
          </a:r>
        </a:p>
      </dgm:t>
    </dgm:pt>
    <dgm:pt modelId="{C20637BA-9E46-4AE9-9051-8B4543D63FFE}" type="parTrans" cxnId="{55A3DB34-594A-45C5-AAA1-D1BA141E1BA9}">
      <dgm:prSet/>
      <dgm:spPr/>
      <dgm:t>
        <a:bodyPr/>
        <a:lstStyle/>
        <a:p>
          <a:endParaRPr lang="zh-CN" altLang="en-US" sz="1600"/>
        </a:p>
      </dgm:t>
    </dgm:pt>
    <dgm:pt modelId="{AD0F1453-B4AE-4FBF-A698-96A1E5BBFBD0}" type="sibTrans" cxnId="{55A3DB34-594A-45C5-AAA1-D1BA141E1BA9}">
      <dgm:prSet/>
      <dgm:spPr/>
      <dgm:t>
        <a:bodyPr/>
        <a:lstStyle/>
        <a:p>
          <a:endParaRPr lang="zh-CN" altLang="en-US" sz="1600"/>
        </a:p>
      </dgm:t>
    </dgm:pt>
    <dgm:pt modelId="{9F64A347-3847-4A6C-B426-AD37D2653744}">
      <dgm:prSet phldrT="[文本]" custT="1"/>
      <dgm:spPr/>
      <dgm:t>
        <a:bodyPr/>
        <a:lstStyle/>
        <a:p>
          <a:r>
            <a:rPr lang="en-US" altLang="zh-CN" sz="1600" dirty="0"/>
            <a:t>OFF3</a:t>
          </a:r>
          <a:r>
            <a:rPr lang="zh-CN" altLang="en-US" sz="1600" dirty="0"/>
            <a:t>停车</a:t>
          </a:r>
        </a:p>
      </dgm:t>
    </dgm:pt>
    <dgm:pt modelId="{C816D860-1069-4367-AD16-21536B929E30}" type="parTrans" cxnId="{329D8A2A-B54C-4BF8-8D0A-49CA92B79959}">
      <dgm:prSet/>
      <dgm:spPr/>
      <dgm:t>
        <a:bodyPr/>
        <a:lstStyle/>
        <a:p>
          <a:endParaRPr lang="zh-CN" altLang="en-US" sz="1600"/>
        </a:p>
      </dgm:t>
    </dgm:pt>
    <dgm:pt modelId="{9E26ADDF-A8B1-42D5-9FBF-B540D0273EC9}" type="sibTrans" cxnId="{329D8A2A-B54C-4BF8-8D0A-49CA92B79959}">
      <dgm:prSet/>
      <dgm:spPr/>
      <dgm:t>
        <a:bodyPr/>
        <a:lstStyle/>
        <a:p>
          <a:endParaRPr lang="zh-CN" altLang="en-US" sz="1600"/>
        </a:p>
      </dgm:t>
    </dgm:pt>
    <dgm:pt modelId="{B30BFE93-AEE5-4C09-9B1E-6990C40C7113}" type="pres">
      <dgm:prSet presAssocID="{A402AFC4-5FFC-4DBD-973C-9F5334A3B66D}" presName="Name0" presStyleCnt="0">
        <dgm:presLayoutVars>
          <dgm:orgChart val="1"/>
          <dgm:chPref val="1"/>
          <dgm:dir val="rev"/>
          <dgm:animOne val="branch"/>
          <dgm:animLvl val="lvl"/>
          <dgm:resizeHandles/>
        </dgm:presLayoutVars>
      </dgm:prSet>
      <dgm:spPr/>
    </dgm:pt>
    <dgm:pt modelId="{D07495EB-B136-4DF7-9303-7105939AB300}" type="pres">
      <dgm:prSet presAssocID="{E4B3BBCF-58CA-48DC-89DE-C3113C3E9B11}" presName="hierRoot1" presStyleCnt="0">
        <dgm:presLayoutVars>
          <dgm:hierBranch val="init"/>
        </dgm:presLayoutVars>
      </dgm:prSet>
      <dgm:spPr/>
    </dgm:pt>
    <dgm:pt modelId="{C8D090AC-3066-4CEE-B022-D002BDC834EE}" type="pres">
      <dgm:prSet presAssocID="{E4B3BBCF-58CA-48DC-89DE-C3113C3E9B11}" presName="rootComposite1" presStyleCnt="0"/>
      <dgm:spPr/>
    </dgm:pt>
    <dgm:pt modelId="{8A959CAD-23EB-4EF1-B2D2-5FDA1A8ABCDE}" type="pres">
      <dgm:prSet presAssocID="{E4B3BBCF-58CA-48DC-89DE-C3113C3E9B11}" presName="rootText1" presStyleLbl="alignAcc1" presStyleIdx="0" presStyleCnt="0">
        <dgm:presLayoutVars>
          <dgm:chPref val="3"/>
        </dgm:presLayoutVars>
      </dgm:prSet>
      <dgm:spPr/>
    </dgm:pt>
    <dgm:pt modelId="{F8ACF66B-15F3-4A3C-9090-3ACEDCA1683D}" type="pres">
      <dgm:prSet presAssocID="{E4B3BBCF-58CA-48DC-89DE-C3113C3E9B11}" presName="topArc1" presStyleLbl="parChTrans1D1" presStyleIdx="0" presStyleCnt="8"/>
      <dgm:spPr/>
    </dgm:pt>
    <dgm:pt modelId="{D771FE38-EB26-4246-AE3A-E890F6D8E05D}" type="pres">
      <dgm:prSet presAssocID="{E4B3BBCF-58CA-48DC-89DE-C3113C3E9B11}" presName="bottomArc1" presStyleLbl="parChTrans1D1" presStyleIdx="1" presStyleCnt="8"/>
      <dgm:spPr/>
    </dgm:pt>
    <dgm:pt modelId="{6B88937D-4A01-4754-9ADD-0C931BF3F735}" type="pres">
      <dgm:prSet presAssocID="{E4B3BBCF-58CA-48DC-89DE-C3113C3E9B11}" presName="topConnNode1" presStyleLbl="node1" presStyleIdx="0" presStyleCnt="0"/>
      <dgm:spPr/>
    </dgm:pt>
    <dgm:pt modelId="{9084496A-8606-48FE-9BBE-79C8517B9C10}" type="pres">
      <dgm:prSet presAssocID="{E4B3BBCF-58CA-48DC-89DE-C3113C3E9B11}" presName="hierChild2" presStyleCnt="0"/>
      <dgm:spPr/>
    </dgm:pt>
    <dgm:pt modelId="{F43C50E4-37B2-42A4-8336-95079EACB47C}" type="pres">
      <dgm:prSet presAssocID="{9C45689E-1D45-4519-9A54-0153AF53E64B}" presName="Name28" presStyleLbl="parChTrans1D2" presStyleIdx="0" presStyleCnt="3"/>
      <dgm:spPr/>
    </dgm:pt>
    <dgm:pt modelId="{C191189F-5167-497A-9FC0-E5F8A5B666B9}" type="pres">
      <dgm:prSet presAssocID="{47126284-0F8D-4C56-859F-B89DF146B0C7}" presName="hierRoot2" presStyleCnt="0">
        <dgm:presLayoutVars>
          <dgm:hierBranch val="init"/>
        </dgm:presLayoutVars>
      </dgm:prSet>
      <dgm:spPr/>
    </dgm:pt>
    <dgm:pt modelId="{9EBFA0B6-B3CC-47DB-9C4F-68583D178E1A}" type="pres">
      <dgm:prSet presAssocID="{47126284-0F8D-4C56-859F-B89DF146B0C7}" presName="rootComposite2" presStyleCnt="0"/>
      <dgm:spPr/>
    </dgm:pt>
    <dgm:pt modelId="{0D271E85-E64A-4BB8-A55F-D709067162E2}" type="pres">
      <dgm:prSet presAssocID="{47126284-0F8D-4C56-859F-B89DF146B0C7}" presName="rootText2" presStyleLbl="alignAcc1" presStyleIdx="0" presStyleCnt="0">
        <dgm:presLayoutVars>
          <dgm:chPref val="3"/>
        </dgm:presLayoutVars>
      </dgm:prSet>
      <dgm:spPr/>
    </dgm:pt>
    <dgm:pt modelId="{ABF734DE-A7E4-4E60-BF0E-A5D4A95468A7}" type="pres">
      <dgm:prSet presAssocID="{47126284-0F8D-4C56-859F-B89DF146B0C7}" presName="topArc2" presStyleLbl="parChTrans1D1" presStyleIdx="2" presStyleCnt="8"/>
      <dgm:spPr/>
    </dgm:pt>
    <dgm:pt modelId="{A9ACF2E8-70D6-4FB9-90ED-354DB0DB6BE2}" type="pres">
      <dgm:prSet presAssocID="{47126284-0F8D-4C56-859F-B89DF146B0C7}" presName="bottomArc2" presStyleLbl="parChTrans1D1" presStyleIdx="3" presStyleCnt="8"/>
      <dgm:spPr/>
    </dgm:pt>
    <dgm:pt modelId="{AA90506F-4F78-4237-A61F-AD249869B4F7}" type="pres">
      <dgm:prSet presAssocID="{47126284-0F8D-4C56-859F-B89DF146B0C7}" presName="topConnNode2" presStyleLbl="node2" presStyleIdx="0" presStyleCnt="0"/>
      <dgm:spPr/>
    </dgm:pt>
    <dgm:pt modelId="{EFDE2224-9B4A-4C15-B0CE-F69331D9D11A}" type="pres">
      <dgm:prSet presAssocID="{47126284-0F8D-4C56-859F-B89DF146B0C7}" presName="hierChild4" presStyleCnt="0"/>
      <dgm:spPr/>
    </dgm:pt>
    <dgm:pt modelId="{122AD055-A189-4256-B000-1A8E05315F60}" type="pres">
      <dgm:prSet presAssocID="{47126284-0F8D-4C56-859F-B89DF146B0C7}" presName="hierChild5" presStyleCnt="0"/>
      <dgm:spPr/>
    </dgm:pt>
    <dgm:pt modelId="{22D4A4B2-9ABD-4FCE-9EF4-66E7466F8770}" type="pres">
      <dgm:prSet presAssocID="{C20637BA-9E46-4AE9-9051-8B4543D63FFE}" presName="Name28" presStyleLbl="parChTrans1D2" presStyleIdx="1" presStyleCnt="3"/>
      <dgm:spPr/>
    </dgm:pt>
    <dgm:pt modelId="{6C2A6D1D-73B4-4228-88C7-4A5FC4F5817E}" type="pres">
      <dgm:prSet presAssocID="{59B49278-6B0F-4FC6-81F3-6795C4E8DFB2}" presName="hierRoot2" presStyleCnt="0">
        <dgm:presLayoutVars>
          <dgm:hierBranch val="init"/>
        </dgm:presLayoutVars>
      </dgm:prSet>
      <dgm:spPr/>
    </dgm:pt>
    <dgm:pt modelId="{BF2046FF-A1FC-4746-8398-24B13BE1B1BB}" type="pres">
      <dgm:prSet presAssocID="{59B49278-6B0F-4FC6-81F3-6795C4E8DFB2}" presName="rootComposite2" presStyleCnt="0"/>
      <dgm:spPr/>
    </dgm:pt>
    <dgm:pt modelId="{C0E268A6-C6AC-4163-B034-D32F3372FDB5}" type="pres">
      <dgm:prSet presAssocID="{59B49278-6B0F-4FC6-81F3-6795C4E8DFB2}" presName="rootText2" presStyleLbl="alignAcc1" presStyleIdx="0" presStyleCnt="0">
        <dgm:presLayoutVars>
          <dgm:chPref val="3"/>
        </dgm:presLayoutVars>
      </dgm:prSet>
      <dgm:spPr/>
    </dgm:pt>
    <dgm:pt modelId="{D1F7BCA3-A4DF-48CD-9D7D-E090C46C718C}" type="pres">
      <dgm:prSet presAssocID="{59B49278-6B0F-4FC6-81F3-6795C4E8DFB2}" presName="topArc2" presStyleLbl="parChTrans1D1" presStyleIdx="4" presStyleCnt="8"/>
      <dgm:spPr/>
    </dgm:pt>
    <dgm:pt modelId="{D07FD5C2-295B-4C37-9443-457AF326726E}" type="pres">
      <dgm:prSet presAssocID="{59B49278-6B0F-4FC6-81F3-6795C4E8DFB2}" presName="bottomArc2" presStyleLbl="parChTrans1D1" presStyleIdx="5" presStyleCnt="8"/>
      <dgm:spPr/>
    </dgm:pt>
    <dgm:pt modelId="{537838A3-6A9A-42D8-B2B5-5ECDF7920E46}" type="pres">
      <dgm:prSet presAssocID="{59B49278-6B0F-4FC6-81F3-6795C4E8DFB2}" presName="topConnNode2" presStyleLbl="node2" presStyleIdx="0" presStyleCnt="0"/>
      <dgm:spPr/>
    </dgm:pt>
    <dgm:pt modelId="{C5E4228B-027F-46F5-9678-063F1F101D69}" type="pres">
      <dgm:prSet presAssocID="{59B49278-6B0F-4FC6-81F3-6795C4E8DFB2}" presName="hierChild4" presStyleCnt="0"/>
      <dgm:spPr/>
    </dgm:pt>
    <dgm:pt modelId="{4D5BFDF9-AB78-4352-A156-EC7AE2678690}" type="pres">
      <dgm:prSet presAssocID="{59B49278-6B0F-4FC6-81F3-6795C4E8DFB2}" presName="hierChild5" presStyleCnt="0"/>
      <dgm:spPr/>
    </dgm:pt>
    <dgm:pt modelId="{4EC51185-81DD-4DA9-895F-01AA63154B43}" type="pres">
      <dgm:prSet presAssocID="{C816D860-1069-4367-AD16-21536B929E30}" presName="Name28" presStyleLbl="parChTrans1D2" presStyleIdx="2" presStyleCnt="3"/>
      <dgm:spPr/>
    </dgm:pt>
    <dgm:pt modelId="{00C8FB53-5115-4660-864A-868FC65E41D1}" type="pres">
      <dgm:prSet presAssocID="{9F64A347-3847-4A6C-B426-AD37D2653744}" presName="hierRoot2" presStyleCnt="0">
        <dgm:presLayoutVars>
          <dgm:hierBranch val="init"/>
        </dgm:presLayoutVars>
      </dgm:prSet>
      <dgm:spPr/>
    </dgm:pt>
    <dgm:pt modelId="{1F806ED3-554C-41B7-844F-E80F4281018F}" type="pres">
      <dgm:prSet presAssocID="{9F64A347-3847-4A6C-B426-AD37D2653744}" presName="rootComposite2" presStyleCnt="0"/>
      <dgm:spPr/>
    </dgm:pt>
    <dgm:pt modelId="{3B97F457-CA3F-4FCD-B6D6-310C14FC15C6}" type="pres">
      <dgm:prSet presAssocID="{9F64A347-3847-4A6C-B426-AD37D2653744}" presName="rootText2" presStyleLbl="alignAcc1" presStyleIdx="0" presStyleCnt="0">
        <dgm:presLayoutVars>
          <dgm:chPref val="3"/>
        </dgm:presLayoutVars>
      </dgm:prSet>
      <dgm:spPr/>
    </dgm:pt>
    <dgm:pt modelId="{1FE5D21F-6599-4D73-96EA-20B2DF851782}" type="pres">
      <dgm:prSet presAssocID="{9F64A347-3847-4A6C-B426-AD37D2653744}" presName="topArc2" presStyleLbl="parChTrans1D1" presStyleIdx="6" presStyleCnt="8"/>
      <dgm:spPr/>
    </dgm:pt>
    <dgm:pt modelId="{5114A560-C4B3-49C6-A439-24BACBCD4429}" type="pres">
      <dgm:prSet presAssocID="{9F64A347-3847-4A6C-B426-AD37D2653744}" presName="bottomArc2" presStyleLbl="parChTrans1D1" presStyleIdx="7" presStyleCnt="8"/>
      <dgm:spPr/>
    </dgm:pt>
    <dgm:pt modelId="{4F002D84-FF4C-4098-B1E4-4EC8C182AD6E}" type="pres">
      <dgm:prSet presAssocID="{9F64A347-3847-4A6C-B426-AD37D2653744}" presName="topConnNode2" presStyleLbl="node2" presStyleIdx="0" presStyleCnt="0"/>
      <dgm:spPr/>
    </dgm:pt>
    <dgm:pt modelId="{38C7496F-15E5-4893-8BAD-957A5C3FF256}" type="pres">
      <dgm:prSet presAssocID="{9F64A347-3847-4A6C-B426-AD37D2653744}" presName="hierChild4" presStyleCnt="0"/>
      <dgm:spPr/>
    </dgm:pt>
    <dgm:pt modelId="{A249E4DE-C6C6-4AE2-8FF7-E6FD6D8B34FC}" type="pres">
      <dgm:prSet presAssocID="{9F64A347-3847-4A6C-B426-AD37D2653744}" presName="hierChild5" presStyleCnt="0"/>
      <dgm:spPr/>
    </dgm:pt>
    <dgm:pt modelId="{EBE2745C-1D61-4311-8F33-C558F938B9E5}" type="pres">
      <dgm:prSet presAssocID="{E4B3BBCF-58CA-48DC-89DE-C3113C3E9B11}" presName="hierChild3" presStyleCnt="0"/>
      <dgm:spPr/>
    </dgm:pt>
  </dgm:ptLst>
  <dgm:cxnLst>
    <dgm:cxn modelId="{6F071A02-1127-4BE8-AC64-F7743A081D83}" type="presOf" srcId="{59B49278-6B0F-4FC6-81F3-6795C4E8DFB2}" destId="{537838A3-6A9A-42D8-B2B5-5ECDF7920E46}" srcOrd="1" destOrd="0" presId="urn:microsoft.com/office/officeart/2008/layout/HalfCircleOrganizationChart"/>
    <dgm:cxn modelId="{1F032404-146F-4E12-9013-558488D59151}" type="presOf" srcId="{E4B3BBCF-58CA-48DC-89DE-C3113C3E9B11}" destId="{6B88937D-4A01-4754-9ADD-0C931BF3F735}" srcOrd="1" destOrd="0" presId="urn:microsoft.com/office/officeart/2008/layout/HalfCircleOrganizationChart"/>
    <dgm:cxn modelId="{19BDA01C-69DA-4FAA-8B01-3E059623F305}" type="presOf" srcId="{9C45689E-1D45-4519-9A54-0153AF53E64B}" destId="{F43C50E4-37B2-42A4-8336-95079EACB47C}" srcOrd="0" destOrd="0" presId="urn:microsoft.com/office/officeart/2008/layout/HalfCircleOrganizationChart"/>
    <dgm:cxn modelId="{E9F14120-209A-4EC6-95ED-E0BC9124E1B5}" type="presOf" srcId="{9F64A347-3847-4A6C-B426-AD37D2653744}" destId="{3B97F457-CA3F-4FCD-B6D6-310C14FC15C6}" srcOrd="0" destOrd="0" presId="urn:microsoft.com/office/officeart/2008/layout/HalfCircleOrganizationChart"/>
    <dgm:cxn modelId="{8300B928-9391-49C6-B36F-FB61FA07F8ED}" type="presOf" srcId="{47126284-0F8D-4C56-859F-B89DF146B0C7}" destId="{AA90506F-4F78-4237-A61F-AD249869B4F7}" srcOrd="1" destOrd="0" presId="urn:microsoft.com/office/officeart/2008/layout/HalfCircleOrganizationChart"/>
    <dgm:cxn modelId="{329D8A2A-B54C-4BF8-8D0A-49CA92B79959}" srcId="{E4B3BBCF-58CA-48DC-89DE-C3113C3E9B11}" destId="{9F64A347-3847-4A6C-B426-AD37D2653744}" srcOrd="2" destOrd="0" parTransId="{C816D860-1069-4367-AD16-21536B929E30}" sibTransId="{9E26ADDF-A8B1-42D5-9FBF-B540D0273EC9}"/>
    <dgm:cxn modelId="{55A3DB34-594A-45C5-AAA1-D1BA141E1BA9}" srcId="{E4B3BBCF-58CA-48DC-89DE-C3113C3E9B11}" destId="{59B49278-6B0F-4FC6-81F3-6795C4E8DFB2}" srcOrd="1" destOrd="0" parTransId="{C20637BA-9E46-4AE9-9051-8B4543D63FFE}" sibTransId="{AD0F1453-B4AE-4FBF-A698-96A1E5BBFBD0}"/>
    <dgm:cxn modelId="{A3134B3A-72C3-49DA-A62B-2521322D8F69}" type="presOf" srcId="{A402AFC4-5FFC-4DBD-973C-9F5334A3B66D}" destId="{B30BFE93-AEE5-4C09-9B1E-6990C40C7113}" srcOrd="0" destOrd="0" presId="urn:microsoft.com/office/officeart/2008/layout/HalfCircleOrganizationChart"/>
    <dgm:cxn modelId="{7C123169-2381-4631-BD15-5A906885CAAE}" type="presOf" srcId="{9F64A347-3847-4A6C-B426-AD37D2653744}" destId="{4F002D84-FF4C-4098-B1E4-4EC8C182AD6E}" srcOrd="1" destOrd="0" presId="urn:microsoft.com/office/officeart/2008/layout/HalfCircleOrganizationChart"/>
    <dgm:cxn modelId="{9670B850-C932-4F93-BB08-BA0CE36F7F1D}" type="presOf" srcId="{C20637BA-9E46-4AE9-9051-8B4543D63FFE}" destId="{22D4A4B2-9ABD-4FCE-9EF4-66E7466F8770}" srcOrd="0" destOrd="0" presId="urn:microsoft.com/office/officeart/2008/layout/HalfCircleOrganizationChart"/>
    <dgm:cxn modelId="{41972074-AE8C-4A0D-B832-51B55C3AFCC6}" type="presOf" srcId="{C816D860-1069-4367-AD16-21536B929E30}" destId="{4EC51185-81DD-4DA9-895F-01AA63154B43}" srcOrd="0" destOrd="0" presId="urn:microsoft.com/office/officeart/2008/layout/HalfCircleOrganizationChart"/>
    <dgm:cxn modelId="{199C8D7F-3B0E-4607-A8D0-152B84E8F3E8}" type="presOf" srcId="{E4B3BBCF-58CA-48DC-89DE-C3113C3E9B11}" destId="{8A959CAD-23EB-4EF1-B2D2-5FDA1A8ABCDE}" srcOrd="0" destOrd="0" presId="urn:microsoft.com/office/officeart/2008/layout/HalfCircleOrganizationChart"/>
    <dgm:cxn modelId="{4D1C1F94-862F-4A79-974F-F2602E00B63B}" type="presOf" srcId="{47126284-0F8D-4C56-859F-B89DF146B0C7}" destId="{0D271E85-E64A-4BB8-A55F-D709067162E2}" srcOrd="0" destOrd="0" presId="urn:microsoft.com/office/officeart/2008/layout/HalfCircleOrganizationChart"/>
    <dgm:cxn modelId="{9DAD45AF-76C3-4E2D-A3E5-38C3CC48B225}" srcId="{A402AFC4-5FFC-4DBD-973C-9F5334A3B66D}" destId="{E4B3BBCF-58CA-48DC-89DE-C3113C3E9B11}" srcOrd="0" destOrd="0" parTransId="{6EACA99B-73E7-4E7D-BE3C-66855129FB82}" sibTransId="{9B941B4A-69C8-4B11-AD97-5CB4EAAC67EA}"/>
    <dgm:cxn modelId="{380F63B7-9CA2-425F-B7C8-142D8FB72A8C}" type="presOf" srcId="{59B49278-6B0F-4FC6-81F3-6795C4E8DFB2}" destId="{C0E268A6-C6AC-4163-B034-D32F3372FDB5}" srcOrd="0" destOrd="0" presId="urn:microsoft.com/office/officeart/2008/layout/HalfCircleOrganizationChart"/>
    <dgm:cxn modelId="{96A1E8C1-895A-401F-B68C-E896135309DD}" srcId="{E4B3BBCF-58CA-48DC-89DE-C3113C3E9B11}" destId="{47126284-0F8D-4C56-859F-B89DF146B0C7}" srcOrd="0" destOrd="0" parTransId="{9C45689E-1D45-4519-9A54-0153AF53E64B}" sibTransId="{4C678B64-81B8-4A07-BCD2-7989E7A665C9}"/>
    <dgm:cxn modelId="{1BDC86C2-F035-4BFD-9B11-FF0AF7F9AF8F}" type="presParOf" srcId="{B30BFE93-AEE5-4C09-9B1E-6990C40C7113}" destId="{D07495EB-B136-4DF7-9303-7105939AB300}" srcOrd="0" destOrd="0" presId="urn:microsoft.com/office/officeart/2008/layout/HalfCircleOrganizationChart"/>
    <dgm:cxn modelId="{49EF2534-1098-4076-BFFB-D81E5C357884}" type="presParOf" srcId="{D07495EB-B136-4DF7-9303-7105939AB300}" destId="{C8D090AC-3066-4CEE-B022-D002BDC834EE}" srcOrd="0" destOrd="0" presId="urn:microsoft.com/office/officeart/2008/layout/HalfCircleOrganizationChart"/>
    <dgm:cxn modelId="{7885B4DD-3398-4936-8B2A-07D336CD3D8E}" type="presParOf" srcId="{C8D090AC-3066-4CEE-B022-D002BDC834EE}" destId="{8A959CAD-23EB-4EF1-B2D2-5FDA1A8ABCDE}" srcOrd="0" destOrd="0" presId="urn:microsoft.com/office/officeart/2008/layout/HalfCircleOrganizationChart"/>
    <dgm:cxn modelId="{5E0B40DB-2001-42B2-9B97-1FE52D29C1AD}" type="presParOf" srcId="{C8D090AC-3066-4CEE-B022-D002BDC834EE}" destId="{F8ACF66B-15F3-4A3C-9090-3ACEDCA1683D}" srcOrd="1" destOrd="0" presId="urn:microsoft.com/office/officeart/2008/layout/HalfCircleOrganizationChart"/>
    <dgm:cxn modelId="{981F9431-194E-41EB-BEC5-CA0DB6C03AA3}" type="presParOf" srcId="{C8D090AC-3066-4CEE-B022-D002BDC834EE}" destId="{D771FE38-EB26-4246-AE3A-E890F6D8E05D}" srcOrd="2" destOrd="0" presId="urn:microsoft.com/office/officeart/2008/layout/HalfCircleOrganizationChart"/>
    <dgm:cxn modelId="{93BB442A-869A-46F9-84F5-E4225EFFC5E9}" type="presParOf" srcId="{C8D090AC-3066-4CEE-B022-D002BDC834EE}" destId="{6B88937D-4A01-4754-9ADD-0C931BF3F735}" srcOrd="3" destOrd="0" presId="urn:microsoft.com/office/officeart/2008/layout/HalfCircleOrganizationChart"/>
    <dgm:cxn modelId="{AFA6BA33-94C5-4A11-8B81-C04688106C7A}" type="presParOf" srcId="{D07495EB-B136-4DF7-9303-7105939AB300}" destId="{9084496A-8606-48FE-9BBE-79C8517B9C10}" srcOrd="1" destOrd="0" presId="urn:microsoft.com/office/officeart/2008/layout/HalfCircleOrganizationChart"/>
    <dgm:cxn modelId="{B4E77580-7FBB-490F-AF2B-D1EE1CDA87E4}" type="presParOf" srcId="{9084496A-8606-48FE-9BBE-79C8517B9C10}" destId="{F43C50E4-37B2-42A4-8336-95079EACB47C}" srcOrd="0" destOrd="0" presId="urn:microsoft.com/office/officeart/2008/layout/HalfCircleOrganizationChart"/>
    <dgm:cxn modelId="{123BA24C-7057-4AEB-A9B0-EC66F2229C1F}" type="presParOf" srcId="{9084496A-8606-48FE-9BBE-79C8517B9C10}" destId="{C191189F-5167-497A-9FC0-E5F8A5B666B9}" srcOrd="1" destOrd="0" presId="urn:microsoft.com/office/officeart/2008/layout/HalfCircleOrganizationChart"/>
    <dgm:cxn modelId="{25CBC6A3-CDB2-435A-8D8A-7AD048D7A19C}" type="presParOf" srcId="{C191189F-5167-497A-9FC0-E5F8A5B666B9}" destId="{9EBFA0B6-B3CC-47DB-9C4F-68583D178E1A}" srcOrd="0" destOrd="0" presId="urn:microsoft.com/office/officeart/2008/layout/HalfCircleOrganizationChart"/>
    <dgm:cxn modelId="{931F4BC0-20F9-4814-B232-BC27D5969423}" type="presParOf" srcId="{9EBFA0B6-B3CC-47DB-9C4F-68583D178E1A}" destId="{0D271E85-E64A-4BB8-A55F-D709067162E2}" srcOrd="0" destOrd="0" presId="urn:microsoft.com/office/officeart/2008/layout/HalfCircleOrganizationChart"/>
    <dgm:cxn modelId="{94849AC1-FF92-4954-B70D-5D34D08A77D5}" type="presParOf" srcId="{9EBFA0B6-B3CC-47DB-9C4F-68583D178E1A}" destId="{ABF734DE-A7E4-4E60-BF0E-A5D4A95468A7}" srcOrd="1" destOrd="0" presId="urn:microsoft.com/office/officeart/2008/layout/HalfCircleOrganizationChart"/>
    <dgm:cxn modelId="{BCAC2647-6922-4C70-8613-9B48E1FDF175}" type="presParOf" srcId="{9EBFA0B6-B3CC-47DB-9C4F-68583D178E1A}" destId="{A9ACF2E8-70D6-4FB9-90ED-354DB0DB6BE2}" srcOrd="2" destOrd="0" presId="urn:microsoft.com/office/officeart/2008/layout/HalfCircleOrganizationChart"/>
    <dgm:cxn modelId="{1150370F-ACF0-4395-91D0-1A2A89BE8CDB}" type="presParOf" srcId="{9EBFA0B6-B3CC-47DB-9C4F-68583D178E1A}" destId="{AA90506F-4F78-4237-A61F-AD249869B4F7}" srcOrd="3" destOrd="0" presId="urn:microsoft.com/office/officeart/2008/layout/HalfCircleOrganizationChart"/>
    <dgm:cxn modelId="{39B95CD7-DE89-47E2-A332-5798D5A85B51}" type="presParOf" srcId="{C191189F-5167-497A-9FC0-E5F8A5B666B9}" destId="{EFDE2224-9B4A-4C15-B0CE-F69331D9D11A}" srcOrd="1" destOrd="0" presId="urn:microsoft.com/office/officeart/2008/layout/HalfCircleOrganizationChart"/>
    <dgm:cxn modelId="{01D0D798-DE4C-442C-A66B-D35CD6CEAF35}" type="presParOf" srcId="{C191189F-5167-497A-9FC0-E5F8A5B666B9}" destId="{122AD055-A189-4256-B000-1A8E05315F60}" srcOrd="2" destOrd="0" presId="urn:microsoft.com/office/officeart/2008/layout/HalfCircleOrganizationChart"/>
    <dgm:cxn modelId="{68622DFD-DCD8-43A8-9604-640CDF48209A}" type="presParOf" srcId="{9084496A-8606-48FE-9BBE-79C8517B9C10}" destId="{22D4A4B2-9ABD-4FCE-9EF4-66E7466F8770}" srcOrd="2" destOrd="0" presId="urn:microsoft.com/office/officeart/2008/layout/HalfCircleOrganizationChart"/>
    <dgm:cxn modelId="{4057FC06-4482-459D-AA48-F8D22322ADB0}" type="presParOf" srcId="{9084496A-8606-48FE-9BBE-79C8517B9C10}" destId="{6C2A6D1D-73B4-4228-88C7-4A5FC4F5817E}" srcOrd="3" destOrd="0" presId="urn:microsoft.com/office/officeart/2008/layout/HalfCircleOrganizationChart"/>
    <dgm:cxn modelId="{49F9D70B-D569-4808-9891-CB4022CFEB10}" type="presParOf" srcId="{6C2A6D1D-73B4-4228-88C7-4A5FC4F5817E}" destId="{BF2046FF-A1FC-4746-8398-24B13BE1B1BB}" srcOrd="0" destOrd="0" presId="urn:microsoft.com/office/officeart/2008/layout/HalfCircleOrganizationChart"/>
    <dgm:cxn modelId="{69121084-97F3-4D82-94B0-A8533EFB836A}" type="presParOf" srcId="{BF2046FF-A1FC-4746-8398-24B13BE1B1BB}" destId="{C0E268A6-C6AC-4163-B034-D32F3372FDB5}" srcOrd="0" destOrd="0" presId="urn:microsoft.com/office/officeart/2008/layout/HalfCircleOrganizationChart"/>
    <dgm:cxn modelId="{A88CCE54-8068-4C52-9E7F-426110AF0DB9}" type="presParOf" srcId="{BF2046FF-A1FC-4746-8398-24B13BE1B1BB}" destId="{D1F7BCA3-A4DF-48CD-9D7D-E090C46C718C}" srcOrd="1" destOrd="0" presId="urn:microsoft.com/office/officeart/2008/layout/HalfCircleOrganizationChart"/>
    <dgm:cxn modelId="{CD9DC454-210B-447F-8C45-B8ABDE543CA9}" type="presParOf" srcId="{BF2046FF-A1FC-4746-8398-24B13BE1B1BB}" destId="{D07FD5C2-295B-4C37-9443-457AF326726E}" srcOrd="2" destOrd="0" presId="urn:microsoft.com/office/officeart/2008/layout/HalfCircleOrganizationChart"/>
    <dgm:cxn modelId="{087BD904-AD80-49CC-8C6D-381D182C81C6}" type="presParOf" srcId="{BF2046FF-A1FC-4746-8398-24B13BE1B1BB}" destId="{537838A3-6A9A-42D8-B2B5-5ECDF7920E46}" srcOrd="3" destOrd="0" presId="urn:microsoft.com/office/officeart/2008/layout/HalfCircleOrganizationChart"/>
    <dgm:cxn modelId="{25AC32EA-E729-4222-811F-524E1347B399}" type="presParOf" srcId="{6C2A6D1D-73B4-4228-88C7-4A5FC4F5817E}" destId="{C5E4228B-027F-46F5-9678-063F1F101D69}" srcOrd="1" destOrd="0" presId="urn:microsoft.com/office/officeart/2008/layout/HalfCircleOrganizationChart"/>
    <dgm:cxn modelId="{7AFD2B6F-802F-48B8-AAFD-83DAF939D0F8}" type="presParOf" srcId="{6C2A6D1D-73B4-4228-88C7-4A5FC4F5817E}" destId="{4D5BFDF9-AB78-4352-A156-EC7AE2678690}" srcOrd="2" destOrd="0" presId="urn:microsoft.com/office/officeart/2008/layout/HalfCircleOrganizationChart"/>
    <dgm:cxn modelId="{7D31F77A-CAC5-4B37-84E2-034572E2CBBF}" type="presParOf" srcId="{9084496A-8606-48FE-9BBE-79C8517B9C10}" destId="{4EC51185-81DD-4DA9-895F-01AA63154B43}" srcOrd="4" destOrd="0" presId="urn:microsoft.com/office/officeart/2008/layout/HalfCircleOrganizationChart"/>
    <dgm:cxn modelId="{5138EBC2-6232-43DE-8113-BB9F76040AAF}" type="presParOf" srcId="{9084496A-8606-48FE-9BBE-79C8517B9C10}" destId="{00C8FB53-5115-4660-864A-868FC65E41D1}" srcOrd="5" destOrd="0" presId="urn:microsoft.com/office/officeart/2008/layout/HalfCircleOrganizationChart"/>
    <dgm:cxn modelId="{EBE9AA63-F092-4657-BB91-05CD33A1EF55}" type="presParOf" srcId="{00C8FB53-5115-4660-864A-868FC65E41D1}" destId="{1F806ED3-554C-41B7-844F-E80F4281018F}" srcOrd="0" destOrd="0" presId="urn:microsoft.com/office/officeart/2008/layout/HalfCircleOrganizationChart"/>
    <dgm:cxn modelId="{7143804E-A184-4552-84E7-8BCAC64C54C4}" type="presParOf" srcId="{1F806ED3-554C-41B7-844F-E80F4281018F}" destId="{3B97F457-CA3F-4FCD-B6D6-310C14FC15C6}" srcOrd="0" destOrd="0" presId="urn:microsoft.com/office/officeart/2008/layout/HalfCircleOrganizationChart"/>
    <dgm:cxn modelId="{4259DEB9-E3CB-4FA6-A4E7-B61300E9A6AD}" type="presParOf" srcId="{1F806ED3-554C-41B7-844F-E80F4281018F}" destId="{1FE5D21F-6599-4D73-96EA-20B2DF851782}" srcOrd="1" destOrd="0" presId="urn:microsoft.com/office/officeart/2008/layout/HalfCircleOrganizationChart"/>
    <dgm:cxn modelId="{280B5107-5FA1-40C5-91E5-6CDA6BECB0A9}" type="presParOf" srcId="{1F806ED3-554C-41B7-844F-E80F4281018F}" destId="{5114A560-C4B3-49C6-A439-24BACBCD4429}" srcOrd="2" destOrd="0" presId="urn:microsoft.com/office/officeart/2008/layout/HalfCircleOrganizationChart"/>
    <dgm:cxn modelId="{17BCEFA3-0817-4072-A60B-D3C3DCDA1B3A}" type="presParOf" srcId="{1F806ED3-554C-41B7-844F-E80F4281018F}" destId="{4F002D84-FF4C-4098-B1E4-4EC8C182AD6E}" srcOrd="3" destOrd="0" presId="urn:microsoft.com/office/officeart/2008/layout/HalfCircleOrganizationChart"/>
    <dgm:cxn modelId="{6C581E18-EE75-4B75-B85F-1FA6FEEFA4E5}" type="presParOf" srcId="{00C8FB53-5115-4660-864A-868FC65E41D1}" destId="{38C7496F-15E5-4893-8BAD-957A5C3FF256}" srcOrd="1" destOrd="0" presId="urn:microsoft.com/office/officeart/2008/layout/HalfCircleOrganizationChart"/>
    <dgm:cxn modelId="{66012B27-CD39-431C-84C4-2625A686B57C}" type="presParOf" srcId="{00C8FB53-5115-4660-864A-868FC65E41D1}" destId="{A249E4DE-C6C6-4AE2-8FF7-E6FD6D8B34FC}" srcOrd="2" destOrd="0" presId="urn:microsoft.com/office/officeart/2008/layout/HalfCircleOrganizationChart"/>
    <dgm:cxn modelId="{B68E4BF4-8213-4AF6-AB96-E644C716AE5B}" type="presParOf" srcId="{D07495EB-B136-4DF7-9303-7105939AB300}" destId="{EBE2745C-1D61-4311-8F33-C558F938B9E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123D55-A002-44D9-9984-7D8CE9153111}" type="doc">
      <dgm:prSet loTypeId="urn:microsoft.com/office/officeart/2005/8/layout/orgChart1" loCatId="hierarchy" qsTypeId="urn:microsoft.com/office/officeart/2005/8/quickstyle/simple1" qsCatId="simple" csTypeId="urn:microsoft.com/office/officeart/2005/8/colors/colorful2" csCatId="colorful" phldr="1"/>
      <dgm:spPr/>
      <dgm:t>
        <a:bodyPr/>
        <a:lstStyle/>
        <a:p>
          <a:endParaRPr lang="zh-CN" altLang="en-US"/>
        </a:p>
      </dgm:t>
    </dgm:pt>
    <dgm:pt modelId="{A4F639FA-C47C-47B4-BB82-F3492F322BDD}">
      <dgm:prSet phldrT="[文本]" custT="1"/>
      <dgm:spPr/>
      <dgm:t>
        <a:bodyPr/>
        <a:lstStyle/>
        <a:p>
          <a:r>
            <a:rPr lang="zh-CN" altLang="en-US" sz="2000" dirty="0"/>
            <a:t>变频器运转指令给定</a:t>
          </a:r>
        </a:p>
      </dgm:t>
    </dgm:pt>
    <dgm:pt modelId="{FF8921D3-035C-410A-AAC0-60C73ABD7E82}" type="parTrans" cxnId="{AB744BBA-FBC3-4943-9FAF-EC63B7587BB4}">
      <dgm:prSet/>
      <dgm:spPr/>
      <dgm:t>
        <a:bodyPr/>
        <a:lstStyle/>
        <a:p>
          <a:endParaRPr lang="zh-CN" altLang="en-US" sz="2000"/>
        </a:p>
      </dgm:t>
    </dgm:pt>
    <dgm:pt modelId="{4F11F374-7781-4CF9-9C9B-25F2DB602F05}" type="sibTrans" cxnId="{AB744BBA-FBC3-4943-9FAF-EC63B7587BB4}">
      <dgm:prSet/>
      <dgm:spPr/>
      <dgm:t>
        <a:bodyPr/>
        <a:lstStyle/>
        <a:p>
          <a:endParaRPr lang="zh-CN" altLang="en-US" sz="2000"/>
        </a:p>
      </dgm:t>
    </dgm:pt>
    <dgm:pt modelId="{5E62EC55-210B-4638-91FF-5E75DDDC8B3C}">
      <dgm:prSet phldrT="[文本]" custT="1"/>
      <dgm:spPr/>
      <dgm:t>
        <a:bodyPr/>
        <a:lstStyle/>
        <a:p>
          <a:pPr>
            <a:buFont typeface="+mj-lt"/>
            <a:buAutoNum type="arabicPeriod"/>
          </a:pPr>
          <a:r>
            <a:rPr lang="zh-CN" sz="2000" dirty="0"/>
            <a:t>操作面板给定方式</a:t>
          </a:r>
          <a:endParaRPr lang="zh-CN" altLang="en-US" sz="2000" dirty="0"/>
        </a:p>
      </dgm:t>
    </dgm:pt>
    <dgm:pt modelId="{64D7ED47-BCB6-4DF3-B33E-681A94B21387}" type="parTrans" cxnId="{42BE1529-414E-45AB-A664-A04A3D251D88}">
      <dgm:prSet/>
      <dgm:spPr/>
      <dgm:t>
        <a:bodyPr/>
        <a:lstStyle/>
        <a:p>
          <a:endParaRPr lang="zh-CN" altLang="en-US" sz="2000"/>
        </a:p>
      </dgm:t>
    </dgm:pt>
    <dgm:pt modelId="{FF3AFE61-5874-4673-9CD9-7AC2E2420141}" type="sibTrans" cxnId="{42BE1529-414E-45AB-A664-A04A3D251D88}">
      <dgm:prSet/>
      <dgm:spPr/>
      <dgm:t>
        <a:bodyPr/>
        <a:lstStyle/>
        <a:p>
          <a:endParaRPr lang="zh-CN" altLang="en-US" sz="2000"/>
        </a:p>
      </dgm:t>
    </dgm:pt>
    <dgm:pt modelId="{9A847ACB-D1A0-4EA7-B80E-749986F40752}">
      <dgm:prSet phldrT="[文本]" custT="1"/>
      <dgm:spPr/>
      <dgm:t>
        <a:bodyPr/>
        <a:lstStyle/>
        <a:p>
          <a:pPr>
            <a:buFont typeface="+mj-lt"/>
            <a:buAutoNum type="arabicPeriod"/>
          </a:pPr>
          <a:r>
            <a:rPr lang="zh-CN" sz="2000" dirty="0"/>
            <a:t>端子给定方式</a:t>
          </a:r>
          <a:endParaRPr lang="zh-CN" altLang="en-US" sz="2000" dirty="0"/>
        </a:p>
      </dgm:t>
    </dgm:pt>
    <dgm:pt modelId="{D8D03112-0DD4-4F37-95B0-3C2BDA5F39EB}" type="parTrans" cxnId="{1593418E-B6C7-467E-B89A-ADF147A23357}">
      <dgm:prSet/>
      <dgm:spPr/>
      <dgm:t>
        <a:bodyPr/>
        <a:lstStyle/>
        <a:p>
          <a:endParaRPr lang="zh-CN" altLang="en-US" sz="2000"/>
        </a:p>
      </dgm:t>
    </dgm:pt>
    <dgm:pt modelId="{AB615F69-8B31-43A9-AEB5-43A4D20B7AF9}" type="sibTrans" cxnId="{1593418E-B6C7-467E-B89A-ADF147A23357}">
      <dgm:prSet/>
      <dgm:spPr/>
      <dgm:t>
        <a:bodyPr/>
        <a:lstStyle/>
        <a:p>
          <a:endParaRPr lang="zh-CN" altLang="en-US" sz="2000"/>
        </a:p>
      </dgm:t>
    </dgm:pt>
    <dgm:pt modelId="{5ABDC94C-CA0A-48B2-8DA2-66F1290F468E}">
      <dgm:prSet phldrT="[文本]" custT="1"/>
      <dgm:spPr/>
      <dgm:t>
        <a:bodyPr/>
        <a:lstStyle/>
        <a:p>
          <a:pPr>
            <a:buFont typeface="+mj-lt"/>
            <a:buAutoNum type="arabicPeriod"/>
          </a:pPr>
          <a:r>
            <a:rPr lang="zh-CN" sz="2000" dirty="0"/>
            <a:t>通信给定方式</a:t>
          </a:r>
          <a:endParaRPr lang="zh-CN" altLang="en-US" sz="2000" dirty="0"/>
        </a:p>
      </dgm:t>
    </dgm:pt>
    <dgm:pt modelId="{FCDA3C53-9448-440C-8977-DCD662446C19}" type="parTrans" cxnId="{D8FAAD42-02F3-4646-BA7E-D8055DB294A6}">
      <dgm:prSet/>
      <dgm:spPr/>
      <dgm:t>
        <a:bodyPr/>
        <a:lstStyle/>
        <a:p>
          <a:endParaRPr lang="zh-CN" altLang="en-US"/>
        </a:p>
      </dgm:t>
    </dgm:pt>
    <dgm:pt modelId="{D3E21365-7034-47BF-BB88-8D76A0139544}" type="sibTrans" cxnId="{D8FAAD42-02F3-4646-BA7E-D8055DB294A6}">
      <dgm:prSet/>
      <dgm:spPr/>
      <dgm:t>
        <a:bodyPr/>
        <a:lstStyle/>
        <a:p>
          <a:endParaRPr lang="zh-CN" altLang="en-US"/>
        </a:p>
      </dgm:t>
    </dgm:pt>
    <dgm:pt modelId="{AB8215EC-B5D6-41F6-AFFD-8091AF055E8A}" type="pres">
      <dgm:prSet presAssocID="{0A123D55-A002-44D9-9984-7D8CE9153111}" presName="hierChild1" presStyleCnt="0">
        <dgm:presLayoutVars>
          <dgm:orgChart val="1"/>
          <dgm:chPref val="1"/>
          <dgm:dir/>
          <dgm:animOne val="branch"/>
          <dgm:animLvl val="lvl"/>
          <dgm:resizeHandles/>
        </dgm:presLayoutVars>
      </dgm:prSet>
      <dgm:spPr/>
    </dgm:pt>
    <dgm:pt modelId="{0BB189A1-2F84-4691-B81C-690441537CE4}" type="pres">
      <dgm:prSet presAssocID="{A4F639FA-C47C-47B4-BB82-F3492F322BDD}" presName="hierRoot1" presStyleCnt="0">
        <dgm:presLayoutVars>
          <dgm:hierBranch val="init"/>
        </dgm:presLayoutVars>
      </dgm:prSet>
      <dgm:spPr/>
    </dgm:pt>
    <dgm:pt modelId="{4E403E63-7EBE-4742-9FC7-4A271F1244AE}" type="pres">
      <dgm:prSet presAssocID="{A4F639FA-C47C-47B4-BB82-F3492F322BDD}" presName="rootComposite1" presStyleCnt="0"/>
      <dgm:spPr/>
    </dgm:pt>
    <dgm:pt modelId="{EFDEC370-B5B8-4E14-82D4-15EEFBEEC112}" type="pres">
      <dgm:prSet presAssocID="{A4F639FA-C47C-47B4-BB82-F3492F322BDD}" presName="rootText1" presStyleLbl="node0" presStyleIdx="0" presStyleCnt="1" custScaleX="141084" custScaleY="77034">
        <dgm:presLayoutVars>
          <dgm:chPref val="3"/>
        </dgm:presLayoutVars>
      </dgm:prSet>
      <dgm:spPr/>
    </dgm:pt>
    <dgm:pt modelId="{2F7F4FFB-C6CB-497B-8B6C-6BEB4E6D2AE9}" type="pres">
      <dgm:prSet presAssocID="{A4F639FA-C47C-47B4-BB82-F3492F322BDD}" presName="rootConnector1" presStyleLbl="node1" presStyleIdx="0" presStyleCnt="0"/>
      <dgm:spPr/>
    </dgm:pt>
    <dgm:pt modelId="{4ADF6F68-5505-4542-82BE-28F5AF5F5450}" type="pres">
      <dgm:prSet presAssocID="{A4F639FA-C47C-47B4-BB82-F3492F322BDD}" presName="hierChild2" presStyleCnt="0"/>
      <dgm:spPr/>
    </dgm:pt>
    <dgm:pt modelId="{EA30C0C8-E2A9-490D-898B-04A70AD84630}" type="pres">
      <dgm:prSet presAssocID="{64D7ED47-BCB6-4DF3-B33E-681A94B21387}" presName="Name37" presStyleLbl="parChTrans1D2" presStyleIdx="0" presStyleCnt="3"/>
      <dgm:spPr/>
    </dgm:pt>
    <dgm:pt modelId="{C110331D-EBC3-458C-9123-042DB36D221A}" type="pres">
      <dgm:prSet presAssocID="{5E62EC55-210B-4638-91FF-5E75DDDC8B3C}" presName="hierRoot2" presStyleCnt="0">
        <dgm:presLayoutVars>
          <dgm:hierBranch val="init"/>
        </dgm:presLayoutVars>
      </dgm:prSet>
      <dgm:spPr/>
    </dgm:pt>
    <dgm:pt modelId="{49EF2EAD-A30B-4CFB-9562-CC5ECFFE4793}" type="pres">
      <dgm:prSet presAssocID="{5E62EC55-210B-4638-91FF-5E75DDDC8B3C}" presName="rootComposite" presStyleCnt="0"/>
      <dgm:spPr/>
    </dgm:pt>
    <dgm:pt modelId="{6B80D5E9-D7BA-45F1-95A1-3CC14CF22DB7}" type="pres">
      <dgm:prSet presAssocID="{5E62EC55-210B-4638-91FF-5E75DDDC8B3C}" presName="rootText" presStyleLbl="node2" presStyleIdx="0" presStyleCnt="3" custScaleX="172048" custScaleY="72060">
        <dgm:presLayoutVars>
          <dgm:chPref val="3"/>
        </dgm:presLayoutVars>
      </dgm:prSet>
      <dgm:spPr/>
    </dgm:pt>
    <dgm:pt modelId="{F780ACA5-D161-4BBE-ABBF-287E90A8124B}" type="pres">
      <dgm:prSet presAssocID="{5E62EC55-210B-4638-91FF-5E75DDDC8B3C}" presName="rootConnector" presStyleLbl="node2" presStyleIdx="0" presStyleCnt="3"/>
      <dgm:spPr/>
    </dgm:pt>
    <dgm:pt modelId="{C06BAF23-7F54-40CA-9F52-582E48CD028E}" type="pres">
      <dgm:prSet presAssocID="{5E62EC55-210B-4638-91FF-5E75DDDC8B3C}" presName="hierChild4" presStyleCnt="0"/>
      <dgm:spPr/>
    </dgm:pt>
    <dgm:pt modelId="{4D6B547F-9A3A-47FD-8600-FF4DC45B4D7A}" type="pres">
      <dgm:prSet presAssocID="{5E62EC55-210B-4638-91FF-5E75DDDC8B3C}" presName="hierChild5" presStyleCnt="0"/>
      <dgm:spPr/>
    </dgm:pt>
    <dgm:pt modelId="{24E1877C-EBDF-4E1B-B575-4473C9BC44D4}" type="pres">
      <dgm:prSet presAssocID="{D8D03112-0DD4-4F37-95B0-3C2BDA5F39EB}" presName="Name37" presStyleLbl="parChTrans1D2" presStyleIdx="1" presStyleCnt="3"/>
      <dgm:spPr/>
    </dgm:pt>
    <dgm:pt modelId="{C8777E70-CB9C-40D7-84DB-4F972EF0E9AB}" type="pres">
      <dgm:prSet presAssocID="{9A847ACB-D1A0-4EA7-B80E-749986F40752}" presName="hierRoot2" presStyleCnt="0">
        <dgm:presLayoutVars>
          <dgm:hierBranch val="init"/>
        </dgm:presLayoutVars>
      </dgm:prSet>
      <dgm:spPr/>
    </dgm:pt>
    <dgm:pt modelId="{CD8A34B2-41BC-4922-A095-9B0360148811}" type="pres">
      <dgm:prSet presAssocID="{9A847ACB-D1A0-4EA7-B80E-749986F40752}" presName="rootComposite" presStyleCnt="0"/>
      <dgm:spPr/>
    </dgm:pt>
    <dgm:pt modelId="{20A9137A-BF33-41A7-9305-4E0014BB7C79}" type="pres">
      <dgm:prSet presAssocID="{9A847ACB-D1A0-4EA7-B80E-749986F40752}" presName="rootText" presStyleLbl="node2" presStyleIdx="1" presStyleCnt="3" custScaleX="132592" custScaleY="72033">
        <dgm:presLayoutVars>
          <dgm:chPref val="3"/>
        </dgm:presLayoutVars>
      </dgm:prSet>
      <dgm:spPr/>
    </dgm:pt>
    <dgm:pt modelId="{D815DADD-9882-4F60-A1EF-6687874CDF44}" type="pres">
      <dgm:prSet presAssocID="{9A847ACB-D1A0-4EA7-B80E-749986F40752}" presName="rootConnector" presStyleLbl="node2" presStyleIdx="1" presStyleCnt="3"/>
      <dgm:spPr/>
    </dgm:pt>
    <dgm:pt modelId="{753467F1-89CA-4659-B1C3-55F4D5B04E0F}" type="pres">
      <dgm:prSet presAssocID="{9A847ACB-D1A0-4EA7-B80E-749986F40752}" presName="hierChild4" presStyleCnt="0"/>
      <dgm:spPr/>
    </dgm:pt>
    <dgm:pt modelId="{986B5AD5-0065-439F-A26A-5A3EB02B6930}" type="pres">
      <dgm:prSet presAssocID="{9A847ACB-D1A0-4EA7-B80E-749986F40752}" presName="hierChild5" presStyleCnt="0"/>
      <dgm:spPr/>
    </dgm:pt>
    <dgm:pt modelId="{E3436641-F6EB-4FD9-82A9-B3A2478DD314}" type="pres">
      <dgm:prSet presAssocID="{FCDA3C53-9448-440C-8977-DCD662446C19}" presName="Name37" presStyleLbl="parChTrans1D2" presStyleIdx="2" presStyleCnt="3"/>
      <dgm:spPr/>
    </dgm:pt>
    <dgm:pt modelId="{6FDA0666-6331-49BC-B04E-C88136AC10B7}" type="pres">
      <dgm:prSet presAssocID="{5ABDC94C-CA0A-48B2-8DA2-66F1290F468E}" presName="hierRoot2" presStyleCnt="0">
        <dgm:presLayoutVars>
          <dgm:hierBranch val="init"/>
        </dgm:presLayoutVars>
      </dgm:prSet>
      <dgm:spPr/>
    </dgm:pt>
    <dgm:pt modelId="{76EFE02D-9944-4D47-9A95-64E8D992B22C}" type="pres">
      <dgm:prSet presAssocID="{5ABDC94C-CA0A-48B2-8DA2-66F1290F468E}" presName="rootComposite" presStyleCnt="0"/>
      <dgm:spPr/>
    </dgm:pt>
    <dgm:pt modelId="{A000E5A2-27C2-4192-AF31-6C390E9DF383}" type="pres">
      <dgm:prSet presAssocID="{5ABDC94C-CA0A-48B2-8DA2-66F1290F468E}" presName="rootText" presStyleLbl="node2" presStyleIdx="2" presStyleCnt="3" custScaleX="140850" custScaleY="72033">
        <dgm:presLayoutVars>
          <dgm:chPref val="3"/>
        </dgm:presLayoutVars>
      </dgm:prSet>
      <dgm:spPr/>
    </dgm:pt>
    <dgm:pt modelId="{46E7D5A4-DDEB-4413-8C3F-8AD9C5677A61}" type="pres">
      <dgm:prSet presAssocID="{5ABDC94C-CA0A-48B2-8DA2-66F1290F468E}" presName="rootConnector" presStyleLbl="node2" presStyleIdx="2" presStyleCnt="3"/>
      <dgm:spPr/>
    </dgm:pt>
    <dgm:pt modelId="{D968F64C-A124-4B73-A097-F14427F62A7C}" type="pres">
      <dgm:prSet presAssocID="{5ABDC94C-CA0A-48B2-8DA2-66F1290F468E}" presName="hierChild4" presStyleCnt="0"/>
      <dgm:spPr/>
    </dgm:pt>
    <dgm:pt modelId="{CB13B6EA-59FF-4801-A8A0-E131BFF6369E}" type="pres">
      <dgm:prSet presAssocID="{5ABDC94C-CA0A-48B2-8DA2-66F1290F468E}" presName="hierChild5" presStyleCnt="0"/>
      <dgm:spPr/>
    </dgm:pt>
    <dgm:pt modelId="{E82CEB77-9562-4566-A530-1C20EB30A66D}" type="pres">
      <dgm:prSet presAssocID="{A4F639FA-C47C-47B4-BB82-F3492F322BDD}" presName="hierChild3" presStyleCnt="0"/>
      <dgm:spPr/>
    </dgm:pt>
  </dgm:ptLst>
  <dgm:cxnLst>
    <dgm:cxn modelId="{B02CC406-1B85-47B9-BBF9-F1A5B8256E47}" type="presOf" srcId="{D8D03112-0DD4-4F37-95B0-3C2BDA5F39EB}" destId="{24E1877C-EBDF-4E1B-B575-4473C9BC44D4}" srcOrd="0" destOrd="0" presId="urn:microsoft.com/office/officeart/2005/8/layout/orgChart1"/>
    <dgm:cxn modelId="{AC2A841B-6B3A-423F-AAAE-ABBE44C33BE5}" type="presOf" srcId="{A4F639FA-C47C-47B4-BB82-F3492F322BDD}" destId="{2F7F4FFB-C6CB-497B-8B6C-6BEB4E6D2AE9}" srcOrd="1" destOrd="0" presId="urn:microsoft.com/office/officeart/2005/8/layout/orgChart1"/>
    <dgm:cxn modelId="{D550BE1D-5371-4714-BF78-E213ED49E215}" type="presOf" srcId="{9A847ACB-D1A0-4EA7-B80E-749986F40752}" destId="{20A9137A-BF33-41A7-9305-4E0014BB7C79}" srcOrd="0" destOrd="0" presId="urn:microsoft.com/office/officeart/2005/8/layout/orgChart1"/>
    <dgm:cxn modelId="{42BE1529-414E-45AB-A664-A04A3D251D88}" srcId="{A4F639FA-C47C-47B4-BB82-F3492F322BDD}" destId="{5E62EC55-210B-4638-91FF-5E75DDDC8B3C}" srcOrd="0" destOrd="0" parTransId="{64D7ED47-BCB6-4DF3-B33E-681A94B21387}" sibTransId="{FF3AFE61-5874-4673-9CD9-7AC2E2420141}"/>
    <dgm:cxn modelId="{A9778834-72AE-46D5-A989-82BD83835F88}" type="presOf" srcId="{5ABDC94C-CA0A-48B2-8DA2-66F1290F468E}" destId="{A000E5A2-27C2-4192-AF31-6C390E9DF383}" srcOrd="0" destOrd="0" presId="urn:microsoft.com/office/officeart/2005/8/layout/orgChart1"/>
    <dgm:cxn modelId="{B868953C-C565-49C7-88BF-09D46520B4B5}" type="presOf" srcId="{FCDA3C53-9448-440C-8977-DCD662446C19}" destId="{E3436641-F6EB-4FD9-82A9-B3A2478DD314}" srcOrd="0" destOrd="0" presId="urn:microsoft.com/office/officeart/2005/8/layout/orgChart1"/>
    <dgm:cxn modelId="{D8FAAD42-02F3-4646-BA7E-D8055DB294A6}" srcId="{A4F639FA-C47C-47B4-BB82-F3492F322BDD}" destId="{5ABDC94C-CA0A-48B2-8DA2-66F1290F468E}" srcOrd="2" destOrd="0" parTransId="{FCDA3C53-9448-440C-8977-DCD662446C19}" sibTransId="{D3E21365-7034-47BF-BB88-8D76A0139544}"/>
    <dgm:cxn modelId="{71EACE4D-1281-402F-8B38-2969FDDABA87}" type="presOf" srcId="{64D7ED47-BCB6-4DF3-B33E-681A94B21387}" destId="{EA30C0C8-E2A9-490D-898B-04A70AD84630}" srcOrd="0" destOrd="0" presId="urn:microsoft.com/office/officeart/2005/8/layout/orgChart1"/>
    <dgm:cxn modelId="{45D31D84-DC81-461F-8ABF-A091A3EE612F}" type="presOf" srcId="{5E62EC55-210B-4638-91FF-5E75DDDC8B3C}" destId="{F780ACA5-D161-4BBE-ABBF-287E90A8124B}" srcOrd="1" destOrd="0" presId="urn:microsoft.com/office/officeart/2005/8/layout/orgChart1"/>
    <dgm:cxn modelId="{5B8B2889-3860-47FB-ADB5-B27FF673875F}" type="presOf" srcId="{5ABDC94C-CA0A-48B2-8DA2-66F1290F468E}" destId="{46E7D5A4-DDEB-4413-8C3F-8AD9C5677A61}" srcOrd="1" destOrd="0" presId="urn:microsoft.com/office/officeart/2005/8/layout/orgChart1"/>
    <dgm:cxn modelId="{1593418E-B6C7-467E-B89A-ADF147A23357}" srcId="{A4F639FA-C47C-47B4-BB82-F3492F322BDD}" destId="{9A847ACB-D1A0-4EA7-B80E-749986F40752}" srcOrd="1" destOrd="0" parTransId="{D8D03112-0DD4-4F37-95B0-3C2BDA5F39EB}" sibTransId="{AB615F69-8B31-43A9-AEB5-43A4D20B7AF9}"/>
    <dgm:cxn modelId="{9D942E94-4E1B-4949-A9E5-927497568A87}" type="presOf" srcId="{9A847ACB-D1A0-4EA7-B80E-749986F40752}" destId="{D815DADD-9882-4F60-A1EF-6687874CDF44}" srcOrd="1" destOrd="0" presId="urn:microsoft.com/office/officeart/2005/8/layout/orgChart1"/>
    <dgm:cxn modelId="{AB744BBA-FBC3-4943-9FAF-EC63B7587BB4}" srcId="{0A123D55-A002-44D9-9984-7D8CE9153111}" destId="{A4F639FA-C47C-47B4-BB82-F3492F322BDD}" srcOrd="0" destOrd="0" parTransId="{FF8921D3-035C-410A-AAC0-60C73ABD7E82}" sibTransId="{4F11F374-7781-4CF9-9C9B-25F2DB602F05}"/>
    <dgm:cxn modelId="{D53D81E1-9544-4E94-988B-F7B5C2D25E37}" type="presOf" srcId="{5E62EC55-210B-4638-91FF-5E75DDDC8B3C}" destId="{6B80D5E9-D7BA-45F1-95A1-3CC14CF22DB7}" srcOrd="0" destOrd="0" presId="urn:microsoft.com/office/officeart/2005/8/layout/orgChart1"/>
    <dgm:cxn modelId="{DA96A5F9-C411-4AA8-B56F-C513AB13B3CA}" type="presOf" srcId="{0A123D55-A002-44D9-9984-7D8CE9153111}" destId="{AB8215EC-B5D6-41F6-AFFD-8091AF055E8A}" srcOrd="0" destOrd="0" presId="urn:microsoft.com/office/officeart/2005/8/layout/orgChart1"/>
    <dgm:cxn modelId="{3D0C00FF-76E6-4AF9-A6F6-D7E32B9C2223}" type="presOf" srcId="{A4F639FA-C47C-47B4-BB82-F3492F322BDD}" destId="{EFDEC370-B5B8-4E14-82D4-15EEFBEEC112}" srcOrd="0" destOrd="0" presId="urn:microsoft.com/office/officeart/2005/8/layout/orgChart1"/>
    <dgm:cxn modelId="{9D4D8BC9-5D39-4806-A590-914199C68F9B}" type="presParOf" srcId="{AB8215EC-B5D6-41F6-AFFD-8091AF055E8A}" destId="{0BB189A1-2F84-4691-B81C-690441537CE4}" srcOrd="0" destOrd="0" presId="urn:microsoft.com/office/officeart/2005/8/layout/orgChart1"/>
    <dgm:cxn modelId="{5A1A79F4-B31D-4BEC-BCB6-8CFB7D86D74C}" type="presParOf" srcId="{0BB189A1-2F84-4691-B81C-690441537CE4}" destId="{4E403E63-7EBE-4742-9FC7-4A271F1244AE}" srcOrd="0" destOrd="0" presId="urn:microsoft.com/office/officeart/2005/8/layout/orgChart1"/>
    <dgm:cxn modelId="{14B75B94-FFE7-4BD8-91E4-7E76B86DC00E}" type="presParOf" srcId="{4E403E63-7EBE-4742-9FC7-4A271F1244AE}" destId="{EFDEC370-B5B8-4E14-82D4-15EEFBEEC112}" srcOrd="0" destOrd="0" presId="urn:microsoft.com/office/officeart/2005/8/layout/orgChart1"/>
    <dgm:cxn modelId="{5C36EFB8-4363-44FF-B823-B7F8CEE3D54E}" type="presParOf" srcId="{4E403E63-7EBE-4742-9FC7-4A271F1244AE}" destId="{2F7F4FFB-C6CB-497B-8B6C-6BEB4E6D2AE9}" srcOrd="1" destOrd="0" presId="urn:microsoft.com/office/officeart/2005/8/layout/orgChart1"/>
    <dgm:cxn modelId="{CA41E656-3C45-4EC4-A8FE-04C628FC2983}" type="presParOf" srcId="{0BB189A1-2F84-4691-B81C-690441537CE4}" destId="{4ADF6F68-5505-4542-82BE-28F5AF5F5450}" srcOrd="1" destOrd="0" presId="urn:microsoft.com/office/officeart/2005/8/layout/orgChart1"/>
    <dgm:cxn modelId="{2B139A0B-570E-46E0-BB5C-0C3D27874B3E}" type="presParOf" srcId="{4ADF6F68-5505-4542-82BE-28F5AF5F5450}" destId="{EA30C0C8-E2A9-490D-898B-04A70AD84630}" srcOrd="0" destOrd="0" presId="urn:microsoft.com/office/officeart/2005/8/layout/orgChart1"/>
    <dgm:cxn modelId="{5597DFC8-1AEA-4945-B7E5-ED29905743E9}" type="presParOf" srcId="{4ADF6F68-5505-4542-82BE-28F5AF5F5450}" destId="{C110331D-EBC3-458C-9123-042DB36D221A}" srcOrd="1" destOrd="0" presId="urn:microsoft.com/office/officeart/2005/8/layout/orgChart1"/>
    <dgm:cxn modelId="{259842F2-FAE6-43E8-BA1A-6164EEF710B3}" type="presParOf" srcId="{C110331D-EBC3-458C-9123-042DB36D221A}" destId="{49EF2EAD-A30B-4CFB-9562-CC5ECFFE4793}" srcOrd="0" destOrd="0" presId="urn:microsoft.com/office/officeart/2005/8/layout/orgChart1"/>
    <dgm:cxn modelId="{B7014F27-FEB3-49A9-A09C-91DF71C0B6C7}" type="presParOf" srcId="{49EF2EAD-A30B-4CFB-9562-CC5ECFFE4793}" destId="{6B80D5E9-D7BA-45F1-95A1-3CC14CF22DB7}" srcOrd="0" destOrd="0" presId="urn:microsoft.com/office/officeart/2005/8/layout/orgChart1"/>
    <dgm:cxn modelId="{53B179D8-70F6-4087-9DCF-65B7B32D94D6}" type="presParOf" srcId="{49EF2EAD-A30B-4CFB-9562-CC5ECFFE4793}" destId="{F780ACA5-D161-4BBE-ABBF-287E90A8124B}" srcOrd="1" destOrd="0" presId="urn:microsoft.com/office/officeart/2005/8/layout/orgChart1"/>
    <dgm:cxn modelId="{99734ACB-35C4-40EB-B54D-675DDB06F4B7}" type="presParOf" srcId="{C110331D-EBC3-458C-9123-042DB36D221A}" destId="{C06BAF23-7F54-40CA-9F52-582E48CD028E}" srcOrd="1" destOrd="0" presId="urn:microsoft.com/office/officeart/2005/8/layout/orgChart1"/>
    <dgm:cxn modelId="{DE0CF323-1727-4908-AE3F-A8ABF73C9757}" type="presParOf" srcId="{C110331D-EBC3-458C-9123-042DB36D221A}" destId="{4D6B547F-9A3A-47FD-8600-FF4DC45B4D7A}" srcOrd="2" destOrd="0" presId="urn:microsoft.com/office/officeart/2005/8/layout/orgChart1"/>
    <dgm:cxn modelId="{10FE2FCA-B18F-4706-B45B-9C81928A911B}" type="presParOf" srcId="{4ADF6F68-5505-4542-82BE-28F5AF5F5450}" destId="{24E1877C-EBDF-4E1B-B575-4473C9BC44D4}" srcOrd="2" destOrd="0" presId="urn:microsoft.com/office/officeart/2005/8/layout/orgChart1"/>
    <dgm:cxn modelId="{817F6B35-4D22-4779-B759-E2FE977DF681}" type="presParOf" srcId="{4ADF6F68-5505-4542-82BE-28F5AF5F5450}" destId="{C8777E70-CB9C-40D7-84DB-4F972EF0E9AB}" srcOrd="3" destOrd="0" presId="urn:microsoft.com/office/officeart/2005/8/layout/orgChart1"/>
    <dgm:cxn modelId="{30CB12A0-AD87-4FDA-9707-BDFA7148A77B}" type="presParOf" srcId="{C8777E70-CB9C-40D7-84DB-4F972EF0E9AB}" destId="{CD8A34B2-41BC-4922-A095-9B0360148811}" srcOrd="0" destOrd="0" presId="urn:microsoft.com/office/officeart/2005/8/layout/orgChart1"/>
    <dgm:cxn modelId="{B0129FC8-6943-40AB-8381-FB151EA0EC7E}" type="presParOf" srcId="{CD8A34B2-41BC-4922-A095-9B0360148811}" destId="{20A9137A-BF33-41A7-9305-4E0014BB7C79}" srcOrd="0" destOrd="0" presId="urn:microsoft.com/office/officeart/2005/8/layout/orgChart1"/>
    <dgm:cxn modelId="{BECA00DF-24FA-4535-9504-173EFCDF135C}" type="presParOf" srcId="{CD8A34B2-41BC-4922-A095-9B0360148811}" destId="{D815DADD-9882-4F60-A1EF-6687874CDF44}" srcOrd="1" destOrd="0" presId="urn:microsoft.com/office/officeart/2005/8/layout/orgChart1"/>
    <dgm:cxn modelId="{C89DEE0E-C35C-4187-A20E-DAA6E1836BDA}" type="presParOf" srcId="{C8777E70-CB9C-40D7-84DB-4F972EF0E9AB}" destId="{753467F1-89CA-4659-B1C3-55F4D5B04E0F}" srcOrd="1" destOrd="0" presId="urn:microsoft.com/office/officeart/2005/8/layout/orgChart1"/>
    <dgm:cxn modelId="{022222FD-3CFB-4B69-9822-00BDA295A711}" type="presParOf" srcId="{C8777E70-CB9C-40D7-84DB-4F972EF0E9AB}" destId="{986B5AD5-0065-439F-A26A-5A3EB02B6930}" srcOrd="2" destOrd="0" presId="urn:microsoft.com/office/officeart/2005/8/layout/orgChart1"/>
    <dgm:cxn modelId="{D4949F8E-40DD-4D4D-82A2-A59EF92C076B}" type="presParOf" srcId="{4ADF6F68-5505-4542-82BE-28F5AF5F5450}" destId="{E3436641-F6EB-4FD9-82A9-B3A2478DD314}" srcOrd="4" destOrd="0" presId="urn:microsoft.com/office/officeart/2005/8/layout/orgChart1"/>
    <dgm:cxn modelId="{43952273-D910-44AE-8172-D368927CA999}" type="presParOf" srcId="{4ADF6F68-5505-4542-82BE-28F5AF5F5450}" destId="{6FDA0666-6331-49BC-B04E-C88136AC10B7}" srcOrd="5" destOrd="0" presId="urn:microsoft.com/office/officeart/2005/8/layout/orgChart1"/>
    <dgm:cxn modelId="{01FB361C-9B12-46D5-B7CD-EB1C5F0BCCB2}" type="presParOf" srcId="{6FDA0666-6331-49BC-B04E-C88136AC10B7}" destId="{76EFE02D-9944-4D47-9A95-64E8D992B22C}" srcOrd="0" destOrd="0" presId="urn:microsoft.com/office/officeart/2005/8/layout/orgChart1"/>
    <dgm:cxn modelId="{E6DD7FBB-5F76-4544-9403-CFD77A56450D}" type="presParOf" srcId="{76EFE02D-9944-4D47-9A95-64E8D992B22C}" destId="{A000E5A2-27C2-4192-AF31-6C390E9DF383}" srcOrd="0" destOrd="0" presId="urn:microsoft.com/office/officeart/2005/8/layout/orgChart1"/>
    <dgm:cxn modelId="{526C7291-320E-4EF1-9FB5-18F01AEDAE24}" type="presParOf" srcId="{76EFE02D-9944-4D47-9A95-64E8D992B22C}" destId="{46E7D5A4-DDEB-4413-8C3F-8AD9C5677A61}" srcOrd="1" destOrd="0" presId="urn:microsoft.com/office/officeart/2005/8/layout/orgChart1"/>
    <dgm:cxn modelId="{0C9F895B-A386-4485-AB21-19C2C57CE3B5}" type="presParOf" srcId="{6FDA0666-6331-49BC-B04E-C88136AC10B7}" destId="{D968F64C-A124-4B73-A097-F14427F62A7C}" srcOrd="1" destOrd="0" presId="urn:microsoft.com/office/officeart/2005/8/layout/orgChart1"/>
    <dgm:cxn modelId="{5A0339AA-80F9-4EAD-B7A9-D8BC1F0E48B8}" type="presParOf" srcId="{6FDA0666-6331-49BC-B04E-C88136AC10B7}" destId="{CB13B6EA-59FF-4801-A8A0-E131BFF6369E}" srcOrd="2" destOrd="0" presId="urn:microsoft.com/office/officeart/2005/8/layout/orgChart1"/>
    <dgm:cxn modelId="{1150FD43-6D2F-4B9B-B9FB-86276D0ED662}" type="presParOf" srcId="{0BB189A1-2F84-4691-B81C-690441537CE4}" destId="{E82CEB77-9562-4566-A530-1C20EB30A66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123D55-A002-44D9-9984-7D8CE9153111}" type="doc">
      <dgm:prSet loTypeId="urn:microsoft.com/office/officeart/2005/8/layout/orgChart1" loCatId="hierarchy" qsTypeId="urn:microsoft.com/office/officeart/2005/8/quickstyle/simple1" qsCatId="simple" csTypeId="urn:microsoft.com/office/officeart/2005/8/colors/colorful2" csCatId="colorful" phldr="1"/>
      <dgm:spPr/>
      <dgm:t>
        <a:bodyPr/>
        <a:lstStyle/>
        <a:p>
          <a:endParaRPr lang="zh-CN" altLang="en-US"/>
        </a:p>
      </dgm:t>
    </dgm:pt>
    <dgm:pt modelId="{A4F639FA-C47C-47B4-BB82-F3492F322BDD}">
      <dgm:prSet phldrT="[文本]" custT="1"/>
      <dgm:spPr/>
      <dgm:t>
        <a:bodyPr/>
        <a:lstStyle/>
        <a:p>
          <a:r>
            <a:rPr lang="zh-CN" altLang="en-US" sz="2000" dirty="0"/>
            <a:t>变频器频率给定</a:t>
          </a:r>
        </a:p>
      </dgm:t>
    </dgm:pt>
    <dgm:pt modelId="{FF8921D3-035C-410A-AAC0-60C73ABD7E82}" type="parTrans" cxnId="{AB744BBA-FBC3-4943-9FAF-EC63B7587BB4}">
      <dgm:prSet/>
      <dgm:spPr/>
      <dgm:t>
        <a:bodyPr/>
        <a:lstStyle/>
        <a:p>
          <a:endParaRPr lang="zh-CN" altLang="en-US" sz="2000"/>
        </a:p>
      </dgm:t>
    </dgm:pt>
    <dgm:pt modelId="{4F11F374-7781-4CF9-9C9B-25F2DB602F05}" type="sibTrans" cxnId="{AB744BBA-FBC3-4943-9FAF-EC63B7587BB4}">
      <dgm:prSet/>
      <dgm:spPr/>
      <dgm:t>
        <a:bodyPr/>
        <a:lstStyle/>
        <a:p>
          <a:endParaRPr lang="zh-CN" altLang="en-US" sz="2000"/>
        </a:p>
      </dgm:t>
    </dgm:pt>
    <dgm:pt modelId="{5E62EC55-210B-4638-91FF-5E75DDDC8B3C}">
      <dgm:prSet phldrT="[文本]" custT="1"/>
      <dgm:spPr/>
      <dgm:t>
        <a:bodyPr/>
        <a:lstStyle/>
        <a:p>
          <a:pPr>
            <a:buFont typeface="+mj-lt"/>
            <a:buAutoNum type="arabicPeriod"/>
          </a:pPr>
          <a:r>
            <a:rPr lang="zh-CN" sz="2000" dirty="0"/>
            <a:t>操作面板给定</a:t>
          </a:r>
          <a:endParaRPr lang="zh-CN" altLang="en-US" sz="2000" dirty="0"/>
        </a:p>
      </dgm:t>
    </dgm:pt>
    <dgm:pt modelId="{64D7ED47-BCB6-4DF3-B33E-681A94B21387}" type="parTrans" cxnId="{42BE1529-414E-45AB-A664-A04A3D251D88}">
      <dgm:prSet/>
      <dgm:spPr/>
      <dgm:t>
        <a:bodyPr/>
        <a:lstStyle/>
        <a:p>
          <a:endParaRPr lang="zh-CN" altLang="en-US" sz="2000"/>
        </a:p>
      </dgm:t>
    </dgm:pt>
    <dgm:pt modelId="{FF3AFE61-5874-4673-9CD9-7AC2E2420141}" type="sibTrans" cxnId="{42BE1529-414E-45AB-A664-A04A3D251D88}">
      <dgm:prSet/>
      <dgm:spPr/>
      <dgm:t>
        <a:bodyPr/>
        <a:lstStyle/>
        <a:p>
          <a:endParaRPr lang="zh-CN" altLang="en-US" sz="2000"/>
        </a:p>
      </dgm:t>
    </dgm:pt>
    <dgm:pt modelId="{9A847ACB-D1A0-4EA7-B80E-749986F40752}">
      <dgm:prSet phldrT="[文本]" custT="1"/>
      <dgm:spPr/>
      <dgm:t>
        <a:bodyPr/>
        <a:lstStyle/>
        <a:p>
          <a:pPr>
            <a:buFont typeface="+mj-lt"/>
            <a:buAutoNum type="arabicPeriod"/>
          </a:pPr>
          <a:r>
            <a:rPr lang="en-US" altLang="zh-CN" sz="2000" dirty="0"/>
            <a:t>UP/DOWN</a:t>
          </a:r>
          <a:r>
            <a:rPr lang="zh-CN" altLang="en-US" sz="2000" dirty="0"/>
            <a:t>给定</a:t>
          </a:r>
        </a:p>
      </dgm:t>
    </dgm:pt>
    <dgm:pt modelId="{D8D03112-0DD4-4F37-95B0-3C2BDA5F39EB}" type="parTrans" cxnId="{1593418E-B6C7-467E-B89A-ADF147A23357}">
      <dgm:prSet/>
      <dgm:spPr/>
      <dgm:t>
        <a:bodyPr/>
        <a:lstStyle/>
        <a:p>
          <a:endParaRPr lang="zh-CN" altLang="en-US" sz="2000"/>
        </a:p>
      </dgm:t>
    </dgm:pt>
    <dgm:pt modelId="{AB615F69-8B31-43A9-AEB5-43A4D20B7AF9}" type="sibTrans" cxnId="{1593418E-B6C7-467E-B89A-ADF147A23357}">
      <dgm:prSet/>
      <dgm:spPr/>
      <dgm:t>
        <a:bodyPr/>
        <a:lstStyle/>
        <a:p>
          <a:endParaRPr lang="zh-CN" altLang="en-US" sz="2000"/>
        </a:p>
      </dgm:t>
    </dgm:pt>
    <dgm:pt modelId="{5ABDC94C-CA0A-48B2-8DA2-66F1290F468E}">
      <dgm:prSet phldrT="[文本]" custT="1"/>
      <dgm:spPr/>
      <dgm:t>
        <a:bodyPr/>
        <a:lstStyle/>
        <a:p>
          <a:pPr>
            <a:buFont typeface="+mj-lt"/>
            <a:buAutoNum type="arabicPeriod"/>
          </a:pPr>
          <a:r>
            <a:rPr lang="zh-CN" sz="2000" dirty="0"/>
            <a:t>通信给定方式</a:t>
          </a:r>
          <a:endParaRPr lang="zh-CN" altLang="en-US" sz="2000" dirty="0"/>
        </a:p>
      </dgm:t>
    </dgm:pt>
    <dgm:pt modelId="{FCDA3C53-9448-440C-8977-DCD662446C19}" type="parTrans" cxnId="{D8FAAD42-02F3-4646-BA7E-D8055DB294A6}">
      <dgm:prSet/>
      <dgm:spPr/>
      <dgm:t>
        <a:bodyPr/>
        <a:lstStyle/>
        <a:p>
          <a:endParaRPr lang="zh-CN" altLang="en-US"/>
        </a:p>
      </dgm:t>
    </dgm:pt>
    <dgm:pt modelId="{D3E21365-7034-47BF-BB88-8D76A0139544}" type="sibTrans" cxnId="{D8FAAD42-02F3-4646-BA7E-D8055DB294A6}">
      <dgm:prSet/>
      <dgm:spPr/>
      <dgm:t>
        <a:bodyPr/>
        <a:lstStyle/>
        <a:p>
          <a:endParaRPr lang="zh-CN" altLang="en-US"/>
        </a:p>
      </dgm:t>
    </dgm:pt>
    <dgm:pt modelId="{BFC982F3-5E1A-42E4-A57A-E7C179F5B13C}">
      <dgm:prSet phldrT="[文本]" custT="1"/>
      <dgm:spPr/>
      <dgm:t>
        <a:bodyPr/>
        <a:lstStyle/>
        <a:p>
          <a:pPr>
            <a:buFont typeface="+mj-lt"/>
            <a:buAutoNum type="arabicPeriod"/>
          </a:pPr>
          <a:r>
            <a:rPr lang="zh-CN" altLang="en-US" sz="2000" dirty="0"/>
            <a:t>模拟量给定</a:t>
          </a:r>
        </a:p>
      </dgm:t>
    </dgm:pt>
    <dgm:pt modelId="{41142AE8-5B87-4D3A-8F3E-5A588962B680}" type="parTrans" cxnId="{EFE75CFD-F53E-4499-89DF-C3A0F543D8D0}">
      <dgm:prSet/>
      <dgm:spPr/>
      <dgm:t>
        <a:bodyPr/>
        <a:lstStyle/>
        <a:p>
          <a:endParaRPr lang="zh-CN" altLang="en-US"/>
        </a:p>
      </dgm:t>
    </dgm:pt>
    <dgm:pt modelId="{70B68B36-6067-4625-A888-A7C7B31EA86F}" type="sibTrans" cxnId="{EFE75CFD-F53E-4499-89DF-C3A0F543D8D0}">
      <dgm:prSet/>
      <dgm:spPr/>
      <dgm:t>
        <a:bodyPr/>
        <a:lstStyle/>
        <a:p>
          <a:endParaRPr lang="zh-CN" altLang="en-US"/>
        </a:p>
      </dgm:t>
    </dgm:pt>
    <dgm:pt modelId="{AB8215EC-B5D6-41F6-AFFD-8091AF055E8A}" type="pres">
      <dgm:prSet presAssocID="{0A123D55-A002-44D9-9984-7D8CE9153111}" presName="hierChild1" presStyleCnt="0">
        <dgm:presLayoutVars>
          <dgm:orgChart val="1"/>
          <dgm:chPref val="1"/>
          <dgm:dir/>
          <dgm:animOne val="branch"/>
          <dgm:animLvl val="lvl"/>
          <dgm:resizeHandles/>
        </dgm:presLayoutVars>
      </dgm:prSet>
      <dgm:spPr/>
    </dgm:pt>
    <dgm:pt modelId="{0BB189A1-2F84-4691-B81C-690441537CE4}" type="pres">
      <dgm:prSet presAssocID="{A4F639FA-C47C-47B4-BB82-F3492F322BDD}" presName="hierRoot1" presStyleCnt="0">
        <dgm:presLayoutVars>
          <dgm:hierBranch val="init"/>
        </dgm:presLayoutVars>
      </dgm:prSet>
      <dgm:spPr/>
    </dgm:pt>
    <dgm:pt modelId="{4E403E63-7EBE-4742-9FC7-4A271F1244AE}" type="pres">
      <dgm:prSet presAssocID="{A4F639FA-C47C-47B4-BB82-F3492F322BDD}" presName="rootComposite1" presStyleCnt="0"/>
      <dgm:spPr/>
    </dgm:pt>
    <dgm:pt modelId="{EFDEC370-B5B8-4E14-82D4-15EEFBEEC112}" type="pres">
      <dgm:prSet presAssocID="{A4F639FA-C47C-47B4-BB82-F3492F322BDD}" presName="rootText1" presStyleLbl="node0" presStyleIdx="0" presStyleCnt="1" custScaleX="141084" custScaleY="77034">
        <dgm:presLayoutVars>
          <dgm:chPref val="3"/>
        </dgm:presLayoutVars>
      </dgm:prSet>
      <dgm:spPr/>
    </dgm:pt>
    <dgm:pt modelId="{2F7F4FFB-C6CB-497B-8B6C-6BEB4E6D2AE9}" type="pres">
      <dgm:prSet presAssocID="{A4F639FA-C47C-47B4-BB82-F3492F322BDD}" presName="rootConnector1" presStyleLbl="node1" presStyleIdx="0" presStyleCnt="0"/>
      <dgm:spPr/>
    </dgm:pt>
    <dgm:pt modelId="{4ADF6F68-5505-4542-82BE-28F5AF5F5450}" type="pres">
      <dgm:prSet presAssocID="{A4F639FA-C47C-47B4-BB82-F3492F322BDD}" presName="hierChild2" presStyleCnt="0"/>
      <dgm:spPr/>
    </dgm:pt>
    <dgm:pt modelId="{EA30C0C8-E2A9-490D-898B-04A70AD84630}" type="pres">
      <dgm:prSet presAssocID="{64D7ED47-BCB6-4DF3-B33E-681A94B21387}" presName="Name37" presStyleLbl="parChTrans1D2" presStyleIdx="0" presStyleCnt="4"/>
      <dgm:spPr/>
    </dgm:pt>
    <dgm:pt modelId="{C110331D-EBC3-458C-9123-042DB36D221A}" type="pres">
      <dgm:prSet presAssocID="{5E62EC55-210B-4638-91FF-5E75DDDC8B3C}" presName="hierRoot2" presStyleCnt="0">
        <dgm:presLayoutVars>
          <dgm:hierBranch val="init"/>
        </dgm:presLayoutVars>
      </dgm:prSet>
      <dgm:spPr/>
    </dgm:pt>
    <dgm:pt modelId="{49EF2EAD-A30B-4CFB-9562-CC5ECFFE4793}" type="pres">
      <dgm:prSet presAssocID="{5E62EC55-210B-4638-91FF-5E75DDDC8B3C}" presName="rootComposite" presStyleCnt="0"/>
      <dgm:spPr/>
    </dgm:pt>
    <dgm:pt modelId="{6B80D5E9-D7BA-45F1-95A1-3CC14CF22DB7}" type="pres">
      <dgm:prSet presAssocID="{5E62EC55-210B-4638-91FF-5E75DDDC8B3C}" presName="rootText" presStyleLbl="node2" presStyleIdx="0" presStyleCnt="4" custScaleX="172048" custScaleY="72060">
        <dgm:presLayoutVars>
          <dgm:chPref val="3"/>
        </dgm:presLayoutVars>
      </dgm:prSet>
      <dgm:spPr/>
    </dgm:pt>
    <dgm:pt modelId="{F780ACA5-D161-4BBE-ABBF-287E90A8124B}" type="pres">
      <dgm:prSet presAssocID="{5E62EC55-210B-4638-91FF-5E75DDDC8B3C}" presName="rootConnector" presStyleLbl="node2" presStyleIdx="0" presStyleCnt="4"/>
      <dgm:spPr/>
    </dgm:pt>
    <dgm:pt modelId="{C06BAF23-7F54-40CA-9F52-582E48CD028E}" type="pres">
      <dgm:prSet presAssocID="{5E62EC55-210B-4638-91FF-5E75DDDC8B3C}" presName="hierChild4" presStyleCnt="0"/>
      <dgm:spPr/>
    </dgm:pt>
    <dgm:pt modelId="{4D6B547F-9A3A-47FD-8600-FF4DC45B4D7A}" type="pres">
      <dgm:prSet presAssocID="{5E62EC55-210B-4638-91FF-5E75DDDC8B3C}" presName="hierChild5" presStyleCnt="0"/>
      <dgm:spPr/>
    </dgm:pt>
    <dgm:pt modelId="{24E1877C-EBDF-4E1B-B575-4473C9BC44D4}" type="pres">
      <dgm:prSet presAssocID="{D8D03112-0DD4-4F37-95B0-3C2BDA5F39EB}" presName="Name37" presStyleLbl="parChTrans1D2" presStyleIdx="1" presStyleCnt="4"/>
      <dgm:spPr/>
    </dgm:pt>
    <dgm:pt modelId="{C8777E70-CB9C-40D7-84DB-4F972EF0E9AB}" type="pres">
      <dgm:prSet presAssocID="{9A847ACB-D1A0-4EA7-B80E-749986F40752}" presName="hierRoot2" presStyleCnt="0">
        <dgm:presLayoutVars>
          <dgm:hierBranch val="init"/>
        </dgm:presLayoutVars>
      </dgm:prSet>
      <dgm:spPr/>
    </dgm:pt>
    <dgm:pt modelId="{CD8A34B2-41BC-4922-A095-9B0360148811}" type="pres">
      <dgm:prSet presAssocID="{9A847ACB-D1A0-4EA7-B80E-749986F40752}" presName="rootComposite" presStyleCnt="0"/>
      <dgm:spPr/>
    </dgm:pt>
    <dgm:pt modelId="{20A9137A-BF33-41A7-9305-4E0014BB7C79}" type="pres">
      <dgm:prSet presAssocID="{9A847ACB-D1A0-4EA7-B80E-749986F40752}" presName="rootText" presStyleLbl="node2" presStyleIdx="1" presStyleCnt="4" custScaleX="132592" custScaleY="72033">
        <dgm:presLayoutVars>
          <dgm:chPref val="3"/>
        </dgm:presLayoutVars>
      </dgm:prSet>
      <dgm:spPr/>
    </dgm:pt>
    <dgm:pt modelId="{D815DADD-9882-4F60-A1EF-6687874CDF44}" type="pres">
      <dgm:prSet presAssocID="{9A847ACB-D1A0-4EA7-B80E-749986F40752}" presName="rootConnector" presStyleLbl="node2" presStyleIdx="1" presStyleCnt="4"/>
      <dgm:spPr/>
    </dgm:pt>
    <dgm:pt modelId="{753467F1-89CA-4659-B1C3-55F4D5B04E0F}" type="pres">
      <dgm:prSet presAssocID="{9A847ACB-D1A0-4EA7-B80E-749986F40752}" presName="hierChild4" presStyleCnt="0"/>
      <dgm:spPr/>
    </dgm:pt>
    <dgm:pt modelId="{986B5AD5-0065-439F-A26A-5A3EB02B6930}" type="pres">
      <dgm:prSet presAssocID="{9A847ACB-D1A0-4EA7-B80E-749986F40752}" presName="hierChild5" presStyleCnt="0"/>
      <dgm:spPr/>
    </dgm:pt>
    <dgm:pt modelId="{2B699289-0570-402B-936B-0477DBAA3626}" type="pres">
      <dgm:prSet presAssocID="{41142AE8-5B87-4D3A-8F3E-5A588962B680}" presName="Name37" presStyleLbl="parChTrans1D2" presStyleIdx="2" presStyleCnt="4"/>
      <dgm:spPr/>
    </dgm:pt>
    <dgm:pt modelId="{F4D10F62-4FB0-4984-938E-A98476F1FFE3}" type="pres">
      <dgm:prSet presAssocID="{BFC982F3-5E1A-42E4-A57A-E7C179F5B13C}" presName="hierRoot2" presStyleCnt="0">
        <dgm:presLayoutVars>
          <dgm:hierBranch val="init"/>
        </dgm:presLayoutVars>
      </dgm:prSet>
      <dgm:spPr/>
    </dgm:pt>
    <dgm:pt modelId="{2869E04B-63E8-4B57-8713-5F5371979440}" type="pres">
      <dgm:prSet presAssocID="{BFC982F3-5E1A-42E4-A57A-E7C179F5B13C}" presName="rootComposite" presStyleCnt="0"/>
      <dgm:spPr/>
    </dgm:pt>
    <dgm:pt modelId="{2B5FAADF-F4A8-424E-AB5E-C5B54EDA49EE}" type="pres">
      <dgm:prSet presAssocID="{BFC982F3-5E1A-42E4-A57A-E7C179F5B13C}" presName="rootText" presStyleLbl="node2" presStyleIdx="2" presStyleCnt="4" custScaleY="72060">
        <dgm:presLayoutVars>
          <dgm:chPref val="3"/>
        </dgm:presLayoutVars>
      </dgm:prSet>
      <dgm:spPr/>
    </dgm:pt>
    <dgm:pt modelId="{7DEB1B17-ACEB-47F5-AC30-9E1082B4F60C}" type="pres">
      <dgm:prSet presAssocID="{BFC982F3-5E1A-42E4-A57A-E7C179F5B13C}" presName="rootConnector" presStyleLbl="node2" presStyleIdx="2" presStyleCnt="4"/>
      <dgm:spPr/>
    </dgm:pt>
    <dgm:pt modelId="{80172DB6-E208-4A06-97C6-2C6E41A6CB04}" type="pres">
      <dgm:prSet presAssocID="{BFC982F3-5E1A-42E4-A57A-E7C179F5B13C}" presName="hierChild4" presStyleCnt="0"/>
      <dgm:spPr/>
    </dgm:pt>
    <dgm:pt modelId="{FFE75A80-16A7-41FE-B4EE-C3FF919BB60F}" type="pres">
      <dgm:prSet presAssocID="{BFC982F3-5E1A-42E4-A57A-E7C179F5B13C}" presName="hierChild5" presStyleCnt="0"/>
      <dgm:spPr/>
    </dgm:pt>
    <dgm:pt modelId="{E3436641-F6EB-4FD9-82A9-B3A2478DD314}" type="pres">
      <dgm:prSet presAssocID="{FCDA3C53-9448-440C-8977-DCD662446C19}" presName="Name37" presStyleLbl="parChTrans1D2" presStyleIdx="3" presStyleCnt="4"/>
      <dgm:spPr/>
    </dgm:pt>
    <dgm:pt modelId="{6FDA0666-6331-49BC-B04E-C88136AC10B7}" type="pres">
      <dgm:prSet presAssocID="{5ABDC94C-CA0A-48B2-8DA2-66F1290F468E}" presName="hierRoot2" presStyleCnt="0">
        <dgm:presLayoutVars>
          <dgm:hierBranch val="init"/>
        </dgm:presLayoutVars>
      </dgm:prSet>
      <dgm:spPr/>
    </dgm:pt>
    <dgm:pt modelId="{76EFE02D-9944-4D47-9A95-64E8D992B22C}" type="pres">
      <dgm:prSet presAssocID="{5ABDC94C-CA0A-48B2-8DA2-66F1290F468E}" presName="rootComposite" presStyleCnt="0"/>
      <dgm:spPr/>
    </dgm:pt>
    <dgm:pt modelId="{A000E5A2-27C2-4192-AF31-6C390E9DF383}" type="pres">
      <dgm:prSet presAssocID="{5ABDC94C-CA0A-48B2-8DA2-66F1290F468E}" presName="rootText" presStyleLbl="node2" presStyleIdx="3" presStyleCnt="4" custScaleX="140850" custScaleY="72033">
        <dgm:presLayoutVars>
          <dgm:chPref val="3"/>
        </dgm:presLayoutVars>
      </dgm:prSet>
      <dgm:spPr/>
    </dgm:pt>
    <dgm:pt modelId="{46E7D5A4-DDEB-4413-8C3F-8AD9C5677A61}" type="pres">
      <dgm:prSet presAssocID="{5ABDC94C-CA0A-48B2-8DA2-66F1290F468E}" presName="rootConnector" presStyleLbl="node2" presStyleIdx="3" presStyleCnt="4"/>
      <dgm:spPr/>
    </dgm:pt>
    <dgm:pt modelId="{D968F64C-A124-4B73-A097-F14427F62A7C}" type="pres">
      <dgm:prSet presAssocID="{5ABDC94C-CA0A-48B2-8DA2-66F1290F468E}" presName="hierChild4" presStyleCnt="0"/>
      <dgm:spPr/>
    </dgm:pt>
    <dgm:pt modelId="{CB13B6EA-59FF-4801-A8A0-E131BFF6369E}" type="pres">
      <dgm:prSet presAssocID="{5ABDC94C-CA0A-48B2-8DA2-66F1290F468E}" presName="hierChild5" presStyleCnt="0"/>
      <dgm:spPr/>
    </dgm:pt>
    <dgm:pt modelId="{E82CEB77-9562-4566-A530-1C20EB30A66D}" type="pres">
      <dgm:prSet presAssocID="{A4F639FA-C47C-47B4-BB82-F3492F322BDD}" presName="hierChild3" presStyleCnt="0"/>
      <dgm:spPr/>
    </dgm:pt>
  </dgm:ptLst>
  <dgm:cxnLst>
    <dgm:cxn modelId="{B02CC406-1B85-47B9-BBF9-F1A5B8256E47}" type="presOf" srcId="{D8D03112-0DD4-4F37-95B0-3C2BDA5F39EB}" destId="{24E1877C-EBDF-4E1B-B575-4473C9BC44D4}" srcOrd="0" destOrd="0" presId="urn:microsoft.com/office/officeart/2005/8/layout/orgChart1"/>
    <dgm:cxn modelId="{AC2A841B-6B3A-423F-AAAE-ABBE44C33BE5}" type="presOf" srcId="{A4F639FA-C47C-47B4-BB82-F3492F322BDD}" destId="{2F7F4FFB-C6CB-497B-8B6C-6BEB4E6D2AE9}" srcOrd="1" destOrd="0" presId="urn:microsoft.com/office/officeart/2005/8/layout/orgChart1"/>
    <dgm:cxn modelId="{D550BE1D-5371-4714-BF78-E213ED49E215}" type="presOf" srcId="{9A847ACB-D1A0-4EA7-B80E-749986F40752}" destId="{20A9137A-BF33-41A7-9305-4E0014BB7C79}" srcOrd="0" destOrd="0" presId="urn:microsoft.com/office/officeart/2005/8/layout/orgChart1"/>
    <dgm:cxn modelId="{42BE1529-414E-45AB-A664-A04A3D251D88}" srcId="{A4F639FA-C47C-47B4-BB82-F3492F322BDD}" destId="{5E62EC55-210B-4638-91FF-5E75DDDC8B3C}" srcOrd="0" destOrd="0" parTransId="{64D7ED47-BCB6-4DF3-B33E-681A94B21387}" sibTransId="{FF3AFE61-5874-4673-9CD9-7AC2E2420141}"/>
    <dgm:cxn modelId="{A9778834-72AE-46D5-A989-82BD83835F88}" type="presOf" srcId="{5ABDC94C-CA0A-48B2-8DA2-66F1290F468E}" destId="{A000E5A2-27C2-4192-AF31-6C390E9DF383}" srcOrd="0" destOrd="0" presId="urn:microsoft.com/office/officeart/2005/8/layout/orgChart1"/>
    <dgm:cxn modelId="{E0BB6037-FDDB-447E-A7AF-6D4CB73ED907}" type="presOf" srcId="{BFC982F3-5E1A-42E4-A57A-E7C179F5B13C}" destId="{7DEB1B17-ACEB-47F5-AC30-9E1082B4F60C}" srcOrd="1" destOrd="0" presId="urn:microsoft.com/office/officeart/2005/8/layout/orgChart1"/>
    <dgm:cxn modelId="{B868953C-C565-49C7-88BF-09D46520B4B5}" type="presOf" srcId="{FCDA3C53-9448-440C-8977-DCD662446C19}" destId="{E3436641-F6EB-4FD9-82A9-B3A2478DD314}" srcOrd="0" destOrd="0" presId="urn:microsoft.com/office/officeart/2005/8/layout/orgChart1"/>
    <dgm:cxn modelId="{D8FAAD42-02F3-4646-BA7E-D8055DB294A6}" srcId="{A4F639FA-C47C-47B4-BB82-F3492F322BDD}" destId="{5ABDC94C-CA0A-48B2-8DA2-66F1290F468E}" srcOrd="3" destOrd="0" parTransId="{FCDA3C53-9448-440C-8977-DCD662446C19}" sibTransId="{D3E21365-7034-47BF-BB88-8D76A0139544}"/>
    <dgm:cxn modelId="{83EAA74A-3D02-47F9-873D-63C1E1255A41}" type="presOf" srcId="{41142AE8-5B87-4D3A-8F3E-5A588962B680}" destId="{2B699289-0570-402B-936B-0477DBAA3626}" srcOrd="0" destOrd="0" presId="urn:microsoft.com/office/officeart/2005/8/layout/orgChart1"/>
    <dgm:cxn modelId="{71EACE4D-1281-402F-8B38-2969FDDABA87}" type="presOf" srcId="{64D7ED47-BCB6-4DF3-B33E-681A94B21387}" destId="{EA30C0C8-E2A9-490D-898B-04A70AD84630}" srcOrd="0" destOrd="0" presId="urn:microsoft.com/office/officeart/2005/8/layout/orgChart1"/>
    <dgm:cxn modelId="{45D31D84-DC81-461F-8ABF-A091A3EE612F}" type="presOf" srcId="{5E62EC55-210B-4638-91FF-5E75DDDC8B3C}" destId="{F780ACA5-D161-4BBE-ABBF-287E90A8124B}" srcOrd="1" destOrd="0" presId="urn:microsoft.com/office/officeart/2005/8/layout/orgChart1"/>
    <dgm:cxn modelId="{5B8B2889-3860-47FB-ADB5-B27FF673875F}" type="presOf" srcId="{5ABDC94C-CA0A-48B2-8DA2-66F1290F468E}" destId="{46E7D5A4-DDEB-4413-8C3F-8AD9C5677A61}" srcOrd="1" destOrd="0" presId="urn:microsoft.com/office/officeart/2005/8/layout/orgChart1"/>
    <dgm:cxn modelId="{1593418E-B6C7-467E-B89A-ADF147A23357}" srcId="{A4F639FA-C47C-47B4-BB82-F3492F322BDD}" destId="{9A847ACB-D1A0-4EA7-B80E-749986F40752}" srcOrd="1" destOrd="0" parTransId="{D8D03112-0DD4-4F37-95B0-3C2BDA5F39EB}" sibTransId="{AB615F69-8B31-43A9-AEB5-43A4D20B7AF9}"/>
    <dgm:cxn modelId="{9D942E94-4E1B-4949-A9E5-927497568A87}" type="presOf" srcId="{9A847ACB-D1A0-4EA7-B80E-749986F40752}" destId="{D815DADD-9882-4F60-A1EF-6687874CDF44}" srcOrd="1" destOrd="0" presId="urn:microsoft.com/office/officeart/2005/8/layout/orgChart1"/>
    <dgm:cxn modelId="{AB744BBA-FBC3-4943-9FAF-EC63B7587BB4}" srcId="{0A123D55-A002-44D9-9984-7D8CE9153111}" destId="{A4F639FA-C47C-47B4-BB82-F3492F322BDD}" srcOrd="0" destOrd="0" parTransId="{FF8921D3-035C-410A-AAC0-60C73ABD7E82}" sibTransId="{4F11F374-7781-4CF9-9C9B-25F2DB602F05}"/>
    <dgm:cxn modelId="{C2621BDE-223C-40BC-A6E0-752C3DE73D9D}" type="presOf" srcId="{BFC982F3-5E1A-42E4-A57A-E7C179F5B13C}" destId="{2B5FAADF-F4A8-424E-AB5E-C5B54EDA49EE}" srcOrd="0" destOrd="0" presId="urn:microsoft.com/office/officeart/2005/8/layout/orgChart1"/>
    <dgm:cxn modelId="{D53D81E1-9544-4E94-988B-F7B5C2D25E37}" type="presOf" srcId="{5E62EC55-210B-4638-91FF-5E75DDDC8B3C}" destId="{6B80D5E9-D7BA-45F1-95A1-3CC14CF22DB7}" srcOrd="0" destOrd="0" presId="urn:microsoft.com/office/officeart/2005/8/layout/orgChart1"/>
    <dgm:cxn modelId="{DA96A5F9-C411-4AA8-B56F-C513AB13B3CA}" type="presOf" srcId="{0A123D55-A002-44D9-9984-7D8CE9153111}" destId="{AB8215EC-B5D6-41F6-AFFD-8091AF055E8A}" srcOrd="0" destOrd="0" presId="urn:microsoft.com/office/officeart/2005/8/layout/orgChart1"/>
    <dgm:cxn modelId="{EFE75CFD-F53E-4499-89DF-C3A0F543D8D0}" srcId="{A4F639FA-C47C-47B4-BB82-F3492F322BDD}" destId="{BFC982F3-5E1A-42E4-A57A-E7C179F5B13C}" srcOrd="2" destOrd="0" parTransId="{41142AE8-5B87-4D3A-8F3E-5A588962B680}" sibTransId="{70B68B36-6067-4625-A888-A7C7B31EA86F}"/>
    <dgm:cxn modelId="{3D0C00FF-76E6-4AF9-A6F6-D7E32B9C2223}" type="presOf" srcId="{A4F639FA-C47C-47B4-BB82-F3492F322BDD}" destId="{EFDEC370-B5B8-4E14-82D4-15EEFBEEC112}" srcOrd="0" destOrd="0" presId="urn:microsoft.com/office/officeart/2005/8/layout/orgChart1"/>
    <dgm:cxn modelId="{9D4D8BC9-5D39-4806-A590-914199C68F9B}" type="presParOf" srcId="{AB8215EC-B5D6-41F6-AFFD-8091AF055E8A}" destId="{0BB189A1-2F84-4691-B81C-690441537CE4}" srcOrd="0" destOrd="0" presId="urn:microsoft.com/office/officeart/2005/8/layout/orgChart1"/>
    <dgm:cxn modelId="{5A1A79F4-B31D-4BEC-BCB6-8CFB7D86D74C}" type="presParOf" srcId="{0BB189A1-2F84-4691-B81C-690441537CE4}" destId="{4E403E63-7EBE-4742-9FC7-4A271F1244AE}" srcOrd="0" destOrd="0" presId="urn:microsoft.com/office/officeart/2005/8/layout/orgChart1"/>
    <dgm:cxn modelId="{14B75B94-FFE7-4BD8-91E4-7E76B86DC00E}" type="presParOf" srcId="{4E403E63-7EBE-4742-9FC7-4A271F1244AE}" destId="{EFDEC370-B5B8-4E14-82D4-15EEFBEEC112}" srcOrd="0" destOrd="0" presId="urn:microsoft.com/office/officeart/2005/8/layout/orgChart1"/>
    <dgm:cxn modelId="{5C36EFB8-4363-44FF-B823-B7F8CEE3D54E}" type="presParOf" srcId="{4E403E63-7EBE-4742-9FC7-4A271F1244AE}" destId="{2F7F4FFB-C6CB-497B-8B6C-6BEB4E6D2AE9}" srcOrd="1" destOrd="0" presId="urn:microsoft.com/office/officeart/2005/8/layout/orgChart1"/>
    <dgm:cxn modelId="{CA41E656-3C45-4EC4-A8FE-04C628FC2983}" type="presParOf" srcId="{0BB189A1-2F84-4691-B81C-690441537CE4}" destId="{4ADF6F68-5505-4542-82BE-28F5AF5F5450}" srcOrd="1" destOrd="0" presId="urn:microsoft.com/office/officeart/2005/8/layout/orgChart1"/>
    <dgm:cxn modelId="{2B139A0B-570E-46E0-BB5C-0C3D27874B3E}" type="presParOf" srcId="{4ADF6F68-5505-4542-82BE-28F5AF5F5450}" destId="{EA30C0C8-E2A9-490D-898B-04A70AD84630}" srcOrd="0" destOrd="0" presId="urn:microsoft.com/office/officeart/2005/8/layout/orgChart1"/>
    <dgm:cxn modelId="{5597DFC8-1AEA-4945-B7E5-ED29905743E9}" type="presParOf" srcId="{4ADF6F68-5505-4542-82BE-28F5AF5F5450}" destId="{C110331D-EBC3-458C-9123-042DB36D221A}" srcOrd="1" destOrd="0" presId="urn:microsoft.com/office/officeart/2005/8/layout/orgChart1"/>
    <dgm:cxn modelId="{259842F2-FAE6-43E8-BA1A-6164EEF710B3}" type="presParOf" srcId="{C110331D-EBC3-458C-9123-042DB36D221A}" destId="{49EF2EAD-A30B-4CFB-9562-CC5ECFFE4793}" srcOrd="0" destOrd="0" presId="urn:microsoft.com/office/officeart/2005/8/layout/orgChart1"/>
    <dgm:cxn modelId="{B7014F27-FEB3-49A9-A09C-91DF71C0B6C7}" type="presParOf" srcId="{49EF2EAD-A30B-4CFB-9562-CC5ECFFE4793}" destId="{6B80D5E9-D7BA-45F1-95A1-3CC14CF22DB7}" srcOrd="0" destOrd="0" presId="urn:microsoft.com/office/officeart/2005/8/layout/orgChart1"/>
    <dgm:cxn modelId="{53B179D8-70F6-4087-9DCF-65B7B32D94D6}" type="presParOf" srcId="{49EF2EAD-A30B-4CFB-9562-CC5ECFFE4793}" destId="{F780ACA5-D161-4BBE-ABBF-287E90A8124B}" srcOrd="1" destOrd="0" presId="urn:microsoft.com/office/officeart/2005/8/layout/orgChart1"/>
    <dgm:cxn modelId="{99734ACB-35C4-40EB-B54D-675DDB06F4B7}" type="presParOf" srcId="{C110331D-EBC3-458C-9123-042DB36D221A}" destId="{C06BAF23-7F54-40CA-9F52-582E48CD028E}" srcOrd="1" destOrd="0" presId="urn:microsoft.com/office/officeart/2005/8/layout/orgChart1"/>
    <dgm:cxn modelId="{DE0CF323-1727-4908-AE3F-A8ABF73C9757}" type="presParOf" srcId="{C110331D-EBC3-458C-9123-042DB36D221A}" destId="{4D6B547F-9A3A-47FD-8600-FF4DC45B4D7A}" srcOrd="2" destOrd="0" presId="urn:microsoft.com/office/officeart/2005/8/layout/orgChart1"/>
    <dgm:cxn modelId="{10FE2FCA-B18F-4706-B45B-9C81928A911B}" type="presParOf" srcId="{4ADF6F68-5505-4542-82BE-28F5AF5F5450}" destId="{24E1877C-EBDF-4E1B-B575-4473C9BC44D4}" srcOrd="2" destOrd="0" presId="urn:microsoft.com/office/officeart/2005/8/layout/orgChart1"/>
    <dgm:cxn modelId="{817F6B35-4D22-4779-B759-E2FE977DF681}" type="presParOf" srcId="{4ADF6F68-5505-4542-82BE-28F5AF5F5450}" destId="{C8777E70-CB9C-40D7-84DB-4F972EF0E9AB}" srcOrd="3" destOrd="0" presId="urn:microsoft.com/office/officeart/2005/8/layout/orgChart1"/>
    <dgm:cxn modelId="{30CB12A0-AD87-4FDA-9707-BDFA7148A77B}" type="presParOf" srcId="{C8777E70-CB9C-40D7-84DB-4F972EF0E9AB}" destId="{CD8A34B2-41BC-4922-A095-9B0360148811}" srcOrd="0" destOrd="0" presId="urn:microsoft.com/office/officeart/2005/8/layout/orgChart1"/>
    <dgm:cxn modelId="{B0129FC8-6943-40AB-8381-FB151EA0EC7E}" type="presParOf" srcId="{CD8A34B2-41BC-4922-A095-9B0360148811}" destId="{20A9137A-BF33-41A7-9305-4E0014BB7C79}" srcOrd="0" destOrd="0" presId="urn:microsoft.com/office/officeart/2005/8/layout/orgChart1"/>
    <dgm:cxn modelId="{BECA00DF-24FA-4535-9504-173EFCDF135C}" type="presParOf" srcId="{CD8A34B2-41BC-4922-A095-9B0360148811}" destId="{D815DADD-9882-4F60-A1EF-6687874CDF44}" srcOrd="1" destOrd="0" presId="urn:microsoft.com/office/officeart/2005/8/layout/orgChart1"/>
    <dgm:cxn modelId="{C89DEE0E-C35C-4187-A20E-DAA6E1836BDA}" type="presParOf" srcId="{C8777E70-CB9C-40D7-84DB-4F972EF0E9AB}" destId="{753467F1-89CA-4659-B1C3-55F4D5B04E0F}" srcOrd="1" destOrd="0" presId="urn:microsoft.com/office/officeart/2005/8/layout/orgChart1"/>
    <dgm:cxn modelId="{022222FD-3CFB-4B69-9822-00BDA295A711}" type="presParOf" srcId="{C8777E70-CB9C-40D7-84DB-4F972EF0E9AB}" destId="{986B5AD5-0065-439F-A26A-5A3EB02B6930}" srcOrd="2" destOrd="0" presId="urn:microsoft.com/office/officeart/2005/8/layout/orgChart1"/>
    <dgm:cxn modelId="{3D7FE39F-2299-4A97-8F5F-D429044E46A2}" type="presParOf" srcId="{4ADF6F68-5505-4542-82BE-28F5AF5F5450}" destId="{2B699289-0570-402B-936B-0477DBAA3626}" srcOrd="4" destOrd="0" presId="urn:microsoft.com/office/officeart/2005/8/layout/orgChart1"/>
    <dgm:cxn modelId="{31602B68-531D-442F-B4B2-EE8DC3409AA4}" type="presParOf" srcId="{4ADF6F68-5505-4542-82BE-28F5AF5F5450}" destId="{F4D10F62-4FB0-4984-938E-A98476F1FFE3}" srcOrd="5" destOrd="0" presId="urn:microsoft.com/office/officeart/2005/8/layout/orgChart1"/>
    <dgm:cxn modelId="{148F25DA-3141-489B-8759-842EC79E78B0}" type="presParOf" srcId="{F4D10F62-4FB0-4984-938E-A98476F1FFE3}" destId="{2869E04B-63E8-4B57-8713-5F5371979440}" srcOrd="0" destOrd="0" presId="urn:microsoft.com/office/officeart/2005/8/layout/orgChart1"/>
    <dgm:cxn modelId="{76F55E4D-9346-4F30-B04F-952A102BE5A4}" type="presParOf" srcId="{2869E04B-63E8-4B57-8713-5F5371979440}" destId="{2B5FAADF-F4A8-424E-AB5E-C5B54EDA49EE}" srcOrd="0" destOrd="0" presId="urn:microsoft.com/office/officeart/2005/8/layout/orgChart1"/>
    <dgm:cxn modelId="{3E963159-9D81-432A-931E-5532A4A2F74E}" type="presParOf" srcId="{2869E04B-63E8-4B57-8713-5F5371979440}" destId="{7DEB1B17-ACEB-47F5-AC30-9E1082B4F60C}" srcOrd="1" destOrd="0" presId="urn:microsoft.com/office/officeart/2005/8/layout/orgChart1"/>
    <dgm:cxn modelId="{2792E384-EC0F-43B9-BD0B-C976BCFED4D0}" type="presParOf" srcId="{F4D10F62-4FB0-4984-938E-A98476F1FFE3}" destId="{80172DB6-E208-4A06-97C6-2C6E41A6CB04}" srcOrd="1" destOrd="0" presId="urn:microsoft.com/office/officeart/2005/8/layout/orgChart1"/>
    <dgm:cxn modelId="{9314CC37-4263-42F5-81C9-8233C662B048}" type="presParOf" srcId="{F4D10F62-4FB0-4984-938E-A98476F1FFE3}" destId="{FFE75A80-16A7-41FE-B4EE-C3FF919BB60F}" srcOrd="2" destOrd="0" presId="urn:microsoft.com/office/officeart/2005/8/layout/orgChart1"/>
    <dgm:cxn modelId="{D4949F8E-40DD-4D4D-82A2-A59EF92C076B}" type="presParOf" srcId="{4ADF6F68-5505-4542-82BE-28F5AF5F5450}" destId="{E3436641-F6EB-4FD9-82A9-B3A2478DD314}" srcOrd="6" destOrd="0" presId="urn:microsoft.com/office/officeart/2005/8/layout/orgChart1"/>
    <dgm:cxn modelId="{43952273-D910-44AE-8172-D368927CA999}" type="presParOf" srcId="{4ADF6F68-5505-4542-82BE-28F5AF5F5450}" destId="{6FDA0666-6331-49BC-B04E-C88136AC10B7}" srcOrd="7" destOrd="0" presId="urn:microsoft.com/office/officeart/2005/8/layout/orgChart1"/>
    <dgm:cxn modelId="{01FB361C-9B12-46D5-B7CD-EB1C5F0BCCB2}" type="presParOf" srcId="{6FDA0666-6331-49BC-B04E-C88136AC10B7}" destId="{76EFE02D-9944-4D47-9A95-64E8D992B22C}" srcOrd="0" destOrd="0" presId="urn:microsoft.com/office/officeart/2005/8/layout/orgChart1"/>
    <dgm:cxn modelId="{E6DD7FBB-5F76-4544-9403-CFD77A56450D}" type="presParOf" srcId="{76EFE02D-9944-4D47-9A95-64E8D992B22C}" destId="{A000E5A2-27C2-4192-AF31-6C390E9DF383}" srcOrd="0" destOrd="0" presId="urn:microsoft.com/office/officeart/2005/8/layout/orgChart1"/>
    <dgm:cxn modelId="{526C7291-320E-4EF1-9FB5-18F01AEDAE24}" type="presParOf" srcId="{76EFE02D-9944-4D47-9A95-64E8D992B22C}" destId="{46E7D5A4-DDEB-4413-8C3F-8AD9C5677A61}" srcOrd="1" destOrd="0" presId="urn:microsoft.com/office/officeart/2005/8/layout/orgChart1"/>
    <dgm:cxn modelId="{0C9F895B-A386-4485-AB21-19C2C57CE3B5}" type="presParOf" srcId="{6FDA0666-6331-49BC-B04E-C88136AC10B7}" destId="{D968F64C-A124-4B73-A097-F14427F62A7C}" srcOrd="1" destOrd="0" presId="urn:microsoft.com/office/officeart/2005/8/layout/orgChart1"/>
    <dgm:cxn modelId="{5A0339AA-80F9-4EAD-B7A9-D8BC1F0E48B8}" type="presParOf" srcId="{6FDA0666-6331-49BC-B04E-C88136AC10B7}" destId="{CB13B6EA-59FF-4801-A8A0-E131BFF6369E}" srcOrd="2" destOrd="0" presId="urn:microsoft.com/office/officeart/2005/8/layout/orgChart1"/>
    <dgm:cxn modelId="{1150FD43-6D2F-4B9B-B9FB-86276D0ED662}" type="presParOf" srcId="{0BB189A1-2F84-4691-B81C-690441537CE4}" destId="{E82CEB77-9562-4566-A530-1C20EB30A66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B99215D-3D1A-4976-B87F-E401234BCB0D}" type="doc">
      <dgm:prSet loTypeId="urn:microsoft.com/office/officeart/2005/8/layout/orgChart1" loCatId="hierarchy" qsTypeId="urn:microsoft.com/office/officeart/2005/8/quickstyle/simple1" qsCatId="simple" csTypeId="urn:microsoft.com/office/officeart/2005/8/colors/colorful2" csCatId="colorful" phldr="1"/>
      <dgm:spPr/>
      <dgm:t>
        <a:bodyPr/>
        <a:lstStyle/>
        <a:p>
          <a:endParaRPr lang="zh-CN" altLang="en-US"/>
        </a:p>
      </dgm:t>
    </dgm:pt>
    <dgm:pt modelId="{43CD91E5-C0A0-429B-8363-A5B8EA998B8F}">
      <dgm:prSet phldrT="[文本]" custT="1"/>
      <dgm:spPr/>
      <dgm:t>
        <a:bodyPr/>
        <a:lstStyle/>
        <a:p>
          <a:r>
            <a:rPr lang="zh-CN" altLang="en-US" sz="1800" dirty="0"/>
            <a:t>固定频率运行方式</a:t>
          </a:r>
        </a:p>
      </dgm:t>
    </dgm:pt>
    <dgm:pt modelId="{48BDD722-35B3-452A-9A03-D00E882C4DA7}" type="parTrans" cxnId="{2D44F223-1C2A-4301-B422-37D7287A8649}">
      <dgm:prSet/>
      <dgm:spPr/>
      <dgm:t>
        <a:bodyPr/>
        <a:lstStyle/>
        <a:p>
          <a:endParaRPr lang="zh-CN" altLang="en-US" sz="1800"/>
        </a:p>
      </dgm:t>
    </dgm:pt>
    <dgm:pt modelId="{B7F69B06-9587-4997-85B4-0F44F585EAC5}" type="sibTrans" cxnId="{2D44F223-1C2A-4301-B422-37D7287A8649}">
      <dgm:prSet/>
      <dgm:spPr/>
      <dgm:t>
        <a:bodyPr/>
        <a:lstStyle/>
        <a:p>
          <a:endParaRPr lang="zh-CN" altLang="en-US" sz="1800"/>
        </a:p>
      </dgm:t>
    </dgm:pt>
    <dgm:pt modelId="{905261EF-C979-44C8-A9A8-F82EC9DD3C1D}">
      <dgm:prSet phldrT="[文本]" custT="1"/>
      <dgm:spPr/>
      <dgm:t>
        <a:bodyPr/>
        <a:lstStyle/>
        <a:p>
          <a:r>
            <a:rPr lang="zh-CN" altLang="en-US" sz="1800" b="1" dirty="0">
              <a:effectLst/>
              <a:ea typeface="宋体" panose="02010600030101010101" pitchFamily="2" charset="-122"/>
              <a:cs typeface="宋体" panose="02010600030101010101" pitchFamily="2" charset="-122"/>
            </a:rPr>
            <a:t>直接选择模式</a:t>
          </a:r>
          <a:endParaRPr lang="en-US" altLang="zh-CN" sz="1800" b="1" dirty="0">
            <a:effectLst/>
            <a:ea typeface="宋体" panose="02010600030101010101" pitchFamily="2" charset="-122"/>
            <a:cs typeface="宋体" panose="02010600030101010101" pitchFamily="2" charset="-122"/>
          </a:endParaRPr>
        </a:p>
        <a:p>
          <a:r>
            <a:rPr lang="en-US" altLang="zh-CN" sz="1800" b="1" dirty="0">
              <a:effectLst/>
              <a:ea typeface="宋体" panose="02010600030101010101" pitchFamily="2" charset="-122"/>
            </a:rPr>
            <a:t>P1016=1</a:t>
          </a:r>
          <a:endParaRPr lang="zh-CN" altLang="en-US" sz="1800" dirty="0"/>
        </a:p>
      </dgm:t>
    </dgm:pt>
    <dgm:pt modelId="{CD64FB11-B0F1-4A95-A253-BF41C9383174}" type="parTrans" cxnId="{0D342F5D-B86E-467F-BCFE-EFD95CA7A486}">
      <dgm:prSet/>
      <dgm:spPr/>
      <dgm:t>
        <a:bodyPr/>
        <a:lstStyle/>
        <a:p>
          <a:endParaRPr lang="zh-CN" altLang="en-US" sz="1800"/>
        </a:p>
      </dgm:t>
    </dgm:pt>
    <dgm:pt modelId="{F013C6C8-22CE-4DB1-A99D-53B6DB13F098}" type="sibTrans" cxnId="{0D342F5D-B86E-467F-BCFE-EFD95CA7A486}">
      <dgm:prSet/>
      <dgm:spPr/>
      <dgm:t>
        <a:bodyPr/>
        <a:lstStyle/>
        <a:p>
          <a:endParaRPr lang="zh-CN" altLang="en-US" sz="1800"/>
        </a:p>
      </dgm:t>
    </dgm:pt>
    <dgm:pt modelId="{BFE0C183-0F2F-4168-B99A-CC452AB3D058}">
      <dgm:prSet phldrT="[文本]" custT="1"/>
      <dgm:spPr/>
      <dgm:t>
        <a:bodyPr/>
        <a:lstStyle/>
        <a:p>
          <a:r>
            <a:rPr lang="zh-CN" altLang="en-US" sz="1800" b="1" dirty="0">
              <a:effectLst/>
              <a:ea typeface="宋体" panose="02010600030101010101" pitchFamily="2" charset="-122"/>
              <a:cs typeface="宋体" panose="02010600030101010101" pitchFamily="2" charset="-122"/>
            </a:rPr>
            <a:t>二进制选择模式</a:t>
          </a:r>
          <a:endParaRPr lang="en-US" altLang="zh-CN" sz="1800" b="1" dirty="0">
            <a:effectLst/>
            <a:ea typeface="宋体" panose="02010600030101010101" pitchFamily="2" charset="-122"/>
            <a:cs typeface="宋体" panose="02010600030101010101" pitchFamily="2" charset="-122"/>
          </a:endParaRPr>
        </a:p>
        <a:p>
          <a:r>
            <a:rPr lang="en-US" altLang="zh-CN" sz="1800" b="1" dirty="0">
              <a:effectLst/>
              <a:ea typeface="宋体" panose="02010600030101010101" pitchFamily="2" charset="-122"/>
            </a:rPr>
            <a:t>P1016=2</a:t>
          </a:r>
          <a:endParaRPr lang="zh-CN" altLang="en-US" sz="1800" dirty="0"/>
        </a:p>
      </dgm:t>
    </dgm:pt>
    <dgm:pt modelId="{668D5620-15DB-41FB-91F1-F8B40AB539F8}" type="parTrans" cxnId="{7F7BD30F-3749-4C46-8358-591CAC027A1D}">
      <dgm:prSet/>
      <dgm:spPr/>
      <dgm:t>
        <a:bodyPr/>
        <a:lstStyle/>
        <a:p>
          <a:endParaRPr lang="zh-CN" altLang="en-US"/>
        </a:p>
      </dgm:t>
    </dgm:pt>
    <dgm:pt modelId="{5DB43F3B-D1AB-434C-904B-DF8ECF7EDFAB}" type="sibTrans" cxnId="{7F7BD30F-3749-4C46-8358-591CAC027A1D}">
      <dgm:prSet/>
      <dgm:spPr/>
      <dgm:t>
        <a:bodyPr/>
        <a:lstStyle/>
        <a:p>
          <a:endParaRPr lang="zh-CN" altLang="en-US"/>
        </a:p>
      </dgm:t>
    </dgm:pt>
    <dgm:pt modelId="{F129A767-FDB0-4DDA-8986-C5ABDFEB9A39}" type="pres">
      <dgm:prSet presAssocID="{3B99215D-3D1A-4976-B87F-E401234BCB0D}" presName="hierChild1" presStyleCnt="0">
        <dgm:presLayoutVars>
          <dgm:orgChart val="1"/>
          <dgm:chPref val="1"/>
          <dgm:dir/>
          <dgm:animOne val="branch"/>
          <dgm:animLvl val="lvl"/>
          <dgm:resizeHandles/>
        </dgm:presLayoutVars>
      </dgm:prSet>
      <dgm:spPr/>
    </dgm:pt>
    <dgm:pt modelId="{5793B040-2CDA-4144-86D9-0E5559AF7938}" type="pres">
      <dgm:prSet presAssocID="{43CD91E5-C0A0-429B-8363-A5B8EA998B8F}" presName="hierRoot1" presStyleCnt="0">
        <dgm:presLayoutVars>
          <dgm:hierBranch val="init"/>
        </dgm:presLayoutVars>
      </dgm:prSet>
      <dgm:spPr/>
    </dgm:pt>
    <dgm:pt modelId="{27B3EA09-6951-4C1C-82EF-02F1413F5E90}" type="pres">
      <dgm:prSet presAssocID="{43CD91E5-C0A0-429B-8363-A5B8EA998B8F}" presName="rootComposite1" presStyleCnt="0"/>
      <dgm:spPr/>
    </dgm:pt>
    <dgm:pt modelId="{4A96CD0F-5892-4078-AB1C-41014F5409A6}" type="pres">
      <dgm:prSet presAssocID="{43CD91E5-C0A0-429B-8363-A5B8EA998B8F}" presName="rootText1" presStyleLbl="node0" presStyleIdx="0" presStyleCnt="1" custScaleX="126777">
        <dgm:presLayoutVars>
          <dgm:chPref val="3"/>
        </dgm:presLayoutVars>
      </dgm:prSet>
      <dgm:spPr/>
    </dgm:pt>
    <dgm:pt modelId="{5F658FA9-02FD-4527-94B6-C5530F77AA61}" type="pres">
      <dgm:prSet presAssocID="{43CD91E5-C0A0-429B-8363-A5B8EA998B8F}" presName="rootConnector1" presStyleLbl="node1" presStyleIdx="0" presStyleCnt="0"/>
      <dgm:spPr/>
    </dgm:pt>
    <dgm:pt modelId="{31A2FEF9-4A35-4D52-93ED-D1769B288944}" type="pres">
      <dgm:prSet presAssocID="{43CD91E5-C0A0-429B-8363-A5B8EA998B8F}" presName="hierChild2" presStyleCnt="0"/>
      <dgm:spPr/>
    </dgm:pt>
    <dgm:pt modelId="{921C6F92-822A-469A-B86A-CAC53C2BCFF7}" type="pres">
      <dgm:prSet presAssocID="{CD64FB11-B0F1-4A95-A253-BF41C9383174}" presName="Name37" presStyleLbl="parChTrans1D2" presStyleIdx="0" presStyleCnt="2"/>
      <dgm:spPr/>
    </dgm:pt>
    <dgm:pt modelId="{94FAB92A-6B5B-4F76-88B8-00A34E385129}" type="pres">
      <dgm:prSet presAssocID="{905261EF-C979-44C8-A9A8-F82EC9DD3C1D}" presName="hierRoot2" presStyleCnt="0">
        <dgm:presLayoutVars>
          <dgm:hierBranch val="init"/>
        </dgm:presLayoutVars>
      </dgm:prSet>
      <dgm:spPr/>
    </dgm:pt>
    <dgm:pt modelId="{16E09AC5-3ACA-44FB-9DDE-552D8D915C4A}" type="pres">
      <dgm:prSet presAssocID="{905261EF-C979-44C8-A9A8-F82EC9DD3C1D}" presName="rootComposite" presStyleCnt="0"/>
      <dgm:spPr/>
    </dgm:pt>
    <dgm:pt modelId="{0B166F1C-DE88-4FCC-991F-109ABF89B588}" type="pres">
      <dgm:prSet presAssocID="{905261EF-C979-44C8-A9A8-F82EC9DD3C1D}" presName="rootText" presStyleLbl="node2" presStyleIdx="0" presStyleCnt="2">
        <dgm:presLayoutVars>
          <dgm:chPref val="3"/>
        </dgm:presLayoutVars>
      </dgm:prSet>
      <dgm:spPr/>
    </dgm:pt>
    <dgm:pt modelId="{B2102E3D-5860-42A4-BE1F-D68AB3C3395C}" type="pres">
      <dgm:prSet presAssocID="{905261EF-C979-44C8-A9A8-F82EC9DD3C1D}" presName="rootConnector" presStyleLbl="node2" presStyleIdx="0" presStyleCnt="2"/>
      <dgm:spPr/>
    </dgm:pt>
    <dgm:pt modelId="{383EEF38-94D4-472C-9C6A-8C54F09FF3CD}" type="pres">
      <dgm:prSet presAssocID="{905261EF-C979-44C8-A9A8-F82EC9DD3C1D}" presName="hierChild4" presStyleCnt="0"/>
      <dgm:spPr/>
    </dgm:pt>
    <dgm:pt modelId="{57A2C548-4E0C-43EB-A0CA-64ED182C797B}" type="pres">
      <dgm:prSet presAssocID="{905261EF-C979-44C8-A9A8-F82EC9DD3C1D}" presName="hierChild5" presStyleCnt="0"/>
      <dgm:spPr/>
    </dgm:pt>
    <dgm:pt modelId="{D27167E1-90C1-4C04-8029-054BCF52C76E}" type="pres">
      <dgm:prSet presAssocID="{668D5620-15DB-41FB-91F1-F8B40AB539F8}" presName="Name37" presStyleLbl="parChTrans1D2" presStyleIdx="1" presStyleCnt="2"/>
      <dgm:spPr/>
    </dgm:pt>
    <dgm:pt modelId="{2DB705D0-F877-41F9-A474-6013D6D25FBD}" type="pres">
      <dgm:prSet presAssocID="{BFE0C183-0F2F-4168-B99A-CC452AB3D058}" presName="hierRoot2" presStyleCnt="0">
        <dgm:presLayoutVars>
          <dgm:hierBranch val="init"/>
        </dgm:presLayoutVars>
      </dgm:prSet>
      <dgm:spPr/>
    </dgm:pt>
    <dgm:pt modelId="{2827CDA6-32EF-49A9-ABC4-C644D20D2039}" type="pres">
      <dgm:prSet presAssocID="{BFE0C183-0F2F-4168-B99A-CC452AB3D058}" presName="rootComposite" presStyleCnt="0"/>
      <dgm:spPr/>
    </dgm:pt>
    <dgm:pt modelId="{194AF4B1-9CEA-4863-971F-C206D8A8AB76}" type="pres">
      <dgm:prSet presAssocID="{BFE0C183-0F2F-4168-B99A-CC452AB3D058}" presName="rootText" presStyleLbl="node2" presStyleIdx="1" presStyleCnt="2">
        <dgm:presLayoutVars>
          <dgm:chPref val="3"/>
        </dgm:presLayoutVars>
      </dgm:prSet>
      <dgm:spPr/>
    </dgm:pt>
    <dgm:pt modelId="{7FA12093-6D38-4CF8-B9A0-838A3A833A6A}" type="pres">
      <dgm:prSet presAssocID="{BFE0C183-0F2F-4168-B99A-CC452AB3D058}" presName="rootConnector" presStyleLbl="node2" presStyleIdx="1" presStyleCnt="2"/>
      <dgm:spPr/>
    </dgm:pt>
    <dgm:pt modelId="{599E58ED-1774-4BAE-A868-19C3C713B65D}" type="pres">
      <dgm:prSet presAssocID="{BFE0C183-0F2F-4168-B99A-CC452AB3D058}" presName="hierChild4" presStyleCnt="0"/>
      <dgm:spPr/>
    </dgm:pt>
    <dgm:pt modelId="{29A23EC8-B784-47DE-B1EB-95BCA00A6E67}" type="pres">
      <dgm:prSet presAssocID="{BFE0C183-0F2F-4168-B99A-CC452AB3D058}" presName="hierChild5" presStyleCnt="0"/>
      <dgm:spPr/>
    </dgm:pt>
    <dgm:pt modelId="{000A551C-248E-40F5-B6ED-9AD03A392CF9}" type="pres">
      <dgm:prSet presAssocID="{43CD91E5-C0A0-429B-8363-A5B8EA998B8F}" presName="hierChild3" presStyleCnt="0"/>
      <dgm:spPr/>
    </dgm:pt>
  </dgm:ptLst>
  <dgm:cxnLst>
    <dgm:cxn modelId="{7F7BD30F-3749-4C46-8358-591CAC027A1D}" srcId="{43CD91E5-C0A0-429B-8363-A5B8EA998B8F}" destId="{BFE0C183-0F2F-4168-B99A-CC452AB3D058}" srcOrd="1" destOrd="0" parTransId="{668D5620-15DB-41FB-91F1-F8B40AB539F8}" sibTransId="{5DB43F3B-D1AB-434C-904B-DF8ECF7EDFAB}"/>
    <dgm:cxn modelId="{C33FAB11-02DA-4A8B-B1D5-2D5E2CEB45C6}" type="presOf" srcId="{668D5620-15DB-41FB-91F1-F8B40AB539F8}" destId="{D27167E1-90C1-4C04-8029-054BCF52C76E}" srcOrd="0" destOrd="0" presId="urn:microsoft.com/office/officeart/2005/8/layout/orgChart1"/>
    <dgm:cxn modelId="{2D44F223-1C2A-4301-B422-37D7287A8649}" srcId="{3B99215D-3D1A-4976-B87F-E401234BCB0D}" destId="{43CD91E5-C0A0-429B-8363-A5B8EA998B8F}" srcOrd="0" destOrd="0" parTransId="{48BDD722-35B3-452A-9A03-D00E882C4DA7}" sibTransId="{B7F69B06-9587-4997-85B4-0F44F585EAC5}"/>
    <dgm:cxn modelId="{5C200A28-14E4-4614-907E-B04359BC156F}" type="presOf" srcId="{CD64FB11-B0F1-4A95-A253-BF41C9383174}" destId="{921C6F92-822A-469A-B86A-CAC53C2BCFF7}" srcOrd="0" destOrd="0" presId="urn:microsoft.com/office/officeart/2005/8/layout/orgChart1"/>
    <dgm:cxn modelId="{0D342F5D-B86E-467F-BCFE-EFD95CA7A486}" srcId="{43CD91E5-C0A0-429B-8363-A5B8EA998B8F}" destId="{905261EF-C979-44C8-A9A8-F82EC9DD3C1D}" srcOrd="0" destOrd="0" parTransId="{CD64FB11-B0F1-4A95-A253-BF41C9383174}" sibTransId="{F013C6C8-22CE-4DB1-A99D-53B6DB13F098}"/>
    <dgm:cxn modelId="{96141073-D6EC-4F56-907F-482E07BFCF9D}" type="presOf" srcId="{43CD91E5-C0A0-429B-8363-A5B8EA998B8F}" destId="{4A96CD0F-5892-4078-AB1C-41014F5409A6}" srcOrd="0" destOrd="0" presId="urn:microsoft.com/office/officeart/2005/8/layout/orgChart1"/>
    <dgm:cxn modelId="{A5DC4176-76EE-4F1C-85EE-3279091AF050}" type="presOf" srcId="{3B99215D-3D1A-4976-B87F-E401234BCB0D}" destId="{F129A767-FDB0-4DDA-8986-C5ABDFEB9A39}" srcOrd="0" destOrd="0" presId="urn:microsoft.com/office/officeart/2005/8/layout/orgChart1"/>
    <dgm:cxn modelId="{9E667587-56EA-4F22-9C7F-6446F414F35A}" type="presOf" srcId="{905261EF-C979-44C8-A9A8-F82EC9DD3C1D}" destId="{B2102E3D-5860-42A4-BE1F-D68AB3C3395C}" srcOrd="1" destOrd="0" presId="urn:microsoft.com/office/officeart/2005/8/layout/orgChart1"/>
    <dgm:cxn modelId="{A8B16593-6806-47C5-947C-56CAFDF1F34D}" type="presOf" srcId="{BFE0C183-0F2F-4168-B99A-CC452AB3D058}" destId="{7FA12093-6D38-4CF8-B9A0-838A3A833A6A}" srcOrd="1" destOrd="0" presId="urn:microsoft.com/office/officeart/2005/8/layout/orgChart1"/>
    <dgm:cxn modelId="{687AAA97-3D67-422E-A18B-B88942F67947}" type="presOf" srcId="{905261EF-C979-44C8-A9A8-F82EC9DD3C1D}" destId="{0B166F1C-DE88-4FCC-991F-109ABF89B588}" srcOrd="0" destOrd="0" presId="urn:microsoft.com/office/officeart/2005/8/layout/orgChart1"/>
    <dgm:cxn modelId="{09F1DF9E-CA1A-41AD-A1CF-1BE95CBE6B7A}" type="presOf" srcId="{BFE0C183-0F2F-4168-B99A-CC452AB3D058}" destId="{194AF4B1-9CEA-4863-971F-C206D8A8AB76}" srcOrd="0" destOrd="0" presId="urn:microsoft.com/office/officeart/2005/8/layout/orgChart1"/>
    <dgm:cxn modelId="{9F690BC4-79EA-4D44-8A70-6B982E71E62E}" type="presOf" srcId="{43CD91E5-C0A0-429B-8363-A5B8EA998B8F}" destId="{5F658FA9-02FD-4527-94B6-C5530F77AA61}" srcOrd="1" destOrd="0" presId="urn:microsoft.com/office/officeart/2005/8/layout/orgChart1"/>
    <dgm:cxn modelId="{0E74A98D-1C7B-4600-B837-27F1574E8D21}" type="presParOf" srcId="{F129A767-FDB0-4DDA-8986-C5ABDFEB9A39}" destId="{5793B040-2CDA-4144-86D9-0E5559AF7938}" srcOrd="0" destOrd="0" presId="urn:microsoft.com/office/officeart/2005/8/layout/orgChart1"/>
    <dgm:cxn modelId="{00F5BE3A-8AB0-4434-B81F-0B257D782932}" type="presParOf" srcId="{5793B040-2CDA-4144-86D9-0E5559AF7938}" destId="{27B3EA09-6951-4C1C-82EF-02F1413F5E90}" srcOrd="0" destOrd="0" presId="urn:microsoft.com/office/officeart/2005/8/layout/orgChart1"/>
    <dgm:cxn modelId="{072A862C-9767-4B47-9E05-C6D29CB57B22}" type="presParOf" srcId="{27B3EA09-6951-4C1C-82EF-02F1413F5E90}" destId="{4A96CD0F-5892-4078-AB1C-41014F5409A6}" srcOrd="0" destOrd="0" presId="urn:microsoft.com/office/officeart/2005/8/layout/orgChart1"/>
    <dgm:cxn modelId="{36C27B08-C65B-4710-80FC-A88496367038}" type="presParOf" srcId="{27B3EA09-6951-4C1C-82EF-02F1413F5E90}" destId="{5F658FA9-02FD-4527-94B6-C5530F77AA61}" srcOrd="1" destOrd="0" presId="urn:microsoft.com/office/officeart/2005/8/layout/orgChart1"/>
    <dgm:cxn modelId="{24DEA669-79C0-4A07-87B1-56C177154A01}" type="presParOf" srcId="{5793B040-2CDA-4144-86D9-0E5559AF7938}" destId="{31A2FEF9-4A35-4D52-93ED-D1769B288944}" srcOrd="1" destOrd="0" presId="urn:microsoft.com/office/officeart/2005/8/layout/orgChart1"/>
    <dgm:cxn modelId="{86DBAD09-43D3-46FE-B6BD-64413BFFE37C}" type="presParOf" srcId="{31A2FEF9-4A35-4D52-93ED-D1769B288944}" destId="{921C6F92-822A-469A-B86A-CAC53C2BCFF7}" srcOrd="0" destOrd="0" presId="urn:microsoft.com/office/officeart/2005/8/layout/orgChart1"/>
    <dgm:cxn modelId="{BEF3827F-CCC7-425C-B442-1D583398AF94}" type="presParOf" srcId="{31A2FEF9-4A35-4D52-93ED-D1769B288944}" destId="{94FAB92A-6B5B-4F76-88B8-00A34E385129}" srcOrd="1" destOrd="0" presId="urn:microsoft.com/office/officeart/2005/8/layout/orgChart1"/>
    <dgm:cxn modelId="{6DF4256E-6792-44A8-AA9D-A0030151D0AB}" type="presParOf" srcId="{94FAB92A-6B5B-4F76-88B8-00A34E385129}" destId="{16E09AC5-3ACA-44FB-9DDE-552D8D915C4A}" srcOrd="0" destOrd="0" presId="urn:microsoft.com/office/officeart/2005/8/layout/orgChart1"/>
    <dgm:cxn modelId="{32318864-A43D-4101-90FC-69FB03AA8BC6}" type="presParOf" srcId="{16E09AC5-3ACA-44FB-9DDE-552D8D915C4A}" destId="{0B166F1C-DE88-4FCC-991F-109ABF89B588}" srcOrd="0" destOrd="0" presId="urn:microsoft.com/office/officeart/2005/8/layout/orgChart1"/>
    <dgm:cxn modelId="{EEBEDCA9-95FC-4EF7-AF38-2DDACF82A8F1}" type="presParOf" srcId="{16E09AC5-3ACA-44FB-9DDE-552D8D915C4A}" destId="{B2102E3D-5860-42A4-BE1F-D68AB3C3395C}" srcOrd="1" destOrd="0" presId="urn:microsoft.com/office/officeart/2005/8/layout/orgChart1"/>
    <dgm:cxn modelId="{5A1818E6-1912-42F6-A891-E20E1F5F5B2A}" type="presParOf" srcId="{94FAB92A-6B5B-4F76-88B8-00A34E385129}" destId="{383EEF38-94D4-472C-9C6A-8C54F09FF3CD}" srcOrd="1" destOrd="0" presId="urn:microsoft.com/office/officeart/2005/8/layout/orgChart1"/>
    <dgm:cxn modelId="{B0AA534D-BC5E-4A03-90FC-FA16BE9F73F0}" type="presParOf" srcId="{94FAB92A-6B5B-4F76-88B8-00A34E385129}" destId="{57A2C548-4E0C-43EB-A0CA-64ED182C797B}" srcOrd="2" destOrd="0" presId="urn:microsoft.com/office/officeart/2005/8/layout/orgChart1"/>
    <dgm:cxn modelId="{7FAD1D8B-28C9-4C19-881E-75CA989B5DE8}" type="presParOf" srcId="{31A2FEF9-4A35-4D52-93ED-D1769B288944}" destId="{D27167E1-90C1-4C04-8029-054BCF52C76E}" srcOrd="2" destOrd="0" presId="urn:microsoft.com/office/officeart/2005/8/layout/orgChart1"/>
    <dgm:cxn modelId="{14CD6E72-6402-4B3E-B907-92E49175F091}" type="presParOf" srcId="{31A2FEF9-4A35-4D52-93ED-D1769B288944}" destId="{2DB705D0-F877-41F9-A474-6013D6D25FBD}" srcOrd="3" destOrd="0" presId="urn:microsoft.com/office/officeart/2005/8/layout/orgChart1"/>
    <dgm:cxn modelId="{A0003245-BE00-4D9B-BD74-C367A061DB89}" type="presParOf" srcId="{2DB705D0-F877-41F9-A474-6013D6D25FBD}" destId="{2827CDA6-32EF-49A9-ABC4-C644D20D2039}" srcOrd="0" destOrd="0" presId="urn:microsoft.com/office/officeart/2005/8/layout/orgChart1"/>
    <dgm:cxn modelId="{8367197E-94D8-499C-9B9E-740EC5D9A814}" type="presParOf" srcId="{2827CDA6-32EF-49A9-ABC4-C644D20D2039}" destId="{194AF4B1-9CEA-4863-971F-C206D8A8AB76}" srcOrd="0" destOrd="0" presId="urn:microsoft.com/office/officeart/2005/8/layout/orgChart1"/>
    <dgm:cxn modelId="{155AABA0-1AD7-4715-94B3-FC8FFD6C4767}" type="presParOf" srcId="{2827CDA6-32EF-49A9-ABC4-C644D20D2039}" destId="{7FA12093-6D38-4CF8-B9A0-838A3A833A6A}" srcOrd="1" destOrd="0" presId="urn:microsoft.com/office/officeart/2005/8/layout/orgChart1"/>
    <dgm:cxn modelId="{FEF061A4-1B39-457D-8F6B-86ED5B8F2E9D}" type="presParOf" srcId="{2DB705D0-F877-41F9-A474-6013D6D25FBD}" destId="{599E58ED-1774-4BAE-A868-19C3C713B65D}" srcOrd="1" destOrd="0" presId="urn:microsoft.com/office/officeart/2005/8/layout/orgChart1"/>
    <dgm:cxn modelId="{C124B9C7-8A6D-41DA-9894-7E1D2E8E5A45}" type="presParOf" srcId="{2DB705D0-F877-41F9-A474-6013D6D25FBD}" destId="{29A23EC8-B784-47DE-B1EB-95BCA00A6E67}" srcOrd="2" destOrd="0" presId="urn:microsoft.com/office/officeart/2005/8/layout/orgChart1"/>
    <dgm:cxn modelId="{797A2BEC-B039-4D76-BDC0-D981108D4A18}" type="presParOf" srcId="{5793B040-2CDA-4144-86D9-0E5559AF7938}" destId="{000A551C-248E-40F5-B6ED-9AD03A392CF9}"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0134A-F814-48AD-828E-F6DE4C031BCB}">
      <dsp:nvSpPr>
        <dsp:cNvPr id="0" name=""/>
        <dsp:cNvSpPr/>
      </dsp:nvSpPr>
      <dsp:spPr>
        <a:xfrm>
          <a:off x="13229" y="-403035"/>
          <a:ext cx="2660253" cy="80607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知识目标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13229" y="-403035"/>
        <a:ext cx="2660253" cy="806070"/>
      </dsp:txXfrm>
    </dsp:sp>
    <dsp:sp modelId="{5BE79BCB-C168-49A2-8715-45F8A48B6C91}">
      <dsp:nvSpPr>
        <dsp:cNvPr id="0" name=""/>
        <dsp:cNvSpPr/>
      </dsp:nvSpPr>
      <dsp:spPr>
        <a:xfrm>
          <a:off x="13229" y="403035"/>
          <a:ext cx="2660253" cy="3803246"/>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了解变频器端口控制方式；</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了解变频器的数字输入</a:t>
          </a:r>
          <a:r>
            <a:rPr lang="en-US" altLang="en-US" sz="1600" kern="1200" dirty="0">
              <a:latin typeface="微软雅黑" panose="020B0503020204020204" pitchFamily="34" charset="-122"/>
              <a:ea typeface="微软雅黑" panose="020B0503020204020204" pitchFamily="34" charset="-122"/>
            </a:rPr>
            <a:t>/</a:t>
          </a:r>
          <a:r>
            <a:rPr lang="zh-CN" altLang="en-US" sz="1600" kern="1200" dirty="0">
              <a:latin typeface="微软雅黑" panose="020B0503020204020204" pitchFamily="34" charset="-122"/>
              <a:ea typeface="微软雅黑" panose="020B0503020204020204" pitchFamily="34" charset="-122"/>
            </a:rPr>
            <a:t>输出端子功能；</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了解变频器的模拟量输入</a:t>
          </a:r>
          <a:r>
            <a:rPr lang="en-US" altLang="en-US" sz="1600" kern="1200" dirty="0">
              <a:latin typeface="微软雅黑" panose="020B0503020204020204" pitchFamily="34" charset="-122"/>
              <a:ea typeface="微软雅黑" panose="020B0503020204020204" pitchFamily="34" charset="-122"/>
            </a:rPr>
            <a:t>/</a:t>
          </a:r>
          <a:r>
            <a:rPr lang="zh-CN" altLang="en-US" sz="1600" kern="1200" dirty="0">
              <a:latin typeface="微软雅黑" panose="020B0503020204020204" pitchFamily="34" charset="-122"/>
              <a:ea typeface="微软雅黑" panose="020B0503020204020204" pitchFamily="34" charset="-122"/>
            </a:rPr>
            <a:t>输出端子功能；</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了解变频器</a:t>
          </a:r>
          <a:r>
            <a:rPr lang="en-US" altLang="en-US" sz="1600" kern="1200" dirty="0">
              <a:latin typeface="微软雅黑" panose="020B0503020204020204" pitchFamily="34" charset="-122"/>
              <a:ea typeface="微软雅黑" panose="020B0503020204020204" pitchFamily="34" charset="-122"/>
            </a:rPr>
            <a:t>PID</a:t>
          </a:r>
          <a:r>
            <a:rPr lang="zh-CN" altLang="en-US" sz="1600" kern="1200" dirty="0">
              <a:latin typeface="微软雅黑" panose="020B0503020204020204" pitchFamily="34" charset="-122"/>
              <a:ea typeface="微软雅黑" panose="020B0503020204020204" pitchFamily="34" charset="-122"/>
            </a:rPr>
            <a:t>功能和参数；</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掌握变频器的数字输入接口电路；</a:t>
          </a:r>
        </a:p>
        <a:p>
          <a:pPr marL="171450" lvl="1" indent="-171450" algn="l" defTabSz="711200">
            <a:lnSpc>
              <a:spcPct val="90000"/>
            </a:lnSpc>
            <a:spcBef>
              <a:spcPct val="0"/>
            </a:spcBef>
            <a:spcAft>
              <a:spcPct val="15000"/>
            </a:spcAft>
            <a:buChar char="•"/>
          </a:pPr>
          <a:r>
            <a:rPr lang="zh-CN" altLang="en-US" sz="1600" kern="1200" dirty="0">
              <a:latin typeface="微软雅黑" panose="020B0503020204020204" pitchFamily="34" charset="-122"/>
              <a:ea typeface="微软雅黑" panose="020B0503020204020204" pitchFamily="34" charset="-122"/>
            </a:rPr>
            <a:t>掌握变频器模拟量的定标方法；</a:t>
          </a:r>
        </a:p>
      </dsp:txBody>
      <dsp:txXfrm>
        <a:off x="13229" y="403035"/>
        <a:ext cx="2660253" cy="3803246"/>
      </dsp:txXfrm>
    </dsp:sp>
    <dsp:sp modelId="{FE27D164-674B-47B7-A6AC-2DD061F208C7}">
      <dsp:nvSpPr>
        <dsp:cNvPr id="0" name=""/>
        <dsp:cNvSpPr/>
      </dsp:nvSpPr>
      <dsp:spPr>
        <a:xfrm>
          <a:off x="3045555" y="-403035"/>
          <a:ext cx="3629969" cy="80607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能力目标</a:t>
          </a:r>
          <a:r>
            <a:rPr lang="en-US" altLang="zh-CN" sz="2800" kern="1200" dirty="0">
              <a:latin typeface="微软雅黑" panose="020B0503020204020204" pitchFamily="34" charset="-122"/>
              <a:ea typeface="微软雅黑" panose="020B0503020204020204" pitchFamily="34" charset="-122"/>
            </a:rPr>
            <a:t>】</a:t>
          </a:r>
          <a:endParaRPr lang="zh-CN" altLang="en-US" sz="2800" kern="1200" dirty="0">
            <a:latin typeface="微软雅黑" panose="020B0503020204020204" pitchFamily="34" charset="-122"/>
            <a:ea typeface="微软雅黑" panose="020B0503020204020204" pitchFamily="34" charset="-122"/>
          </a:endParaRPr>
        </a:p>
      </dsp:txBody>
      <dsp:txXfrm>
        <a:off x="3045555" y="-403035"/>
        <a:ext cx="3629969" cy="806070"/>
      </dsp:txXfrm>
    </dsp:sp>
    <dsp:sp modelId="{B6A082D4-8809-4850-A478-293E7381EA9F}">
      <dsp:nvSpPr>
        <dsp:cNvPr id="0" name=""/>
        <dsp:cNvSpPr/>
      </dsp:nvSpPr>
      <dsp:spPr>
        <a:xfrm>
          <a:off x="3045555" y="403035"/>
          <a:ext cx="3629969" cy="3803246"/>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能够使用变频器数字输入端子控制电动机正反转运行；</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能够使用二线</a:t>
          </a:r>
          <a:r>
            <a:rPr lang="en-US" altLang="en-US" sz="1800" kern="1200" dirty="0">
              <a:latin typeface="微软雅黑" panose="020B0503020204020204" pitchFamily="34" charset="-122"/>
              <a:ea typeface="微软雅黑" panose="020B0503020204020204" pitchFamily="34" charset="-122"/>
            </a:rPr>
            <a:t>/</a:t>
          </a:r>
          <a:r>
            <a:rPr lang="zh-CN" altLang="en-US" sz="1800" kern="1200" dirty="0">
              <a:latin typeface="微软雅黑" panose="020B0503020204020204" pitchFamily="34" charset="-122"/>
              <a:ea typeface="微软雅黑" panose="020B0503020204020204" pitchFamily="34" charset="-122"/>
            </a:rPr>
            <a:t>三线方式控制变频器运行</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能够使用模拟量调节电动机的转速；</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能够设置变频器端子参数；</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能够设置</a:t>
          </a:r>
          <a:r>
            <a:rPr lang="en-US" altLang="en-US" sz="1800" kern="1200" dirty="0">
              <a:latin typeface="微软雅黑" panose="020B0503020204020204" pitchFamily="34" charset="-122"/>
              <a:ea typeface="微软雅黑" panose="020B0503020204020204" pitchFamily="34" charset="-122"/>
            </a:rPr>
            <a:t>PID</a:t>
          </a:r>
          <a:r>
            <a:rPr lang="zh-CN" altLang="en-US" sz="1800" kern="1200" dirty="0">
              <a:latin typeface="微软雅黑" panose="020B0503020204020204" pitchFamily="34" charset="-122"/>
              <a:ea typeface="微软雅黑" panose="020B0503020204020204" pitchFamily="34" charset="-122"/>
            </a:rPr>
            <a:t>参数，实现</a:t>
          </a:r>
          <a:r>
            <a:rPr lang="en-US" altLang="en-US" sz="1800" kern="1200" dirty="0">
              <a:latin typeface="微软雅黑" panose="020B0503020204020204" pitchFamily="34" charset="-122"/>
              <a:ea typeface="微软雅黑" panose="020B0503020204020204" pitchFamily="34" charset="-122"/>
            </a:rPr>
            <a:t>PID</a:t>
          </a:r>
          <a:r>
            <a:rPr lang="zh-CN" altLang="en-US" sz="1800" kern="1200" dirty="0">
              <a:latin typeface="微软雅黑" panose="020B0503020204020204" pitchFamily="34" charset="-122"/>
              <a:ea typeface="微软雅黑" panose="020B0503020204020204" pitchFamily="34" charset="-122"/>
            </a:rPr>
            <a:t>调节变频器转速；</a:t>
          </a: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3045555" y="403035"/>
        <a:ext cx="3629969" cy="3803246"/>
      </dsp:txXfrm>
    </dsp:sp>
    <dsp:sp modelId="{BD5B861B-BE05-49CB-B123-5113E2E494F8}">
      <dsp:nvSpPr>
        <dsp:cNvPr id="0" name=""/>
        <dsp:cNvSpPr/>
      </dsp:nvSpPr>
      <dsp:spPr>
        <a:xfrm>
          <a:off x="7047596" y="-403035"/>
          <a:ext cx="2660253" cy="80607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a:lnSpc>
              <a:spcPct val="90000"/>
            </a:lnSpc>
            <a:spcBef>
              <a:spcPct val="0"/>
            </a:spcBef>
            <a:spcAft>
              <a:spcPct val="35000"/>
            </a:spcAft>
            <a:buNone/>
          </a:pPr>
          <a:r>
            <a:rPr lang="en-US" altLang="zh-CN" sz="2800" kern="1200" dirty="0">
              <a:latin typeface="微软雅黑" panose="020B0503020204020204" pitchFamily="34" charset="-122"/>
              <a:ea typeface="微软雅黑" panose="020B0503020204020204" pitchFamily="34" charset="-122"/>
            </a:rPr>
            <a:t>【</a:t>
          </a:r>
          <a:r>
            <a:rPr lang="zh-CN" altLang="en-US" sz="2800" kern="1200" dirty="0">
              <a:latin typeface="微软雅黑" panose="020B0503020204020204" pitchFamily="34" charset="-122"/>
              <a:ea typeface="微软雅黑" panose="020B0503020204020204" pitchFamily="34" charset="-122"/>
            </a:rPr>
            <a:t>素质目标</a:t>
          </a:r>
          <a:r>
            <a:rPr lang="en-US" altLang="zh-CN" sz="2800" kern="1200" dirty="0">
              <a:latin typeface="微软雅黑" panose="020B0503020204020204" pitchFamily="34" charset="-122"/>
              <a:ea typeface="微软雅黑" panose="020B0503020204020204" pitchFamily="34" charset="-122"/>
            </a:rPr>
            <a:t>】</a:t>
          </a:r>
          <a:endParaRPr lang="zh-CN" altLang="en-US" sz="3400" kern="1200" dirty="0">
            <a:latin typeface="微软雅黑" panose="020B0503020204020204" pitchFamily="34" charset="-122"/>
            <a:ea typeface="微软雅黑" panose="020B0503020204020204" pitchFamily="34" charset="-122"/>
          </a:endParaRPr>
        </a:p>
      </dsp:txBody>
      <dsp:txXfrm>
        <a:off x="7047596" y="-403035"/>
        <a:ext cx="2660253" cy="806070"/>
      </dsp:txXfrm>
    </dsp:sp>
    <dsp:sp modelId="{DC311AD3-540E-4FE3-9E4B-935FED7A2971}">
      <dsp:nvSpPr>
        <dsp:cNvPr id="0" name=""/>
        <dsp:cNvSpPr/>
      </dsp:nvSpPr>
      <dsp:spPr>
        <a:xfrm>
          <a:off x="7047596" y="403035"/>
          <a:ext cx="2660253" cy="3803246"/>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具有良好的职业道德和公共道德；</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具有专业必需的文化基础；</a:t>
          </a:r>
        </a:p>
        <a:p>
          <a:pPr marL="171450" lvl="1" indent="-171450" algn="l" defTabSz="800100">
            <a:lnSpc>
              <a:spcPct val="90000"/>
            </a:lnSpc>
            <a:spcBef>
              <a:spcPct val="0"/>
            </a:spcBef>
            <a:spcAft>
              <a:spcPct val="15000"/>
            </a:spcAft>
            <a:buChar char="•"/>
          </a:pPr>
          <a:r>
            <a:rPr lang="zh-CN" altLang="en-US" sz="1800" kern="1200" dirty="0">
              <a:latin typeface="微软雅黑" panose="020B0503020204020204" pitchFamily="34" charset="-122"/>
              <a:ea typeface="微软雅黑" panose="020B0503020204020204" pitchFamily="34" charset="-122"/>
            </a:rPr>
            <a:t>具有良好的文化修养和辨别真伪的能力；</a:t>
          </a: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endParaRPr lang="zh-CN" altLang="en-US" sz="1800" kern="1200" dirty="0">
            <a:latin typeface="微软雅黑" panose="020B0503020204020204" pitchFamily="34" charset="-122"/>
            <a:ea typeface="微软雅黑" panose="020B0503020204020204" pitchFamily="34" charset="-122"/>
          </a:endParaRPr>
        </a:p>
      </dsp:txBody>
      <dsp:txXfrm>
        <a:off x="7047596" y="403035"/>
        <a:ext cx="2660253" cy="38032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55C66F-33E0-478A-B833-8537B8F31F60}">
      <dsp:nvSpPr>
        <dsp:cNvPr id="0" name=""/>
        <dsp:cNvSpPr/>
      </dsp:nvSpPr>
      <dsp:spPr>
        <a:xfrm>
          <a:off x="978310" y="1278741"/>
          <a:ext cx="3534322" cy="408929"/>
        </a:xfrm>
        <a:custGeom>
          <a:avLst/>
          <a:gdLst/>
          <a:ahLst/>
          <a:cxnLst/>
          <a:rect l="0" t="0" r="0" b="0"/>
          <a:pathLst>
            <a:path>
              <a:moveTo>
                <a:pt x="3534322" y="0"/>
              </a:moveTo>
              <a:lnTo>
                <a:pt x="3534322" y="204464"/>
              </a:lnTo>
              <a:lnTo>
                <a:pt x="0" y="204464"/>
              </a:lnTo>
              <a:lnTo>
                <a:pt x="0" y="4089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C51185-81DD-4DA9-895F-01AA63154B43}">
      <dsp:nvSpPr>
        <dsp:cNvPr id="0" name=""/>
        <dsp:cNvSpPr/>
      </dsp:nvSpPr>
      <dsp:spPr>
        <a:xfrm>
          <a:off x="3334525" y="1278741"/>
          <a:ext cx="1178107" cy="408929"/>
        </a:xfrm>
        <a:custGeom>
          <a:avLst/>
          <a:gdLst/>
          <a:ahLst/>
          <a:cxnLst/>
          <a:rect l="0" t="0" r="0" b="0"/>
          <a:pathLst>
            <a:path>
              <a:moveTo>
                <a:pt x="1178107" y="0"/>
              </a:moveTo>
              <a:lnTo>
                <a:pt x="1178107" y="204464"/>
              </a:lnTo>
              <a:lnTo>
                <a:pt x="0" y="204464"/>
              </a:lnTo>
              <a:lnTo>
                <a:pt x="0" y="4089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D4A4B2-9ABD-4FCE-9EF4-66E7466F8770}">
      <dsp:nvSpPr>
        <dsp:cNvPr id="0" name=""/>
        <dsp:cNvSpPr/>
      </dsp:nvSpPr>
      <dsp:spPr>
        <a:xfrm>
          <a:off x="4512633" y="1278741"/>
          <a:ext cx="1178107" cy="408929"/>
        </a:xfrm>
        <a:custGeom>
          <a:avLst/>
          <a:gdLst/>
          <a:ahLst/>
          <a:cxnLst/>
          <a:rect l="0" t="0" r="0" b="0"/>
          <a:pathLst>
            <a:path>
              <a:moveTo>
                <a:pt x="0" y="0"/>
              </a:moveTo>
              <a:lnTo>
                <a:pt x="0" y="204464"/>
              </a:lnTo>
              <a:lnTo>
                <a:pt x="1178107" y="204464"/>
              </a:lnTo>
              <a:lnTo>
                <a:pt x="1178107" y="4089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C50E4-37B2-42A4-8336-95079EACB47C}">
      <dsp:nvSpPr>
        <dsp:cNvPr id="0" name=""/>
        <dsp:cNvSpPr/>
      </dsp:nvSpPr>
      <dsp:spPr>
        <a:xfrm>
          <a:off x="4512633" y="1278741"/>
          <a:ext cx="3534322" cy="408929"/>
        </a:xfrm>
        <a:custGeom>
          <a:avLst/>
          <a:gdLst/>
          <a:ahLst/>
          <a:cxnLst/>
          <a:rect l="0" t="0" r="0" b="0"/>
          <a:pathLst>
            <a:path>
              <a:moveTo>
                <a:pt x="0" y="0"/>
              </a:moveTo>
              <a:lnTo>
                <a:pt x="0" y="204464"/>
              </a:lnTo>
              <a:lnTo>
                <a:pt x="3534322" y="204464"/>
              </a:lnTo>
              <a:lnTo>
                <a:pt x="3534322" y="40892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ACF66B-15F3-4A3C-9090-3ACEDCA1683D}">
      <dsp:nvSpPr>
        <dsp:cNvPr id="0" name=""/>
        <dsp:cNvSpPr/>
      </dsp:nvSpPr>
      <dsp:spPr>
        <a:xfrm>
          <a:off x="4025811" y="305099"/>
          <a:ext cx="973642" cy="97364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71FE38-EB26-4246-AE3A-E890F6D8E05D}">
      <dsp:nvSpPr>
        <dsp:cNvPr id="0" name=""/>
        <dsp:cNvSpPr/>
      </dsp:nvSpPr>
      <dsp:spPr>
        <a:xfrm>
          <a:off x="4025811" y="305099"/>
          <a:ext cx="973642" cy="97364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959CAD-23EB-4EF1-B2D2-5FDA1A8ABCDE}">
      <dsp:nvSpPr>
        <dsp:cNvPr id="0" name=""/>
        <dsp:cNvSpPr/>
      </dsp:nvSpPr>
      <dsp:spPr>
        <a:xfrm>
          <a:off x="3538990" y="480354"/>
          <a:ext cx="1947284" cy="62313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变频器停车方式</a:t>
          </a:r>
        </a:p>
      </dsp:txBody>
      <dsp:txXfrm>
        <a:off x="3538990" y="480354"/>
        <a:ext cx="1947284" cy="623131"/>
      </dsp:txXfrm>
    </dsp:sp>
    <dsp:sp modelId="{ABF734DE-A7E4-4E60-BF0E-A5D4A95468A7}">
      <dsp:nvSpPr>
        <dsp:cNvPr id="0" name=""/>
        <dsp:cNvSpPr/>
      </dsp:nvSpPr>
      <dsp:spPr>
        <a:xfrm>
          <a:off x="7560133" y="1687671"/>
          <a:ext cx="973642" cy="97364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ACF2E8-70D6-4FB9-90ED-354DB0DB6BE2}">
      <dsp:nvSpPr>
        <dsp:cNvPr id="0" name=""/>
        <dsp:cNvSpPr/>
      </dsp:nvSpPr>
      <dsp:spPr>
        <a:xfrm>
          <a:off x="7560133" y="1687671"/>
          <a:ext cx="973642" cy="97364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271E85-E64A-4BB8-A55F-D709067162E2}">
      <dsp:nvSpPr>
        <dsp:cNvPr id="0" name=""/>
        <dsp:cNvSpPr/>
      </dsp:nvSpPr>
      <dsp:spPr>
        <a:xfrm>
          <a:off x="7073312" y="1862927"/>
          <a:ext cx="1947284" cy="62313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减速停机</a:t>
          </a:r>
        </a:p>
      </dsp:txBody>
      <dsp:txXfrm>
        <a:off x="7073312" y="1862927"/>
        <a:ext cx="1947284" cy="623131"/>
      </dsp:txXfrm>
    </dsp:sp>
    <dsp:sp modelId="{D1F7BCA3-A4DF-48CD-9D7D-E090C46C718C}">
      <dsp:nvSpPr>
        <dsp:cNvPr id="0" name=""/>
        <dsp:cNvSpPr/>
      </dsp:nvSpPr>
      <dsp:spPr>
        <a:xfrm>
          <a:off x="5203919" y="1687671"/>
          <a:ext cx="973642" cy="97364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7FD5C2-295B-4C37-9443-457AF326726E}">
      <dsp:nvSpPr>
        <dsp:cNvPr id="0" name=""/>
        <dsp:cNvSpPr/>
      </dsp:nvSpPr>
      <dsp:spPr>
        <a:xfrm>
          <a:off x="5203919" y="1687671"/>
          <a:ext cx="973642" cy="97364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E268A6-C6AC-4163-B034-D32F3372FDB5}">
      <dsp:nvSpPr>
        <dsp:cNvPr id="0" name=""/>
        <dsp:cNvSpPr/>
      </dsp:nvSpPr>
      <dsp:spPr>
        <a:xfrm>
          <a:off x="4717097" y="1862927"/>
          <a:ext cx="1947284" cy="62313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自由停车</a:t>
          </a:r>
        </a:p>
      </dsp:txBody>
      <dsp:txXfrm>
        <a:off x="4717097" y="1862927"/>
        <a:ext cx="1947284" cy="623131"/>
      </dsp:txXfrm>
    </dsp:sp>
    <dsp:sp modelId="{1FE5D21F-6599-4D73-96EA-20B2DF851782}">
      <dsp:nvSpPr>
        <dsp:cNvPr id="0" name=""/>
        <dsp:cNvSpPr/>
      </dsp:nvSpPr>
      <dsp:spPr>
        <a:xfrm>
          <a:off x="2847704" y="1687671"/>
          <a:ext cx="973642" cy="97364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14A560-C4B3-49C6-A439-24BACBCD4429}">
      <dsp:nvSpPr>
        <dsp:cNvPr id="0" name=""/>
        <dsp:cNvSpPr/>
      </dsp:nvSpPr>
      <dsp:spPr>
        <a:xfrm>
          <a:off x="2847704" y="1687671"/>
          <a:ext cx="973642" cy="97364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97F457-CA3F-4FCD-B6D6-310C14FC15C6}">
      <dsp:nvSpPr>
        <dsp:cNvPr id="0" name=""/>
        <dsp:cNvSpPr/>
      </dsp:nvSpPr>
      <dsp:spPr>
        <a:xfrm>
          <a:off x="2360883" y="1862927"/>
          <a:ext cx="1947284" cy="62313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带时间限制自由停车</a:t>
          </a:r>
        </a:p>
      </dsp:txBody>
      <dsp:txXfrm>
        <a:off x="2360883" y="1862927"/>
        <a:ext cx="1947284" cy="623131"/>
      </dsp:txXfrm>
    </dsp:sp>
    <dsp:sp modelId="{462E32A0-1D02-45BF-9B35-6597A462B9C0}">
      <dsp:nvSpPr>
        <dsp:cNvPr id="0" name=""/>
        <dsp:cNvSpPr/>
      </dsp:nvSpPr>
      <dsp:spPr>
        <a:xfrm>
          <a:off x="491489" y="1687671"/>
          <a:ext cx="973642" cy="97364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4722ED-7207-4E77-8614-82FB00456C79}">
      <dsp:nvSpPr>
        <dsp:cNvPr id="0" name=""/>
        <dsp:cNvSpPr/>
      </dsp:nvSpPr>
      <dsp:spPr>
        <a:xfrm>
          <a:off x="491489" y="1687671"/>
          <a:ext cx="973642" cy="97364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4282F2-E36A-46D0-8081-55992310091C}">
      <dsp:nvSpPr>
        <dsp:cNvPr id="0" name=""/>
        <dsp:cNvSpPr/>
      </dsp:nvSpPr>
      <dsp:spPr>
        <a:xfrm>
          <a:off x="4668" y="1862927"/>
          <a:ext cx="1947284" cy="62313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减速停机加直流制动</a:t>
          </a:r>
        </a:p>
      </dsp:txBody>
      <dsp:txXfrm>
        <a:off x="4668" y="1862927"/>
        <a:ext cx="1947284" cy="6231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51185-81DD-4DA9-895F-01AA63154B43}">
      <dsp:nvSpPr>
        <dsp:cNvPr id="0" name=""/>
        <dsp:cNvSpPr/>
      </dsp:nvSpPr>
      <dsp:spPr>
        <a:xfrm>
          <a:off x="2967333" y="743930"/>
          <a:ext cx="1798598" cy="312153"/>
        </a:xfrm>
        <a:custGeom>
          <a:avLst/>
          <a:gdLst/>
          <a:ahLst/>
          <a:cxnLst/>
          <a:rect l="0" t="0" r="0" b="0"/>
          <a:pathLst>
            <a:path>
              <a:moveTo>
                <a:pt x="1798598" y="0"/>
              </a:moveTo>
              <a:lnTo>
                <a:pt x="1798598" y="156076"/>
              </a:lnTo>
              <a:lnTo>
                <a:pt x="0" y="156076"/>
              </a:lnTo>
              <a:lnTo>
                <a:pt x="0" y="3121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D4A4B2-9ABD-4FCE-9EF4-66E7466F8770}">
      <dsp:nvSpPr>
        <dsp:cNvPr id="0" name=""/>
        <dsp:cNvSpPr/>
      </dsp:nvSpPr>
      <dsp:spPr>
        <a:xfrm>
          <a:off x="4720211" y="743930"/>
          <a:ext cx="91440" cy="312153"/>
        </a:xfrm>
        <a:custGeom>
          <a:avLst/>
          <a:gdLst/>
          <a:ahLst/>
          <a:cxnLst/>
          <a:rect l="0" t="0" r="0" b="0"/>
          <a:pathLst>
            <a:path>
              <a:moveTo>
                <a:pt x="45720" y="0"/>
              </a:moveTo>
              <a:lnTo>
                <a:pt x="45720" y="3121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C50E4-37B2-42A4-8336-95079EACB47C}">
      <dsp:nvSpPr>
        <dsp:cNvPr id="0" name=""/>
        <dsp:cNvSpPr/>
      </dsp:nvSpPr>
      <dsp:spPr>
        <a:xfrm>
          <a:off x="4765931" y="743930"/>
          <a:ext cx="1798598" cy="312153"/>
        </a:xfrm>
        <a:custGeom>
          <a:avLst/>
          <a:gdLst/>
          <a:ahLst/>
          <a:cxnLst/>
          <a:rect l="0" t="0" r="0" b="0"/>
          <a:pathLst>
            <a:path>
              <a:moveTo>
                <a:pt x="0" y="0"/>
              </a:moveTo>
              <a:lnTo>
                <a:pt x="0" y="156076"/>
              </a:lnTo>
              <a:lnTo>
                <a:pt x="1798598" y="156076"/>
              </a:lnTo>
              <a:lnTo>
                <a:pt x="1798598" y="31215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8ACF66B-15F3-4A3C-9090-3ACEDCA1683D}">
      <dsp:nvSpPr>
        <dsp:cNvPr id="0" name=""/>
        <dsp:cNvSpPr/>
      </dsp:nvSpPr>
      <dsp:spPr>
        <a:xfrm>
          <a:off x="4394320" y="708"/>
          <a:ext cx="743222" cy="74322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71FE38-EB26-4246-AE3A-E890F6D8E05D}">
      <dsp:nvSpPr>
        <dsp:cNvPr id="0" name=""/>
        <dsp:cNvSpPr/>
      </dsp:nvSpPr>
      <dsp:spPr>
        <a:xfrm>
          <a:off x="4394320" y="708"/>
          <a:ext cx="743222" cy="74322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959CAD-23EB-4EF1-B2D2-5FDA1A8ABCDE}">
      <dsp:nvSpPr>
        <dsp:cNvPr id="0" name=""/>
        <dsp:cNvSpPr/>
      </dsp:nvSpPr>
      <dsp:spPr>
        <a:xfrm>
          <a:off x="4022709" y="134488"/>
          <a:ext cx="1486444" cy="4756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变频器</a:t>
          </a:r>
          <a:r>
            <a:rPr lang="en-US" altLang="zh-CN" sz="1600" kern="1200" dirty="0"/>
            <a:t>V20</a:t>
          </a:r>
          <a:r>
            <a:rPr lang="zh-CN" altLang="en-US" sz="1600" kern="1200" dirty="0"/>
            <a:t>停车方式</a:t>
          </a:r>
        </a:p>
      </dsp:txBody>
      <dsp:txXfrm>
        <a:off x="4022709" y="134488"/>
        <a:ext cx="1486444" cy="475662"/>
      </dsp:txXfrm>
    </dsp:sp>
    <dsp:sp modelId="{ABF734DE-A7E4-4E60-BF0E-A5D4A95468A7}">
      <dsp:nvSpPr>
        <dsp:cNvPr id="0" name=""/>
        <dsp:cNvSpPr/>
      </dsp:nvSpPr>
      <dsp:spPr>
        <a:xfrm>
          <a:off x="6192919" y="1056084"/>
          <a:ext cx="743222" cy="74322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ACF2E8-70D6-4FB9-90ED-354DB0DB6BE2}">
      <dsp:nvSpPr>
        <dsp:cNvPr id="0" name=""/>
        <dsp:cNvSpPr/>
      </dsp:nvSpPr>
      <dsp:spPr>
        <a:xfrm>
          <a:off x="6192919" y="1056084"/>
          <a:ext cx="743222" cy="74322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271E85-E64A-4BB8-A55F-D709067162E2}">
      <dsp:nvSpPr>
        <dsp:cNvPr id="0" name=""/>
        <dsp:cNvSpPr/>
      </dsp:nvSpPr>
      <dsp:spPr>
        <a:xfrm>
          <a:off x="5821307" y="1189864"/>
          <a:ext cx="1486444" cy="4756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OFF1</a:t>
          </a:r>
          <a:r>
            <a:rPr lang="zh-CN" altLang="en-US" sz="1600" kern="1200" dirty="0"/>
            <a:t>停车</a:t>
          </a:r>
        </a:p>
      </dsp:txBody>
      <dsp:txXfrm>
        <a:off x="5821307" y="1189864"/>
        <a:ext cx="1486444" cy="475662"/>
      </dsp:txXfrm>
    </dsp:sp>
    <dsp:sp modelId="{D1F7BCA3-A4DF-48CD-9D7D-E090C46C718C}">
      <dsp:nvSpPr>
        <dsp:cNvPr id="0" name=""/>
        <dsp:cNvSpPr/>
      </dsp:nvSpPr>
      <dsp:spPr>
        <a:xfrm>
          <a:off x="4394320" y="1056084"/>
          <a:ext cx="743222" cy="74322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7FD5C2-295B-4C37-9443-457AF326726E}">
      <dsp:nvSpPr>
        <dsp:cNvPr id="0" name=""/>
        <dsp:cNvSpPr/>
      </dsp:nvSpPr>
      <dsp:spPr>
        <a:xfrm>
          <a:off x="4394320" y="1056084"/>
          <a:ext cx="743222" cy="74322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E268A6-C6AC-4163-B034-D32F3372FDB5}">
      <dsp:nvSpPr>
        <dsp:cNvPr id="0" name=""/>
        <dsp:cNvSpPr/>
      </dsp:nvSpPr>
      <dsp:spPr>
        <a:xfrm>
          <a:off x="4022709" y="1189864"/>
          <a:ext cx="1486444" cy="4756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OFF2</a:t>
          </a:r>
          <a:r>
            <a:rPr lang="zh-CN" altLang="en-US" sz="1600" kern="1200" dirty="0"/>
            <a:t>停车</a:t>
          </a:r>
        </a:p>
      </dsp:txBody>
      <dsp:txXfrm>
        <a:off x="4022709" y="1189864"/>
        <a:ext cx="1486444" cy="475662"/>
      </dsp:txXfrm>
    </dsp:sp>
    <dsp:sp modelId="{1FE5D21F-6599-4D73-96EA-20B2DF851782}">
      <dsp:nvSpPr>
        <dsp:cNvPr id="0" name=""/>
        <dsp:cNvSpPr/>
      </dsp:nvSpPr>
      <dsp:spPr>
        <a:xfrm>
          <a:off x="2595722" y="1056084"/>
          <a:ext cx="743222" cy="743222"/>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14A560-C4B3-49C6-A439-24BACBCD4429}">
      <dsp:nvSpPr>
        <dsp:cNvPr id="0" name=""/>
        <dsp:cNvSpPr/>
      </dsp:nvSpPr>
      <dsp:spPr>
        <a:xfrm>
          <a:off x="2595722" y="1056084"/>
          <a:ext cx="743222" cy="743222"/>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97F457-CA3F-4FCD-B6D6-310C14FC15C6}">
      <dsp:nvSpPr>
        <dsp:cNvPr id="0" name=""/>
        <dsp:cNvSpPr/>
      </dsp:nvSpPr>
      <dsp:spPr>
        <a:xfrm>
          <a:off x="2224111" y="1189864"/>
          <a:ext cx="1486444" cy="4756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OFF3</a:t>
          </a:r>
          <a:r>
            <a:rPr lang="zh-CN" altLang="en-US" sz="1600" kern="1200" dirty="0"/>
            <a:t>停车</a:t>
          </a:r>
        </a:p>
      </dsp:txBody>
      <dsp:txXfrm>
        <a:off x="2224111" y="1189864"/>
        <a:ext cx="1486444" cy="4756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36641-F6EB-4FD9-82A9-B3A2478DD314}">
      <dsp:nvSpPr>
        <dsp:cNvPr id="0" name=""/>
        <dsp:cNvSpPr/>
      </dsp:nvSpPr>
      <dsp:spPr>
        <a:xfrm>
          <a:off x="4512632" y="1016804"/>
          <a:ext cx="3207953" cy="388685"/>
        </a:xfrm>
        <a:custGeom>
          <a:avLst/>
          <a:gdLst/>
          <a:ahLst/>
          <a:cxnLst/>
          <a:rect l="0" t="0" r="0" b="0"/>
          <a:pathLst>
            <a:path>
              <a:moveTo>
                <a:pt x="0" y="0"/>
              </a:moveTo>
              <a:lnTo>
                <a:pt x="0" y="194342"/>
              </a:lnTo>
              <a:lnTo>
                <a:pt x="3207953" y="194342"/>
              </a:lnTo>
              <a:lnTo>
                <a:pt x="3207953" y="38868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E1877C-EBDF-4E1B-B575-4473C9BC44D4}">
      <dsp:nvSpPr>
        <dsp:cNvPr id="0" name=""/>
        <dsp:cNvSpPr/>
      </dsp:nvSpPr>
      <dsp:spPr>
        <a:xfrm>
          <a:off x="4512632" y="1016804"/>
          <a:ext cx="288719" cy="388685"/>
        </a:xfrm>
        <a:custGeom>
          <a:avLst/>
          <a:gdLst/>
          <a:ahLst/>
          <a:cxnLst/>
          <a:rect l="0" t="0" r="0" b="0"/>
          <a:pathLst>
            <a:path>
              <a:moveTo>
                <a:pt x="0" y="0"/>
              </a:moveTo>
              <a:lnTo>
                <a:pt x="0" y="194342"/>
              </a:lnTo>
              <a:lnTo>
                <a:pt x="288719" y="194342"/>
              </a:lnTo>
              <a:lnTo>
                <a:pt x="288719" y="38868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30C0C8-E2A9-490D-898B-04A70AD84630}">
      <dsp:nvSpPr>
        <dsp:cNvPr id="0" name=""/>
        <dsp:cNvSpPr/>
      </dsp:nvSpPr>
      <dsp:spPr>
        <a:xfrm>
          <a:off x="1593399" y="1016804"/>
          <a:ext cx="2919233" cy="388685"/>
        </a:xfrm>
        <a:custGeom>
          <a:avLst/>
          <a:gdLst/>
          <a:ahLst/>
          <a:cxnLst/>
          <a:rect l="0" t="0" r="0" b="0"/>
          <a:pathLst>
            <a:path>
              <a:moveTo>
                <a:pt x="2919233" y="0"/>
              </a:moveTo>
              <a:lnTo>
                <a:pt x="2919233" y="194342"/>
              </a:lnTo>
              <a:lnTo>
                <a:pt x="0" y="194342"/>
              </a:lnTo>
              <a:lnTo>
                <a:pt x="0" y="388685"/>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DEC370-B5B8-4E14-82D4-15EEFBEEC112}">
      <dsp:nvSpPr>
        <dsp:cNvPr id="0" name=""/>
        <dsp:cNvSpPr/>
      </dsp:nvSpPr>
      <dsp:spPr>
        <a:xfrm>
          <a:off x="3206981" y="303899"/>
          <a:ext cx="2611302" cy="71290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变频器运转指令给定</a:t>
          </a:r>
        </a:p>
      </dsp:txBody>
      <dsp:txXfrm>
        <a:off x="3206981" y="303899"/>
        <a:ext cx="2611302" cy="712905"/>
      </dsp:txXfrm>
    </dsp:sp>
    <dsp:sp modelId="{6B80D5E9-D7BA-45F1-95A1-3CC14CF22DB7}">
      <dsp:nvSpPr>
        <dsp:cNvPr id="0" name=""/>
        <dsp:cNvSpPr/>
      </dsp:nvSpPr>
      <dsp:spPr>
        <a:xfrm>
          <a:off x="1194" y="1405490"/>
          <a:ext cx="3184409" cy="66687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zh-CN" altLang="en-US" sz="2000" kern="1200" dirty="0"/>
            <a:t>操作面板给定方式</a:t>
          </a:r>
        </a:p>
      </dsp:txBody>
      <dsp:txXfrm>
        <a:off x="1194" y="1405490"/>
        <a:ext cx="3184409" cy="666873"/>
      </dsp:txXfrm>
    </dsp:sp>
    <dsp:sp modelId="{20A9137A-BF33-41A7-9305-4E0014BB7C79}">
      <dsp:nvSpPr>
        <dsp:cNvPr id="0" name=""/>
        <dsp:cNvSpPr/>
      </dsp:nvSpPr>
      <dsp:spPr>
        <a:xfrm>
          <a:off x="3574290" y="1405490"/>
          <a:ext cx="2454124" cy="66662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zh-CN" altLang="en-US" sz="2000" kern="1200" dirty="0"/>
            <a:t>端子给定方式</a:t>
          </a:r>
        </a:p>
      </dsp:txBody>
      <dsp:txXfrm>
        <a:off x="3574290" y="1405490"/>
        <a:ext cx="2454124" cy="666623"/>
      </dsp:txXfrm>
    </dsp:sp>
    <dsp:sp modelId="{A000E5A2-27C2-4192-AF31-6C390E9DF383}">
      <dsp:nvSpPr>
        <dsp:cNvPr id="0" name=""/>
        <dsp:cNvSpPr/>
      </dsp:nvSpPr>
      <dsp:spPr>
        <a:xfrm>
          <a:off x="6417100" y="1405490"/>
          <a:ext cx="2606970" cy="666623"/>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zh-CN" altLang="en-US" sz="2000" kern="1200" dirty="0"/>
            <a:t>通信给定方式</a:t>
          </a:r>
        </a:p>
      </dsp:txBody>
      <dsp:txXfrm>
        <a:off x="6417100" y="1405490"/>
        <a:ext cx="2606970" cy="66662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36641-F6EB-4FD9-82A9-B3A2478DD314}">
      <dsp:nvSpPr>
        <dsp:cNvPr id="0" name=""/>
        <dsp:cNvSpPr/>
      </dsp:nvSpPr>
      <dsp:spPr>
        <a:xfrm>
          <a:off x="4512632" y="878732"/>
          <a:ext cx="3464766" cy="311179"/>
        </a:xfrm>
        <a:custGeom>
          <a:avLst/>
          <a:gdLst/>
          <a:ahLst/>
          <a:cxnLst/>
          <a:rect l="0" t="0" r="0" b="0"/>
          <a:pathLst>
            <a:path>
              <a:moveTo>
                <a:pt x="0" y="0"/>
              </a:moveTo>
              <a:lnTo>
                <a:pt x="0" y="155589"/>
              </a:lnTo>
              <a:lnTo>
                <a:pt x="3464766" y="155589"/>
              </a:lnTo>
              <a:lnTo>
                <a:pt x="3464766" y="3111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699289-0570-402B-936B-0477DBAA3626}">
      <dsp:nvSpPr>
        <dsp:cNvPr id="0" name=""/>
        <dsp:cNvSpPr/>
      </dsp:nvSpPr>
      <dsp:spPr>
        <a:xfrm>
          <a:off x="4512632" y="878732"/>
          <a:ext cx="1369117" cy="311179"/>
        </a:xfrm>
        <a:custGeom>
          <a:avLst/>
          <a:gdLst/>
          <a:ahLst/>
          <a:cxnLst/>
          <a:rect l="0" t="0" r="0" b="0"/>
          <a:pathLst>
            <a:path>
              <a:moveTo>
                <a:pt x="0" y="0"/>
              </a:moveTo>
              <a:lnTo>
                <a:pt x="0" y="155589"/>
              </a:lnTo>
              <a:lnTo>
                <a:pt x="1369117" y="155589"/>
              </a:lnTo>
              <a:lnTo>
                <a:pt x="1369117" y="3111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E1877C-EBDF-4E1B-B575-4473C9BC44D4}">
      <dsp:nvSpPr>
        <dsp:cNvPr id="0" name=""/>
        <dsp:cNvSpPr/>
      </dsp:nvSpPr>
      <dsp:spPr>
        <a:xfrm>
          <a:off x="3847285" y="878732"/>
          <a:ext cx="665347" cy="311179"/>
        </a:xfrm>
        <a:custGeom>
          <a:avLst/>
          <a:gdLst/>
          <a:ahLst/>
          <a:cxnLst/>
          <a:rect l="0" t="0" r="0" b="0"/>
          <a:pathLst>
            <a:path>
              <a:moveTo>
                <a:pt x="665347" y="0"/>
              </a:moveTo>
              <a:lnTo>
                <a:pt x="665347" y="155589"/>
              </a:lnTo>
              <a:lnTo>
                <a:pt x="0" y="155589"/>
              </a:lnTo>
              <a:lnTo>
                <a:pt x="0" y="3111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30C0C8-E2A9-490D-898B-04A70AD84630}">
      <dsp:nvSpPr>
        <dsp:cNvPr id="0" name=""/>
        <dsp:cNvSpPr/>
      </dsp:nvSpPr>
      <dsp:spPr>
        <a:xfrm>
          <a:off x="1279013" y="878732"/>
          <a:ext cx="3233619" cy="311179"/>
        </a:xfrm>
        <a:custGeom>
          <a:avLst/>
          <a:gdLst/>
          <a:ahLst/>
          <a:cxnLst/>
          <a:rect l="0" t="0" r="0" b="0"/>
          <a:pathLst>
            <a:path>
              <a:moveTo>
                <a:pt x="3233619" y="0"/>
              </a:moveTo>
              <a:lnTo>
                <a:pt x="3233619" y="155589"/>
              </a:lnTo>
              <a:lnTo>
                <a:pt x="0" y="155589"/>
              </a:lnTo>
              <a:lnTo>
                <a:pt x="0" y="3111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DEC370-B5B8-4E14-82D4-15EEFBEEC112}">
      <dsp:nvSpPr>
        <dsp:cNvPr id="0" name=""/>
        <dsp:cNvSpPr/>
      </dsp:nvSpPr>
      <dsp:spPr>
        <a:xfrm>
          <a:off x="3467334" y="307983"/>
          <a:ext cx="2090596" cy="57074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变频器频率给定</a:t>
          </a:r>
        </a:p>
      </dsp:txBody>
      <dsp:txXfrm>
        <a:off x="3467334" y="307983"/>
        <a:ext cx="2090596" cy="570748"/>
      </dsp:txXfrm>
    </dsp:sp>
    <dsp:sp modelId="{6B80D5E9-D7BA-45F1-95A1-3CC14CF22DB7}">
      <dsp:nvSpPr>
        <dsp:cNvPr id="0" name=""/>
        <dsp:cNvSpPr/>
      </dsp:nvSpPr>
      <dsp:spPr>
        <a:xfrm>
          <a:off x="4301" y="1189912"/>
          <a:ext cx="2549423" cy="533895"/>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zh-CN" altLang="en-US" sz="2000" kern="1200" dirty="0"/>
            <a:t>操作面板给定</a:t>
          </a:r>
        </a:p>
      </dsp:txBody>
      <dsp:txXfrm>
        <a:off x="4301" y="1189912"/>
        <a:ext cx="2549423" cy="533895"/>
      </dsp:txXfrm>
    </dsp:sp>
    <dsp:sp modelId="{20A9137A-BF33-41A7-9305-4E0014BB7C79}">
      <dsp:nvSpPr>
        <dsp:cNvPr id="0" name=""/>
        <dsp:cNvSpPr/>
      </dsp:nvSpPr>
      <dsp:spPr>
        <a:xfrm>
          <a:off x="2864905" y="1189912"/>
          <a:ext cx="1964760" cy="533695"/>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en-US" altLang="zh-CN" sz="2000" kern="1200" dirty="0"/>
            <a:t>UP/DOWN</a:t>
          </a:r>
          <a:r>
            <a:rPr lang="zh-CN" altLang="en-US" sz="2000" kern="1200" dirty="0"/>
            <a:t>给定</a:t>
          </a:r>
        </a:p>
      </dsp:txBody>
      <dsp:txXfrm>
        <a:off x="2864905" y="1189912"/>
        <a:ext cx="1964760" cy="533695"/>
      </dsp:txXfrm>
    </dsp:sp>
    <dsp:sp modelId="{2B5FAADF-F4A8-424E-AB5E-C5B54EDA49EE}">
      <dsp:nvSpPr>
        <dsp:cNvPr id="0" name=""/>
        <dsp:cNvSpPr/>
      </dsp:nvSpPr>
      <dsp:spPr>
        <a:xfrm>
          <a:off x="5140846" y="1189912"/>
          <a:ext cx="1481809" cy="533895"/>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zh-CN" altLang="en-US" sz="2000" kern="1200" dirty="0"/>
            <a:t>模拟量给定</a:t>
          </a:r>
        </a:p>
      </dsp:txBody>
      <dsp:txXfrm>
        <a:off x="5140846" y="1189912"/>
        <a:ext cx="1481809" cy="533895"/>
      </dsp:txXfrm>
    </dsp:sp>
    <dsp:sp modelId="{A000E5A2-27C2-4192-AF31-6C390E9DF383}">
      <dsp:nvSpPr>
        <dsp:cNvPr id="0" name=""/>
        <dsp:cNvSpPr/>
      </dsp:nvSpPr>
      <dsp:spPr>
        <a:xfrm>
          <a:off x="6933835" y="1189912"/>
          <a:ext cx="2087128" cy="533695"/>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Font typeface="+mj-lt"/>
            <a:buNone/>
          </a:pPr>
          <a:r>
            <a:rPr lang="zh-CN" altLang="en-US" sz="2000" kern="1200" dirty="0"/>
            <a:t>通信给定方式</a:t>
          </a:r>
        </a:p>
      </dsp:txBody>
      <dsp:txXfrm>
        <a:off x="6933835" y="1189912"/>
        <a:ext cx="2087128" cy="5336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7167E1-90C1-4C04-8029-054BCF52C76E}">
      <dsp:nvSpPr>
        <dsp:cNvPr id="0" name=""/>
        <dsp:cNvSpPr/>
      </dsp:nvSpPr>
      <dsp:spPr>
        <a:xfrm>
          <a:off x="2736303" y="892834"/>
          <a:ext cx="1079123" cy="374571"/>
        </a:xfrm>
        <a:custGeom>
          <a:avLst/>
          <a:gdLst/>
          <a:ahLst/>
          <a:cxnLst/>
          <a:rect l="0" t="0" r="0" b="0"/>
          <a:pathLst>
            <a:path>
              <a:moveTo>
                <a:pt x="0" y="0"/>
              </a:moveTo>
              <a:lnTo>
                <a:pt x="0" y="187285"/>
              </a:lnTo>
              <a:lnTo>
                <a:pt x="1079123" y="187285"/>
              </a:lnTo>
              <a:lnTo>
                <a:pt x="1079123" y="37457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1C6F92-822A-469A-B86A-CAC53C2BCFF7}">
      <dsp:nvSpPr>
        <dsp:cNvPr id="0" name=""/>
        <dsp:cNvSpPr/>
      </dsp:nvSpPr>
      <dsp:spPr>
        <a:xfrm>
          <a:off x="1657180" y="892834"/>
          <a:ext cx="1079123" cy="374571"/>
        </a:xfrm>
        <a:custGeom>
          <a:avLst/>
          <a:gdLst/>
          <a:ahLst/>
          <a:cxnLst/>
          <a:rect l="0" t="0" r="0" b="0"/>
          <a:pathLst>
            <a:path>
              <a:moveTo>
                <a:pt x="1079123" y="0"/>
              </a:moveTo>
              <a:lnTo>
                <a:pt x="1079123" y="187285"/>
              </a:lnTo>
              <a:lnTo>
                <a:pt x="0" y="187285"/>
              </a:lnTo>
              <a:lnTo>
                <a:pt x="0" y="374571"/>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96CD0F-5892-4078-AB1C-41014F5409A6}">
      <dsp:nvSpPr>
        <dsp:cNvPr id="0" name=""/>
        <dsp:cNvSpPr/>
      </dsp:nvSpPr>
      <dsp:spPr>
        <a:xfrm>
          <a:off x="1605659" y="996"/>
          <a:ext cx="2261288" cy="89183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固定频率运行方式</a:t>
          </a:r>
        </a:p>
      </dsp:txBody>
      <dsp:txXfrm>
        <a:off x="1605659" y="996"/>
        <a:ext cx="2261288" cy="891837"/>
      </dsp:txXfrm>
    </dsp:sp>
    <dsp:sp modelId="{0B166F1C-DE88-4FCC-991F-109ABF89B588}">
      <dsp:nvSpPr>
        <dsp:cNvPr id="0" name=""/>
        <dsp:cNvSpPr/>
      </dsp:nvSpPr>
      <dsp:spPr>
        <a:xfrm>
          <a:off x="765343" y="1267405"/>
          <a:ext cx="1783674" cy="89183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effectLst/>
              <a:ea typeface="宋体" panose="02010600030101010101" pitchFamily="2" charset="-122"/>
              <a:cs typeface="宋体" panose="02010600030101010101" pitchFamily="2" charset="-122"/>
            </a:rPr>
            <a:t>直接选择模式</a:t>
          </a:r>
          <a:endParaRPr lang="en-US" altLang="zh-CN" sz="1800" b="1" kern="1200" dirty="0">
            <a:effectLst/>
            <a:ea typeface="宋体" panose="02010600030101010101" pitchFamily="2" charset="-122"/>
            <a:cs typeface="宋体" panose="02010600030101010101" pitchFamily="2" charset="-122"/>
          </a:endParaRPr>
        </a:p>
        <a:p>
          <a:pPr marL="0" lvl="0" indent="0" algn="ctr" defTabSz="800100">
            <a:lnSpc>
              <a:spcPct val="90000"/>
            </a:lnSpc>
            <a:spcBef>
              <a:spcPct val="0"/>
            </a:spcBef>
            <a:spcAft>
              <a:spcPct val="35000"/>
            </a:spcAft>
            <a:buNone/>
          </a:pPr>
          <a:r>
            <a:rPr lang="en-US" altLang="zh-CN" sz="1800" b="1" kern="1200" dirty="0">
              <a:effectLst/>
              <a:ea typeface="宋体" panose="02010600030101010101" pitchFamily="2" charset="-122"/>
            </a:rPr>
            <a:t>P1016=1</a:t>
          </a:r>
          <a:endParaRPr lang="zh-CN" altLang="en-US" sz="1800" kern="1200" dirty="0"/>
        </a:p>
      </dsp:txBody>
      <dsp:txXfrm>
        <a:off x="765343" y="1267405"/>
        <a:ext cx="1783674" cy="891837"/>
      </dsp:txXfrm>
    </dsp:sp>
    <dsp:sp modelId="{194AF4B1-9CEA-4863-971F-C206D8A8AB76}">
      <dsp:nvSpPr>
        <dsp:cNvPr id="0" name=""/>
        <dsp:cNvSpPr/>
      </dsp:nvSpPr>
      <dsp:spPr>
        <a:xfrm>
          <a:off x="2923589" y="1267405"/>
          <a:ext cx="1783674" cy="89183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effectLst/>
              <a:ea typeface="宋体" panose="02010600030101010101" pitchFamily="2" charset="-122"/>
              <a:cs typeface="宋体" panose="02010600030101010101" pitchFamily="2" charset="-122"/>
            </a:rPr>
            <a:t>二进制选择模式</a:t>
          </a:r>
          <a:endParaRPr lang="en-US" altLang="zh-CN" sz="1800" b="1" kern="1200" dirty="0">
            <a:effectLst/>
            <a:ea typeface="宋体" panose="02010600030101010101" pitchFamily="2" charset="-122"/>
            <a:cs typeface="宋体" panose="02010600030101010101" pitchFamily="2" charset="-122"/>
          </a:endParaRPr>
        </a:p>
        <a:p>
          <a:pPr marL="0" lvl="0" indent="0" algn="ctr" defTabSz="800100">
            <a:lnSpc>
              <a:spcPct val="90000"/>
            </a:lnSpc>
            <a:spcBef>
              <a:spcPct val="0"/>
            </a:spcBef>
            <a:spcAft>
              <a:spcPct val="35000"/>
            </a:spcAft>
            <a:buNone/>
          </a:pPr>
          <a:r>
            <a:rPr lang="en-US" altLang="zh-CN" sz="1800" b="1" kern="1200" dirty="0">
              <a:effectLst/>
              <a:ea typeface="宋体" panose="02010600030101010101" pitchFamily="2" charset="-122"/>
            </a:rPr>
            <a:t>P1016=2</a:t>
          </a:r>
          <a:endParaRPr lang="zh-CN" altLang="en-US" sz="1800" kern="1200" dirty="0"/>
        </a:p>
      </dsp:txBody>
      <dsp:txXfrm>
        <a:off x="2923589" y="1267405"/>
        <a:ext cx="1783674" cy="891837"/>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EB1937-2493-4604-84C8-115764CE3929}" type="datetimeFigureOut">
              <a:rPr lang="zh-CN" altLang="en-US" smtClean="0"/>
              <a:t>2023/10/3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79DD4A-C4F5-4E55-BA18-BD5BD3ED4E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106</a:t>
            </a:fld>
            <a:endParaRPr lang="zh-CN" altLang="en-US"/>
          </a:p>
        </p:txBody>
      </p:sp>
    </p:spTree>
    <p:extLst>
      <p:ext uri="{BB962C8B-B14F-4D97-AF65-F5344CB8AC3E}">
        <p14:creationId xmlns:p14="http://schemas.microsoft.com/office/powerpoint/2010/main" val="1859609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115</a:t>
            </a:fld>
            <a:endParaRPr lang="zh-CN" altLang="en-US"/>
          </a:p>
        </p:txBody>
      </p:sp>
    </p:spTree>
    <p:extLst>
      <p:ext uri="{BB962C8B-B14F-4D97-AF65-F5344CB8AC3E}">
        <p14:creationId xmlns:p14="http://schemas.microsoft.com/office/powerpoint/2010/main" val="6991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107</a:t>
            </a:fld>
            <a:endParaRPr lang="zh-CN" altLang="en-US"/>
          </a:p>
        </p:txBody>
      </p:sp>
    </p:spTree>
    <p:extLst>
      <p:ext uri="{BB962C8B-B14F-4D97-AF65-F5344CB8AC3E}">
        <p14:creationId xmlns:p14="http://schemas.microsoft.com/office/powerpoint/2010/main" val="401951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108</a:t>
            </a:fld>
            <a:endParaRPr lang="zh-CN" altLang="en-US"/>
          </a:p>
        </p:txBody>
      </p:sp>
    </p:spTree>
    <p:extLst>
      <p:ext uri="{BB962C8B-B14F-4D97-AF65-F5344CB8AC3E}">
        <p14:creationId xmlns:p14="http://schemas.microsoft.com/office/powerpoint/2010/main" val="162866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109</a:t>
            </a:fld>
            <a:endParaRPr lang="zh-CN" altLang="en-US"/>
          </a:p>
        </p:txBody>
      </p:sp>
    </p:spTree>
    <p:extLst>
      <p:ext uri="{BB962C8B-B14F-4D97-AF65-F5344CB8AC3E}">
        <p14:creationId xmlns:p14="http://schemas.microsoft.com/office/powerpoint/2010/main" val="4063124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110</a:t>
            </a:fld>
            <a:endParaRPr lang="zh-CN" altLang="en-US"/>
          </a:p>
        </p:txBody>
      </p:sp>
    </p:spTree>
    <p:extLst>
      <p:ext uri="{BB962C8B-B14F-4D97-AF65-F5344CB8AC3E}">
        <p14:creationId xmlns:p14="http://schemas.microsoft.com/office/powerpoint/2010/main" val="3888002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111</a:t>
            </a:fld>
            <a:endParaRPr lang="zh-CN" altLang="en-US"/>
          </a:p>
        </p:txBody>
      </p:sp>
    </p:spTree>
    <p:extLst>
      <p:ext uri="{BB962C8B-B14F-4D97-AF65-F5344CB8AC3E}">
        <p14:creationId xmlns:p14="http://schemas.microsoft.com/office/powerpoint/2010/main" val="361992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112</a:t>
            </a:fld>
            <a:endParaRPr lang="zh-CN" altLang="en-US"/>
          </a:p>
        </p:txBody>
      </p:sp>
    </p:spTree>
    <p:extLst>
      <p:ext uri="{BB962C8B-B14F-4D97-AF65-F5344CB8AC3E}">
        <p14:creationId xmlns:p14="http://schemas.microsoft.com/office/powerpoint/2010/main" val="528103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113</a:t>
            </a:fld>
            <a:endParaRPr lang="zh-CN" altLang="en-US"/>
          </a:p>
        </p:txBody>
      </p:sp>
    </p:spTree>
    <p:extLst>
      <p:ext uri="{BB962C8B-B14F-4D97-AF65-F5344CB8AC3E}">
        <p14:creationId xmlns:p14="http://schemas.microsoft.com/office/powerpoint/2010/main" val="1956925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679DD4A-C4F5-4E55-BA18-BD5BD3ED4EBD}" type="slidenum">
              <a:rPr lang="zh-CN" altLang="en-US" smtClean="0"/>
              <a:t>114</a:t>
            </a:fld>
            <a:endParaRPr lang="zh-CN" altLang="en-US"/>
          </a:p>
        </p:txBody>
      </p:sp>
    </p:spTree>
    <p:extLst>
      <p:ext uri="{BB962C8B-B14F-4D97-AF65-F5344CB8AC3E}">
        <p14:creationId xmlns:p14="http://schemas.microsoft.com/office/powerpoint/2010/main" val="3262543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013055"/>
            <a:ext cx="9793764" cy="1389038"/>
          </a:xfrm>
        </p:spPr>
        <p:txBody>
          <a:bodyPr/>
          <a:lstStyle/>
          <a:p>
            <a:r>
              <a:rPr lang="zh-CN" altLang="en-US"/>
              <a:t>单击此处编辑母版标题样式</a:t>
            </a:r>
          </a:p>
        </p:txBody>
      </p:sp>
      <p:sp>
        <p:nvSpPr>
          <p:cNvPr id="3" name="副标题 2"/>
          <p:cNvSpPr>
            <a:spLocks noGrp="1"/>
          </p:cNvSpPr>
          <p:nvPr>
            <p:ph type="subTitle" idx="1"/>
          </p:nvPr>
        </p:nvSpPr>
        <p:spPr>
          <a:xfrm>
            <a:off x="1728311" y="3672099"/>
            <a:ext cx="8065453" cy="165604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cxnSp>
        <p:nvCxnSpPr>
          <p:cNvPr id="10" name="直接连接符 9"/>
          <p:cNvCxnSpPr/>
          <p:nvPr userDrawn="1"/>
        </p:nvCxnSpPr>
        <p:spPr>
          <a:xfrm>
            <a:off x="282175" y="900088"/>
            <a:ext cx="11239900" cy="0"/>
          </a:xfrm>
          <a:prstGeom prst="line">
            <a:avLst/>
          </a:prstGeom>
          <a:noFill/>
          <a:ln w="28575" cap="flat" cmpd="sng" algn="ctr">
            <a:solidFill>
              <a:srgbClr val="022F4F"/>
            </a:solidFill>
            <a:prstDash val="solid"/>
          </a:ln>
          <a:effectLst/>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8" name="TextBox 3"/>
          <p:cNvSpPr txBox="1"/>
          <p:nvPr userDrawn="1"/>
        </p:nvSpPr>
        <p:spPr>
          <a:xfrm>
            <a:off x="751447" y="396032"/>
            <a:ext cx="1841326" cy="52322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情境引入</a:t>
            </a:r>
          </a:p>
        </p:txBody>
      </p:sp>
      <p:sp>
        <p:nvSpPr>
          <p:cNvPr id="9" name="矩形 8"/>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4" y="259508"/>
            <a:ext cx="2592467" cy="552914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576104" y="259508"/>
            <a:ext cx="7585366" cy="552914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792143" y="345609"/>
            <a:ext cx="9937790" cy="1252834"/>
          </a:xfrm>
        </p:spPr>
        <p:txBody>
          <a:bodyPr/>
          <a:lstStyle/>
          <a:p>
            <a:r>
              <a:rPr lang="zh-CN" altLang="en-US"/>
              <a:t>单击此处编辑母版标题样式</a:t>
            </a:r>
          </a:p>
        </p:txBody>
      </p:sp>
      <p:sp>
        <p:nvSpPr>
          <p:cNvPr id="3" name="日期占位符 2"/>
          <p:cNvSpPr>
            <a:spLocks noGrp="1"/>
          </p:cNvSpPr>
          <p:nvPr>
            <p:ph type="dt" sz="half" idx="10"/>
          </p:nvPr>
        </p:nvSpPr>
        <p:spPr>
          <a:xfrm>
            <a:off x="792144" y="6006764"/>
            <a:ext cx="2592467" cy="343809"/>
          </a:xfrm>
        </p:spPr>
        <p:txBody>
          <a:bodyPr/>
          <a:lstStyle>
            <a:lvl1pPr>
              <a:defRPr/>
            </a:lvl1pPr>
          </a:lstStyle>
          <a:p>
            <a:fld id="{ABEF6743-504C-488F-99A1-773658E3C73E}" type="datetime1">
              <a:rPr lang="zh-CN" altLang="en-US"/>
              <a:t>2023/10/3</a:t>
            </a:fld>
            <a:endParaRPr lang="zh-CN" altLang="en-US" sz="2200">
              <a:solidFill>
                <a:schemeClr val="tx1"/>
              </a:solidFill>
              <a:latin typeface="Arial" panose="020B0604020202020204" pitchFamily="34" charset="0"/>
            </a:endParaRPr>
          </a:p>
        </p:txBody>
      </p:sp>
      <p:sp>
        <p:nvSpPr>
          <p:cNvPr id="4" name="页脚占位符 3"/>
          <p:cNvSpPr>
            <a:spLocks noGrp="1"/>
          </p:cNvSpPr>
          <p:nvPr>
            <p:ph type="ftr" sz="quarter" idx="11"/>
          </p:nvPr>
        </p:nvSpPr>
        <p:spPr>
          <a:xfrm>
            <a:off x="3816688" y="6006764"/>
            <a:ext cx="3888700" cy="343809"/>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137465" y="6006764"/>
            <a:ext cx="2592467" cy="343809"/>
          </a:xfrm>
        </p:spPr>
        <p:txBody>
          <a:bodyPr/>
          <a:lstStyle>
            <a:lvl1pPr>
              <a:defRPr/>
            </a:lvl1pPr>
          </a:lstStyle>
          <a:p>
            <a:fld id="{4FAC8254-B9AD-46B7-B387-47BFF986DEFD}" type="slidenum">
              <a:rPr lang="zh-CN" altLang="en-US"/>
              <a:t>‹#›</a:t>
            </a:fld>
            <a:endParaRPr lang="zh-CN" altLang="en-US" sz="2200">
              <a:solidFill>
                <a:schemeClr val="tx1"/>
              </a:solidFill>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F73D46-4292-42F7-BA67-62797649967E}" type="datetimeFigureOut">
              <a:rPr lang="zh-CN" altLang="en-US" smtClean="0">
                <a:solidFill>
                  <a:srgbClr val="000000">
                    <a:tint val="75000"/>
                  </a:srgbClr>
                </a:solidFill>
              </a:rPr>
              <a:t>2023/10/3</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33DC97E8-6A7F-4291-9AE6-14749C7EA9C0}" type="slidenum">
              <a:rPr lang="zh-CN" altLang="en-US" smtClean="0">
                <a:solidFill>
                  <a:srgbClr val="FFFFFF"/>
                </a:solidFill>
              </a:rPr>
              <a:t>‹#›</a:t>
            </a:fld>
            <a:endParaRPr lang="zh-CN" altLang="en-US">
              <a:solidFill>
                <a:srgbClr val="FFFFFF"/>
              </a:solidFill>
            </a:endParaRPr>
          </a:p>
        </p:txBody>
      </p:sp>
      <p:sp>
        <p:nvSpPr>
          <p:cNvPr id="6" name="图片占位符 5"/>
          <p:cNvSpPr>
            <a:spLocks noGrp="1"/>
          </p:cNvSpPr>
          <p:nvPr>
            <p:ph type="pic" sz="quarter" idx="13"/>
          </p:nvPr>
        </p:nvSpPr>
        <p:spPr>
          <a:xfrm>
            <a:off x="0" y="0"/>
            <a:ext cx="11522075" cy="6480175"/>
          </a:xfrm>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164113"/>
            <a:ext cx="9793764" cy="128703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10164" y="2746575"/>
            <a:ext cx="9793764" cy="1417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TextBox 3"/>
          <p:cNvSpPr txBox="1"/>
          <p:nvPr userDrawn="1"/>
        </p:nvSpPr>
        <p:spPr>
          <a:xfrm>
            <a:off x="751205" y="252730"/>
            <a:ext cx="6999605" cy="521970"/>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800" b="1" dirty="0">
                <a:solidFill>
                  <a:srgbClr val="022F4F"/>
                </a:solidFill>
                <a:latin typeface="微软雅黑" panose="020B0503020204020204" charset="-122"/>
                <a:ea typeface="微软雅黑" panose="020B0503020204020204" charset="-122"/>
              </a:rPr>
              <a:t>项目一  低压配电柜的绘制与识图 </a:t>
            </a:r>
          </a:p>
        </p:txBody>
      </p:sp>
      <p:sp>
        <p:nvSpPr>
          <p:cNvPr id="7" name="矩形 6"/>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10" name="直接连接符 9"/>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576104"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857055" y="1512041"/>
            <a:ext cx="5088916" cy="42766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576104" y="1450540"/>
            <a:ext cx="5090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576104" y="2055056"/>
            <a:ext cx="5090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5853055" y="1450540"/>
            <a:ext cx="5092917" cy="6045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5853055" y="2055056"/>
            <a:ext cx="5092917" cy="37336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58007"/>
            <a:ext cx="3790683" cy="109803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504811" y="258007"/>
            <a:ext cx="6441160" cy="5530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576105" y="1356037"/>
            <a:ext cx="3790683" cy="44326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4536122"/>
            <a:ext cx="6913245" cy="53551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258407" y="579016"/>
            <a:ext cx="6913245" cy="38881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258407" y="5071637"/>
            <a:ext cx="6913245" cy="76052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9A9A88F-2532-4D0F-B469-116A8B7CE547}" type="datetimeFigureOut">
              <a:rPr lang="zh-CN" altLang="en-US" smtClean="0"/>
              <a:t>2023/10/3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9D3181-2550-4012-9AA4-572D36CAF4A3}" type="slidenum">
              <a:rPr lang="zh-CN" altLang="en-US" smtClean="0"/>
              <a:t>‹#›</a:t>
            </a:fld>
            <a:endParaRPr lang="zh-CN" altLang="en-US"/>
          </a:p>
        </p:txBody>
      </p:sp>
      <p:sp>
        <p:nvSpPr>
          <p:cNvPr id="8" name="矩形 7"/>
          <p:cNvSpPr/>
          <p:nvPr userDrawn="1"/>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sp>
        <p:nvSpPr>
          <p:cNvPr id="9" name="TextBox 3"/>
          <p:cNvSpPr txBox="1"/>
          <p:nvPr userDrawn="1"/>
        </p:nvSpPr>
        <p:spPr>
          <a:xfrm>
            <a:off x="751447" y="252522"/>
            <a:ext cx="1841326" cy="460375"/>
          </a:xfrm>
          <a:prstGeom prst="rect">
            <a:avLst/>
          </a:prstGeom>
          <a:noFill/>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l">
              <a:defRPr/>
            </a:pPr>
            <a:r>
              <a:rPr lang="zh-CN" altLang="en-US" sz="2400" b="1" dirty="0">
                <a:solidFill>
                  <a:srgbClr val="022F4F"/>
                </a:solidFill>
                <a:latin typeface="微软雅黑" panose="020B0503020204020204" charset="-122"/>
                <a:ea typeface="微软雅黑" panose="020B0503020204020204" charset="-122"/>
              </a:rPr>
              <a:t>项目一 </a:t>
            </a:r>
          </a:p>
        </p:txBody>
      </p:sp>
      <p:sp>
        <p:nvSpPr>
          <p:cNvPr id="10" name="矩形 9"/>
          <p:cNvSpPr>
            <a:spLocks noChangeArrowheads="1"/>
          </p:cNvSpPr>
          <p:nvPr userDrawn="1"/>
        </p:nvSpPr>
        <p:spPr bwMode="auto">
          <a:xfrm>
            <a:off x="2335624" y="549920"/>
            <a:ext cx="2201311" cy="646331"/>
          </a:xfrm>
          <a:prstGeom prst="rect">
            <a:avLst/>
          </a:prstGeom>
          <a:noFill/>
          <a:ln w="9525">
            <a:noFill/>
            <a:miter lim="800000"/>
          </a:ln>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b="1" dirty="0">
                <a:solidFill>
                  <a:srgbClr val="FF0000"/>
                </a:solidFill>
                <a:ea typeface="微软雅黑" panose="020B0503020204020204" charset="-122"/>
                <a:cs typeface="Arial Unicode MS" pitchFamily="34" charset="-122"/>
              </a:rPr>
              <a:t>Situational import </a:t>
            </a:r>
          </a:p>
          <a:p>
            <a:endParaRPr lang="en-US" altLang="zh-CN" b="1" dirty="0">
              <a:solidFill>
                <a:srgbClr val="FF0000"/>
              </a:solidFill>
              <a:ea typeface="微软雅黑" panose="020B0503020204020204" charset="-122"/>
              <a:cs typeface="Arial Unicode MS" pitchFamily="34" charset="-122"/>
            </a:endParaRPr>
          </a:p>
        </p:txBody>
      </p:sp>
      <p:cxnSp>
        <p:nvCxnSpPr>
          <p:cNvPr id="11" name="直接连接符 10"/>
          <p:cNvCxnSpPr/>
          <p:nvPr userDrawn="1"/>
        </p:nvCxnSpPr>
        <p:spPr>
          <a:xfrm>
            <a:off x="282175" y="900088"/>
            <a:ext cx="11239900" cy="0"/>
          </a:xfrm>
          <a:prstGeom prst="line">
            <a:avLst/>
          </a:prstGeom>
          <a:noFill/>
          <a:ln w="9525" cap="flat" cmpd="sng" algn="ctr">
            <a:solidFill>
              <a:srgbClr val="006BBC"/>
            </a:solidFill>
            <a:prstDash val="solid"/>
          </a:ln>
          <a:effectLst/>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4" y="259508"/>
            <a:ext cx="10369868" cy="108002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576104" y="1512041"/>
            <a:ext cx="10369868" cy="427661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576104" y="6006163"/>
            <a:ext cx="2688484" cy="345009"/>
          </a:xfrm>
          <a:prstGeom prst="rect">
            <a:avLst/>
          </a:prstGeom>
        </p:spPr>
        <p:txBody>
          <a:bodyPr vert="horz" lIns="91440" tIns="45720" rIns="91440" bIns="45720" rtlCol="0" anchor="ctr"/>
          <a:lstStyle>
            <a:lvl1pPr algn="l">
              <a:defRPr sz="1200">
                <a:solidFill>
                  <a:schemeClr val="tx1">
                    <a:tint val="75000"/>
                  </a:schemeClr>
                </a:solidFill>
              </a:defRPr>
            </a:lvl1pPr>
          </a:lstStyle>
          <a:p>
            <a:fld id="{C9A9A88F-2532-4D0F-B469-116A8B7CE547}" type="datetimeFigureOut">
              <a:rPr lang="zh-CN" altLang="en-US" smtClean="0"/>
              <a:t>2023/10/3</a:t>
            </a:fld>
            <a:endParaRPr lang="zh-CN" altLang="en-US"/>
          </a:p>
        </p:txBody>
      </p:sp>
      <p:sp>
        <p:nvSpPr>
          <p:cNvPr id="5" name="页脚占位符 4"/>
          <p:cNvSpPr>
            <a:spLocks noGrp="1"/>
          </p:cNvSpPr>
          <p:nvPr>
            <p:ph type="ftr" sz="quarter" idx="3"/>
          </p:nvPr>
        </p:nvSpPr>
        <p:spPr>
          <a:xfrm>
            <a:off x="3936709" y="6006163"/>
            <a:ext cx="3648657" cy="3450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7" y="6006163"/>
            <a:ext cx="2688484" cy="345009"/>
          </a:xfrm>
          <a:prstGeom prst="rect">
            <a:avLst/>
          </a:prstGeom>
        </p:spPr>
        <p:txBody>
          <a:bodyPr vert="horz" lIns="91440" tIns="45720" rIns="91440" bIns="45720" rtlCol="0" anchor="ctr"/>
          <a:lstStyle>
            <a:lvl1pPr algn="r">
              <a:defRPr sz="1200">
                <a:solidFill>
                  <a:schemeClr val="tx1">
                    <a:tint val="75000"/>
                  </a:schemeClr>
                </a:solidFill>
              </a:defRPr>
            </a:lvl1pPr>
          </a:lstStyle>
          <a:p>
            <a:fld id="{5F9D3181-2550-4012-9AA4-572D36CAF4A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10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11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1.png"/><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diagramLayout" Target="../diagrams/layout5.xml"/><Relationship Id="rId7" Type="http://schemas.openxmlformats.org/officeDocument/2006/relationships/image" Target="../media/image32.png"/><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11" Type="http://schemas.openxmlformats.org/officeDocument/2006/relationships/image" Target="../media/image36.png"/><Relationship Id="rId5" Type="http://schemas.openxmlformats.org/officeDocument/2006/relationships/diagramColors" Target="../diagrams/colors5.xml"/><Relationship Id="rId10" Type="http://schemas.openxmlformats.org/officeDocument/2006/relationships/image" Target="../media/image35.png"/><Relationship Id="rId4" Type="http://schemas.openxmlformats.org/officeDocument/2006/relationships/diagramQuickStyle" Target="../diagrams/quickStyle5.xml"/><Relationship Id="rId9" Type="http://schemas.openxmlformats.org/officeDocument/2006/relationships/image" Target="../media/image34.png"/></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7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7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eg"/></Relationships>
</file>

<file path=ppt/slides/_rels/slide9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 Id="rId5" Type="http://schemas.openxmlformats.org/officeDocument/2006/relationships/image" Target="../media/image49.png"/><Relationship Id="rId4" Type="http://schemas.openxmlformats.org/officeDocument/2006/relationships/image" Target="../media/image48.png"/></Relationships>
</file>

<file path=ppt/slides/_rels/slide9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73265"/>
            <a:ext cx="8351736" cy="2214578"/>
          </a:xfrm>
          <a:prstGeom prst="rect">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39" name="矩形 38"/>
          <p:cNvSpPr/>
          <p:nvPr/>
        </p:nvSpPr>
        <p:spPr>
          <a:xfrm>
            <a:off x="4208165" y="2520007"/>
            <a:ext cx="7313909" cy="954107"/>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2800" b="1" dirty="0">
                <a:solidFill>
                  <a:srgbClr val="022D56"/>
                </a:solidFill>
                <a:latin typeface="微软雅黑" panose="020B0503020204020204" charset="-122"/>
                <a:ea typeface="微软雅黑" panose="020B0503020204020204" charset="-122"/>
              </a:rPr>
              <a:t>项目</a:t>
            </a:r>
            <a:r>
              <a:rPr lang="en-US" altLang="zh-CN" sz="2800" b="1" dirty="0">
                <a:solidFill>
                  <a:srgbClr val="022D56"/>
                </a:solidFill>
                <a:latin typeface="微软雅黑" panose="020B0503020204020204" charset="-122"/>
                <a:ea typeface="微软雅黑" panose="020B0503020204020204" charset="-122"/>
              </a:rPr>
              <a:t>3 SINAMICS V20</a:t>
            </a:r>
            <a:r>
              <a:rPr lang="zh-CN" altLang="en-US" sz="2800" b="1" dirty="0">
                <a:solidFill>
                  <a:srgbClr val="022D56"/>
                </a:solidFill>
                <a:latin typeface="微软雅黑" panose="020B0503020204020204" charset="-122"/>
                <a:ea typeface="微软雅黑" panose="020B0503020204020204" charset="-122"/>
              </a:rPr>
              <a:t>变频器端子控制</a:t>
            </a:r>
            <a:endParaRPr lang="en-US" altLang="zh-CN" sz="2800" b="1" dirty="0">
              <a:solidFill>
                <a:srgbClr val="022D56"/>
              </a:solidFill>
              <a:latin typeface="微软雅黑" panose="020B0503020204020204" charset="-122"/>
              <a:ea typeface="微软雅黑" panose="020B0503020204020204" charset="-122"/>
            </a:endParaRPr>
          </a:p>
          <a:p>
            <a:pPr algn="ctr">
              <a:defRPr/>
            </a:pPr>
            <a:r>
              <a:rPr lang="zh-CN" altLang="en-US" sz="2800" b="1" dirty="0">
                <a:solidFill>
                  <a:srgbClr val="022D56"/>
                </a:solidFill>
                <a:latin typeface="微软雅黑" panose="020B0503020204020204" charset="-122"/>
                <a:ea typeface="微软雅黑" panose="020B0503020204020204" charset="-122"/>
              </a:rPr>
              <a:t>电动机运行与调试</a:t>
            </a:r>
            <a:endParaRPr lang="en-US" altLang="zh-CN" sz="2800" b="1" dirty="0">
              <a:solidFill>
                <a:srgbClr val="022D56"/>
              </a:solidFill>
              <a:latin typeface="微软雅黑" panose="020B0503020204020204" charset="-122"/>
              <a:ea typeface="微软雅黑" panose="020B0503020204020204" charset="-122"/>
            </a:endParaRPr>
          </a:p>
        </p:txBody>
      </p:sp>
      <p:sp>
        <p:nvSpPr>
          <p:cNvPr id="5" name="矩形 4"/>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pic>
        <p:nvPicPr>
          <p:cNvPr id="3" name="图片 2">
            <a:extLst>
              <a:ext uri="{FF2B5EF4-FFF2-40B4-BE49-F238E27FC236}">
                <a16:creationId xmlns:a16="http://schemas.microsoft.com/office/drawing/2014/main" id="{6BAD86DE-18B0-C779-6D01-ED1095010A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4" name="椭圆 3">
            <a:extLst>
              <a:ext uri="{FF2B5EF4-FFF2-40B4-BE49-F238E27FC236}">
                <a16:creationId xmlns:a16="http://schemas.microsoft.com/office/drawing/2014/main" id="{D192A4E4-8193-CD51-BDAE-A094FD022864}"/>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39"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19121" y="1640570"/>
            <a:ext cx="10326491" cy="127387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b="1" dirty="0">
                <a:latin typeface="+mn-ea"/>
              </a:rPr>
              <a:t>变频器起动</a:t>
            </a:r>
            <a:r>
              <a:rPr lang="zh-CN" altLang="en-US" dirty="0">
                <a:latin typeface="+mn-ea"/>
              </a:rPr>
              <a:t>是指变频器由静止停机状态到运行状态的过程；</a:t>
            </a:r>
          </a:p>
          <a:p>
            <a:pPr marL="285750" indent="-285750">
              <a:lnSpc>
                <a:spcPct val="150000"/>
              </a:lnSpc>
              <a:buFont typeface="Arial" panose="020B0604020202020204" pitchFamily="34" charset="0"/>
              <a:buChar char="•"/>
            </a:pPr>
            <a:r>
              <a:rPr lang="zh-CN" altLang="en-US" b="1" dirty="0">
                <a:latin typeface="+mn-ea"/>
              </a:rPr>
              <a:t>变频器的制动</a:t>
            </a:r>
            <a:r>
              <a:rPr lang="zh-CN" altLang="en-US" dirty="0">
                <a:latin typeface="+mn-ea"/>
              </a:rPr>
              <a:t>是指变频器从运行状态到静止停机状态的过程，以及从某一运行频率到另一运行频率的加速或减速过程。</a:t>
            </a:r>
          </a:p>
        </p:txBody>
      </p: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7C02BCED-4A39-79C8-C630-5D94D1D4135E}"/>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3.1.4 </a:t>
            </a:r>
            <a:r>
              <a:rPr lang="zh-CN" altLang="en-US" sz="2400" b="1" dirty="0">
                <a:solidFill>
                  <a:srgbClr val="294B64"/>
                </a:solidFill>
                <a:latin typeface="微软雅黑" panose="020B0503020204020204" charset="-122"/>
                <a:ea typeface="微软雅黑" panose="020B0503020204020204" charset="-122"/>
              </a:rPr>
              <a:t>变频器的启动和停止过程</a:t>
            </a:r>
          </a:p>
        </p:txBody>
      </p:sp>
      <p:sp>
        <p:nvSpPr>
          <p:cNvPr id="6" name="文本框 5">
            <a:extLst>
              <a:ext uri="{FF2B5EF4-FFF2-40B4-BE49-F238E27FC236}">
                <a16:creationId xmlns:a16="http://schemas.microsoft.com/office/drawing/2014/main" id="{19F7B5F0-DF19-9325-84AB-F153EC06970A}"/>
              </a:ext>
            </a:extLst>
          </p:cNvPr>
          <p:cNvSpPr txBox="1"/>
          <p:nvPr/>
        </p:nvSpPr>
        <p:spPr>
          <a:xfrm>
            <a:off x="703332" y="2910759"/>
            <a:ext cx="10081119" cy="3351367"/>
          </a:xfrm>
          <a:prstGeom prst="rect">
            <a:avLst/>
          </a:prstGeom>
          <a:noFill/>
        </p:spPr>
        <p:txBody>
          <a:bodyPr wrap="square">
            <a:spAutoFit/>
          </a:bodyPr>
          <a:lstStyle/>
          <a:p>
            <a:pPr marL="342900" lvl="0" indent="-342900">
              <a:lnSpc>
                <a:spcPct val="150000"/>
              </a:lnSpc>
              <a:buFont typeface="+mj-lt"/>
              <a:buAutoNum type="arabicPeriod"/>
            </a:pPr>
            <a:r>
              <a:rPr lang="zh-CN" altLang="zh-CN" b="1" dirty="0">
                <a:effectLst/>
                <a:latin typeface="宋体" panose="02010600030101010101" pitchFamily="2" charset="-122"/>
                <a:ea typeface="宋体" panose="02010600030101010101" pitchFamily="2" charset="-122"/>
                <a:cs typeface="宋体" panose="02010600030101010101" pitchFamily="2" charset="-122"/>
              </a:rPr>
              <a:t>斜坡上升时间</a:t>
            </a:r>
          </a:p>
          <a:p>
            <a:pPr indent="266700">
              <a:lnSpc>
                <a:spcPct val="150000"/>
              </a:lnSpc>
            </a:pPr>
            <a:r>
              <a:rPr lang="zh-CN" altLang="zh-CN" dirty="0">
                <a:effectLst/>
                <a:latin typeface="宋体" panose="02010600030101010101" pitchFamily="2" charset="-122"/>
                <a:ea typeface="宋体" panose="02010600030101010101" pitchFamily="2" charset="-122"/>
                <a:cs typeface="宋体" panose="02010600030101010101" pitchFamily="2" charset="-122"/>
              </a:rPr>
              <a:t>变频器的起动可以通过设置斜坡上升时间及加速方式来适应各种电动机负载的起动，使电动机起动更加平稳。斜坡上升时间，又叫加速时间，一般定义为变频器从静止零频率加速到最大输出频率所需的时间。</a:t>
            </a:r>
          </a:p>
          <a:p>
            <a:pPr lvl="0">
              <a:lnSpc>
                <a:spcPct val="150000"/>
              </a:lnSpc>
            </a:pPr>
            <a:r>
              <a:rPr lang="en-US" altLang="zh-CN" b="1" dirty="0">
                <a:effectLst/>
                <a:latin typeface="宋体" panose="02010600030101010101" pitchFamily="2" charset="-122"/>
                <a:ea typeface="宋体" panose="02010600030101010101" pitchFamily="2" charset="-122"/>
                <a:cs typeface="宋体" panose="02010600030101010101" pitchFamily="2" charset="-122"/>
              </a:rPr>
              <a:t>2. </a:t>
            </a:r>
            <a:r>
              <a:rPr lang="zh-CN" altLang="zh-CN" b="1" dirty="0">
                <a:effectLst/>
                <a:latin typeface="宋体" panose="02010600030101010101" pitchFamily="2" charset="-122"/>
                <a:ea typeface="宋体" panose="02010600030101010101" pitchFamily="2" charset="-122"/>
                <a:cs typeface="宋体" panose="02010600030101010101" pitchFamily="2" charset="-122"/>
              </a:rPr>
              <a:t>斜坡下降时间</a:t>
            </a:r>
          </a:p>
          <a:p>
            <a:pPr indent="266700">
              <a:lnSpc>
                <a:spcPct val="150000"/>
              </a:lnSpc>
            </a:pPr>
            <a:r>
              <a:rPr lang="zh-CN" altLang="zh-CN" dirty="0">
                <a:effectLst/>
                <a:latin typeface="宋体" panose="02010600030101010101" pitchFamily="2" charset="-122"/>
                <a:ea typeface="宋体" panose="02010600030101010101" pitchFamily="2" charset="-122"/>
                <a:cs typeface="宋体" panose="02010600030101010101" pitchFamily="2" charset="-122"/>
              </a:rPr>
              <a:t>变频器的停止可以通过设置斜坡下降时间及减速方式来适应电动机从较高转速降至较低转速的减速过程，变频器通过降低输出频率实现这一过程，斜坡下降时间，又叫减速时间，一般定义为变频器从最高运行频率减速到静止停车所需的时间，实现对电动机的制动。</a:t>
            </a:r>
          </a:p>
        </p:txBody>
      </p:sp>
    </p:spTree>
    <p:extLst>
      <p:ext uri="{BB962C8B-B14F-4D97-AF65-F5344CB8AC3E}">
        <p14:creationId xmlns:p14="http://schemas.microsoft.com/office/powerpoint/2010/main" val="411471248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DC236ECA-0994-6BE5-E044-41F5D4E52A95}"/>
                  </a:ext>
                </a:extLst>
              </p:cNvPr>
              <p:cNvSpPr txBox="1"/>
              <p:nvPr/>
            </p:nvSpPr>
            <p:spPr>
              <a:xfrm>
                <a:off x="516296" y="1233812"/>
                <a:ext cx="10056662" cy="1480918"/>
              </a:xfrm>
              <a:prstGeom prst="rect">
                <a:avLst/>
              </a:prstGeom>
              <a:noFill/>
            </p:spPr>
            <p:txBody>
              <a:bodyPr wrap="square">
                <a:spAutoFit/>
              </a:bodyPr>
              <a:lstStyle/>
              <a:p>
                <a:pPr lvl="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3.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微分</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控制</a:t>
                </a:r>
              </a:p>
              <a:p>
                <a:pPr indent="266700">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在微分控制中，其控制器的输出信号</a:t>
                </a:r>
                <a14:m>
                  <m:oMath xmlns:m="http://schemas.openxmlformats.org/officeDocument/2006/math">
                    <m:r>
                      <a:rPr lang="en-US" altLang="zh-CN" sz="1800" i="1">
                        <a:effectLst/>
                        <a:latin typeface="Cambria Math" panose="02040503050406030204" pitchFamily="18" charset="0"/>
                        <a:ea typeface="宋体" panose="02010600030101010101" pitchFamily="2" charset="-122"/>
                        <a:cs typeface="宋体" panose="02010600030101010101" pitchFamily="2" charset="-122"/>
                      </a:rPr>
                      <m:t>𝑢</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𝑡</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sz="1800" dirty="0">
                    <a:effectLst/>
                    <a:latin typeface="宋体" panose="02010600030101010101" pitchFamily="2" charset="-122"/>
                    <a:ea typeface="宋体" panose="02010600030101010101" pitchFamily="2" charset="-122"/>
                    <a:cs typeface="宋体" panose="02010600030101010101" pitchFamily="2" charset="-122"/>
                  </a:rPr>
                  <a:t>与输入误差信号</a:t>
                </a:r>
                <a14:m>
                  <m:oMath xmlns:m="http://schemas.openxmlformats.org/officeDocument/2006/math">
                    <m:r>
                      <a:rPr lang="en-US" altLang="zh-CN" sz="1800" i="1">
                        <a:effectLst/>
                        <a:latin typeface="Cambria Math" panose="02040503050406030204" pitchFamily="18" charset="0"/>
                        <a:ea typeface="宋体" panose="02010600030101010101" pitchFamily="2" charset="-122"/>
                        <a:cs typeface="宋体" panose="02010600030101010101" pitchFamily="2" charset="-122"/>
                      </a:rPr>
                      <m:t>𝑒</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𝑡</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sz="1800" dirty="0">
                    <a:effectLst/>
                    <a:latin typeface="宋体" panose="02010600030101010101" pitchFamily="2" charset="-122"/>
                    <a:ea typeface="宋体" panose="02010600030101010101" pitchFamily="2" charset="-122"/>
                    <a:cs typeface="宋体" panose="02010600030101010101" pitchFamily="2" charset="-122"/>
                  </a:rPr>
                  <a:t>成微分关系。即，控制器的输出与输入误差信号的微分（即误差的变化率）成正比关系</a:t>
                </a:r>
                <a14:m>
                  <m:oMath xmlns:m="http://schemas.openxmlformats.org/officeDocument/2006/math">
                    <m:r>
                      <a:rPr lang="en-US" altLang="zh-CN" sz="1800" i="1">
                        <a:effectLst/>
                        <a:latin typeface="Cambria Math" panose="02040503050406030204" pitchFamily="18" charset="0"/>
                        <a:ea typeface="宋体" panose="02010600030101010101" pitchFamily="2" charset="-122"/>
                        <a:cs typeface="宋体" panose="02010600030101010101" pitchFamily="2" charset="-122"/>
                      </a:rPr>
                      <m:t>𝑢𝑡</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sSub>
                      <m:sSubPr>
                        <m:ctrlPr>
                          <a:rPr lang="zh-CN" altLang="zh-CN" sz="1800" i="1">
                            <a:effectLst/>
                            <a:latin typeface="Cambria Math" panose="02040503050406030204" pitchFamily="18" charset="0"/>
                            <a:ea typeface="Cambria Math" panose="02040503050406030204" pitchFamily="18" charset="0"/>
                            <a:cs typeface="宋体" panose="02010600030101010101" pitchFamily="2" charset="-122"/>
                          </a:rPr>
                        </m:ctrlPr>
                      </m:sSubPr>
                      <m:e>
                        <m:r>
                          <a:rPr lang="en-US" altLang="zh-CN" sz="1800" i="1">
                            <a:effectLst/>
                            <a:latin typeface="Cambria Math" panose="02040503050406030204" pitchFamily="18" charset="0"/>
                            <a:ea typeface="宋体" panose="02010600030101010101" pitchFamily="2" charset="-122"/>
                            <a:cs typeface="宋体" panose="02010600030101010101" pitchFamily="2" charset="-122"/>
                          </a:rPr>
                          <m:t>𝐾</m:t>
                        </m:r>
                      </m:e>
                      <m:sub>
                        <m:r>
                          <a:rPr lang="en-US" altLang="zh-CN" sz="1800" i="1">
                            <a:effectLst/>
                            <a:latin typeface="Cambria Math" panose="02040503050406030204" pitchFamily="18" charset="0"/>
                            <a:ea typeface="宋体" panose="02010600030101010101" pitchFamily="2" charset="-122"/>
                            <a:cs typeface="宋体" panose="02010600030101010101" pitchFamily="2" charset="-122"/>
                          </a:rPr>
                          <m:t>𝑑</m:t>
                        </m:r>
                      </m:sub>
                    </m:sSub>
                    <m:f>
                      <m:fPr>
                        <m:ctrlPr>
                          <a:rPr lang="zh-CN" altLang="zh-CN" sz="1800" i="1">
                            <a:effectLst/>
                            <a:latin typeface="Cambria Math" panose="02040503050406030204" pitchFamily="18" charset="0"/>
                            <a:ea typeface="Cambria Math" panose="02040503050406030204" pitchFamily="18" charset="0"/>
                            <a:cs typeface="宋体" panose="02010600030101010101" pitchFamily="2" charset="-122"/>
                          </a:rPr>
                        </m:ctrlPr>
                      </m:fPr>
                      <m:num>
                        <m:r>
                          <a:rPr lang="en-US" altLang="zh-CN" sz="1800" i="1">
                            <a:effectLst/>
                            <a:latin typeface="Cambria Math" panose="02040503050406030204" pitchFamily="18" charset="0"/>
                            <a:ea typeface="宋体" panose="02010600030101010101" pitchFamily="2" charset="-122"/>
                            <a:cs typeface="宋体" panose="02010600030101010101" pitchFamily="2" charset="-122"/>
                          </a:rPr>
                          <m:t>𝑑𝑒</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𝑡</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num>
                      <m:den>
                        <m:r>
                          <a:rPr lang="en-US" altLang="zh-CN" sz="1800" i="1">
                            <a:effectLst/>
                            <a:latin typeface="Cambria Math" panose="02040503050406030204" pitchFamily="18" charset="0"/>
                            <a:ea typeface="宋体" panose="02010600030101010101" pitchFamily="2" charset="-122"/>
                            <a:cs typeface="宋体" panose="02010600030101010101" pitchFamily="2" charset="-122"/>
                          </a:rPr>
                          <m:t>𝑑𝑡</m:t>
                        </m:r>
                      </m:den>
                    </m:f>
                  </m:oMath>
                </a14:m>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p:txBody>
          </p:sp>
        </mc:Choice>
        <mc:Fallback xmlns="">
          <p:sp>
            <p:nvSpPr>
              <p:cNvPr id="8" name="文本框 7">
                <a:extLst>
                  <a:ext uri="{FF2B5EF4-FFF2-40B4-BE49-F238E27FC236}">
                    <a16:creationId xmlns:a16="http://schemas.microsoft.com/office/drawing/2014/main" id="{DC236ECA-0994-6BE5-E044-41F5D4E52A95}"/>
                  </a:ext>
                </a:extLst>
              </p:cNvPr>
              <p:cNvSpPr txBox="1">
                <a:spLocks noRot="1" noChangeAspect="1" noMove="1" noResize="1" noEditPoints="1" noAdjustHandles="1" noChangeArrowheads="1" noChangeShapeType="1" noTextEdit="1"/>
              </p:cNvSpPr>
              <p:nvPr/>
            </p:nvSpPr>
            <p:spPr>
              <a:xfrm>
                <a:off x="516296" y="1233812"/>
                <a:ext cx="10056662" cy="1480918"/>
              </a:xfrm>
              <a:prstGeom prst="rect">
                <a:avLst/>
              </a:prstGeom>
              <a:blipFill>
                <a:blip r:embed="rId2"/>
                <a:stretch>
                  <a:fillRect l="-546"/>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BDD78319-FFBE-B79B-2C8F-C1574E6D53BE}"/>
              </a:ext>
            </a:extLst>
          </p:cNvPr>
          <p:cNvSpPr txBox="1"/>
          <p:nvPr/>
        </p:nvSpPr>
        <p:spPr>
          <a:xfrm>
            <a:off x="981700" y="3196910"/>
            <a:ext cx="5211970" cy="2635465"/>
          </a:xfrm>
          <a:prstGeom prst="rect">
            <a:avLst/>
          </a:prstGeom>
          <a:noFill/>
        </p:spPr>
        <p:txBody>
          <a:bodyPr wrap="square">
            <a:spAutoFit/>
          </a:bodyPr>
          <a:lstStyle/>
          <a:p>
            <a:pPr>
              <a:lnSpc>
                <a:spcPct val="150000"/>
              </a:lnSpc>
            </a:pPr>
            <a:r>
              <a:rPr lang="zh-CN" altLang="en-US" sz="1600" dirty="0">
                <a:cs typeface="宋体" panose="02010600030101010101" pitchFamily="2" charset="-122"/>
              </a:rPr>
              <a:t>通常都要求负载变化或给定调整等引起扰动后，恢复到稳态的速度要快，因此光有比例和积分调节作用还不能完全满足要求，必须引入微分作用。</a:t>
            </a:r>
          </a:p>
          <a:p>
            <a:pPr>
              <a:lnSpc>
                <a:spcPct val="150000"/>
              </a:lnSpc>
            </a:pPr>
            <a:r>
              <a:rPr lang="zh-CN" altLang="en-US" sz="1600" dirty="0">
                <a:cs typeface="宋体" panose="02010600030101010101" pitchFamily="2" charset="-122"/>
              </a:rPr>
              <a:t>比例作用和积分作用是事后调节（即发生误差后才进行调节），而微分作用则是事前预防控制，以防止出现过冲或超调等。</a:t>
            </a:r>
            <a:r>
              <a:rPr lang="en-US" altLang="zh-CN" sz="1600" dirty="0">
                <a:cs typeface="宋体" panose="02010600030101010101" pitchFamily="2" charset="-122"/>
              </a:rPr>
              <a:t>D</a:t>
            </a:r>
            <a:r>
              <a:rPr lang="zh-CN" altLang="en-US" sz="1600" dirty="0">
                <a:cs typeface="宋体" panose="02010600030101010101" pitchFamily="2" charset="-122"/>
              </a:rPr>
              <a:t>越大，微分作用越强，</a:t>
            </a:r>
            <a:r>
              <a:rPr lang="en-US" altLang="zh-CN" sz="1600" dirty="0">
                <a:cs typeface="宋体" panose="02010600030101010101" pitchFamily="2" charset="-122"/>
              </a:rPr>
              <a:t>D</a:t>
            </a:r>
            <a:r>
              <a:rPr lang="zh-CN" altLang="en-US" sz="1600" dirty="0">
                <a:cs typeface="宋体" panose="02010600030101010101" pitchFamily="2" charset="-122"/>
              </a:rPr>
              <a:t>越小，微分作用越弱。</a:t>
            </a:r>
          </a:p>
        </p:txBody>
      </p:sp>
      <p:sp>
        <p:nvSpPr>
          <p:cNvPr id="5" name="文本框 4">
            <a:extLst>
              <a:ext uri="{FF2B5EF4-FFF2-40B4-BE49-F238E27FC236}">
                <a16:creationId xmlns:a16="http://schemas.microsoft.com/office/drawing/2014/main" id="{D7A962AF-26C8-D648-D664-CFBCB4E6F6FC}"/>
              </a:ext>
            </a:extLst>
          </p:cNvPr>
          <p:cNvSpPr txBox="1"/>
          <p:nvPr/>
        </p:nvSpPr>
        <p:spPr>
          <a:xfrm>
            <a:off x="6553125" y="5832375"/>
            <a:ext cx="3240360" cy="307777"/>
          </a:xfrm>
          <a:prstGeom prst="rect">
            <a:avLst/>
          </a:prstGeom>
          <a:noFill/>
        </p:spPr>
        <p:txBody>
          <a:bodyPr wrap="square">
            <a:spAutoFit/>
          </a:bodyPr>
          <a:lstStyle/>
          <a:p>
            <a:pPr algn="ctr"/>
            <a:r>
              <a:rPr lang="zh-CN" altLang="en-US" sz="1400" dirty="0">
                <a:effectLst/>
                <a:ea typeface="宋体" panose="02010600030101010101" pitchFamily="2" charset="-122"/>
                <a:cs typeface="宋体" panose="02010600030101010101" pitchFamily="2" charset="-122"/>
              </a:rPr>
              <a:t>微分</a:t>
            </a:r>
            <a:r>
              <a:rPr lang="zh-CN" altLang="zh-CN" sz="1400" dirty="0">
                <a:effectLst/>
                <a:ea typeface="宋体" panose="02010600030101010101" pitchFamily="2" charset="-122"/>
                <a:cs typeface="宋体" panose="02010600030101010101" pitchFamily="2" charset="-122"/>
              </a:rPr>
              <a:t>控制的动态相应曲线</a:t>
            </a:r>
            <a:endParaRPr lang="zh-CN" altLang="en-US" sz="1400" dirty="0"/>
          </a:p>
        </p:txBody>
      </p:sp>
      <p:pic>
        <p:nvPicPr>
          <p:cNvPr id="4" name="图片 3">
            <a:extLst>
              <a:ext uri="{FF2B5EF4-FFF2-40B4-BE49-F238E27FC236}">
                <a16:creationId xmlns:a16="http://schemas.microsoft.com/office/drawing/2014/main" id="{9D978195-6BA1-2428-E955-81E85B702C35}"/>
              </a:ext>
            </a:extLst>
          </p:cNvPr>
          <p:cNvPicPr>
            <a:picLocks noChangeAspect="1"/>
          </p:cNvPicPr>
          <p:nvPr/>
        </p:nvPicPr>
        <p:blipFill>
          <a:blip r:embed="rId3"/>
          <a:stretch>
            <a:fillRect/>
          </a:stretch>
        </p:blipFill>
        <p:spPr>
          <a:xfrm>
            <a:off x="6193670" y="2716441"/>
            <a:ext cx="3599815" cy="2868295"/>
          </a:xfrm>
          <a:prstGeom prst="rect">
            <a:avLst/>
          </a:prstGeom>
          <a:noFill/>
          <a:ln w="9525" cap="flat" cmpd="sng">
            <a:noFill/>
            <a:prstDash val="solid"/>
            <a:round/>
          </a:ln>
        </p:spPr>
      </p:pic>
    </p:spTree>
    <p:extLst>
      <p:ext uri="{BB962C8B-B14F-4D97-AF65-F5344CB8AC3E}">
        <p14:creationId xmlns:p14="http://schemas.microsoft.com/office/powerpoint/2010/main" val="31827771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id="{DC236ECA-0994-6BE5-E044-41F5D4E52A95}"/>
              </a:ext>
            </a:extLst>
          </p:cNvPr>
          <p:cNvSpPr txBox="1"/>
          <p:nvPr/>
        </p:nvSpPr>
        <p:spPr>
          <a:xfrm>
            <a:off x="516296" y="1233812"/>
            <a:ext cx="10056662" cy="858377"/>
          </a:xfrm>
          <a:prstGeom prst="rect">
            <a:avLst/>
          </a:prstGeom>
          <a:noFill/>
        </p:spPr>
        <p:txBody>
          <a:bodyPr wrap="square">
            <a:spAutoFit/>
          </a:bodyPr>
          <a:lstStyle/>
          <a:p>
            <a:pPr lvl="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PID</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控制器调节即兼顾了系统的快速响应，又能够基本消除静差，避免系统产生震荡，达到较为理想的控制效果。</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D7A962AF-26C8-D648-D664-CFBCB4E6F6FC}"/>
              </a:ext>
            </a:extLst>
          </p:cNvPr>
          <p:cNvSpPr txBox="1"/>
          <p:nvPr/>
        </p:nvSpPr>
        <p:spPr>
          <a:xfrm>
            <a:off x="4968949" y="5727419"/>
            <a:ext cx="3240360" cy="307777"/>
          </a:xfrm>
          <a:prstGeom prst="rect">
            <a:avLst/>
          </a:prstGeom>
          <a:noFill/>
        </p:spPr>
        <p:txBody>
          <a:bodyPr wrap="square">
            <a:spAutoFit/>
          </a:bodyPr>
          <a:lstStyle/>
          <a:p>
            <a:pPr algn="ctr"/>
            <a:r>
              <a:rPr lang="en-US" altLang="zh-CN" sz="1400" dirty="0">
                <a:ea typeface="宋体" panose="02010600030101010101" pitchFamily="2" charset="-122"/>
                <a:cs typeface="宋体" panose="02010600030101010101" pitchFamily="2" charset="-122"/>
              </a:rPr>
              <a:t>PID</a:t>
            </a:r>
            <a:r>
              <a:rPr lang="zh-CN" altLang="zh-CN" sz="1400" dirty="0">
                <a:effectLst/>
                <a:ea typeface="宋体" panose="02010600030101010101" pitchFamily="2" charset="-122"/>
                <a:cs typeface="宋体" panose="02010600030101010101" pitchFamily="2" charset="-122"/>
              </a:rPr>
              <a:t>控制的动态相应曲线</a:t>
            </a:r>
            <a:endParaRPr lang="zh-CN" altLang="en-US" sz="1400" dirty="0"/>
          </a:p>
        </p:txBody>
      </p:sp>
      <p:pic>
        <p:nvPicPr>
          <p:cNvPr id="2" name="图片 1">
            <a:extLst>
              <a:ext uri="{FF2B5EF4-FFF2-40B4-BE49-F238E27FC236}">
                <a16:creationId xmlns:a16="http://schemas.microsoft.com/office/drawing/2014/main" id="{E3CE523D-6608-90B3-48A5-51E4A2568A40}"/>
              </a:ext>
            </a:extLst>
          </p:cNvPr>
          <p:cNvPicPr>
            <a:picLocks noChangeAspect="1"/>
          </p:cNvPicPr>
          <p:nvPr/>
        </p:nvPicPr>
        <p:blipFill>
          <a:blip r:embed="rId2"/>
          <a:stretch>
            <a:fillRect/>
          </a:stretch>
        </p:blipFill>
        <p:spPr>
          <a:xfrm>
            <a:off x="3744719" y="2015951"/>
            <a:ext cx="4752622" cy="3696297"/>
          </a:xfrm>
          <a:prstGeom prst="rect">
            <a:avLst/>
          </a:prstGeom>
          <a:noFill/>
          <a:ln w="9525" cap="flat" cmpd="sng">
            <a:noFill/>
            <a:prstDash val="solid"/>
            <a:round/>
          </a:ln>
        </p:spPr>
      </p:pic>
    </p:spTree>
    <p:extLst>
      <p:ext uri="{BB962C8B-B14F-4D97-AF65-F5344CB8AC3E}">
        <p14:creationId xmlns:p14="http://schemas.microsoft.com/office/powerpoint/2010/main" val="229858882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3.5.2 SINAMICS V20</a:t>
            </a:r>
            <a:r>
              <a:rPr lang="zh-CN" altLang="en-US" sz="2400" b="1" dirty="0">
                <a:solidFill>
                  <a:srgbClr val="294B64"/>
                </a:solidFill>
                <a:latin typeface="微软雅黑" panose="020B0503020204020204" charset="-122"/>
                <a:ea typeface="微软雅黑" panose="020B0503020204020204" charset="-122"/>
              </a:rPr>
              <a:t>变频器</a:t>
            </a:r>
            <a:r>
              <a:rPr lang="en-US" altLang="zh-CN" sz="2400" b="1" dirty="0">
                <a:solidFill>
                  <a:srgbClr val="294B64"/>
                </a:solidFill>
                <a:latin typeface="微软雅黑" panose="020B0503020204020204" charset="-122"/>
                <a:ea typeface="微软雅黑" panose="020B0503020204020204" charset="-122"/>
              </a:rPr>
              <a:t>PID</a:t>
            </a:r>
            <a:r>
              <a:rPr lang="zh-CN" altLang="en-US" sz="2400" b="1" dirty="0">
                <a:solidFill>
                  <a:srgbClr val="294B64"/>
                </a:solidFill>
                <a:latin typeface="微软雅黑" panose="020B0503020204020204" charset="-122"/>
                <a:ea typeface="微软雅黑" panose="020B0503020204020204" charset="-122"/>
              </a:rPr>
              <a:t>控制</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0" y="1612301"/>
            <a:ext cx="10326491" cy="77328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latin typeface="+mn-ea"/>
              </a:rPr>
              <a:t>SINAMICS V20</a:t>
            </a:r>
            <a:r>
              <a:rPr lang="zh-CN" altLang="en-US" sz="1600" dirty="0">
                <a:latin typeface="+mn-ea"/>
              </a:rPr>
              <a:t>变频器内置的 </a:t>
            </a:r>
            <a:r>
              <a:rPr lang="en-US" altLang="zh-CN" sz="1600" dirty="0">
                <a:latin typeface="+mn-ea"/>
              </a:rPr>
              <a:t>PID </a:t>
            </a:r>
            <a:r>
              <a:rPr lang="zh-CN" altLang="en-US" sz="1600" dirty="0">
                <a:latin typeface="+mn-ea"/>
              </a:rPr>
              <a:t>控制器（工艺控制器）支持多种简单过程控制任务，例如，压力控制、水位控制或流量控制。</a:t>
            </a:r>
            <a:r>
              <a:rPr lang="en-US" altLang="zh-CN" sz="1600" dirty="0">
                <a:latin typeface="+mn-ea"/>
              </a:rPr>
              <a:t>PID </a:t>
            </a:r>
            <a:r>
              <a:rPr lang="zh-CN" altLang="en-US" sz="1600" dirty="0">
                <a:latin typeface="+mn-ea"/>
              </a:rPr>
              <a:t>控制器以受控过程变量对应其设定值的方式来定义电机的速度设定值。</a:t>
            </a:r>
            <a:endParaRPr lang="zh-CN" altLang="en-US" sz="1400" dirty="0">
              <a:latin typeface="+mn-ea"/>
            </a:endParaRPr>
          </a:p>
        </p:txBody>
      </p:sp>
      <p:pic>
        <p:nvPicPr>
          <p:cNvPr id="2" name="图片 1">
            <a:extLst>
              <a:ext uri="{FF2B5EF4-FFF2-40B4-BE49-F238E27FC236}">
                <a16:creationId xmlns:a16="http://schemas.microsoft.com/office/drawing/2014/main" id="{94B12E94-4F32-4626-504E-1761C7278384}"/>
              </a:ext>
            </a:extLst>
          </p:cNvPr>
          <p:cNvPicPr>
            <a:picLocks noChangeAspect="1"/>
          </p:cNvPicPr>
          <p:nvPr/>
        </p:nvPicPr>
        <p:blipFill>
          <a:blip r:embed="rId2"/>
          <a:stretch>
            <a:fillRect/>
          </a:stretch>
        </p:blipFill>
        <p:spPr>
          <a:xfrm>
            <a:off x="3312765" y="2520007"/>
            <a:ext cx="5794957" cy="3346462"/>
          </a:xfrm>
          <a:prstGeom prst="rect">
            <a:avLst/>
          </a:prstGeom>
          <a:noFill/>
          <a:ln w="9525" cap="flat" cmpd="sng">
            <a:noFill/>
            <a:prstDash val="solid"/>
            <a:round/>
          </a:ln>
        </p:spPr>
      </p:pic>
    </p:spTree>
    <p:extLst>
      <p:ext uri="{BB962C8B-B14F-4D97-AF65-F5344CB8AC3E}">
        <p14:creationId xmlns:p14="http://schemas.microsoft.com/office/powerpoint/2010/main" val="106677370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580646" y="1099236"/>
            <a:ext cx="10326491" cy="403957"/>
          </a:xfrm>
          <a:prstGeom prst="rect">
            <a:avLst/>
          </a:prstGeom>
          <a:noFill/>
        </p:spPr>
        <p:txBody>
          <a:bodyPr wrap="square">
            <a:spAutoFit/>
          </a:bodyPr>
          <a:lstStyle/>
          <a:p>
            <a:pPr algn="ctr">
              <a:lnSpc>
                <a:spcPct val="150000"/>
              </a:lnSpc>
            </a:pPr>
            <a:r>
              <a:rPr lang="en-US" altLang="zh-CN" sz="1600" dirty="0">
                <a:latin typeface="+mn-ea"/>
              </a:rPr>
              <a:t>SINAMICS V20</a:t>
            </a:r>
            <a:r>
              <a:rPr lang="zh-CN" altLang="en-US" sz="1600" dirty="0">
                <a:latin typeface="+mn-ea"/>
              </a:rPr>
              <a:t>变频器</a:t>
            </a:r>
            <a:r>
              <a:rPr lang="en-US" altLang="zh-CN" sz="1600" dirty="0">
                <a:latin typeface="+mn-ea"/>
              </a:rPr>
              <a:t>PID</a:t>
            </a:r>
            <a:r>
              <a:rPr lang="zh-CN" altLang="en-US" sz="1600" dirty="0">
                <a:latin typeface="+mn-ea"/>
              </a:rPr>
              <a:t>控制主要参数功能</a:t>
            </a:r>
            <a:endParaRPr lang="zh-CN" altLang="en-US" sz="1400" dirty="0">
              <a:latin typeface="+mn-ea"/>
            </a:endParaRPr>
          </a:p>
        </p:txBody>
      </p:sp>
      <p:graphicFrame>
        <p:nvGraphicFramePr>
          <p:cNvPr id="5" name="表格 4">
            <a:extLst>
              <a:ext uri="{FF2B5EF4-FFF2-40B4-BE49-F238E27FC236}">
                <a16:creationId xmlns:a16="http://schemas.microsoft.com/office/drawing/2014/main" id="{E8C3BA09-AD4E-BE00-CA78-5ACEBF6493ED}"/>
              </a:ext>
            </a:extLst>
          </p:cNvPr>
          <p:cNvGraphicFramePr>
            <a:graphicFrameLocks noGrp="1"/>
          </p:cNvGraphicFramePr>
          <p:nvPr>
            <p:extLst>
              <p:ext uri="{D42A27DB-BD31-4B8C-83A1-F6EECF244321}">
                <p14:modId xmlns:p14="http://schemas.microsoft.com/office/powerpoint/2010/main" val="1471401665"/>
              </p:ext>
            </p:extLst>
          </p:nvPr>
        </p:nvGraphicFramePr>
        <p:xfrm>
          <a:off x="1082609" y="1630717"/>
          <a:ext cx="9322564" cy="4097454"/>
        </p:xfrm>
        <a:graphic>
          <a:graphicData uri="http://schemas.openxmlformats.org/drawingml/2006/table">
            <a:tbl>
              <a:tblPr>
                <a:tableStyleId>{616DA210-FB5B-4158-B5E0-FEB733F419BA}</a:tableStyleId>
              </a:tblPr>
              <a:tblGrid>
                <a:gridCol w="1006020">
                  <a:extLst>
                    <a:ext uri="{9D8B030D-6E8A-4147-A177-3AD203B41FA5}">
                      <a16:colId xmlns:a16="http://schemas.microsoft.com/office/drawing/2014/main" val="1152727754"/>
                    </a:ext>
                  </a:extLst>
                </a:gridCol>
                <a:gridCol w="2330210">
                  <a:extLst>
                    <a:ext uri="{9D8B030D-6E8A-4147-A177-3AD203B41FA5}">
                      <a16:colId xmlns:a16="http://schemas.microsoft.com/office/drawing/2014/main" val="1813767024"/>
                    </a:ext>
                  </a:extLst>
                </a:gridCol>
                <a:gridCol w="5986334">
                  <a:extLst>
                    <a:ext uri="{9D8B030D-6E8A-4147-A177-3AD203B41FA5}">
                      <a16:colId xmlns:a16="http://schemas.microsoft.com/office/drawing/2014/main" val="2096129858"/>
                    </a:ext>
                  </a:extLst>
                </a:gridCol>
              </a:tblGrid>
              <a:tr h="163655">
                <a:tc>
                  <a:txBody>
                    <a:bodyPr/>
                    <a:lstStyle/>
                    <a:p>
                      <a:pPr algn="ctr"/>
                      <a:r>
                        <a:rPr lang="zh-CN" sz="1400" dirty="0">
                          <a:effectLst/>
                        </a:rPr>
                        <a:t>参数</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pPr algn="ctr"/>
                      <a:r>
                        <a:rPr lang="zh-CN" sz="1400" dirty="0">
                          <a:effectLst/>
                        </a:rPr>
                        <a:t>功能</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pPr algn="ctr"/>
                      <a:r>
                        <a:rPr lang="zh-CN" sz="1400" dirty="0">
                          <a:effectLst/>
                        </a:rPr>
                        <a:t>设置</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extLst>
                  <a:ext uri="{0D108BD9-81ED-4DB2-BD59-A6C34878D82A}">
                    <a16:rowId xmlns:a16="http://schemas.microsoft.com/office/drawing/2014/main" val="3162966623"/>
                  </a:ext>
                </a:extLst>
              </a:tr>
              <a:tr h="163655">
                <a:tc>
                  <a:txBody>
                    <a:bodyPr/>
                    <a:lstStyle/>
                    <a:p>
                      <a:r>
                        <a:rPr lang="en-US" sz="1400">
                          <a:effectLst/>
                        </a:rPr>
                        <a:t>P2200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使能</a:t>
                      </a:r>
                      <a:r>
                        <a:rPr lang="en-US" sz="1400">
                          <a:effectLst/>
                        </a:rPr>
                        <a:t> PID </a:t>
                      </a:r>
                      <a:r>
                        <a:rPr lang="zh-CN" sz="1400">
                          <a:effectLst/>
                        </a:rPr>
                        <a:t>控制器</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工厂缺省值：</a:t>
                      </a:r>
                      <a:r>
                        <a:rPr lang="en-US" sz="1400">
                          <a:effectLst/>
                        </a:rPr>
                        <a:t>=0</a:t>
                      </a:r>
                      <a:r>
                        <a:rPr lang="zh-CN" sz="1400">
                          <a:effectLst/>
                        </a:rPr>
                        <a:t>禁止</a:t>
                      </a:r>
                      <a:r>
                        <a:rPr lang="en-US" sz="1400">
                          <a:effectLst/>
                        </a:rPr>
                        <a:t>PID</a:t>
                      </a:r>
                      <a:r>
                        <a:rPr lang="zh-CN" sz="1400">
                          <a:effectLst/>
                        </a:rPr>
                        <a:t>控制；</a:t>
                      </a:r>
                      <a:r>
                        <a:rPr lang="en-US" sz="1400">
                          <a:effectLst/>
                        </a:rPr>
                        <a:t>=1</a:t>
                      </a:r>
                      <a:r>
                        <a:rPr lang="zh-CN" sz="1400">
                          <a:effectLst/>
                        </a:rPr>
                        <a:t>使能</a:t>
                      </a:r>
                      <a:r>
                        <a:rPr lang="en-US" sz="1400">
                          <a:effectLst/>
                        </a:rPr>
                        <a:t> PID </a:t>
                      </a:r>
                      <a:r>
                        <a:rPr lang="zh-CN" sz="1400">
                          <a:effectLst/>
                        </a:rPr>
                        <a:t>闭环控制器</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85032822"/>
                  </a:ext>
                </a:extLst>
              </a:tr>
              <a:tr h="654618">
                <a:tc>
                  <a:txBody>
                    <a:bodyPr/>
                    <a:lstStyle/>
                    <a:p>
                      <a:r>
                        <a:rPr lang="en-US" sz="1400">
                          <a:effectLst/>
                        </a:rPr>
                        <a:t>P2253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dirty="0">
                          <a:effectLst/>
                        </a:rPr>
                        <a:t>CI</a:t>
                      </a:r>
                      <a:r>
                        <a:rPr lang="zh-CN" sz="1400" dirty="0">
                          <a:effectLst/>
                        </a:rPr>
                        <a:t>：</a:t>
                      </a:r>
                      <a:r>
                        <a:rPr lang="en-US" sz="1400" dirty="0">
                          <a:effectLst/>
                        </a:rPr>
                        <a:t>PID </a:t>
                      </a:r>
                      <a:r>
                        <a:rPr lang="zh-CN" sz="1400" dirty="0">
                          <a:effectLst/>
                        </a:rPr>
                        <a:t>设定值</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定义</a:t>
                      </a:r>
                      <a:r>
                        <a:rPr lang="en-US" sz="1400">
                          <a:effectLst/>
                        </a:rPr>
                        <a:t> PID </a:t>
                      </a:r>
                      <a:r>
                        <a:rPr lang="zh-CN" sz="1400">
                          <a:effectLst/>
                        </a:rPr>
                        <a:t>设定值输入的设定值源。</a:t>
                      </a:r>
                    </a:p>
                    <a:p>
                      <a:r>
                        <a:rPr lang="zh-CN" sz="1400">
                          <a:effectLst/>
                        </a:rPr>
                        <a:t>可能的参数值设置：</a:t>
                      </a:r>
                      <a:r>
                        <a:rPr lang="en-US" sz="1400">
                          <a:effectLst/>
                        </a:rPr>
                        <a:t>755[0]</a:t>
                      </a:r>
                      <a:r>
                        <a:rPr lang="zh-CN" sz="1400">
                          <a:effectLst/>
                        </a:rPr>
                        <a:t>（模拟量输入</a:t>
                      </a:r>
                      <a:r>
                        <a:rPr lang="en-US" sz="1400">
                          <a:effectLst/>
                        </a:rPr>
                        <a:t> 1</a:t>
                      </a:r>
                      <a:r>
                        <a:rPr lang="zh-CN" sz="1400">
                          <a:effectLst/>
                        </a:rPr>
                        <a:t>），</a:t>
                      </a:r>
                      <a:r>
                        <a:rPr lang="en-US" sz="1400">
                          <a:effectLst/>
                        </a:rPr>
                        <a:t>2018.1</a:t>
                      </a:r>
                      <a:r>
                        <a:rPr lang="zh-CN" sz="1400">
                          <a:effectLst/>
                        </a:rPr>
                        <a:t>（</a:t>
                      </a:r>
                      <a:r>
                        <a:rPr lang="en-US" sz="1400">
                          <a:effectLst/>
                        </a:rPr>
                        <a:t>USS PZD 2</a:t>
                      </a:r>
                      <a:r>
                        <a:rPr lang="zh-CN" sz="1400">
                          <a:effectLst/>
                        </a:rPr>
                        <a:t>），</a:t>
                      </a:r>
                      <a:r>
                        <a:rPr lang="en-US" sz="1400">
                          <a:effectLst/>
                        </a:rPr>
                        <a:t>2224</a:t>
                      </a:r>
                      <a:r>
                        <a:rPr lang="zh-CN" sz="1400">
                          <a:effectLst/>
                        </a:rPr>
                        <a:t>（固定</a:t>
                      </a:r>
                      <a:r>
                        <a:rPr lang="en-US" sz="1400">
                          <a:effectLst/>
                        </a:rPr>
                        <a:t> PID </a:t>
                      </a:r>
                      <a:r>
                        <a:rPr lang="zh-CN" sz="1400">
                          <a:effectLst/>
                        </a:rPr>
                        <a:t>实际设定值），</a:t>
                      </a:r>
                      <a:r>
                        <a:rPr lang="en-US" sz="1400">
                          <a:effectLst/>
                        </a:rPr>
                        <a:t>2250</a:t>
                      </a:r>
                      <a:r>
                        <a:rPr lang="zh-CN" sz="1400">
                          <a:effectLst/>
                        </a:rPr>
                        <a:t>（</a:t>
                      </a:r>
                      <a:r>
                        <a:rPr lang="en-US" sz="1400">
                          <a:effectLst/>
                        </a:rPr>
                        <a:t>PID-MOP</a:t>
                      </a:r>
                      <a:r>
                        <a:rPr lang="zh-CN" sz="1400">
                          <a:effectLst/>
                        </a:rPr>
                        <a:t>输出设定值）</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19693594"/>
                  </a:ext>
                </a:extLst>
              </a:tr>
              <a:tr h="654618">
                <a:tc>
                  <a:txBody>
                    <a:bodyPr/>
                    <a:lstStyle/>
                    <a:p>
                      <a:r>
                        <a:rPr lang="en-US" sz="1400">
                          <a:effectLst/>
                        </a:rPr>
                        <a:t>P2254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dirty="0">
                          <a:effectLst/>
                        </a:rPr>
                        <a:t>CI</a:t>
                      </a:r>
                      <a:r>
                        <a:rPr lang="zh-CN" sz="1400" dirty="0">
                          <a:effectLst/>
                        </a:rPr>
                        <a:t>：</a:t>
                      </a:r>
                      <a:r>
                        <a:rPr lang="en-US" sz="1400" dirty="0">
                          <a:effectLst/>
                        </a:rPr>
                        <a:t>PID </a:t>
                      </a:r>
                      <a:r>
                        <a:rPr lang="zh-CN" sz="1400" dirty="0">
                          <a:effectLst/>
                        </a:rPr>
                        <a:t>微调源</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选择</a:t>
                      </a:r>
                      <a:r>
                        <a:rPr lang="en-US" sz="1400">
                          <a:effectLst/>
                        </a:rPr>
                        <a:t> PID </a:t>
                      </a:r>
                      <a:r>
                        <a:rPr lang="zh-CN" sz="1400">
                          <a:effectLst/>
                        </a:rPr>
                        <a:t>设定值的微调源。 </a:t>
                      </a:r>
                    </a:p>
                    <a:p>
                      <a:r>
                        <a:rPr lang="zh-CN" sz="1400">
                          <a:effectLst/>
                        </a:rPr>
                        <a:t>可能的参数值设置：</a:t>
                      </a:r>
                      <a:r>
                        <a:rPr lang="en-US" sz="1400">
                          <a:effectLst/>
                        </a:rPr>
                        <a:t>755[0]</a:t>
                      </a:r>
                      <a:r>
                        <a:rPr lang="zh-CN" sz="1400">
                          <a:effectLst/>
                        </a:rPr>
                        <a:t>（模拟量输入</a:t>
                      </a:r>
                      <a:r>
                        <a:rPr lang="en-US" sz="1400">
                          <a:effectLst/>
                        </a:rPr>
                        <a:t> 1</a:t>
                      </a:r>
                      <a:r>
                        <a:rPr lang="zh-CN" sz="1400">
                          <a:effectLst/>
                        </a:rPr>
                        <a:t>），</a:t>
                      </a:r>
                      <a:r>
                        <a:rPr lang="en-US" sz="1400">
                          <a:effectLst/>
                        </a:rPr>
                        <a:t>2018.1</a:t>
                      </a:r>
                      <a:r>
                        <a:rPr lang="zh-CN" sz="1400">
                          <a:effectLst/>
                        </a:rPr>
                        <a:t>（</a:t>
                      </a:r>
                      <a:r>
                        <a:rPr lang="en-US" sz="1400">
                          <a:effectLst/>
                        </a:rPr>
                        <a:t>USS PZD 2</a:t>
                      </a:r>
                      <a:r>
                        <a:rPr lang="zh-CN" sz="1400">
                          <a:effectLst/>
                        </a:rPr>
                        <a:t>），</a:t>
                      </a:r>
                      <a:r>
                        <a:rPr lang="en-US" sz="1400">
                          <a:effectLst/>
                        </a:rPr>
                        <a:t>2224</a:t>
                      </a:r>
                      <a:r>
                        <a:rPr lang="zh-CN" sz="1400">
                          <a:effectLst/>
                        </a:rPr>
                        <a:t>（固定</a:t>
                      </a:r>
                      <a:r>
                        <a:rPr lang="en-US" sz="1400">
                          <a:effectLst/>
                        </a:rPr>
                        <a:t> PID </a:t>
                      </a:r>
                      <a:r>
                        <a:rPr lang="zh-CN" sz="1400">
                          <a:effectLst/>
                        </a:rPr>
                        <a:t>实际设定值），</a:t>
                      </a:r>
                      <a:r>
                        <a:rPr lang="en-US" sz="1400">
                          <a:effectLst/>
                        </a:rPr>
                        <a:t>2250</a:t>
                      </a:r>
                      <a:r>
                        <a:rPr lang="zh-CN" sz="1400">
                          <a:effectLst/>
                        </a:rPr>
                        <a:t>（</a:t>
                      </a:r>
                      <a:r>
                        <a:rPr lang="en-US" sz="1400">
                          <a:effectLst/>
                        </a:rPr>
                        <a:t>PID-MOP</a:t>
                      </a:r>
                      <a:r>
                        <a:rPr lang="zh-CN" sz="1400">
                          <a:effectLst/>
                        </a:rPr>
                        <a:t>输出设定值）</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390765290"/>
                  </a:ext>
                </a:extLst>
              </a:tr>
              <a:tr h="163655">
                <a:tc>
                  <a:txBody>
                    <a:bodyPr/>
                    <a:lstStyle/>
                    <a:p>
                      <a:r>
                        <a:rPr lang="en-US" sz="1400">
                          <a:effectLst/>
                        </a:rPr>
                        <a:t>P2255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PID </a:t>
                      </a:r>
                      <a:r>
                        <a:rPr lang="zh-CN" sz="1400">
                          <a:effectLst/>
                        </a:rPr>
                        <a:t>设定值增益系数</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范围：</a:t>
                      </a:r>
                      <a:r>
                        <a:rPr lang="en-US" sz="1400">
                          <a:effectLst/>
                        </a:rPr>
                        <a:t>0.00 </a:t>
                      </a:r>
                      <a:r>
                        <a:rPr lang="zh-CN" sz="1400">
                          <a:effectLst/>
                        </a:rPr>
                        <a:t>至</a:t>
                      </a:r>
                      <a:r>
                        <a:rPr lang="en-US" sz="1400">
                          <a:effectLst/>
                        </a:rPr>
                        <a:t> 100.00</a:t>
                      </a:r>
                      <a:r>
                        <a:rPr lang="zh-CN" sz="1400">
                          <a:effectLst/>
                        </a:rPr>
                        <a:t>（工厂缺省值：</a:t>
                      </a:r>
                      <a:r>
                        <a:rPr lang="en-US" sz="1400">
                          <a:effectLst/>
                        </a:rPr>
                        <a:t>100.00</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67785664"/>
                  </a:ext>
                </a:extLst>
              </a:tr>
              <a:tr h="163655">
                <a:tc>
                  <a:txBody>
                    <a:bodyPr/>
                    <a:lstStyle/>
                    <a:p>
                      <a:r>
                        <a:rPr lang="en-US" sz="1400">
                          <a:effectLst/>
                        </a:rPr>
                        <a:t>P2256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PID </a:t>
                      </a:r>
                      <a:r>
                        <a:rPr lang="zh-CN" sz="1400">
                          <a:effectLst/>
                        </a:rPr>
                        <a:t>微调增益系数</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范围：</a:t>
                      </a:r>
                      <a:r>
                        <a:rPr lang="en-US" sz="1400">
                          <a:effectLst/>
                        </a:rPr>
                        <a:t>0.00 </a:t>
                      </a:r>
                      <a:r>
                        <a:rPr lang="zh-CN" sz="1400">
                          <a:effectLst/>
                        </a:rPr>
                        <a:t>至</a:t>
                      </a:r>
                      <a:r>
                        <a:rPr lang="en-US" sz="1400">
                          <a:effectLst/>
                        </a:rPr>
                        <a:t> 100.00</a:t>
                      </a:r>
                      <a:r>
                        <a:rPr lang="zh-CN" sz="1400">
                          <a:effectLst/>
                        </a:rPr>
                        <a:t>（工厂缺省值：</a:t>
                      </a:r>
                      <a:r>
                        <a:rPr lang="en-US" sz="1400">
                          <a:effectLst/>
                        </a:rPr>
                        <a:t>100.00</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11748014"/>
                  </a:ext>
                </a:extLst>
              </a:tr>
              <a:tr h="490964">
                <a:tc>
                  <a:txBody>
                    <a:bodyPr/>
                    <a:lstStyle/>
                    <a:p>
                      <a:r>
                        <a:rPr lang="en-US" sz="1400">
                          <a:effectLst/>
                        </a:rPr>
                        <a:t>P2264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CI</a:t>
                      </a:r>
                      <a:r>
                        <a:rPr lang="zh-CN" sz="1400">
                          <a:effectLst/>
                        </a:rPr>
                        <a:t>：</a:t>
                      </a:r>
                      <a:r>
                        <a:rPr lang="en-US" sz="1400">
                          <a:effectLst/>
                        </a:rPr>
                        <a:t>PID </a:t>
                      </a:r>
                      <a:r>
                        <a:rPr lang="zh-CN" sz="1400">
                          <a:effectLst/>
                        </a:rPr>
                        <a:t>反馈</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可能参数值设置：</a:t>
                      </a:r>
                      <a:r>
                        <a:rPr lang="en-US" sz="1400">
                          <a:effectLst/>
                        </a:rPr>
                        <a:t>755[0]</a:t>
                      </a:r>
                      <a:r>
                        <a:rPr lang="zh-CN" sz="1400">
                          <a:effectLst/>
                        </a:rPr>
                        <a:t>（模拟量输入</a:t>
                      </a:r>
                      <a:r>
                        <a:rPr lang="en-US" sz="1400">
                          <a:effectLst/>
                        </a:rPr>
                        <a:t>1</a:t>
                      </a:r>
                      <a:r>
                        <a:rPr lang="zh-CN" sz="1400">
                          <a:effectLst/>
                        </a:rPr>
                        <a:t>），</a:t>
                      </a:r>
                      <a:r>
                        <a:rPr lang="en-US" sz="1400">
                          <a:effectLst/>
                        </a:rPr>
                        <a:t>2224</a:t>
                      </a:r>
                      <a:r>
                        <a:rPr lang="zh-CN" sz="1400">
                          <a:effectLst/>
                        </a:rPr>
                        <a:t>（固定</a:t>
                      </a:r>
                      <a:r>
                        <a:rPr lang="en-US" sz="1400">
                          <a:effectLst/>
                        </a:rPr>
                        <a:t>PID </a:t>
                      </a:r>
                      <a:r>
                        <a:rPr lang="zh-CN" sz="1400">
                          <a:effectLst/>
                        </a:rPr>
                        <a:t>实际设定值），</a:t>
                      </a:r>
                      <a:r>
                        <a:rPr lang="en-US" sz="1400">
                          <a:effectLst/>
                        </a:rPr>
                        <a:t>2250</a:t>
                      </a:r>
                      <a:r>
                        <a:rPr lang="zh-CN" sz="1400">
                          <a:effectLst/>
                        </a:rPr>
                        <a:t>（</a:t>
                      </a:r>
                      <a:r>
                        <a:rPr lang="en-US" sz="1400">
                          <a:effectLst/>
                        </a:rPr>
                        <a:t>PID-MOP </a:t>
                      </a:r>
                      <a:r>
                        <a:rPr lang="zh-CN" sz="1400">
                          <a:effectLst/>
                        </a:rPr>
                        <a:t>输出设定值）</a:t>
                      </a:r>
                    </a:p>
                    <a:p>
                      <a:r>
                        <a:rPr lang="zh-CN" sz="1400">
                          <a:effectLst/>
                        </a:rPr>
                        <a:t>工厂缺省值：</a:t>
                      </a:r>
                      <a:r>
                        <a:rPr lang="en-US" sz="1400">
                          <a:effectLst/>
                        </a:rPr>
                        <a:t>755[0]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731236003"/>
                  </a:ext>
                </a:extLst>
              </a:tr>
              <a:tr h="327309">
                <a:tc>
                  <a:txBody>
                    <a:bodyPr/>
                    <a:lstStyle/>
                    <a:p>
                      <a:r>
                        <a:rPr lang="en-US" sz="1400">
                          <a:effectLst/>
                        </a:rPr>
                        <a:t>P2265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PID </a:t>
                      </a:r>
                      <a:r>
                        <a:rPr lang="zh-CN" sz="1400">
                          <a:effectLst/>
                        </a:rPr>
                        <a:t>反馈滤波器时间常数</a:t>
                      </a:r>
                      <a:r>
                        <a:rPr lang="en-US" sz="1400">
                          <a:effectLst/>
                        </a:rPr>
                        <a:t>[s]</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范围：</a:t>
                      </a:r>
                      <a:r>
                        <a:rPr lang="en-US" sz="1400">
                          <a:effectLst/>
                        </a:rPr>
                        <a:t>0.00 </a:t>
                      </a:r>
                      <a:r>
                        <a:rPr lang="zh-CN" sz="1400">
                          <a:effectLst/>
                        </a:rPr>
                        <a:t>至</a:t>
                      </a:r>
                      <a:r>
                        <a:rPr lang="en-US" sz="1400">
                          <a:effectLst/>
                        </a:rPr>
                        <a:t> 60.00</a:t>
                      </a:r>
                      <a:r>
                        <a:rPr lang="zh-CN" sz="1400">
                          <a:effectLst/>
                        </a:rPr>
                        <a:t>（工厂缺省值：</a:t>
                      </a:r>
                      <a:r>
                        <a:rPr lang="en-US" sz="1400">
                          <a:effectLst/>
                        </a:rPr>
                        <a:t>0.00</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92619297"/>
                  </a:ext>
                </a:extLst>
              </a:tr>
              <a:tr h="163655">
                <a:tc>
                  <a:txBody>
                    <a:bodyPr/>
                    <a:lstStyle/>
                    <a:p>
                      <a:r>
                        <a:rPr lang="en-US" sz="1400">
                          <a:effectLst/>
                        </a:rPr>
                        <a:t>P2269</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用于</a:t>
                      </a:r>
                      <a:r>
                        <a:rPr lang="en-US" sz="1400">
                          <a:effectLst/>
                        </a:rPr>
                        <a:t>PID </a:t>
                      </a:r>
                      <a:r>
                        <a:rPr lang="zh-CN" sz="1400">
                          <a:effectLst/>
                        </a:rPr>
                        <a:t>反馈的增益</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范围：</a:t>
                      </a:r>
                      <a:r>
                        <a:rPr lang="en-US" sz="1400">
                          <a:effectLst/>
                        </a:rPr>
                        <a:t>0.00 </a:t>
                      </a:r>
                      <a:r>
                        <a:rPr lang="zh-CN" sz="1400">
                          <a:effectLst/>
                        </a:rPr>
                        <a:t>至</a:t>
                      </a:r>
                      <a:r>
                        <a:rPr lang="en-US" sz="1400">
                          <a:effectLst/>
                        </a:rPr>
                        <a:t> 500.00</a:t>
                      </a:r>
                      <a:r>
                        <a:rPr lang="zh-CN" sz="1400">
                          <a:effectLst/>
                        </a:rPr>
                        <a:t>（工厂缺省值：</a:t>
                      </a:r>
                      <a:r>
                        <a:rPr lang="en-US" sz="1400">
                          <a:effectLst/>
                        </a:rPr>
                        <a:t>100.00</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07143175"/>
                  </a:ext>
                </a:extLst>
              </a:tr>
              <a:tr h="163655">
                <a:tc>
                  <a:txBody>
                    <a:bodyPr/>
                    <a:lstStyle/>
                    <a:p>
                      <a:r>
                        <a:rPr lang="en-US" sz="1400">
                          <a:effectLst/>
                        </a:rPr>
                        <a:t>P2280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PID </a:t>
                      </a:r>
                      <a:r>
                        <a:rPr lang="zh-CN" sz="1400">
                          <a:effectLst/>
                        </a:rPr>
                        <a:t>比例增益</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范围：</a:t>
                      </a:r>
                      <a:r>
                        <a:rPr lang="en-US" sz="1400">
                          <a:effectLst/>
                        </a:rPr>
                        <a:t>0.000 </a:t>
                      </a:r>
                      <a:r>
                        <a:rPr lang="zh-CN" sz="1400">
                          <a:effectLst/>
                        </a:rPr>
                        <a:t>至</a:t>
                      </a:r>
                      <a:r>
                        <a:rPr lang="en-US" sz="1400">
                          <a:effectLst/>
                        </a:rPr>
                        <a:t> 65.000</a:t>
                      </a:r>
                      <a:r>
                        <a:rPr lang="zh-CN" sz="1400">
                          <a:effectLst/>
                        </a:rPr>
                        <a:t>（工厂缺省值：</a:t>
                      </a:r>
                      <a:r>
                        <a:rPr lang="en-US" sz="1400">
                          <a:effectLst/>
                        </a:rPr>
                        <a:t>3.000</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14611296"/>
                  </a:ext>
                </a:extLst>
              </a:tr>
              <a:tr h="163655">
                <a:tc>
                  <a:txBody>
                    <a:bodyPr/>
                    <a:lstStyle/>
                    <a:p>
                      <a:r>
                        <a:rPr lang="en-US" sz="1400">
                          <a:effectLst/>
                        </a:rPr>
                        <a:t>P2285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PID </a:t>
                      </a:r>
                      <a:r>
                        <a:rPr lang="zh-CN" sz="1400">
                          <a:effectLst/>
                        </a:rPr>
                        <a:t>积分时间</a:t>
                      </a:r>
                      <a:r>
                        <a:rPr lang="en-US" sz="1400">
                          <a:effectLst/>
                        </a:rPr>
                        <a:t>[s]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a:effectLst/>
                        </a:rPr>
                        <a:t>范围：</a:t>
                      </a:r>
                      <a:r>
                        <a:rPr lang="en-US" sz="1400">
                          <a:effectLst/>
                        </a:rPr>
                        <a:t>0.000 </a:t>
                      </a:r>
                      <a:r>
                        <a:rPr lang="zh-CN" sz="1400">
                          <a:effectLst/>
                        </a:rPr>
                        <a:t>至</a:t>
                      </a:r>
                      <a:r>
                        <a:rPr lang="en-US" sz="1400">
                          <a:effectLst/>
                        </a:rPr>
                        <a:t> 60.000</a:t>
                      </a:r>
                      <a:r>
                        <a:rPr lang="zh-CN" sz="1400">
                          <a:effectLst/>
                        </a:rPr>
                        <a:t>（工厂缺省值：</a:t>
                      </a:r>
                      <a:r>
                        <a:rPr lang="en-US" sz="1400">
                          <a:effectLst/>
                        </a:rPr>
                        <a:t>0.000</a:t>
                      </a:r>
                      <a:r>
                        <a:rPr lang="zh-CN" sz="1400">
                          <a:effectLst/>
                        </a:rPr>
                        <a:t>）</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991163505"/>
                  </a:ext>
                </a:extLst>
              </a:tr>
              <a:tr h="327309">
                <a:tc>
                  <a:txBody>
                    <a:bodyPr/>
                    <a:lstStyle/>
                    <a:p>
                      <a:r>
                        <a:rPr lang="en-US" sz="1400">
                          <a:effectLst/>
                        </a:rPr>
                        <a:t>P2274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400">
                          <a:effectLst/>
                        </a:rPr>
                        <a:t>PID </a:t>
                      </a:r>
                      <a:r>
                        <a:rPr lang="zh-CN" sz="1400">
                          <a:effectLst/>
                        </a:rPr>
                        <a:t>微分时间</a:t>
                      </a:r>
                      <a:r>
                        <a:rPr lang="en-US" sz="1400">
                          <a:effectLst/>
                        </a:rPr>
                        <a:t>[s]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400" dirty="0">
                          <a:effectLst/>
                        </a:rPr>
                        <a:t>范围：</a:t>
                      </a:r>
                      <a:r>
                        <a:rPr lang="en-US" sz="1400" dirty="0">
                          <a:effectLst/>
                        </a:rPr>
                        <a:t>0.000 </a:t>
                      </a:r>
                      <a:r>
                        <a:rPr lang="zh-CN" sz="1400" dirty="0">
                          <a:effectLst/>
                        </a:rPr>
                        <a:t>至</a:t>
                      </a:r>
                      <a:r>
                        <a:rPr lang="en-US" sz="1400" dirty="0">
                          <a:effectLst/>
                        </a:rPr>
                        <a:t> 60.000</a:t>
                      </a:r>
                      <a:r>
                        <a:rPr lang="zh-CN" sz="1400" dirty="0">
                          <a:effectLst/>
                        </a:rPr>
                        <a:t>；工厂缺省值：</a:t>
                      </a:r>
                      <a:r>
                        <a:rPr lang="en-US" sz="1400" dirty="0">
                          <a:effectLst/>
                        </a:rPr>
                        <a:t>0.000</a:t>
                      </a:r>
                      <a:r>
                        <a:rPr lang="zh-CN" sz="1400" dirty="0">
                          <a:effectLst/>
                        </a:rPr>
                        <a:t>（微分时间不产生任何影响）</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08281213"/>
                  </a:ext>
                </a:extLst>
              </a:tr>
            </a:tbl>
          </a:graphicData>
        </a:graphic>
      </p:graphicFrame>
    </p:spTree>
    <p:extLst>
      <p:ext uri="{BB962C8B-B14F-4D97-AF65-F5344CB8AC3E}">
        <p14:creationId xmlns:p14="http://schemas.microsoft.com/office/powerpoint/2010/main" val="8925614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3.5.3 </a:t>
            </a:r>
            <a:r>
              <a:rPr lang="zh-CN" altLang="en-US" sz="2400" b="1" dirty="0">
                <a:solidFill>
                  <a:srgbClr val="294B64"/>
                </a:solidFill>
                <a:latin typeface="微软雅黑" panose="020B0503020204020204" charset="-122"/>
                <a:ea typeface="微软雅黑" panose="020B0503020204020204" charset="-122"/>
              </a:rPr>
              <a:t>恒压供水控制原理和调节过程</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0" y="1612301"/>
            <a:ext cx="10326491" cy="1881284"/>
          </a:xfrm>
          <a:prstGeom prst="rect">
            <a:avLst/>
          </a:prstGeom>
          <a:noFill/>
        </p:spPr>
        <p:txBody>
          <a:bodyPr wrap="square">
            <a:spAutoFit/>
          </a:bodyPr>
          <a:lstStyle/>
          <a:p>
            <a:pPr>
              <a:lnSpc>
                <a:spcPct val="150000"/>
              </a:lnSpc>
            </a:pPr>
            <a:r>
              <a:rPr lang="en-US" altLang="zh-CN" sz="1600" dirty="0">
                <a:latin typeface="+mn-ea"/>
              </a:rPr>
              <a:t>1. </a:t>
            </a:r>
            <a:r>
              <a:rPr lang="zh-CN" altLang="en-US" sz="1600" dirty="0">
                <a:latin typeface="+mn-ea"/>
              </a:rPr>
              <a:t>恒压供水控制原理</a:t>
            </a:r>
          </a:p>
          <a:p>
            <a:pPr marL="285750" indent="-285750">
              <a:lnSpc>
                <a:spcPct val="150000"/>
              </a:lnSpc>
              <a:buFont typeface="Arial" panose="020B0604020202020204" pitchFamily="34" charset="0"/>
              <a:buChar char="•"/>
            </a:pPr>
            <a:r>
              <a:rPr lang="zh-CN" altLang="en-US" sz="1600" dirty="0">
                <a:latin typeface="+mn-ea"/>
              </a:rPr>
              <a:t>恒压供水系统主要目的是保持网管中水压的基本恒定，根据用户用水量的变化，通过</a:t>
            </a:r>
            <a:r>
              <a:rPr lang="en-US" altLang="zh-CN" sz="1600" dirty="0">
                <a:latin typeface="+mn-ea"/>
              </a:rPr>
              <a:t>PID</a:t>
            </a:r>
            <a:r>
              <a:rPr lang="zh-CN" altLang="en-US" sz="1600" dirty="0">
                <a:latin typeface="+mn-ea"/>
              </a:rPr>
              <a:t>控制，调节水泵电机无级变速，保持网管水压恒定；</a:t>
            </a:r>
            <a:endParaRPr lang="en-US" altLang="zh-CN" sz="1600" dirty="0">
              <a:latin typeface="+mn-ea"/>
            </a:endParaRPr>
          </a:p>
          <a:p>
            <a:pPr marL="285750" indent="-285750">
              <a:lnSpc>
                <a:spcPct val="150000"/>
              </a:lnSpc>
              <a:buFont typeface="Arial" panose="020B0604020202020204" pitchFamily="34" charset="0"/>
              <a:buChar char="•"/>
            </a:pPr>
            <a:r>
              <a:rPr lang="zh-CN" altLang="en-US" sz="1600" dirty="0">
                <a:latin typeface="+mn-ea"/>
              </a:rPr>
              <a:t>变频器控制灵活方便，整个系统实现了模块化，结构简单，系统构成方式灵活，可以单泵控制，亦可多泵调速控制。</a:t>
            </a:r>
            <a:endParaRPr lang="zh-CN" altLang="en-US" sz="1400" dirty="0">
              <a:latin typeface="+mn-ea"/>
            </a:endParaRPr>
          </a:p>
        </p:txBody>
      </p:sp>
      <p:pic>
        <p:nvPicPr>
          <p:cNvPr id="5" name="图片 4">
            <a:extLst>
              <a:ext uri="{FF2B5EF4-FFF2-40B4-BE49-F238E27FC236}">
                <a16:creationId xmlns:a16="http://schemas.microsoft.com/office/drawing/2014/main" id="{9634E99B-D258-C4CF-2925-10984B05D5EB}"/>
              </a:ext>
            </a:extLst>
          </p:cNvPr>
          <p:cNvPicPr>
            <a:picLocks noChangeAspect="1"/>
          </p:cNvPicPr>
          <p:nvPr/>
        </p:nvPicPr>
        <p:blipFill>
          <a:blip r:embed="rId2"/>
          <a:stretch>
            <a:fillRect/>
          </a:stretch>
        </p:blipFill>
        <p:spPr>
          <a:xfrm>
            <a:off x="6063342" y="3883595"/>
            <a:ext cx="4882269" cy="1968553"/>
          </a:xfrm>
          <a:prstGeom prst="rect">
            <a:avLst/>
          </a:prstGeom>
        </p:spPr>
      </p:pic>
      <p:sp>
        <p:nvSpPr>
          <p:cNvPr id="7" name="文本框 6">
            <a:extLst>
              <a:ext uri="{FF2B5EF4-FFF2-40B4-BE49-F238E27FC236}">
                <a16:creationId xmlns:a16="http://schemas.microsoft.com/office/drawing/2014/main" id="{67916399-3153-61EA-23DC-FB1EA4B340D1}"/>
              </a:ext>
            </a:extLst>
          </p:cNvPr>
          <p:cNvSpPr txBox="1"/>
          <p:nvPr/>
        </p:nvSpPr>
        <p:spPr>
          <a:xfrm>
            <a:off x="878769" y="3715858"/>
            <a:ext cx="5089633" cy="230402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285750" indent="-285750">
              <a:lnSpc>
                <a:spcPct val="150000"/>
              </a:lnSpc>
              <a:buFont typeface="Arial" panose="020B0604020202020204" pitchFamily="34" charset="0"/>
              <a:buChar char="•"/>
            </a:pPr>
            <a:r>
              <a:rPr lang="zh-CN" altLang="zh-CN" sz="1400" dirty="0">
                <a:effectLst/>
                <a:latin typeface="宋体" panose="02010600030101010101" pitchFamily="2" charset="-122"/>
                <a:ea typeface="宋体" panose="02010600030101010101" pitchFamily="2" charset="-122"/>
                <a:cs typeface="宋体" panose="02010600030101010101" pitchFamily="2" charset="-122"/>
              </a:rPr>
              <a:t>压力传感器安装在网管上，将网管系统中的水压变换为</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4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4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的标准电信号，送到</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调节器中。</a:t>
            </a:r>
            <a:endParaRPr lang="en-US" altLang="zh-CN" sz="14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调节器将反馈压力信号和给定压力信号相比较</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经过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运算处理后，仍以标准信号的形式送到变频器并作为变频器的调速给定信号。</a:t>
            </a:r>
            <a:endParaRPr lang="en-US" altLang="zh-CN" sz="14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400" dirty="0">
                <a:effectLst/>
                <a:latin typeface="宋体" panose="02010600030101010101" pitchFamily="2" charset="-122"/>
                <a:ea typeface="宋体" panose="02010600030101010101" pitchFamily="2" charset="-122"/>
                <a:cs typeface="宋体" panose="02010600030101010101" pitchFamily="2" charset="-122"/>
              </a:rPr>
              <a:t>也可以将压力传感器的信号直接送到具有</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调节功能的变频器中，进行运算处理，实现输出频率的改变。</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68618443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580646" y="1085515"/>
            <a:ext cx="10326491" cy="1142620"/>
          </a:xfrm>
          <a:prstGeom prst="rect">
            <a:avLst/>
          </a:prstGeom>
          <a:noFill/>
        </p:spPr>
        <p:txBody>
          <a:bodyPr wrap="square">
            <a:spAutoFit/>
          </a:bodyPr>
          <a:lstStyle/>
          <a:p>
            <a:pPr>
              <a:lnSpc>
                <a:spcPct val="150000"/>
              </a:lnSpc>
            </a:pPr>
            <a:r>
              <a:rPr lang="en-US" altLang="zh-CN" sz="1600" dirty="0">
                <a:latin typeface="+mn-ea"/>
              </a:rPr>
              <a:t>2.</a:t>
            </a:r>
            <a:r>
              <a:rPr lang="zh-CN" altLang="en-US" sz="1600" dirty="0">
                <a:latin typeface="+mn-ea"/>
              </a:rPr>
              <a:t>恒压供水调节过程</a:t>
            </a:r>
          </a:p>
          <a:p>
            <a:pPr>
              <a:lnSpc>
                <a:spcPct val="150000"/>
              </a:lnSpc>
            </a:pPr>
            <a:r>
              <a:rPr lang="zh-CN" altLang="en-US" sz="1600" dirty="0">
                <a:latin typeface="+mn-ea"/>
              </a:rPr>
              <a:t>恒压供水系统主要功能是根据用户用水量的多少，变频器适时调节水泵转速。变频器接收设定压力值和反馈压力值两个信号，通过外部电路或键盘设定目标压力，远传压力表测量网管压力，以模拟量的形式反馈至变频器</a:t>
            </a:r>
          </a:p>
        </p:txBody>
      </p:sp>
      <p:pic>
        <p:nvPicPr>
          <p:cNvPr id="2" name="图片 1">
            <a:extLst>
              <a:ext uri="{FF2B5EF4-FFF2-40B4-BE49-F238E27FC236}">
                <a16:creationId xmlns:a16="http://schemas.microsoft.com/office/drawing/2014/main" id="{5B4B8809-2FD2-8287-9A43-556F6E3AD567}"/>
              </a:ext>
            </a:extLst>
          </p:cNvPr>
          <p:cNvPicPr>
            <a:picLocks noChangeAspect="1"/>
          </p:cNvPicPr>
          <p:nvPr/>
        </p:nvPicPr>
        <p:blipFill>
          <a:blip r:embed="rId2"/>
          <a:stretch>
            <a:fillRect/>
          </a:stretch>
        </p:blipFill>
        <p:spPr>
          <a:xfrm>
            <a:off x="6409109" y="3139893"/>
            <a:ext cx="4824536" cy="2426806"/>
          </a:xfrm>
          <a:prstGeom prst="rect">
            <a:avLst/>
          </a:prstGeom>
        </p:spPr>
      </p:pic>
      <p:sp>
        <p:nvSpPr>
          <p:cNvPr id="8" name="文本框 7">
            <a:extLst>
              <a:ext uri="{FF2B5EF4-FFF2-40B4-BE49-F238E27FC236}">
                <a16:creationId xmlns:a16="http://schemas.microsoft.com/office/drawing/2014/main" id="{1F3DF079-9A23-BED8-56EB-7FF73A339E0A}"/>
              </a:ext>
            </a:extLst>
          </p:cNvPr>
          <p:cNvSpPr txBox="1"/>
          <p:nvPr/>
        </p:nvSpPr>
        <p:spPr>
          <a:xfrm>
            <a:off x="763137" y="3039699"/>
            <a:ext cx="5501956" cy="262719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indent="266700">
              <a:lnSpc>
                <a:spcPct val="150000"/>
              </a:lnSpc>
            </a:pPr>
            <a:r>
              <a:rPr lang="zh-CN" altLang="zh-CN" sz="1400" dirty="0">
                <a:effectLst/>
                <a:latin typeface="宋体" panose="02010600030101010101" pitchFamily="2" charset="-122"/>
                <a:ea typeface="宋体" panose="02010600030101010101" pitchFamily="2" charset="-122"/>
                <a:cs typeface="宋体" panose="02010600030101010101" pitchFamily="2" charset="-122"/>
              </a:rPr>
              <a:t>当网管水流量减小时，供水能力</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大于用水量</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则压力上升，反馈信号</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X</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F</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上升，信号差值（</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X</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S</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X</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F</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）减小，使得变频器输出频率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f</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降低，电动机转速降低，供水能力</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减小，直至网管压力大小回到目标值设定值，供水能力与用水流量重新达到平衡（</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A </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）时为止；与上述过程相反，当用水流量增加，使供水能力</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小于用水量</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时，反馈信号</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X</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F</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减小，则信号差值（</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X</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S</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X</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F</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）增大，使得变频器输出频率升高，电动机转速增加，供水能力</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增加，直至</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A</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400" i="1" dirty="0">
                <a:effectLst/>
                <a:latin typeface="宋体" panose="02010600030101010101" pitchFamily="2" charset="-122"/>
                <a:ea typeface="宋体" panose="02010600030101010101" pitchFamily="2" charset="-122"/>
                <a:cs typeface="宋体" panose="02010600030101010101" pitchFamily="2" charset="-122"/>
              </a:rPr>
              <a:t>Q</a:t>
            </a:r>
            <a:r>
              <a:rPr lang="en-US" altLang="zh-CN" sz="1400" baseline="-25000" dirty="0">
                <a:effectLst/>
                <a:latin typeface="宋体" panose="02010600030101010101" pitchFamily="2" charset="-122"/>
                <a:ea typeface="宋体" panose="02010600030101010101" pitchFamily="2" charset="-122"/>
                <a:cs typeface="宋体" panose="02010600030101010101" pitchFamily="2" charset="-122"/>
              </a:rPr>
              <a:t>B</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，又达到新的平衡，始终保持网管压力稳定。</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07227828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3.5.4 </a:t>
            </a:r>
            <a:r>
              <a:rPr lang="zh-CN" altLang="en-US" sz="2400" b="1" dirty="0">
                <a:solidFill>
                  <a:srgbClr val="294B64"/>
                </a:solidFill>
                <a:latin typeface="微软雅黑" panose="020B0503020204020204" charset="-122"/>
                <a:ea typeface="微软雅黑" panose="020B0503020204020204" charset="-122"/>
              </a:rPr>
              <a:t>电力拖动负载类型选择</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20688" y="1612301"/>
            <a:ext cx="10326491" cy="1142620"/>
          </a:xfrm>
          <a:prstGeom prst="rect">
            <a:avLst/>
          </a:prstGeom>
          <a:noFill/>
        </p:spPr>
        <p:txBody>
          <a:bodyPr wrap="square">
            <a:spAutoFit/>
          </a:bodyPr>
          <a:lstStyle/>
          <a:p>
            <a:pPr>
              <a:lnSpc>
                <a:spcPct val="150000"/>
              </a:lnSpc>
            </a:pPr>
            <a:r>
              <a:rPr lang="zh-CN" altLang="en-US" sz="1600" dirty="0">
                <a:latin typeface="+mn-ea"/>
              </a:rPr>
              <a:t>电力拖动系统中，生产机械产生负载转矩，电动机产生电磁转矩。</a:t>
            </a:r>
            <a:endParaRPr lang="en-US" altLang="zh-CN" sz="1600" dirty="0">
              <a:latin typeface="+mn-ea"/>
            </a:endParaRPr>
          </a:p>
          <a:p>
            <a:pPr>
              <a:lnSpc>
                <a:spcPct val="150000"/>
              </a:lnSpc>
            </a:pPr>
            <a:r>
              <a:rPr lang="zh-CN" altLang="en-US" sz="1600" dirty="0">
                <a:latin typeface="+mn-ea"/>
              </a:rPr>
              <a:t>负载转矩与转速之间的关系是负载的机械特性，电磁转矩与转速之间的关系是电动机的机械特性，也就是转矩与转速之间的关系。电动机与生产机械的机械特性只有配合的合理，才能得到更好的工作状态。</a:t>
            </a:r>
            <a:endParaRPr lang="zh-CN" altLang="en-US" sz="1400" dirty="0">
              <a:latin typeface="+mn-ea"/>
            </a:endParaRPr>
          </a:p>
        </p:txBody>
      </p:sp>
      <p:sp>
        <p:nvSpPr>
          <p:cNvPr id="6" name="文本框 5">
            <a:extLst>
              <a:ext uri="{FF2B5EF4-FFF2-40B4-BE49-F238E27FC236}">
                <a16:creationId xmlns:a16="http://schemas.microsoft.com/office/drawing/2014/main" id="{6E9FDAAE-C4E1-89F5-6C35-7D7D508ADC8A}"/>
              </a:ext>
            </a:extLst>
          </p:cNvPr>
          <p:cNvSpPr txBox="1"/>
          <p:nvPr/>
        </p:nvSpPr>
        <p:spPr>
          <a:xfrm>
            <a:off x="619121" y="2724811"/>
            <a:ext cx="10070340" cy="1204304"/>
          </a:xfrm>
          <a:prstGeom prst="rect">
            <a:avLst/>
          </a:prstGeom>
          <a:noFill/>
        </p:spPr>
        <p:txBody>
          <a:bodyPr wrap="square">
            <a:spAutoFit/>
          </a:bodyPr>
          <a:lstStyle/>
          <a:p>
            <a:pPr marL="342900" lvl="0" indent="-342900">
              <a:lnSpc>
                <a:spcPct val="150000"/>
              </a:lnSpc>
              <a:buFont typeface="+mj-lt"/>
              <a:buAutoNum type="arabicPeriod"/>
            </a:pPr>
            <a:r>
              <a:rPr lang="zh-CN" altLang="zh-CN" dirty="0">
                <a:effectLst/>
                <a:latin typeface="宋体" panose="02010600030101010101" pitchFamily="2" charset="-122"/>
                <a:ea typeface="宋体" panose="02010600030101010101" pitchFamily="2" charset="-122"/>
                <a:cs typeface="宋体" panose="02010600030101010101" pitchFamily="2" charset="-122"/>
              </a:rPr>
              <a:t>恒转矩负载及特性。</a:t>
            </a:r>
          </a:p>
          <a:p>
            <a:pPr>
              <a:lnSpc>
                <a:spcPct val="150000"/>
              </a:lnSpc>
            </a:pPr>
            <a:r>
              <a:rPr lang="zh-CN" altLang="zh-CN" sz="1600" dirty="0">
                <a:effectLst/>
                <a:ea typeface="宋体" panose="02010600030101010101" pitchFamily="2" charset="-122"/>
                <a:cs typeface="宋体" panose="02010600030101010101" pitchFamily="2" charset="-122"/>
              </a:rPr>
              <a:t>在不同的转速下，负载的转矩不变</a:t>
            </a:r>
            <a:r>
              <a:rPr lang="zh-CN" altLang="en-US" sz="1600" dirty="0">
                <a:effectLst/>
                <a:ea typeface="宋体" panose="02010600030101010101" pitchFamily="2" charset="-122"/>
                <a:cs typeface="宋体" panose="02010600030101010101" pitchFamily="2" charset="-122"/>
              </a:rPr>
              <a:t>；</a:t>
            </a:r>
            <a:endParaRPr lang="en-US" altLang="zh-CN" sz="1600" dirty="0">
              <a:effectLst/>
              <a:ea typeface="宋体" panose="02010600030101010101" pitchFamily="2" charset="-122"/>
              <a:cs typeface="宋体" panose="02010600030101010101" pitchFamily="2" charset="-122"/>
            </a:endParaRPr>
          </a:p>
          <a:p>
            <a:pPr>
              <a:lnSpc>
                <a:spcPct val="150000"/>
              </a:lnSpc>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恒转矩负载的功率与转速成正比。典型例子有带式输送机和起重机械都是恒转矩负载。</a:t>
            </a:r>
            <a:endParaRPr lang="zh-CN" altLang="en-US" sz="1600" dirty="0"/>
          </a:p>
        </p:txBody>
      </p:sp>
      <p:pic>
        <p:nvPicPr>
          <p:cNvPr id="8" name="图片 7">
            <a:extLst>
              <a:ext uri="{FF2B5EF4-FFF2-40B4-BE49-F238E27FC236}">
                <a16:creationId xmlns:a16="http://schemas.microsoft.com/office/drawing/2014/main" id="{DA2EC304-3CA4-D7AD-81EB-238682BC5BE2}"/>
              </a:ext>
            </a:extLst>
          </p:cNvPr>
          <p:cNvPicPr>
            <a:picLocks noChangeAspect="1"/>
          </p:cNvPicPr>
          <p:nvPr/>
        </p:nvPicPr>
        <p:blipFill>
          <a:blip r:embed="rId3"/>
          <a:stretch>
            <a:fillRect/>
          </a:stretch>
        </p:blipFill>
        <p:spPr>
          <a:xfrm>
            <a:off x="6337101" y="3950572"/>
            <a:ext cx="4928424" cy="2370396"/>
          </a:xfrm>
          <a:prstGeom prst="rect">
            <a:avLst/>
          </a:prstGeom>
        </p:spPr>
      </p:pic>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041A88CB-BD29-200A-2BFB-232B63F72404}"/>
                  </a:ext>
                </a:extLst>
              </p:cNvPr>
              <p:cNvSpPr txBox="1"/>
              <p:nvPr/>
            </p:nvSpPr>
            <p:spPr>
              <a:xfrm>
                <a:off x="832614" y="3994135"/>
                <a:ext cx="5586943" cy="2050690"/>
              </a:xfrm>
              <a:prstGeom prst="rect">
                <a:avLst/>
              </a:prstGeom>
              <a:noFill/>
            </p:spPr>
            <p:txBody>
              <a:bodyPr wrap="square">
                <a:spAutoFit/>
              </a:bodyPr>
              <a:lstStyle/>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恒转矩负载转矩的大小和转速大小无关，</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T</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L</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常数，具有恒转矩的特点。</a:t>
                </a:r>
              </a:p>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恒转矩负载的功率</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P</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L</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（单位为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）、转矩</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T</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L</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（单位为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m</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），与转速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之间的关系是：</a:t>
                </a:r>
              </a:p>
              <a:p>
                <a:pPr lvl="3">
                  <a:lnSpc>
                    <a:spcPct val="150000"/>
                  </a:lnSpc>
                </a:pPr>
                <a14:m>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rPr>
                        </m:ctrlPr>
                      </m:sSubPr>
                      <m:e>
                        <m:r>
                          <a:rPr lang="en-US" altLang="zh-CN" sz="1600" b="0" i="1" smtClean="0">
                            <a:effectLst/>
                            <a:latin typeface="Cambria Math" panose="02040503050406030204" pitchFamily="18" charset="0"/>
                            <a:ea typeface="Cambria Math" panose="02040503050406030204" pitchFamily="18" charset="0"/>
                          </a:rPr>
                          <m:t> </m:t>
                        </m:r>
                        <m:r>
                          <a:rPr lang="en-US" altLang="zh-CN" sz="1600" i="1">
                            <a:effectLst/>
                            <a:latin typeface="Cambria Math" panose="02040503050406030204" pitchFamily="18" charset="0"/>
                            <a:ea typeface="宋体" panose="02010600030101010101" pitchFamily="2" charset="-122"/>
                            <a:cs typeface="宋体" panose="02010600030101010101" pitchFamily="2" charset="-122"/>
                          </a:rPr>
                          <m:t>𝑃</m:t>
                        </m:r>
                      </m:e>
                      <m:sub>
                        <m:r>
                          <a:rPr lang="en-US" altLang="zh-CN" sz="1600" i="1">
                            <a:effectLst/>
                            <a:latin typeface="Cambria Math" panose="02040503050406030204" pitchFamily="18" charset="0"/>
                            <a:ea typeface="宋体" panose="02010600030101010101" pitchFamily="2" charset="-122"/>
                            <a:cs typeface="宋体" panose="02010600030101010101" pitchFamily="2" charset="-122"/>
                          </a:rPr>
                          <m:t>𝐿</m:t>
                        </m:r>
                      </m:sub>
                    </m:sSub>
                    <m:r>
                      <a:rPr lang="en-US" altLang="zh-CN" sz="1600" i="1">
                        <a:effectLst/>
                        <a:latin typeface="Cambria Math" panose="02040503050406030204" pitchFamily="18" charset="0"/>
                        <a:ea typeface="宋体" panose="02010600030101010101" pitchFamily="2" charset="-122"/>
                        <a:cs typeface="宋体" panose="02010600030101010101" pitchFamily="2" charset="-122"/>
                      </a:rPr>
                      <m:t>=</m:t>
                    </m:r>
                    <m:f>
                      <m:fPr>
                        <m:ctrlPr>
                          <a:rPr lang="zh-CN" altLang="zh-CN" sz="1600" i="1">
                            <a:effectLst/>
                            <a:latin typeface="Cambria Math" panose="02040503050406030204" pitchFamily="18" charset="0"/>
                            <a:ea typeface="Cambria Math" panose="02040503050406030204" pitchFamily="18" charset="0"/>
                          </a:rPr>
                        </m:ctrlPr>
                      </m:fPr>
                      <m:num>
                        <m:sSub>
                          <m:sSubPr>
                            <m:ctrlPr>
                              <a:rPr lang="zh-CN" altLang="zh-CN" sz="1600" i="1">
                                <a:effectLst/>
                                <a:latin typeface="Cambria Math" panose="02040503050406030204" pitchFamily="18" charset="0"/>
                                <a:ea typeface="Cambria Math" panose="02040503050406030204" pitchFamily="18" charset="0"/>
                              </a:rPr>
                            </m:ctrlPr>
                          </m:sSubPr>
                          <m:e>
                            <m:r>
                              <a:rPr lang="en-US" altLang="zh-CN" sz="1600" i="1">
                                <a:effectLst/>
                                <a:latin typeface="Cambria Math" panose="02040503050406030204" pitchFamily="18" charset="0"/>
                                <a:ea typeface="宋体" panose="02010600030101010101" pitchFamily="2" charset="-122"/>
                                <a:cs typeface="宋体" panose="02010600030101010101" pitchFamily="2" charset="-122"/>
                              </a:rPr>
                              <m:t>𝑇</m:t>
                            </m:r>
                          </m:e>
                          <m:sub>
                            <m:r>
                              <a:rPr lang="en-US" altLang="zh-CN" sz="1600" i="1">
                                <a:effectLst/>
                                <a:latin typeface="Cambria Math" panose="02040503050406030204" pitchFamily="18" charset="0"/>
                                <a:ea typeface="宋体" panose="02010600030101010101" pitchFamily="2" charset="-122"/>
                                <a:cs typeface="宋体" panose="02010600030101010101" pitchFamily="2" charset="-122"/>
                              </a:rPr>
                              <m:t>𝐿</m:t>
                            </m:r>
                          </m:sub>
                        </m:sSub>
                        <m:sSub>
                          <m:sSubPr>
                            <m:ctrlPr>
                              <a:rPr lang="zh-CN" altLang="zh-CN" sz="1600" i="1">
                                <a:effectLst/>
                                <a:latin typeface="Cambria Math" panose="02040503050406030204" pitchFamily="18" charset="0"/>
                                <a:ea typeface="Cambria Math" panose="02040503050406030204" pitchFamily="18" charset="0"/>
                              </a:rPr>
                            </m:ctrlPr>
                          </m:sSubPr>
                          <m:e>
                            <m:r>
                              <a:rPr lang="en-US" altLang="zh-CN" sz="1600" i="1">
                                <a:effectLst/>
                                <a:latin typeface="Cambria Math" panose="02040503050406030204" pitchFamily="18" charset="0"/>
                                <a:ea typeface="宋体" panose="02010600030101010101" pitchFamily="2" charset="-122"/>
                                <a:cs typeface="宋体" panose="02010600030101010101" pitchFamily="2" charset="-122"/>
                              </a:rPr>
                              <m:t>𝑛</m:t>
                            </m:r>
                          </m:e>
                          <m:sub>
                            <m:r>
                              <a:rPr lang="en-US" altLang="zh-CN" sz="1600" i="1">
                                <a:effectLst/>
                                <a:latin typeface="Cambria Math" panose="02040503050406030204" pitchFamily="18" charset="0"/>
                                <a:ea typeface="宋体" panose="02010600030101010101" pitchFamily="2" charset="-122"/>
                                <a:cs typeface="宋体" panose="02010600030101010101" pitchFamily="2" charset="-122"/>
                              </a:rPr>
                              <m:t>𝐿</m:t>
                            </m:r>
                          </m:sub>
                        </m:sSub>
                      </m:num>
                      <m:den>
                        <m:r>
                          <a:rPr lang="en-US" altLang="zh-CN" sz="1600" i="1">
                            <a:effectLst/>
                            <a:latin typeface="Cambria Math" panose="02040503050406030204" pitchFamily="18" charset="0"/>
                            <a:ea typeface="宋体" panose="02010600030101010101" pitchFamily="2" charset="-122"/>
                            <a:cs typeface="宋体" panose="02010600030101010101" pitchFamily="2" charset="-122"/>
                          </a:rPr>
                          <m:t>9550</m:t>
                        </m:r>
                      </m:den>
                    </m:f>
                  </m:oMath>
                </a14:m>
                <a:r>
                  <a:rPr lang="en-US" altLang="zh-CN" sz="1600" dirty="0">
                    <a:effectLst/>
                    <a:latin typeface="宋体" panose="02010600030101010101" pitchFamily="2" charset="-122"/>
                    <a:cs typeface="宋体" panose="02010600030101010101" pitchFamily="2" charset="-122"/>
                  </a:rPr>
                  <a:t> </a:t>
                </a:r>
                <a:endParaRPr lang="zh-CN" altLang="en-US" sz="1600" dirty="0"/>
              </a:p>
            </p:txBody>
          </p:sp>
        </mc:Choice>
        <mc:Fallback xmlns="">
          <p:sp>
            <p:nvSpPr>
              <p:cNvPr id="10" name="文本框 9">
                <a:extLst>
                  <a:ext uri="{FF2B5EF4-FFF2-40B4-BE49-F238E27FC236}">
                    <a16:creationId xmlns:a16="http://schemas.microsoft.com/office/drawing/2014/main" id="{041A88CB-BD29-200A-2BFB-232B63F72404}"/>
                  </a:ext>
                </a:extLst>
              </p:cNvPr>
              <p:cNvSpPr txBox="1">
                <a:spLocks noRot="1" noChangeAspect="1" noMove="1" noResize="1" noEditPoints="1" noAdjustHandles="1" noChangeArrowheads="1" noChangeShapeType="1" noTextEdit="1"/>
              </p:cNvSpPr>
              <p:nvPr/>
            </p:nvSpPr>
            <p:spPr>
              <a:xfrm>
                <a:off x="832614" y="3994135"/>
                <a:ext cx="5586943" cy="2050690"/>
              </a:xfrm>
              <a:prstGeom prst="rect">
                <a:avLst/>
              </a:prstGeom>
              <a:blipFill>
                <a:blip r:embed="rId4"/>
                <a:stretch>
                  <a:fillRect l="-21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736702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6E9FDAAE-C4E1-89F5-6C35-7D7D508ADC8A}"/>
              </a:ext>
            </a:extLst>
          </p:cNvPr>
          <p:cNvSpPr txBox="1"/>
          <p:nvPr/>
        </p:nvSpPr>
        <p:spPr>
          <a:xfrm>
            <a:off x="506985" y="1199592"/>
            <a:ext cx="10182476" cy="1245213"/>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en-US" dirty="0">
                <a:effectLst/>
                <a:latin typeface="宋体" panose="02010600030101010101" pitchFamily="2" charset="-122"/>
                <a:ea typeface="宋体" panose="02010600030101010101" pitchFamily="2" charset="-122"/>
                <a:cs typeface="宋体" panose="02010600030101010101" pitchFamily="2" charset="-122"/>
              </a:rPr>
              <a:t>恒功率负载及其特性。</a:t>
            </a:r>
          </a:p>
          <a:p>
            <a:pPr lvl="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在不同的转速下，负载功率基本保持不变</a:t>
            </a:r>
          </a:p>
          <a:p>
            <a:pPr>
              <a:lnSpc>
                <a:spcPct val="150000"/>
              </a:lnSpc>
            </a:pPr>
            <a:r>
              <a:rPr lang="zh-CN" altLang="zh-CN" sz="1600" dirty="0">
                <a:effectLst/>
                <a:ea typeface="宋体" panose="02010600030101010101" pitchFamily="2" charset="-122"/>
                <a:cs typeface="宋体" panose="02010600030101010101" pitchFamily="2" charset="-122"/>
              </a:rPr>
              <a:t>恒功率负载转矩的大小与转速成反比。属于这类负载的包括各种卷取机械、轧机、车床等设备装置。</a:t>
            </a:r>
            <a:endParaRPr lang="zh-CN" altLang="en-US" sz="1600" dirty="0"/>
          </a:p>
        </p:txBody>
      </p:sp>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041A88CB-BD29-200A-2BFB-232B63F72404}"/>
                  </a:ext>
                </a:extLst>
              </p:cNvPr>
              <p:cNvSpPr txBox="1"/>
              <p:nvPr/>
            </p:nvSpPr>
            <p:spPr>
              <a:xfrm>
                <a:off x="622215" y="3010025"/>
                <a:ext cx="5586943" cy="2331536"/>
              </a:xfrm>
              <a:prstGeom prst="rect">
                <a:avLst/>
              </a:prstGeom>
              <a:noFill/>
            </p:spPr>
            <p:txBody>
              <a:bodyPr wrap="square">
                <a:spAutoFit/>
              </a:bodyPr>
              <a:lstStyle/>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恒功率负载功率的大小与转速无关，</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P</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L</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常数。而其功率基本维持不变的负载。</a:t>
                </a:r>
              </a:p>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恒功率负载的功率</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P</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L</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（单位为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kW</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）与转矩</a:t>
                </a:r>
                <a:r>
                  <a:rPr lang="en-US" altLang="zh-CN" sz="1600" i="1" dirty="0">
                    <a:effectLst/>
                    <a:latin typeface="宋体" panose="02010600030101010101" pitchFamily="2" charset="-122"/>
                    <a:ea typeface="宋体" panose="02010600030101010101" pitchFamily="2" charset="-122"/>
                    <a:cs typeface="宋体" panose="02010600030101010101" pitchFamily="2" charset="-122"/>
                  </a:rPr>
                  <a:t>T</a:t>
                </a:r>
                <a:r>
                  <a:rPr lang="en-US" altLang="zh-CN" sz="1600" baseline="-25000" dirty="0">
                    <a:effectLst/>
                    <a:latin typeface="宋体" panose="02010600030101010101" pitchFamily="2" charset="-122"/>
                    <a:ea typeface="宋体" panose="02010600030101010101" pitchFamily="2" charset="-122"/>
                    <a:cs typeface="宋体" panose="02010600030101010101" pitchFamily="2" charset="-122"/>
                  </a:rPr>
                  <a:t>L</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（单位为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m</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）、转速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之间的关系是：</a:t>
                </a:r>
              </a:p>
              <a:p>
                <a:pPr>
                  <a:lnSpc>
                    <a:spcPct val="150000"/>
                  </a:lnSpc>
                </a:pPr>
                <a14:m>
                  <m:oMathPara xmlns:m="http://schemas.openxmlformats.org/officeDocument/2006/math">
                    <m:oMathParaPr>
                      <m:jc m:val="centerGroup"/>
                    </m:oMathParaPr>
                    <m:oMath xmlns:m="http://schemas.openxmlformats.org/officeDocument/2006/math">
                      <m:sSub>
                        <m:sSubPr>
                          <m:ctrlPr>
                            <a:rPr lang="zh-CN" altLang="zh-CN" sz="1600" i="1">
                              <a:effectLst/>
                              <a:latin typeface="Cambria Math" panose="02040503050406030204" pitchFamily="18" charset="0"/>
                              <a:ea typeface="Cambria Math" panose="02040503050406030204" pitchFamily="18" charset="0"/>
                            </a:rPr>
                          </m:ctrlPr>
                        </m:sSubPr>
                        <m:e>
                          <m:r>
                            <a:rPr lang="en-US" altLang="zh-CN" sz="1600" i="1">
                              <a:effectLst/>
                              <a:latin typeface="Cambria Math" panose="02040503050406030204" pitchFamily="18" charset="0"/>
                              <a:ea typeface="宋体" panose="02010600030101010101" pitchFamily="2" charset="-122"/>
                              <a:cs typeface="宋体" panose="02010600030101010101" pitchFamily="2" charset="-122"/>
                            </a:rPr>
                            <m:t>𝑇</m:t>
                          </m:r>
                        </m:e>
                        <m:sub>
                          <m:r>
                            <a:rPr lang="en-US" altLang="zh-CN" sz="1600" i="1">
                              <a:effectLst/>
                              <a:latin typeface="Cambria Math" panose="02040503050406030204" pitchFamily="18" charset="0"/>
                              <a:ea typeface="宋体" panose="02010600030101010101" pitchFamily="2" charset="-122"/>
                              <a:cs typeface="宋体" panose="02010600030101010101" pitchFamily="2" charset="-122"/>
                            </a:rPr>
                            <m:t>𝐿</m:t>
                          </m:r>
                        </m:sub>
                      </m:sSub>
                      <m:r>
                        <a:rPr lang="en-US" altLang="zh-CN" sz="1600" i="1">
                          <a:effectLst/>
                          <a:latin typeface="Cambria Math" panose="02040503050406030204" pitchFamily="18" charset="0"/>
                          <a:ea typeface="宋体" panose="02010600030101010101" pitchFamily="2" charset="-122"/>
                          <a:cs typeface="宋体" panose="02010600030101010101" pitchFamily="2" charset="-122"/>
                        </a:rPr>
                        <m:t>=</m:t>
                      </m:r>
                      <m:f>
                        <m:fPr>
                          <m:ctrlPr>
                            <a:rPr lang="zh-CN" altLang="zh-CN" sz="1600" i="1">
                              <a:effectLst/>
                              <a:latin typeface="Cambria Math" panose="02040503050406030204" pitchFamily="18" charset="0"/>
                              <a:ea typeface="Cambria Math" panose="02040503050406030204" pitchFamily="18" charset="0"/>
                            </a:rPr>
                          </m:ctrlPr>
                        </m:fPr>
                        <m:num>
                          <m:r>
                            <a:rPr lang="en-US" altLang="zh-CN" sz="1600" i="1">
                              <a:effectLst/>
                              <a:latin typeface="Cambria Math" panose="02040503050406030204" pitchFamily="18" charset="0"/>
                              <a:ea typeface="宋体" panose="02010600030101010101" pitchFamily="2" charset="-122"/>
                              <a:cs typeface="宋体" panose="02010600030101010101" pitchFamily="2" charset="-122"/>
                            </a:rPr>
                            <m:t>9550</m:t>
                          </m:r>
                          <m:sSub>
                            <m:sSubPr>
                              <m:ctrlPr>
                                <a:rPr lang="zh-CN" altLang="zh-CN" sz="1600" i="1">
                                  <a:effectLst/>
                                  <a:latin typeface="Cambria Math" panose="02040503050406030204" pitchFamily="18" charset="0"/>
                                  <a:ea typeface="Cambria Math" panose="02040503050406030204" pitchFamily="18" charset="0"/>
                                </a:rPr>
                              </m:ctrlPr>
                            </m:sSubPr>
                            <m:e>
                              <m:r>
                                <a:rPr lang="en-US" altLang="zh-CN" sz="1600" i="1">
                                  <a:effectLst/>
                                  <a:latin typeface="Cambria Math" panose="02040503050406030204" pitchFamily="18" charset="0"/>
                                  <a:ea typeface="宋体" panose="02010600030101010101" pitchFamily="2" charset="-122"/>
                                  <a:cs typeface="宋体" panose="02010600030101010101" pitchFamily="2" charset="-122"/>
                                </a:rPr>
                                <m:t>𝑃</m:t>
                              </m:r>
                            </m:e>
                            <m:sub>
                              <m:r>
                                <a:rPr lang="en-US" altLang="zh-CN" sz="1600" i="1">
                                  <a:effectLst/>
                                  <a:latin typeface="Cambria Math" panose="02040503050406030204" pitchFamily="18" charset="0"/>
                                  <a:ea typeface="宋体" panose="02010600030101010101" pitchFamily="2" charset="-122"/>
                                  <a:cs typeface="宋体" panose="02010600030101010101" pitchFamily="2" charset="-122"/>
                                </a:rPr>
                                <m:t>𝐿</m:t>
                              </m:r>
                            </m:sub>
                          </m:sSub>
                        </m:num>
                        <m:den>
                          <m:sSub>
                            <m:sSubPr>
                              <m:ctrlPr>
                                <a:rPr lang="zh-CN" altLang="zh-CN" sz="1600" i="1">
                                  <a:effectLst/>
                                  <a:latin typeface="Cambria Math" panose="02040503050406030204" pitchFamily="18" charset="0"/>
                                  <a:ea typeface="Cambria Math" panose="02040503050406030204" pitchFamily="18" charset="0"/>
                                </a:rPr>
                              </m:ctrlPr>
                            </m:sSubPr>
                            <m:e>
                              <m:r>
                                <a:rPr lang="en-US" altLang="zh-CN" sz="1600" i="1">
                                  <a:effectLst/>
                                  <a:latin typeface="Cambria Math" panose="02040503050406030204" pitchFamily="18" charset="0"/>
                                  <a:ea typeface="宋体" panose="02010600030101010101" pitchFamily="2" charset="-122"/>
                                  <a:cs typeface="宋体" panose="02010600030101010101" pitchFamily="2" charset="-122"/>
                                </a:rPr>
                                <m:t>𝑛</m:t>
                              </m:r>
                            </m:e>
                            <m:sub>
                              <m:r>
                                <a:rPr lang="en-US" altLang="zh-CN" sz="1600" i="1">
                                  <a:effectLst/>
                                  <a:latin typeface="Cambria Math" panose="02040503050406030204" pitchFamily="18" charset="0"/>
                                  <a:ea typeface="宋体" panose="02010600030101010101" pitchFamily="2" charset="-122"/>
                                  <a:cs typeface="宋体" panose="02010600030101010101" pitchFamily="2" charset="-122"/>
                                </a:rPr>
                                <m:t>𝐿</m:t>
                              </m:r>
                            </m:sub>
                          </m:sSub>
                        </m:den>
                      </m:f>
                    </m:oMath>
                  </m:oMathPara>
                </a14:m>
                <a:endParaRPr lang="zh-CN" altLang="en-US" sz="1400" dirty="0"/>
              </a:p>
            </p:txBody>
          </p:sp>
        </mc:Choice>
        <mc:Fallback xmlns="">
          <p:sp>
            <p:nvSpPr>
              <p:cNvPr id="10" name="文本框 9">
                <a:extLst>
                  <a:ext uri="{FF2B5EF4-FFF2-40B4-BE49-F238E27FC236}">
                    <a16:creationId xmlns:a16="http://schemas.microsoft.com/office/drawing/2014/main" id="{041A88CB-BD29-200A-2BFB-232B63F72404}"/>
                  </a:ext>
                </a:extLst>
              </p:cNvPr>
              <p:cNvSpPr txBox="1">
                <a:spLocks noRot="1" noChangeAspect="1" noMove="1" noResize="1" noEditPoints="1" noAdjustHandles="1" noChangeArrowheads="1" noChangeShapeType="1" noTextEdit="1"/>
              </p:cNvSpPr>
              <p:nvPr/>
            </p:nvSpPr>
            <p:spPr>
              <a:xfrm>
                <a:off x="622215" y="3010025"/>
                <a:ext cx="5586943" cy="2331536"/>
              </a:xfrm>
              <a:prstGeom prst="rect">
                <a:avLst/>
              </a:prstGeom>
              <a:blipFill>
                <a:blip r:embed="rId3"/>
                <a:stretch>
                  <a:fillRect l="-218"/>
                </a:stretch>
              </a:blipFill>
            </p:spPr>
            <p:txBody>
              <a:bodyPr/>
              <a:lstStyle/>
              <a:p>
                <a:r>
                  <a:rPr lang="zh-CN" altLang="en-US">
                    <a:noFill/>
                  </a:rPr>
                  <a:t> </a:t>
                </a:r>
              </a:p>
            </p:txBody>
          </p:sp>
        </mc:Fallback>
      </mc:AlternateContent>
      <p:pic>
        <p:nvPicPr>
          <p:cNvPr id="2" name="图片 1">
            <a:extLst>
              <a:ext uri="{FF2B5EF4-FFF2-40B4-BE49-F238E27FC236}">
                <a16:creationId xmlns:a16="http://schemas.microsoft.com/office/drawing/2014/main" id="{8AEAE158-045F-3866-428C-FE8581D403DD}"/>
              </a:ext>
            </a:extLst>
          </p:cNvPr>
          <p:cNvPicPr>
            <a:picLocks noChangeAspect="1"/>
          </p:cNvPicPr>
          <p:nvPr/>
        </p:nvPicPr>
        <p:blipFill>
          <a:blip r:embed="rId4"/>
          <a:stretch>
            <a:fillRect/>
          </a:stretch>
        </p:blipFill>
        <p:spPr>
          <a:xfrm>
            <a:off x="6132396" y="2880047"/>
            <a:ext cx="4774348" cy="3096343"/>
          </a:xfrm>
          <a:prstGeom prst="rect">
            <a:avLst/>
          </a:prstGeom>
        </p:spPr>
      </p:pic>
    </p:spTree>
    <p:extLst>
      <p:ext uri="{BB962C8B-B14F-4D97-AF65-F5344CB8AC3E}">
        <p14:creationId xmlns:p14="http://schemas.microsoft.com/office/powerpoint/2010/main" val="50339195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6E9FDAAE-C4E1-89F5-6C35-7D7D508ADC8A}"/>
              </a:ext>
            </a:extLst>
          </p:cNvPr>
          <p:cNvSpPr txBox="1"/>
          <p:nvPr/>
        </p:nvSpPr>
        <p:spPr>
          <a:xfrm>
            <a:off x="506985" y="1199592"/>
            <a:ext cx="10182476" cy="1204304"/>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en-US" dirty="0">
                <a:effectLst/>
                <a:latin typeface="宋体" panose="02010600030101010101" pitchFamily="2" charset="-122"/>
                <a:ea typeface="宋体" panose="02010600030101010101" pitchFamily="2" charset="-122"/>
                <a:cs typeface="宋体" panose="02010600030101010101" pitchFamily="2" charset="-122"/>
              </a:rPr>
              <a:t>二次方律负载</a:t>
            </a:r>
          </a:p>
          <a:p>
            <a:pPr lvl="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二次方律负载的转矩与速度的二次方成正比例变化，如风机、水泵</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螺旋桨等机械的负载转矩。</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lvl="0">
              <a:lnSpc>
                <a:spcPct val="150000"/>
              </a:lnSpc>
            </a:pPr>
            <a:r>
              <a:rPr lang="zh-CN" altLang="en-US" sz="1600" dirty="0"/>
              <a:t>负载转矩</a:t>
            </a:r>
            <a:r>
              <a:rPr lang="en-US" altLang="zh-CN" sz="1600" dirty="0"/>
              <a:t>TL</a:t>
            </a:r>
            <a:r>
              <a:rPr lang="zh-CN" altLang="en-US" sz="1600" dirty="0"/>
              <a:t>与转速</a:t>
            </a:r>
            <a:r>
              <a:rPr lang="en-US" altLang="zh-CN" sz="1600" dirty="0" err="1"/>
              <a:t>nL</a:t>
            </a:r>
            <a:r>
              <a:rPr lang="zh-CN" altLang="en-US" sz="1600" dirty="0"/>
              <a:t>的二次方成正比，负载功率</a:t>
            </a:r>
            <a:r>
              <a:rPr lang="en-US" altLang="zh-CN" sz="1600" dirty="0"/>
              <a:t>PL</a:t>
            </a:r>
            <a:r>
              <a:rPr lang="zh-CN" altLang="en-US" sz="1600" dirty="0"/>
              <a:t>与转速</a:t>
            </a:r>
            <a:r>
              <a:rPr lang="en-US" altLang="zh-CN" sz="1600" dirty="0" err="1"/>
              <a:t>nL</a:t>
            </a:r>
            <a:r>
              <a:rPr lang="zh-CN" altLang="en-US" sz="1600" dirty="0"/>
              <a:t>的三次方成正比。</a:t>
            </a:r>
            <a:endParaRPr lang="zh-CN" altLang="en-US" sz="1400" dirty="0"/>
          </a:p>
        </p:txBody>
      </p:sp>
      <p:pic>
        <p:nvPicPr>
          <p:cNvPr id="4" name="图片 3">
            <a:extLst>
              <a:ext uri="{FF2B5EF4-FFF2-40B4-BE49-F238E27FC236}">
                <a16:creationId xmlns:a16="http://schemas.microsoft.com/office/drawing/2014/main" id="{0F5C7624-75F0-29C1-C7B7-C8E29FCB5471}"/>
              </a:ext>
            </a:extLst>
          </p:cNvPr>
          <p:cNvPicPr>
            <a:picLocks noChangeAspect="1"/>
          </p:cNvPicPr>
          <p:nvPr/>
        </p:nvPicPr>
        <p:blipFill rotWithShape="1">
          <a:blip r:embed="rId3"/>
          <a:srcRect r="54466" b="9348"/>
          <a:stretch/>
        </p:blipFill>
        <p:spPr bwMode="auto">
          <a:xfrm>
            <a:off x="2644366" y="2673280"/>
            <a:ext cx="2613893" cy="2222991"/>
          </a:xfrm>
          <a:prstGeom prst="rect">
            <a:avLst/>
          </a:prstGeom>
          <a:ln>
            <a:noFill/>
          </a:ln>
          <a:extLst>
            <a:ext uri="{53640926-AAD7-44D8-BBD7-CCE9431645EC}">
              <a14:shadowObscured xmlns:a14="http://schemas.microsoft.com/office/drawing/2010/main"/>
            </a:ext>
          </a:extLst>
        </p:spPr>
      </p:pic>
      <p:pic>
        <p:nvPicPr>
          <p:cNvPr id="5" name="图片 4">
            <a:extLst>
              <a:ext uri="{FF2B5EF4-FFF2-40B4-BE49-F238E27FC236}">
                <a16:creationId xmlns:a16="http://schemas.microsoft.com/office/drawing/2014/main" id="{95346CC3-FCD6-67B8-3F52-8551E8764B73}"/>
              </a:ext>
            </a:extLst>
          </p:cNvPr>
          <p:cNvPicPr>
            <a:picLocks noChangeAspect="1"/>
          </p:cNvPicPr>
          <p:nvPr/>
        </p:nvPicPr>
        <p:blipFill rotWithShape="1">
          <a:blip r:embed="rId3"/>
          <a:srcRect l="45671" b="8311"/>
          <a:stretch/>
        </p:blipFill>
        <p:spPr bwMode="auto">
          <a:xfrm>
            <a:off x="6531384" y="2703400"/>
            <a:ext cx="2842854" cy="2048855"/>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503AFC45-5369-415E-DB3F-82EBDA9CB4D5}"/>
              </a:ext>
            </a:extLst>
          </p:cNvPr>
          <p:cNvSpPr txBox="1"/>
          <p:nvPr/>
        </p:nvSpPr>
        <p:spPr>
          <a:xfrm>
            <a:off x="3168749" y="5247231"/>
            <a:ext cx="5800436" cy="307777"/>
          </a:xfrm>
          <a:prstGeom prst="rect">
            <a:avLst/>
          </a:prstGeom>
          <a:noFill/>
        </p:spPr>
        <p:txBody>
          <a:bodyPr wrap="square">
            <a:spAutoFit/>
          </a:bodyPr>
          <a:lstStyle/>
          <a:p>
            <a:pPr algn="dist"/>
            <a:r>
              <a:rPr lang="en-US" altLang="zh-CN" sz="1400" dirty="0">
                <a:effectLst/>
                <a:latin typeface="宋体" panose="02010600030101010101" pitchFamily="2" charset="-122"/>
                <a:ea typeface="宋体" panose="02010600030101010101" pitchFamily="2" charset="-122"/>
                <a:cs typeface="宋体" panose="02010600030101010101" pitchFamily="2" charset="-122"/>
              </a:rPr>
              <a:t>(a)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二次方率机械特性 </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         (a)</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二次方率功率特性</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15586717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3.5.5 SINAMICS V20</a:t>
            </a:r>
            <a:r>
              <a:rPr lang="zh-CN" altLang="en-US" sz="2400" b="1" dirty="0">
                <a:solidFill>
                  <a:srgbClr val="294B64"/>
                </a:solidFill>
                <a:latin typeface="微软雅黑" panose="020B0503020204020204" charset="-122"/>
                <a:ea typeface="微软雅黑" panose="020B0503020204020204" charset="-122"/>
              </a:rPr>
              <a:t>变频器</a:t>
            </a:r>
            <a:r>
              <a:rPr lang="en-US" altLang="zh-CN" sz="2400" b="1" dirty="0">
                <a:solidFill>
                  <a:srgbClr val="294B64"/>
                </a:solidFill>
                <a:latin typeface="微软雅黑" panose="020B0503020204020204" charset="-122"/>
                <a:ea typeface="微软雅黑" panose="020B0503020204020204" charset="-122"/>
              </a:rPr>
              <a:t>PID</a:t>
            </a:r>
            <a:r>
              <a:rPr lang="zh-CN" altLang="en-US" sz="2400" b="1" dirty="0">
                <a:solidFill>
                  <a:srgbClr val="294B64"/>
                </a:solidFill>
                <a:latin typeface="微软雅黑" panose="020B0503020204020204" charset="-122"/>
                <a:ea typeface="微软雅黑" panose="020B0503020204020204" charset="-122"/>
              </a:rPr>
              <a:t>控制恒压供水</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20688" y="1612301"/>
            <a:ext cx="10326491" cy="1142620"/>
          </a:xfrm>
          <a:prstGeom prst="rect">
            <a:avLst/>
          </a:prstGeom>
          <a:noFill/>
        </p:spPr>
        <p:txBody>
          <a:bodyPr wrap="square">
            <a:spAutoFit/>
          </a:bodyPr>
          <a:lstStyle/>
          <a:p>
            <a:pPr>
              <a:lnSpc>
                <a:spcPct val="150000"/>
              </a:lnSpc>
            </a:pPr>
            <a:r>
              <a:rPr lang="en-US" altLang="zh-CN" sz="1600" dirty="0">
                <a:latin typeface="+mn-ea"/>
              </a:rPr>
              <a:t>1.</a:t>
            </a:r>
            <a:r>
              <a:rPr lang="zh-CN" altLang="en-US" sz="1600" dirty="0">
                <a:latin typeface="+mn-ea"/>
              </a:rPr>
              <a:t>硬件接线</a:t>
            </a:r>
          </a:p>
          <a:p>
            <a:pPr>
              <a:lnSpc>
                <a:spcPct val="150000"/>
              </a:lnSpc>
            </a:pPr>
            <a:r>
              <a:rPr lang="en-US" altLang="zh-CN" sz="1600" dirty="0">
                <a:latin typeface="+mn-ea"/>
              </a:rPr>
              <a:t>SINAMICS V20 </a:t>
            </a:r>
            <a:r>
              <a:rPr lang="zh-CN" altLang="en-US" sz="1600" dirty="0">
                <a:latin typeface="+mn-ea"/>
              </a:rPr>
              <a:t>变频器可应用于恒压供水系统，通</a:t>
            </a:r>
            <a:r>
              <a:rPr lang="en-US" altLang="zh-CN" sz="1600" dirty="0">
                <a:latin typeface="+mn-ea"/>
              </a:rPr>
              <a:t>BOP</a:t>
            </a:r>
            <a:r>
              <a:rPr lang="zh-CN" altLang="en-US" sz="1600" dirty="0">
                <a:latin typeface="+mn-ea"/>
              </a:rPr>
              <a:t>设置固定的压力目标值，使用 </a:t>
            </a:r>
            <a:r>
              <a:rPr lang="en-US" altLang="zh-CN" sz="1600" dirty="0">
                <a:latin typeface="+mn-ea"/>
              </a:rPr>
              <a:t>4∼20mA</a:t>
            </a:r>
            <a:r>
              <a:rPr lang="zh-CN" altLang="en-US" sz="1600" dirty="0">
                <a:latin typeface="+mn-ea"/>
              </a:rPr>
              <a:t>管道压力反馈仪表构成的</a:t>
            </a:r>
            <a:r>
              <a:rPr lang="en-US" altLang="zh-CN" sz="1600" dirty="0">
                <a:latin typeface="+mn-ea"/>
              </a:rPr>
              <a:t>PID</a:t>
            </a:r>
            <a:r>
              <a:rPr lang="zh-CN" altLang="en-US" sz="1600" dirty="0">
                <a:latin typeface="+mn-ea"/>
              </a:rPr>
              <a:t>控制恒压供水系统，</a:t>
            </a:r>
          </a:p>
        </p:txBody>
      </p:sp>
      <p:pic>
        <p:nvPicPr>
          <p:cNvPr id="2" name="图片 1">
            <a:extLst>
              <a:ext uri="{FF2B5EF4-FFF2-40B4-BE49-F238E27FC236}">
                <a16:creationId xmlns:a16="http://schemas.microsoft.com/office/drawing/2014/main" id="{B10F07C5-2B93-7719-516D-F61CBC6795D1}"/>
              </a:ext>
            </a:extLst>
          </p:cNvPr>
          <p:cNvPicPr>
            <a:picLocks noChangeAspect="1"/>
          </p:cNvPicPr>
          <p:nvPr/>
        </p:nvPicPr>
        <p:blipFill>
          <a:blip r:embed="rId3"/>
          <a:stretch>
            <a:fillRect/>
          </a:stretch>
        </p:blipFill>
        <p:spPr>
          <a:xfrm>
            <a:off x="3807516" y="2578731"/>
            <a:ext cx="4477360" cy="3253644"/>
          </a:xfrm>
          <a:prstGeom prst="rect">
            <a:avLst/>
          </a:prstGeom>
        </p:spPr>
      </p:pic>
    </p:spTree>
    <p:extLst>
      <p:ext uri="{BB962C8B-B14F-4D97-AF65-F5344CB8AC3E}">
        <p14:creationId xmlns:p14="http://schemas.microsoft.com/office/powerpoint/2010/main" val="1917045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580646" y="1171285"/>
            <a:ext cx="10326491" cy="1273875"/>
          </a:xfrm>
          <a:prstGeom prst="rect">
            <a:avLst/>
          </a:prstGeom>
          <a:noFill/>
        </p:spPr>
        <p:txBody>
          <a:bodyPr wrap="square">
            <a:spAutoFit/>
          </a:bodyPr>
          <a:lstStyle/>
          <a:p>
            <a:pPr>
              <a:lnSpc>
                <a:spcPct val="150000"/>
              </a:lnSpc>
            </a:pPr>
            <a:r>
              <a:rPr lang="en-US" altLang="zh-CN" b="1" dirty="0">
                <a:latin typeface="+mn-ea"/>
              </a:rPr>
              <a:t>3</a:t>
            </a:r>
            <a:r>
              <a:rPr lang="zh-CN" altLang="en-US" b="1" dirty="0">
                <a:latin typeface="+mn-ea"/>
              </a:rPr>
              <a:t>．变频器加减速方式</a:t>
            </a:r>
          </a:p>
          <a:p>
            <a:pPr marL="285750" indent="-285750">
              <a:lnSpc>
                <a:spcPct val="150000"/>
              </a:lnSpc>
              <a:buFont typeface="Arial" panose="020B0604020202020204" pitchFamily="34" charset="0"/>
              <a:buChar char="•"/>
            </a:pPr>
            <a:r>
              <a:rPr lang="zh-CN" altLang="en-US" dirty="0">
                <a:latin typeface="+mn-ea"/>
              </a:rPr>
              <a:t>变频器的根据各种负载的不同要求，提供了不同的加减速方式，常用的加减速方式有</a:t>
            </a:r>
            <a:r>
              <a:rPr lang="en-US" altLang="zh-CN" dirty="0">
                <a:latin typeface="+mn-ea"/>
              </a:rPr>
              <a:t>2</a:t>
            </a:r>
            <a:r>
              <a:rPr lang="zh-CN" altLang="en-US" dirty="0">
                <a:latin typeface="+mn-ea"/>
              </a:rPr>
              <a:t>种，一种是直线加减速，另一种是</a:t>
            </a:r>
            <a:r>
              <a:rPr lang="en-US" altLang="zh-CN" dirty="0">
                <a:latin typeface="+mn-ea"/>
              </a:rPr>
              <a:t>S</a:t>
            </a:r>
            <a:r>
              <a:rPr lang="zh-CN" altLang="en-US" dirty="0">
                <a:latin typeface="+mn-ea"/>
              </a:rPr>
              <a:t>曲线加减速。</a:t>
            </a:r>
          </a:p>
        </p:txBody>
      </p: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pic>
        <p:nvPicPr>
          <p:cNvPr id="8" name="图片 7">
            <a:extLst>
              <a:ext uri="{FF2B5EF4-FFF2-40B4-BE49-F238E27FC236}">
                <a16:creationId xmlns:a16="http://schemas.microsoft.com/office/drawing/2014/main" id="{09847418-F535-65F1-1886-B3C53D42DB43}"/>
              </a:ext>
            </a:extLst>
          </p:cNvPr>
          <p:cNvPicPr>
            <a:picLocks noChangeAspect="1"/>
          </p:cNvPicPr>
          <p:nvPr/>
        </p:nvPicPr>
        <p:blipFill rotWithShape="1">
          <a:blip r:embed="rId2"/>
          <a:srcRect r="49263"/>
          <a:stretch/>
        </p:blipFill>
        <p:spPr bwMode="auto">
          <a:xfrm>
            <a:off x="2342357" y="3148794"/>
            <a:ext cx="3393945" cy="1866424"/>
          </a:xfrm>
          <a:prstGeom prst="rect">
            <a:avLst/>
          </a:prstGeom>
          <a:noFill/>
          <a:ln>
            <a:noFill/>
          </a:ln>
          <a:extLst>
            <a:ext uri="{53640926-AAD7-44D8-BBD7-CCE9431645EC}">
              <a14:shadowObscured xmlns:a14="http://schemas.microsoft.com/office/drawing/2010/main"/>
            </a:ext>
          </a:extLst>
        </p:spPr>
      </p:pic>
      <p:pic>
        <p:nvPicPr>
          <p:cNvPr id="9" name="图片 8">
            <a:extLst>
              <a:ext uri="{FF2B5EF4-FFF2-40B4-BE49-F238E27FC236}">
                <a16:creationId xmlns:a16="http://schemas.microsoft.com/office/drawing/2014/main" id="{D50D6C0C-3025-2404-B8C8-D4FE20771941}"/>
              </a:ext>
            </a:extLst>
          </p:cNvPr>
          <p:cNvPicPr>
            <a:picLocks noChangeAspect="1"/>
          </p:cNvPicPr>
          <p:nvPr/>
        </p:nvPicPr>
        <p:blipFill rotWithShape="1">
          <a:blip r:embed="rId2"/>
          <a:srcRect l="49192"/>
          <a:stretch/>
        </p:blipFill>
        <p:spPr bwMode="auto">
          <a:xfrm>
            <a:off x="6193085" y="3229014"/>
            <a:ext cx="2937163" cy="1612001"/>
          </a:xfrm>
          <a:prstGeom prst="rect">
            <a:avLst/>
          </a:prstGeom>
          <a:noFill/>
          <a:ln>
            <a:noFill/>
          </a:ln>
          <a:extLst>
            <a:ext uri="{53640926-AAD7-44D8-BBD7-CCE9431645EC}">
              <a14:shadowObscured xmlns:a14="http://schemas.microsoft.com/office/drawing/2010/main"/>
            </a:ext>
          </a:extLst>
        </p:spPr>
      </p:pic>
      <p:sp>
        <p:nvSpPr>
          <p:cNvPr id="11" name="文本框 10">
            <a:extLst>
              <a:ext uri="{FF2B5EF4-FFF2-40B4-BE49-F238E27FC236}">
                <a16:creationId xmlns:a16="http://schemas.microsoft.com/office/drawing/2014/main" id="{66A51002-BB25-FAD4-3698-519828A61911}"/>
              </a:ext>
            </a:extLst>
          </p:cNvPr>
          <p:cNvSpPr txBox="1"/>
          <p:nvPr/>
        </p:nvSpPr>
        <p:spPr>
          <a:xfrm>
            <a:off x="2567950" y="5133486"/>
            <a:ext cx="6768752" cy="369332"/>
          </a:xfrm>
          <a:prstGeom prst="rect">
            <a:avLst/>
          </a:prstGeom>
          <a:noFill/>
        </p:spPr>
        <p:txBody>
          <a:bodyPr wrap="square">
            <a:spAutoFit/>
          </a:bodyPr>
          <a:lstStyle/>
          <a:p>
            <a:pPr algn="ct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a</a:t>
            </a:r>
            <a:r>
              <a:rPr lang="zh-CN" altLang="zh-CN" sz="1800" dirty="0">
                <a:effectLst/>
                <a:ea typeface="宋体" panose="02010600030101010101" pitchFamily="2" charset="-122"/>
                <a:cs typeface="宋体" panose="02010600030101010101" pitchFamily="2" charset="-122"/>
              </a:rPr>
              <a:t>）直线加减速</a:t>
            </a:r>
            <a:r>
              <a:rPr lang="en-US" altLang="zh-CN" sz="1800" dirty="0">
                <a:effectLst/>
                <a:ea typeface="宋体" panose="02010600030101010101" pitchFamily="2" charset="-122"/>
                <a:cs typeface="宋体" panose="02010600030101010101" pitchFamily="2" charset="-122"/>
              </a:rPr>
              <a:t>                                         </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b</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S</a:t>
            </a:r>
            <a:r>
              <a:rPr lang="zh-CN" altLang="zh-CN" sz="1800" dirty="0">
                <a:effectLst/>
                <a:ea typeface="宋体" panose="02010600030101010101" pitchFamily="2" charset="-122"/>
                <a:cs typeface="宋体" panose="02010600030101010101" pitchFamily="2" charset="-122"/>
              </a:rPr>
              <a:t>曲线加减速</a:t>
            </a:r>
            <a:r>
              <a:rPr lang="en-US" altLang="zh-CN" sz="1800" dirty="0">
                <a:effectLst/>
                <a:ea typeface="宋体" panose="02010600030101010101" pitchFamily="2" charset="-122"/>
                <a:cs typeface="宋体" panose="02010600030101010101" pitchFamily="2" charset="-122"/>
              </a:rPr>
              <a:t> </a:t>
            </a:r>
            <a:endParaRPr lang="zh-CN" altLang="en-US" dirty="0"/>
          </a:p>
        </p:txBody>
      </p:sp>
    </p:spTree>
    <p:extLst>
      <p:ext uri="{BB962C8B-B14F-4D97-AF65-F5344CB8AC3E}">
        <p14:creationId xmlns:p14="http://schemas.microsoft.com/office/powerpoint/2010/main" val="49728107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6E9FDAAE-C4E1-89F5-6C35-7D7D508ADC8A}"/>
              </a:ext>
            </a:extLst>
          </p:cNvPr>
          <p:cNvSpPr txBox="1"/>
          <p:nvPr/>
        </p:nvSpPr>
        <p:spPr>
          <a:xfrm>
            <a:off x="506985" y="1199592"/>
            <a:ext cx="10182476" cy="1527469"/>
          </a:xfrm>
          <a:prstGeom prst="rect">
            <a:avLst/>
          </a:prstGeom>
          <a:noFill/>
        </p:spPr>
        <p:txBody>
          <a:bodyPr wrap="square">
            <a:spAutoFit/>
          </a:bodyPr>
          <a:lstStyle/>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操作与调试</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恢复出厂设置</a:t>
            </a:r>
          </a:p>
          <a:p>
            <a:pPr lvl="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当调试变频器时，建议执行工厂复位操作，恢复变频器出厂设置。设置参数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P0010 = 30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P0970 = 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快速调试</a:t>
            </a:r>
            <a:endParaRPr lang="zh-CN" altLang="en-US" sz="1600" dirty="0"/>
          </a:p>
        </p:txBody>
      </p:sp>
      <p:sp>
        <p:nvSpPr>
          <p:cNvPr id="7" name="文本框 6">
            <a:extLst>
              <a:ext uri="{FF2B5EF4-FFF2-40B4-BE49-F238E27FC236}">
                <a16:creationId xmlns:a16="http://schemas.microsoft.com/office/drawing/2014/main" id="{1BA2C1BF-9F91-C5CA-0804-996295345953}"/>
              </a:ext>
            </a:extLst>
          </p:cNvPr>
          <p:cNvSpPr txBox="1"/>
          <p:nvPr/>
        </p:nvSpPr>
        <p:spPr>
          <a:xfrm>
            <a:off x="1080517" y="2741576"/>
            <a:ext cx="9361040" cy="309713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t>DI</a:t>
            </a:r>
            <a:r>
              <a:rPr lang="zh-CN" altLang="en-US" dirty="0"/>
              <a:t>端子设置</a:t>
            </a:r>
          </a:p>
          <a:p>
            <a:pPr>
              <a:lnSpc>
                <a:spcPct val="150000"/>
              </a:lnSpc>
            </a:pPr>
            <a:r>
              <a:rPr lang="zh-CN" altLang="en-US" sz="1600" dirty="0"/>
              <a:t>            </a:t>
            </a:r>
            <a:r>
              <a:rPr lang="en-US" altLang="zh-CN" sz="1600" dirty="0"/>
              <a:t>P0700[0]</a:t>
            </a:r>
            <a:r>
              <a:rPr lang="zh-CN" altLang="en-US" sz="1600" dirty="0"/>
              <a:t>＝</a:t>
            </a:r>
            <a:r>
              <a:rPr lang="en-US" altLang="zh-CN" sz="1600" dirty="0"/>
              <a:t>2             </a:t>
            </a:r>
            <a:r>
              <a:rPr lang="zh-CN" altLang="en-US" sz="1600" dirty="0"/>
              <a:t>端子启动</a:t>
            </a:r>
          </a:p>
          <a:p>
            <a:pPr>
              <a:lnSpc>
                <a:spcPct val="150000"/>
              </a:lnSpc>
            </a:pPr>
            <a:r>
              <a:rPr lang="zh-CN" altLang="en-US" sz="1600" dirty="0"/>
              <a:t>            </a:t>
            </a:r>
            <a:r>
              <a:rPr lang="en-US" altLang="zh-CN" sz="1600" dirty="0"/>
              <a:t>P0701[0]</a:t>
            </a:r>
            <a:r>
              <a:rPr lang="zh-CN" altLang="en-US" sz="1600" dirty="0"/>
              <a:t>＝</a:t>
            </a:r>
            <a:r>
              <a:rPr lang="en-US" altLang="zh-CN" sz="1600" dirty="0"/>
              <a:t>1             DI1 </a:t>
            </a:r>
            <a:r>
              <a:rPr lang="zh-CN" altLang="en-US" sz="1600" dirty="0"/>
              <a:t>作为启动信号</a:t>
            </a:r>
          </a:p>
          <a:p>
            <a:pPr>
              <a:lnSpc>
                <a:spcPct val="150000"/>
              </a:lnSpc>
            </a:pPr>
            <a:r>
              <a:rPr lang="zh-CN" altLang="en-US" sz="1600" dirty="0"/>
              <a:t>            </a:t>
            </a:r>
            <a:r>
              <a:rPr lang="en-US" altLang="zh-CN" sz="1600" dirty="0"/>
              <a:t>P0703[0]</a:t>
            </a:r>
            <a:r>
              <a:rPr lang="zh-CN" altLang="en-US" sz="1600" dirty="0"/>
              <a:t>＝</a:t>
            </a:r>
            <a:r>
              <a:rPr lang="en-US" altLang="zh-CN" sz="1600" dirty="0"/>
              <a:t>9             DI3</a:t>
            </a:r>
            <a:r>
              <a:rPr lang="zh-CN" altLang="en-US" sz="1600" dirty="0"/>
              <a:t>作为故障复位 </a:t>
            </a:r>
          </a:p>
          <a:p>
            <a:pPr marL="285750" indent="-285750">
              <a:lnSpc>
                <a:spcPct val="150000"/>
              </a:lnSpc>
              <a:buFont typeface="Arial" panose="020B0604020202020204" pitchFamily="34" charset="0"/>
              <a:buChar char="•"/>
            </a:pPr>
            <a:r>
              <a:rPr lang="en-US" altLang="zh-CN" dirty="0"/>
              <a:t>DO</a:t>
            </a:r>
            <a:r>
              <a:rPr lang="zh-CN" altLang="en-US" dirty="0"/>
              <a:t>端子设置</a:t>
            </a:r>
          </a:p>
          <a:p>
            <a:pPr>
              <a:lnSpc>
                <a:spcPct val="150000"/>
              </a:lnSpc>
            </a:pPr>
            <a:r>
              <a:rPr lang="zh-CN" altLang="en-US" sz="1600" dirty="0"/>
              <a:t>            </a:t>
            </a:r>
            <a:r>
              <a:rPr lang="en-US" altLang="zh-CN" sz="1600" dirty="0"/>
              <a:t>P0731[0]</a:t>
            </a:r>
            <a:r>
              <a:rPr lang="zh-CN" altLang="en-US" sz="1600" dirty="0"/>
              <a:t>＝</a:t>
            </a:r>
            <a:r>
              <a:rPr lang="en-US" altLang="zh-CN" sz="1600" dirty="0"/>
              <a:t>52.2             DO1</a:t>
            </a:r>
            <a:r>
              <a:rPr lang="zh-CN" altLang="en-US" sz="1600" dirty="0"/>
              <a:t>设置为运行信号</a:t>
            </a:r>
          </a:p>
          <a:p>
            <a:pPr>
              <a:lnSpc>
                <a:spcPct val="150000"/>
              </a:lnSpc>
            </a:pPr>
            <a:r>
              <a:rPr lang="zh-CN" altLang="en-US" sz="1600" dirty="0"/>
              <a:t>            </a:t>
            </a:r>
            <a:r>
              <a:rPr lang="en-US" altLang="zh-CN" sz="1600" dirty="0"/>
              <a:t>P0732[0]</a:t>
            </a:r>
            <a:r>
              <a:rPr lang="zh-CN" altLang="en-US" sz="1600" dirty="0"/>
              <a:t>＝</a:t>
            </a:r>
            <a:r>
              <a:rPr lang="en-US" altLang="zh-CN" sz="1600" dirty="0"/>
              <a:t>52.3             DO2</a:t>
            </a:r>
            <a:r>
              <a:rPr lang="zh-CN" altLang="en-US" sz="1600" dirty="0"/>
              <a:t>设置为故障信号</a:t>
            </a:r>
          </a:p>
          <a:p>
            <a:pPr>
              <a:lnSpc>
                <a:spcPct val="150000"/>
              </a:lnSpc>
            </a:pPr>
            <a:r>
              <a:rPr lang="zh-CN" altLang="en-US" sz="1600" dirty="0"/>
              <a:t>            </a:t>
            </a:r>
            <a:r>
              <a:rPr lang="en-US" altLang="zh-CN" sz="1600" dirty="0"/>
              <a:t>P0748.1</a:t>
            </a:r>
            <a:r>
              <a:rPr lang="zh-CN" altLang="en-US" sz="1600" dirty="0"/>
              <a:t>＝</a:t>
            </a:r>
            <a:r>
              <a:rPr lang="en-US" altLang="zh-CN" sz="1600" dirty="0"/>
              <a:t>1                   DO2</a:t>
            </a:r>
            <a:r>
              <a:rPr lang="zh-CN" altLang="en-US" sz="1600" dirty="0"/>
              <a:t>作为故障输出，有故障时</a:t>
            </a:r>
            <a:r>
              <a:rPr lang="en-US" altLang="zh-CN" sz="1600" dirty="0"/>
              <a:t>NO</a:t>
            </a:r>
            <a:r>
              <a:rPr lang="zh-CN" altLang="en-US" sz="1600" dirty="0"/>
              <a:t>触点闭合， 无故障时</a:t>
            </a:r>
            <a:r>
              <a:rPr lang="en-US" altLang="zh-CN" sz="1600" dirty="0"/>
              <a:t>NO</a:t>
            </a:r>
            <a:r>
              <a:rPr lang="zh-CN" altLang="en-US" sz="1600" dirty="0"/>
              <a:t>触点断开。 </a:t>
            </a:r>
          </a:p>
        </p:txBody>
      </p:sp>
    </p:spTree>
    <p:extLst>
      <p:ext uri="{BB962C8B-B14F-4D97-AF65-F5344CB8AC3E}">
        <p14:creationId xmlns:p14="http://schemas.microsoft.com/office/powerpoint/2010/main" val="325796626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B036C2C2-F610-EF7F-8AAB-7B32093BC5D9}"/>
              </a:ext>
            </a:extLst>
          </p:cNvPr>
          <p:cNvSpPr txBox="1"/>
          <p:nvPr/>
        </p:nvSpPr>
        <p:spPr>
          <a:xfrm>
            <a:off x="619121" y="1085515"/>
            <a:ext cx="10182476" cy="3925562"/>
          </a:xfrm>
          <a:prstGeom prst="rect">
            <a:avLst/>
          </a:prstGeom>
          <a:noFill/>
        </p:spPr>
        <p:txBody>
          <a:bodyPr wrap="square">
            <a:spAutoFit/>
          </a:bodyPr>
          <a:lstStyle/>
          <a:p>
            <a:pPr marL="285750" indent="-285750">
              <a:lnSpc>
                <a:spcPts val="2000"/>
              </a:lnSpc>
              <a:buFont typeface="Arial" panose="020B0604020202020204" pitchFamily="34" charset="0"/>
              <a:buChar char="•"/>
            </a:pPr>
            <a:r>
              <a:rPr lang="en-US" altLang="zh-CN" dirty="0"/>
              <a:t>AI</a:t>
            </a:r>
            <a:r>
              <a:rPr lang="zh-CN" altLang="en-US" dirty="0"/>
              <a:t>端子设置</a:t>
            </a:r>
          </a:p>
          <a:p>
            <a:pPr>
              <a:lnSpc>
                <a:spcPts val="2000"/>
              </a:lnSpc>
            </a:pPr>
            <a:r>
              <a:rPr lang="zh-CN" altLang="en-US" dirty="0"/>
              <a:t>            </a:t>
            </a:r>
            <a:r>
              <a:rPr lang="en-US" altLang="zh-CN" sz="1600" dirty="0"/>
              <a:t>P0756[0] </a:t>
            </a:r>
            <a:r>
              <a:rPr lang="zh-CN" altLang="en-US" sz="1600" dirty="0"/>
              <a:t>＝</a:t>
            </a:r>
            <a:r>
              <a:rPr lang="en-US" altLang="zh-CN" sz="1600" dirty="0"/>
              <a:t>2             </a:t>
            </a:r>
            <a:r>
              <a:rPr lang="zh-CN" altLang="en-US" sz="1600" dirty="0"/>
              <a:t>模拟量输入通道</a:t>
            </a:r>
            <a:r>
              <a:rPr lang="en-US" altLang="zh-CN" sz="1600" dirty="0"/>
              <a:t>1</a:t>
            </a:r>
            <a:r>
              <a:rPr lang="zh-CN" altLang="en-US" sz="1600" dirty="0"/>
              <a:t>，电流信号</a:t>
            </a:r>
          </a:p>
          <a:p>
            <a:pPr>
              <a:lnSpc>
                <a:spcPts val="2000"/>
              </a:lnSpc>
            </a:pPr>
            <a:r>
              <a:rPr lang="zh-CN" altLang="en-US" sz="1600" dirty="0"/>
              <a:t>            </a:t>
            </a:r>
            <a:r>
              <a:rPr lang="en-US" altLang="zh-CN" sz="1600" dirty="0"/>
              <a:t>P0757[0] </a:t>
            </a:r>
            <a:r>
              <a:rPr lang="zh-CN" altLang="en-US" sz="1600" dirty="0"/>
              <a:t>＝</a:t>
            </a:r>
            <a:r>
              <a:rPr lang="en-US" altLang="zh-CN" sz="1600" dirty="0"/>
              <a:t>4             </a:t>
            </a:r>
            <a:r>
              <a:rPr lang="zh-CN" altLang="en-US" sz="1600" dirty="0"/>
              <a:t>模拟量输入通道</a:t>
            </a:r>
            <a:r>
              <a:rPr lang="en-US" altLang="zh-CN" sz="1600" dirty="0"/>
              <a:t>1</a:t>
            </a:r>
            <a:r>
              <a:rPr lang="zh-CN" altLang="en-US" sz="1600" dirty="0"/>
              <a:t>定标</a:t>
            </a:r>
            <a:r>
              <a:rPr lang="en-US" altLang="zh-CN" sz="1600" dirty="0"/>
              <a:t>X1=4mA</a:t>
            </a:r>
          </a:p>
          <a:p>
            <a:pPr>
              <a:lnSpc>
                <a:spcPts val="2000"/>
              </a:lnSpc>
            </a:pPr>
            <a:r>
              <a:rPr lang="en-US" altLang="zh-CN" sz="1600" dirty="0"/>
              <a:t>            P0758[0] </a:t>
            </a:r>
            <a:r>
              <a:rPr lang="zh-CN" altLang="en-US" sz="1600" dirty="0"/>
              <a:t>＝</a:t>
            </a:r>
            <a:r>
              <a:rPr lang="en-US" altLang="zh-CN" sz="1600" dirty="0"/>
              <a:t>0             </a:t>
            </a:r>
            <a:r>
              <a:rPr lang="zh-CN" altLang="en-US" sz="1600" dirty="0"/>
              <a:t>模拟量输入通道</a:t>
            </a:r>
            <a:r>
              <a:rPr lang="en-US" altLang="zh-CN" sz="1600" dirty="0"/>
              <a:t>1</a:t>
            </a:r>
            <a:r>
              <a:rPr lang="zh-CN" altLang="en-US" sz="1600" dirty="0"/>
              <a:t>定标</a:t>
            </a:r>
            <a:r>
              <a:rPr lang="en-US" altLang="zh-CN" sz="1600" dirty="0"/>
              <a:t>Y1=0%</a:t>
            </a:r>
          </a:p>
          <a:p>
            <a:pPr>
              <a:lnSpc>
                <a:spcPts val="2000"/>
              </a:lnSpc>
            </a:pPr>
            <a:r>
              <a:rPr lang="en-US" altLang="zh-CN" sz="1600" dirty="0"/>
              <a:t>            P0759[0] </a:t>
            </a:r>
            <a:r>
              <a:rPr lang="zh-CN" altLang="en-US" sz="1600" dirty="0"/>
              <a:t>＝</a:t>
            </a:r>
            <a:r>
              <a:rPr lang="en-US" altLang="zh-CN" sz="1600" dirty="0"/>
              <a:t>20           </a:t>
            </a:r>
            <a:r>
              <a:rPr lang="zh-CN" altLang="en-US" sz="1600" dirty="0"/>
              <a:t>模拟量输入通道</a:t>
            </a:r>
            <a:r>
              <a:rPr lang="en-US" altLang="zh-CN" sz="1600" dirty="0"/>
              <a:t>1</a:t>
            </a:r>
            <a:r>
              <a:rPr lang="zh-CN" altLang="en-US" sz="1600" dirty="0"/>
              <a:t>定标</a:t>
            </a:r>
            <a:r>
              <a:rPr lang="en-US" altLang="zh-CN" sz="1600" dirty="0"/>
              <a:t>X2=20mA</a:t>
            </a:r>
          </a:p>
          <a:p>
            <a:pPr>
              <a:lnSpc>
                <a:spcPts val="2000"/>
              </a:lnSpc>
            </a:pPr>
            <a:r>
              <a:rPr lang="en-US" altLang="zh-CN" sz="1600" dirty="0"/>
              <a:t>            P0760[0] </a:t>
            </a:r>
            <a:r>
              <a:rPr lang="zh-CN" altLang="en-US" sz="1600" dirty="0"/>
              <a:t>＝</a:t>
            </a:r>
            <a:r>
              <a:rPr lang="en-US" altLang="zh-CN" sz="1600" dirty="0"/>
              <a:t>100         </a:t>
            </a:r>
            <a:r>
              <a:rPr lang="zh-CN" altLang="en-US" sz="1600" dirty="0"/>
              <a:t>模拟量输入通道</a:t>
            </a:r>
            <a:r>
              <a:rPr lang="en-US" altLang="zh-CN" sz="1600" dirty="0"/>
              <a:t>1</a:t>
            </a:r>
            <a:r>
              <a:rPr lang="zh-CN" altLang="en-US" sz="1600" dirty="0"/>
              <a:t>定标</a:t>
            </a:r>
            <a:r>
              <a:rPr lang="en-US" altLang="zh-CN" sz="1600" dirty="0"/>
              <a:t>Y2=100%</a:t>
            </a:r>
          </a:p>
          <a:p>
            <a:pPr>
              <a:lnSpc>
                <a:spcPts val="2000"/>
              </a:lnSpc>
            </a:pPr>
            <a:r>
              <a:rPr lang="en-US" altLang="zh-CN" sz="1600" dirty="0"/>
              <a:t>            P0761[0] </a:t>
            </a:r>
            <a:r>
              <a:rPr lang="zh-CN" altLang="en-US" sz="1600" dirty="0"/>
              <a:t>＝</a:t>
            </a:r>
            <a:r>
              <a:rPr lang="en-US" altLang="zh-CN" sz="1600" dirty="0"/>
              <a:t>4             </a:t>
            </a:r>
            <a:r>
              <a:rPr lang="zh-CN" altLang="en-US" sz="1600" dirty="0"/>
              <a:t>模拟量输入通道</a:t>
            </a:r>
            <a:r>
              <a:rPr lang="en-US" altLang="zh-CN" sz="1600" dirty="0"/>
              <a:t>1</a:t>
            </a:r>
            <a:r>
              <a:rPr lang="zh-CN" altLang="en-US" sz="1600" dirty="0"/>
              <a:t>死区宽度</a:t>
            </a:r>
            <a:r>
              <a:rPr lang="en-US" altLang="zh-CN" sz="1600" dirty="0"/>
              <a:t>4mA </a:t>
            </a:r>
          </a:p>
          <a:p>
            <a:pPr marL="285750" indent="-285750">
              <a:lnSpc>
                <a:spcPts val="2000"/>
              </a:lnSpc>
              <a:buFont typeface="Arial" panose="020B0604020202020204" pitchFamily="34" charset="0"/>
              <a:buChar char="•"/>
            </a:pPr>
            <a:r>
              <a:rPr lang="en-US" altLang="zh-CN" dirty="0"/>
              <a:t>AO</a:t>
            </a:r>
            <a:r>
              <a:rPr lang="zh-CN" altLang="en-US" dirty="0"/>
              <a:t>端子设置</a:t>
            </a:r>
          </a:p>
          <a:p>
            <a:pPr>
              <a:lnSpc>
                <a:spcPts val="2000"/>
              </a:lnSpc>
            </a:pPr>
            <a:r>
              <a:rPr lang="zh-CN" altLang="en-US" sz="1600" dirty="0"/>
              <a:t>            </a:t>
            </a:r>
            <a:r>
              <a:rPr lang="en-US" altLang="zh-CN" sz="1600" dirty="0"/>
              <a:t>P0771[0]</a:t>
            </a:r>
            <a:r>
              <a:rPr lang="zh-CN" altLang="en-US" sz="1600" dirty="0"/>
              <a:t>＝</a:t>
            </a:r>
            <a:r>
              <a:rPr lang="en-US" altLang="zh-CN" sz="1600" dirty="0"/>
              <a:t>21            </a:t>
            </a:r>
            <a:r>
              <a:rPr lang="zh-CN" altLang="en-US" sz="1600" dirty="0"/>
              <a:t>模拟量输出通道</a:t>
            </a:r>
            <a:r>
              <a:rPr lang="en-US" altLang="zh-CN" sz="1600" dirty="0"/>
              <a:t>1</a:t>
            </a:r>
            <a:r>
              <a:rPr lang="zh-CN" altLang="en-US" sz="1600" dirty="0"/>
              <a:t>，设置为实际频率输出</a:t>
            </a:r>
          </a:p>
          <a:p>
            <a:pPr>
              <a:lnSpc>
                <a:spcPts val="2000"/>
              </a:lnSpc>
            </a:pPr>
            <a:r>
              <a:rPr lang="zh-CN" altLang="en-US" sz="1600" dirty="0"/>
              <a:t>            </a:t>
            </a:r>
            <a:r>
              <a:rPr lang="en-US" altLang="zh-CN" sz="1600" dirty="0"/>
              <a:t>P0773[0]</a:t>
            </a:r>
            <a:r>
              <a:rPr lang="zh-CN" altLang="en-US" sz="1600" dirty="0"/>
              <a:t>＝</a:t>
            </a:r>
            <a:r>
              <a:rPr lang="en-US" altLang="zh-CN" sz="1600" dirty="0"/>
              <a:t>50            </a:t>
            </a:r>
            <a:r>
              <a:rPr lang="zh-CN" altLang="en-US" sz="1600" dirty="0"/>
              <a:t>模拟量输出通道</a:t>
            </a:r>
            <a:r>
              <a:rPr lang="en-US" altLang="zh-CN" sz="1600" dirty="0"/>
              <a:t>1</a:t>
            </a:r>
            <a:r>
              <a:rPr lang="zh-CN" altLang="en-US" sz="1600" dirty="0"/>
              <a:t>，滤波时间</a:t>
            </a:r>
            <a:r>
              <a:rPr lang="en-US" altLang="zh-CN" sz="1600" dirty="0"/>
              <a:t>50ms</a:t>
            </a:r>
          </a:p>
          <a:p>
            <a:pPr>
              <a:lnSpc>
                <a:spcPts val="2000"/>
              </a:lnSpc>
            </a:pPr>
            <a:r>
              <a:rPr lang="en-US" altLang="zh-CN" sz="1600" dirty="0"/>
              <a:t>            P0777[0]</a:t>
            </a:r>
            <a:r>
              <a:rPr lang="zh-CN" altLang="en-US" sz="1600" dirty="0"/>
              <a:t>＝</a:t>
            </a:r>
            <a:r>
              <a:rPr lang="en-US" altLang="zh-CN" sz="1600" dirty="0"/>
              <a:t>0              </a:t>
            </a:r>
            <a:r>
              <a:rPr lang="zh-CN" altLang="en-US" sz="1600" dirty="0"/>
              <a:t>模拟量输出通道 定标</a:t>
            </a:r>
            <a:r>
              <a:rPr lang="en-US" altLang="zh-CN" sz="1600" dirty="0"/>
              <a:t>X1=0%</a:t>
            </a:r>
          </a:p>
          <a:p>
            <a:pPr>
              <a:lnSpc>
                <a:spcPts val="2000"/>
              </a:lnSpc>
            </a:pPr>
            <a:r>
              <a:rPr lang="en-US" altLang="zh-CN" sz="1600" dirty="0"/>
              <a:t>            P0778[0]</a:t>
            </a:r>
            <a:r>
              <a:rPr lang="zh-CN" altLang="en-US" sz="1600" dirty="0"/>
              <a:t>＝</a:t>
            </a:r>
            <a:r>
              <a:rPr lang="en-US" altLang="zh-CN" sz="1600" dirty="0"/>
              <a:t>4              </a:t>
            </a:r>
            <a:r>
              <a:rPr lang="zh-CN" altLang="en-US" sz="1600" dirty="0"/>
              <a:t>模拟量输出通道 定标</a:t>
            </a:r>
            <a:r>
              <a:rPr lang="en-US" altLang="zh-CN" sz="1600" dirty="0"/>
              <a:t>Y1=4mA</a:t>
            </a:r>
          </a:p>
          <a:p>
            <a:pPr>
              <a:lnSpc>
                <a:spcPts val="2000"/>
              </a:lnSpc>
            </a:pPr>
            <a:r>
              <a:rPr lang="en-US" altLang="zh-CN" sz="1600" dirty="0"/>
              <a:t>            P0779[0]</a:t>
            </a:r>
            <a:r>
              <a:rPr lang="zh-CN" altLang="en-US" sz="1600" dirty="0"/>
              <a:t>＝</a:t>
            </a:r>
            <a:r>
              <a:rPr lang="en-US" altLang="zh-CN" sz="1600" dirty="0"/>
              <a:t>100          </a:t>
            </a:r>
            <a:r>
              <a:rPr lang="zh-CN" altLang="en-US" sz="1600" dirty="0"/>
              <a:t>模拟量输出通道 定标</a:t>
            </a:r>
            <a:r>
              <a:rPr lang="en-US" altLang="zh-CN" sz="1600" dirty="0"/>
              <a:t>X2=100%</a:t>
            </a:r>
          </a:p>
          <a:p>
            <a:pPr>
              <a:lnSpc>
                <a:spcPts val="2000"/>
              </a:lnSpc>
            </a:pPr>
            <a:r>
              <a:rPr lang="en-US" altLang="zh-CN" sz="1600" dirty="0"/>
              <a:t>            P0780[0]</a:t>
            </a:r>
            <a:r>
              <a:rPr lang="zh-CN" altLang="en-US" sz="1600" dirty="0"/>
              <a:t>＝</a:t>
            </a:r>
            <a:r>
              <a:rPr lang="en-US" altLang="zh-CN" sz="1600" dirty="0"/>
              <a:t>20           </a:t>
            </a:r>
            <a:r>
              <a:rPr lang="zh-CN" altLang="en-US" sz="1600" dirty="0"/>
              <a:t>模拟量输出通道 定标</a:t>
            </a:r>
            <a:r>
              <a:rPr lang="en-US" altLang="zh-CN" sz="1600" dirty="0"/>
              <a:t>Y2=20mA</a:t>
            </a:r>
          </a:p>
          <a:p>
            <a:pPr>
              <a:lnSpc>
                <a:spcPts val="2000"/>
              </a:lnSpc>
            </a:pPr>
            <a:r>
              <a:rPr lang="en-US" altLang="zh-CN" sz="1600" dirty="0"/>
              <a:t>            P0781[0]</a:t>
            </a:r>
            <a:r>
              <a:rPr lang="zh-CN" altLang="en-US" sz="1600" dirty="0"/>
              <a:t>＝</a:t>
            </a:r>
            <a:r>
              <a:rPr lang="en-US" altLang="zh-CN" sz="1600" dirty="0"/>
              <a:t>4            </a:t>
            </a:r>
            <a:r>
              <a:rPr lang="zh-CN" altLang="en-US" sz="1600" dirty="0"/>
              <a:t>模拟量输出通道死区宽度</a:t>
            </a:r>
            <a:r>
              <a:rPr lang="en-US" altLang="zh-CN" sz="1600" dirty="0"/>
              <a:t>4mA</a:t>
            </a:r>
            <a:endParaRPr lang="en-US" altLang="zh-CN" dirty="0"/>
          </a:p>
        </p:txBody>
      </p:sp>
    </p:spTree>
    <p:extLst>
      <p:ext uri="{BB962C8B-B14F-4D97-AF65-F5344CB8AC3E}">
        <p14:creationId xmlns:p14="http://schemas.microsoft.com/office/powerpoint/2010/main" val="4083545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B036C2C2-F610-EF7F-8AAB-7B32093BC5D9}"/>
              </a:ext>
            </a:extLst>
          </p:cNvPr>
          <p:cNvSpPr txBox="1"/>
          <p:nvPr/>
        </p:nvSpPr>
        <p:spPr>
          <a:xfrm>
            <a:off x="617411" y="1085515"/>
            <a:ext cx="10182476" cy="4611519"/>
          </a:xfrm>
          <a:prstGeom prst="rect">
            <a:avLst/>
          </a:prstGeom>
          <a:noFill/>
        </p:spPr>
        <p:txBody>
          <a:bodyPr wrap="square">
            <a:spAutoFit/>
          </a:bodyPr>
          <a:lstStyle/>
          <a:p>
            <a:pPr marL="285750" lvl="0" indent="-285750">
              <a:spcBef>
                <a:spcPts val="600"/>
              </a:spcBef>
              <a:spcAft>
                <a:spcPts val="600"/>
              </a:spcAft>
              <a:buFont typeface="Arial" panose="020B0604020202020204" pitchFamily="34" charset="0"/>
              <a:buChar char="•"/>
            </a:pPr>
            <a:r>
              <a:rPr lang="en-US" altLang="zh-CN" sz="1800" dirty="0">
                <a:effectLst/>
                <a:latin typeface="黑体" panose="02010609060101010101" pitchFamily="49" charset="-122"/>
                <a:ea typeface="宋体" panose="02010600030101010101" pitchFamily="2" charset="-122"/>
                <a:cs typeface="宋体" panose="02010600030101010101" pitchFamily="2" charset="-122"/>
              </a:rPr>
              <a:t>PID</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恒压控制功能设置</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lvl="3">
              <a:spcBef>
                <a:spcPts val="600"/>
              </a:spcBef>
              <a:spcAft>
                <a:spcPts val="600"/>
              </a:spcAft>
            </a:pPr>
            <a:r>
              <a:rPr lang="en-US" altLang="zh-CN" dirty="0">
                <a:effectLst/>
                <a:latin typeface="宋体" panose="02010600030101010101" pitchFamily="2" charset="-122"/>
                <a:ea typeface="宋体" panose="02010600030101010101" pitchFamily="2" charset="-122"/>
                <a:cs typeface="宋体" panose="02010600030101010101" pitchFamily="2" charset="-122"/>
              </a:rPr>
              <a:t>P2200[0]</a:t>
            </a:r>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1           </a:t>
            </a:r>
            <a:r>
              <a:rPr lang="zh-CN" altLang="zh-CN" dirty="0">
                <a:effectLst/>
                <a:latin typeface="宋体" panose="02010600030101010101" pitchFamily="2" charset="-122"/>
                <a:ea typeface="宋体" panose="02010600030101010101" pitchFamily="2" charset="-122"/>
                <a:cs typeface="宋体" panose="02010600030101010101" pitchFamily="2" charset="-122"/>
              </a:rPr>
              <a:t>使能</a:t>
            </a:r>
            <a:r>
              <a:rPr lang="en-US" altLang="zh-CN" dirty="0">
                <a:effectLst/>
                <a:latin typeface="宋体" panose="02010600030101010101" pitchFamily="2" charset="-122"/>
                <a:ea typeface="宋体" panose="02010600030101010101" pitchFamily="2" charset="-122"/>
                <a:cs typeface="宋体" panose="02010600030101010101" pitchFamily="2" charset="-122"/>
              </a:rPr>
              <a:t>PID</a:t>
            </a:r>
            <a:r>
              <a:rPr lang="zh-CN" altLang="zh-CN" dirty="0">
                <a:effectLst/>
                <a:latin typeface="宋体" panose="02010600030101010101" pitchFamily="2" charset="-122"/>
                <a:ea typeface="宋体" panose="02010600030101010101" pitchFamily="2" charset="-122"/>
                <a:cs typeface="宋体" panose="02010600030101010101" pitchFamily="2" charset="-122"/>
              </a:rPr>
              <a:t>控制器</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P2240[0]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X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依用户需求设置压力设定值的百分比</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P2253[0]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2250        BOP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作为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目标给定源</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P2264[0]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755.0        PID</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反馈源于模拟通道</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P2265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              PID</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反馈滤波时间常数</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P2274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0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微分时间设置。通常微分需要关闭，设置为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0</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P2280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比例增益设置（需要根据现场调试）</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P2285</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I</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积分时间设置（需要根据现场调试）</a:t>
            </a:r>
          </a:p>
          <a:p>
            <a:pPr marL="285750" lvl="0" indent="-285750">
              <a:spcBef>
                <a:spcPts val="600"/>
              </a:spcBef>
              <a:spcAft>
                <a:spcPts val="600"/>
              </a:spcAft>
              <a:buFont typeface="Arial" panose="020B0604020202020204" pitchFamily="34" charset="0"/>
              <a:buChar char="•"/>
            </a:pPr>
            <a:r>
              <a:rPr lang="zh-CN" altLang="zh-CN" sz="1800" dirty="0">
                <a:effectLst/>
                <a:latin typeface="宋体" panose="02010600030101010101" pitchFamily="2" charset="-122"/>
                <a:ea typeface="黑体" panose="02010609060101010101" pitchFamily="49" charset="-122"/>
                <a:cs typeface="宋体" panose="02010600030101010101" pitchFamily="2" charset="-122"/>
              </a:rPr>
              <a:t>其他可选功能设置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800100" lvl="1" indent="-342900">
              <a:buFont typeface="Wingdings" panose="05000000000000000000" pitchFamily="2" charset="2"/>
              <a:buChar char="Ø"/>
            </a:pPr>
            <a:r>
              <a:rPr lang="zh-CN" altLang="zh-CN" dirty="0">
                <a:effectLst/>
                <a:latin typeface="宋体" panose="02010600030101010101" pitchFamily="2" charset="-122"/>
                <a:ea typeface="宋体" panose="02010600030101010101" pitchFamily="2" charset="-122"/>
                <a:cs typeface="宋体" panose="02010600030101010101" pitchFamily="2" charset="-122"/>
              </a:rPr>
              <a:t>斜坡启动、自由停车设置</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P0701[0]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99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BICO</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连接功能</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P0840[0]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722.0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设置为启动功能</a:t>
            </a:r>
          </a:p>
          <a:p>
            <a:r>
              <a:rPr lang="en-US" altLang="zh-CN" sz="1800" dirty="0">
                <a:effectLst/>
                <a:latin typeface="宋体" panose="02010600030101010101" pitchFamily="2" charset="-122"/>
                <a:ea typeface="宋体" panose="02010600030101010101" pitchFamily="2" charset="-122"/>
                <a:cs typeface="宋体" panose="02010600030101010101" pitchFamily="2" charset="-122"/>
              </a:rPr>
              <a:t>            P0852[0]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722.0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设置为脉冲使能 </a:t>
            </a:r>
          </a:p>
          <a:p>
            <a:pPr>
              <a:lnSpc>
                <a:spcPts val="2000"/>
              </a:lnSpc>
            </a:pPr>
            <a:endParaRPr lang="en-US" altLang="zh-CN" dirty="0"/>
          </a:p>
        </p:txBody>
      </p:sp>
    </p:spTree>
    <p:extLst>
      <p:ext uri="{BB962C8B-B14F-4D97-AF65-F5344CB8AC3E}">
        <p14:creationId xmlns:p14="http://schemas.microsoft.com/office/powerpoint/2010/main" val="341083808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B036C2C2-F610-EF7F-8AAB-7B32093BC5D9}"/>
              </a:ext>
            </a:extLst>
          </p:cNvPr>
          <p:cNvSpPr txBox="1"/>
          <p:nvPr/>
        </p:nvSpPr>
        <p:spPr>
          <a:xfrm>
            <a:off x="617411" y="1085515"/>
            <a:ext cx="10182476" cy="702756"/>
          </a:xfrm>
          <a:prstGeom prst="rect">
            <a:avLst/>
          </a:prstGeom>
          <a:noFill/>
        </p:spPr>
        <p:txBody>
          <a:bodyPr wrap="square">
            <a:spAutoFit/>
          </a:bodyPr>
          <a:lstStyle/>
          <a:p>
            <a:pPr marL="285750" lvl="0" indent="-285750">
              <a:spcBef>
                <a:spcPts val="600"/>
              </a:spcBef>
              <a:spcAft>
                <a:spcPts val="600"/>
              </a:spcAft>
              <a:buFont typeface="Arial" panose="020B0604020202020204" pitchFamily="34" charset="0"/>
              <a:buChar char="•"/>
            </a:pPr>
            <a:r>
              <a:rPr lang="zh-CN" altLang="en-US" dirty="0">
                <a:latin typeface="黑体" panose="02010609060101010101" pitchFamily="49" charset="-122"/>
                <a:ea typeface="宋体" panose="02010600030101010101" pitchFamily="2" charset="-122"/>
                <a:cs typeface="宋体" panose="02010600030101010101" pitchFamily="2" charset="-122"/>
              </a:rPr>
              <a:t>二线制仪表接线</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a:lnSpc>
                <a:spcPts val="2000"/>
              </a:lnSpc>
            </a:pPr>
            <a:endParaRPr lang="en-US" altLang="zh-CN" dirty="0"/>
          </a:p>
        </p:txBody>
      </p:sp>
      <p:pic>
        <p:nvPicPr>
          <p:cNvPr id="2" name="图片 1">
            <a:extLst>
              <a:ext uri="{FF2B5EF4-FFF2-40B4-BE49-F238E27FC236}">
                <a16:creationId xmlns:a16="http://schemas.microsoft.com/office/drawing/2014/main" id="{F2D35E3A-626E-EF2C-9C3E-550E73CE9F8A}"/>
              </a:ext>
            </a:extLst>
          </p:cNvPr>
          <p:cNvPicPr>
            <a:picLocks noChangeAspect="1"/>
          </p:cNvPicPr>
          <p:nvPr/>
        </p:nvPicPr>
        <p:blipFill>
          <a:blip r:embed="rId3"/>
          <a:stretch>
            <a:fillRect/>
          </a:stretch>
        </p:blipFill>
        <p:spPr>
          <a:xfrm>
            <a:off x="2448669" y="2051726"/>
            <a:ext cx="7151192" cy="2627669"/>
          </a:xfrm>
          <a:prstGeom prst="rect">
            <a:avLst/>
          </a:prstGeom>
        </p:spPr>
      </p:pic>
    </p:spTree>
    <p:extLst>
      <p:ext uri="{BB962C8B-B14F-4D97-AF65-F5344CB8AC3E}">
        <p14:creationId xmlns:p14="http://schemas.microsoft.com/office/powerpoint/2010/main" val="28397123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B036C2C2-F610-EF7F-8AAB-7B32093BC5D9}"/>
              </a:ext>
            </a:extLst>
          </p:cNvPr>
          <p:cNvSpPr txBox="1"/>
          <p:nvPr/>
        </p:nvSpPr>
        <p:spPr>
          <a:xfrm>
            <a:off x="617411" y="1085515"/>
            <a:ext cx="10182476" cy="1152880"/>
          </a:xfrm>
          <a:prstGeom prst="rect">
            <a:avLst/>
          </a:prstGeom>
          <a:noFill/>
        </p:spPr>
        <p:txBody>
          <a:bodyPr wrap="square">
            <a:spAutoFit/>
          </a:bodyPr>
          <a:lstStyle/>
          <a:p>
            <a:pPr marL="342900" lvl="0" indent="-342900">
              <a:buFont typeface="Wingdings" panose="05000000000000000000" pitchFamily="2" charset="2"/>
              <a:buChar char=""/>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休眠功能</a:t>
            </a:r>
          </a:p>
          <a:p>
            <a:pPr>
              <a:lnSpc>
                <a:spcPct val="150000"/>
              </a:lnSpc>
            </a:pPr>
            <a:r>
              <a:rPr lang="en-US" altLang="zh-CN" sz="1800" dirty="0">
                <a:effectLst/>
                <a:latin typeface="宋体" panose="02010600030101010101" pitchFamily="2" charset="-122"/>
                <a:cs typeface="宋体" panose="02010600030101010101" pitchFamily="2" charset="-122"/>
              </a:rPr>
              <a:t>SINAMICS V20</a:t>
            </a:r>
            <a:r>
              <a:rPr lang="zh-CN" altLang="zh-CN" sz="1800" dirty="0">
                <a:effectLst/>
                <a:ea typeface="宋体" panose="02010600030101010101" pitchFamily="2" charset="-122"/>
                <a:cs typeface="宋体" panose="02010600030101010101" pitchFamily="2" charset="-122"/>
              </a:rPr>
              <a:t>变频器具有简单休眠功能：当需求频率低于阈值时电机停转，当需求频率高于阈值时电机启动</a:t>
            </a:r>
            <a:endParaRPr lang="en-US" altLang="zh-CN" dirty="0"/>
          </a:p>
        </p:txBody>
      </p:sp>
      <p:pic>
        <p:nvPicPr>
          <p:cNvPr id="5" name="图片 4">
            <a:extLst>
              <a:ext uri="{FF2B5EF4-FFF2-40B4-BE49-F238E27FC236}">
                <a16:creationId xmlns:a16="http://schemas.microsoft.com/office/drawing/2014/main" id="{6BAC49C5-1008-1EDF-9CFE-958DDD86111C}"/>
              </a:ext>
            </a:extLst>
          </p:cNvPr>
          <p:cNvPicPr>
            <a:picLocks noChangeAspect="1"/>
          </p:cNvPicPr>
          <p:nvPr/>
        </p:nvPicPr>
        <p:blipFill>
          <a:blip r:embed="rId3"/>
          <a:stretch>
            <a:fillRect/>
          </a:stretch>
        </p:blipFill>
        <p:spPr>
          <a:xfrm>
            <a:off x="5623166" y="2187861"/>
            <a:ext cx="5281498" cy="4019483"/>
          </a:xfrm>
          <a:prstGeom prst="rect">
            <a:avLst/>
          </a:prstGeom>
        </p:spPr>
      </p:pic>
      <p:sp>
        <p:nvSpPr>
          <p:cNvPr id="7" name="文本框 6">
            <a:extLst>
              <a:ext uri="{FF2B5EF4-FFF2-40B4-BE49-F238E27FC236}">
                <a16:creationId xmlns:a16="http://schemas.microsoft.com/office/drawing/2014/main" id="{5D1ACACD-806C-5F1A-ABE7-CA0E812EFF8C}"/>
              </a:ext>
            </a:extLst>
          </p:cNvPr>
          <p:cNvSpPr txBox="1"/>
          <p:nvPr/>
        </p:nvSpPr>
        <p:spPr>
          <a:xfrm>
            <a:off x="753126" y="2423822"/>
            <a:ext cx="4734325" cy="3727944"/>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P2365[0]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休眠使能</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禁止，此参数使能或禁止休眠功能。</a:t>
            </a:r>
          </a:p>
          <a:p>
            <a:pPr marL="285750" indent="-28575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P2366[0]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t1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电机停止前的延迟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[s]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在休眠使能的情况下，此参数定义变频器进入休眠模式之前的延迟时间。范围：</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0 ... 254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（工厂缺省值：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5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p>
          <a:p>
            <a:pPr marL="285750" indent="-28575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P2367[0]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t2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电机启动前的延迟</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[s]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在休眠使能的情况下，此参数定义变频器退出休眠模式之前的延迟时间。范围：</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0 ... 254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（工厂缺省值：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a:t>
            </a:r>
          </a:p>
        </p:txBody>
      </p:sp>
    </p:spTree>
    <p:extLst>
      <p:ext uri="{BB962C8B-B14F-4D97-AF65-F5344CB8AC3E}">
        <p14:creationId xmlns:p14="http://schemas.microsoft.com/office/powerpoint/2010/main" val="111793506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B036C2C2-F610-EF7F-8AAB-7B32093BC5D9}"/>
              </a:ext>
            </a:extLst>
          </p:cNvPr>
          <p:cNvSpPr txBox="1"/>
          <p:nvPr/>
        </p:nvSpPr>
        <p:spPr>
          <a:xfrm>
            <a:off x="617411" y="1085515"/>
            <a:ext cx="10182476" cy="2797369"/>
          </a:xfrm>
          <a:prstGeom prst="rect">
            <a:avLst/>
          </a:prstGeom>
          <a:noFill/>
        </p:spPr>
        <p:txBody>
          <a:bodyPr wrap="square">
            <a:spAutoFit/>
          </a:bodyPr>
          <a:lstStyle/>
          <a:p>
            <a:pPr marL="342900" lvl="0" indent="-342900">
              <a:lnSpc>
                <a:spcPct val="150000"/>
              </a:lnSpc>
              <a:buFont typeface="Wingdings" panose="05000000000000000000" pitchFamily="2" charset="2"/>
              <a:buChar char=""/>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捕捉启动功能</a:t>
            </a:r>
          </a:p>
          <a:p>
            <a:pP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水泵启动前可能处在自由旋转状态，为避免启动时出现过电流，可设置捕捉启动功能： </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            P1200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始终激活捕捉启动 双方向有效；</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            P1202[0]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以电机额定电流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P305</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表示的搜索电流大小。</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            P1203[0]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最大</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600ms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的搜索时间 </a:t>
            </a:r>
          </a:p>
          <a:p>
            <a:pPr marL="342900" lvl="0" indent="-342900">
              <a:lnSpc>
                <a:spcPct val="150000"/>
              </a:lnSpc>
              <a:buFont typeface="Wingdings" panose="05000000000000000000" pitchFamily="2" charset="2"/>
              <a:buChar char=""/>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BOP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设置目标值记忆</a:t>
            </a:r>
          </a:p>
          <a:p>
            <a:pPr>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            P2231[0]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设定值存储激活</a:t>
            </a:r>
          </a:p>
        </p:txBody>
      </p:sp>
    </p:spTree>
    <p:extLst>
      <p:ext uri="{BB962C8B-B14F-4D97-AF65-F5344CB8AC3E}">
        <p14:creationId xmlns:p14="http://schemas.microsoft.com/office/powerpoint/2010/main" val="239418982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3.5.6 </a:t>
            </a:r>
            <a:r>
              <a:rPr lang="zh-CN" altLang="en-US" sz="2400" b="1" dirty="0">
                <a:solidFill>
                  <a:srgbClr val="294B64"/>
                </a:solidFill>
                <a:latin typeface="微软雅黑" panose="020B0503020204020204" charset="-122"/>
                <a:ea typeface="微软雅黑" panose="020B0503020204020204" charset="-122"/>
              </a:rPr>
              <a:t>技能训练</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743457"/>
            <a:ext cx="9600158" cy="1558119"/>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了解</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控制原理；</a:t>
            </a:r>
          </a:p>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熟悉变频器的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功能及参数；</a:t>
            </a:r>
          </a:p>
          <a:p>
            <a:pPr marL="342900" lvl="0" indent="-342900">
              <a:lnSpc>
                <a:spcPct val="150000"/>
              </a:lnSpc>
              <a:buFont typeface="+mj-lt"/>
              <a:buAutoNum type="arabicParenBoth"/>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能够通过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功能控制变频器的运行；</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DAA4C3C8-0AC5-08B1-077E-1583DB48CD3D}"/>
              </a:ext>
            </a:extLst>
          </p:cNvPr>
          <p:cNvGraphicFramePr>
            <a:graphicFrameLocks noGrp="1"/>
          </p:cNvGraphicFramePr>
          <p:nvPr>
            <p:extLst>
              <p:ext uri="{D42A27DB-BD31-4B8C-83A1-F6EECF244321}">
                <p14:modId xmlns:p14="http://schemas.microsoft.com/office/powerpoint/2010/main" val="306440837"/>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en-US" altLang="zh-CN" sz="1800" dirty="0">
                          <a:effectLst/>
                        </a:rPr>
                        <a:t>SINAMICS V20</a:t>
                      </a:r>
                      <a:r>
                        <a:rPr lang="zh-CN" altLang="en-US" sz="1800" dirty="0">
                          <a:effectLst/>
                        </a:rPr>
                        <a:t>变频器</a:t>
                      </a:r>
                      <a:r>
                        <a:rPr lang="en-US" altLang="zh-CN" sz="1800" dirty="0">
                          <a:effectLst/>
                        </a:rPr>
                        <a:t>PID</a:t>
                      </a:r>
                      <a:r>
                        <a:rPr lang="zh-CN" altLang="en-US" sz="1800" dirty="0">
                          <a:effectLst/>
                        </a:rPr>
                        <a:t>控制电动机运行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sp>
        <p:nvSpPr>
          <p:cNvPr id="6" name="文本框 5">
            <a:extLst>
              <a:ext uri="{FF2B5EF4-FFF2-40B4-BE49-F238E27FC236}">
                <a16:creationId xmlns:a16="http://schemas.microsoft.com/office/drawing/2014/main" id="{ED94283D-F80C-9904-3A50-EDCE42544ABB}"/>
              </a:ext>
            </a:extLst>
          </p:cNvPr>
          <p:cNvSpPr txBox="1"/>
          <p:nvPr/>
        </p:nvSpPr>
        <p:spPr>
          <a:xfrm>
            <a:off x="634504" y="3432732"/>
            <a:ext cx="9966452" cy="1865895"/>
          </a:xfrm>
          <a:prstGeom prst="rect">
            <a:avLst/>
          </a:prstGeom>
          <a:noFill/>
        </p:spPr>
        <p:txBody>
          <a:bodyPr wrap="square">
            <a:spAutoFit/>
          </a:bodyPr>
          <a:lstStyle/>
          <a:p>
            <a:pPr lvl="0">
              <a:spcBef>
                <a:spcPts val="600"/>
              </a:spcBef>
              <a:spcAft>
                <a:spcPts val="600"/>
              </a:spcAft>
            </a:pPr>
            <a:r>
              <a:rPr lang="en-US" altLang="zh-CN" dirty="0">
                <a:effectLst/>
                <a:latin typeface="+mn-ea"/>
                <a:cs typeface="宋体" panose="02010600030101010101" pitchFamily="2" charset="-122"/>
              </a:rPr>
              <a:t>2. </a:t>
            </a:r>
            <a:r>
              <a:rPr lang="zh-CN" altLang="zh-CN" dirty="0">
                <a:effectLst/>
                <a:latin typeface="+mn-ea"/>
                <a:cs typeface="宋体" panose="02010600030101010101" pitchFamily="2" charset="-122"/>
              </a:rPr>
              <a:t>训练要求</a:t>
            </a:r>
          </a:p>
          <a:p>
            <a:pPr marL="342900" lvl="0" indent="-342900">
              <a:lnSpc>
                <a:spcPct val="150000"/>
              </a:lnSpc>
              <a:buFont typeface="+mj-lt"/>
              <a:buAutoNum type="arabicParenBoth"/>
            </a:pPr>
            <a:r>
              <a:rPr lang="zh-CN" altLang="zh-CN" sz="1600" dirty="0">
                <a:effectLst/>
                <a:latin typeface="+mn-ea"/>
                <a:cs typeface="宋体" panose="02010600030101010101" pitchFamily="2" charset="-122"/>
              </a:rPr>
              <a:t>正确设置变频器输出的额定参数；</a:t>
            </a:r>
          </a:p>
          <a:p>
            <a:pPr marL="342900" lvl="0" indent="-342900">
              <a:lnSpc>
                <a:spcPct val="150000"/>
              </a:lnSpc>
              <a:buFont typeface="+mj-lt"/>
              <a:buAutoNum type="arabicParenBoth"/>
            </a:pPr>
            <a:r>
              <a:rPr lang="zh-CN" altLang="zh-CN" sz="1600" dirty="0">
                <a:effectLst/>
                <a:latin typeface="+mn-ea"/>
                <a:cs typeface="宋体" panose="02010600030101010101" pitchFamily="2" charset="-122"/>
              </a:rPr>
              <a:t>通过基本操作面板（</a:t>
            </a:r>
            <a:r>
              <a:rPr lang="en-US" altLang="zh-CN" sz="1600" dirty="0">
                <a:effectLst/>
                <a:latin typeface="+mn-ea"/>
                <a:cs typeface="宋体" panose="02010600030101010101" pitchFamily="2" charset="-122"/>
              </a:rPr>
              <a:t>BOP</a:t>
            </a:r>
            <a:r>
              <a:rPr lang="zh-CN" altLang="zh-CN" sz="1600" dirty="0">
                <a:effectLst/>
                <a:latin typeface="+mn-ea"/>
                <a:cs typeface="宋体" panose="02010600030101010101" pitchFamily="2" charset="-122"/>
              </a:rPr>
              <a:t>）控制电机启动</a:t>
            </a:r>
            <a:r>
              <a:rPr lang="en-US" altLang="zh-CN" sz="1600" dirty="0">
                <a:effectLst/>
                <a:latin typeface="+mn-ea"/>
                <a:cs typeface="宋体" panose="02010600030101010101" pitchFamily="2" charset="-122"/>
              </a:rPr>
              <a:t>/</a:t>
            </a:r>
            <a:r>
              <a:rPr lang="zh-CN" altLang="zh-CN" sz="1600" dirty="0">
                <a:effectLst/>
                <a:latin typeface="+mn-ea"/>
                <a:cs typeface="宋体" panose="02010600030101010101" pitchFamily="2" charset="-122"/>
              </a:rPr>
              <a:t>停止；</a:t>
            </a:r>
          </a:p>
          <a:p>
            <a:pPr marL="342900" lvl="0" indent="-342900">
              <a:lnSpc>
                <a:spcPct val="150000"/>
              </a:lnSpc>
              <a:buFont typeface="+mj-lt"/>
              <a:buAutoNum type="arabicParenBoth"/>
            </a:pPr>
            <a:r>
              <a:rPr lang="zh-CN" altLang="zh-CN" sz="1600" dirty="0">
                <a:effectLst/>
                <a:latin typeface="+mn-ea"/>
                <a:cs typeface="宋体" panose="02010600030101010101" pitchFamily="2" charset="-122"/>
              </a:rPr>
              <a:t>通过基本操作面板（</a:t>
            </a:r>
            <a:r>
              <a:rPr lang="en-US" altLang="zh-CN" sz="1600" dirty="0">
                <a:effectLst/>
                <a:latin typeface="+mn-ea"/>
                <a:cs typeface="宋体" panose="02010600030101010101" pitchFamily="2" charset="-122"/>
              </a:rPr>
              <a:t>BOP</a:t>
            </a:r>
            <a:r>
              <a:rPr lang="zh-CN" altLang="zh-CN" sz="1600" dirty="0">
                <a:effectLst/>
                <a:latin typeface="+mn-ea"/>
                <a:cs typeface="宋体" panose="02010600030101010101" pitchFamily="2" charset="-122"/>
              </a:rPr>
              <a:t>）改变</a:t>
            </a:r>
            <a:r>
              <a:rPr lang="en-US" altLang="zh-CN" sz="1600" dirty="0">
                <a:effectLst/>
                <a:latin typeface="+mn-ea"/>
                <a:cs typeface="宋体" panose="02010600030101010101" pitchFamily="2" charset="-122"/>
              </a:rPr>
              <a:t>PID</a:t>
            </a:r>
            <a:r>
              <a:rPr lang="zh-CN" altLang="zh-CN" sz="1600" dirty="0">
                <a:effectLst/>
                <a:latin typeface="+mn-ea"/>
                <a:cs typeface="宋体" panose="02010600030101010101" pitchFamily="2" charset="-122"/>
              </a:rPr>
              <a:t>控制的设定值；</a:t>
            </a:r>
          </a:p>
          <a:p>
            <a:pPr marL="342900" lvl="0" indent="-342900">
              <a:lnSpc>
                <a:spcPct val="150000"/>
              </a:lnSpc>
              <a:buFont typeface="+mj-lt"/>
              <a:buAutoNum type="arabicParenBoth"/>
            </a:pPr>
            <a:r>
              <a:rPr lang="zh-CN" altLang="zh-CN" sz="1600" dirty="0">
                <a:effectLst/>
                <a:latin typeface="+mn-ea"/>
                <a:cs typeface="宋体" panose="02010600030101010101" pitchFamily="2" charset="-122"/>
              </a:rPr>
              <a:t>通过外部模拟量改变</a:t>
            </a:r>
            <a:r>
              <a:rPr lang="en-US" altLang="zh-CN" sz="1600" dirty="0">
                <a:effectLst/>
                <a:latin typeface="+mn-ea"/>
                <a:cs typeface="宋体" panose="02010600030101010101" pitchFamily="2" charset="-122"/>
              </a:rPr>
              <a:t>PID</a:t>
            </a:r>
            <a:r>
              <a:rPr lang="zh-CN" altLang="zh-CN" sz="1600" dirty="0">
                <a:effectLst/>
                <a:latin typeface="+mn-ea"/>
                <a:cs typeface="宋体" panose="02010600030101010101" pitchFamily="2" charset="-122"/>
              </a:rPr>
              <a:t>的反馈值（反馈用外部给定模拟）；</a:t>
            </a:r>
          </a:p>
        </p:txBody>
      </p:sp>
    </p:spTree>
    <p:extLst>
      <p:ext uri="{BB962C8B-B14F-4D97-AF65-F5344CB8AC3E}">
        <p14:creationId xmlns:p14="http://schemas.microsoft.com/office/powerpoint/2010/main" val="388068072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5" name="表格 4">
            <a:extLst>
              <a:ext uri="{FF2B5EF4-FFF2-40B4-BE49-F238E27FC236}">
                <a16:creationId xmlns:a16="http://schemas.microsoft.com/office/drawing/2014/main" id="{CD900545-3940-C423-8E49-AB7908966216}"/>
              </a:ext>
            </a:extLst>
          </p:cNvPr>
          <p:cNvGraphicFramePr>
            <a:graphicFrameLocks noGrp="1"/>
          </p:cNvGraphicFramePr>
          <p:nvPr>
            <p:extLst>
              <p:ext uri="{D42A27DB-BD31-4B8C-83A1-F6EECF244321}">
                <p14:modId xmlns:p14="http://schemas.microsoft.com/office/powerpoint/2010/main" val="455997018"/>
              </p:ext>
            </p:extLst>
          </p:nvPr>
        </p:nvGraphicFramePr>
        <p:xfrm>
          <a:off x="957830" y="1812283"/>
          <a:ext cx="9649072" cy="2363908"/>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269607">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269607">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2164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539212">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269607">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363945">
                <a:tc>
                  <a:txBody>
                    <a:bodyPr/>
                    <a:lstStyle/>
                    <a:p>
                      <a:pPr algn="ctr"/>
                      <a:r>
                        <a:rPr lang="en-US" sz="1600" dirty="0">
                          <a:effectLst/>
                        </a:rPr>
                        <a:t>5</a:t>
                      </a:r>
                      <a:endParaRPr lang="zh-CN" sz="2800" dirty="0">
                        <a:effectLst/>
                        <a:latin typeface="+mn-ea"/>
                        <a:ea typeface="+mn-ea"/>
                        <a:cs typeface="宋体" panose="02010600030101010101" pitchFamily="2" charset="-122"/>
                      </a:endParaRPr>
                    </a:p>
                  </a:txBody>
                  <a:tcPr marL="68580" marR="68580" marT="0" marB="0" anchor="ctr"/>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r h="330283">
                <a:tc>
                  <a:txBody>
                    <a:bodyPr/>
                    <a:lstStyle/>
                    <a:p>
                      <a:pPr algn="ctr"/>
                      <a:r>
                        <a:rPr lang="en-US" sz="1600" dirty="0">
                          <a:effectLst/>
                          <a:latin typeface="宋体" panose="02010600030101010101" pitchFamily="2" charset="-122"/>
                          <a:ea typeface="宋体" panose="02010600030101010101" pitchFamily="2" charset="-122"/>
                          <a:cs typeface="宋体" panose="02010600030101010101" pitchFamily="2" charset="-122"/>
                        </a:rPr>
                        <a:t>6</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latin typeface="宋体" panose="02010600030101010101" pitchFamily="2" charset="-122"/>
                          <a:ea typeface="宋体" panose="02010600030101010101" pitchFamily="2" charset="-122"/>
                          <a:cs typeface="宋体" panose="02010600030101010101" pitchFamily="2" charset="-122"/>
                        </a:rPr>
                        <a:t>直流可调电源</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dirty="0">
                          <a:effectLst/>
                          <a:latin typeface="宋体" panose="02010600030101010101" pitchFamily="2" charset="-122"/>
                          <a:ea typeface="宋体" panose="02010600030101010101" pitchFamily="2" charset="-122"/>
                          <a:cs typeface="宋体" panose="02010600030101010101" pitchFamily="2" charset="-122"/>
                        </a:rPr>
                        <a:t>0-10V</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682555740"/>
                  </a:ext>
                </a:extLst>
              </a:tr>
            </a:tbl>
          </a:graphicData>
        </a:graphic>
      </p:graphicFrame>
      <p:pic>
        <p:nvPicPr>
          <p:cNvPr id="6" name="图片 13" descr="b428e069d282.jpg">
            <a:extLst>
              <a:ext uri="{FF2B5EF4-FFF2-40B4-BE49-F238E27FC236}">
                <a16:creationId xmlns:a16="http://schemas.microsoft.com/office/drawing/2014/main" id="{C8114930-C9BE-AB57-E618-AFDB38FDEC2A}"/>
              </a:ext>
            </a:extLst>
          </p:cNvPr>
          <p:cNvPicPr>
            <a:picLocks noChangeAspect="1"/>
          </p:cNvPicPr>
          <p:nvPr/>
        </p:nvPicPr>
        <p:blipFill>
          <a:blip r:embed="rId2"/>
          <a:stretch>
            <a:fillRect/>
          </a:stretch>
        </p:blipFill>
        <p:spPr>
          <a:xfrm>
            <a:off x="1383902" y="4581986"/>
            <a:ext cx="1469351" cy="1450018"/>
          </a:xfrm>
          <a:prstGeom prst="rect">
            <a:avLst/>
          </a:prstGeom>
          <a:noFill/>
          <a:ln w="9525">
            <a:noFill/>
          </a:ln>
        </p:spPr>
      </p:pic>
      <p:pic>
        <p:nvPicPr>
          <p:cNvPr id="8" name="图片 15" descr="t01c6364886fb4bb710.jpg">
            <a:extLst>
              <a:ext uri="{FF2B5EF4-FFF2-40B4-BE49-F238E27FC236}">
                <a16:creationId xmlns:a16="http://schemas.microsoft.com/office/drawing/2014/main" id="{412E575F-B8BA-6DE9-DEE3-E5613F53DD00}"/>
              </a:ext>
            </a:extLst>
          </p:cNvPr>
          <p:cNvPicPr>
            <a:picLocks noChangeAspect="1"/>
          </p:cNvPicPr>
          <p:nvPr/>
        </p:nvPicPr>
        <p:blipFill>
          <a:blip r:embed="rId3"/>
          <a:stretch>
            <a:fillRect/>
          </a:stretch>
        </p:blipFill>
        <p:spPr>
          <a:xfrm>
            <a:off x="8584703" y="4351269"/>
            <a:ext cx="2054528" cy="1605744"/>
          </a:xfrm>
          <a:prstGeom prst="rect">
            <a:avLst/>
          </a:prstGeom>
          <a:noFill/>
          <a:ln w="9525">
            <a:noFill/>
          </a:ln>
        </p:spPr>
      </p:pic>
      <p:pic>
        <p:nvPicPr>
          <p:cNvPr id="9" name="图片 8">
            <a:extLst>
              <a:ext uri="{FF2B5EF4-FFF2-40B4-BE49-F238E27FC236}">
                <a16:creationId xmlns:a16="http://schemas.microsoft.com/office/drawing/2014/main" id="{CEF025F2-3932-31DE-97B5-E7056C334CE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72534" y="4243273"/>
            <a:ext cx="1047683" cy="1870638"/>
          </a:xfrm>
          <a:prstGeom prst="rect">
            <a:avLst/>
          </a:prstGeom>
        </p:spPr>
      </p:pic>
      <p:pic>
        <p:nvPicPr>
          <p:cNvPr id="10" name="图片 9">
            <a:extLst>
              <a:ext uri="{FF2B5EF4-FFF2-40B4-BE49-F238E27FC236}">
                <a16:creationId xmlns:a16="http://schemas.microsoft.com/office/drawing/2014/main" id="{41A1D7EE-D755-F849-8255-5F27A8D40B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15324" y="4714371"/>
            <a:ext cx="1469351" cy="1289731"/>
          </a:xfrm>
          <a:prstGeom prst="rect">
            <a:avLst/>
          </a:prstGeom>
        </p:spPr>
      </p:pic>
      <p:pic>
        <p:nvPicPr>
          <p:cNvPr id="12" name="Picture 10" descr="无标题">
            <a:extLst>
              <a:ext uri="{FF2B5EF4-FFF2-40B4-BE49-F238E27FC236}">
                <a16:creationId xmlns:a16="http://schemas.microsoft.com/office/drawing/2014/main" id="{A949334A-DAEC-2795-5066-A10F6788BC69}"/>
              </a:ext>
            </a:extLst>
          </p:cNvPr>
          <p:cNvPicPr>
            <a:picLocks noChangeAspect="1"/>
          </p:cNvPicPr>
          <p:nvPr/>
        </p:nvPicPr>
        <p:blipFill>
          <a:blip r:embed="rId6"/>
          <a:stretch>
            <a:fillRect/>
          </a:stretch>
        </p:blipFill>
        <p:spPr>
          <a:xfrm>
            <a:off x="5372740" y="4667282"/>
            <a:ext cx="952363" cy="1289731"/>
          </a:xfrm>
          <a:prstGeom prst="rect">
            <a:avLst/>
          </a:prstGeom>
          <a:noFill/>
          <a:ln w="9525">
            <a:noFill/>
          </a:ln>
        </p:spPr>
      </p:pic>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4763177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6793700" cy="1706878"/>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4. </a:t>
            </a:r>
            <a:r>
              <a:rPr lang="zh-CN" altLang="en-US" sz="1800" dirty="0">
                <a:effectLst/>
                <a:ea typeface="宋体" panose="02010600030101010101" pitchFamily="2" charset="-122"/>
                <a:cs typeface="宋体" panose="02010600030101010101" pitchFamily="2" charset="-122"/>
              </a:rPr>
              <a:t>电路连接</a:t>
            </a:r>
            <a:endParaRPr lang="en-US" altLang="zh-CN" sz="1800" dirty="0">
              <a:effectLst/>
              <a:ea typeface="宋体" panose="02010600030101010101" pitchFamily="2" charset="-122"/>
              <a:cs typeface="宋体" panose="02010600030101010101" pitchFamily="2" charset="-122"/>
            </a:endParaRPr>
          </a:p>
          <a:p>
            <a:pP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L1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L2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接单相电源，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U</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W</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接三相异步电动机，电动机按照星型连接。检查无误后，连接变频器控制电路。模拟量输入可以用直流可调电压源替代电位器，直接连接端子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AI1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0V</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43B8D94C-14A2-729F-B3D2-467DCE7BF90C}"/>
              </a:ext>
            </a:extLst>
          </p:cNvPr>
          <p:cNvPicPr>
            <a:picLocks noChangeAspect="1"/>
          </p:cNvPicPr>
          <p:nvPr/>
        </p:nvPicPr>
        <p:blipFill>
          <a:blip r:embed="rId2"/>
          <a:stretch>
            <a:fillRect/>
          </a:stretch>
        </p:blipFill>
        <p:spPr>
          <a:xfrm>
            <a:off x="7608295" y="1943943"/>
            <a:ext cx="3337317" cy="4199932"/>
          </a:xfrm>
          <a:prstGeom prst="rect">
            <a:avLst/>
          </a:prstGeom>
        </p:spPr>
      </p:pic>
    </p:spTree>
    <p:extLst>
      <p:ext uri="{BB962C8B-B14F-4D97-AF65-F5344CB8AC3E}">
        <p14:creationId xmlns:p14="http://schemas.microsoft.com/office/powerpoint/2010/main" val="353386252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24" name="文本框 23">
            <a:extLst>
              <a:ext uri="{FF2B5EF4-FFF2-40B4-BE49-F238E27FC236}">
                <a16:creationId xmlns:a16="http://schemas.microsoft.com/office/drawing/2014/main" id="{83690CB6-49B1-5222-92BC-566B0CB9E883}"/>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5</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变频器参数设置</a:t>
            </a:r>
          </a:p>
        </p:txBody>
      </p:sp>
      <p:sp>
        <p:nvSpPr>
          <p:cNvPr id="25" name="文本框 24">
            <a:extLst>
              <a:ext uri="{FF2B5EF4-FFF2-40B4-BE49-F238E27FC236}">
                <a16:creationId xmlns:a16="http://schemas.microsoft.com/office/drawing/2014/main" id="{96FBD73B-DBEB-32F5-C1E9-AADB2C2A73F5}"/>
              </a:ext>
            </a:extLst>
          </p:cNvPr>
          <p:cNvSpPr txBox="1"/>
          <p:nvPr/>
        </p:nvSpPr>
        <p:spPr>
          <a:xfrm>
            <a:off x="546038" y="1457247"/>
            <a:ext cx="2478695" cy="1815882"/>
          </a:xfrm>
          <a:prstGeom prst="rect">
            <a:avLst/>
          </a:prstGeom>
          <a:noFill/>
        </p:spPr>
        <p:txBody>
          <a:bodyPr wrap="square">
            <a:spAutoFit/>
          </a:bodyPr>
          <a:lstStyle/>
          <a:p>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检查电路接线无误，闭合</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QF1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，变频器上电，显示正常；</a:t>
            </a:r>
          </a:p>
          <a:p>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执行变频器恢复出厂设置操作；</a:t>
            </a:r>
          </a:p>
          <a:p>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快速调试；</a:t>
            </a:r>
          </a:p>
          <a:p>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变频器设置参数。</a:t>
            </a:r>
          </a:p>
        </p:txBody>
      </p:sp>
      <p:graphicFrame>
        <p:nvGraphicFramePr>
          <p:cNvPr id="5" name="表格 4">
            <a:extLst>
              <a:ext uri="{FF2B5EF4-FFF2-40B4-BE49-F238E27FC236}">
                <a16:creationId xmlns:a16="http://schemas.microsoft.com/office/drawing/2014/main" id="{801F0F68-18B8-CBB9-4B14-F8BAA4E93DC5}"/>
              </a:ext>
            </a:extLst>
          </p:cNvPr>
          <p:cNvGraphicFramePr>
            <a:graphicFrameLocks noGrp="1"/>
          </p:cNvGraphicFramePr>
          <p:nvPr>
            <p:extLst>
              <p:ext uri="{D42A27DB-BD31-4B8C-83A1-F6EECF244321}">
                <p14:modId xmlns:p14="http://schemas.microsoft.com/office/powerpoint/2010/main" val="920187857"/>
              </p:ext>
            </p:extLst>
          </p:nvPr>
        </p:nvGraphicFramePr>
        <p:xfrm>
          <a:off x="3240757" y="1309556"/>
          <a:ext cx="7848872" cy="4862842"/>
        </p:xfrm>
        <a:graphic>
          <a:graphicData uri="http://schemas.openxmlformats.org/drawingml/2006/table">
            <a:tbl>
              <a:tblPr>
                <a:tableStyleId>{D7AC3CCA-C797-4891-BE02-D94E43425B78}</a:tableStyleId>
              </a:tblPr>
              <a:tblGrid>
                <a:gridCol w="782179">
                  <a:extLst>
                    <a:ext uri="{9D8B030D-6E8A-4147-A177-3AD203B41FA5}">
                      <a16:colId xmlns:a16="http://schemas.microsoft.com/office/drawing/2014/main" val="1727510896"/>
                    </a:ext>
                  </a:extLst>
                </a:gridCol>
                <a:gridCol w="1497190">
                  <a:extLst>
                    <a:ext uri="{9D8B030D-6E8A-4147-A177-3AD203B41FA5}">
                      <a16:colId xmlns:a16="http://schemas.microsoft.com/office/drawing/2014/main" val="2198850434"/>
                    </a:ext>
                  </a:extLst>
                </a:gridCol>
                <a:gridCol w="1105017">
                  <a:extLst>
                    <a:ext uri="{9D8B030D-6E8A-4147-A177-3AD203B41FA5}">
                      <a16:colId xmlns:a16="http://schemas.microsoft.com/office/drawing/2014/main" val="1324564303"/>
                    </a:ext>
                  </a:extLst>
                </a:gridCol>
                <a:gridCol w="1105017">
                  <a:extLst>
                    <a:ext uri="{9D8B030D-6E8A-4147-A177-3AD203B41FA5}">
                      <a16:colId xmlns:a16="http://schemas.microsoft.com/office/drawing/2014/main" val="2708204460"/>
                    </a:ext>
                  </a:extLst>
                </a:gridCol>
                <a:gridCol w="3359469">
                  <a:extLst>
                    <a:ext uri="{9D8B030D-6E8A-4147-A177-3AD203B41FA5}">
                      <a16:colId xmlns:a16="http://schemas.microsoft.com/office/drawing/2014/main" val="2759156595"/>
                    </a:ext>
                  </a:extLst>
                </a:gridCol>
              </a:tblGrid>
              <a:tr h="0">
                <a:tc>
                  <a:txBody>
                    <a:bodyPr/>
                    <a:lstStyle/>
                    <a:p>
                      <a:pPr algn="ctr">
                        <a:lnSpc>
                          <a:spcPts val="1700"/>
                        </a:lnSpc>
                      </a:pPr>
                      <a:r>
                        <a:rPr lang="zh-CN" sz="1400" dirty="0">
                          <a:effectLst/>
                        </a:rPr>
                        <a:t>序号</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变频器参数</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出厂值</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pPr algn="ctr">
                        <a:lnSpc>
                          <a:spcPts val="1700"/>
                        </a:lnSpc>
                      </a:pPr>
                      <a:r>
                        <a:rPr lang="zh-CN" sz="1400" dirty="0">
                          <a:effectLst/>
                        </a:rPr>
                        <a:t>设定值</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功能说明</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84637428"/>
                  </a:ext>
                </a:extLst>
              </a:tr>
              <a:tr h="0">
                <a:tc>
                  <a:txBody>
                    <a:bodyPr/>
                    <a:lstStyle/>
                    <a:p>
                      <a:pPr marL="0" lvl="0" indent="0" algn="ctr">
                        <a:lnSpc>
                          <a:spcPts val="1700"/>
                        </a:lnSpc>
                        <a:buFont typeface="+mj-lt"/>
                        <a:buNone/>
                        <a:tabLst>
                          <a:tab pos="155575" algn="l"/>
                        </a:tabLst>
                      </a:pPr>
                      <a:r>
                        <a:rPr lang="en-US" sz="1400" dirty="0">
                          <a:effectLst/>
                        </a:rPr>
                        <a:t>1 </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P0304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230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220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电动机的额定电压</a:t>
                      </a:r>
                      <a:r>
                        <a:rPr lang="en-US" sz="1400">
                          <a:effectLst/>
                          <a:latin typeface="宋体" panose="02010600030101010101" pitchFamily="2" charset="-122"/>
                          <a:ea typeface="宋体" panose="02010600030101010101" pitchFamily="2" charset="-122"/>
                          <a:cs typeface="宋体" panose="02010600030101010101" pitchFamily="2" charset="-122"/>
                        </a:rPr>
                        <a:t>( 380V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10465307"/>
                  </a:ext>
                </a:extLst>
              </a:tr>
              <a:tr h="0">
                <a:tc>
                  <a:txBody>
                    <a:bodyPr/>
                    <a:lstStyle/>
                    <a:p>
                      <a:pPr marL="0" lvl="0" indent="0" algn="ctr">
                        <a:lnSpc>
                          <a:spcPts val="1700"/>
                        </a:lnSpc>
                        <a:buFont typeface="+mj-lt"/>
                        <a:buNone/>
                        <a:tabLst>
                          <a:tab pos="155575" algn="l"/>
                        </a:tabLst>
                      </a:pPr>
                      <a:r>
                        <a:rPr lang="en-US" sz="1400" dirty="0">
                          <a:effectLst/>
                        </a:rPr>
                        <a:t> 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P0305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1.79</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电动机的额定电流</a:t>
                      </a:r>
                      <a:r>
                        <a:rPr lang="en-US" sz="1400">
                          <a:effectLst/>
                          <a:latin typeface="宋体" panose="02010600030101010101" pitchFamily="2" charset="-122"/>
                          <a:ea typeface="宋体" panose="02010600030101010101" pitchFamily="2" charset="-122"/>
                          <a:cs typeface="宋体" panose="02010600030101010101" pitchFamily="2" charset="-122"/>
                        </a:rPr>
                        <a:t>( 0.3A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396441669"/>
                  </a:ext>
                </a:extLst>
              </a:tr>
              <a:tr h="0">
                <a:tc>
                  <a:txBody>
                    <a:bodyPr/>
                    <a:lstStyle/>
                    <a:p>
                      <a:pPr marL="0" lvl="0" indent="0" algn="ctr">
                        <a:lnSpc>
                          <a:spcPts val="1700"/>
                        </a:lnSpc>
                        <a:buFont typeface="+mj-lt"/>
                        <a:buNone/>
                        <a:tabLst>
                          <a:tab pos="155575" algn="l"/>
                        </a:tabLst>
                      </a:pPr>
                      <a:r>
                        <a:rPr lang="en-US" sz="1400" dirty="0">
                          <a:effectLst/>
                        </a:rPr>
                        <a:t> 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P0307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0.37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0.06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电动机的额定功率</a:t>
                      </a:r>
                      <a:r>
                        <a:rPr lang="en-US" sz="1400">
                          <a:effectLst/>
                          <a:latin typeface="宋体" panose="02010600030101010101" pitchFamily="2" charset="-122"/>
                          <a:ea typeface="宋体" panose="02010600030101010101" pitchFamily="2" charset="-122"/>
                          <a:cs typeface="宋体" panose="02010600030101010101" pitchFamily="2" charset="-122"/>
                        </a:rPr>
                        <a:t>( 60W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79143932"/>
                  </a:ext>
                </a:extLst>
              </a:tr>
              <a:tr h="0">
                <a:tc>
                  <a:txBody>
                    <a:bodyPr/>
                    <a:lstStyle/>
                    <a:p>
                      <a:pPr marL="0" lvl="0" indent="0" algn="ctr">
                        <a:lnSpc>
                          <a:spcPts val="1700"/>
                        </a:lnSpc>
                        <a:buFont typeface="+mj-lt"/>
                        <a:buNone/>
                        <a:tabLst>
                          <a:tab pos="155575" algn="l"/>
                        </a:tabLst>
                      </a:pPr>
                      <a:r>
                        <a:rPr lang="en-US" sz="1400" dirty="0">
                          <a:effectLst/>
                        </a:rPr>
                        <a:t> 4</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P0310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电动机的额定频率</a:t>
                      </a:r>
                      <a:r>
                        <a:rPr lang="en-US" sz="1400">
                          <a:effectLst/>
                          <a:latin typeface="宋体" panose="02010600030101010101" pitchFamily="2" charset="-122"/>
                          <a:ea typeface="宋体" panose="02010600030101010101" pitchFamily="2" charset="-122"/>
                          <a:cs typeface="宋体" panose="02010600030101010101" pitchFamily="2" charset="-122"/>
                        </a:rPr>
                        <a:t>( 50Hz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01233793"/>
                  </a:ext>
                </a:extLst>
              </a:tr>
              <a:tr h="0">
                <a:tc>
                  <a:txBody>
                    <a:bodyPr/>
                    <a:lstStyle/>
                    <a:p>
                      <a:pPr marL="0" lvl="0" indent="0" algn="ctr">
                        <a:lnSpc>
                          <a:spcPts val="1700"/>
                        </a:lnSpc>
                        <a:buFont typeface="+mj-lt"/>
                        <a:buNone/>
                        <a:tabLst>
                          <a:tab pos="155575" algn="l"/>
                        </a:tabLst>
                      </a:pPr>
                      <a:r>
                        <a:rPr lang="en-US" sz="1400" dirty="0">
                          <a:effectLst/>
                        </a:rPr>
                        <a:t> 5</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P0311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1395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1430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电动机的额定转速</a:t>
                      </a:r>
                      <a:r>
                        <a:rPr lang="en-US" sz="1400">
                          <a:effectLst/>
                          <a:latin typeface="宋体" panose="02010600030101010101" pitchFamily="2" charset="-122"/>
                          <a:ea typeface="宋体" panose="02010600030101010101" pitchFamily="2" charset="-122"/>
                          <a:cs typeface="宋体" panose="02010600030101010101" pitchFamily="2" charset="-122"/>
                        </a:rPr>
                        <a:t>( 1430 r/min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52239040"/>
                  </a:ext>
                </a:extLst>
              </a:tr>
              <a:tr h="0">
                <a:tc>
                  <a:txBody>
                    <a:bodyPr/>
                    <a:lstStyle/>
                    <a:p>
                      <a:pPr marL="0" lvl="0" indent="0" algn="ctr">
                        <a:lnSpc>
                          <a:spcPts val="1700"/>
                        </a:lnSpc>
                        <a:buFont typeface="+mj-lt"/>
                        <a:buNone/>
                        <a:tabLst>
                          <a:tab pos="155575" algn="l"/>
                        </a:tabLst>
                      </a:pPr>
                      <a:r>
                        <a:rPr lang="en-US" sz="1400" dirty="0">
                          <a:effectLst/>
                        </a:rPr>
                        <a:t>6 </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P1000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模拟量输入为频率给定方式</a:t>
                      </a:r>
                    </a:p>
                  </a:txBody>
                  <a:tcPr marL="68580" marR="68580" marT="0" marB="0" anchor="ctr"/>
                </a:tc>
                <a:extLst>
                  <a:ext uri="{0D108BD9-81ED-4DB2-BD59-A6C34878D82A}">
                    <a16:rowId xmlns:a16="http://schemas.microsoft.com/office/drawing/2014/main" val="2838373671"/>
                  </a:ext>
                </a:extLst>
              </a:tr>
              <a:tr h="0">
                <a:tc>
                  <a:txBody>
                    <a:bodyPr/>
                    <a:lstStyle/>
                    <a:p>
                      <a:pPr marL="0" lvl="0" indent="0" algn="ctr">
                        <a:lnSpc>
                          <a:spcPts val="1700"/>
                        </a:lnSpc>
                        <a:buFont typeface="+mj-lt"/>
                        <a:buNone/>
                        <a:tabLst>
                          <a:tab pos="155575" algn="l"/>
                        </a:tabLst>
                      </a:pPr>
                      <a:r>
                        <a:rPr lang="en-US" sz="1400" dirty="0">
                          <a:effectLst/>
                        </a:rPr>
                        <a:t> 7</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P1080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电动机的最小频率</a:t>
                      </a:r>
                      <a:r>
                        <a:rPr lang="en-US" sz="1400">
                          <a:effectLst/>
                          <a:latin typeface="宋体" panose="02010600030101010101" pitchFamily="2" charset="-122"/>
                          <a:ea typeface="宋体" panose="02010600030101010101" pitchFamily="2" charset="-122"/>
                          <a:cs typeface="宋体" panose="02010600030101010101" pitchFamily="2" charset="-122"/>
                        </a:rPr>
                        <a:t>( 0Hz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29545513"/>
                  </a:ext>
                </a:extLst>
              </a:tr>
              <a:tr h="0">
                <a:tc>
                  <a:txBody>
                    <a:bodyPr/>
                    <a:lstStyle/>
                    <a:p>
                      <a:pPr marL="0" lvl="0" indent="0" algn="ctr">
                        <a:lnSpc>
                          <a:spcPts val="1700"/>
                        </a:lnSpc>
                        <a:buFont typeface="+mj-lt"/>
                        <a:buNone/>
                        <a:tabLst>
                          <a:tab pos="155575" algn="l"/>
                        </a:tabLst>
                      </a:pPr>
                      <a:r>
                        <a:rPr lang="en-US" sz="1400" dirty="0">
                          <a:effectLst/>
                        </a:rPr>
                        <a:t> 8</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P1082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50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电动机的最大频率</a:t>
                      </a:r>
                      <a:r>
                        <a:rPr lang="en-US" sz="1400">
                          <a:effectLst/>
                          <a:latin typeface="宋体" panose="02010600030101010101" pitchFamily="2" charset="-122"/>
                          <a:ea typeface="宋体" panose="02010600030101010101" pitchFamily="2" charset="-122"/>
                          <a:cs typeface="宋体" panose="02010600030101010101" pitchFamily="2" charset="-122"/>
                        </a:rPr>
                        <a:t>( 50Hz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48045958"/>
                  </a:ext>
                </a:extLst>
              </a:tr>
              <a:tr h="0">
                <a:tc>
                  <a:txBody>
                    <a:bodyPr/>
                    <a:lstStyle/>
                    <a:p>
                      <a:pPr marL="0" lvl="0" indent="0" algn="ctr">
                        <a:lnSpc>
                          <a:spcPts val="1700"/>
                        </a:lnSpc>
                        <a:buFont typeface="+mj-lt"/>
                        <a:buNone/>
                        <a:tabLst>
                          <a:tab pos="155575" algn="l"/>
                        </a:tabLst>
                      </a:pPr>
                      <a:r>
                        <a:rPr lang="en-US" sz="1400" dirty="0">
                          <a:effectLst/>
                        </a:rPr>
                        <a:t> 9</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P1120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10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斜坡上升时间</a:t>
                      </a:r>
                      <a:r>
                        <a:rPr lang="en-US" sz="1400">
                          <a:effectLst/>
                          <a:latin typeface="宋体" panose="02010600030101010101" pitchFamily="2" charset="-122"/>
                          <a:ea typeface="宋体" panose="02010600030101010101" pitchFamily="2" charset="-122"/>
                          <a:cs typeface="宋体" panose="02010600030101010101" pitchFamily="2" charset="-122"/>
                        </a:rPr>
                        <a:t>( 12S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13542575"/>
                  </a:ext>
                </a:extLst>
              </a:tr>
              <a:tr h="0">
                <a:tc>
                  <a:txBody>
                    <a:bodyPr/>
                    <a:lstStyle/>
                    <a:p>
                      <a:pPr marL="0" lvl="0" indent="0" algn="ctr">
                        <a:lnSpc>
                          <a:spcPts val="1700"/>
                        </a:lnSpc>
                        <a:buFont typeface="+mj-lt"/>
                        <a:buNone/>
                        <a:tabLst>
                          <a:tab pos="155575" algn="l"/>
                        </a:tabLst>
                      </a:pPr>
                      <a:r>
                        <a:rPr lang="en-US" sz="1400" dirty="0">
                          <a:effectLst/>
                        </a:rPr>
                        <a:t> 10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P1121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8</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斜坡下降时间</a:t>
                      </a:r>
                      <a:r>
                        <a:rPr lang="en-US" sz="1400">
                          <a:effectLst/>
                          <a:latin typeface="宋体" panose="02010600030101010101" pitchFamily="2" charset="-122"/>
                          <a:ea typeface="宋体" panose="02010600030101010101" pitchFamily="2" charset="-122"/>
                          <a:cs typeface="宋体" panose="02010600030101010101" pitchFamily="2" charset="-122"/>
                        </a:rPr>
                        <a:t>( 8S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577177890"/>
                  </a:ext>
                </a:extLst>
              </a:tr>
              <a:tr h="0">
                <a:tc>
                  <a:txBody>
                    <a:bodyPr/>
                    <a:lstStyle/>
                    <a:p>
                      <a:pPr marL="0" lvl="0" indent="0" algn="ctr">
                        <a:lnSpc>
                          <a:spcPts val="1700"/>
                        </a:lnSpc>
                        <a:buFont typeface="+mj-lt"/>
                        <a:buNone/>
                        <a:tabLst>
                          <a:tab pos="155575" algn="l"/>
                        </a:tabLst>
                      </a:pPr>
                      <a:r>
                        <a:rPr lang="en-US" sz="1400" dirty="0">
                          <a:effectLst/>
                        </a:rPr>
                        <a:t> 11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P0700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选择命令源（ 由端子排输入 ）</a:t>
                      </a:r>
                    </a:p>
                  </a:txBody>
                  <a:tcPr marL="68580" marR="68580" marT="0" marB="0" anchor="ctr"/>
                </a:tc>
                <a:extLst>
                  <a:ext uri="{0D108BD9-81ED-4DB2-BD59-A6C34878D82A}">
                    <a16:rowId xmlns:a16="http://schemas.microsoft.com/office/drawing/2014/main" val="1238102472"/>
                  </a:ext>
                </a:extLst>
              </a:tr>
              <a:tr h="0">
                <a:tc>
                  <a:txBody>
                    <a:bodyPr/>
                    <a:lstStyle/>
                    <a:p>
                      <a:pPr marL="0" lvl="0" indent="0" algn="ctr">
                        <a:lnSpc>
                          <a:spcPts val="1700"/>
                        </a:lnSpc>
                        <a:buFont typeface="+mj-lt"/>
                        <a:buNone/>
                        <a:tabLst>
                          <a:tab pos="155575" algn="l"/>
                        </a:tabLst>
                      </a:pPr>
                      <a:r>
                        <a:rPr lang="en-US" sz="1400" dirty="0">
                          <a:effectLst/>
                        </a:rPr>
                        <a:t> 12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P0756</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模拟量输入类型</a:t>
                      </a:r>
                    </a:p>
                  </a:txBody>
                  <a:tcPr marL="68580" marR="68580" marT="0" marB="0" anchor="ctr"/>
                </a:tc>
                <a:extLst>
                  <a:ext uri="{0D108BD9-81ED-4DB2-BD59-A6C34878D82A}">
                    <a16:rowId xmlns:a16="http://schemas.microsoft.com/office/drawing/2014/main" val="1192256269"/>
                  </a:ext>
                </a:extLst>
              </a:tr>
              <a:tr h="0">
                <a:tc>
                  <a:txBody>
                    <a:bodyPr/>
                    <a:lstStyle/>
                    <a:p>
                      <a:pPr marL="0" lvl="0" indent="0" algn="ctr">
                        <a:lnSpc>
                          <a:spcPts val="1700"/>
                        </a:lnSpc>
                        <a:buFont typeface="+mj-lt"/>
                        <a:buNone/>
                        <a:tabLst>
                          <a:tab pos="155575" algn="l"/>
                        </a:tabLst>
                      </a:pPr>
                      <a:r>
                        <a:rPr lang="en-US" sz="1400" dirty="0">
                          <a:effectLst/>
                        </a:rPr>
                        <a:t> 13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P0757</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dirty="0">
                          <a:effectLst/>
                          <a:latin typeface="宋体" panose="02010600030101010101" pitchFamily="2" charset="-122"/>
                          <a:ea typeface="宋体" panose="02010600030101010101" pitchFamily="2" charset="-122"/>
                          <a:cs typeface="宋体" panose="02010600030101010101" pitchFamily="2" charset="-122"/>
                        </a:rPr>
                        <a:t>x1 </a:t>
                      </a:r>
                      <a:r>
                        <a:rPr lang="zh-CN" sz="1400" dirty="0">
                          <a:effectLst/>
                          <a:latin typeface="宋体" panose="02010600030101010101" pitchFamily="2" charset="-122"/>
                          <a:ea typeface="宋体" panose="02010600030101010101" pitchFamily="2" charset="-122"/>
                          <a:cs typeface="宋体" panose="02010600030101010101" pitchFamily="2" charset="-122"/>
                        </a:rPr>
                        <a:t>值</a:t>
                      </a:r>
                    </a:p>
                  </a:txBody>
                  <a:tcPr marL="68580" marR="68580" marT="0" marB="0" anchor="ctr"/>
                </a:tc>
                <a:extLst>
                  <a:ext uri="{0D108BD9-81ED-4DB2-BD59-A6C34878D82A}">
                    <a16:rowId xmlns:a16="http://schemas.microsoft.com/office/drawing/2014/main" val="2835058759"/>
                  </a:ext>
                </a:extLst>
              </a:tr>
              <a:tr h="0">
                <a:tc>
                  <a:txBody>
                    <a:bodyPr/>
                    <a:lstStyle/>
                    <a:p>
                      <a:pPr marL="0" lvl="0" indent="0" algn="ctr">
                        <a:lnSpc>
                          <a:spcPts val="1700"/>
                        </a:lnSpc>
                        <a:buFont typeface="+mj-lt"/>
                        <a:buNone/>
                        <a:tabLst>
                          <a:tab pos="155575" algn="l"/>
                        </a:tabLst>
                      </a:pPr>
                      <a:r>
                        <a:rPr lang="en-US" sz="1400" dirty="0">
                          <a:effectLst/>
                        </a:rPr>
                        <a:t> 14</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P0758</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dirty="0">
                          <a:effectLst/>
                          <a:latin typeface="宋体" panose="02010600030101010101" pitchFamily="2" charset="-122"/>
                          <a:ea typeface="宋体" panose="02010600030101010101" pitchFamily="2" charset="-122"/>
                          <a:cs typeface="宋体" panose="02010600030101010101" pitchFamily="2" charset="-122"/>
                        </a:rPr>
                        <a:t>y1 </a:t>
                      </a:r>
                      <a:r>
                        <a:rPr lang="zh-CN" sz="1400" dirty="0">
                          <a:effectLst/>
                          <a:latin typeface="宋体" panose="02010600030101010101" pitchFamily="2" charset="-122"/>
                          <a:ea typeface="宋体" panose="02010600030101010101" pitchFamily="2" charset="-122"/>
                          <a:cs typeface="宋体" panose="02010600030101010101" pitchFamily="2" charset="-122"/>
                        </a:rPr>
                        <a:t>值（</a:t>
                      </a:r>
                      <a:r>
                        <a:rPr lang="en-US" sz="1400" dirty="0">
                          <a:effectLst/>
                          <a:latin typeface="宋体" panose="02010600030101010101" pitchFamily="2" charset="-122"/>
                          <a:ea typeface="宋体" panose="02010600030101010101" pitchFamily="2" charset="-122"/>
                          <a:cs typeface="宋体" panose="02010600030101010101" pitchFamily="2" charset="-122"/>
                        </a:rPr>
                        <a:t>%</a:t>
                      </a:r>
                      <a:r>
                        <a:rPr lang="zh-CN" sz="1400" dirty="0">
                          <a:effectLst/>
                          <a:latin typeface="宋体" panose="02010600030101010101" pitchFamily="2" charset="-122"/>
                          <a:ea typeface="宋体" panose="02010600030101010101" pitchFamily="2" charset="-122"/>
                          <a:cs typeface="宋体" panose="02010600030101010101" pitchFamily="2" charset="-122"/>
                        </a:rPr>
                        <a:t>）</a:t>
                      </a:r>
                    </a:p>
                  </a:txBody>
                  <a:tcPr marL="68580" marR="68580" marT="0" marB="0" anchor="ctr"/>
                </a:tc>
                <a:extLst>
                  <a:ext uri="{0D108BD9-81ED-4DB2-BD59-A6C34878D82A}">
                    <a16:rowId xmlns:a16="http://schemas.microsoft.com/office/drawing/2014/main" val="3786738124"/>
                  </a:ext>
                </a:extLst>
              </a:tr>
              <a:tr h="0">
                <a:tc>
                  <a:txBody>
                    <a:bodyPr/>
                    <a:lstStyle/>
                    <a:p>
                      <a:pPr marL="0" lvl="0" indent="0" algn="ctr">
                        <a:lnSpc>
                          <a:spcPts val="1700"/>
                        </a:lnSpc>
                        <a:buFont typeface="+mj-lt"/>
                        <a:buNone/>
                        <a:tabLst>
                          <a:tab pos="155575" algn="l"/>
                        </a:tabLst>
                      </a:pPr>
                      <a:r>
                        <a:rPr lang="en-US" sz="1400" dirty="0">
                          <a:effectLst/>
                        </a:rPr>
                        <a:t> 15</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P0759</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10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10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dirty="0">
                          <a:effectLst/>
                          <a:latin typeface="宋体" panose="02010600030101010101" pitchFamily="2" charset="-122"/>
                          <a:ea typeface="宋体" panose="02010600030101010101" pitchFamily="2" charset="-122"/>
                          <a:cs typeface="宋体" panose="02010600030101010101" pitchFamily="2" charset="-122"/>
                        </a:rPr>
                        <a:t>x2 </a:t>
                      </a:r>
                      <a:r>
                        <a:rPr lang="zh-CN" sz="1400" dirty="0">
                          <a:effectLst/>
                          <a:latin typeface="宋体" panose="02010600030101010101" pitchFamily="2" charset="-122"/>
                          <a:ea typeface="宋体" panose="02010600030101010101" pitchFamily="2" charset="-122"/>
                          <a:cs typeface="宋体" panose="02010600030101010101" pitchFamily="2" charset="-122"/>
                        </a:rPr>
                        <a:t>值</a:t>
                      </a:r>
                    </a:p>
                  </a:txBody>
                  <a:tcPr marL="68580" marR="68580" marT="0" marB="0" anchor="ctr"/>
                </a:tc>
                <a:extLst>
                  <a:ext uri="{0D108BD9-81ED-4DB2-BD59-A6C34878D82A}">
                    <a16:rowId xmlns:a16="http://schemas.microsoft.com/office/drawing/2014/main" val="1938867310"/>
                  </a:ext>
                </a:extLst>
              </a:tr>
              <a:tr h="0">
                <a:tc>
                  <a:txBody>
                    <a:bodyPr/>
                    <a:lstStyle/>
                    <a:p>
                      <a:pPr marL="0" lvl="0" indent="0" algn="ctr">
                        <a:lnSpc>
                          <a:spcPts val="1700"/>
                        </a:lnSpc>
                        <a:buFont typeface="+mj-lt"/>
                        <a:buNone/>
                        <a:tabLst>
                          <a:tab pos="155575" algn="l"/>
                        </a:tabLst>
                      </a:pPr>
                      <a:r>
                        <a:rPr lang="en-US" sz="1400" dirty="0">
                          <a:effectLst/>
                        </a:rPr>
                        <a:t> 16</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P0760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dirty="0">
                          <a:effectLst/>
                          <a:latin typeface="宋体" panose="02010600030101010101" pitchFamily="2" charset="-122"/>
                          <a:ea typeface="宋体" panose="02010600030101010101" pitchFamily="2" charset="-122"/>
                          <a:cs typeface="宋体" panose="02010600030101010101" pitchFamily="2" charset="-122"/>
                        </a:rPr>
                        <a:t>y2 </a:t>
                      </a:r>
                      <a:r>
                        <a:rPr lang="zh-CN" sz="1400" dirty="0">
                          <a:effectLst/>
                          <a:latin typeface="宋体" panose="02010600030101010101" pitchFamily="2" charset="-122"/>
                          <a:ea typeface="宋体" panose="02010600030101010101" pitchFamily="2" charset="-122"/>
                          <a:cs typeface="宋体" panose="02010600030101010101" pitchFamily="2" charset="-122"/>
                        </a:rPr>
                        <a:t>值（</a:t>
                      </a:r>
                      <a:r>
                        <a:rPr lang="en-US" sz="1400" dirty="0">
                          <a:effectLst/>
                          <a:latin typeface="宋体" panose="02010600030101010101" pitchFamily="2" charset="-122"/>
                          <a:ea typeface="宋体" panose="02010600030101010101" pitchFamily="2" charset="-122"/>
                          <a:cs typeface="宋体" panose="02010600030101010101" pitchFamily="2" charset="-122"/>
                        </a:rPr>
                        <a:t>%</a:t>
                      </a:r>
                      <a:r>
                        <a:rPr lang="zh-CN" sz="1400" dirty="0">
                          <a:effectLst/>
                          <a:latin typeface="宋体" panose="02010600030101010101" pitchFamily="2" charset="-122"/>
                          <a:ea typeface="宋体" panose="02010600030101010101" pitchFamily="2" charset="-122"/>
                          <a:cs typeface="宋体" panose="02010600030101010101" pitchFamily="2" charset="-122"/>
                        </a:rPr>
                        <a:t>）</a:t>
                      </a:r>
                    </a:p>
                  </a:txBody>
                  <a:tcPr marL="68580" marR="68580" marT="0" marB="0" anchor="ctr"/>
                </a:tc>
                <a:extLst>
                  <a:ext uri="{0D108BD9-81ED-4DB2-BD59-A6C34878D82A}">
                    <a16:rowId xmlns:a16="http://schemas.microsoft.com/office/drawing/2014/main" val="2110988148"/>
                  </a:ext>
                </a:extLst>
              </a:tr>
              <a:tr h="0">
                <a:tc>
                  <a:txBody>
                    <a:bodyPr/>
                    <a:lstStyle/>
                    <a:p>
                      <a:pPr marL="0" lvl="0" indent="0" algn="ctr">
                        <a:lnSpc>
                          <a:spcPts val="1700"/>
                        </a:lnSpc>
                        <a:buFont typeface="+mj-lt"/>
                        <a:buNone/>
                        <a:tabLst>
                          <a:tab pos="155575" algn="l"/>
                        </a:tabLst>
                      </a:pPr>
                      <a:r>
                        <a:rPr lang="en-US" sz="1400" dirty="0">
                          <a:effectLst/>
                        </a:rPr>
                        <a:t> 17</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P0761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死区</a:t>
                      </a:r>
                    </a:p>
                  </a:txBody>
                  <a:tcPr marL="68580" marR="68580" marT="0" marB="0" anchor="ctr"/>
                </a:tc>
                <a:extLst>
                  <a:ext uri="{0D108BD9-81ED-4DB2-BD59-A6C34878D82A}">
                    <a16:rowId xmlns:a16="http://schemas.microsoft.com/office/drawing/2014/main" val="1950106759"/>
                  </a:ext>
                </a:extLst>
              </a:tr>
              <a:tr h="0">
                <a:tc>
                  <a:txBody>
                    <a:bodyPr/>
                    <a:lstStyle/>
                    <a:p>
                      <a:pPr marL="0" lvl="0" indent="0" algn="ctr">
                        <a:lnSpc>
                          <a:spcPts val="1700"/>
                        </a:lnSpc>
                        <a:buFont typeface="+mj-lt"/>
                        <a:buNone/>
                        <a:tabLst>
                          <a:tab pos="155575" algn="l"/>
                        </a:tabLst>
                      </a:pPr>
                      <a:r>
                        <a:rPr lang="en-US" sz="1400" dirty="0">
                          <a:effectLst/>
                        </a:rPr>
                        <a:t> 18</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P2000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50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50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基准频率（</a:t>
                      </a:r>
                      <a:r>
                        <a:rPr lang="en-US" sz="1400" dirty="0">
                          <a:effectLst/>
                          <a:latin typeface="宋体" panose="02010600030101010101" pitchFamily="2" charset="-122"/>
                          <a:ea typeface="宋体" panose="02010600030101010101" pitchFamily="2" charset="-122"/>
                          <a:cs typeface="宋体" panose="02010600030101010101" pitchFamily="2" charset="-122"/>
                        </a:rPr>
                        <a:t>Hz</a:t>
                      </a:r>
                      <a:r>
                        <a:rPr lang="zh-CN" sz="1400" dirty="0">
                          <a:effectLst/>
                          <a:latin typeface="宋体" panose="02010600030101010101" pitchFamily="2" charset="-122"/>
                          <a:ea typeface="宋体" panose="02010600030101010101" pitchFamily="2" charset="-122"/>
                          <a:cs typeface="宋体" panose="02010600030101010101" pitchFamily="2" charset="-122"/>
                        </a:rPr>
                        <a:t>）</a:t>
                      </a:r>
                    </a:p>
                  </a:txBody>
                  <a:tcPr marL="68580" marR="68580" marT="0" marB="0" anchor="ctr"/>
                </a:tc>
                <a:extLst>
                  <a:ext uri="{0D108BD9-81ED-4DB2-BD59-A6C34878D82A}">
                    <a16:rowId xmlns:a16="http://schemas.microsoft.com/office/drawing/2014/main" val="3940342"/>
                  </a:ext>
                </a:extLst>
              </a:tr>
              <a:tr h="101561">
                <a:tc>
                  <a:txBody>
                    <a:bodyPr/>
                    <a:lstStyle/>
                    <a:p>
                      <a:pPr marL="0" lvl="0" indent="0" algn="ctr">
                        <a:lnSpc>
                          <a:spcPts val="1700"/>
                        </a:lnSpc>
                        <a:buFont typeface="+mj-lt"/>
                        <a:buNone/>
                        <a:tabLst>
                          <a:tab pos="155575" algn="l"/>
                        </a:tabLst>
                      </a:pPr>
                      <a:r>
                        <a:rPr lang="en-US" sz="1400" dirty="0">
                          <a:effectLst/>
                        </a:rPr>
                        <a:t> 19</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P2240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PID-MOP</a:t>
                      </a:r>
                      <a:r>
                        <a:rPr lang="zh-CN" sz="1400" dirty="0">
                          <a:effectLst/>
                          <a:latin typeface="宋体" panose="02010600030101010101" pitchFamily="2" charset="-122"/>
                          <a:ea typeface="宋体" panose="02010600030101010101" pitchFamily="2" charset="-122"/>
                          <a:cs typeface="宋体" panose="02010600030101010101" pitchFamily="2" charset="-122"/>
                        </a:rPr>
                        <a:t>的设定值百分比（</a:t>
                      </a:r>
                      <a:r>
                        <a:rPr lang="en-US" sz="1400" dirty="0">
                          <a:effectLst/>
                          <a:latin typeface="宋体" panose="02010600030101010101" pitchFamily="2" charset="-122"/>
                          <a:ea typeface="宋体" panose="02010600030101010101" pitchFamily="2" charset="-122"/>
                          <a:cs typeface="宋体" panose="02010600030101010101" pitchFamily="2" charset="-122"/>
                        </a:rPr>
                        <a:t>%</a:t>
                      </a:r>
                      <a:r>
                        <a:rPr lang="zh-CN" sz="1400" dirty="0">
                          <a:effectLst/>
                          <a:latin typeface="宋体" panose="02010600030101010101" pitchFamily="2" charset="-122"/>
                          <a:ea typeface="宋体" panose="02010600030101010101" pitchFamily="2" charset="-122"/>
                          <a:cs typeface="宋体" panose="02010600030101010101" pitchFamily="2" charset="-122"/>
                        </a:rPr>
                        <a:t>）</a:t>
                      </a:r>
                    </a:p>
                  </a:txBody>
                  <a:tcPr marL="68580" marR="68580" marT="0" marB="0" anchor="ctr"/>
                </a:tc>
                <a:extLst>
                  <a:ext uri="{0D108BD9-81ED-4DB2-BD59-A6C34878D82A}">
                    <a16:rowId xmlns:a16="http://schemas.microsoft.com/office/drawing/2014/main" val="730817388"/>
                  </a:ext>
                </a:extLst>
              </a:tr>
              <a:tr h="0">
                <a:tc>
                  <a:txBody>
                    <a:bodyPr/>
                    <a:lstStyle/>
                    <a:p>
                      <a:pPr marL="0" lvl="0" indent="0" algn="ctr">
                        <a:lnSpc>
                          <a:spcPts val="1700"/>
                        </a:lnSpc>
                        <a:buFont typeface="+mj-lt"/>
                        <a:buNone/>
                        <a:tabLst>
                          <a:tab pos="155575" algn="l"/>
                        </a:tabLst>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20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P2253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2250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已激活的</a:t>
                      </a:r>
                      <a:r>
                        <a:rPr lang="en-US" sz="1400" dirty="0">
                          <a:effectLst/>
                          <a:latin typeface="宋体" panose="02010600030101010101" pitchFamily="2" charset="-122"/>
                          <a:ea typeface="宋体" panose="02010600030101010101" pitchFamily="2" charset="-122"/>
                          <a:cs typeface="宋体" panose="02010600030101010101" pitchFamily="2" charset="-122"/>
                        </a:rPr>
                        <a:t>PID</a:t>
                      </a:r>
                      <a:r>
                        <a:rPr lang="zh-CN" sz="1400" dirty="0">
                          <a:effectLst/>
                          <a:latin typeface="宋体" panose="02010600030101010101" pitchFamily="2" charset="-122"/>
                          <a:ea typeface="宋体" panose="02010600030101010101" pitchFamily="2" charset="-122"/>
                          <a:cs typeface="宋体" panose="02010600030101010101" pitchFamily="2" charset="-122"/>
                        </a:rPr>
                        <a:t>设定值（目标值）</a:t>
                      </a:r>
                    </a:p>
                  </a:txBody>
                  <a:tcPr marL="68580" marR="68580" marT="0" marB="0" anchor="ctr"/>
                </a:tc>
                <a:extLst>
                  <a:ext uri="{0D108BD9-81ED-4DB2-BD59-A6C34878D82A}">
                    <a16:rowId xmlns:a16="http://schemas.microsoft.com/office/drawing/2014/main" val="1231452246"/>
                  </a:ext>
                </a:extLst>
              </a:tr>
              <a:tr h="0">
                <a:tc>
                  <a:txBody>
                    <a:bodyPr/>
                    <a:lstStyle/>
                    <a:p>
                      <a:pPr marL="0" lvl="0" indent="0" algn="ctr">
                        <a:lnSpc>
                          <a:spcPts val="1700"/>
                        </a:lnSpc>
                        <a:buFont typeface="+mj-lt"/>
                        <a:buNone/>
                        <a:tabLst>
                          <a:tab pos="155575" algn="l"/>
                        </a:tabLst>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21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P2264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755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模拟输入</a:t>
                      </a:r>
                      <a:r>
                        <a:rPr lang="en-US" sz="1400" dirty="0">
                          <a:effectLst/>
                          <a:latin typeface="宋体" panose="02010600030101010101" pitchFamily="2" charset="-122"/>
                          <a:ea typeface="宋体" panose="02010600030101010101" pitchFamily="2" charset="-122"/>
                          <a:cs typeface="宋体" panose="02010600030101010101" pitchFamily="2" charset="-122"/>
                        </a:rPr>
                        <a:t>1</a:t>
                      </a:r>
                      <a:r>
                        <a:rPr lang="zh-CN" sz="1400" dirty="0">
                          <a:effectLst/>
                          <a:latin typeface="宋体" panose="02010600030101010101" pitchFamily="2" charset="-122"/>
                          <a:ea typeface="宋体" panose="02010600030101010101" pitchFamily="2" charset="-122"/>
                          <a:cs typeface="宋体" panose="02010600030101010101" pitchFamily="2" charset="-122"/>
                        </a:rPr>
                        <a:t>设置（反馈信号）</a:t>
                      </a:r>
                    </a:p>
                  </a:txBody>
                  <a:tcPr marL="68580" marR="68580" marT="0" marB="0" anchor="ctr"/>
                </a:tc>
                <a:extLst>
                  <a:ext uri="{0D108BD9-81ED-4DB2-BD59-A6C34878D82A}">
                    <a16:rowId xmlns:a16="http://schemas.microsoft.com/office/drawing/2014/main" val="3099612149"/>
                  </a:ext>
                </a:extLst>
              </a:tr>
              <a:tr h="0">
                <a:tc>
                  <a:txBody>
                    <a:bodyPr/>
                    <a:lstStyle/>
                    <a:p>
                      <a:pPr marL="0" lvl="0" indent="0" algn="ctr">
                        <a:lnSpc>
                          <a:spcPts val="1700"/>
                        </a:lnSpc>
                        <a:buFont typeface="+mj-lt"/>
                        <a:buNone/>
                        <a:tabLst>
                          <a:tab pos="155575" algn="l"/>
                        </a:tabLst>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22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P2280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3.000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PID</a:t>
                      </a:r>
                      <a:r>
                        <a:rPr lang="zh-CN" sz="1400" dirty="0">
                          <a:effectLst/>
                          <a:latin typeface="宋体" panose="02010600030101010101" pitchFamily="2" charset="-122"/>
                          <a:ea typeface="宋体" panose="02010600030101010101" pitchFamily="2" charset="-122"/>
                          <a:cs typeface="宋体" panose="02010600030101010101" pitchFamily="2" charset="-122"/>
                        </a:rPr>
                        <a:t>比例增益系数</a:t>
                      </a:r>
                    </a:p>
                  </a:txBody>
                  <a:tcPr marL="68580" marR="68580" marT="0" marB="0" anchor="ctr"/>
                </a:tc>
                <a:extLst>
                  <a:ext uri="{0D108BD9-81ED-4DB2-BD59-A6C34878D82A}">
                    <a16:rowId xmlns:a16="http://schemas.microsoft.com/office/drawing/2014/main" val="2360056344"/>
                  </a:ext>
                </a:extLst>
              </a:tr>
              <a:tr h="0">
                <a:tc>
                  <a:txBody>
                    <a:bodyPr/>
                    <a:lstStyle/>
                    <a:p>
                      <a:pPr marL="0" lvl="0" indent="0" algn="ctr">
                        <a:lnSpc>
                          <a:spcPts val="1700"/>
                        </a:lnSpc>
                        <a:buFont typeface="+mj-lt"/>
                        <a:buNone/>
                        <a:tabLst>
                          <a:tab pos="155575" algn="l"/>
                        </a:tabLst>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23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P2285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0.000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dirty="0">
                          <a:effectLst/>
                          <a:latin typeface="宋体" panose="02010600030101010101" pitchFamily="2" charset="-122"/>
                          <a:ea typeface="宋体" panose="02010600030101010101" pitchFamily="2" charset="-122"/>
                          <a:cs typeface="宋体" panose="02010600030101010101" pitchFamily="2" charset="-122"/>
                        </a:rPr>
                        <a:t>PID</a:t>
                      </a:r>
                      <a:r>
                        <a:rPr lang="zh-CN" sz="1400" dirty="0">
                          <a:effectLst/>
                          <a:latin typeface="宋体" panose="02010600030101010101" pitchFamily="2" charset="-122"/>
                          <a:ea typeface="宋体" panose="02010600030101010101" pitchFamily="2" charset="-122"/>
                          <a:cs typeface="宋体" panose="02010600030101010101" pitchFamily="2" charset="-122"/>
                        </a:rPr>
                        <a:t>积分时间</a:t>
                      </a:r>
                    </a:p>
                  </a:txBody>
                  <a:tcPr marL="68580" marR="68580" marT="0" marB="0" anchor="ctr"/>
                </a:tc>
                <a:extLst>
                  <a:ext uri="{0D108BD9-81ED-4DB2-BD59-A6C34878D82A}">
                    <a16:rowId xmlns:a16="http://schemas.microsoft.com/office/drawing/2014/main" val="871258378"/>
                  </a:ext>
                </a:extLst>
              </a:tr>
            </a:tbl>
          </a:graphicData>
        </a:graphic>
      </p:graphicFrame>
    </p:spTree>
    <p:extLst>
      <p:ext uri="{BB962C8B-B14F-4D97-AF65-F5344CB8AC3E}">
        <p14:creationId xmlns:p14="http://schemas.microsoft.com/office/powerpoint/2010/main" val="3532000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9E255419-4495-7895-42A0-27AA63AFADB8}"/>
              </a:ext>
            </a:extLst>
          </p:cNvPr>
          <p:cNvSpPr txBox="1"/>
          <p:nvPr/>
        </p:nvSpPr>
        <p:spPr>
          <a:xfrm>
            <a:off x="592088" y="1275172"/>
            <a:ext cx="10614524" cy="1291379"/>
          </a:xfrm>
          <a:prstGeom prst="rect">
            <a:avLst/>
          </a:prstGeom>
          <a:noFill/>
        </p:spPr>
        <p:txBody>
          <a:bodyPr wrap="square">
            <a:spAutoFit/>
          </a:bodyPr>
          <a:lstStyle/>
          <a:p>
            <a:pPr marL="342900" lvl="0" indent="-342900">
              <a:lnSpc>
                <a:spcPct val="150000"/>
              </a:lnSpc>
              <a:buFont typeface="+mj-lt"/>
              <a:buAutoNum type="arabicParenBoth"/>
            </a:pPr>
            <a:r>
              <a:rPr lang="zh-CN" altLang="zh-CN" dirty="0">
                <a:effectLst/>
                <a:latin typeface="宋体" panose="02010600030101010101" pitchFamily="2" charset="-122"/>
                <a:ea typeface="宋体" panose="02010600030101010101" pitchFamily="2" charset="-122"/>
                <a:cs typeface="宋体" panose="02010600030101010101" pitchFamily="2" charset="-122"/>
              </a:rPr>
              <a:t>直线加减速</a:t>
            </a:r>
          </a:p>
          <a:p>
            <a:pPr marL="266700">
              <a:lnSpc>
                <a:spcPct val="150000"/>
              </a:lnSpc>
            </a:pPr>
            <a:r>
              <a:rPr lang="zh-CN" altLang="zh-CN" dirty="0">
                <a:effectLst/>
                <a:latin typeface="宋体" panose="02010600030101010101" pitchFamily="2" charset="-122"/>
                <a:ea typeface="宋体" panose="02010600030101010101" pitchFamily="2" charset="-122"/>
                <a:cs typeface="宋体" panose="02010600030101010101" pitchFamily="2" charset="-122"/>
              </a:rPr>
              <a:t>直线加减速时指变频器在起动或停止过程中，输出频率按照恒定斜率递增或递减，大</a:t>
            </a:r>
            <a:r>
              <a:rPr lang="zh-CN" altLang="zh-CN" dirty="0">
                <a:effectLst/>
                <a:ea typeface="宋体" panose="02010600030101010101" pitchFamily="2" charset="-122"/>
                <a:cs typeface="宋体" panose="02010600030101010101" pitchFamily="2" charset="-122"/>
              </a:rPr>
              <a:t>多数负载都可以选用直线加减速方式</a:t>
            </a:r>
            <a:r>
              <a:rPr lang="en-US" altLang="zh-CN" dirty="0">
                <a:effectLst/>
                <a:ea typeface="宋体" panose="02010600030101010101" pitchFamily="2" charset="-122"/>
                <a:cs typeface="宋体" panose="02010600030101010101" pitchFamily="2" charset="-122"/>
              </a:rPr>
              <a:t>.</a:t>
            </a:r>
            <a:endParaRPr lang="zh-CN" altLang="en-US" dirty="0"/>
          </a:p>
        </p:txBody>
      </p:sp>
      <p:pic>
        <p:nvPicPr>
          <p:cNvPr id="8" name="图片 7">
            <a:extLst>
              <a:ext uri="{FF2B5EF4-FFF2-40B4-BE49-F238E27FC236}">
                <a16:creationId xmlns:a16="http://schemas.microsoft.com/office/drawing/2014/main" id="{09847418-F535-65F1-1886-B3C53D42DB43}"/>
              </a:ext>
            </a:extLst>
          </p:cNvPr>
          <p:cNvPicPr>
            <a:picLocks noChangeAspect="1"/>
          </p:cNvPicPr>
          <p:nvPr/>
        </p:nvPicPr>
        <p:blipFill rotWithShape="1">
          <a:blip r:embed="rId2"/>
          <a:srcRect r="49263"/>
          <a:stretch/>
        </p:blipFill>
        <p:spPr bwMode="auto">
          <a:xfrm>
            <a:off x="3816821" y="2545845"/>
            <a:ext cx="4666887" cy="2566450"/>
          </a:xfrm>
          <a:prstGeom prst="rect">
            <a:avLst/>
          </a:prstGeom>
          <a:noFill/>
          <a:ln>
            <a:noFill/>
          </a:ln>
          <a:extLst>
            <a:ext uri="{53640926-AAD7-44D8-BBD7-CCE9431645EC}">
              <a14:shadowObscured xmlns:a14="http://schemas.microsoft.com/office/drawing/2010/main"/>
            </a:ext>
          </a:extLst>
        </p:spPr>
      </p:pic>
      <p:sp>
        <p:nvSpPr>
          <p:cNvPr id="11" name="文本框 10">
            <a:extLst>
              <a:ext uri="{FF2B5EF4-FFF2-40B4-BE49-F238E27FC236}">
                <a16:creationId xmlns:a16="http://schemas.microsoft.com/office/drawing/2014/main" id="{66A51002-BB25-FAD4-3698-519828A61911}"/>
              </a:ext>
            </a:extLst>
          </p:cNvPr>
          <p:cNvSpPr txBox="1"/>
          <p:nvPr/>
        </p:nvSpPr>
        <p:spPr>
          <a:xfrm>
            <a:off x="2376661" y="5395714"/>
            <a:ext cx="6768752" cy="369332"/>
          </a:xfrm>
          <a:prstGeom prst="rect">
            <a:avLst/>
          </a:prstGeom>
          <a:noFill/>
        </p:spPr>
        <p:txBody>
          <a:bodyPr wrap="square">
            <a:spAutoFit/>
          </a:bodyPr>
          <a:lstStyle/>
          <a:p>
            <a:pPr algn="ct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a</a:t>
            </a:r>
            <a:r>
              <a:rPr lang="zh-CN" altLang="zh-CN" sz="1800" dirty="0">
                <a:effectLst/>
                <a:ea typeface="宋体" panose="02010600030101010101" pitchFamily="2" charset="-122"/>
                <a:cs typeface="宋体" panose="02010600030101010101" pitchFamily="2" charset="-122"/>
              </a:rPr>
              <a:t>）直线加减速</a:t>
            </a:r>
            <a:r>
              <a:rPr lang="en-US" altLang="zh-CN" sz="1800" dirty="0">
                <a:effectLst/>
                <a:ea typeface="宋体" panose="02010600030101010101" pitchFamily="2" charset="-122"/>
                <a:cs typeface="宋体" panose="02010600030101010101" pitchFamily="2" charset="-122"/>
              </a:rPr>
              <a:t>        </a:t>
            </a:r>
            <a:endParaRPr lang="zh-CN" altLang="en-US" dirty="0"/>
          </a:p>
        </p:txBody>
      </p:sp>
    </p:spTree>
    <p:extLst>
      <p:ext uri="{BB962C8B-B14F-4D97-AF65-F5344CB8AC3E}">
        <p14:creationId xmlns:p14="http://schemas.microsoft.com/office/powerpoint/2010/main" val="39740790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2896947"/>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变频器运行调试</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变频器的起动停止由面板控制，输出频率由参数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P2240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以百分比的形式设置，模拟量通道</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AI1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接入传感器反馈电压输入；</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按下操作面板按钮“   ”，起动变频器，切换到显示菜单，观察运行频率；</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调节电位器模拟改变传感器输入电压，观察并记录电机的运转情况；</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改变</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P2280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P2285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的值，重复</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，观察电机运转状态有什么变化；</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按下操作面板按钮“   ”，停止变频器；</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改变设定值及</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PID</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设定值，观察并记录变频器运行状态，</a:t>
            </a:r>
          </a:p>
        </p:txBody>
      </p:sp>
      <p:graphicFrame>
        <p:nvGraphicFramePr>
          <p:cNvPr id="2" name="表格 1">
            <a:extLst>
              <a:ext uri="{FF2B5EF4-FFF2-40B4-BE49-F238E27FC236}">
                <a16:creationId xmlns:a16="http://schemas.microsoft.com/office/drawing/2014/main" id="{EE752417-AEE9-2E26-1262-D60E1532BA89}"/>
              </a:ext>
            </a:extLst>
          </p:cNvPr>
          <p:cNvGraphicFramePr>
            <a:graphicFrameLocks noGrp="1"/>
          </p:cNvGraphicFramePr>
          <p:nvPr>
            <p:extLst>
              <p:ext uri="{D42A27DB-BD31-4B8C-83A1-F6EECF244321}">
                <p14:modId xmlns:p14="http://schemas.microsoft.com/office/powerpoint/2010/main" val="2516204452"/>
              </p:ext>
            </p:extLst>
          </p:nvPr>
        </p:nvGraphicFramePr>
        <p:xfrm>
          <a:off x="1497193" y="4248199"/>
          <a:ext cx="8493398" cy="1952519"/>
        </p:xfrm>
        <a:graphic>
          <a:graphicData uri="http://schemas.openxmlformats.org/drawingml/2006/table">
            <a:tbl>
              <a:tblPr firstRow="1" firstCol="1" bandRow="1">
                <a:tableStyleId>{F5AB1C69-6EDB-4FF4-983F-18BD219EF322}</a:tableStyleId>
              </a:tblPr>
              <a:tblGrid>
                <a:gridCol w="1143055">
                  <a:extLst>
                    <a:ext uri="{9D8B030D-6E8A-4147-A177-3AD203B41FA5}">
                      <a16:colId xmlns:a16="http://schemas.microsoft.com/office/drawing/2014/main" val="4258377374"/>
                    </a:ext>
                  </a:extLst>
                </a:gridCol>
                <a:gridCol w="1302066">
                  <a:extLst>
                    <a:ext uri="{9D8B030D-6E8A-4147-A177-3AD203B41FA5}">
                      <a16:colId xmlns:a16="http://schemas.microsoft.com/office/drawing/2014/main" val="4029160627"/>
                    </a:ext>
                  </a:extLst>
                </a:gridCol>
                <a:gridCol w="1143055">
                  <a:extLst>
                    <a:ext uri="{9D8B030D-6E8A-4147-A177-3AD203B41FA5}">
                      <a16:colId xmlns:a16="http://schemas.microsoft.com/office/drawing/2014/main" val="2139469135"/>
                    </a:ext>
                  </a:extLst>
                </a:gridCol>
                <a:gridCol w="1312438">
                  <a:extLst>
                    <a:ext uri="{9D8B030D-6E8A-4147-A177-3AD203B41FA5}">
                      <a16:colId xmlns:a16="http://schemas.microsoft.com/office/drawing/2014/main" val="3188610127"/>
                    </a:ext>
                  </a:extLst>
                </a:gridCol>
                <a:gridCol w="1796392">
                  <a:extLst>
                    <a:ext uri="{9D8B030D-6E8A-4147-A177-3AD203B41FA5}">
                      <a16:colId xmlns:a16="http://schemas.microsoft.com/office/drawing/2014/main" val="1980894011"/>
                    </a:ext>
                  </a:extLst>
                </a:gridCol>
                <a:gridCol w="1796392">
                  <a:extLst>
                    <a:ext uri="{9D8B030D-6E8A-4147-A177-3AD203B41FA5}">
                      <a16:colId xmlns:a16="http://schemas.microsoft.com/office/drawing/2014/main" val="1199645336"/>
                    </a:ext>
                  </a:extLst>
                </a:gridCol>
              </a:tblGrid>
              <a:tr h="650839">
                <a:tc>
                  <a:txBody>
                    <a:bodyPr/>
                    <a:lstStyle/>
                    <a:p>
                      <a:pPr algn="ctr"/>
                      <a:r>
                        <a:rPr lang="zh-CN" sz="1600">
                          <a:effectLst/>
                        </a:rPr>
                        <a:t>设定值</a:t>
                      </a:r>
                    </a:p>
                    <a:p>
                      <a:pPr algn="ctr"/>
                      <a:r>
                        <a:rPr lang="zh-CN" sz="1600">
                          <a:effectLst/>
                        </a:rPr>
                        <a:t>（</a:t>
                      </a:r>
                      <a:r>
                        <a:rPr lang="en-US" sz="1600">
                          <a:effectLst/>
                        </a:rPr>
                        <a:t>%</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zh-CN" sz="1600">
                          <a:effectLst/>
                        </a:rPr>
                        <a:t>设定值对应频率（</a:t>
                      </a:r>
                      <a:r>
                        <a:rPr lang="en-US" sz="1600">
                          <a:effectLst/>
                        </a:rPr>
                        <a:t>Hz</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P</a:t>
                      </a:r>
                      <a:r>
                        <a:rPr lang="zh-CN" sz="1600">
                          <a:effectLst/>
                        </a:rPr>
                        <a:t>比例</a:t>
                      </a:r>
                    </a:p>
                    <a:p>
                      <a:pPr algn="ctr"/>
                      <a:r>
                        <a:rPr lang="zh-CN" sz="1600">
                          <a:effectLst/>
                        </a:rPr>
                        <a:t>增益</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I</a:t>
                      </a:r>
                      <a:r>
                        <a:rPr lang="zh-CN" sz="1600">
                          <a:effectLst/>
                        </a:rPr>
                        <a:t>积分时间</a:t>
                      </a:r>
                    </a:p>
                    <a:p>
                      <a:pPr algn="ctr"/>
                      <a:r>
                        <a:rPr lang="zh-CN" sz="1600">
                          <a:effectLst/>
                        </a:rPr>
                        <a:t>（</a:t>
                      </a:r>
                      <a:r>
                        <a:rPr lang="en-US" sz="1600">
                          <a:effectLst/>
                        </a:rPr>
                        <a:t>s</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电动机状态</a:t>
                      </a:r>
                    </a:p>
                    <a:p>
                      <a:pPr algn="ctr"/>
                      <a:r>
                        <a:rPr lang="zh-CN" sz="1600">
                          <a:effectLst/>
                        </a:rPr>
                        <a:t>（</a:t>
                      </a:r>
                      <a:r>
                        <a:rPr lang="en-US" sz="1600">
                          <a:effectLst/>
                        </a:rPr>
                        <a:t>&lt;</a:t>
                      </a:r>
                      <a:r>
                        <a:rPr lang="zh-CN" sz="1600">
                          <a:effectLst/>
                        </a:rPr>
                        <a:t>设定值）</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电动机状态</a:t>
                      </a:r>
                    </a:p>
                    <a:p>
                      <a:pPr algn="ctr"/>
                      <a:r>
                        <a:rPr lang="zh-CN" sz="1600">
                          <a:effectLst/>
                        </a:rPr>
                        <a:t>（</a:t>
                      </a:r>
                      <a:r>
                        <a:rPr lang="en-US" sz="1600">
                          <a:effectLst/>
                        </a:rPr>
                        <a:t>&gt;</a:t>
                      </a:r>
                      <a:r>
                        <a:rPr lang="zh-CN" sz="1600">
                          <a:effectLst/>
                        </a:rPr>
                        <a:t>设定值）</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16544918"/>
                  </a:ext>
                </a:extLst>
              </a:tr>
              <a:tr h="325420">
                <a:tc>
                  <a:txBody>
                    <a:bodyPr/>
                    <a:lstStyle/>
                    <a:p>
                      <a:pPr algn="ctr"/>
                      <a:r>
                        <a:rPr lang="en-US" sz="1600">
                          <a:effectLst/>
                        </a:rPr>
                        <a:t>25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37406726"/>
                  </a:ext>
                </a:extLst>
              </a:tr>
              <a:tr h="325420">
                <a:tc>
                  <a:txBody>
                    <a:bodyPr/>
                    <a:lstStyle/>
                    <a:p>
                      <a:pPr algn="ctr"/>
                      <a:r>
                        <a:rPr lang="en-US" sz="1600">
                          <a:effectLst/>
                        </a:rPr>
                        <a:t>10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32153969"/>
                  </a:ext>
                </a:extLst>
              </a:tr>
              <a:tr h="325420">
                <a:tc>
                  <a:txBody>
                    <a:bodyPr/>
                    <a:lstStyle/>
                    <a:p>
                      <a:pPr algn="ctr"/>
                      <a:r>
                        <a:rPr lang="en-US" sz="1600">
                          <a:effectLst/>
                        </a:rPr>
                        <a:t>35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89898170"/>
                  </a:ext>
                </a:extLst>
              </a:tr>
              <a:tr h="325420">
                <a:tc>
                  <a:txBody>
                    <a:bodyPr/>
                    <a:lstStyle/>
                    <a:p>
                      <a:pPr algn="ctr"/>
                      <a:r>
                        <a:rPr lang="en-US" sz="1600">
                          <a:effectLst/>
                        </a:rPr>
                        <a:t>45</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00102802"/>
                  </a:ext>
                </a:extLst>
              </a:tr>
            </a:tbl>
          </a:graphicData>
        </a:graphic>
      </p:graphicFrame>
      <p:pic>
        <p:nvPicPr>
          <p:cNvPr id="5" name="图片 4">
            <a:extLst>
              <a:ext uri="{FF2B5EF4-FFF2-40B4-BE49-F238E27FC236}">
                <a16:creationId xmlns:a16="http://schemas.microsoft.com/office/drawing/2014/main" id="{DEB0809E-280F-36C6-C179-642B06A23FD7}"/>
              </a:ext>
            </a:extLst>
          </p:cNvPr>
          <p:cNvPicPr>
            <a:picLocks noChangeAspect="1"/>
          </p:cNvPicPr>
          <p:nvPr/>
        </p:nvPicPr>
        <p:blipFill>
          <a:blip r:embed="rId2"/>
          <a:stretch>
            <a:fillRect/>
          </a:stretch>
        </p:blipFill>
        <p:spPr>
          <a:xfrm>
            <a:off x="2736701" y="2231975"/>
            <a:ext cx="190500" cy="190500"/>
          </a:xfrm>
          <a:prstGeom prst="rect">
            <a:avLst/>
          </a:prstGeom>
        </p:spPr>
      </p:pic>
      <p:pic>
        <p:nvPicPr>
          <p:cNvPr id="6" name="图片 5">
            <a:extLst>
              <a:ext uri="{FF2B5EF4-FFF2-40B4-BE49-F238E27FC236}">
                <a16:creationId xmlns:a16="http://schemas.microsoft.com/office/drawing/2014/main" id="{40836FFB-15CB-E278-F1CE-4BA6E85A4083}"/>
              </a:ext>
            </a:extLst>
          </p:cNvPr>
          <p:cNvPicPr>
            <a:picLocks noChangeAspect="1"/>
          </p:cNvPicPr>
          <p:nvPr/>
        </p:nvPicPr>
        <p:blipFill>
          <a:blip r:embed="rId3"/>
          <a:stretch>
            <a:fillRect/>
          </a:stretch>
        </p:blipFill>
        <p:spPr>
          <a:xfrm>
            <a:off x="2743483" y="3367322"/>
            <a:ext cx="190500" cy="190500"/>
          </a:xfrm>
          <a:prstGeom prst="rect">
            <a:avLst/>
          </a:prstGeom>
        </p:spPr>
      </p:pic>
    </p:spTree>
    <p:extLst>
      <p:ext uri="{BB962C8B-B14F-4D97-AF65-F5344CB8AC3E}">
        <p14:creationId xmlns:p14="http://schemas.microsoft.com/office/powerpoint/2010/main" val="7351453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4" name="表格 3">
            <a:extLst>
              <a:ext uri="{FF2B5EF4-FFF2-40B4-BE49-F238E27FC236}">
                <a16:creationId xmlns:a16="http://schemas.microsoft.com/office/drawing/2014/main" id="{E6F4C57D-F4D3-75ED-7ADD-DF4F1E0E8ADE}"/>
              </a:ext>
            </a:extLst>
          </p:cNvPr>
          <p:cNvGraphicFramePr>
            <a:graphicFrameLocks noGrp="1"/>
          </p:cNvGraphicFramePr>
          <p:nvPr>
            <p:extLst>
              <p:ext uri="{D42A27DB-BD31-4B8C-83A1-F6EECF244321}">
                <p14:modId xmlns:p14="http://schemas.microsoft.com/office/powerpoint/2010/main" val="1726608757"/>
              </p:ext>
            </p:extLst>
          </p:nvPr>
        </p:nvGraphicFramePr>
        <p:xfrm>
          <a:off x="1317387" y="2159967"/>
          <a:ext cx="8280919" cy="3657600"/>
        </p:xfrm>
        <a:graphic>
          <a:graphicData uri="http://schemas.openxmlformats.org/drawingml/2006/table">
            <a:tbl>
              <a:tblPr>
                <a:tableStyleId>{616DA210-FB5B-4158-B5E0-FEB733F419BA}</a:tableStyleId>
              </a:tblPr>
              <a:tblGrid>
                <a:gridCol w="759748">
                  <a:extLst>
                    <a:ext uri="{9D8B030D-6E8A-4147-A177-3AD203B41FA5}">
                      <a16:colId xmlns:a16="http://schemas.microsoft.com/office/drawing/2014/main" val="1340888287"/>
                    </a:ext>
                  </a:extLst>
                </a:gridCol>
                <a:gridCol w="1404024">
                  <a:extLst>
                    <a:ext uri="{9D8B030D-6E8A-4147-A177-3AD203B41FA5}">
                      <a16:colId xmlns:a16="http://schemas.microsoft.com/office/drawing/2014/main" val="3147740293"/>
                    </a:ext>
                  </a:extLst>
                </a:gridCol>
                <a:gridCol w="917310">
                  <a:extLst>
                    <a:ext uri="{9D8B030D-6E8A-4147-A177-3AD203B41FA5}">
                      <a16:colId xmlns:a16="http://schemas.microsoft.com/office/drawing/2014/main" val="3559790729"/>
                    </a:ext>
                  </a:extLst>
                </a:gridCol>
                <a:gridCol w="1071633">
                  <a:extLst>
                    <a:ext uri="{9D8B030D-6E8A-4147-A177-3AD203B41FA5}">
                      <a16:colId xmlns:a16="http://schemas.microsoft.com/office/drawing/2014/main" val="295120989"/>
                    </a:ext>
                  </a:extLst>
                </a:gridCol>
                <a:gridCol w="1377043">
                  <a:extLst>
                    <a:ext uri="{9D8B030D-6E8A-4147-A177-3AD203B41FA5}">
                      <a16:colId xmlns:a16="http://schemas.microsoft.com/office/drawing/2014/main" val="1031895730"/>
                    </a:ext>
                  </a:extLst>
                </a:gridCol>
                <a:gridCol w="347810">
                  <a:extLst>
                    <a:ext uri="{9D8B030D-6E8A-4147-A177-3AD203B41FA5}">
                      <a16:colId xmlns:a16="http://schemas.microsoft.com/office/drawing/2014/main" val="3201194692"/>
                    </a:ext>
                  </a:extLst>
                </a:gridCol>
                <a:gridCol w="1377043">
                  <a:extLst>
                    <a:ext uri="{9D8B030D-6E8A-4147-A177-3AD203B41FA5}">
                      <a16:colId xmlns:a16="http://schemas.microsoft.com/office/drawing/2014/main" val="2742167553"/>
                    </a:ext>
                  </a:extLst>
                </a:gridCol>
                <a:gridCol w="1026308">
                  <a:extLst>
                    <a:ext uri="{9D8B030D-6E8A-4147-A177-3AD203B41FA5}">
                      <a16:colId xmlns:a16="http://schemas.microsoft.com/office/drawing/2014/main" val="2414752455"/>
                    </a:ext>
                  </a:extLst>
                </a:gridCol>
              </a:tblGrid>
              <a:tr h="214094">
                <a:tc>
                  <a:txBody>
                    <a:bodyPr/>
                    <a:lstStyle/>
                    <a:p>
                      <a:r>
                        <a:rPr lang="zh-CN" sz="1600">
                          <a:effectLst/>
                        </a:rPr>
                        <a:t>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7">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275381460"/>
                  </a:ext>
                </a:extLst>
              </a:tr>
              <a:tr h="214094">
                <a:tc>
                  <a:txBody>
                    <a:bodyPr/>
                    <a:lstStyle/>
                    <a:p>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gridSpan="5">
                  <a:txBody>
                    <a:bodyPr/>
                    <a:lstStyle/>
                    <a:p>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a:txBody>
                    <a:bodyPr/>
                    <a:lstStyle/>
                    <a:p>
                      <a:r>
                        <a:rPr lang="zh-CN" sz="1600" dirty="0">
                          <a:effectLst/>
                        </a:rPr>
                        <a:t>评分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extLst>
                  <a:ext uri="{0D108BD9-81ED-4DB2-BD59-A6C34878D82A}">
                    <a16:rowId xmlns:a16="http://schemas.microsoft.com/office/drawing/2014/main" val="1014124600"/>
                  </a:ext>
                </a:extLst>
              </a:tr>
              <a:tr h="214094">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正确连接电源、变频器与电动机的硬件接线。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456631383"/>
                  </a:ext>
                </a:extLst>
              </a:tr>
              <a:tr h="428188">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dirty="0">
                          <a:effectLst/>
                        </a:rPr>
                        <a:t>能完成变频器参数复位和快速调试，会合理设置变频器参数。</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03688371"/>
                  </a:ext>
                </a:extLst>
              </a:tr>
              <a:tr h="214094">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变频器操作方式参数设置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04019608"/>
                  </a:ext>
                </a:extLst>
              </a:tr>
              <a:tr h="214094">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电动机参数设置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64948190"/>
                  </a:ext>
                </a:extLst>
              </a:tr>
              <a:tr h="214094">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en-US" sz="1600">
                          <a:effectLst/>
                        </a:rPr>
                        <a:t>PID</a:t>
                      </a:r>
                      <a:r>
                        <a:rPr lang="zh-CN" sz="1600">
                          <a:effectLst/>
                        </a:rPr>
                        <a:t>参数设置和调整</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20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088148896"/>
                  </a:ext>
                </a:extLst>
              </a:tr>
              <a:tr h="214094">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正确观察变频器的运行参数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5004613"/>
                  </a:ext>
                </a:extLst>
              </a:tr>
              <a:tr h="214094">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数据记录完整、正确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96984605"/>
                  </a:ext>
                </a:extLst>
              </a:tr>
              <a:tr h="214094">
                <a:tc>
                  <a:txBody>
                    <a:bodyPr/>
                    <a:lstStyle/>
                    <a:p>
                      <a:pPr algn="ctr"/>
                      <a:r>
                        <a:rPr lang="en-US" sz="1600">
                          <a:effectLst/>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合理施工，操作规范，在规定时间完成任务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84134508"/>
                  </a:ext>
                </a:extLst>
              </a:tr>
              <a:tr h="428188">
                <a:tc>
                  <a:txBody>
                    <a:bodyPr/>
                    <a:lstStyle/>
                    <a:p>
                      <a:pPr algn="ctr"/>
                      <a:r>
                        <a:rPr lang="en-US" sz="1600">
                          <a:effectLst/>
                        </a:rPr>
                        <a:t>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5">
                  <a:txBody>
                    <a:bodyPr/>
                    <a:lstStyle/>
                    <a:p>
                      <a:r>
                        <a:rPr lang="zh-CN" sz="1600">
                          <a:effectLst/>
                        </a:rPr>
                        <a:t>无旷课、迟到现象，团队意识强（工具保管、使用、收回情况，设备摆放，场地整理情况）</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dirty="0">
                          <a:effectLst/>
                        </a:rPr>
                        <a:t>10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94477410"/>
                  </a:ext>
                </a:extLst>
              </a:tr>
              <a:tr h="214094">
                <a:tc gridSpan="7">
                  <a:txBody>
                    <a:bodyPr/>
                    <a:lstStyle/>
                    <a:p>
                      <a:pPr algn="ctr"/>
                      <a:r>
                        <a:rPr lang="zh-CN" sz="1600">
                          <a:effectLst/>
                        </a:rPr>
                        <a:t>总得分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84627146"/>
                  </a:ext>
                </a:extLst>
              </a:tr>
              <a:tr h="214094">
                <a:tc>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2">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72213936"/>
                  </a:ext>
                </a:extLst>
              </a:tr>
            </a:tbl>
          </a:graphicData>
        </a:graphic>
      </p:graphicFrame>
    </p:spTree>
    <p:extLst>
      <p:ext uri="{BB962C8B-B14F-4D97-AF65-F5344CB8AC3E}">
        <p14:creationId xmlns:p14="http://schemas.microsoft.com/office/powerpoint/2010/main" val="112467525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0" y="-273"/>
            <a:ext cx="11522075" cy="64801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993527"/>
              </a:solidFill>
              <a:effectLst/>
              <a:uLnTx/>
              <a:uFillTx/>
              <a:latin typeface="Arial" panose="020B0604020202020204" pitchFamily="34" charset="0"/>
              <a:ea typeface="宋体" panose="02010600030101010101" pitchFamily="2" charset="-122"/>
            </a:endParaRPr>
          </a:p>
        </p:txBody>
      </p:sp>
      <p:sp>
        <p:nvSpPr>
          <p:cNvPr id="16" name="矩形 15"/>
          <p:cNvSpPr/>
          <p:nvPr/>
        </p:nvSpPr>
        <p:spPr bwMode="auto">
          <a:xfrm>
            <a:off x="1518" y="1100420"/>
            <a:ext cx="11522075" cy="4333179"/>
          </a:xfrm>
          <a:prstGeom prst="rect">
            <a:avLst/>
          </a:prstGeom>
          <a:solidFill>
            <a:srgbClr val="062B5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4" name="矩形 13"/>
          <p:cNvSpPr/>
          <p:nvPr/>
        </p:nvSpPr>
        <p:spPr bwMode="auto">
          <a:xfrm>
            <a:off x="3171857" y="2258025"/>
            <a:ext cx="8351736" cy="2214578"/>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2" name="椭圆 1"/>
          <p:cNvSpPr/>
          <p:nvPr/>
        </p:nvSpPr>
        <p:spPr bwMode="auto">
          <a:xfrm>
            <a:off x="610485" y="1473207"/>
            <a:ext cx="3672306" cy="3672306"/>
          </a:xfrm>
          <a:prstGeom prst="ellipse">
            <a:avLst/>
          </a:prstGeom>
          <a:solidFill>
            <a:schemeClr val="bg1"/>
          </a:solidFill>
          <a:ln w="114300" cap="flat" cmpd="sng" algn="ctr">
            <a:solidFill>
              <a:srgbClr val="9DC3E6">
                <a:alpha val="69804"/>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713105"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2075" y="1096947"/>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18" name="矩形 17"/>
          <p:cNvSpPr/>
          <p:nvPr/>
        </p:nvSpPr>
        <p:spPr bwMode="auto">
          <a:xfrm>
            <a:off x="2075" y="5388860"/>
            <a:ext cx="11520000" cy="72000"/>
          </a:xfrm>
          <a:prstGeom prst="rect">
            <a:avLst/>
          </a:prstGeom>
          <a:solidFill>
            <a:srgbClr val="FFFFFF">
              <a:lumMod val="8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3527"/>
              </a:solidFill>
              <a:effectLst/>
              <a:uLnTx/>
              <a:uFillTx/>
              <a:latin typeface="Arial" panose="020B0604020202020204" pitchFamily="34" charset="0"/>
              <a:ea typeface="宋体" panose="02010600030101010101" pitchFamily="2" charset="-122"/>
            </a:endParaRPr>
          </a:p>
        </p:txBody>
      </p:sp>
      <p:sp>
        <p:nvSpPr>
          <p:cNvPr id="55" name="文本框 54"/>
          <p:cNvSpPr txBox="1"/>
          <p:nvPr/>
        </p:nvSpPr>
        <p:spPr>
          <a:xfrm>
            <a:off x="5099050" y="2719705"/>
            <a:ext cx="5358130" cy="1134110"/>
          </a:xfrm>
          <a:prstGeom prst="rect">
            <a:avLst/>
          </a:prstGeom>
          <a:noFill/>
        </p:spPr>
        <p:txBody>
          <a:bodyPr wrap="square" lIns="86395" tIns="43197" rIns="86395" bIns="43197" rtlCol="0">
            <a:spAutoFit/>
          </a:bodyPr>
          <a:lstStyle/>
          <a:p>
            <a:pPr algn="ctr"/>
            <a:r>
              <a:rPr lang="en-US" altLang="zh-CN" sz="6805" b="1" dirty="0">
                <a:solidFill>
                  <a:schemeClr val="bg1"/>
                </a:solidFill>
                <a:effectLst>
                  <a:reflection blurRad="6350" stA="55000" endA="300" endPos="45500" dir="5400000" sy="-100000" algn="bl" rotWithShape="0"/>
                </a:effectLst>
                <a:cs typeface="+mn-ea"/>
                <a:sym typeface="+mn-lt"/>
              </a:rPr>
              <a:t>THANK   YOU</a:t>
            </a:r>
            <a:endParaRPr lang="zh-CN" altLang="en-US" sz="6805" b="1" dirty="0">
              <a:solidFill>
                <a:schemeClr val="bg1"/>
              </a:solidFill>
              <a:effectLst>
                <a:reflection blurRad="6350" stA="55000" endA="300" endPos="45500" dir="5400000" sy="-100000" algn="bl" rotWithShape="0"/>
              </a:effectLst>
              <a:cs typeface="+mn-ea"/>
              <a:sym typeface="+mn-lt"/>
            </a:endParaRPr>
          </a:p>
        </p:txBody>
      </p:sp>
      <p:pic>
        <p:nvPicPr>
          <p:cNvPr id="5" name="图片 4">
            <a:extLst>
              <a:ext uri="{FF2B5EF4-FFF2-40B4-BE49-F238E27FC236}">
                <a16:creationId xmlns:a16="http://schemas.microsoft.com/office/drawing/2014/main" id="{CD530CE3-9B46-DCC3-4727-3F5D4B8326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4895" y="2500612"/>
            <a:ext cx="2798852" cy="1675579"/>
          </a:xfrm>
          <a:prstGeom prst="rect">
            <a:avLst/>
          </a:prstGeom>
        </p:spPr>
      </p:pic>
      <p:sp>
        <p:nvSpPr>
          <p:cNvPr id="3" name="椭圆 2">
            <a:extLst>
              <a:ext uri="{FF2B5EF4-FFF2-40B4-BE49-F238E27FC236}">
                <a16:creationId xmlns:a16="http://schemas.microsoft.com/office/drawing/2014/main" id="{4189512D-2462-C11E-1705-C7BBAD9EB73B}"/>
              </a:ext>
            </a:extLst>
          </p:cNvPr>
          <p:cNvSpPr/>
          <p:nvPr/>
        </p:nvSpPr>
        <p:spPr>
          <a:xfrm>
            <a:off x="720477" y="1583903"/>
            <a:ext cx="3456384" cy="3489610"/>
          </a:xfrm>
          <a:prstGeom prst="ellipse">
            <a:avLst/>
          </a:prstGeom>
          <a:solidFill>
            <a:schemeClr val="bg2">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A264BD9-202A-3271-2240-BA318108CA25}"/>
              </a:ext>
            </a:extLst>
          </p:cNvPr>
          <p:cNvSpPr/>
          <p:nvPr/>
        </p:nvSpPr>
        <p:spPr>
          <a:xfrm>
            <a:off x="3938351" y="1228262"/>
            <a:ext cx="7318521" cy="923330"/>
          </a:xfrm>
          <a:prstGeom prst="rect">
            <a:avLst/>
          </a:prstGeom>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zh-CN" altLang="en-US" sz="5400" b="1" dirty="0">
                <a:solidFill>
                  <a:schemeClr val="bg1"/>
                </a:solidFill>
                <a:latin typeface="华文行楷" panose="02010800040101010101" pitchFamily="2" charset="-122"/>
                <a:ea typeface="华文行楷" panose="02010800040101010101" pitchFamily="2" charset="-122"/>
              </a:rPr>
              <a:t>变频与伺服控制技术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fill="hold" grpId="1"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bldLvl="0" animBg="1"/>
      <p:bldP spid="2" grpId="0" bldLvl="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9E255419-4495-7895-42A0-27AA63AFADB8}"/>
              </a:ext>
            </a:extLst>
          </p:cNvPr>
          <p:cNvSpPr txBox="1"/>
          <p:nvPr/>
        </p:nvSpPr>
        <p:spPr>
          <a:xfrm>
            <a:off x="616388" y="1295871"/>
            <a:ext cx="10614524" cy="2104872"/>
          </a:xfrm>
          <a:prstGeom prst="rect">
            <a:avLst/>
          </a:prstGeom>
          <a:noFill/>
        </p:spPr>
        <p:txBody>
          <a:bodyPr wrap="square">
            <a:spAutoFit/>
          </a:bodyPr>
          <a:lstStyle/>
          <a:p>
            <a:pPr lvl="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曲线加减速</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将</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曲线划分为三个阶段的时间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起始加速时间段（</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dirty="0">
                <a:latin typeface="宋体" panose="02010600030101010101" pitchFamily="2" charset="-122"/>
                <a:ea typeface="宋体" panose="02010600030101010101" pitchFamily="2" charset="-122"/>
                <a:cs typeface="宋体" panose="02010600030101010101" pitchFamily="2" charset="-122"/>
              </a:rPr>
              <a:t>如</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①所示，这一阶段输出频率变化的斜率从零逐渐递增加，</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曲线上升段时间如②所示</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这一阶段输出频率变化的斜率恒定，</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曲线加速时间结束段时间如③所示，这一阶段输出频率变化的斜率逐渐递减到零，将每个阶段时间按百分比分配，得到一条完整的</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 </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型曲线。</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7DC1AC29-4689-6539-F803-B5884C629E02}"/>
              </a:ext>
            </a:extLst>
          </p:cNvPr>
          <p:cNvPicPr>
            <a:picLocks noChangeAspect="1"/>
          </p:cNvPicPr>
          <p:nvPr/>
        </p:nvPicPr>
        <p:blipFill rotWithShape="1">
          <a:blip r:embed="rId2"/>
          <a:srcRect l="49192"/>
          <a:stretch/>
        </p:blipFill>
        <p:spPr bwMode="auto">
          <a:xfrm>
            <a:off x="4464893" y="3115649"/>
            <a:ext cx="4490888" cy="2464731"/>
          </a:xfrm>
          <a:prstGeom prst="rect">
            <a:avLst/>
          </a:prstGeom>
          <a:noFill/>
          <a:ln>
            <a:noFill/>
          </a:ln>
          <a:extLst>
            <a:ext uri="{53640926-AAD7-44D8-BBD7-CCE9431645EC}">
              <a14:shadowObscured xmlns:a14="http://schemas.microsoft.com/office/drawing/2010/main"/>
            </a:ext>
          </a:extLst>
        </p:spPr>
      </p:pic>
      <p:sp>
        <p:nvSpPr>
          <p:cNvPr id="3" name="文本框 2">
            <a:extLst>
              <a:ext uri="{FF2B5EF4-FFF2-40B4-BE49-F238E27FC236}">
                <a16:creationId xmlns:a16="http://schemas.microsoft.com/office/drawing/2014/main" id="{0055DC4C-9331-A2D5-8D5B-BE5FA7FB6D20}"/>
              </a:ext>
            </a:extLst>
          </p:cNvPr>
          <p:cNvSpPr txBox="1"/>
          <p:nvPr/>
        </p:nvSpPr>
        <p:spPr>
          <a:xfrm>
            <a:off x="3142358" y="5745014"/>
            <a:ext cx="6768752" cy="369332"/>
          </a:xfrm>
          <a:prstGeom prst="rect">
            <a:avLst/>
          </a:prstGeom>
          <a:noFill/>
        </p:spPr>
        <p:txBody>
          <a:bodyPr wrap="square">
            <a:spAutoFit/>
          </a:bodyPr>
          <a:lstStyle/>
          <a:p>
            <a:pPr algn="ct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b</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S</a:t>
            </a:r>
            <a:r>
              <a:rPr lang="zh-CN" altLang="zh-CN" sz="1800" dirty="0">
                <a:effectLst/>
                <a:ea typeface="宋体" panose="02010600030101010101" pitchFamily="2" charset="-122"/>
                <a:cs typeface="宋体" panose="02010600030101010101" pitchFamily="2" charset="-122"/>
              </a:rPr>
              <a:t>曲线加减速</a:t>
            </a:r>
            <a:r>
              <a:rPr lang="en-US" altLang="zh-CN" sz="1800" dirty="0">
                <a:effectLst/>
                <a:ea typeface="宋体" panose="02010600030101010101" pitchFamily="2" charset="-122"/>
                <a:cs typeface="宋体" panose="02010600030101010101" pitchFamily="2" charset="-122"/>
              </a:rPr>
              <a:t> </a:t>
            </a:r>
            <a:endParaRPr lang="zh-CN" altLang="en-US" dirty="0"/>
          </a:p>
        </p:txBody>
      </p:sp>
    </p:spTree>
    <p:extLst>
      <p:ext uri="{BB962C8B-B14F-4D97-AF65-F5344CB8AC3E}">
        <p14:creationId xmlns:p14="http://schemas.microsoft.com/office/powerpoint/2010/main" val="1842499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Rectangle 8">
            <a:extLst>
              <a:ext uri="{FF2B5EF4-FFF2-40B4-BE49-F238E27FC236}">
                <a16:creationId xmlns:a16="http://schemas.microsoft.com/office/drawing/2014/main" id="{6517B6D1-DA25-D985-F0EF-24AAB798DA80}"/>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3.1.5 </a:t>
            </a:r>
            <a:r>
              <a:rPr lang="zh-CN" altLang="en-US" sz="2400" b="1" dirty="0">
                <a:solidFill>
                  <a:srgbClr val="294B64"/>
                </a:solidFill>
                <a:latin typeface="微软雅黑" panose="020B0503020204020204" charset="-122"/>
                <a:ea typeface="微软雅黑" panose="020B0503020204020204" charset="-122"/>
              </a:rPr>
              <a:t>变频器的停车方式</a:t>
            </a:r>
          </a:p>
        </p:txBody>
      </p:sp>
      <p:graphicFrame>
        <p:nvGraphicFramePr>
          <p:cNvPr id="6" name="图示 5">
            <a:extLst>
              <a:ext uri="{FF2B5EF4-FFF2-40B4-BE49-F238E27FC236}">
                <a16:creationId xmlns:a16="http://schemas.microsoft.com/office/drawing/2014/main" id="{ADE5793B-3BFF-B50D-3EB5-6F9B90BCA808}"/>
              </a:ext>
            </a:extLst>
          </p:cNvPr>
          <p:cNvGraphicFramePr/>
          <p:nvPr>
            <p:extLst>
              <p:ext uri="{D42A27DB-BD31-4B8C-83A1-F6EECF244321}">
                <p14:modId xmlns:p14="http://schemas.microsoft.com/office/powerpoint/2010/main" val="3004437399"/>
              </p:ext>
            </p:extLst>
          </p:nvPr>
        </p:nvGraphicFramePr>
        <p:xfrm>
          <a:off x="1440557" y="1616609"/>
          <a:ext cx="9025266" cy="29664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5654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9E255419-4495-7895-42A0-27AA63AFADB8}"/>
              </a:ext>
            </a:extLst>
          </p:cNvPr>
          <p:cNvSpPr txBox="1"/>
          <p:nvPr/>
        </p:nvSpPr>
        <p:spPr>
          <a:xfrm>
            <a:off x="616388" y="1295871"/>
            <a:ext cx="10614524" cy="1689373"/>
          </a:xfrm>
          <a:prstGeom prst="rect">
            <a:avLst/>
          </a:prstGeom>
          <a:noFill/>
        </p:spPr>
        <p:txBody>
          <a:bodyPr wrap="square">
            <a:spAutoFit/>
          </a:bodyPr>
          <a:lstStyle/>
          <a:p>
            <a:pPr lvl="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变频器的停车方式</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停止变频器，必须考虑到与变频器操作、变频器保护功能（如电气过载和热过载）、操作人员及设备安全保护功能有关的因素。</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变频可以使用三种停车方式</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OFF1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OFF2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OFF3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，也可以根据不同工况，分阶段组合使用。</a:t>
            </a:r>
          </a:p>
        </p:txBody>
      </p:sp>
      <p:graphicFrame>
        <p:nvGraphicFramePr>
          <p:cNvPr id="6" name="图示 5">
            <a:extLst>
              <a:ext uri="{FF2B5EF4-FFF2-40B4-BE49-F238E27FC236}">
                <a16:creationId xmlns:a16="http://schemas.microsoft.com/office/drawing/2014/main" id="{8C7F316A-17D0-8AE3-CA45-A8B81BD92CE0}"/>
              </a:ext>
            </a:extLst>
          </p:cNvPr>
          <p:cNvGraphicFramePr/>
          <p:nvPr>
            <p:extLst>
              <p:ext uri="{D42A27DB-BD31-4B8C-83A1-F6EECF244321}">
                <p14:modId xmlns:p14="http://schemas.microsoft.com/office/powerpoint/2010/main" val="3948170763"/>
              </p:ext>
            </p:extLst>
          </p:nvPr>
        </p:nvGraphicFramePr>
        <p:xfrm>
          <a:off x="1269733" y="2664208"/>
          <a:ext cx="9531864" cy="1800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文本框 8">
            <a:extLst>
              <a:ext uri="{FF2B5EF4-FFF2-40B4-BE49-F238E27FC236}">
                <a16:creationId xmlns:a16="http://schemas.microsoft.com/office/drawing/2014/main" id="{4BE3C0EB-1BF1-A9F3-28FE-D23DC8A27033}"/>
              </a:ext>
            </a:extLst>
          </p:cNvPr>
          <p:cNvSpPr txBox="1"/>
          <p:nvPr/>
        </p:nvSpPr>
        <p:spPr>
          <a:xfrm>
            <a:off x="3456781" y="4680247"/>
            <a:ext cx="1728192" cy="830997"/>
          </a:xfrm>
          <a:prstGeom prst="rect">
            <a:avLst/>
          </a:prstGeom>
          <a:noFill/>
        </p:spPr>
        <p:txBody>
          <a:bodyPr wrap="square">
            <a:spAutoFit/>
          </a:bodyPr>
          <a:lstStyle/>
          <a:p>
            <a:r>
              <a:rPr lang="zh-CN" altLang="zh-CN" sz="1600" dirty="0">
                <a:effectLst/>
                <a:latin typeface="+mn-ea"/>
                <a:cs typeface="宋体" panose="02010600030101010101" pitchFamily="2" charset="-122"/>
              </a:rPr>
              <a:t>当变频器启动</a:t>
            </a:r>
            <a:r>
              <a:rPr lang="en-US" altLang="zh-CN" sz="1600" dirty="0">
                <a:effectLst/>
                <a:latin typeface="+mn-ea"/>
                <a:cs typeface="宋体" panose="02010600030101010101" pitchFamily="2" charset="-122"/>
              </a:rPr>
              <a:t>ON</a:t>
            </a:r>
            <a:r>
              <a:rPr lang="zh-CN" altLang="zh-CN" sz="1600" dirty="0">
                <a:effectLst/>
                <a:latin typeface="+mn-ea"/>
                <a:cs typeface="宋体" panose="02010600030101010101" pitchFamily="2" charset="-122"/>
              </a:rPr>
              <a:t>命令撤除时，直接激活</a:t>
            </a:r>
            <a:r>
              <a:rPr lang="en-US" altLang="zh-CN" sz="1600" dirty="0">
                <a:effectLst/>
                <a:latin typeface="+mn-ea"/>
                <a:cs typeface="宋体" panose="02010600030101010101" pitchFamily="2" charset="-122"/>
              </a:rPr>
              <a:t>OFF1</a:t>
            </a:r>
            <a:r>
              <a:rPr lang="zh-CN" altLang="zh-CN" sz="1600" dirty="0">
                <a:effectLst/>
                <a:latin typeface="+mn-ea"/>
                <a:cs typeface="宋体" panose="02010600030101010101" pitchFamily="2" charset="-122"/>
              </a:rPr>
              <a:t>制动。</a:t>
            </a:r>
            <a:endParaRPr lang="zh-CN" altLang="en-US" sz="1600" dirty="0">
              <a:latin typeface="+mn-ea"/>
            </a:endParaRPr>
          </a:p>
        </p:txBody>
      </p:sp>
      <p:sp>
        <p:nvSpPr>
          <p:cNvPr id="10" name="文本框 9">
            <a:extLst>
              <a:ext uri="{FF2B5EF4-FFF2-40B4-BE49-F238E27FC236}">
                <a16:creationId xmlns:a16="http://schemas.microsoft.com/office/drawing/2014/main" id="{A0C4C701-9C28-6322-B52F-C82B299002A8}"/>
              </a:ext>
            </a:extLst>
          </p:cNvPr>
          <p:cNvSpPr txBox="1"/>
          <p:nvPr/>
        </p:nvSpPr>
        <p:spPr>
          <a:xfrm>
            <a:off x="5184973" y="4686894"/>
            <a:ext cx="1728192" cy="1569660"/>
          </a:xfrm>
          <a:prstGeom prst="rect">
            <a:avLst/>
          </a:prstGeom>
          <a:noFill/>
        </p:spPr>
        <p:txBody>
          <a:bodyPr wrap="square">
            <a:spAutoFit/>
          </a:bodyPr>
          <a:lstStyle/>
          <a:p>
            <a:r>
              <a:rPr lang="zh-CN" altLang="en-US" sz="1600" dirty="0">
                <a:effectLst/>
                <a:latin typeface="+mn-ea"/>
                <a:cs typeface="宋体" panose="02010600030101010101" pitchFamily="2" charset="-122"/>
              </a:rPr>
              <a:t>执行</a:t>
            </a:r>
            <a:r>
              <a:rPr lang="en-US" altLang="zh-CN" sz="1600" dirty="0">
                <a:effectLst/>
                <a:latin typeface="+mn-ea"/>
                <a:cs typeface="宋体" panose="02010600030101010101" pitchFamily="2" charset="-122"/>
              </a:rPr>
              <a:t>OFF2</a:t>
            </a:r>
            <a:r>
              <a:rPr lang="zh-CN" altLang="en-US" sz="1600" dirty="0">
                <a:effectLst/>
                <a:latin typeface="+mn-ea"/>
                <a:cs typeface="宋体" panose="02010600030101010101" pitchFamily="2" charset="-122"/>
              </a:rPr>
              <a:t>停车命令时，立即取消变频器脉冲输出，输出频率立刻降为零，电动机依惯性停车</a:t>
            </a:r>
            <a:r>
              <a:rPr lang="zh-CN" altLang="zh-CN" sz="1600" dirty="0">
                <a:effectLst/>
                <a:latin typeface="+mn-ea"/>
                <a:cs typeface="宋体" panose="02010600030101010101" pitchFamily="2" charset="-122"/>
              </a:rPr>
              <a:t>。</a:t>
            </a:r>
            <a:endParaRPr lang="zh-CN" altLang="en-US" sz="1600" dirty="0">
              <a:latin typeface="+mn-ea"/>
            </a:endParaRPr>
          </a:p>
        </p:txBody>
      </p:sp>
      <p:sp>
        <p:nvSpPr>
          <p:cNvPr id="11" name="文本框 10">
            <a:extLst>
              <a:ext uri="{FF2B5EF4-FFF2-40B4-BE49-F238E27FC236}">
                <a16:creationId xmlns:a16="http://schemas.microsoft.com/office/drawing/2014/main" id="{941FD9A8-3923-459D-7A34-1993C2383488}"/>
              </a:ext>
            </a:extLst>
          </p:cNvPr>
          <p:cNvSpPr txBox="1"/>
          <p:nvPr/>
        </p:nvSpPr>
        <p:spPr>
          <a:xfrm>
            <a:off x="7057181" y="4746794"/>
            <a:ext cx="1728192" cy="1477328"/>
          </a:xfrm>
          <a:prstGeom prst="rect">
            <a:avLst/>
          </a:prstGeom>
          <a:noFill/>
        </p:spPr>
        <p:txBody>
          <a:bodyPr wrap="square">
            <a:spAutoFit/>
          </a:bodyPr>
          <a:lstStyle/>
          <a:p>
            <a:r>
              <a:rPr lang="zh-CN" altLang="zh-CN" sz="1800" dirty="0">
                <a:effectLst/>
                <a:ea typeface="宋体" panose="02010600030101010101" pitchFamily="2" charset="-122"/>
                <a:cs typeface="宋体" panose="02010600030101010101" pitchFamily="2" charset="-122"/>
              </a:rPr>
              <a:t>电动机起动必须要输入端子闭合接通</a:t>
            </a:r>
            <a:r>
              <a:rPr lang="zh-CN" altLang="en-US" sz="1800" dirty="0">
                <a:effectLst/>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cs typeface="宋体" panose="02010600030101010101" pitchFamily="2" charset="-122"/>
              </a:rPr>
              <a:t>OFF3</a:t>
            </a:r>
            <a:r>
              <a:rPr lang="zh-CN" altLang="zh-CN" sz="1800" dirty="0">
                <a:effectLst/>
                <a:ea typeface="宋体" panose="02010600030101010101" pitchFamily="2" charset="-122"/>
                <a:cs typeface="宋体" panose="02010600030101010101" pitchFamily="2" charset="-122"/>
              </a:rPr>
              <a:t>的制动特性与</a:t>
            </a:r>
            <a:r>
              <a:rPr lang="en-US" altLang="zh-CN" sz="1800" dirty="0">
                <a:effectLst/>
                <a:ea typeface="宋体" panose="02010600030101010101" pitchFamily="2" charset="-122"/>
                <a:cs typeface="宋体" panose="02010600030101010101" pitchFamily="2" charset="-122"/>
              </a:rPr>
              <a:t>OFF1</a:t>
            </a:r>
            <a:r>
              <a:rPr lang="zh-CN" altLang="zh-CN" sz="1800" dirty="0">
                <a:effectLst/>
                <a:ea typeface="宋体" panose="02010600030101010101" pitchFamily="2" charset="-122"/>
                <a:cs typeface="宋体" panose="02010600030101010101" pitchFamily="2" charset="-122"/>
              </a:rPr>
              <a:t>相同</a:t>
            </a:r>
            <a:r>
              <a:rPr lang="zh-CN" altLang="en-US" sz="1800" dirty="0">
                <a:effectLst/>
                <a:ea typeface="宋体" panose="02010600030101010101" pitchFamily="2" charset="-122"/>
                <a:cs typeface="宋体" panose="02010600030101010101" pitchFamily="2" charset="-122"/>
              </a:rPr>
              <a:t>。</a:t>
            </a:r>
            <a:endParaRPr lang="zh-CN" altLang="en-US" sz="1600" dirty="0">
              <a:latin typeface="+mn-ea"/>
            </a:endParaRPr>
          </a:p>
        </p:txBody>
      </p:sp>
    </p:spTree>
    <p:extLst>
      <p:ext uri="{BB962C8B-B14F-4D97-AF65-F5344CB8AC3E}">
        <p14:creationId xmlns:p14="http://schemas.microsoft.com/office/powerpoint/2010/main" val="3143258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9E255419-4495-7895-42A0-27AA63AFADB8}"/>
              </a:ext>
            </a:extLst>
          </p:cNvPr>
          <p:cNvSpPr txBox="1"/>
          <p:nvPr/>
        </p:nvSpPr>
        <p:spPr>
          <a:xfrm>
            <a:off x="616388" y="1295871"/>
            <a:ext cx="10614524" cy="2104872"/>
          </a:xfrm>
          <a:prstGeom prst="rect">
            <a:avLst/>
          </a:prstGeom>
          <a:noFill/>
        </p:spPr>
        <p:txBody>
          <a:bodyPr wrap="square">
            <a:spAutoFit/>
          </a:bodyPr>
          <a:lstStyle/>
          <a:p>
            <a:pPr lvl="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变频器加减速设置</a:t>
            </a:r>
          </a:p>
          <a:p>
            <a:pPr marL="285750" lvl="0" indent="-285750">
              <a:lnSpc>
                <a:spcPct val="150000"/>
              </a:lnSpc>
              <a:buFont typeface="Arial" panose="020B0604020202020204" pitchFamily="34" charset="0"/>
              <a:buChar char="•"/>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变频器通过设置斜坡上升时间和斜坡下降时间，决定变频器的起动和停车过程。</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斜坡上升时间越长，也就是加速时间越长，电动机起动越平缓，斜坡下降时间越长，电动机减速过程越平缓。</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加速、减速时间过短容易引起变频器过流保护</a:t>
            </a:r>
          </a:p>
        </p:txBody>
      </p:sp>
      <p:graphicFrame>
        <p:nvGraphicFramePr>
          <p:cNvPr id="2" name="表格 1">
            <a:extLst>
              <a:ext uri="{FF2B5EF4-FFF2-40B4-BE49-F238E27FC236}">
                <a16:creationId xmlns:a16="http://schemas.microsoft.com/office/drawing/2014/main" id="{724300D7-84B8-0A93-FC82-6405F207E0F4}"/>
              </a:ext>
            </a:extLst>
          </p:cNvPr>
          <p:cNvGraphicFramePr>
            <a:graphicFrameLocks noGrp="1"/>
          </p:cNvGraphicFramePr>
          <p:nvPr>
            <p:extLst>
              <p:ext uri="{D42A27DB-BD31-4B8C-83A1-F6EECF244321}">
                <p14:modId xmlns:p14="http://schemas.microsoft.com/office/powerpoint/2010/main" val="1791364024"/>
              </p:ext>
            </p:extLst>
          </p:nvPr>
        </p:nvGraphicFramePr>
        <p:xfrm>
          <a:off x="1450065" y="3600127"/>
          <a:ext cx="8621944" cy="2566792"/>
        </p:xfrm>
        <a:graphic>
          <a:graphicData uri="http://schemas.openxmlformats.org/drawingml/2006/table">
            <a:tbl>
              <a:tblPr>
                <a:tableStyleId>{D7AC3CCA-C797-4891-BE02-D94E43425B78}</a:tableStyleId>
              </a:tblPr>
              <a:tblGrid>
                <a:gridCol w="1029862">
                  <a:extLst>
                    <a:ext uri="{9D8B030D-6E8A-4147-A177-3AD203B41FA5}">
                      <a16:colId xmlns:a16="http://schemas.microsoft.com/office/drawing/2014/main" val="998402934"/>
                    </a:ext>
                  </a:extLst>
                </a:gridCol>
                <a:gridCol w="1664633">
                  <a:extLst>
                    <a:ext uri="{9D8B030D-6E8A-4147-A177-3AD203B41FA5}">
                      <a16:colId xmlns:a16="http://schemas.microsoft.com/office/drawing/2014/main" val="2588779232"/>
                    </a:ext>
                  </a:extLst>
                </a:gridCol>
                <a:gridCol w="1584739">
                  <a:extLst>
                    <a:ext uri="{9D8B030D-6E8A-4147-A177-3AD203B41FA5}">
                      <a16:colId xmlns:a16="http://schemas.microsoft.com/office/drawing/2014/main" val="252831925"/>
                    </a:ext>
                  </a:extLst>
                </a:gridCol>
                <a:gridCol w="1393213">
                  <a:extLst>
                    <a:ext uri="{9D8B030D-6E8A-4147-A177-3AD203B41FA5}">
                      <a16:colId xmlns:a16="http://schemas.microsoft.com/office/drawing/2014/main" val="3919186041"/>
                    </a:ext>
                  </a:extLst>
                </a:gridCol>
                <a:gridCol w="2949497">
                  <a:extLst>
                    <a:ext uri="{9D8B030D-6E8A-4147-A177-3AD203B41FA5}">
                      <a16:colId xmlns:a16="http://schemas.microsoft.com/office/drawing/2014/main" val="2408586297"/>
                    </a:ext>
                  </a:extLst>
                </a:gridCol>
              </a:tblGrid>
              <a:tr h="360040">
                <a:tc>
                  <a:txBody>
                    <a:bodyPr/>
                    <a:lstStyle/>
                    <a:p>
                      <a:pPr algn="ctr"/>
                      <a:r>
                        <a:rPr lang="zh-CN" sz="1600" dirty="0">
                          <a:effectLst/>
                        </a:rPr>
                        <a:t>参数号</a:t>
                      </a:r>
                      <a:endParaRPr lang="zh-CN" sz="28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参数设定范围</a:t>
                      </a:r>
                      <a:endParaRPr lang="zh-CN" sz="28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出厂默认值</a:t>
                      </a:r>
                      <a:endParaRPr lang="zh-CN" sz="28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访问等级</a:t>
                      </a:r>
                      <a:endParaRPr lang="zh-CN" sz="28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600" dirty="0">
                          <a:effectLst/>
                        </a:rPr>
                        <a:t>功能描述</a:t>
                      </a:r>
                      <a:endParaRPr lang="zh-CN" sz="28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781816081"/>
                  </a:ext>
                </a:extLst>
              </a:tr>
              <a:tr h="275844">
                <a:tc>
                  <a:txBody>
                    <a:bodyPr/>
                    <a:lstStyle/>
                    <a:p>
                      <a:pPr algn="ctr"/>
                      <a:r>
                        <a:rPr lang="en-US" sz="1600">
                          <a:effectLst/>
                        </a:rPr>
                        <a:t>P1120</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650s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10s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1</a:t>
                      </a:r>
                      <a:endParaRPr lang="zh-CN" sz="2800" dirty="0">
                        <a:effectLst/>
                        <a:latin typeface="+mn-ea"/>
                        <a:ea typeface="+mn-ea"/>
                        <a:cs typeface="宋体" panose="02010600030101010101" pitchFamily="2" charset="-122"/>
                      </a:endParaRPr>
                    </a:p>
                  </a:txBody>
                  <a:tcPr marL="68580" marR="68580" marT="0" marB="0"/>
                </a:tc>
                <a:tc>
                  <a:txBody>
                    <a:bodyPr/>
                    <a:lstStyle/>
                    <a:p>
                      <a:r>
                        <a:rPr lang="en-US" sz="1600" dirty="0">
                          <a:effectLst/>
                        </a:rPr>
                        <a:t>OFF1</a:t>
                      </a:r>
                      <a:r>
                        <a:rPr lang="zh-CN" sz="1600" dirty="0">
                          <a:effectLst/>
                        </a:rPr>
                        <a:t>斜坡上升时间</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616875742"/>
                  </a:ext>
                </a:extLst>
              </a:tr>
              <a:tr h="275844">
                <a:tc>
                  <a:txBody>
                    <a:bodyPr/>
                    <a:lstStyle/>
                    <a:p>
                      <a:pPr algn="ctr"/>
                      <a:r>
                        <a:rPr lang="en-US" sz="1600">
                          <a:effectLst/>
                        </a:rPr>
                        <a:t>P1121</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650s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10s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r>
                        <a:rPr lang="en-US" sz="1600">
                          <a:effectLst/>
                        </a:rPr>
                        <a:t>OFF1</a:t>
                      </a:r>
                      <a:r>
                        <a:rPr lang="zh-CN" sz="1600">
                          <a:effectLst/>
                        </a:rPr>
                        <a:t>斜坡下降时间</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792062998"/>
                  </a:ext>
                </a:extLst>
              </a:tr>
              <a:tr h="275844">
                <a:tc>
                  <a:txBody>
                    <a:bodyPr/>
                    <a:lstStyle/>
                    <a:p>
                      <a:pPr algn="ctr"/>
                      <a:r>
                        <a:rPr lang="en-US" sz="1600">
                          <a:effectLst/>
                        </a:rPr>
                        <a:t>P1130</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40s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斜坡上升起始段圆弧时间</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142720920"/>
                  </a:ext>
                </a:extLst>
              </a:tr>
              <a:tr h="275844">
                <a:tc>
                  <a:txBody>
                    <a:bodyPr/>
                    <a:lstStyle/>
                    <a:p>
                      <a:pPr algn="ctr"/>
                      <a:r>
                        <a:rPr lang="en-US" sz="1600">
                          <a:effectLst/>
                        </a:rPr>
                        <a:t>P1131</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40s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斜坡上升结束段圆弧时间</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4040527031"/>
                  </a:ext>
                </a:extLst>
              </a:tr>
              <a:tr h="275844">
                <a:tc>
                  <a:txBody>
                    <a:bodyPr/>
                    <a:lstStyle/>
                    <a:p>
                      <a:pPr algn="ctr"/>
                      <a:r>
                        <a:rPr lang="en-US" sz="1600">
                          <a:effectLst/>
                        </a:rPr>
                        <a:t>P1132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40s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斜坡下降起始段圆弧时间</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931453398"/>
                  </a:ext>
                </a:extLst>
              </a:tr>
              <a:tr h="275844">
                <a:tc>
                  <a:txBody>
                    <a:bodyPr/>
                    <a:lstStyle/>
                    <a:p>
                      <a:pPr algn="ctr"/>
                      <a:r>
                        <a:rPr lang="en-US" sz="1600">
                          <a:effectLst/>
                        </a:rPr>
                        <a:t>P1133</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40s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斜坡下降结束段圆弧时间</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4234962447"/>
                  </a:ext>
                </a:extLst>
              </a:tr>
              <a:tr h="275844">
                <a:tc>
                  <a:txBody>
                    <a:bodyPr/>
                    <a:lstStyle/>
                    <a:p>
                      <a:pPr algn="ctr"/>
                      <a:r>
                        <a:rPr lang="en-US" sz="1600">
                          <a:effectLst/>
                        </a:rPr>
                        <a:t>P1134</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平滑圆弧的类型</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104937496"/>
                  </a:ext>
                </a:extLst>
              </a:tr>
              <a:tr h="275844">
                <a:tc>
                  <a:txBody>
                    <a:bodyPr/>
                    <a:lstStyle/>
                    <a:p>
                      <a:pPr algn="ctr"/>
                      <a:r>
                        <a:rPr lang="en-US" sz="1600">
                          <a:effectLst/>
                        </a:rPr>
                        <a:t>P1135</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0</a:t>
                      </a:r>
                      <a:r>
                        <a:rPr lang="zh-CN" sz="1600">
                          <a:effectLst/>
                        </a:rPr>
                        <a:t>—</a:t>
                      </a:r>
                      <a:r>
                        <a:rPr lang="en-US" sz="1600">
                          <a:effectLst/>
                        </a:rPr>
                        <a:t>650s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5s</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en-US" sz="1600" dirty="0">
                          <a:effectLst/>
                        </a:rPr>
                        <a:t>OFF3</a:t>
                      </a:r>
                      <a:r>
                        <a:rPr lang="zh-CN" sz="1600" dirty="0">
                          <a:effectLst/>
                        </a:rPr>
                        <a:t>斜坡下降时间</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43645775"/>
                  </a:ext>
                </a:extLst>
              </a:tr>
            </a:tbl>
          </a:graphicData>
        </a:graphic>
      </p:graphicFrame>
    </p:spTree>
    <p:extLst>
      <p:ext uri="{BB962C8B-B14F-4D97-AF65-F5344CB8AC3E}">
        <p14:creationId xmlns:p14="http://schemas.microsoft.com/office/powerpoint/2010/main" val="1807533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9E255419-4495-7895-42A0-27AA63AFADB8}"/>
              </a:ext>
            </a:extLst>
          </p:cNvPr>
          <p:cNvSpPr txBox="1"/>
          <p:nvPr/>
        </p:nvSpPr>
        <p:spPr>
          <a:xfrm>
            <a:off x="616388" y="1295871"/>
            <a:ext cx="10614524" cy="2104872"/>
          </a:xfrm>
          <a:prstGeom prst="rect">
            <a:avLst/>
          </a:prstGeom>
          <a:noFill/>
        </p:spPr>
        <p:txBody>
          <a:bodyPr wrap="square">
            <a:spAutoFit/>
          </a:bodyPr>
          <a:lstStyle/>
          <a:p>
            <a:pPr marL="285750" lvl="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参数</a:t>
            </a:r>
            <a:r>
              <a:rPr lang="en-US" altLang="zh-CN" sz="1800" dirty="0">
                <a:effectLst/>
                <a:ea typeface="宋体" panose="02010600030101010101" pitchFamily="2" charset="-122"/>
                <a:cs typeface="宋体" panose="02010600030101010101" pitchFamily="2" charset="-122"/>
              </a:rPr>
              <a:t> P1120 </a:t>
            </a:r>
            <a:r>
              <a:rPr lang="zh-CN" altLang="zh-CN"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 P1121 </a:t>
            </a:r>
            <a:r>
              <a:rPr lang="zh-CN" altLang="zh-CN" sz="1800" dirty="0">
                <a:effectLst/>
                <a:ea typeface="宋体" panose="02010600030101010101" pitchFamily="2" charset="-122"/>
                <a:cs typeface="宋体" panose="02010600030101010101" pitchFamily="2" charset="-122"/>
              </a:rPr>
              <a:t>可分别独立设置斜坡上升和斜坡下降时间。</a:t>
            </a:r>
            <a:endParaRPr lang="en-US" altLang="zh-CN" sz="18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P1120</a:t>
            </a:r>
            <a:r>
              <a:rPr lang="zh-CN" altLang="zh-CN" sz="1800" dirty="0">
                <a:effectLst/>
                <a:ea typeface="宋体" panose="02010600030101010101" pitchFamily="2" charset="-122"/>
                <a:cs typeface="宋体" panose="02010600030101010101" pitchFamily="2" charset="-122"/>
              </a:rPr>
              <a:t>参数中所设定的值表示在不使用圆弧功能时使电机从停车状态加速至电机最大频率（</a:t>
            </a:r>
            <a:r>
              <a:rPr lang="en-US" altLang="zh-CN" sz="1800" dirty="0">
                <a:effectLst/>
                <a:ea typeface="宋体" panose="02010600030101010101" pitchFamily="2" charset="-122"/>
                <a:cs typeface="宋体" panose="02010600030101010101" pitchFamily="2" charset="-122"/>
              </a:rPr>
              <a:t>P1082</a:t>
            </a:r>
            <a:r>
              <a:rPr lang="zh-CN" altLang="zh-CN" sz="1800" dirty="0">
                <a:effectLst/>
                <a:ea typeface="宋体" panose="02010600030101010101" pitchFamily="2" charset="-122"/>
                <a:cs typeface="宋体" panose="02010600030101010101" pitchFamily="2" charset="-122"/>
              </a:rPr>
              <a:t>）所需的时间。</a:t>
            </a:r>
            <a:endParaRPr lang="en-US" altLang="zh-CN" sz="18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P1121</a:t>
            </a:r>
            <a:r>
              <a:rPr lang="zh-CN" altLang="zh-CN" sz="1800" dirty="0">
                <a:effectLst/>
                <a:ea typeface="宋体" panose="02010600030101010101" pitchFamily="2" charset="-122"/>
                <a:cs typeface="宋体" panose="02010600030101010101" pitchFamily="2" charset="-122"/>
              </a:rPr>
              <a:t>参数中所设定的值表示在不使用圆弧功能时使电机从电机最大频率（</a:t>
            </a:r>
            <a:r>
              <a:rPr lang="en-US" altLang="zh-CN" sz="1800" dirty="0">
                <a:effectLst/>
                <a:ea typeface="宋体" panose="02010600030101010101" pitchFamily="2" charset="-122"/>
                <a:cs typeface="宋体" panose="02010600030101010101" pitchFamily="2" charset="-122"/>
              </a:rPr>
              <a:t>P1082</a:t>
            </a:r>
            <a:r>
              <a:rPr lang="zh-CN" altLang="zh-CN" sz="1800" dirty="0">
                <a:effectLst/>
                <a:ea typeface="宋体" panose="02010600030101010101" pitchFamily="2" charset="-122"/>
                <a:cs typeface="宋体" panose="02010600030101010101" pitchFamily="2" charset="-122"/>
              </a:rPr>
              <a:t>）减速至停车状态所需的时间。</a:t>
            </a:r>
            <a:endParaRPr lang="zh-CN" altLang="en-US"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3" name="图片 2">
            <a:extLst>
              <a:ext uri="{FF2B5EF4-FFF2-40B4-BE49-F238E27FC236}">
                <a16:creationId xmlns:a16="http://schemas.microsoft.com/office/drawing/2014/main" id="{7B53A515-165F-1650-BEAE-BE0B55859D8E}"/>
              </a:ext>
            </a:extLst>
          </p:cNvPr>
          <p:cNvPicPr>
            <a:picLocks noChangeAspect="1"/>
          </p:cNvPicPr>
          <p:nvPr/>
        </p:nvPicPr>
        <p:blipFill>
          <a:blip r:embed="rId2"/>
          <a:stretch>
            <a:fillRect/>
          </a:stretch>
        </p:blipFill>
        <p:spPr>
          <a:xfrm>
            <a:off x="2987248" y="3168079"/>
            <a:ext cx="6031198" cy="2808312"/>
          </a:xfrm>
          <a:prstGeom prst="rect">
            <a:avLst/>
          </a:prstGeom>
          <a:noFill/>
          <a:ln w="9525" cap="flat" cmpd="sng">
            <a:noFill/>
            <a:prstDash val="solid"/>
            <a:round/>
          </a:ln>
        </p:spPr>
      </p:pic>
    </p:spTree>
    <p:extLst>
      <p:ext uri="{BB962C8B-B14F-4D97-AF65-F5344CB8AC3E}">
        <p14:creationId xmlns:p14="http://schemas.microsoft.com/office/powerpoint/2010/main" val="28496251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9E255419-4495-7895-42A0-27AA63AFADB8}"/>
              </a:ext>
            </a:extLst>
          </p:cNvPr>
          <p:cNvSpPr txBox="1"/>
          <p:nvPr/>
        </p:nvSpPr>
        <p:spPr>
          <a:xfrm>
            <a:off x="616388" y="1295871"/>
            <a:ext cx="5504689" cy="1706878"/>
          </a:xfrm>
          <a:prstGeom prst="rect">
            <a:avLst/>
          </a:prstGeom>
          <a:noFill/>
        </p:spPr>
        <p:txBody>
          <a:bodyPr wrap="square">
            <a:spAutoFit/>
          </a:bodyPr>
          <a:lstStyle/>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P1130</a:t>
            </a:r>
            <a:r>
              <a:rPr lang="zh-CN" altLang="en-US" sz="1800" dirty="0">
                <a:effectLst/>
                <a:ea typeface="宋体" panose="02010600030101010101" pitchFamily="2" charset="-122"/>
                <a:cs typeface="宋体" panose="02010600030101010101" pitchFamily="2" charset="-122"/>
              </a:rPr>
              <a:t>参数定义斜坡上升开始时的圆弧时间。</a:t>
            </a:r>
            <a:endParaRPr lang="en-US" altLang="zh-CN" sz="18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P1131</a:t>
            </a:r>
            <a:r>
              <a:rPr lang="zh-CN" altLang="en-US" sz="1800" dirty="0">
                <a:effectLst/>
                <a:ea typeface="宋体" panose="02010600030101010101" pitchFamily="2" charset="-122"/>
                <a:cs typeface="宋体" panose="02010600030101010101" pitchFamily="2" charset="-122"/>
              </a:rPr>
              <a:t>参数定义斜坡上升结束时的圆弧时间。</a:t>
            </a:r>
            <a:endParaRPr lang="en-US" altLang="zh-CN" sz="18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P1132</a:t>
            </a:r>
            <a:r>
              <a:rPr lang="zh-CN" altLang="en-US" sz="1800" dirty="0">
                <a:effectLst/>
                <a:ea typeface="宋体" panose="02010600030101010101" pitchFamily="2" charset="-122"/>
                <a:cs typeface="宋体" panose="02010600030101010101" pitchFamily="2" charset="-122"/>
              </a:rPr>
              <a:t>参数定义斜坡下降开始时的圆弧时间。</a:t>
            </a:r>
            <a:endParaRPr lang="en-US" altLang="zh-CN" sz="18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P1133</a:t>
            </a:r>
            <a:r>
              <a:rPr lang="zh-CN" altLang="en-US" sz="1800" dirty="0">
                <a:effectLst/>
                <a:ea typeface="宋体" panose="02010600030101010101" pitchFamily="2" charset="-122"/>
                <a:cs typeface="宋体" panose="02010600030101010101" pitchFamily="2" charset="-122"/>
              </a:rPr>
              <a:t>参数定义斜坡下降结束时的圆弧时间。</a:t>
            </a:r>
            <a:endParaRPr lang="zh-CN" altLang="en-US"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942465E5-9063-C33E-2FAF-80AD7C2E15E8}"/>
              </a:ext>
            </a:extLst>
          </p:cNvPr>
          <p:cNvPicPr>
            <a:picLocks noChangeAspect="1"/>
          </p:cNvPicPr>
          <p:nvPr/>
        </p:nvPicPr>
        <p:blipFill>
          <a:blip r:embed="rId2"/>
          <a:stretch>
            <a:fillRect/>
          </a:stretch>
        </p:blipFill>
        <p:spPr>
          <a:xfrm>
            <a:off x="3528789" y="3220730"/>
            <a:ext cx="5596901" cy="2592288"/>
          </a:xfrm>
          <a:prstGeom prst="rect">
            <a:avLst/>
          </a:prstGeom>
          <a:noFill/>
          <a:ln w="9525" cap="flat" cmpd="sng">
            <a:noFill/>
            <a:prstDash val="solid"/>
            <a:round/>
          </a:ln>
        </p:spPr>
      </p:pic>
    </p:spTree>
    <p:extLst>
      <p:ext uri="{BB962C8B-B14F-4D97-AF65-F5344CB8AC3E}">
        <p14:creationId xmlns:p14="http://schemas.microsoft.com/office/powerpoint/2010/main" val="3914447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23486" y="2231975"/>
            <a:ext cx="10110468" cy="3766865"/>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训练目的</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能够认知变频器外部控制端子及功能；</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会使用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BOP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操作变频器面板，观察变频器运行状态；</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会设置变频器端子参数；</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会设置变频器功能参数；</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会使用变频器外部端子控制电动机点动运行；</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会使用变频器外部端子控制电动机正反转运行；</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会使用变频器调试功能运行；</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正确记录变频器运行数据；</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Rectangle 8">
            <a:extLst>
              <a:ext uri="{FF2B5EF4-FFF2-40B4-BE49-F238E27FC236}">
                <a16:creationId xmlns:a16="http://schemas.microsoft.com/office/drawing/2014/main" id="{68D80B70-B225-7A3C-1F9D-27AA5B16B438}"/>
              </a:ext>
            </a:extLst>
          </p:cNvPr>
          <p:cNvSpPr>
            <a:spLocks noChangeArrowheads="1"/>
          </p:cNvSpPr>
          <p:nvPr/>
        </p:nvSpPr>
        <p:spPr bwMode="auto">
          <a:xfrm>
            <a:off x="619121" y="1031244"/>
            <a:ext cx="9232096"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3.1.6 </a:t>
            </a:r>
            <a:r>
              <a:rPr lang="zh-CN" altLang="en-US" sz="2400" b="1" dirty="0">
                <a:solidFill>
                  <a:srgbClr val="294B64"/>
                </a:solidFill>
                <a:latin typeface="微软雅黑" panose="020B0503020204020204" charset="-122"/>
                <a:ea typeface="微软雅黑" panose="020B0503020204020204" charset="-122"/>
              </a:rPr>
              <a:t>技能训练</a:t>
            </a:r>
          </a:p>
        </p:txBody>
      </p:sp>
      <p:graphicFrame>
        <p:nvGraphicFramePr>
          <p:cNvPr id="2" name="表格 1">
            <a:extLst>
              <a:ext uri="{FF2B5EF4-FFF2-40B4-BE49-F238E27FC236}">
                <a16:creationId xmlns:a16="http://schemas.microsoft.com/office/drawing/2014/main" id="{1EA19764-95CD-3F00-2631-3BA30A6266C8}"/>
              </a:ext>
            </a:extLst>
          </p:cNvPr>
          <p:cNvGraphicFramePr>
            <a:graphicFrameLocks noGrp="1"/>
          </p:cNvGraphicFramePr>
          <p:nvPr>
            <p:extLst>
              <p:ext uri="{D42A27DB-BD31-4B8C-83A1-F6EECF244321}">
                <p14:modId xmlns:p14="http://schemas.microsoft.com/office/powerpoint/2010/main" val="138536536"/>
              </p:ext>
            </p:extLst>
          </p:nvPr>
        </p:nvGraphicFramePr>
        <p:xfrm>
          <a:off x="3096741" y="1172545"/>
          <a:ext cx="7488832" cy="439756"/>
        </p:xfrm>
        <a:graphic>
          <a:graphicData uri="http://schemas.openxmlformats.org/drawingml/2006/table">
            <a:tbl>
              <a:tblPr firstRow="1" firstCol="1" bandRow="1">
                <a:tableStyleId>{5C22544A-7EE6-4342-B048-85BDC9FD1C3A}</a:tableStyleId>
              </a:tblPr>
              <a:tblGrid>
                <a:gridCol w="7488832">
                  <a:extLst>
                    <a:ext uri="{9D8B030D-6E8A-4147-A177-3AD203B41FA5}">
                      <a16:colId xmlns:a16="http://schemas.microsoft.com/office/drawing/2014/main" val="1129943353"/>
                    </a:ext>
                  </a:extLst>
                </a:gridCol>
              </a:tblGrid>
              <a:tr h="439756">
                <a:tc>
                  <a:txBody>
                    <a:bodyPr/>
                    <a:lstStyle/>
                    <a:p>
                      <a:pPr algn="ctr"/>
                      <a:r>
                        <a:rPr lang="en-US" altLang="zh-CN" sz="1800" dirty="0">
                          <a:effectLst/>
                        </a:rPr>
                        <a:t>SINAMICS V20</a:t>
                      </a:r>
                      <a:r>
                        <a:rPr lang="zh-CN" altLang="en-US" sz="1800" dirty="0">
                          <a:effectLst/>
                        </a:rPr>
                        <a:t>变频器端子控制电动机正反转运行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solidFill>
                  </a:tcPr>
                </a:tc>
                <a:extLst>
                  <a:ext uri="{0D108BD9-81ED-4DB2-BD59-A6C34878D82A}">
                    <a16:rowId xmlns:a16="http://schemas.microsoft.com/office/drawing/2014/main" val="951641788"/>
                  </a:ext>
                </a:extLst>
              </a:tr>
            </a:tbl>
          </a:graphicData>
        </a:graphic>
      </p:graphicFrame>
    </p:spTree>
    <p:extLst>
      <p:ext uri="{BB962C8B-B14F-4D97-AF65-F5344CB8AC3E}">
        <p14:creationId xmlns:p14="http://schemas.microsoft.com/office/powerpoint/2010/main" val="407396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p:cNvSpPr txBox="1"/>
          <p:nvPr/>
        </p:nvSpPr>
        <p:spPr>
          <a:xfrm>
            <a:off x="0" y="176795"/>
            <a:ext cx="11532870" cy="584775"/>
          </a:xfrm>
          <a:prstGeom prst="rect">
            <a:avLst/>
          </a:prstGeom>
          <a:noFill/>
        </p:spPr>
        <p:txBody>
          <a:bodyPr wrap="square" rtlCol="0" anchor="t">
            <a:spAutoFit/>
          </a:bodyPr>
          <a:lstStyle/>
          <a:p>
            <a:pPr algn="ctr">
              <a:defRPr/>
            </a:pPr>
            <a:r>
              <a:rPr lang="zh-CN" altLang="en-US" sz="3200" b="1" dirty="0">
                <a:solidFill>
                  <a:srgbClr val="022F4F"/>
                </a:solidFill>
                <a:latin typeface="微软雅黑" panose="020B0503020204020204" charset="-122"/>
                <a:ea typeface="微软雅黑" panose="020B0503020204020204" charset="-122"/>
              </a:rPr>
              <a:t>项目</a:t>
            </a:r>
            <a:r>
              <a:rPr lang="en-US" altLang="zh-CN" sz="3200" b="1" dirty="0">
                <a:solidFill>
                  <a:srgbClr val="022F4F"/>
                </a:solidFill>
                <a:latin typeface="微软雅黑" panose="020B0503020204020204" charset="-122"/>
                <a:ea typeface="微软雅黑" panose="020B0503020204020204" charset="-122"/>
              </a:rPr>
              <a:t>3  SINAMICS V20</a:t>
            </a:r>
            <a:r>
              <a:rPr lang="zh-CN" altLang="en-US" sz="3200" b="1" dirty="0">
                <a:solidFill>
                  <a:srgbClr val="022F4F"/>
                </a:solidFill>
                <a:latin typeface="微软雅黑" panose="020B0503020204020204" charset="-122"/>
                <a:ea typeface="微软雅黑" panose="020B0503020204020204" charset="-122"/>
              </a:rPr>
              <a:t>变频器端子控制电动机运行与调试</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图示 3">
            <a:extLst>
              <a:ext uri="{FF2B5EF4-FFF2-40B4-BE49-F238E27FC236}">
                <a16:creationId xmlns:a16="http://schemas.microsoft.com/office/drawing/2014/main" id="{0482D987-AFDC-B47B-FDE8-5BA0A5E50B4E}"/>
              </a:ext>
            </a:extLst>
          </p:cNvPr>
          <p:cNvGraphicFramePr/>
          <p:nvPr>
            <p:extLst>
              <p:ext uri="{D42A27DB-BD31-4B8C-83A1-F6EECF244321}">
                <p14:modId xmlns:p14="http://schemas.microsoft.com/office/powerpoint/2010/main" val="2134921175"/>
              </p:ext>
            </p:extLst>
          </p:nvPr>
        </p:nvGraphicFramePr>
        <p:xfrm>
          <a:off x="1008509" y="1669089"/>
          <a:ext cx="9721080" cy="38032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5013360"/>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训练要求</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利用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变频器数字量输入端子控制变频器正反转和点动。</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数字量输入端子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DIN1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）外接开关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，控制变频器正向启动和停止，设定运行频率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20Hz</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数字量输入端子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9</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DIN2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）外接开关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，控制变频器反向启动和停止，运行频率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20Hz</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数字量输入端子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DIN3</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）外接按钮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，控制变频器正向点动运转，点动运行频率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10Hz</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数字量输入端子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DIN4</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）外接按钮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，控制变频器反向点动运转，点动运行频率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10Hz</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6S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，斜坡下降时间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6S</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运用操作面板改变变频器输出频率，调节电动机的转速。</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观察并记录变频器运行参数，直流母线电压</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DC</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、输出电压、输出电流、输出频率等。</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571323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858377"/>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训练准备</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AFFB2942-5A82-FAC7-8232-EDDBEBD3525D}"/>
              </a:ext>
            </a:extLst>
          </p:cNvPr>
          <p:cNvGraphicFramePr>
            <a:graphicFrameLocks noGrp="1"/>
          </p:cNvGraphicFramePr>
          <p:nvPr>
            <p:extLst>
              <p:ext uri="{D42A27DB-BD31-4B8C-83A1-F6EECF244321}">
                <p14:modId xmlns:p14="http://schemas.microsoft.com/office/powerpoint/2010/main" val="3270357494"/>
              </p:ext>
            </p:extLst>
          </p:nvPr>
        </p:nvGraphicFramePr>
        <p:xfrm>
          <a:off x="919356" y="1812281"/>
          <a:ext cx="9649072" cy="2598007"/>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303848">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303848">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6249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607694">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303848">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716272">
                <a:tc>
                  <a:txBody>
                    <a:bodyPr/>
                    <a:lstStyle/>
                    <a:p>
                      <a:pPr algn="ctr"/>
                      <a:r>
                        <a:rPr lang="en-US" sz="1600">
                          <a:effectLst/>
                        </a:rPr>
                        <a:t>5</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bl>
          </a:graphicData>
        </a:graphic>
      </p:graphicFrame>
      <p:pic>
        <p:nvPicPr>
          <p:cNvPr id="6" name="图片 13" descr="b428e069d282.jpg">
            <a:extLst>
              <a:ext uri="{FF2B5EF4-FFF2-40B4-BE49-F238E27FC236}">
                <a16:creationId xmlns:a16="http://schemas.microsoft.com/office/drawing/2014/main" id="{64AED946-B587-845F-E152-921C1BCDD202}"/>
              </a:ext>
            </a:extLst>
          </p:cNvPr>
          <p:cNvPicPr>
            <a:picLocks noChangeAspect="1"/>
          </p:cNvPicPr>
          <p:nvPr/>
        </p:nvPicPr>
        <p:blipFill>
          <a:blip r:embed="rId2"/>
          <a:stretch>
            <a:fillRect/>
          </a:stretch>
        </p:blipFill>
        <p:spPr>
          <a:xfrm>
            <a:off x="1340158" y="4654252"/>
            <a:ext cx="1584000" cy="1563158"/>
          </a:xfrm>
          <a:prstGeom prst="rect">
            <a:avLst/>
          </a:prstGeom>
          <a:noFill/>
          <a:ln w="9525">
            <a:noFill/>
          </a:ln>
        </p:spPr>
      </p:pic>
      <p:pic>
        <p:nvPicPr>
          <p:cNvPr id="8" name="图片 15" descr="t01c6364886fb4bb710.jpg">
            <a:extLst>
              <a:ext uri="{FF2B5EF4-FFF2-40B4-BE49-F238E27FC236}">
                <a16:creationId xmlns:a16="http://schemas.microsoft.com/office/drawing/2014/main" id="{9CCE277B-BAE2-1D0E-A77D-4A7E456E3208}"/>
              </a:ext>
            </a:extLst>
          </p:cNvPr>
          <p:cNvPicPr>
            <a:picLocks noChangeAspect="1"/>
          </p:cNvPicPr>
          <p:nvPr/>
        </p:nvPicPr>
        <p:blipFill>
          <a:blip r:embed="rId3"/>
          <a:stretch>
            <a:fillRect/>
          </a:stretch>
        </p:blipFill>
        <p:spPr>
          <a:xfrm>
            <a:off x="8569349" y="4775447"/>
            <a:ext cx="1656184" cy="1294413"/>
          </a:xfrm>
          <a:prstGeom prst="rect">
            <a:avLst/>
          </a:prstGeom>
          <a:noFill/>
          <a:ln w="9525">
            <a:noFill/>
          </a:ln>
        </p:spPr>
      </p:pic>
      <p:pic>
        <p:nvPicPr>
          <p:cNvPr id="10" name="图片 9">
            <a:extLst>
              <a:ext uri="{FF2B5EF4-FFF2-40B4-BE49-F238E27FC236}">
                <a16:creationId xmlns:a16="http://schemas.microsoft.com/office/drawing/2014/main" id="{1CADDEAE-0690-3998-866E-6E7230FA37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57181" y="4735715"/>
            <a:ext cx="875474" cy="1563158"/>
          </a:xfrm>
          <a:prstGeom prst="rect">
            <a:avLst/>
          </a:prstGeom>
        </p:spPr>
      </p:pic>
      <p:pic>
        <p:nvPicPr>
          <p:cNvPr id="11" name="图片 10">
            <a:extLst>
              <a:ext uri="{FF2B5EF4-FFF2-40B4-BE49-F238E27FC236}">
                <a16:creationId xmlns:a16="http://schemas.microsoft.com/office/drawing/2014/main" id="{67DCB97A-6AB4-7C67-C5C0-6DB13231A8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971" y="4734258"/>
            <a:ext cx="1657416" cy="1454806"/>
          </a:xfrm>
          <a:prstGeom prst="rect">
            <a:avLst/>
          </a:prstGeom>
        </p:spPr>
      </p:pic>
      <p:pic>
        <p:nvPicPr>
          <p:cNvPr id="12" name="Picture 10" descr="无标题">
            <a:extLst>
              <a:ext uri="{FF2B5EF4-FFF2-40B4-BE49-F238E27FC236}">
                <a16:creationId xmlns:a16="http://schemas.microsoft.com/office/drawing/2014/main" id="{BF3CEBE4-3712-342C-5E72-B2438FDE0AE6}"/>
              </a:ext>
            </a:extLst>
          </p:cNvPr>
          <p:cNvPicPr>
            <a:picLocks noChangeAspect="1"/>
          </p:cNvPicPr>
          <p:nvPr/>
        </p:nvPicPr>
        <p:blipFill>
          <a:blip r:embed="rId6"/>
          <a:stretch>
            <a:fillRect/>
          </a:stretch>
        </p:blipFill>
        <p:spPr>
          <a:xfrm>
            <a:off x="5357387" y="4892612"/>
            <a:ext cx="922554" cy="1249363"/>
          </a:xfrm>
          <a:prstGeom prst="rect">
            <a:avLst/>
          </a:prstGeom>
          <a:noFill/>
          <a:ln w="9525">
            <a:noFill/>
          </a:ln>
        </p:spPr>
      </p:pic>
    </p:spTree>
    <p:extLst>
      <p:ext uri="{BB962C8B-B14F-4D97-AF65-F5344CB8AC3E}">
        <p14:creationId xmlns:p14="http://schemas.microsoft.com/office/powerpoint/2010/main" val="4158079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875881"/>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4</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电路连接</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en-US" altLang="zh-CN" sz="1800" dirty="0">
                <a:effectLst/>
                <a:latin typeface="宋体" panose="02010600030101010101" pitchFamily="2" charset="-122"/>
                <a:cs typeface="宋体" panose="02010600030101010101" pitchFamily="2" charset="-122"/>
              </a:rPr>
              <a:t>L1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L2</a:t>
            </a:r>
            <a:r>
              <a:rPr lang="zh-CN" altLang="zh-CN" sz="1800" dirty="0">
                <a:effectLst/>
                <a:ea typeface="宋体" panose="02010600030101010101" pitchFamily="2" charset="-122"/>
                <a:cs typeface="宋体" panose="02010600030101010101" pitchFamily="2" charset="-122"/>
              </a:rPr>
              <a:t>接单相电源，</a:t>
            </a:r>
            <a:r>
              <a:rPr lang="en-US" altLang="zh-CN" sz="1800" dirty="0">
                <a:effectLst/>
                <a:ea typeface="宋体" panose="02010600030101010101" pitchFamily="2" charset="-122"/>
                <a:cs typeface="宋体" panose="02010600030101010101" pitchFamily="2" charset="-122"/>
              </a:rPr>
              <a:t>U</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V</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W</a:t>
            </a:r>
            <a:r>
              <a:rPr lang="zh-CN" altLang="zh-CN" sz="1800" dirty="0">
                <a:effectLst/>
                <a:ea typeface="宋体" panose="02010600030101010101" pitchFamily="2" charset="-122"/>
                <a:cs typeface="宋体" panose="02010600030101010101" pitchFamily="2" charset="-122"/>
              </a:rPr>
              <a:t>接三相异步电动机，电动机按照星型连接</a:t>
            </a:r>
            <a:r>
              <a:rPr lang="zh-CN" altLang="en-US" sz="1800" dirty="0">
                <a:effectLst/>
                <a:ea typeface="宋体" panose="02010600030101010101" pitchFamily="2" charset="-122"/>
                <a:cs typeface="宋体" panose="02010600030101010101" pitchFamily="2" charset="-122"/>
              </a:rPr>
              <a:t>。</a:t>
            </a:r>
            <a:endParaRPr lang="zh-CN" altLang="en-US"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C10D1CE1-606D-B2AA-1236-235B3C3CBB15}"/>
              </a:ext>
            </a:extLst>
          </p:cNvPr>
          <p:cNvPicPr>
            <a:picLocks noChangeAspect="1"/>
          </p:cNvPicPr>
          <p:nvPr/>
        </p:nvPicPr>
        <p:blipFill>
          <a:blip r:embed="rId2"/>
          <a:stretch>
            <a:fillRect/>
          </a:stretch>
        </p:blipFill>
        <p:spPr>
          <a:xfrm>
            <a:off x="4536901" y="2159967"/>
            <a:ext cx="3168352" cy="4088555"/>
          </a:xfrm>
          <a:prstGeom prst="rect">
            <a:avLst/>
          </a:prstGeom>
        </p:spPr>
      </p:pic>
    </p:spTree>
    <p:extLst>
      <p:ext uri="{BB962C8B-B14F-4D97-AF65-F5344CB8AC3E}">
        <p14:creationId xmlns:p14="http://schemas.microsoft.com/office/powerpoint/2010/main" val="1110038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pic>
        <p:nvPicPr>
          <p:cNvPr id="12" name="图片 11">
            <a:extLst>
              <a:ext uri="{FF2B5EF4-FFF2-40B4-BE49-F238E27FC236}">
                <a16:creationId xmlns:a16="http://schemas.microsoft.com/office/drawing/2014/main" id="{D233732B-81C5-5059-46CF-E6C3FF666669}"/>
              </a:ext>
            </a:extLst>
          </p:cNvPr>
          <p:cNvPicPr>
            <a:picLocks noChangeAspect="1"/>
          </p:cNvPicPr>
          <p:nvPr/>
        </p:nvPicPr>
        <p:blipFill rotWithShape="1">
          <a:blip r:embed="rId2"/>
          <a:srcRect t="2273"/>
          <a:stretch/>
        </p:blipFill>
        <p:spPr>
          <a:xfrm>
            <a:off x="6697141" y="1045024"/>
            <a:ext cx="4366638" cy="5265359"/>
          </a:xfrm>
          <a:prstGeom prst="rect">
            <a:avLst/>
          </a:prstGeom>
        </p:spPr>
      </p:pic>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1689373"/>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5</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变频器参数设置</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检查电路接线无误，闭合</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QF1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，变频器上电，显示正常；</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变频器恢复出厂设置；</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进入参数菜单，直接设置参数。</a:t>
            </a:r>
          </a:p>
        </p:txBody>
      </p:sp>
    </p:spTree>
    <p:extLst>
      <p:ext uri="{BB962C8B-B14F-4D97-AF65-F5344CB8AC3E}">
        <p14:creationId xmlns:p14="http://schemas.microsoft.com/office/powerpoint/2010/main" val="6227528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4182363"/>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6</a:t>
            </a:r>
            <a:r>
              <a:rPr lang="en-US" altLang="zh-CN" b="1" dirty="0">
                <a:effectLst/>
                <a:latin typeface="宋体" panose="02010600030101010101" pitchFamily="2" charset="-122"/>
                <a:ea typeface="宋体" panose="02010600030101010101" pitchFamily="2" charset="-122"/>
                <a:cs typeface="宋体" panose="02010600030101010101" pitchFamily="2" charset="-122"/>
              </a:rPr>
              <a:t>.</a:t>
            </a:r>
            <a:r>
              <a:rPr lang="zh-CN" altLang="en-US" b="1" dirty="0">
                <a:effectLst/>
                <a:latin typeface="宋体" panose="02010600030101010101" pitchFamily="2" charset="-122"/>
                <a:ea typeface="宋体" panose="02010600030101010101" pitchFamily="2" charset="-122"/>
                <a:cs typeface="宋体" panose="02010600030101010101" pitchFamily="2" charset="-122"/>
              </a:rPr>
              <a:t>变频器运行调试</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变频器正转</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闭合开关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，这时变频器就将按由参数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P1120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所设定的上升时间驱动电动机升速，稳定运行在由</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P1040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所设定的频率值上。</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变频器反转</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闭合开关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，变频器的运行同正转相同，运转方向相反。</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变频器调速</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如果电动机已经稳定运行，则通过按操作面板上的     键或     键来改变电动机的转速。</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变频器停止</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断开开关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，则变频器将由</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P1121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所设置的斜坡下降时间驱动电动机降速至零。</a:t>
            </a:r>
          </a:p>
        </p:txBody>
      </p:sp>
      <p:pic>
        <p:nvPicPr>
          <p:cNvPr id="6" name="图片 5">
            <a:extLst>
              <a:ext uri="{FF2B5EF4-FFF2-40B4-BE49-F238E27FC236}">
                <a16:creationId xmlns:a16="http://schemas.microsoft.com/office/drawing/2014/main" id="{492330E5-931C-0068-7BAB-7E12B511747F}"/>
              </a:ext>
            </a:extLst>
          </p:cNvPr>
          <p:cNvPicPr>
            <a:picLocks noChangeAspect="1"/>
          </p:cNvPicPr>
          <p:nvPr/>
        </p:nvPicPr>
        <p:blipFill>
          <a:blip r:embed="rId2"/>
          <a:stretch>
            <a:fillRect/>
          </a:stretch>
        </p:blipFill>
        <p:spPr>
          <a:xfrm>
            <a:off x="6166331" y="4203224"/>
            <a:ext cx="297621" cy="342595"/>
          </a:xfrm>
          <a:prstGeom prst="rect">
            <a:avLst/>
          </a:prstGeom>
          <a:noFill/>
          <a:ln w="9525" cap="flat" cmpd="sng">
            <a:noFill/>
            <a:prstDash val="solid"/>
            <a:round/>
          </a:ln>
        </p:spPr>
      </p:pic>
      <p:pic>
        <p:nvPicPr>
          <p:cNvPr id="8" name="图片 7" descr="{2]%EDYWY@MGH%1I9XN}D00">
            <a:extLst>
              <a:ext uri="{FF2B5EF4-FFF2-40B4-BE49-F238E27FC236}">
                <a16:creationId xmlns:a16="http://schemas.microsoft.com/office/drawing/2014/main" id="{BDD5E9B0-EA9C-D236-46EF-02C3D2325EAB}"/>
              </a:ext>
            </a:extLst>
          </p:cNvPr>
          <p:cNvPicPr>
            <a:picLocks noChangeAspect="1"/>
          </p:cNvPicPr>
          <p:nvPr/>
        </p:nvPicPr>
        <p:blipFill>
          <a:blip r:embed="rId3"/>
          <a:stretch>
            <a:fillRect/>
          </a:stretch>
        </p:blipFill>
        <p:spPr>
          <a:xfrm>
            <a:off x="7129189" y="4203224"/>
            <a:ext cx="297621" cy="297621"/>
          </a:xfrm>
          <a:prstGeom prst="rect">
            <a:avLst/>
          </a:prstGeom>
          <a:noFill/>
          <a:ln w="9525" cap="flat" cmpd="sng">
            <a:noFill/>
            <a:prstDash val="solid"/>
            <a:round/>
          </a:ln>
        </p:spPr>
      </p:pic>
    </p:spTree>
    <p:extLst>
      <p:ext uri="{BB962C8B-B14F-4D97-AF65-F5344CB8AC3E}">
        <p14:creationId xmlns:p14="http://schemas.microsoft.com/office/powerpoint/2010/main" val="33760970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3351367"/>
          </a:xfrm>
          <a:prstGeom prst="rect">
            <a:avLst/>
          </a:prstGeom>
          <a:noFill/>
        </p:spPr>
        <p:txBody>
          <a:bodyPr wrap="square">
            <a:spAutoFit/>
          </a:bodyPr>
          <a:lstStyle/>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正向点动运行</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如果电动机已经停止，接通按钮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SB1 </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，变频器将按由参数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P1060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所设定的点动上升时</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间驱动电动机升速，稳定运行在由</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P1058</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所设定的频率值上。当松开</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时，变频器将由</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P1061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所设置的斜坡下降时间驱动电动机降速至零，点动结束。</a:t>
            </a:r>
          </a:p>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反向点动运行</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如果电动机已经停止，接通按钮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SB2 </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，变频器将按由参数</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P1060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所设定的点动上升时</a:t>
            </a:r>
          </a:p>
          <a:p>
            <a:pPr indent="26670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间驱动电动机升速，稳定运行在由</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P1059</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所设定的频率值上。当松开</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时，变频器将由</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P1061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所设置的斜坡下降时间驱动电动机降速至零，点动结束。</a:t>
            </a:r>
          </a:p>
        </p:txBody>
      </p:sp>
    </p:spTree>
    <p:extLst>
      <p:ext uri="{BB962C8B-B14F-4D97-AF65-F5344CB8AC3E}">
        <p14:creationId xmlns:p14="http://schemas.microsoft.com/office/powerpoint/2010/main" val="2173682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442878"/>
          </a:xfrm>
          <a:prstGeom prst="rect">
            <a:avLst/>
          </a:prstGeom>
          <a:noFill/>
        </p:spPr>
        <p:txBody>
          <a:bodyPr wrap="square">
            <a:spAutoFit/>
          </a:bodyPr>
          <a:lstStyle/>
          <a:p>
            <a:pPr indent="26670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观察与记录</a:t>
            </a:r>
          </a:p>
        </p:txBody>
      </p:sp>
      <p:graphicFrame>
        <p:nvGraphicFramePr>
          <p:cNvPr id="2" name="表格 1">
            <a:extLst>
              <a:ext uri="{FF2B5EF4-FFF2-40B4-BE49-F238E27FC236}">
                <a16:creationId xmlns:a16="http://schemas.microsoft.com/office/drawing/2014/main" id="{D8C58B7D-CB9A-C41A-C671-FAA9E410D4AA}"/>
              </a:ext>
            </a:extLst>
          </p:cNvPr>
          <p:cNvGraphicFramePr>
            <a:graphicFrameLocks noGrp="1"/>
          </p:cNvGraphicFramePr>
          <p:nvPr>
            <p:extLst>
              <p:ext uri="{D42A27DB-BD31-4B8C-83A1-F6EECF244321}">
                <p14:modId xmlns:p14="http://schemas.microsoft.com/office/powerpoint/2010/main" val="3400542032"/>
              </p:ext>
            </p:extLst>
          </p:nvPr>
        </p:nvGraphicFramePr>
        <p:xfrm>
          <a:off x="1656581" y="2087958"/>
          <a:ext cx="7537082" cy="3168354"/>
        </p:xfrm>
        <a:graphic>
          <a:graphicData uri="http://schemas.openxmlformats.org/drawingml/2006/table">
            <a:tbl>
              <a:tblPr>
                <a:tableStyleId>{D7AC3CCA-C797-4891-BE02-D94E43425B78}</a:tableStyleId>
              </a:tblPr>
              <a:tblGrid>
                <a:gridCol w="2011571">
                  <a:extLst>
                    <a:ext uri="{9D8B030D-6E8A-4147-A177-3AD203B41FA5}">
                      <a16:colId xmlns:a16="http://schemas.microsoft.com/office/drawing/2014/main" val="3264988945"/>
                    </a:ext>
                  </a:extLst>
                </a:gridCol>
                <a:gridCol w="947075">
                  <a:extLst>
                    <a:ext uri="{9D8B030D-6E8A-4147-A177-3AD203B41FA5}">
                      <a16:colId xmlns:a16="http://schemas.microsoft.com/office/drawing/2014/main" val="3962866684"/>
                    </a:ext>
                  </a:extLst>
                </a:gridCol>
                <a:gridCol w="1144609">
                  <a:extLst>
                    <a:ext uri="{9D8B030D-6E8A-4147-A177-3AD203B41FA5}">
                      <a16:colId xmlns:a16="http://schemas.microsoft.com/office/drawing/2014/main" val="1248991104"/>
                    </a:ext>
                  </a:extLst>
                </a:gridCol>
                <a:gridCol w="1144609">
                  <a:extLst>
                    <a:ext uri="{9D8B030D-6E8A-4147-A177-3AD203B41FA5}">
                      <a16:colId xmlns:a16="http://schemas.microsoft.com/office/drawing/2014/main" val="1890053516"/>
                    </a:ext>
                  </a:extLst>
                </a:gridCol>
                <a:gridCol w="1144609">
                  <a:extLst>
                    <a:ext uri="{9D8B030D-6E8A-4147-A177-3AD203B41FA5}">
                      <a16:colId xmlns:a16="http://schemas.microsoft.com/office/drawing/2014/main" val="3528049980"/>
                    </a:ext>
                  </a:extLst>
                </a:gridCol>
                <a:gridCol w="1144609">
                  <a:extLst>
                    <a:ext uri="{9D8B030D-6E8A-4147-A177-3AD203B41FA5}">
                      <a16:colId xmlns:a16="http://schemas.microsoft.com/office/drawing/2014/main" val="4053311324"/>
                    </a:ext>
                  </a:extLst>
                </a:gridCol>
              </a:tblGrid>
              <a:tr h="528059">
                <a:tc>
                  <a:txBody>
                    <a:bodyPr/>
                    <a:lstStyle/>
                    <a:p>
                      <a:pPr algn="ctr"/>
                      <a:r>
                        <a:rPr lang="en-US" sz="1800" dirty="0">
                          <a:effectLst/>
                        </a:rPr>
                        <a:t>f</a:t>
                      </a:r>
                      <a:r>
                        <a:rPr lang="zh-CN" sz="1800" dirty="0">
                          <a:effectLst/>
                        </a:rPr>
                        <a:t>（</a:t>
                      </a:r>
                      <a:r>
                        <a:rPr lang="en-US" sz="1800" dirty="0">
                          <a:effectLst/>
                        </a:rPr>
                        <a:t>Hz</a:t>
                      </a:r>
                      <a:r>
                        <a:rPr lang="zh-CN" sz="1800" dirty="0">
                          <a:effectLst/>
                        </a:rPr>
                        <a:t>）</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20</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30</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40</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45</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extLst>
                  <a:ext uri="{0D108BD9-81ED-4DB2-BD59-A6C34878D82A}">
                    <a16:rowId xmlns:a16="http://schemas.microsoft.com/office/drawing/2014/main" val="3736588965"/>
                  </a:ext>
                </a:extLst>
              </a:tr>
              <a:tr h="528059">
                <a:tc>
                  <a:txBody>
                    <a:bodyPr/>
                    <a:lstStyle/>
                    <a:p>
                      <a:pPr algn="ctr"/>
                      <a:r>
                        <a:rPr lang="zh-CN" sz="1800">
                          <a:effectLst/>
                        </a:rPr>
                        <a:t>电机电流</a:t>
                      </a:r>
                      <a:r>
                        <a:rPr lang="en-US" sz="1800">
                          <a:effectLst/>
                        </a:rPr>
                        <a:t>I</a:t>
                      </a:r>
                      <a:r>
                        <a:rPr lang="zh-CN" sz="1800">
                          <a:effectLst/>
                        </a:rPr>
                        <a:t>（</a:t>
                      </a:r>
                      <a:r>
                        <a:rPr lang="en-US" sz="1800">
                          <a:effectLst/>
                        </a:rPr>
                        <a:t>A</a:t>
                      </a:r>
                      <a:r>
                        <a:rPr lang="zh-CN" sz="1800">
                          <a:effectLst/>
                        </a:rPr>
                        <a:t>）</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617922192"/>
                  </a:ext>
                </a:extLst>
              </a:tr>
              <a:tr h="528059">
                <a:tc>
                  <a:txBody>
                    <a:bodyPr/>
                    <a:lstStyle/>
                    <a:p>
                      <a:pPr algn="ctr"/>
                      <a:r>
                        <a:rPr lang="zh-CN" sz="1800">
                          <a:effectLst/>
                        </a:rPr>
                        <a:t>电机电压</a:t>
                      </a:r>
                      <a:r>
                        <a:rPr lang="en-US" sz="1800">
                          <a:effectLst/>
                        </a:rPr>
                        <a:t>U</a:t>
                      </a:r>
                      <a:r>
                        <a:rPr lang="zh-CN" sz="1800">
                          <a:effectLst/>
                        </a:rPr>
                        <a:t>（</a:t>
                      </a:r>
                      <a:r>
                        <a:rPr lang="en-US" sz="1800">
                          <a:effectLst/>
                        </a:rPr>
                        <a:t>V</a:t>
                      </a:r>
                      <a:r>
                        <a:rPr lang="zh-CN" sz="1800">
                          <a:effectLst/>
                        </a:rPr>
                        <a:t>）</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3291242993"/>
                  </a:ext>
                </a:extLst>
              </a:tr>
              <a:tr h="528059">
                <a:tc>
                  <a:txBody>
                    <a:bodyPr/>
                    <a:lstStyle/>
                    <a:p>
                      <a:pPr algn="ctr"/>
                      <a:r>
                        <a:rPr lang="en-US" sz="1800" dirty="0">
                          <a:effectLst/>
                        </a:rPr>
                        <a:t>f</a:t>
                      </a:r>
                      <a:r>
                        <a:rPr lang="zh-CN" sz="1800" dirty="0">
                          <a:effectLst/>
                        </a:rPr>
                        <a:t>（</a:t>
                      </a:r>
                      <a:r>
                        <a:rPr lang="en-US" sz="1800" dirty="0">
                          <a:effectLst/>
                        </a:rPr>
                        <a:t>Hz</a:t>
                      </a:r>
                      <a:r>
                        <a:rPr lang="zh-CN" sz="1800" dirty="0">
                          <a:effectLst/>
                        </a:rPr>
                        <a:t>）</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a:effectLst/>
                        </a:rPr>
                        <a:t>-15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-25</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-30</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-40</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tc>
                  <a:txBody>
                    <a:bodyPr/>
                    <a:lstStyle/>
                    <a:p>
                      <a:pPr algn="ctr"/>
                      <a:r>
                        <a:rPr lang="en-US" sz="1800" dirty="0">
                          <a:effectLst/>
                        </a:rPr>
                        <a:t>-45</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solidFill>
                      <a:schemeClr val="accent3">
                        <a:lumMod val="40000"/>
                        <a:lumOff val="60000"/>
                      </a:schemeClr>
                    </a:solidFill>
                  </a:tcPr>
                </a:tc>
                <a:extLst>
                  <a:ext uri="{0D108BD9-81ED-4DB2-BD59-A6C34878D82A}">
                    <a16:rowId xmlns:a16="http://schemas.microsoft.com/office/drawing/2014/main" val="391970644"/>
                  </a:ext>
                </a:extLst>
              </a:tr>
              <a:tr h="528059">
                <a:tc>
                  <a:txBody>
                    <a:bodyPr/>
                    <a:lstStyle/>
                    <a:p>
                      <a:pPr algn="ctr"/>
                      <a:r>
                        <a:rPr lang="zh-CN" sz="1800">
                          <a:effectLst/>
                        </a:rPr>
                        <a:t>电机电流</a:t>
                      </a:r>
                      <a:r>
                        <a:rPr lang="en-US" sz="1800">
                          <a:effectLst/>
                        </a:rPr>
                        <a:t>I</a:t>
                      </a:r>
                      <a:r>
                        <a:rPr lang="zh-CN" sz="1800">
                          <a:effectLst/>
                        </a:rPr>
                        <a:t>（</a:t>
                      </a:r>
                      <a:r>
                        <a:rPr lang="en-US" sz="1800">
                          <a:effectLst/>
                        </a:rPr>
                        <a:t>A</a:t>
                      </a:r>
                      <a:r>
                        <a:rPr lang="zh-CN" sz="1800">
                          <a:effectLst/>
                        </a:rPr>
                        <a:t>）</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2148823946"/>
                  </a:ext>
                </a:extLst>
              </a:tr>
              <a:tr h="528059">
                <a:tc>
                  <a:txBody>
                    <a:bodyPr/>
                    <a:lstStyle/>
                    <a:p>
                      <a:pPr algn="ctr"/>
                      <a:r>
                        <a:rPr lang="zh-CN" sz="1800">
                          <a:effectLst/>
                        </a:rPr>
                        <a:t>电机电压</a:t>
                      </a:r>
                      <a:r>
                        <a:rPr lang="en-US" sz="1800">
                          <a:effectLst/>
                        </a:rPr>
                        <a:t>U</a:t>
                      </a:r>
                      <a:r>
                        <a:rPr lang="zh-CN" sz="1800">
                          <a:effectLst/>
                        </a:rPr>
                        <a:t>（</a:t>
                      </a:r>
                      <a:r>
                        <a:rPr lang="en-US" sz="1800">
                          <a:effectLst/>
                        </a:rPr>
                        <a:t>V</a:t>
                      </a:r>
                      <a:r>
                        <a:rPr lang="zh-CN" sz="1800">
                          <a:effectLst/>
                        </a:rPr>
                        <a:t>）</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anchor="ctr"/>
                </a:tc>
                <a:tc>
                  <a:txBody>
                    <a:bodyPr/>
                    <a:lstStyle/>
                    <a:p>
                      <a:pPr marL="266700"/>
                      <a:r>
                        <a:rPr lang="en-US" sz="1800" dirty="0">
                          <a:effectLst/>
                        </a:rPr>
                        <a:t> </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anchor="ctr"/>
                </a:tc>
                <a:extLst>
                  <a:ext uri="{0D108BD9-81ED-4DB2-BD59-A6C34878D82A}">
                    <a16:rowId xmlns:a16="http://schemas.microsoft.com/office/drawing/2014/main" val="1694514418"/>
                  </a:ext>
                </a:extLst>
              </a:tr>
            </a:tbl>
          </a:graphicData>
        </a:graphic>
      </p:graphicFrame>
    </p:spTree>
    <p:extLst>
      <p:ext uri="{BB962C8B-B14F-4D97-AF65-F5344CB8AC3E}">
        <p14:creationId xmlns:p14="http://schemas.microsoft.com/office/powerpoint/2010/main" val="32456772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3863"/>
            <a:ext cx="10110468" cy="442878"/>
          </a:xfrm>
          <a:prstGeom prst="rect">
            <a:avLst/>
          </a:prstGeom>
          <a:noFill/>
        </p:spPr>
        <p:txBody>
          <a:bodyPr wrap="square">
            <a:spAutoFit/>
          </a:bodyPr>
          <a:lstStyle/>
          <a:p>
            <a:pPr indent="266700">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rPr>
              <a:t>7.</a:t>
            </a:r>
            <a:r>
              <a:rPr lang="zh-CN" altLang="en-US" dirty="0">
                <a:latin typeface="宋体" panose="02010600030101010101" pitchFamily="2" charset="-122"/>
                <a:ea typeface="宋体" panose="02010600030101010101" pitchFamily="2" charset="-122"/>
                <a:cs typeface="宋体" panose="02010600030101010101" pitchFamily="2" charset="-122"/>
              </a:rPr>
              <a:t>考核与评价</a:t>
            </a:r>
            <a:endParaRPr lang="zh-CN" altLang="en-US"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a:extLst>
              <a:ext uri="{FF2B5EF4-FFF2-40B4-BE49-F238E27FC236}">
                <a16:creationId xmlns:a16="http://schemas.microsoft.com/office/drawing/2014/main" id="{64951E50-F353-D177-9B28-48817F2396A8}"/>
              </a:ext>
            </a:extLst>
          </p:cNvPr>
          <p:cNvGraphicFramePr>
            <a:graphicFrameLocks noGrp="1"/>
          </p:cNvGraphicFramePr>
          <p:nvPr>
            <p:extLst>
              <p:ext uri="{D42A27DB-BD31-4B8C-83A1-F6EECF244321}">
                <p14:modId xmlns:p14="http://schemas.microsoft.com/office/powerpoint/2010/main" val="1058832955"/>
              </p:ext>
            </p:extLst>
          </p:nvPr>
        </p:nvGraphicFramePr>
        <p:xfrm>
          <a:off x="1171384" y="2159967"/>
          <a:ext cx="9145016" cy="3566160"/>
        </p:xfrm>
        <a:graphic>
          <a:graphicData uri="http://schemas.openxmlformats.org/drawingml/2006/table">
            <a:tbl>
              <a:tblPr>
                <a:tableStyleId>{D7AC3CCA-C797-4891-BE02-D94E43425B78}</a:tableStyleId>
              </a:tblPr>
              <a:tblGrid>
                <a:gridCol w="825930">
                  <a:extLst>
                    <a:ext uri="{9D8B030D-6E8A-4147-A177-3AD203B41FA5}">
                      <a16:colId xmlns:a16="http://schemas.microsoft.com/office/drawing/2014/main" val="1755734257"/>
                    </a:ext>
                  </a:extLst>
                </a:gridCol>
                <a:gridCol w="3641598">
                  <a:extLst>
                    <a:ext uri="{9D8B030D-6E8A-4147-A177-3AD203B41FA5}">
                      <a16:colId xmlns:a16="http://schemas.microsoft.com/office/drawing/2014/main" val="1705429388"/>
                    </a:ext>
                  </a:extLst>
                </a:gridCol>
                <a:gridCol w="1508729">
                  <a:extLst>
                    <a:ext uri="{9D8B030D-6E8A-4147-A177-3AD203B41FA5}">
                      <a16:colId xmlns:a16="http://schemas.microsoft.com/office/drawing/2014/main" val="1526805554"/>
                    </a:ext>
                  </a:extLst>
                </a:gridCol>
                <a:gridCol w="1055875">
                  <a:extLst>
                    <a:ext uri="{9D8B030D-6E8A-4147-A177-3AD203B41FA5}">
                      <a16:colId xmlns:a16="http://schemas.microsoft.com/office/drawing/2014/main" val="2814147711"/>
                    </a:ext>
                  </a:extLst>
                </a:gridCol>
                <a:gridCol w="212309">
                  <a:extLst>
                    <a:ext uri="{9D8B030D-6E8A-4147-A177-3AD203B41FA5}">
                      <a16:colId xmlns:a16="http://schemas.microsoft.com/office/drawing/2014/main" val="546963034"/>
                    </a:ext>
                  </a:extLst>
                </a:gridCol>
                <a:gridCol w="1069953">
                  <a:extLst>
                    <a:ext uri="{9D8B030D-6E8A-4147-A177-3AD203B41FA5}">
                      <a16:colId xmlns:a16="http://schemas.microsoft.com/office/drawing/2014/main" val="3968557955"/>
                    </a:ext>
                  </a:extLst>
                </a:gridCol>
                <a:gridCol w="830622">
                  <a:extLst>
                    <a:ext uri="{9D8B030D-6E8A-4147-A177-3AD203B41FA5}">
                      <a16:colId xmlns:a16="http://schemas.microsoft.com/office/drawing/2014/main" val="1798046870"/>
                    </a:ext>
                  </a:extLst>
                </a:gridCol>
              </a:tblGrid>
              <a:tr h="0">
                <a:tc>
                  <a:txBody>
                    <a:bodyPr/>
                    <a:lstStyle/>
                    <a:p>
                      <a:r>
                        <a:rPr lang="zh-CN" sz="1800">
                          <a:effectLst/>
                        </a:rPr>
                        <a:t>任务</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70893637"/>
                  </a:ext>
                </a:extLst>
              </a:tr>
              <a:tr h="0">
                <a:tc>
                  <a:txBody>
                    <a:bodyPr/>
                    <a:lstStyle/>
                    <a:p>
                      <a:r>
                        <a:rPr lang="zh-CN" sz="1800" dirty="0">
                          <a:effectLst/>
                        </a:rPr>
                        <a:t>序号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tc gridSpan="4">
                  <a:txBody>
                    <a:bodyPr/>
                    <a:lstStyle/>
                    <a:p>
                      <a:pPr algn="ctr"/>
                      <a:r>
                        <a:rPr lang="zh-CN" sz="1800" dirty="0">
                          <a:effectLst/>
                        </a:rPr>
                        <a:t>评价内容</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800" dirty="0">
                          <a:effectLst/>
                        </a:rPr>
                        <a:t>权重（</a:t>
                      </a:r>
                      <a:r>
                        <a:rPr lang="en-US" sz="1800" dirty="0">
                          <a:effectLst/>
                        </a:rPr>
                        <a:t>%</a:t>
                      </a:r>
                      <a:r>
                        <a:rPr lang="zh-CN" sz="1800" dirty="0">
                          <a:effectLst/>
                        </a:rPr>
                        <a:t>）</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tc>
                  <a:txBody>
                    <a:bodyPr/>
                    <a:lstStyle/>
                    <a:p>
                      <a:r>
                        <a:rPr lang="zh-CN" sz="1800" dirty="0">
                          <a:effectLst/>
                        </a:rPr>
                        <a:t>评分</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extLst>
                  <a:ext uri="{0D108BD9-81ED-4DB2-BD59-A6C34878D82A}">
                    <a16:rowId xmlns:a16="http://schemas.microsoft.com/office/drawing/2014/main" val="1827102167"/>
                  </a:ext>
                </a:extLst>
              </a:tr>
              <a:tr h="0">
                <a:tc>
                  <a:txBody>
                    <a:bodyPr/>
                    <a:lstStyle/>
                    <a:p>
                      <a:r>
                        <a:rPr lang="en-US" sz="1800">
                          <a:effectLst/>
                        </a:rPr>
                        <a:t>1</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正确连接电源、变频器与电动机的硬件接线。</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23333822"/>
                  </a:ext>
                </a:extLst>
              </a:tr>
              <a:tr h="0">
                <a:tc>
                  <a:txBody>
                    <a:bodyPr/>
                    <a:lstStyle/>
                    <a:p>
                      <a:r>
                        <a:rPr lang="en-US" sz="1800">
                          <a:effectLst/>
                        </a:rPr>
                        <a:t>2</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dirty="0">
                          <a:effectLst/>
                        </a:rPr>
                        <a:t>能完成变频器参数复位和快速调试，会合理设置变频器参数。</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84314177"/>
                  </a:ext>
                </a:extLst>
              </a:tr>
              <a:tr h="0">
                <a:tc>
                  <a:txBody>
                    <a:bodyPr/>
                    <a:lstStyle/>
                    <a:p>
                      <a:r>
                        <a:rPr lang="en-US" sz="1800">
                          <a:effectLst/>
                        </a:rPr>
                        <a:t>3</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能完成功能参数设置。</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20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73776678"/>
                  </a:ext>
                </a:extLst>
              </a:tr>
              <a:tr h="0">
                <a:tc>
                  <a:txBody>
                    <a:bodyPr/>
                    <a:lstStyle/>
                    <a:p>
                      <a:r>
                        <a:rPr lang="en-US" sz="1800">
                          <a:effectLst/>
                        </a:rPr>
                        <a:t>4</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dirty="0">
                          <a:effectLst/>
                        </a:rPr>
                        <a:t>变频器端子控制电动机运行功能。</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20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753626234"/>
                  </a:ext>
                </a:extLst>
              </a:tr>
              <a:tr h="0">
                <a:tc>
                  <a:txBody>
                    <a:bodyPr/>
                    <a:lstStyle/>
                    <a:p>
                      <a:r>
                        <a:rPr lang="en-US" sz="1800">
                          <a:effectLst/>
                        </a:rPr>
                        <a:t>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会正确观察变频器的运行参数。</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28849114"/>
                  </a:ext>
                </a:extLst>
              </a:tr>
              <a:tr h="0">
                <a:tc>
                  <a:txBody>
                    <a:bodyPr/>
                    <a:lstStyle/>
                    <a:p>
                      <a:r>
                        <a:rPr lang="en-US" sz="1800">
                          <a:effectLst/>
                        </a:rPr>
                        <a:t>6</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数据记录完整、正确。</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652716059"/>
                  </a:ext>
                </a:extLst>
              </a:tr>
              <a:tr h="0">
                <a:tc>
                  <a:txBody>
                    <a:bodyPr/>
                    <a:lstStyle/>
                    <a:p>
                      <a:r>
                        <a:rPr lang="en-US" sz="1800">
                          <a:effectLst/>
                        </a:rPr>
                        <a:t>7</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合理施工，操作规范，在规定时间完成任务。</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49901248"/>
                  </a:ext>
                </a:extLst>
              </a:tr>
              <a:tr h="0">
                <a:tc>
                  <a:txBody>
                    <a:bodyPr/>
                    <a:lstStyle/>
                    <a:p>
                      <a:r>
                        <a:rPr lang="en-US" sz="1800">
                          <a:effectLst/>
                        </a:rPr>
                        <a:t>8</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无旷课、迟到现象，团队意识强（工具保管、使用、收回情况，设备摆放，场地整理情况）</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95327167"/>
                  </a:ext>
                </a:extLst>
              </a:tr>
              <a:tr h="0">
                <a:tc gridSpan="6">
                  <a:txBody>
                    <a:bodyPr/>
                    <a:lstStyle/>
                    <a:p>
                      <a:pPr algn="ctr"/>
                      <a:r>
                        <a:rPr lang="zh-CN" sz="1800">
                          <a:effectLst/>
                        </a:rPr>
                        <a:t>总分</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110051341"/>
                  </a:ext>
                </a:extLst>
              </a:tr>
              <a:tr h="0">
                <a:tc>
                  <a:txBody>
                    <a:bodyPr/>
                    <a:lstStyle/>
                    <a:p>
                      <a:pPr algn="ctr"/>
                      <a:r>
                        <a:rPr lang="zh-CN" sz="1800">
                          <a:effectLst/>
                        </a:rPr>
                        <a:t>日期</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a:effectLst/>
                        </a:rPr>
                        <a:t>学生</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2">
                  <a:txBody>
                    <a:bodyPr/>
                    <a:lstStyle/>
                    <a:p>
                      <a:pPr algn="ctr"/>
                      <a:r>
                        <a:rPr lang="zh-CN" sz="1800">
                          <a:effectLst/>
                        </a:rPr>
                        <a:t>教师</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r>
                        <a:rPr lang="en-US" sz="1800" dirty="0">
                          <a:effectLst/>
                        </a:rPr>
                        <a:t> </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532582583"/>
                  </a:ext>
                </a:extLst>
              </a:tr>
            </a:tbl>
          </a:graphicData>
        </a:graphic>
      </p:graphicFrame>
    </p:spTree>
    <p:extLst>
      <p:ext uri="{BB962C8B-B14F-4D97-AF65-F5344CB8AC3E}">
        <p14:creationId xmlns:p14="http://schemas.microsoft.com/office/powerpoint/2010/main" val="14986623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669997"/>
            <a:ext cx="10110468" cy="2953373"/>
          </a:xfrm>
          <a:prstGeom prst="rect">
            <a:avLst/>
          </a:prstGeom>
          <a:noFill/>
        </p:spPr>
        <p:txBody>
          <a:bodyPr wrap="square">
            <a:spAutoFit/>
          </a:bodyPr>
          <a:lstStyle/>
          <a:p>
            <a:pPr indent="266700">
              <a:lnSpc>
                <a:spcPct val="150000"/>
              </a:lnSpc>
            </a:pPr>
            <a:r>
              <a:rPr lang="zh-CN" altLang="en-US" dirty="0">
                <a:latin typeface="宋体" panose="02010600030101010101" pitchFamily="2" charset="-122"/>
                <a:ea typeface="宋体" panose="02010600030101010101" pitchFamily="2" charset="-122"/>
                <a:cs typeface="宋体" panose="02010600030101010101" pitchFamily="2" charset="-122"/>
              </a:rPr>
              <a:t>变频器通过数字输入端子可以实现正转、反转、复位、启动、停止和点动等控制功能，通过输入端子控制变频器的方式有</a:t>
            </a:r>
            <a:r>
              <a:rPr lang="zh-CN" altLang="en-US" b="1" dirty="0">
                <a:latin typeface="宋体" panose="02010600030101010101" pitchFamily="2" charset="-122"/>
                <a:ea typeface="宋体" panose="02010600030101010101" pitchFamily="2" charset="-122"/>
                <a:cs typeface="宋体" panose="02010600030101010101" pitchFamily="2" charset="-122"/>
              </a:rPr>
              <a:t>开关信号</a:t>
            </a:r>
            <a:r>
              <a:rPr lang="zh-CN" altLang="en-US" dirty="0">
                <a:latin typeface="宋体" panose="02010600030101010101" pitchFamily="2" charset="-122"/>
                <a:ea typeface="宋体" panose="02010600030101010101" pitchFamily="2" charset="-122"/>
                <a:cs typeface="宋体" panose="02010600030101010101" pitchFamily="2" charset="-122"/>
              </a:rPr>
              <a:t>和</a:t>
            </a:r>
            <a:r>
              <a:rPr lang="zh-CN" altLang="en-US" b="1" dirty="0">
                <a:latin typeface="宋体" panose="02010600030101010101" pitchFamily="2" charset="-122"/>
                <a:ea typeface="宋体" panose="02010600030101010101" pitchFamily="2" charset="-122"/>
                <a:cs typeface="宋体" panose="02010600030101010101" pitchFamily="2" charset="-122"/>
              </a:rPr>
              <a:t>脉冲信号</a:t>
            </a:r>
            <a:r>
              <a:rPr lang="zh-CN" altLang="en-US" dirty="0">
                <a:latin typeface="宋体" panose="02010600030101010101" pitchFamily="2" charset="-122"/>
                <a:ea typeface="宋体" panose="02010600030101010101" pitchFamily="2" charset="-122"/>
                <a:cs typeface="宋体" panose="02010600030101010101" pitchFamily="2" charset="-122"/>
              </a:rPr>
              <a:t>两种控制方式。</a:t>
            </a:r>
          </a:p>
          <a:p>
            <a:pPr marL="285750" indent="-285750">
              <a:lnSpc>
                <a:spcPct val="150000"/>
              </a:lnSpc>
              <a:buFont typeface="Arial" panose="020B0604020202020204" pitchFamily="34" charset="0"/>
              <a:buChar char="•"/>
            </a:pPr>
            <a:r>
              <a:rPr lang="zh-CN" altLang="en-US" b="1" dirty="0">
                <a:latin typeface="宋体" panose="02010600030101010101" pitchFamily="2" charset="-122"/>
                <a:ea typeface="宋体" panose="02010600030101010101" pitchFamily="2" charset="-122"/>
                <a:cs typeface="宋体" panose="02010600030101010101" pitchFamily="2" charset="-122"/>
              </a:rPr>
              <a:t>开关信号控制</a:t>
            </a:r>
            <a:r>
              <a:rPr lang="zh-CN" altLang="en-US" dirty="0">
                <a:latin typeface="宋体" panose="02010600030101010101" pitchFamily="2" charset="-122"/>
                <a:ea typeface="宋体" panose="02010600030101010101" pitchFamily="2" charset="-122"/>
                <a:cs typeface="宋体" panose="02010600030101010101" pitchFamily="2" charset="-122"/>
              </a:rPr>
              <a:t>方式是，当端子处于闭合接通状态时，电动机正转或反转运行，当端子处于断开状态时，电动机停止运行。</a:t>
            </a:r>
          </a:p>
          <a:p>
            <a:pPr marL="285750" indent="-285750">
              <a:lnSpc>
                <a:spcPct val="150000"/>
              </a:lnSpc>
              <a:buFont typeface="Arial" panose="020B0604020202020204" pitchFamily="34" charset="0"/>
              <a:buChar char="•"/>
            </a:pPr>
            <a:r>
              <a:rPr lang="zh-CN" altLang="en-US" b="1" dirty="0">
                <a:latin typeface="宋体" panose="02010600030101010101" pitchFamily="2" charset="-122"/>
                <a:ea typeface="宋体" panose="02010600030101010101" pitchFamily="2" charset="-122"/>
                <a:cs typeface="宋体" panose="02010600030101010101" pitchFamily="2" charset="-122"/>
              </a:rPr>
              <a:t>脉冲信号控制</a:t>
            </a:r>
            <a:r>
              <a:rPr lang="zh-CN" altLang="en-US" dirty="0">
                <a:latin typeface="宋体" panose="02010600030101010101" pitchFamily="2" charset="-122"/>
                <a:ea typeface="宋体" panose="02010600030101010101" pitchFamily="2" charset="-122"/>
                <a:cs typeface="宋体" panose="02010600030101010101" pitchFamily="2" charset="-122"/>
              </a:rPr>
              <a:t>方式，变频器数字输入端子只需接受脉冲触发信号，变频器即可触发响应的功能，断开使能信号后，变频器运行停止。</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800" dirty="0">
                <a:effectLst/>
                <a:latin typeface="宋体" panose="02010600030101010101" pitchFamily="2" charset="-122"/>
                <a:cs typeface="宋体" panose="02010600030101010101" pitchFamily="2" charset="-122"/>
              </a:rPr>
              <a:t>SINAMICS V20</a:t>
            </a:r>
            <a:r>
              <a:rPr lang="zh-CN" altLang="zh-CN" sz="1800" dirty="0">
                <a:effectLst/>
                <a:ea typeface="宋体" panose="02010600030101010101" pitchFamily="2" charset="-122"/>
                <a:cs typeface="宋体" panose="02010600030101010101" pitchFamily="2" charset="-122"/>
              </a:rPr>
              <a:t>变频器数字输入端子通过设置参数</a:t>
            </a:r>
            <a:r>
              <a:rPr lang="en-US" altLang="zh-CN" sz="1800" b="1" dirty="0">
                <a:effectLst/>
                <a:ea typeface="宋体" panose="02010600030101010101" pitchFamily="2" charset="-122"/>
                <a:cs typeface="宋体" panose="02010600030101010101" pitchFamily="2" charset="-122"/>
              </a:rPr>
              <a:t>P0727</a:t>
            </a:r>
            <a:r>
              <a:rPr lang="zh-CN" altLang="zh-CN" sz="1800" dirty="0">
                <a:effectLst/>
                <a:ea typeface="宋体" panose="02010600030101010101" pitchFamily="2" charset="-122"/>
                <a:cs typeface="宋体" panose="02010600030101010101" pitchFamily="2" charset="-122"/>
              </a:rPr>
              <a:t>可以实现变频器的二线制和三线制控制</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8">
            <a:extLst>
              <a:ext uri="{FF2B5EF4-FFF2-40B4-BE49-F238E27FC236}">
                <a16:creationId xmlns:a16="http://schemas.microsoft.com/office/drawing/2014/main" id="{C3F8B3E2-7863-D8A7-C9C8-B59476B29C99}"/>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3.2.1 </a:t>
            </a:r>
            <a:r>
              <a:rPr lang="zh-CN" altLang="en-US" sz="2400" b="1" dirty="0">
                <a:solidFill>
                  <a:srgbClr val="294B64"/>
                </a:solidFill>
                <a:latin typeface="微软雅黑" panose="020B0503020204020204" charset="-122"/>
                <a:ea typeface="微软雅黑" panose="020B0503020204020204" charset="-122"/>
              </a:rPr>
              <a:t>变频器数字输入信号的控制方式</a:t>
            </a:r>
          </a:p>
        </p:txBody>
      </p:sp>
      <p:graphicFrame>
        <p:nvGraphicFramePr>
          <p:cNvPr id="5" name="表格 4">
            <a:extLst>
              <a:ext uri="{FF2B5EF4-FFF2-40B4-BE49-F238E27FC236}">
                <a16:creationId xmlns:a16="http://schemas.microsoft.com/office/drawing/2014/main" id="{26AEF094-3CD8-3CA6-4FAC-50EED25E9A24}"/>
              </a:ext>
            </a:extLst>
          </p:cNvPr>
          <p:cNvGraphicFramePr>
            <a:graphicFrameLocks noGrp="1"/>
          </p:cNvGraphicFramePr>
          <p:nvPr/>
        </p:nvGraphicFramePr>
        <p:xfrm>
          <a:off x="2681343" y="4960568"/>
          <a:ext cx="6968125" cy="1219200"/>
        </p:xfrm>
        <a:graphic>
          <a:graphicData uri="http://schemas.openxmlformats.org/drawingml/2006/table">
            <a:tbl>
              <a:tblPr>
                <a:tableStyleId>{D7AC3CCA-C797-4891-BE02-D94E43425B78}</a:tableStyleId>
              </a:tblPr>
              <a:tblGrid>
                <a:gridCol w="1068013">
                  <a:extLst>
                    <a:ext uri="{9D8B030D-6E8A-4147-A177-3AD203B41FA5}">
                      <a16:colId xmlns:a16="http://schemas.microsoft.com/office/drawing/2014/main" val="610653393"/>
                    </a:ext>
                  </a:extLst>
                </a:gridCol>
                <a:gridCol w="1939673">
                  <a:extLst>
                    <a:ext uri="{9D8B030D-6E8A-4147-A177-3AD203B41FA5}">
                      <a16:colId xmlns:a16="http://schemas.microsoft.com/office/drawing/2014/main" val="712986501"/>
                    </a:ext>
                  </a:extLst>
                </a:gridCol>
                <a:gridCol w="3960439">
                  <a:extLst>
                    <a:ext uri="{9D8B030D-6E8A-4147-A177-3AD203B41FA5}">
                      <a16:colId xmlns:a16="http://schemas.microsoft.com/office/drawing/2014/main" val="570306656"/>
                    </a:ext>
                  </a:extLst>
                </a:gridCol>
              </a:tblGrid>
              <a:tr h="0">
                <a:tc>
                  <a:txBody>
                    <a:bodyPr/>
                    <a:lstStyle/>
                    <a:p>
                      <a:pPr algn="ctr"/>
                      <a:r>
                        <a:rPr lang="zh-CN" sz="1600" dirty="0">
                          <a:effectLst/>
                        </a:rPr>
                        <a:t>参数</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600" dirty="0">
                          <a:effectLst/>
                        </a:rPr>
                        <a:t>参数值</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600" dirty="0">
                          <a:effectLst/>
                        </a:rPr>
                        <a:t>说明</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extLst>
                  <a:ext uri="{0D108BD9-81ED-4DB2-BD59-A6C34878D82A}">
                    <a16:rowId xmlns:a16="http://schemas.microsoft.com/office/drawing/2014/main" val="1549427788"/>
                  </a:ext>
                </a:extLst>
              </a:tr>
              <a:tr h="0">
                <a:tc rowSpan="4">
                  <a:txBody>
                    <a:bodyPr/>
                    <a:lstStyle/>
                    <a:p>
                      <a:pPr algn="ctr"/>
                      <a:r>
                        <a:rPr lang="en-US" sz="1600">
                          <a:effectLst/>
                        </a:rPr>
                        <a:t>P0727</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r>
                        <a:rPr lang="zh-CN" sz="1600">
                          <a:effectLst/>
                        </a:rPr>
                        <a:t>（默认值）</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西门子标准控制（启动</a:t>
                      </a:r>
                      <a:r>
                        <a:rPr lang="en-US" sz="1600">
                          <a:effectLst/>
                        </a:rPr>
                        <a:t>/</a:t>
                      </a:r>
                      <a:r>
                        <a:rPr lang="zh-CN" sz="1600">
                          <a:effectLst/>
                        </a:rPr>
                        <a:t>方向）</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06507379"/>
                  </a:ext>
                </a:extLst>
              </a:tr>
              <a:tr h="0">
                <a:tc vMerge="1">
                  <a:txBody>
                    <a:bodyPr/>
                    <a:lstStyle/>
                    <a:p>
                      <a:endParaRPr lang="zh-CN" altLang="en-US"/>
                    </a:p>
                  </a:txBody>
                  <a:tcPr/>
                </a:tc>
                <a:tc>
                  <a:txBody>
                    <a:bodyPr/>
                    <a:lstStyle/>
                    <a:p>
                      <a:pPr algn="ctr"/>
                      <a:r>
                        <a:rPr lang="en-US" sz="1600">
                          <a:effectLst/>
                        </a:rPr>
                        <a:t>1</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2</a:t>
                      </a:r>
                      <a:r>
                        <a:rPr lang="zh-CN" sz="1600">
                          <a:effectLst/>
                        </a:rPr>
                        <a:t>线控制（正向</a:t>
                      </a:r>
                      <a:r>
                        <a:rPr lang="en-US" sz="1600">
                          <a:effectLst/>
                        </a:rPr>
                        <a:t>/</a:t>
                      </a:r>
                      <a:r>
                        <a:rPr lang="zh-CN" sz="1600">
                          <a:effectLst/>
                        </a:rPr>
                        <a:t>反向）</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02741281"/>
                  </a:ext>
                </a:extLst>
              </a:tr>
              <a:tr h="0">
                <a:tc vMerge="1">
                  <a:txBody>
                    <a:bodyPr/>
                    <a:lstStyle/>
                    <a:p>
                      <a:endParaRPr lang="zh-CN" altLang="en-US"/>
                    </a:p>
                  </a:txBody>
                  <a:tcPr/>
                </a:tc>
                <a:tc>
                  <a:txBody>
                    <a:bodyPr/>
                    <a:lstStyle/>
                    <a:p>
                      <a:pPr algn="ctr"/>
                      <a:r>
                        <a:rPr lang="en-US" sz="1600">
                          <a:effectLst/>
                        </a:rPr>
                        <a:t>2</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3</a:t>
                      </a:r>
                      <a:r>
                        <a:rPr lang="zh-CN" sz="1600">
                          <a:effectLst/>
                        </a:rPr>
                        <a:t>线控制（正向</a:t>
                      </a:r>
                      <a:r>
                        <a:rPr lang="en-US" sz="1600">
                          <a:effectLst/>
                        </a:rPr>
                        <a:t>/</a:t>
                      </a:r>
                      <a:r>
                        <a:rPr lang="zh-CN" sz="1600">
                          <a:effectLst/>
                        </a:rPr>
                        <a:t>反向）</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55941617"/>
                  </a:ext>
                </a:extLst>
              </a:tr>
              <a:tr h="0">
                <a:tc vMerge="1">
                  <a:txBody>
                    <a:bodyPr/>
                    <a:lstStyle/>
                    <a:p>
                      <a:endParaRPr lang="zh-CN" altLang="en-US"/>
                    </a:p>
                  </a:txBody>
                  <a:tcPr/>
                </a:tc>
                <a:tc>
                  <a:txBody>
                    <a:bodyPr/>
                    <a:lstStyle/>
                    <a:p>
                      <a:pPr algn="ctr"/>
                      <a:r>
                        <a:rPr lang="en-US" sz="1600">
                          <a:effectLst/>
                        </a:rPr>
                        <a:t>3</a:t>
                      </a:r>
                      <a:endParaRPr lang="zh-CN" sz="20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dirty="0">
                          <a:effectLst/>
                        </a:rPr>
                        <a:t>3</a:t>
                      </a:r>
                      <a:r>
                        <a:rPr lang="zh-CN" sz="1600" dirty="0">
                          <a:effectLst/>
                        </a:rPr>
                        <a:t>线控制（启动</a:t>
                      </a:r>
                      <a:r>
                        <a:rPr lang="en-US" sz="1600" dirty="0">
                          <a:effectLst/>
                        </a:rPr>
                        <a:t>/</a:t>
                      </a:r>
                      <a:r>
                        <a:rPr lang="zh-CN" sz="1600" dirty="0">
                          <a:effectLst/>
                        </a:rPr>
                        <a:t>方向）</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79383398"/>
                  </a:ext>
                </a:extLst>
              </a:tr>
            </a:tbl>
          </a:graphicData>
        </a:graphic>
      </p:graphicFrame>
    </p:spTree>
    <p:extLst>
      <p:ext uri="{BB962C8B-B14F-4D97-AF65-F5344CB8AC3E}">
        <p14:creationId xmlns:p14="http://schemas.microsoft.com/office/powerpoint/2010/main" val="2232930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669997"/>
            <a:ext cx="10110468" cy="858377"/>
          </a:xfrm>
          <a:prstGeom prst="rect">
            <a:avLst/>
          </a:prstGeom>
          <a:noFill/>
        </p:spPr>
        <p:txBody>
          <a:bodyPr wrap="square">
            <a:spAutoFit/>
          </a:bodyPr>
          <a:lstStyle/>
          <a:p>
            <a:pPr indent="266700">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rPr>
              <a:t>SINAMICS V20</a:t>
            </a:r>
            <a:r>
              <a:rPr lang="zh-CN" altLang="en-US" dirty="0">
                <a:latin typeface="宋体" panose="02010600030101010101" pitchFamily="2" charset="-122"/>
                <a:ea typeface="宋体" panose="02010600030101010101" pitchFamily="2" charset="-122"/>
                <a:cs typeface="宋体" panose="02010600030101010101" pitchFamily="2" charset="-122"/>
              </a:rPr>
              <a:t>变频器有四个数字输入端子</a:t>
            </a:r>
            <a:r>
              <a:rPr lang="en-US" altLang="zh-CN" dirty="0">
                <a:latin typeface="宋体" panose="02010600030101010101" pitchFamily="2" charset="-122"/>
                <a:ea typeface="宋体" panose="02010600030101010101" pitchFamily="2" charset="-122"/>
                <a:cs typeface="宋体" panose="02010600030101010101" pitchFamily="2" charset="-122"/>
              </a:rPr>
              <a:t>DI1</a:t>
            </a:r>
            <a:r>
              <a:rPr lang="zh-CN" altLang="en-US"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DI2</a:t>
            </a:r>
            <a:r>
              <a:rPr lang="zh-CN" altLang="en-US"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DI3</a:t>
            </a:r>
            <a:r>
              <a:rPr lang="zh-CN" altLang="en-US" dirty="0">
                <a:latin typeface="宋体" panose="02010600030101010101" pitchFamily="2" charset="-122"/>
                <a:ea typeface="宋体" panose="02010600030101010101" pitchFamily="2" charset="-122"/>
                <a:cs typeface="宋体" panose="02010600030101010101" pitchFamily="2" charset="-122"/>
              </a:rPr>
              <a:t>和</a:t>
            </a:r>
            <a:r>
              <a:rPr lang="en-US" altLang="zh-CN" dirty="0">
                <a:latin typeface="宋体" panose="02010600030101010101" pitchFamily="2" charset="-122"/>
                <a:ea typeface="宋体" panose="02010600030101010101" pitchFamily="2" charset="-122"/>
                <a:cs typeface="宋体" panose="02010600030101010101" pitchFamily="2" charset="-122"/>
              </a:rPr>
              <a:t>DI4</a:t>
            </a:r>
            <a:r>
              <a:rPr lang="zh-CN" altLang="en-US"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8</a:t>
            </a:r>
            <a:r>
              <a:rPr lang="zh-CN" altLang="en-US"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9</a:t>
            </a:r>
            <a:r>
              <a:rPr lang="zh-CN" altLang="en-US"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10</a:t>
            </a:r>
            <a:r>
              <a:rPr lang="zh-CN" altLang="en-US" dirty="0">
                <a:latin typeface="宋体" panose="02010600030101010101" pitchFamily="2" charset="-122"/>
                <a:ea typeface="宋体" panose="02010600030101010101" pitchFamily="2" charset="-122"/>
                <a:cs typeface="宋体" panose="02010600030101010101" pitchFamily="2" charset="-122"/>
              </a:rPr>
              <a:t>、</a:t>
            </a:r>
            <a:r>
              <a:rPr lang="en-US" altLang="zh-CN" dirty="0">
                <a:latin typeface="宋体" panose="02010600030101010101" pitchFamily="2" charset="-122"/>
                <a:ea typeface="宋体" panose="02010600030101010101" pitchFamily="2" charset="-122"/>
                <a:cs typeface="宋体" panose="02010600030101010101" pitchFamily="2" charset="-122"/>
              </a:rPr>
              <a:t>11</a:t>
            </a:r>
            <a:r>
              <a:rPr lang="zh-CN" altLang="en-US" dirty="0">
                <a:latin typeface="宋体" panose="02010600030101010101" pitchFamily="2" charset="-122"/>
                <a:ea typeface="宋体" panose="02010600030101010101" pitchFamily="2" charset="-122"/>
                <a:cs typeface="宋体" panose="02010600030101010101" pitchFamily="2" charset="-122"/>
              </a:rPr>
              <a:t>），都能够作为二线制或三线制控制端子。</a:t>
            </a:r>
          </a:p>
        </p:txBody>
      </p:sp>
      <p:sp>
        <p:nvSpPr>
          <p:cNvPr id="2" name="Rectangle 8">
            <a:extLst>
              <a:ext uri="{FF2B5EF4-FFF2-40B4-BE49-F238E27FC236}">
                <a16:creationId xmlns:a16="http://schemas.microsoft.com/office/drawing/2014/main" id="{C3F8B3E2-7863-D8A7-C9C8-B59476B29C99}"/>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3.2.2 </a:t>
            </a:r>
            <a:r>
              <a:rPr lang="zh-CN" altLang="en-US" sz="2400" b="1" dirty="0">
                <a:solidFill>
                  <a:srgbClr val="294B64"/>
                </a:solidFill>
                <a:latin typeface="微软雅黑" panose="020B0503020204020204" charset="-122"/>
                <a:ea typeface="微软雅黑" panose="020B0503020204020204" charset="-122"/>
              </a:rPr>
              <a:t>变频器二线制控制</a:t>
            </a:r>
          </a:p>
        </p:txBody>
      </p:sp>
      <p:sp>
        <p:nvSpPr>
          <p:cNvPr id="8" name="文本框 7">
            <a:extLst>
              <a:ext uri="{FF2B5EF4-FFF2-40B4-BE49-F238E27FC236}">
                <a16:creationId xmlns:a16="http://schemas.microsoft.com/office/drawing/2014/main" id="{9835BB9C-1406-7842-445D-E9ED7169B703}"/>
              </a:ext>
            </a:extLst>
          </p:cNvPr>
          <p:cNvSpPr txBox="1"/>
          <p:nvPr/>
        </p:nvSpPr>
        <p:spPr>
          <a:xfrm>
            <a:off x="720477" y="2597017"/>
            <a:ext cx="5800436" cy="369332"/>
          </a:xfrm>
          <a:prstGeom prst="rect">
            <a:avLst/>
          </a:prstGeom>
          <a:noFill/>
        </p:spPr>
        <p:txBody>
          <a:bodyPr wrap="square">
            <a:spAutoFit/>
          </a:bodyPr>
          <a:lstStyle/>
          <a:p>
            <a:pPr marL="342900" lvl="0" indent="-342900">
              <a:buFont typeface="+mj-lt"/>
              <a:buAutoNum type="arabicPeriod"/>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二线控制，</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P0727=0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（默认值）</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a:extLst>
              <a:ext uri="{FF2B5EF4-FFF2-40B4-BE49-F238E27FC236}">
                <a16:creationId xmlns:a16="http://schemas.microsoft.com/office/drawing/2014/main" id="{A90F9EEC-F928-AC85-597E-8268F718F8C3}"/>
              </a:ext>
            </a:extLst>
          </p:cNvPr>
          <p:cNvPicPr>
            <a:picLocks noChangeAspect="1"/>
          </p:cNvPicPr>
          <p:nvPr/>
        </p:nvPicPr>
        <p:blipFill>
          <a:blip r:embed="rId2"/>
          <a:stretch>
            <a:fillRect/>
          </a:stretch>
        </p:blipFill>
        <p:spPr>
          <a:xfrm>
            <a:off x="5212642" y="3151366"/>
            <a:ext cx="5936447" cy="2135978"/>
          </a:xfrm>
          <a:prstGeom prst="rect">
            <a:avLst/>
          </a:prstGeom>
          <a:noFill/>
          <a:ln w="9525" cap="flat" cmpd="sng">
            <a:noFill/>
            <a:prstDash val="solid"/>
            <a:round/>
          </a:ln>
        </p:spPr>
      </p:pic>
      <p:sp>
        <p:nvSpPr>
          <p:cNvPr id="11" name="文本框 10">
            <a:extLst>
              <a:ext uri="{FF2B5EF4-FFF2-40B4-BE49-F238E27FC236}">
                <a16:creationId xmlns:a16="http://schemas.microsoft.com/office/drawing/2014/main" id="{7C1DAE00-BCF8-33F7-7EF5-63A0F9358ED6}"/>
              </a:ext>
            </a:extLst>
          </p:cNvPr>
          <p:cNvSpPr txBox="1"/>
          <p:nvPr/>
        </p:nvSpPr>
        <p:spPr>
          <a:xfrm>
            <a:off x="729677" y="3311414"/>
            <a:ext cx="4406987" cy="1815882"/>
          </a:xfrm>
          <a:prstGeom prst="rect">
            <a:avLst/>
          </a:prstGeom>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marL="285750" indent="-285750">
              <a:buFont typeface="Arial" panose="020B0604020202020204" pitchFamily="34" charset="0"/>
              <a:buChar char="•"/>
              <a:tabLst>
                <a:tab pos="198120" algn="l"/>
              </a:tabLst>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ON/OFF1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REV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作为保持信号（</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P0701=1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P0702=12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ON/OFF1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信号有效时，变频器正转运行；</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buFont typeface="Arial" panose="020B0604020202020204" pitchFamily="34" charset="0"/>
              <a:buChar char="•"/>
              <a:tabLst>
                <a:tab pos="198120" algn="l"/>
              </a:tabLst>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ON/OFF1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REV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信号同时有效，变频器反转运行；</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buFont typeface="Arial" panose="020B0604020202020204" pitchFamily="34" charset="0"/>
              <a:buChar char="•"/>
              <a:tabLst>
                <a:tab pos="198120" algn="l"/>
              </a:tabLst>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只有</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REV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信号有效，变频器不运行。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ON/OFF1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信号兼做反转使能信号。</a:t>
            </a:r>
          </a:p>
        </p:txBody>
      </p:sp>
    </p:spTree>
    <p:extLst>
      <p:ext uri="{BB962C8B-B14F-4D97-AF65-F5344CB8AC3E}">
        <p14:creationId xmlns:p14="http://schemas.microsoft.com/office/powerpoint/2010/main" val="4154340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525783" y="1439887"/>
            <a:ext cx="10470507" cy="3831818"/>
          </a:xfrm>
          <a:prstGeom prst="rect">
            <a:avLst/>
          </a:prstGeom>
          <a:noFill/>
          <a:ln>
            <a:noFill/>
          </a:ln>
          <a:effectLst/>
        </p:spPr>
        <p:txBody>
          <a:bodyPr wrap="square">
            <a:spAutoFit/>
          </a:bodyPr>
          <a:lstStyle/>
          <a:p>
            <a:pPr fontAlgn="ctr">
              <a:lnSpc>
                <a:spcPct val="150000"/>
              </a:lnSpc>
            </a:pPr>
            <a:r>
              <a:rPr lang="zh-CN" altLang="en-US" dirty="0">
                <a:latin typeface="+mn-ea"/>
              </a:rPr>
              <a:t>    恒压变频水泵控制系统兼顾到节能、安全、提升供水品质等需求，电动机无级调速，根据供水管网的压力变化自动调节运行参数，随用水量保持对等的水压恒定满足用水要求，节能供水。</a:t>
            </a:r>
            <a:endParaRPr lang="en-US" altLang="zh-CN" dirty="0">
              <a:latin typeface="+mn-ea"/>
            </a:endParaRPr>
          </a:p>
          <a:p>
            <a:pPr fontAlgn="ctr">
              <a:lnSpc>
                <a:spcPct val="150000"/>
              </a:lnSpc>
            </a:pPr>
            <a:r>
              <a:rPr lang="en-US" altLang="zh-CN" dirty="0">
                <a:latin typeface="+mn-ea"/>
              </a:rPr>
              <a:t>    SINAMICS V20</a:t>
            </a:r>
            <a:r>
              <a:rPr lang="zh-CN" altLang="en-US" dirty="0">
                <a:latin typeface="+mn-ea"/>
              </a:rPr>
              <a:t>变频器内置</a:t>
            </a:r>
            <a:r>
              <a:rPr lang="en-US" altLang="zh-CN" dirty="0">
                <a:latin typeface="+mn-ea"/>
              </a:rPr>
              <a:t>PID</a:t>
            </a:r>
            <a:r>
              <a:rPr lang="zh-CN" altLang="en-US" dirty="0">
                <a:latin typeface="+mn-ea"/>
              </a:rPr>
              <a:t>功能，在基本功能基础上，针对恒压供水系统提供了</a:t>
            </a:r>
            <a:r>
              <a:rPr lang="en-US" altLang="zh-CN" dirty="0">
                <a:latin typeface="+mn-ea"/>
              </a:rPr>
              <a:t>PID</a:t>
            </a:r>
            <a:r>
              <a:rPr lang="zh-CN" altLang="en-US" dirty="0">
                <a:latin typeface="+mn-ea"/>
              </a:rPr>
              <a:t>控制方案，调节水泵转速。</a:t>
            </a:r>
          </a:p>
          <a:p>
            <a:pPr fontAlgn="ctr">
              <a:lnSpc>
                <a:spcPct val="150000"/>
              </a:lnSpc>
            </a:pPr>
            <a:r>
              <a:rPr lang="zh-CN" altLang="en-US" dirty="0">
                <a:latin typeface="+mn-ea"/>
              </a:rPr>
              <a:t>与恒压供水系统类似，工业生产当中，设备依据生产工艺要求，按照固定轨迹运行且有调速功能，可以通过变频器的使用满足要求。</a:t>
            </a:r>
            <a:endParaRPr lang="en-US" altLang="zh-CN" dirty="0">
              <a:latin typeface="+mn-ea"/>
            </a:endParaRPr>
          </a:p>
          <a:p>
            <a:pPr fontAlgn="ctr">
              <a:lnSpc>
                <a:spcPct val="150000"/>
              </a:lnSpc>
            </a:pPr>
            <a:r>
              <a:rPr lang="en-US" altLang="zh-CN" dirty="0">
                <a:latin typeface="+mn-ea"/>
              </a:rPr>
              <a:t>   </a:t>
            </a:r>
            <a:r>
              <a:rPr lang="zh-CN" altLang="en-US" dirty="0">
                <a:latin typeface="+mn-ea"/>
              </a:rPr>
              <a:t>变频器在实际使用中经常用于控制各类机械的正、反转。例如，前进后退、上升下降、进刀回刀等，都需要电动机的正反转运行，使用变频器端子信号操作变频器的正反转运行，是变频器调速常用的控制方法。</a:t>
            </a: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914400" y="279932"/>
            <a:ext cx="1750294" cy="461665"/>
          </a:xfrm>
          <a:prstGeom prst="rect">
            <a:avLst/>
          </a:prstGeom>
          <a:solidFill>
            <a:srgbClr val="1F497D"/>
          </a:solidFill>
          <a:ln w="9525">
            <a:noFill/>
          </a:ln>
        </p:spPr>
        <p:txBody>
          <a:bodyPr wrap="square">
            <a:spAutoFit/>
          </a:bodyPr>
          <a:lstStyle/>
          <a:p>
            <a:r>
              <a:rPr lang="en-US" altLang="zh-CN" sz="2400" b="1" dirty="0">
                <a:solidFill>
                  <a:schemeClr val="bg1"/>
                </a:solidFill>
                <a:latin typeface="微软雅黑" panose="020B0503020204020204" charset="-122"/>
                <a:ea typeface="微软雅黑" panose="020B0503020204020204" charset="-122"/>
              </a:rPr>
              <a:t>  </a:t>
            </a:r>
            <a:r>
              <a:rPr lang="zh-CN" altLang="en-US" sz="2400" b="1" dirty="0">
                <a:solidFill>
                  <a:schemeClr val="bg1"/>
                </a:solidFill>
                <a:latin typeface="微软雅黑" panose="020B0503020204020204" charset="-122"/>
                <a:ea typeface="微软雅黑" panose="020B0503020204020204" charset="-122"/>
              </a:rPr>
              <a:t>项目引入</a:t>
            </a:r>
            <a:endParaRPr lang="en-US" altLang="zh-CN" sz="2400" b="1" dirty="0">
              <a:solidFill>
                <a:schemeClr val="bg1"/>
              </a:solidFill>
              <a:latin typeface="微软雅黑" panose="020B0503020204020204" charset="-122"/>
              <a:ea typeface="微软雅黑" panose="020B0503020204020204" charset="-122"/>
            </a:endParaRPr>
          </a:p>
        </p:txBody>
      </p:sp>
      <p:sp>
        <p:nvSpPr>
          <p:cNvPr id="101" name="文本框 100"/>
          <p:cNvSpPr txBox="1"/>
          <p:nvPr/>
        </p:nvSpPr>
        <p:spPr>
          <a:xfrm>
            <a:off x="1600200" y="3677920"/>
            <a:ext cx="5080000" cy="206375"/>
          </a:xfrm>
          <a:prstGeom prst="rect">
            <a:avLst/>
          </a:prstGeom>
          <a:noFill/>
          <a:ln w="9525">
            <a:noFill/>
          </a:ln>
        </p:spPr>
        <p:txBody>
          <a:bodyPr>
            <a:spAutoFit/>
          </a:bodyPr>
          <a:lstStyle/>
          <a:p>
            <a:pPr indent="0" algn="ctr"/>
            <a:r>
              <a:rPr lang="en-US" sz="750" b="0" dirty="0">
                <a:latin typeface="Times New Roman" panose="02020603050405020304" pitchFamily="18" charset="0"/>
                <a:cs typeface="宋体" panose="02010600030101010101" pitchFamily="2" charset="-122"/>
              </a:rPr>
              <a:t>		</a:t>
            </a:r>
            <a:endParaRPr lang="zh-CN" altLang="en-US" dirty="0"/>
          </a:p>
        </p:txBody>
      </p:sp>
      <p:pic>
        <p:nvPicPr>
          <p:cNvPr id="2" name="图片 1">
            <a:extLst>
              <a:ext uri="{FF2B5EF4-FFF2-40B4-BE49-F238E27FC236}">
                <a16:creationId xmlns:a16="http://schemas.microsoft.com/office/drawing/2014/main" id="{FCCB2A6A-385E-3998-3A74-D9A1A5C61B8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9972" y="-23906"/>
            <a:ext cx="1482090" cy="1069340"/>
          </a:xfrm>
          <a:prstGeom prst="ellipse">
            <a:avLst/>
          </a:prstGeom>
          <a:ln>
            <a:noFill/>
          </a:ln>
          <a:effectLst>
            <a:softEdge rad="112500"/>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id="{9835BB9C-1406-7842-445D-E9ED7169B703}"/>
              </a:ext>
            </a:extLst>
          </p:cNvPr>
          <p:cNvSpPr txBox="1"/>
          <p:nvPr/>
        </p:nvSpPr>
        <p:spPr>
          <a:xfrm>
            <a:off x="654859" y="1808223"/>
            <a:ext cx="6186297" cy="3774110"/>
          </a:xfrm>
          <a:prstGeom prst="rect">
            <a:avLst/>
          </a:prstGeom>
          <a:noFill/>
        </p:spPr>
        <p:txBody>
          <a:bodyPr wrap="square">
            <a:spAutoFit/>
          </a:bodyPr>
          <a:lstStyle/>
          <a:p>
            <a:pPr marL="342900" lvl="0" indent="-342900">
              <a:lnSpc>
                <a:spcPct val="150000"/>
              </a:lnSpc>
              <a:buFont typeface="+mj-lt"/>
              <a:buAutoNum type="arabicParenBoth"/>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二线控制，</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P0727=0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（默认值）</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变频器的二线制连接，数字输入端子</a:t>
            </a:r>
            <a:r>
              <a:rPr lang="en-US" altLang="zh-CN" sz="1600" dirty="0">
                <a:effectLst/>
                <a:ea typeface="宋体" panose="02010600030101010101" pitchFamily="2" charset="-122"/>
                <a:cs typeface="宋体" panose="02010600030101010101" pitchFamily="2" charset="-122"/>
              </a:rPr>
              <a:t>DI1</a:t>
            </a:r>
            <a:r>
              <a:rPr lang="zh-CN" altLang="zh-CN" sz="1600" dirty="0">
                <a:effectLst/>
                <a:ea typeface="宋体" panose="02010600030101010101" pitchFamily="2" charset="-122"/>
                <a:cs typeface="宋体" panose="02010600030101010101" pitchFamily="2" charset="-122"/>
              </a:rPr>
              <a:t>和</a:t>
            </a:r>
            <a:r>
              <a:rPr lang="en-US" altLang="zh-CN" sz="1600" dirty="0">
                <a:effectLst/>
                <a:ea typeface="宋体" panose="02010600030101010101" pitchFamily="2" charset="-122"/>
                <a:cs typeface="宋体" panose="02010600030101010101" pitchFamily="2" charset="-122"/>
              </a:rPr>
              <a:t>DI2</a:t>
            </a:r>
            <a:r>
              <a:rPr lang="zh-CN" altLang="zh-CN" sz="1600" dirty="0">
                <a:effectLst/>
                <a:ea typeface="宋体" panose="02010600030101010101" pitchFamily="2" charset="-122"/>
                <a:cs typeface="宋体" panose="02010600030101010101" pitchFamily="2" charset="-122"/>
              </a:rPr>
              <a:t>外接控制开关控制。</a:t>
            </a:r>
            <a:endParaRPr lang="en-US" altLang="zh-CN" sz="16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参数</a:t>
            </a:r>
            <a:r>
              <a:rPr lang="en-US" altLang="zh-CN" sz="1600" dirty="0">
                <a:effectLst/>
                <a:ea typeface="宋体" panose="02010600030101010101" pitchFamily="2" charset="-122"/>
                <a:cs typeface="宋体" panose="02010600030101010101" pitchFamily="2" charset="-122"/>
              </a:rPr>
              <a:t>P0700=2</a:t>
            </a:r>
            <a:r>
              <a:rPr lang="zh-CN" altLang="zh-CN"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P0701=1</a:t>
            </a:r>
            <a:r>
              <a:rPr lang="zh-CN" altLang="zh-CN"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P0702=12</a:t>
            </a:r>
            <a:r>
              <a:rPr lang="zh-CN" altLang="zh-CN"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P0727=0</a:t>
            </a:r>
            <a:r>
              <a:rPr lang="zh-CN" altLang="zh-CN" sz="1600" dirty="0">
                <a:effectLst/>
                <a:ea typeface="宋体" panose="02010600030101010101" pitchFamily="2" charset="-122"/>
                <a:cs typeface="宋体" panose="02010600030101010101" pitchFamily="2" charset="-122"/>
              </a:rPr>
              <a:t>。</a:t>
            </a:r>
            <a:endParaRPr lang="en-US" altLang="zh-CN" sz="16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数字输入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两端子通过两档开关连通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24V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DIC</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端子连接。</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端子开关作为变频器启动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停止功能使用；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端子开关作为正转</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反转功能使用，不具有启停功能。</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开关接通（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位置），变频器正转启动运行，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开关断开，变频器停止；</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开关接通（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位置），接通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位置），变频器反转。</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2" name="图片 11">
            <a:extLst>
              <a:ext uri="{FF2B5EF4-FFF2-40B4-BE49-F238E27FC236}">
                <a16:creationId xmlns:a16="http://schemas.microsoft.com/office/drawing/2014/main" id="{EE254578-E7C4-B43C-C57E-706CC89FC65C}"/>
              </a:ext>
            </a:extLst>
          </p:cNvPr>
          <p:cNvPicPr>
            <a:picLocks noChangeAspect="1"/>
          </p:cNvPicPr>
          <p:nvPr/>
        </p:nvPicPr>
        <p:blipFill>
          <a:blip r:embed="rId2"/>
          <a:stretch>
            <a:fillRect/>
          </a:stretch>
        </p:blipFill>
        <p:spPr>
          <a:xfrm>
            <a:off x="6759149" y="1796862"/>
            <a:ext cx="4212176" cy="3774110"/>
          </a:xfrm>
          <a:prstGeom prst="rect">
            <a:avLst/>
          </a:prstGeom>
        </p:spPr>
      </p:pic>
    </p:spTree>
    <p:extLst>
      <p:ext uri="{BB962C8B-B14F-4D97-AF65-F5344CB8AC3E}">
        <p14:creationId xmlns:p14="http://schemas.microsoft.com/office/powerpoint/2010/main" val="2000282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id="{9835BB9C-1406-7842-445D-E9ED7169B703}"/>
              </a:ext>
            </a:extLst>
          </p:cNvPr>
          <p:cNvSpPr txBox="1"/>
          <p:nvPr/>
        </p:nvSpPr>
        <p:spPr>
          <a:xfrm>
            <a:off x="729677" y="1681339"/>
            <a:ext cx="9855896" cy="1273875"/>
          </a:xfrm>
          <a:prstGeom prst="rect">
            <a:avLst/>
          </a:prstGeom>
          <a:noFill/>
        </p:spPr>
        <p:txBody>
          <a:bodyPr wrap="square">
            <a:spAutoFit/>
          </a:bodyPr>
          <a:lstStyle/>
          <a:p>
            <a:pPr marL="342900" lvl="0" indent="-342900">
              <a:lnSpc>
                <a:spcPct val="150000"/>
              </a:lnSpc>
              <a:buFont typeface="+mj-lt"/>
              <a:buAutoNum type="arabicParenBoth"/>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 </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ON/OFF1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ON_REV/OFF1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作为保持信号</a:t>
            </a:r>
          </a:p>
          <a:p>
            <a:pPr marL="285750" lvl="0" indent="-285750">
              <a:lnSpc>
                <a:spcPct val="150000"/>
              </a:lnSpc>
              <a:buFont typeface="Arial" panose="020B0604020202020204" pitchFamily="34" charset="0"/>
              <a:buChar char="•"/>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ON/OFF1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信号有效时，变频器正转运行；</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变频器停止运行时，</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ON_REV/OFF1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信号有效，变频器反向运行（比如，</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P0701=1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P0702=2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a:extLst>
              <a:ext uri="{FF2B5EF4-FFF2-40B4-BE49-F238E27FC236}">
                <a16:creationId xmlns:a16="http://schemas.microsoft.com/office/drawing/2014/main" id="{B5D222AE-CA11-5F66-11C2-384096D8FCCD}"/>
              </a:ext>
            </a:extLst>
          </p:cNvPr>
          <p:cNvSpPr txBox="1"/>
          <p:nvPr/>
        </p:nvSpPr>
        <p:spPr>
          <a:xfrm>
            <a:off x="619121" y="1251592"/>
            <a:ext cx="5800436" cy="369332"/>
          </a:xfrm>
          <a:prstGeom prst="rect">
            <a:avLst/>
          </a:prstGeom>
          <a:noFill/>
        </p:spPr>
        <p:txBody>
          <a:bodyPr wrap="square">
            <a:spAutoFit/>
          </a:bodyPr>
          <a:lstStyle/>
          <a:p>
            <a:pPr lvl="0"/>
            <a:r>
              <a:rPr lang="en-US" altLang="zh-CN" dirty="0">
                <a:latin typeface="宋体" panose="02010600030101010101" pitchFamily="2" charset="-122"/>
                <a:ea typeface="宋体" panose="02010600030101010101" pitchFamily="2" charset="-122"/>
                <a:cs typeface="宋体" panose="02010600030101010101" pitchFamily="2" charset="-122"/>
              </a:rPr>
              <a:t>2.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二线控制，</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P0727=1</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55C53AB6-306F-FA99-5E63-685A93441A40}"/>
              </a:ext>
            </a:extLst>
          </p:cNvPr>
          <p:cNvPicPr>
            <a:picLocks noChangeAspect="1"/>
          </p:cNvPicPr>
          <p:nvPr/>
        </p:nvPicPr>
        <p:blipFill>
          <a:blip r:embed="rId2"/>
          <a:stretch>
            <a:fillRect/>
          </a:stretch>
        </p:blipFill>
        <p:spPr>
          <a:xfrm>
            <a:off x="3007897" y="3461852"/>
            <a:ext cx="5299455" cy="2088230"/>
          </a:xfrm>
          <a:prstGeom prst="rect">
            <a:avLst/>
          </a:prstGeom>
          <a:noFill/>
          <a:ln w="9525" cap="flat" cmpd="sng">
            <a:noFill/>
            <a:prstDash val="solid"/>
            <a:round/>
          </a:ln>
        </p:spPr>
      </p:pic>
    </p:spTree>
    <p:extLst>
      <p:ext uri="{BB962C8B-B14F-4D97-AF65-F5344CB8AC3E}">
        <p14:creationId xmlns:p14="http://schemas.microsoft.com/office/powerpoint/2010/main" val="2886762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id="{9835BB9C-1406-7842-445D-E9ED7169B703}"/>
              </a:ext>
            </a:extLst>
          </p:cNvPr>
          <p:cNvSpPr txBox="1"/>
          <p:nvPr/>
        </p:nvSpPr>
        <p:spPr>
          <a:xfrm>
            <a:off x="654859" y="1808223"/>
            <a:ext cx="6186297" cy="2989280"/>
          </a:xfrm>
          <a:prstGeom prst="rect">
            <a:avLst/>
          </a:prstGeom>
          <a:noFill/>
        </p:spPr>
        <p:txBody>
          <a:bodyPr wrap="square">
            <a:spAutoFit/>
          </a:bodyPr>
          <a:lstStyle/>
          <a:p>
            <a:pPr marL="285750" lvl="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数字输入端子</a:t>
            </a:r>
            <a:r>
              <a:rPr lang="en-US" altLang="zh-CN" sz="1600" dirty="0">
                <a:effectLst/>
                <a:ea typeface="宋体" panose="02010600030101010101" pitchFamily="2" charset="-122"/>
                <a:cs typeface="宋体" panose="02010600030101010101" pitchFamily="2" charset="-122"/>
              </a:rPr>
              <a:t>DI1</a:t>
            </a:r>
            <a:r>
              <a:rPr lang="zh-CN" altLang="zh-CN" sz="1600" dirty="0">
                <a:effectLst/>
                <a:ea typeface="宋体" panose="02010600030101010101" pitchFamily="2" charset="-122"/>
                <a:cs typeface="宋体" panose="02010600030101010101" pitchFamily="2" charset="-122"/>
              </a:rPr>
              <a:t>和</a:t>
            </a:r>
            <a:r>
              <a:rPr lang="en-US" altLang="zh-CN" sz="1600" dirty="0">
                <a:effectLst/>
                <a:ea typeface="宋体" panose="02010600030101010101" pitchFamily="2" charset="-122"/>
                <a:cs typeface="宋体" panose="02010600030101010101" pitchFamily="2" charset="-122"/>
              </a:rPr>
              <a:t>DI2</a:t>
            </a:r>
            <a:r>
              <a:rPr lang="zh-CN" altLang="zh-CN" sz="1600" dirty="0">
                <a:effectLst/>
                <a:ea typeface="宋体" panose="02010600030101010101" pitchFamily="2" charset="-122"/>
                <a:cs typeface="宋体" panose="02010600030101010101" pitchFamily="2" charset="-122"/>
              </a:rPr>
              <a:t>外接开关控制，使用一个三档旋转开关实现，旋转开关共有三个档位，中间</a:t>
            </a:r>
            <a:r>
              <a:rPr lang="en-US" altLang="zh-CN" sz="1600" dirty="0">
                <a:effectLst/>
                <a:ea typeface="宋体" panose="02010600030101010101" pitchFamily="2" charset="-122"/>
                <a:cs typeface="宋体" panose="02010600030101010101" pitchFamily="2" charset="-122"/>
              </a:rPr>
              <a:t>0</a:t>
            </a:r>
            <a:r>
              <a:rPr lang="zh-CN" altLang="zh-CN" sz="1600" dirty="0">
                <a:effectLst/>
                <a:ea typeface="宋体" panose="02010600030101010101" pitchFamily="2" charset="-122"/>
                <a:cs typeface="宋体" panose="02010600030101010101" pitchFamily="2" charset="-122"/>
              </a:rPr>
              <a:t>是空挡，不与其它档位连接，</a:t>
            </a:r>
            <a:r>
              <a:rPr lang="en-US" altLang="zh-CN" sz="1600" dirty="0">
                <a:effectLst/>
                <a:ea typeface="宋体" panose="02010600030101010101" pitchFamily="2" charset="-122"/>
                <a:cs typeface="宋体" panose="02010600030101010101" pitchFamily="2" charset="-122"/>
              </a:rPr>
              <a:t>F</a:t>
            </a:r>
            <a:r>
              <a:rPr lang="zh-CN" altLang="zh-CN" sz="1600" dirty="0">
                <a:effectLst/>
                <a:ea typeface="宋体" panose="02010600030101010101" pitchFamily="2" charset="-122"/>
                <a:cs typeface="宋体" panose="02010600030101010101" pitchFamily="2" charset="-122"/>
              </a:rPr>
              <a:t>是正转挡位，</a:t>
            </a:r>
            <a:r>
              <a:rPr lang="en-US" altLang="zh-CN" sz="1600" dirty="0">
                <a:effectLst/>
                <a:ea typeface="宋体" panose="02010600030101010101" pitchFamily="2" charset="-122"/>
                <a:cs typeface="宋体" panose="02010600030101010101" pitchFamily="2" charset="-122"/>
              </a:rPr>
              <a:t>R</a:t>
            </a:r>
            <a:r>
              <a:rPr lang="zh-CN" altLang="zh-CN" sz="1600" dirty="0">
                <a:effectLst/>
                <a:ea typeface="宋体" panose="02010600030101010101" pitchFamily="2" charset="-122"/>
                <a:cs typeface="宋体" panose="02010600030101010101" pitchFamily="2" charset="-122"/>
              </a:rPr>
              <a:t>是反转挡位。</a:t>
            </a:r>
            <a:endParaRPr lang="en-US" altLang="zh-CN" sz="16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变频器</a:t>
            </a:r>
            <a:r>
              <a:rPr lang="en-US" altLang="zh-CN" sz="1600" dirty="0">
                <a:effectLst/>
                <a:ea typeface="宋体" panose="02010600030101010101" pitchFamily="2" charset="-122"/>
                <a:cs typeface="宋体" panose="02010600030101010101" pitchFamily="2" charset="-122"/>
              </a:rPr>
              <a:t>24V</a:t>
            </a:r>
            <a:r>
              <a:rPr lang="zh-CN" altLang="zh-CN" sz="1600" dirty="0">
                <a:effectLst/>
                <a:ea typeface="宋体" panose="02010600030101010101" pitchFamily="2" charset="-122"/>
                <a:cs typeface="宋体" panose="02010600030101010101" pitchFamily="2" charset="-122"/>
              </a:rPr>
              <a:t>端子需要接入端子</a:t>
            </a:r>
            <a:r>
              <a:rPr lang="en-US" altLang="zh-CN" sz="1600" dirty="0">
                <a:effectLst/>
                <a:ea typeface="宋体" panose="02010600030101010101" pitchFamily="2" charset="-122"/>
                <a:cs typeface="宋体" panose="02010600030101010101" pitchFamily="2" charset="-122"/>
              </a:rPr>
              <a:t>DI1</a:t>
            </a:r>
            <a:r>
              <a:rPr lang="zh-CN" altLang="zh-CN" sz="1600" dirty="0">
                <a:effectLst/>
                <a:ea typeface="宋体" panose="02010600030101010101" pitchFamily="2" charset="-122"/>
                <a:cs typeface="宋体" panose="02010600030101010101" pitchFamily="2" charset="-122"/>
              </a:rPr>
              <a:t>或</a:t>
            </a:r>
            <a:r>
              <a:rPr lang="en-US" altLang="zh-CN" sz="1600" dirty="0">
                <a:effectLst/>
                <a:ea typeface="宋体" panose="02010600030101010101" pitchFamily="2" charset="-122"/>
                <a:cs typeface="宋体" panose="02010600030101010101" pitchFamily="2" charset="-122"/>
              </a:rPr>
              <a:t>DI2</a:t>
            </a:r>
            <a:r>
              <a:rPr lang="zh-CN" altLang="zh-CN" sz="1600" dirty="0">
                <a:effectLst/>
                <a:ea typeface="宋体" panose="02010600030101010101" pitchFamily="2" charset="-122"/>
                <a:cs typeface="宋体" panose="02010600030101010101" pitchFamily="2" charset="-122"/>
              </a:rPr>
              <a:t>，数字输入公共端</a:t>
            </a:r>
            <a:r>
              <a:rPr lang="en-US" altLang="zh-CN" sz="1600" dirty="0">
                <a:effectLst/>
                <a:ea typeface="宋体" panose="02010600030101010101" pitchFamily="2" charset="-122"/>
                <a:cs typeface="宋体" panose="02010600030101010101" pitchFamily="2" charset="-122"/>
              </a:rPr>
              <a:t>DIC</a:t>
            </a:r>
            <a:r>
              <a:rPr lang="zh-CN" altLang="zh-CN" sz="1600" dirty="0">
                <a:effectLst/>
                <a:ea typeface="宋体" panose="02010600030101010101" pitchFamily="2" charset="-122"/>
                <a:cs typeface="宋体" panose="02010600030101010101" pitchFamily="2" charset="-122"/>
              </a:rPr>
              <a:t>需要连接</a:t>
            </a:r>
            <a:r>
              <a:rPr lang="en-US" altLang="zh-CN" sz="1600" dirty="0">
                <a:effectLst/>
                <a:ea typeface="宋体" panose="02010600030101010101" pitchFamily="2" charset="-122"/>
                <a:cs typeface="宋体" panose="02010600030101010101" pitchFamily="2" charset="-122"/>
              </a:rPr>
              <a:t>0V</a:t>
            </a:r>
            <a:r>
              <a:rPr lang="zh-CN" altLang="zh-CN" sz="1600" dirty="0">
                <a:effectLst/>
                <a:ea typeface="宋体" panose="02010600030101010101" pitchFamily="2" charset="-122"/>
                <a:cs typeface="宋体" panose="02010600030101010101" pitchFamily="2" charset="-122"/>
              </a:rPr>
              <a:t>。</a:t>
            </a:r>
            <a:endParaRPr lang="en-US" altLang="zh-CN" sz="16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参数设置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P0701=2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P0702=1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P0727=1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，旋转开关顺时针旋转，</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24V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接通端子</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，电动机正转；旋转开关逆时针旋转，</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24V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接通端子</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，电动机反转。</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D900719E-F4C3-3E64-57B1-AE1CA4432EA9}"/>
              </a:ext>
            </a:extLst>
          </p:cNvPr>
          <p:cNvPicPr>
            <a:picLocks noChangeAspect="1"/>
          </p:cNvPicPr>
          <p:nvPr/>
        </p:nvPicPr>
        <p:blipFill>
          <a:blip r:embed="rId2"/>
          <a:stretch>
            <a:fillRect/>
          </a:stretch>
        </p:blipFill>
        <p:spPr>
          <a:xfrm>
            <a:off x="7040530" y="1943944"/>
            <a:ext cx="3826686" cy="3528392"/>
          </a:xfrm>
          <a:prstGeom prst="rect">
            <a:avLst/>
          </a:prstGeom>
        </p:spPr>
      </p:pic>
    </p:spTree>
    <p:extLst>
      <p:ext uri="{BB962C8B-B14F-4D97-AF65-F5344CB8AC3E}">
        <p14:creationId xmlns:p14="http://schemas.microsoft.com/office/powerpoint/2010/main" val="2151614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id="{9835BB9C-1406-7842-445D-E9ED7169B703}"/>
              </a:ext>
            </a:extLst>
          </p:cNvPr>
          <p:cNvSpPr txBox="1"/>
          <p:nvPr/>
        </p:nvSpPr>
        <p:spPr>
          <a:xfrm>
            <a:off x="720477" y="1511895"/>
            <a:ext cx="9855896" cy="1291379"/>
          </a:xfrm>
          <a:prstGeom prst="rect">
            <a:avLst/>
          </a:prstGeom>
          <a:noFill/>
        </p:spPr>
        <p:txBody>
          <a:bodyPr wrap="square">
            <a:spAutoFit/>
          </a:bodyPr>
          <a:lstStyle/>
          <a:p>
            <a:pPr>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使用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ON_FWD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 ON_REV </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作为保持信号</a:t>
            </a:r>
          </a:p>
          <a:p>
            <a:pPr marL="285750" lvl="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在</a:t>
            </a:r>
            <a:r>
              <a:rPr lang="en-US" altLang="zh-CN" sz="1800" dirty="0">
                <a:effectLst/>
                <a:ea typeface="宋体" panose="02010600030101010101" pitchFamily="2" charset="-122"/>
                <a:cs typeface="宋体" panose="02010600030101010101" pitchFamily="2" charset="-122"/>
              </a:rPr>
              <a:t>ON_FWD</a:t>
            </a:r>
            <a:r>
              <a:rPr lang="zh-CN" altLang="zh-CN" sz="1800" dirty="0">
                <a:effectLst/>
                <a:ea typeface="宋体" panose="02010600030101010101" pitchFamily="2" charset="-122"/>
                <a:cs typeface="宋体" panose="02010600030101010101" pitchFamily="2" charset="-122"/>
              </a:rPr>
              <a:t>信号有效时，变频器正向运行；</a:t>
            </a:r>
            <a:r>
              <a:rPr lang="en-US" altLang="zh-CN" sz="1800" dirty="0">
                <a:effectLst/>
                <a:ea typeface="宋体" panose="02010600030101010101" pitchFamily="2" charset="-122"/>
                <a:cs typeface="宋体" panose="02010600030101010101" pitchFamily="2" charset="-122"/>
              </a:rPr>
              <a:t>ON_REV</a:t>
            </a:r>
            <a:r>
              <a:rPr lang="zh-CN" altLang="zh-CN" sz="1800" dirty="0">
                <a:effectLst/>
                <a:ea typeface="宋体" panose="02010600030101010101" pitchFamily="2" charset="-122"/>
                <a:cs typeface="宋体" panose="02010600030101010101" pitchFamily="2" charset="-122"/>
              </a:rPr>
              <a:t>信号有效时，变频器反向运行；</a:t>
            </a:r>
            <a:endParaRPr lang="en-US" altLang="zh-CN" sz="1800" dirty="0">
              <a:effectLst/>
              <a:ea typeface="宋体" panose="02010600030101010101" pitchFamily="2" charset="-122"/>
              <a:cs typeface="宋体" panose="02010600030101010101" pitchFamily="2" charset="-122"/>
            </a:endParaRPr>
          </a:p>
          <a:p>
            <a:pPr marL="285750" lvl="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ON_FWD </a:t>
            </a:r>
            <a:r>
              <a:rPr lang="zh-CN" altLang="zh-CN"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 ON_REV</a:t>
            </a:r>
            <a:r>
              <a:rPr lang="zh-CN" altLang="zh-CN" sz="1800" dirty="0">
                <a:effectLst/>
                <a:ea typeface="宋体" panose="02010600030101010101" pitchFamily="2" charset="-122"/>
                <a:cs typeface="宋体" panose="02010600030101010101" pitchFamily="2" charset="-122"/>
              </a:rPr>
              <a:t>信号同时有效时，变频器按照</a:t>
            </a:r>
            <a:r>
              <a:rPr lang="en-US" altLang="zh-CN" sz="1800" dirty="0">
                <a:effectLst/>
                <a:ea typeface="宋体" panose="02010600030101010101" pitchFamily="2" charset="-122"/>
                <a:cs typeface="宋体" panose="02010600030101010101" pitchFamily="2" charset="-122"/>
              </a:rPr>
              <a:t>OFF1</a:t>
            </a:r>
            <a:r>
              <a:rPr lang="zh-CN" altLang="zh-CN" sz="1800" dirty="0">
                <a:effectLst/>
                <a:ea typeface="宋体" panose="02010600030101010101" pitchFamily="2" charset="-122"/>
                <a:cs typeface="宋体" panose="02010600030101010101" pitchFamily="2" charset="-122"/>
              </a:rPr>
              <a:t>方式停止运行</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E954B008-DD87-2BAB-2BBC-CA9852E8D18D}"/>
              </a:ext>
            </a:extLst>
          </p:cNvPr>
          <p:cNvPicPr>
            <a:picLocks noChangeAspect="1"/>
          </p:cNvPicPr>
          <p:nvPr/>
        </p:nvPicPr>
        <p:blipFill>
          <a:blip r:embed="rId2"/>
          <a:stretch>
            <a:fillRect/>
          </a:stretch>
        </p:blipFill>
        <p:spPr>
          <a:xfrm>
            <a:off x="2448669" y="3209789"/>
            <a:ext cx="6076690" cy="2268285"/>
          </a:xfrm>
          <a:prstGeom prst="rect">
            <a:avLst/>
          </a:prstGeom>
          <a:noFill/>
          <a:ln w="9525" cap="flat" cmpd="sng">
            <a:noFill/>
            <a:prstDash val="solid"/>
            <a:round/>
          </a:ln>
        </p:spPr>
      </p:pic>
    </p:spTree>
    <p:extLst>
      <p:ext uri="{BB962C8B-B14F-4D97-AF65-F5344CB8AC3E}">
        <p14:creationId xmlns:p14="http://schemas.microsoft.com/office/powerpoint/2010/main" val="14090899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669997"/>
            <a:ext cx="10110468" cy="1689373"/>
          </a:xfrm>
          <a:prstGeom prst="rect">
            <a:avLst/>
          </a:prstGeom>
          <a:noFill/>
        </p:spPr>
        <p:txBody>
          <a:bodyPr wrap="square">
            <a:spAutoFit/>
          </a:bodyPr>
          <a:lstStyle/>
          <a:p>
            <a:pPr indent="266700">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rPr>
              <a:t>1.</a:t>
            </a:r>
            <a:r>
              <a:rPr lang="zh-CN" altLang="en-US" dirty="0">
                <a:latin typeface="宋体" panose="02010600030101010101" pitchFamily="2" charset="-122"/>
                <a:ea typeface="宋体" panose="02010600030101010101" pitchFamily="2" charset="-122"/>
                <a:cs typeface="宋体" panose="02010600030101010101" pitchFamily="2" charset="-122"/>
              </a:rPr>
              <a:t>三线控制，</a:t>
            </a:r>
            <a:r>
              <a:rPr lang="en-US" altLang="zh-CN" dirty="0">
                <a:latin typeface="宋体" panose="02010600030101010101" pitchFamily="2" charset="-122"/>
                <a:ea typeface="宋体" panose="02010600030101010101" pitchFamily="2" charset="-122"/>
                <a:cs typeface="宋体" panose="02010600030101010101" pitchFamily="2" charset="-122"/>
              </a:rPr>
              <a:t>P0727=2</a:t>
            </a: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cs typeface="宋体" panose="02010600030101010101" pitchFamily="2" charset="-122"/>
              </a:rPr>
              <a:t>变频器使用三线控制，</a:t>
            </a:r>
            <a:r>
              <a:rPr lang="en-US" altLang="zh-CN" dirty="0">
                <a:latin typeface="宋体" panose="02010600030101010101" pitchFamily="2" charset="-122"/>
                <a:ea typeface="宋体" panose="02010600030101010101" pitchFamily="2" charset="-122"/>
                <a:cs typeface="宋体" panose="02010600030101010101" pitchFamily="2" charset="-122"/>
              </a:rPr>
              <a:t>STOP</a:t>
            </a:r>
            <a:r>
              <a:rPr lang="zh-CN" altLang="en-US" dirty="0">
                <a:latin typeface="宋体" panose="02010600030101010101" pitchFamily="2" charset="-122"/>
                <a:ea typeface="宋体" panose="02010600030101010101" pitchFamily="2" charset="-122"/>
                <a:cs typeface="宋体" panose="02010600030101010101" pitchFamily="2" charset="-122"/>
              </a:rPr>
              <a:t>作为保持信号，</a:t>
            </a:r>
            <a:r>
              <a:rPr lang="en-US" altLang="zh-CN" dirty="0">
                <a:latin typeface="宋体" panose="02010600030101010101" pitchFamily="2" charset="-122"/>
                <a:ea typeface="宋体" panose="02010600030101010101" pitchFamily="2" charset="-122"/>
                <a:cs typeface="宋体" panose="02010600030101010101" pitchFamily="2" charset="-122"/>
              </a:rPr>
              <a:t>FWDP</a:t>
            </a:r>
            <a:r>
              <a:rPr lang="zh-CN" altLang="en-US" dirty="0">
                <a:latin typeface="宋体" panose="02010600030101010101" pitchFamily="2" charset="-122"/>
                <a:ea typeface="宋体" panose="02010600030101010101" pitchFamily="2" charset="-122"/>
                <a:cs typeface="宋体" panose="02010600030101010101" pitchFamily="2" charset="-122"/>
              </a:rPr>
              <a:t>和</a:t>
            </a:r>
            <a:r>
              <a:rPr lang="en-US" altLang="zh-CN" dirty="0">
                <a:latin typeface="宋体" panose="02010600030101010101" pitchFamily="2" charset="-122"/>
                <a:ea typeface="宋体" panose="02010600030101010101" pitchFamily="2" charset="-122"/>
                <a:cs typeface="宋体" panose="02010600030101010101" pitchFamily="2" charset="-122"/>
              </a:rPr>
              <a:t>REVP</a:t>
            </a:r>
            <a:r>
              <a:rPr lang="zh-CN" altLang="en-US" dirty="0">
                <a:latin typeface="宋体" panose="02010600030101010101" pitchFamily="2" charset="-122"/>
                <a:ea typeface="宋体" panose="02010600030101010101" pitchFamily="2" charset="-122"/>
                <a:cs typeface="宋体" panose="02010600030101010101" pitchFamily="2" charset="-122"/>
              </a:rPr>
              <a:t>为脉冲信号。</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dirty="0">
                <a:latin typeface="宋体" panose="02010600030101010101" pitchFamily="2" charset="-122"/>
                <a:ea typeface="宋体" panose="02010600030101010101" pitchFamily="2" charset="-122"/>
                <a:cs typeface="宋体" panose="02010600030101010101" pitchFamily="2" charset="-122"/>
              </a:rPr>
              <a:t>STOP</a:t>
            </a:r>
            <a:r>
              <a:rPr lang="zh-CN" altLang="en-US" dirty="0">
                <a:latin typeface="宋体" panose="02010600030101010101" pitchFamily="2" charset="-122"/>
                <a:ea typeface="宋体" panose="02010600030101010101" pitchFamily="2" charset="-122"/>
                <a:cs typeface="宋体" panose="02010600030101010101" pitchFamily="2" charset="-122"/>
              </a:rPr>
              <a:t>信号接通有效，这时给出</a:t>
            </a:r>
            <a:r>
              <a:rPr lang="en-US" altLang="zh-CN" dirty="0">
                <a:latin typeface="宋体" panose="02010600030101010101" pitchFamily="2" charset="-122"/>
                <a:ea typeface="宋体" panose="02010600030101010101" pitchFamily="2" charset="-122"/>
                <a:cs typeface="宋体" panose="02010600030101010101" pitchFamily="2" charset="-122"/>
              </a:rPr>
              <a:t>FWDP</a:t>
            </a:r>
            <a:r>
              <a:rPr lang="zh-CN" altLang="en-US" dirty="0">
                <a:latin typeface="宋体" panose="02010600030101010101" pitchFamily="2" charset="-122"/>
                <a:ea typeface="宋体" panose="02010600030101010101" pitchFamily="2" charset="-122"/>
                <a:cs typeface="宋体" panose="02010600030101010101" pitchFamily="2" charset="-122"/>
              </a:rPr>
              <a:t>或</a:t>
            </a:r>
            <a:r>
              <a:rPr lang="en-US" altLang="zh-CN" dirty="0">
                <a:latin typeface="宋体" panose="02010600030101010101" pitchFamily="2" charset="-122"/>
                <a:ea typeface="宋体" panose="02010600030101010101" pitchFamily="2" charset="-122"/>
                <a:cs typeface="宋体" panose="02010600030101010101" pitchFamily="2" charset="-122"/>
              </a:rPr>
              <a:t>REVP</a:t>
            </a:r>
            <a:r>
              <a:rPr lang="zh-CN" altLang="en-US" dirty="0">
                <a:latin typeface="宋体" panose="02010600030101010101" pitchFamily="2" charset="-122"/>
                <a:ea typeface="宋体" panose="02010600030101010101" pitchFamily="2" charset="-122"/>
                <a:cs typeface="宋体" panose="02010600030101010101" pitchFamily="2" charset="-122"/>
              </a:rPr>
              <a:t>脉冲信号，变频器驱动电动机正转或反转运行；</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cs typeface="宋体" panose="02010600030101010101" pitchFamily="2" charset="-122"/>
              </a:rPr>
              <a:t>如果</a:t>
            </a:r>
            <a:r>
              <a:rPr lang="en-US" altLang="zh-CN" dirty="0">
                <a:latin typeface="宋体" panose="02010600030101010101" pitchFamily="2" charset="-122"/>
                <a:ea typeface="宋体" panose="02010600030101010101" pitchFamily="2" charset="-122"/>
                <a:cs typeface="宋体" panose="02010600030101010101" pitchFamily="2" charset="-122"/>
              </a:rPr>
              <a:t>FWDP</a:t>
            </a:r>
            <a:r>
              <a:rPr lang="zh-CN" altLang="en-US" dirty="0">
                <a:latin typeface="宋体" panose="02010600030101010101" pitchFamily="2" charset="-122"/>
                <a:ea typeface="宋体" panose="02010600030101010101" pitchFamily="2" charset="-122"/>
                <a:cs typeface="宋体" panose="02010600030101010101" pitchFamily="2" charset="-122"/>
              </a:rPr>
              <a:t>和</a:t>
            </a:r>
            <a:r>
              <a:rPr lang="en-US" altLang="zh-CN" dirty="0">
                <a:latin typeface="宋体" panose="02010600030101010101" pitchFamily="2" charset="-122"/>
                <a:ea typeface="宋体" panose="02010600030101010101" pitchFamily="2" charset="-122"/>
                <a:cs typeface="宋体" panose="02010600030101010101" pitchFamily="2" charset="-122"/>
              </a:rPr>
              <a:t>REVP</a:t>
            </a:r>
            <a:r>
              <a:rPr lang="zh-CN" altLang="en-US" dirty="0">
                <a:latin typeface="宋体" panose="02010600030101010101" pitchFamily="2" charset="-122"/>
                <a:ea typeface="宋体" panose="02010600030101010101" pitchFamily="2" charset="-122"/>
                <a:cs typeface="宋体" panose="02010600030101010101" pitchFamily="2" charset="-122"/>
              </a:rPr>
              <a:t>脉冲信号同时有效，变频器停止运行，</a:t>
            </a:r>
            <a:r>
              <a:rPr lang="en-US" altLang="zh-CN" dirty="0">
                <a:latin typeface="宋体" panose="02010600030101010101" pitchFamily="2" charset="-122"/>
                <a:ea typeface="宋体" panose="02010600030101010101" pitchFamily="2" charset="-122"/>
                <a:cs typeface="宋体" panose="02010600030101010101" pitchFamily="2" charset="-122"/>
              </a:rPr>
              <a:t>STOP</a:t>
            </a:r>
            <a:r>
              <a:rPr lang="zh-CN" altLang="en-US" dirty="0">
                <a:latin typeface="宋体" panose="02010600030101010101" pitchFamily="2" charset="-122"/>
                <a:ea typeface="宋体" panose="02010600030101010101" pitchFamily="2" charset="-122"/>
                <a:cs typeface="宋体" panose="02010600030101010101" pitchFamily="2" charset="-122"/>
              </a:rPr>
              <a:t>信号断开，变频器停止运行。</a:t>
            </a:r>
          </a:p>
        </p:txBody>
      </p:sp>
      <p:sp>
        <p:nvSpPr>
          <p:cNvPr id="2" name="Rectangle 8">
            <a:extLst>
              <a:ext uri="{FF2B5EF4-FFF2-40B4-BE49-F238E27FC236}">
                <a16:creationId xmlns:a16="http://schemas.microsoft.com/office/drawing/2014/main" id="{C3F8B3E2-7863-D8A7-C9C8-B59476B29C99}"/>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3.2.3 </a:t>
            </a:r>
            <a:r>
              <a:rPr lang="zh-CN" altLang="en-US" sz="2400" b="1" dirty="0">
                <a:solidFill>
                  <a:srgbClr val="294B64"/>
                </a:solidFill>
                <a:latin typeface="微软雅黑" panose="020B0503020204020204" charset="-122"/>
                <a:ea typeface="微软雅黑" panose="020B0503020204020204" charset="-122"/>
              </a:rPr>
              <a:t>变频器三线制控制</a:t>
            </a:r>
          </a:p>
        </p:txBody>
      </p:sp>
      <p:pic>
        <p:nvPicPr>
          <p:cNvPr id="4" name="图片 3">
            <a:extLst>
              <a:ext uri="{FF2B5EF4-FFF2-40B4-BE49-F238E27FC236}">
                <a16:creationId xmlns:a16="http://schemas.microsoft.com/office/drawing/2014/main" id="{DC1E0FFB-F030-FBF6-E853-FF38A1BA99E0}"/>
              </a:ext>
            </a:extLst>
          </p:cNvPr>
          <p:cNvPicPr>
            <a:picLocks noChangeAspect="1"/>
          </p:cNvPicPr>
          <p:nvPr/>
        </p:nvPicPr>
        <p:blipFill>
          <a:blip r:embed="rId2"/>
          <a:stretch>
            <a:fillRect/>
          </a:stretch>
        </p:blipFill>
        <p:spPr>
          <a:xfrm>
            <a:off x="3081862" y="3528119"/>
            <a:ext cx="5358349" cy="2376264"/>
          </a:xfrm>
          <a:prstGeom prst="rect">
            <a:avLst/>
          </a:prstGeom>
          <a:noFill/>
          <a:ln w="9525" cap="flat" cmpd="sng">
            <a:noFill/>
            <a:prstDash val="solid"/>
            <a:round/>
          </a:ln>
        </p:spPr>
      </p:pic>
    </p:spTree>
    <p:extLst>
      <p:ext uri="{BB962C8B-B14F-4D97-AF65-F5344CB8AC3E}">
        <p14:creationId xmlns:p14="http://schemas.microsoft.com/office/powerpoint/2010/main" val="26625821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5699"/>
            <a:ext cx="10110468" cy="2520370"/>
          </a:xfrm>
          <a:prstGeom prst="rect">
            <a:avLst/>
          </a:prstGeom>
          <a:noFill/>
        </p:spPr>
        <p:txBody>
          <a:bodyPr wrap="square">
            <a:spAutoFit/>
          </a:bodyPr>
          <a:lstStyle/>
          <a:p>
            <a:pPr>
              <a:lnSpc>
                <a:spcPct val="150000"/>
              </a:lnSpc>
            </a:pPr>
            <a:r>
              <a:rPr lang="en-US" altLang="zh-CN" dirty="0">
                <a:latin typeface="宋体" panose="02010600030101010101" pitchFamily="2" charset="-122"/>
                <a:ea typeface="宋体" panose="02010600030101010101" pitchFamily="2" charset="-122"/>
                <a:cs typeface="宋体" panose="02010600030101010101" pitchFamily="2" charset="-122"/>
              </a:rPr>
              <a:t>2.</a:t>
            </a:r>
            <a:r>
              <a:rPr lang="zh-CN" altLang="en-US" dirty="0">
                <a:latin typeface="宋体" panose="02010600030101010101" pitchFamily="2" charset="-122"/>
                <a:ea typeface="宋体" panose="02010600030101010101" pitchFamily="2" charset="-122"/>
                <a:cs typeface="宋体" panose="02010600030101010101" pitchFamily="2" charset="-122"/>
              </a:rPr>
              <a:t>三线控制，</a:t>
            </a:r>
            <a:r>
              <a:rPr lang="en-US" altLang="zh-CN" dirty="0">
                <a:latin typeface="宋体" panose="02010600030101010101" pitchFamily="2" charset="-122"/>
                <a:ea typeface="宋体" panose="02010600030101010101" pitchFamily="2" charset="-122"/>
                <a:cs typeface="宋体" panose="02010600030101010101" pitchFamily="2" charset="-122"/>
              </a:rPr>
              <a:t>P0727=3</a:t>
            </a:r>
          </a:p>
          <a:p>
            <a:pPr marL="285750" indent="-285750">
              <a:lnSpc>
                <a:spcPct val="150000"/>
              </a:lnSpc>
              <a:buFont typeface="Arial" panose="020B0604020202020204" pitchFamily="34" charset="0"/>
              <a:buChar char="•"/>
            </a:pP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使用</a:t>
            </a:r>
            <a:r>
              <a:rPr lang="en-US" altLang="zh-CN" sz="1800" dirty="0">
                <a:solidFill>
                  <a:srgbClr val="000000"/>
                </a:solidFill>
                <a:effectLst/>
                <a:latin typeface="宋体" panose="02010600030101010101" pitchFamily="2" charset="-122"/>
                <a:ea typeface="Arial Unicode MS"/>
                <a:cs typeface="Calibri" panose="020F0502020204030204" pitchFamily="34" charset="0"/>
              </a:rPr>
              <a:t>OFF1/HOLD</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solidFill>
                  <a:srgbClr val="000000"/>
                </a:solidFill>
                <a:effectLst/>
                <a:latin typeface="宋体" panose="02010600030101010101" pitchFamily="2" charset="-122"/>
                <a:ea typeface="Arial Unicode MS"/>
                <a:cs typeface="Calibri" panose="020F0502020204030204" pitchFamily="34" charset="0"/>
              </a:rPr>
              <a:t>REV</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作为保持号，</a:t>
            </a:r>
            <a:r>
              <a:rPr lang="en-US" altLang="zh-CN" sz="1800" dirty="0">
                <a:solidFill>
                  <a:srgbClr val="000000"/>
                </a:solidFill>
                <a:effectLst/>
                <a:latin typeface="宋体" panose="02010600030101010101" pitchFamily="2" charset="-122"/>
                <a:ea typeface="Arial Unicode MS"/>
                <a:cs typeface="Calibri" panose="020F0502020204030204" pitchFamily="34" charset="0"/>
              </a:rPr>
              <a:t>ON_PULSE</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为脉冲信号</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800" dirty="0">
                <a:solidFill>
                  <a:srgbClr val="000000"/>
                </a:solidFill>
                <a:effectLst/>
                <a:latin typeface="宋体" panose="02010600030101010101" pitchFamily="2" charset="-122"/>
                <a:ea typeface="Arial Unicode MS"/>
                <a:cs typeface="Calibri" panose="020F0502020204030204" pitchFamily="34" charset="0"/>
              </a:rPr>
              <a:t>OFF1/HOLD</a:t>
            </a:r>
            <a:r>
              <a:rPr lang="zh-CN"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rPr>
              <a:t>信号接通有效时</a:t>
            </a:r>
            <a:r>
              <a:rPr lang="zh-CN" altLang="zh-CN" sz="1800" dirty="0">
                <a:solidFill>
                  <a:srgbClr val="000000"/>
                </a:solidFill>
                <a:effectLst/>
                <a:latin typeface="宋体" panose="02010600030101010101" pitchFamily="2" charset="-122"/>
                <a:ea typeface="微软雅黑" panose="020B0503020204020204" pitchFamily="34" charset="-122"/>
                <a:cs typeface="微软雅黑" panose="020B0503020204020204" pitchFamily="34" charset="-122"/>
              </a:rPr>
              <a:t>，</a:t>
            </a:r>
            <a:r>
              <a:rPr lang="en-US" altLang="zh-CN" sz="1800" dirty="0">
                <a:solidFill>
                  <a:srgbClr val="000000"/>
                </a:solidFill>
                <a:effectLst/>
                <a:latin typeface="宋体" panose="02010600030101010101" pitchFamily="2" charset="-122"/>
                <a:ea typeface="Arial Unicode MS"/>
                <a:cs typeface="Calibri" panose="020F0502020204030204" pitchFamily="34" charset="0"/>
              </a:rPr>
              <a:t>ON_PULSE</a:t>
            </a:r>
            <a:r>
              <a:rPr lang="zh-CN"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rPr>
              <a:t>脉冲信号上升沿有效，变频器启动正向运行；</a:t>
            </a:r>
            <a:endParaRPr lang="en-US"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endParaRPr>
          </a:p>
          <a:p>
            <a:pPr marL="285750" indent="-285750">
              <a:lnSpc>
                <a:spcPct val="150000"/>
              </a:lnSpc>
              <a:buFont typeface="Arial" panose="020B0604020202020204" pitchFamily="34" charset="0"/>
              <a:buChar char="•"/>
            </a:pPr>
            <a:r>
              <a:rPr lang="en-US" altLang="zh-CN" sz="1800" dirty="0">
                <a:solidFill>
                  <a:srgbClr val="000000"/>
                </a:solidFill>
                <a:effectLst/>
                <a:latin typeface="宋体" panose="02010600030101010101" pitchFamily="2" charset="-122"/>
                <a:ea typeface="Arial Unicode MS"/>
                <a:cs typeface="Calibri" panose="020F0502020204030204" pitchFamily="34" charset="0"/>
              </a:rPr>
              <a:t>OFF1/HOLD</a:t>
            </a:r>
            <a:r>
              <a:rPr lang="zh-CN"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rPr>
              <a:t>信号有效时，</a:t>
            </a:r>
            <a:r>
              <a:rPr lang="en-US" altLang="zh-CN" sz="1800" dirty="0">
                <a:solidFill>
                  <a:srgbClr val="000000"/>
                </a:solidFill>
                <a:effectLst/>
                <a:latin typeface="Arial Unicode MS"/>
                <a:ea typeface="宋体" panose="02010600030101010101" pitchFamily="2" charset="-122"/>
                <a:cs typeface="宋体" panose="02010600030101010101" pitchFamily="2" charset="-122"/>
              </a:rPr>
              <a:t>REV</a:t>
            </a:r>
            <a:r>
              <a:rPr lang="zh-CN"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rPr>
              <a:t>信号保持有效，变频器反向运行；</a:t>
            </a:r>
            <a:endParaRPr lang="en-US"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endParaRPr>
          </a:p>
          <a:p>
            <a:pPr marL="285750" indent="-285750">
              <a:lnSpc>
                <a:spcPct val="150000"/>
              </a:lnSpc>
              <a:buFont typeface="Arial" panose="020B0604020202020204" pitchFamily="34" charset="0"/>
              <a:buChar char="•"/>
            </a:pPr>
            <a:r>
              <a:rPr lang="en-US" altLang="zh-CN" sz="1800" dirty="0">
                <a:solidFill>
                  <a:srgbClr val="000000"/>
                </a:solidFill>
                <a:effectLst/>
                <a:latin typeface="宋体" panose="02010600030101010101" pitchFamily="2" charset="-122"/>
                <a:ea typeface="Arial Unicode MS"/>
                <a:cs typeface="Calibri" panose="020F0502020204030204" pitchFamily="34" charset="0"/>
              </a:rPr>
              <a:t>OFF1/HOLD</a:t>
            </a:r>
            <a:r>
              <a:rPr lang="zh-CN" altLang="zh-CN" sz="1800" dirty="0">
                <a:solidFill>
                  <a:srgbClr val="000000"/>
                </a:solidFill>
                <a:effectLst/>
                <a:latin typeface="宋体" panose="02010600030101010101" pitchFamily="2" charset="-122"/>
                <a:ea typeface="宋体" panose="02010600030101010101" pitchFamily="2" charset="-122"/>
                <a:cs typeface="微软雅黑" panose="020B0503020204020204" pitchFamily="34" charset="-122"/>
              </a:rPr>
              <a:t>信号断开，变频器按照</a:t>
            </a:r>
            <a:r>
              <a:rPr lang="en-US" altLang="zh-CN" sz="1800" dirty="0">
                <a:solidFill>
                  <a:srgbClr val="000000"/>
                </a:solidFill>
                <a:effectLst/>
                <a:latin typeface="宋体" panose="02010600030101010101" pitchFamily="2" charset="-122"/>
                <a:ea typeface="微软雅黑" panose="020B0503020204020204" pitchFamily="34" charset="-122"/>
                <a:cs typeface="Calibri" panose="020F0502020204030204" pitchFamily="34" charset="0"/>
              </a:rPr>
              <a:t>OFF1</a:t>
            </a:r>
            <a:r>
              <a:rPr lang="zh-CN" altLang="zh-CN" sz="1800" dirty="0">
                <a:solidFill>
                  <a:srgbClr val="000000"/>
                </a:solidFill>
                <a:effectLst/>
                <a:latin typeface="宋体" panose="02010600030101010101" pitchFamily="2" charset="-122"/>
                <a:ea typeface="宋体" panose="02010600030101010101" pitchFamily="2" charset="-122"/>
                <a:cs typeface="Calibri" panose="020F0502020204030204" pitchFamily="34" charset="0"/>
              </a:rPr>
              <a:t>方式停止运行。</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150D6540-F612-A63B-E933-9F0CEE4E3BAB}"/>
              </a:ext>
            </a:extLst>
          </p:cNvPr>
          <p:cNvPicPr>
            <a:picLocks noChangeAspect="1"/>
          </p:cNvPicPr>
          <p:nvPr/>
        </p:nvPicPr>
        <p:blipFill>
          <a:blip r:embed="rId2"/>
          <a:stretch>
            <a:fillRect/>
          </a:stretch>
        </p:blipFill>
        <p:spPr>
          <a:xfrm>
            <a:off x="3672804" y="3884295"/>
            <a:ext cx="4946069" cy="2236112"/>
          </a:xfrm>
          <a:prstGeom prst="rect">
            <a:avLst/>
          </a:prstGeom>
          <a:noFill/>
          <a:ln w="9525" cap="flat" cmpd="sng">
            <a:noFill/>
            <a:prstDash val="solid"/>
            <a:round/>
          </a:ln>
        </p:spPr>
      </p:pic>
    </p:spTree>
    <p:extLst>
      <p:ext uri="{BB962C8B-B14F-4D97-AF65-F5344CB8AC3E}">
        <p14:creationId xmlns:p14="http://schemas.microsoft.com/office/powerpoint/2010/main" val="3751780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5699"/>
            <a:ext cx="10110468"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变频器的三线制连接，数字输入端子</a:t>
            </a:r>
            <a:r>
              <a:rPr lang="en-US" altLang="zh-CN" sz="1800" dirty="0">
                <a:effectLst/>
                <a:ea typeface="宋体" panose="02010600030101010101" pitchFamily="2" charset="-122"/>
                <a:cs typeface="宋体" panose="02010600030101010101" pitchFamily="2" charset="-122"/>
              </a:rPr>
              <a:t>DI1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DI2</a:t>
            </a:r>
            <a:r>
              <a:rPr lang="zh-CN" altLang="zh-CN"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DI3</a:t>
            </a:r>
            <a:r>
              <a:rPr lang="zh-CN" altLang="zh-CN" sz="1800" dirty="0">
                <a:effectLst/>
                <a:ea typeface="宋体" panose="02010600030101010101" pitchFamily="2" charset="-122"/>
                <a:cs typeface="宋体" panose="02010600030101010101" pitchFamily="2" charset="-122"/>
              </a:rPr>
              <a:t>外接开关按钮控制，使用启动、停止两个按钮，一个开关选择正转或反转</a:t>
            </a:r>
            <a:r>
              <a:rPr lang="zh-CN" altLang="en-US" sz="1800" dirty="0">
                <a:effectLst/>
                <a:ea typeface="宋体" panose="02010600030101010101" pitchFamily="2" charset="-122"/>
                <a:cs typeface="宋体" panose="02010600030101010101" pitchFamily="2" charset="-122"/>
              </a:rPr>
              <a:t>；</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变频器</a:t>
            </a:r>
            <a:r>
              <a:rPr lang="en-US" altLang="zh-CN" sz="1800" dirty="0">
                <a:effectLst/>
                <a:ea typeface="宋体" panose="02010600030101010101" pitchFamily="2" charset="-122"/>
                <a:cs typeface="宋体" panose="02010600030101010101" pitchFamily="2" charset="-122"/>
              </a:rPr>
              <a:t>24V</a:t>
            </a:r>
            <a:r>
              <a:rPr lang="zh-CN" altLang="zh-CN" sz="1800" dirty="0">
                <a:effectLst/>
                <a:ea typeface="宋体" panose="02010600030101010101" pitchFamily="2" charset="-122"/>
                <a:cs typeface="宋体" panose="02010600030101010101" pitchFamily="2" charset="-122"/>
              </a:rPr>
              <a:t>通过开关或按钮接入端子</a:t>
            </a:r>
            <a:r>
              <a:rPr lang="en-US" altLang="zh-CN" sz="1800" dirty="0">
                <a:effectLst/>
                <a:ea typeface="宋体" panose="02010600030101010101" pitchFamily="2" charset="-122"/>
                <a:cs typeface="宋体" panose="02010600030101010101" pitchFamily="2" charset="-122"/>
              </a:rPr>
              <a:t>DI1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DI2</a:t>
            </a:r>
            <a:r>
              <a:rPr lang="zh-CN" altLang="zh-CN"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DI3</a:t>
            </a:r>
            <a:r>
              <a:rPr lang="zh-CN" altLang="zh-CN" sz="1800" dirty="0">
                <a:effectLst/>
                <a:ea typeface="宋体" panose="02010600030101010101" pitchFamily="2" charset="-122"/>
                <a:cs typeface="宋体" panose="02010600030101010101" pitchFamily="2" charset="-122"/>
              </a:rPr>
              <a:t>，数字输入公共端</a:t>
            </a:r>
            <a:r>
              <a:rPr lang="en-US" altLang="zh-CN" sz="1800" dirty="0">
                <a:effectLst/>
                <a:ea typeface="宋体" panose="02010600030101010101" pitchFamily="2" charset="-122"/>
                <a:cs typeface="宋体" panose="02010600030101010101" pitchFamily="2" charset="-122"/>
              </a:rPr>
              <a:t>DIC</a:t>
            </a:r>
            <a:r>
              <a:rPr lang="zh-CN" altLang="zh-CN" sz="1800" dirty="0">
                <a:effectLst/>
                <a:ea typeface="宋体" panose="02010600030101010101" pitchFamily="2" charset="-122"/>
                <a:cs typeface="宋体" panose="02010600030101010101" pitchFamily="2" charset="-122"/>
              </a:rPr>
              <a:t>需要连接</a:t>
            </a:r>
            <a:r>
              <a:rPr lang="en-US" altLang="zh-CN" sz="1800" dirty="0">
                <a:effectLst/>
                <a:ea typeface="宋体" panose="02010600030101010101" pitchFamily="2" charset="-122"/>
                <a:cs typeface="宋体" panose="02010600030101010101" pitchFamily="2" charset="-122"/>
              </a:rPr>
              <a:t>0V</a:t>
            </a:r>
            <a:r>
              <a:rPr lang="zh-CN" altLang="zh-CN" sz="1800" dirty="0">
                <a:effectLst/>
                <a:ea typeface="宋体" panose="02010600030101010101" pitchFamily="2" charset="-122"/>
                <a:cs typeface="宋体" panose="02010600030101010101" pitchFamily="2" charset="-122"/>
              </a:rPr>
              <a:t>。</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0E2CD11A-D357-7CD7-9357-55608DA711BE}"/>
              </a:ext>
            </a:extLst>
          </p:cNvPr>
          <p:cNvPicPr>
            <a:picLocks noChangeAspect="1"/>
          </p:cNvPicPr>
          <p:nvPr/>
        </p:nvPicPr>
        <p:blipFill>
          <a:blip r:embed="rId2"/>
          <a:stretch>
            <a:fillRect/>
          </a:stretch>
        </p:blipFill>
        <p:spPr>
          <a:xfrm>
            <a:off x="5905053" y="2517078"/>
            <a:ext cx="4357278" cy="3786302"/>
          </a:xfrm>
          <a:prstGeom prst="rect">
            <a:avLst/>
          </a:prstGeom>
        </p:spPr>
      </p:pic>
      <p:sp>
        <p:nvSpPr>
          <p:cNvPr id="6" name="文本框 5">
            <a:extLst>
              <a:ext uri="{FF2B5EF4-FFF2-40B4-BE49-F238E27FC236}">
                <a16:creationId xmlns:a16="http://schemas.microsoft.com/office/drawing/2014/main" id="{A4A0AA52-991A-0159-E063-386A1B116769}"/>
              </a:ext>
            </a:extLst>
          </p:cNvPr>
          <p:cNvSpPr txBox="1"/>
          <p:nvPr/>
        </p:nvSpPr>
        <p:spPr>
          <a:xfrm>
            <a:off x="864493" y="3210501"/>
            <a:ext cx="5040560" cy="2250616"/>
          </a:xfrm>
          <a:prstGeom prst="rect">
            <a:avLst/>
          </a:prstGeom>
          <a:ln>
            <a:noFill/>
          </a:ln>
        </p:spPr>
        <p:style>
          <a:lnRef idx="1">
            <a:schemeClr val="accent1"/>
          </a:lnRef>
          <a:fillRef idx="2">
            <a:schemeClr val="accent1"/>
          </a:fillRef>
          <a:effectRef idx="1">
            <a:schemeClr val="accent1"/>
          </a:effectRef>
          <a:fontRef idx="minor">
            <a:schemeClr val="dk1"/>
          </a:fontRef>
        </p:style>
        <p:txBody>
          <a:bodyPr wrap="square">
            <a:spAutoFit/>
          </a:bodyPr>
          <a:lstStyle/>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参数设置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P0701=2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P0702=1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P0703=12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P0727=3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停止按钮常闭接入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，启动按钮常开接入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，方向选择是一个旋转开关，常开接入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DI3</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端子</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endParaRPr lang="en-US" altLang="zh-CN" sz="16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按下启动按钮，电动机正转启动运行，旋转开关选择反转接通，电动机反转运行。</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1329780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225699"/>
            <a:ext cx="10110468"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在使用</a:t>
            </a:r>
            <a:r>
              <a:rPr lang="en-US" altLang="zh-CN" sz="1800" dirty="0">
                <a:effectLst/>
                <a:ea typeface="宋体" panose="02010600030101010101" pitchFamily="2" charset="-122"/>
                <a:cs typeface="宋体" panose="02010600030101010101" pitchFamily="2" charset="-122"/>
              </a:rPr>
              <a:t>P0727</a:t>
            </a:r>
            <a:r>
              <a:rPr lang="zh-CN" altLang="en-US" sz="1800" dirty="0">
                <a:effectLst/>
                <a:ea typeface="宋体" panose="02010600030101010101" pitchFamily="2" charset="-122"/>
                <a:cs typeface="宋体" panose="02010600030101010101" pitchFamily="2" charset="-122"/>
              </a:rPr>
              <a:t>选择了一种控制功能后，数字量输入端子（</a:t>
            </a:r>
            <a:r>
              <a:rPr lang="en-US" altLang="zh-CN" sz="1800" dirty="0">
                <a:effectLst/>
                <a:ea typeface="宋体" panose="02010600030101010101" pitchFamily="2" charset="-122"/>
                <a:cs typeface="宋体" panose="02010600030101010101" pitchFamily="2" charset="-122"/>
              </a:rPr>
              <a:t>P0701 - P0704</a:t>
            </a:r>
            <a:r>
              <a:rPr lang="zh-CN" altLang="en-US" sz="1800" dirty="0">
                <a:effectLst/>
                <a:ea typeface="宋体" panose="02010600030101010101" pitchFamily="2" charset="-122"/>
                <a:cs typeface="宋体" panose="02010600030101010101" pitchFamily="2" charset="-122"/>
              </a:rPr>
              <a:t>）的设定需要重新定义；</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如要使用二</a:t>
            </a:r>
            <a:r>
              <a:rPr lang="en-US" altLang="zh-CN" sz="1800" dirty="0">
                <a:effectLst/>
                <a:ea typeface="宋体" panose="02010600030101010101" pitchFamily="2" charset="-122"/>
                <a:cs typeface="宋体" panose="02010600030101010101" pitchFamily="2" charset="-122"/>
              </a:rPr>
              <a:t>/</a:t>
            </a:r>
            <a:r>
              <a:rPr lang="zh-CN" altLang="en-US" sz="1800" dirty="0">
                <a:effectLst/>
                <a:ea typeface="宋体" panose="02010600030101010101" pitchFamily="2" charset="-122"/>
                <a:cs typeface="宋体" panose="02010600030101010101" pitchFamily="2" charset="-122"/>
              </a:rPr>
              <a:t>三线控制，则必须对具有新设定值的</a:t>
            </a:r>
            <a:r>
              <a:rPr lang="en-US" altLang="zh-CN" sz="1800" dirty="0">
                <a:effectLst/>
                <a:ea typeface="宋体" panose="02010600030101010101" pitchFamily="2" charset="-122"/>
                <a:cs typeface="宋体" panose="02010600030101010101" pitchFamily="2" charset="-122"/>
              </a:rPr>
              <a:t>ON / OFF1 </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P0840</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ON_REV / OFF1</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P0842</a:t>
            </a:r>
            <a:r>
              <a:rPr lang="zh-CN" altLang="en-US" sz="1800" dirty="0">
                <a:effectLst/>
                <a:ea typeface="宋体" panose="02010600030101010101" pitchFamily="2" charset="-122"/>
                <a:cs typeface="宋体" panose="02010600030101010101" pitchFamily="2" charset="-122"/>
              </a:rPr>
              <a:t>）和 </a:t>
            </a:r>
            <a:r>
              <a:rPr lang="en-US" altLang="zh-CN" sz="1800" dirty="0">
                <a:effectLst/>
                <a:ea typeface="宋体" panose="02010600030101010101" pitchFamily="2" charset="-122"/>
                <a:cs typeface="宋体" panose="02010600030101010101" pitchFamily="2" charset="-122"/>
              </a:rPr>
              <a:t>REV</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P1113</a:t>
            </a:r>
            <a:r>
              <a:rPr lang="zh-CN" altLang="en-US" sz="1800" dirty="0">
                <a:effectLst/>
                <a:ea typeface="宋体" panose="02010600030101010101" pitchFamily="2" charset="-122"/>
                <a:cs typeface="宋体" panose="02010600030101010101" pitchFamily="2" charset="-122"/>
              </a:rPr>
              <a:t>）的输入源进行相应的设置</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a:extLst>
              <a:ext uri="{FF2B5EF4-FFF2-40B4-BE49-F238E27FC236}">
                <a16:creationId xmlns:a16="http://schemas.microsoft.com/office/drawing/2014/main" id="{53ABFCC8-E311-BFAE-85E2-00590DA4B1B3}"/>
              </a:ext>
            </a:extLst>
          </p:cNvPr>
          <p:cNvGraphicFramePr>
            <a:graphicFrameLocks noGrp="1"/>
          </p:cNvGraphicFramePr>
          <p:nvPr>
            <p:extLst>
              <p:ext uri="{D42A27DB-BD31-4B8C-83A1-F6EECF244321}">
                <p14:modId xmlns:p14="http://schemas.microsoft.com/office/powerpoint/2010/main" val="760544021"/>
              </p:ext>
            </p:extLst>
          </p:nvPr>
        </p:nvGraphicFramePr>
        <p:xfrm>
          <a:off x="1425881" y="3384103"/>
          <a:ext cx="8712969" cy="1613790"/>
        </p:xfrm>
        <a:graphic>
          <a:graphicData uri="http://schemas.openxmlformats.org/drawingml/2006/table">
            <a:tbl>
              <a:tblPr firstRow="1" firstCol="1" bandRow="1">
                <a:tableStyleId>{F5AB1C69-6EDB-4FF4-983F-18BD219EF322}</a:tableStyleId>
              </a:tblPr>
              <a:tblGrid>
                <a:gridCol w="2000975">
                  <a:extLst>
                    <a:ext uri="{9D8B030D-6E8A-4147-A177-3AD203B41FA5}">
                      <a16:colId xmlns:a16="http://schemas.microsoft.com/office/drawing/2014/main" val="4269185484"/>
                    </a:ext>
                  </a:extLst>
                </a:gridCol>
                <a:gridCol w="1840518">
                  <a:extLst>
                    <a:ext uri="{9D8B030D-6E8A-4147-A177-3AD203B41FA5}">
                      <a16:colId xmlns:a16="http://schemas.microsoft.com/office/drawing/2014/main" val="3241686571"/>
                    </a:ext>
                  </a:extLst>
                </a:gridCol>
                <a:gridCol w="1671804">
                  <a:extLst>
                    <a:ext uri="{9D8B030D-6E8A-4147-A177-3AD203B41FA5}">
                      <a16:colId xmlns:a16="http://schemas.microsoft.com/office/drawing/2014/main" val="366684175"/>
                    </a:ext>
                  </a:extLst>
                </a:gridCol>
                <a:gridCol w="1599836">
                  <a:extLst>
                    <a:ext uri="{9D8B030D-6E8A-4147-A177-3AD203B41FA5}">
                      <a16:colId xmlns:a16="http://schemas.microsoft.com/office/drawing/2014/main" val="4043715184"/>
                    </a:ext>
                  </a:extLst>
                </a:gridCol>
                <a:gridCol w="1599836">
                  <a:extLst>
                    <a:ext uri="{9D8B030D-6E8A-4147-A177-3AD203B41FA5}">
                      <a16:colId xmlns:a16="http://schemas.microsoft.com/office/drawing/2014/main" val="1681079378"/>
                    </a:ext>
                  </a:extLst>
                </a:gridCol>
              </a:tblGrid>
              <a:tr h="584890">
                <a:tc>
                  <a:txBody>
                    <a:bodyPr/>
                    <a:lstStyle/>
                    <a:p>
                      <a:pPr algn="ctr"/>
                      <a:r>
                        <a:rPr lang="en-US" sz="1600" dirty="0">
                          <a:effectLst/>
                        </a:rPr>
                        <a:t>P0701 - P0704 </a:t>
                      </a:r>
                      <a:r>
                        <a:rPr lang="zh-CN" sz="1600" dirty="0">
                          <a:effectLst/>
                        </a:rPr>
                        <a:t>的设定</a:t>
                      </a:r>
                      <a:endParaRPr lang="zh-CN" sz="1600" dirty="0">
                        <a:effectLst/>
                        <a:latin typeface="+mn-ea"/>
                        <a:ea typeface="+mn-ea"/>
                        <a:cs typeface="宋体" panose="02010600030101010101" pitchFamily="2" charset="-122"/>
                      </a:endParaRPr>
                    </a:p>
                  </a:txBody>
                  <a:tcPr marL="68580" marR="68580" marT="0" marB="0" anchor="ctr"/>
                </a:tc>
                <a:tc>
                  <a:txBody>
                    <a:bodyPr/>
                    <a:lstStyle/>
                    <a:p>
                      <a:pPr algn="ctr"/>
                      <a:r>
                        <a:rPr lang="en-US" sz="1600">
                          <a:effectLst/>
                        </a:rPr>
                        <a:t>P0727 = 0</a:t>
                      </a:r>
                      <a:endParaRPr lang="zh-CN" sz="1600">
                        <a:effectLst/>
                      </a:endParaRPr>
                    </a:p>
                    <a:p>
                      <a:pPr algn="ctr"/>
                      <a:r>
                        <a:rPr lang="zh-CN" sz="1600">
                          <a:effectLst/>
                        </a:rPr>
                        <a:t>（默认，二线制）</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P0727 = 1</a:t>
                      </a:r>
                      <a:endParaRPr lang="zh-CN" sz="1600">
                        <a:effectLst/>
                      </a:endParaRPr>
                    </a:p>
                    <a:p>
                      <a:pPr algn="ctr"/>
                      <a:r>
                        <a:rPr lang="zh-CN" sz="1600">
                          <a:effectLst/>
                        </a:rPr>
                        <a:t>（二线控制）</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P0727 = 2</a:t>
                      </a:r>
                      <a:endParaRPr lang="zh-CN" sz="1600">
                        <a:effectLst/>
                      </a:endParaRPr>
                    </a:p>
                    <a:p>
                      <a:pPr algn="ctr"/>
                      <a:r>
                        <a:rPr lang="zh-CN" sz="1600">
                          <a:effectLst/>
                        </a:rPr>
                        <a:t>（三线控制）</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P0727 = 3</a:t>
                      </a:r>
                      <a:endParaRPr lang="zh-CN" sz="1600">
                        <a:effectLst/>
                      </a:endParaRPr>
                    </a:p>
                    <a:p>
                      <a:pPr algn="ctr"/>
                      <a:r>
                        <a:rPr lang="zh-CN" sz="1600">
                          <a:effectLst/>
                        </a:rPr>
                        <a:t>（三线控制）</a:t>
                      </a:r>
                      <a:endParaRPr lang="zh-CN" sz="16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51598412"/>
                  </a:ext>
                </a:extLst>
              </a:tr>
              <a:tr h="423190">
                <a:tc>
                  <a:txBody>
                    <a:bodyPr/>
                    <a:lstStyle/>
                    <a:p>
                      <a:pPr algn="ctr"/>
                      <a:r>
                        <a:rPr lang="en-US" sz="1600">
                          <a:effectLst/>
                        </a:rPr>
                        <a:t>= 1</a:t>
                      </a:r>
                      <a:r>
                        <a:rPr lang="zh-CN" sz="1600">
                          <a:effectLst/>
                        </a:rPr>
                        <a:t>（</a:t>
                      </a:r>
                      <a:r>
                        <a:rPr lang="en-US" sz="1600">
                          <a:effectLst/>
                        </a:rPr>
                        <a:t>P0840</a:t>
                      </a:r>
                      <a:r>
                        <a:rPr lang="zh-CN" sz="1600">
                          <a:effectLst/>
                        </a:rPr>
                        <a:t>）</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ON / OFF1</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ON_FWD</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STOP</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ON_PULSE</a:t>
                      </a:r>
                      <a:endParaRPr lang="zh-CN" sz="16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9919506"/>
                  </a:ext>
                </a:extLst>
              </a:tr>
              <a:tr h="361870">
                <a:tc>
                  <a:txBody>
                    <a:bodyPr/>
                    <a:lstStyle/>
                    <a:p>
                      <a:pPr algn="ctr"/>
                      <a:r>
                        <a:rPr lang="en-US" sz="1600" dirty="0">
                          <a:effectLst/>
                        </a:rPr>
                        <a:t>= 2</a:t>
                      </a:r>
                      <a:r>
                        <a:rPr lang="zh-CN" sz="1600" dirty="0">
                          <a:effectLst/>
                        </a:rPr>
                        <a:t>（</a:t>
                      </a:r>
                      <a:r>
                        <a:rPr lang="en-US" sz="1600" dirty="0">
                          <a:effectLst/>
                        </a:rPr>
                        <a:t>P0842</a:t>
                      </a:r>
                      <a:r>
                        <a:rPr lang="zh-CN" sz="1600" dirty="0">
                          <a:effectLst/>
                        </a:rPr>
                        <a:t>）</a:t>
                      </a:r>
                      <a:endParaRPr lang="zh-CN" sz="1600" dirty="0">
                        <a:effectLst/>
                        <a:latin typeface="+mn-ea"/>
                        <a:ea typeface="+mn-ea"/>
                        <a:cs typeface="宋体" panose="02010600030101010101" pitchFamily="2" charset="-122"/>
                      </a:endParaRPr>
                    </a:p>
                  </a:txBody>
                  <a:tcPr marL="68580" marR="68580" marT="0" marB="0" anchor="ctr"/>
                </a:tc>
                <a:tc>
                  <a:txBody>
                    <a:bodyPr/>
                    <a:lstStyle/>
                    <a:p>
                      <a:pPr algn="ctr"/>
                      <a:r>
                        <a:rPr lang="en-US" sz="1600">
                          <a:effectLst/>
                        </a:rPr>
                        <a:t>ON_REV / OFF1</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ON_REV</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FWDP</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OFF1 / HOLD</a:t>
                      </a:r>
                      <a:endParaRPr lang="zh-CN" sz="16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87560143"/>
                  </a:ext>
                </a:extLst>
              </a:tr>
              <a:tr h="207167">
                <a:tc>
                  <a:txBody>
                    <a:bodyPr/>
                    <a:lstStyle/>
                    <a:p>
                      <a:pPr algn="ctr"/>
                      <a:r>
                        <a:rPr lang="en-US" sz="1600" dirty="0">
                          <a:effectLst/>
                        </a:rPr>
                        <a:t>= 12 </a:t>
                      </a:r>
                      <a:r>
                        <a:rPr lang="zh-CN" sz="1600" dirty="0">
                          <a:effectLst/>
                        </a:rPr>
                        <a:t>（</a:t>
                      </a:r>
                      <a:r>
                        <a:rPr lang="en-US" sz="1600" dirty="0">
                          <a:effectLst/>
                        </a:rPr>
                        <a:t>P1113</a:t>
                      </a:r>
                      <a:r>
                        <a:rPr lang="zh-CN" sz="1600" dirty="0">
                          <a:effectLst/>
                        </a:rPr>
                        <a:t>）</a:t>
                      </a:r>
                      <a:endParaRPr lang="zh-CN" sz="1600" dirty="0">
                        <a:effectLst/>
                        <a:latin typeface="+mn-ea"/>
                        <a:ea typeface="+mn-ea"/>
                        <a:cs typeface="宋体" panose="02010600030101010101" pitchFamily="2" charset="-122"/>
                      </a:endParaRPr>
                    </a:p>
                  </a:txBody>
                  <a:tcPr marL="68580" marR="68580" marT="0" marB="0" anchor="ctr"/>
                </a:tc>
                <a:tc>
                  <a:txBody>
                    <a:bodyPr/>
                    <a:lstStyle/>
                    <a:p>
                      <a:pPr algn="ctr"/>
                      <a:r>
                        <a:rPr lang="en-US" sz="1600">
                          <a:effectLst/>
                        </a:rPr>
                        <a:t>REV</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REV</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a:effectLst/>
                        </a:rPr>
                        <a:t>REVP</a:t>
                      </a:r>
                      <a:endParaRPr lang="zh-CN" sz="16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REV</a:t>
                      </a:r>
                      <a:endParaRPr lang="zh-CN" sz="16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864124507"/>
                  </a:ext>
                </a:extLst>
              </a:tr>
            </a:tbl>
          </a:graphicData>
        </a:graphic>
      </p:graphicFrame>
    </p:spTree>
    <p:extLst>
      <p:ext uri="{BB962C8B-B14F-4D97-AF65-F5344CB8AC3E}">
        <p14:creationId xmlns:p14="http://schemas.microsoft.com/office/powerpoint/2010/main" val="41025746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669997"/>
            <a:ext cx="10110468" cy="2597314"/>
          </a:xfrm>
          <a:prstGeom prst="rect">
            <a:avLst/>
          </a:prstGeom>
          <a:noFill/>
        </p:spPr>
        <p:txBody>
          <a:bodyPr wrap="square">
            <a:spAutoFit/>
          </a:bodyPr>
          <a:lstStyle/>
          <a:p>
            <a:pPr marL="342900" lvl="0" indent="-342900">
              <a:lnSpc>
                <a:spcPct val="150000"/>
              </a:lnSpc>
              <a:spcBef>
                <a:spcPts val="600"/>
              </a:spcBef>
              <a:spcAft>
                <a:spcPts val="600"/>
              </a:spcAft>
              <a:buFont typeface="+mj-lt"/>
              <a:buAutoNum type="arabicPeriod"/>
            </a:pPr>
            <a:r>
              <a:rPr lang="zh-CN" altLang="zh-CN" sz="1800" dirty="0">
                <a:effectLst/>
                <a:latin typeface="宋体" panose="02010600030101010101" pitchFamily="2" charset="-122"/>
                <a:ea typeface="黑体" panose="02010609060101010101" pitchFamily="49" charset="-122"/>
                <a:cs typeface="宋体" panose="02010600030101010101" pitchFamily="2" charset="-122"/>
              </a:rPr>
              <a:t>训练目的</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熟悉</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变频器二线控制方法；</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会设置二线控制参数；</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能正确完成变频器二线控制外部接线；</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会调试变频器二线控制功能；</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正确记录变频器调试数据；</a:t>
            </a:r>
          </a:p>
        </p:txBody>
      </p:sp>
      <p:sp>
        <p:nvSpPr>
          <p:cNvPr id="2" name="Rectangle 8">
            <a:extLst>
              <a:ext uri="{FF2B5EF4-FFF2-40B4-BE49-F238E27FC236}">
                <a16:creationId xmlns:a16="http://schemas.microsoft.com/office/drawing/2014/main" id="{C3F8B3E2-7863-D8A7-C9C8-B59476B29C99}"/>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3.2.4 </a:t>
            </a:r>
            <a:r>
              <a:rPr lang="zh-CN" altLang="en-US" sz="2400" b="1" dirty="0">
                <a:solidFill>
                  <a:srgbClr val="294B64"/>
                </a:solidFill>
                <a:latin typeface="微软雅黑" panose="020B0503020204020204" charset="-122"/>
                <a:ea typeface="微软雅黑" panose="020B0503020204020204" charset="-122"/>
              </a:rPr>
              <a:t>技能训练</a:t>
            </a:r>
          </a:p>
        </p:txBody>
      </p:sp>
      <p:graphicFrame>
        <p:nvGraphicFramePr>
          <p:cNvPr id="5" name="表格 4">
            <a:extLst>
              <a:ext uri="{FF2B5EF4-FFF2-40B4-BE49-F238E27FC236}">
                <a16:creationId xmlns:a16="http://schemas.microsoft.com/office/drawing/2014/main" id="{BF68D555-7F0E-8346-F96C-DC24EC5B92C1}"/>
              </a:ext>
            </a:extLst>
          </p:cNvPr>
          <p:cNvGraphicFramePr>
            <a:graphicFrameLocks noGrp="1"/>
          </p:cNvGraphicFramePr>
          <p:nvPr>
            <p:extLst>
              <p:ext uri="{D42A27DB-BD31-4B8C-83A1-F6EECF244321}">
                <p14:modId xmlns:p14="http://schemas.microsoft.com/office/powerpoint/2010/main" val="2225691193"/>
              </p:ext>
            </p:extLst>
          </p:nvPr>
        </p:nvGraphicFramePr>
        <p:xfrm>
          <a:off x="3096741" y="1172545"/>
          <a:ext cx="7488832" cy="439756"/>
        </p:xfrm>
        <a:graphic>
          <a:graphicData uri="http://schemas.openxmlformats.org/drawingml/2006/table">
            <a:tbl>
              <a:tblPr firstRow="1" firstCol="1" bandRow="1">
                <a:tableStyleId>{5C22544A-7EE6-4342-B048-85BDC9FD1C3A}</a:tableStyleId>
              </a:tblPr>
              <a:tblGrid>
                <a:gridCol w="7488832">
                  <a:extLst>
                    <a:ext uri="{9D8B030D-6E8A-4147-A177-3AD203B41FA5}">
                      <a16:colId xmlns:a16="http://schemas.microsoft.com/office/drawing/2014/main" val="1129943353"/>
                    </a:ext>
                  </a:extLst>
                </a:gridCol>
              </a:tblGrid>
              <a:tr h="439756">
                <a:tc>
                  <a:txBody>
                    <a:bodyPr/>
                    <a:lstStyle/>
                    <a:p>
                      <a:pPr algn="ctr"/>
                      <a:r>
                        <a:rPr lang="en-US" altLang="zh-CN" sz="1800" dirty="0">
                          <a:effectLst/>
                        </a:rPr>
                        <a:t>SINAMICS V20</a:t>
                      </a:r>
                      <a:r>
                        <a:rPr lang="zh-CN" altLang="en-US" sz="1800" dirty="0">
                          <a:effectLst/>
                        </a:rPr>
                        <a:t>变频器二线控制电动机运行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solidFill>
                  </a:tcPr>
                </a:tc>
                <a:extLst>
                  <a:ext uri="{0D108BD9-81ED-4DB2-BD59-A6C34878D82A}">
                    <a16:rowId xmlns:a16="http://schemas.microsoft.com/office/drawing/2014/main" val="951641788"/>
                  </a:ext>
                </a:extLst>
              </a:tr>
            </a:tbl>
          </a:graphicData>
        </a:graphic>
      </p:graphicFrame>
    </p:spTree>
    <p:extLst>
      <p:ext uri="{BB962C8B-B14F-4D97-AF65-F5344CB8AC3E}">
        <p14:creationId xmlns:p14="http://schemas.microsoft.com/office/powerpoint/2010/main" val="1958900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674806"/>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2.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训练</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要求</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变频器二线控制要求</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电动机正转运行。接通开关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，电动机正转，运行频率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20Hz</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电动机反转运行。接通开关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，电动机反转，运行频率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20Hz</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电动机停止运行。断开开关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，电动机停止。</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，斜坡下降时间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变频器二线控制要求</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电动机正转。接通开关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，电动机正转，运行频率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25Hz</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电动机反转。接通开关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，电动机反转。</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电动机反转。断开</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，电动机停止运行。</a:t>
            </a:r>
          </a:p>
          <a:p>
            <a:pPr marL="342900" lvl="0" indent="-342900">
              <a:lnSpc>
                <a:spcPct val="150000"/>
              </a:lnSpc>
              <a:buFont typeface="+mj-lt"/>
              <a:buAutoNum type="arabicParenBoth"/>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，斜坡下降时间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16855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619122" y="1379468"/>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3.1.1 </a:t>
            </a:r>
            <a:r>
              <a:rPr lang="zh-CN" altLang="en-US" sz="2400" b="1" dirty="0">
                <a:solidFill>
                  <a:srgbClr val="294B64"/>
                </a:solidFill>
                <a:latin typeface="微软雅黑" panose="020B0503020204020204" charset="-122"/>
                <a:ea typeface="微软雅黑" panose="020B0503020204020204" charset="-122"/>
              </a:rPr>
              <a:t>数字输入端子功能</a:t>
            </a: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168" name="Text Box 26"/>
          <p:cNvSpPr txBox="1"/>
          <p:nvPr/>
        </p:nvSpPr>
        <p:spPr>
          <a:xfrm>
            <a:off x="280670" y="969099"/>
            <a:ext cx="1371600" cy="398780"/>
          </a:xfrm>
          <a:prstGeom prst="rect">
            <a:avLst/>
          </a:prstGeom>
          <a:solidFill>
            <a:srgbClr val="1F497D"/>
          </a:solidFill>
          <a:ln w="9525">
            <a:noFill/>
          </a:ln>
        </p:spPr>
        <p:txBody>
          <a:bodyPr>
            <a:spAutoFit/>
          </a:bodyPr>
          <a:lstStyle/>
          <a:p>
            <a:r>
              <a:rPr lang="en-US" altLang="zh-CN" sz="2000" b="1" dirty="0">
                <a:solidFill>
                  <a:schemeClr val="bg1"/>
                </a:solidFill>
                <a:latin typeface="微软雅黑" panose="020B0503020204020204" charset="-122"/>
                <a:ea typeface="微软雅黑" panose="020B0503020204020204" charset="-122"/>
              </a:rPr>
              <a:t>  </a:t>
            </a:r>
            <a:r>
              <a:rPr lang="zh-CN" altLang="en-US" sz="2000" b="1" dirty="0">
                <a:solidFill>
                  <a:schemeClr val="bg1"/>
                </a:solidFill>
                <a:latin typeface="微软雅黑" panose="020B0503020204020204" charset="-122"/>
                <a:ea typeface="微软雅黑" panose="020B0503020204020204" charset="-122"/>
              </a:rPr>
              <a:t>知识准备</a:t>
            </a:r>
            <a:endParaRPr lang="en-US" altLang="zh-CN" sz="2000" b="1" dirty="0">
              <a:solidFill>
                <a:schemeClr val="bg1"/>
              </a:solidFill>
              <a:latin typeface="微软雅黑" panose="020B0503020204020204" charset="-122"/>
              <a:ea typeface="微软雅黑" panose="020B0503020204020204" charset="-122"/>
            </a:endParaRPr>
          </a:p>
        </p:txBody>
      </p:sp>
      <p:sp>
        <p:nvSpPr>
          <p:cNvPr id="102" name="文本框 101"/>
          <p:cNvSpPr txBox="1"/>
          <p:nvPr/>
        </p:nvSpPr>
        <p:spPr>
          <a:xfrm>
            <a:off x="619121" y="1994245"/>
            <a:ext cx="10180257" cy="1689373"/>
          </a:xfrm>
          <a:prstGeom prst="rect">
            <a:avLst/>
          </a:prstGeom>
          <a:noFill/>
          <a:ln w="9525">
            <a:noFill/>
          </a:ln>
        </p:spPr>
        <p:txBody>
          <a:bodyPr wrap="square">
            <a:spAutoFit/>
          </a:bodyPr>
          <a:lstStyle/>
          <a:p>
            <a:pP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en-US" altLang="zh-CN" sz="1800" b="1"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b="1" dirty="0">
                <a:effectLst/>
                <a:latin typeface="宋体" panose="02010600030101010101" pitchFamily="2" charset="-122"/>
                <a:ea typeface="宋体" panose="02010600030101010101" pitchFamily="2" charset="-122"/>
                <a:cs typeface="宋体" panose="02010600030101010101" pitchFamily="2" charset="-122"/>
              </a:rPr>
              <a:t>数字输入功能</a:t>
            </a:r>
          </a:p>
          <a:p>
            <a:pPr marL="285750" indent="-285750">
              <a:lnSpc>
                <a:spcPct val="150000"/>
              </a:lnSpc>
              <a:buFont typeface="Arial" panose="020B0604020202020204" pitchFamily="34" charset="0"/>
              <a:buChar char="•"/>
            </a:pPr>
            <a:r>
              <a:rPr lang="en-US" altLang="zh-CN" dirty="0">
                <a:latin typeface="宋体" panose="02010600030101010101" pitchFamily="2" charset="-122"/>
                <a:ea typeface="宋体" panose="02010600030101010101" pitchFamily="2" charset="-122"/>
              </a:rPr>
              <a:t>SINAMICS V20</a:t>
            </a:r>
            <a:r>
              <a:rPr lang="zh-CN" altLang="en-US" dirty="0">
                <a:latin typeface="宋体" panose="02010600030101010101" pitchFamily="2" charset="-122"/>
                <a:ea typeface="宋体" panose="02010600030101010101" pitchFamily="2" charset="-122"/>
              </a:rPr>
              <a:t>变频器的有</a:t>
            </a:r>
            <a:r>
              <a:rPr lang="en-US" altLang="zh-CN" dirty="0">
                <a:latin typeface="宋体" panose="02010600030101010101" pitchFamily="2" charset="-122"/>
                <a:ea typeface="宋体" panose="02010600030101010101" pitchFamily="2" charset="-122"/>
              </a:rPr>
              <a:t>4</a:t>
            </a:r>
            <a:r>
              <a:rPr lang="zh-CN" altLang="en-US" dirty="0">
                <a:latin typeface="宋体" panose="02010600030101010101" pitchFamily="2" charset="-122"/>
                <a:ea typeface="宋体" panose="02010600030101010101" pitchFamily="2" charset="-122"/>
              </a:rPr>
              <a:t>个数字量输入端子</a:t>
            </a:r>
            <a:r>
              <a:rPr lang="en-US" altLang="zh-CN" dirty="0">
                <a:latin typeface="宋体" panose="02010600030101010101" pitchFamily="2" charset="-122"/>
                <a:ea typeface="宋体" panose="02010600030101010101" pitchFamily="2" charset="-122"/>
              </a:rPr>
              <a:t>DI1∼DI4</a:t>
            </a:r>
            <a:r>
              <a:rPr lang="zh-CN" altLang="en-US" dirty="0">
                <a:latin typeface="宋体" panose="02010600030101010101" pitchFamily="2" charset="-122"/>
                <a:ea typeface="宋体" panose="02010600030101010101" pitchFamily="2" charset="-122"/>
              </a:rPr>
              <a:t>（端子号是</a:t>
            </a:r>
            <a:r>
              <a:rPr lang="en-US" altLang="zh-CN" dirty="0">
                <a:latin typeface="宋体" panose="02010600030101010101" pitchFamily="2" charset="-122"/>
                <a:ea typeface="宋体" panose="02010600030101010101" pitchFamily="2" charset="-122"/>
              </a:rPr>
              <a:t>8</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9</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10</a:t>
            </a:r>
            <a:r>
              <a:rPr lang="zh-CN" altLang="en-US"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11</a:t>
            </a:r>
            <a:r>
              <a:rPr lang="zh-CN" altLang="en-US" dirty="0">
                <a:latin typeface="宋体" panose="02010600030101010101" pitchFamily="2" charset="-122"/>
                <a:ea typeface="宋体" panose="02010600030101010101" pitchFamily="2" charset="-122"/>
              </a:rPr>
              <a:t>）和一个公共端子</a:t>
            </a:r>
            <a:r>
              <a:rPr lang="en-US" altLang="zh-CN" dirty="0">
                <a:latin typeface="宋体" panose="02010600030101010101" pitchFamily="2" charset="-122"/>
                <a:ea typeface="宋体" panose="02010600030101010101" pitchFamily="2" charset="-122"/>
              </a:rPr>
              <a:t>DIC</a:t>
            </a:r>
            <a:r>
              <a:rPr lang="zh-CN" altLang="en-US" dirty="0">
                <a:latin typeface="宋体" panose="02010600030101010101" pitchFamily="2" charset="-122"/>
                <a:ea typeface="宋体" panose="02010600030101010101" pitchFamily="2" charset="-122"/>
              </a:rPr>
              <a:t>（端子号</a:t>
            </a:r>
            <a:r>
              <a:rPr lang="en-US" altLang="zh-CN" dirty="0">
                <a:latin typeface="宋体" panose="02010600030101010101" pitchFamily="2" charset="-122"/>
                <a:ea typeface="宋体" panose="02010600030101010101" pitchFamily="2" charset="-122"/>
              </a:rPr>
              <a:t>12</a:t>
            </a:r>
            <a:r>
              <a:rPr lang="zh-CN" altLang="en-US" dirty="0">
                <a:latin typeface="宋体" panose="02010600030101010101" pitchFamily="2" charset="-122"/>
                <a:ea typeface="宋体" panose="02010600030101010101" pitchFamily="2" charset="-122"/>
              </a:rPr>
              <a:t>），支持触点方式、</a:t>
            </a:r>
            <a:r>
              <a:rPr lang="en-US" altLang="zh-CN" dirty="0">
                <a:latin typeface="宋体" panose="02010600030101010101" pitchFamily="2" charset="-122"/>
                <a:ea typeface="宋体" panose="02010600030101010101" pitchFamily="2" charset="-122"/>
              </a:rPr>
              <a:t>NPN</a:t>
            </a:r>
            <a:r>
              <a:rPr lang="zh-CN" altLang="en-US" dirty="0">
                <a:latin typeface="宋体" panose="02010600030101010101" pitchFamily="2" charset="-122"/>
                <a:ea typeface="宋体" panose="02010600030101010101" pitchFamily="2" charset="-122"/>
              </a:rPr>
              <a:t>和</a:t>
            </a:r>
            <a:r>
              <a:rPr lang="en-US" altLang="zh-CN" dirty="0">
                <a:latin typeface="宋体" panose="02010600030101010101" pitchFamily="2" charset="-122"/>
                <a:ea typeface="宋体" panose="02010600030101010101" pitchFamily="2" charset="-122"/>
              </a:rPr>
              <a:t>PNP</a:t>
            </a:r>
            <a:r>
              <a:rPr lang="zh-CN" altLang="en-US" dirty="0">
                <a:latin typeface="宋体" panose="02010600030101010101" pitchFamily="2" charset="-122"/>
                <a:ea typeface="宋体" panose="02010600030101010101" pitchFamily="2" charset="-122"/>
              </a:rPr>
              <a:t>三种输入模式。</a:t>
            </a:r>
            <a:endParaRPr lang="en-US" altLang="zh-CN" dirty="0">
              <a:latin typeface="宋体" panose="02010600030101010101" pitchFamily="2" charset="-122"/>
              <a:ea typeface="宋体" panose="02010600030101010101" pitchFamily="2" charset="-122"/>
            </a:endParaRPr>
          </a:p>
          <a:p>
            <a:pPr marL="285750" indent="-285750">
              <a:lnSpc>
                <a:spcPct val="150000"/>
              </a:lnSpc>
              <a:buFont typeface="Arial" panose="020B0604020202020204" pitchFamily="34" charset="0"/>
              <a:buChar char="•"/>
            </a:pPr>
            <a:r>
              <a:rPr lang="zh-CN" altLang="en-US" dirty="0">
                <a:latin typeface="宋体" panose="02010600030101010101" pitchFamily="2" charset="-122"/>
                <a:ea typeface="宋体" panose="02010600030101010101" pitchFamily="2" charset="-122"/>
              </a:rPr>
              <a:t>另外</a:t>
            </a:r>
            <a:r>
              <a:rPr lang="en-US" altLang="zh-CN" dirty="0">
                <a:latin typeface="宋体" panose="02010600030101010101" pitchFamily="2" charset="-122"/>
                <a:ea typeface="宋体" panose="02010600030101010101" pitchFamily="2" charset="-122"/>
              </a:rPr>
              <a:t>2</a:t>
            </a:r>
            <a:r>
              <a:rPr lang="zh-CN" altLang="en-US" dirty="0">
                <a:latin typeface="宋体" panose="02010600030101010101" pitchFamily="2" charset="-122"/>
                <a:ea typeface="宋体" panose="02010600030101010101" pitchFamily="2" charset="-122"/>
              </a:rPr>
              <a:t>个模拟量输入端子</a:t>
            </a:r>
            <a:r>
              <a:rPr lang="en-US" altLang="zh-CN" dirty="0">
                <a:latin typeface="宋体" panose="02010600030101010101" pitchFamily="2" charset="-122"/>
                <a:ea typeface="宋体" panose="02010600030101010101" pitchFamily="2" charset="-122"/>
              </a:rPr>
              <a:t>AI1</a:t>
            </a:r>
            <a:r>
              <a:rPr lang="zh-CN" altLang="en-US" dirty="0">
                <a:latin typeface="宋体" panose="02010600030101010101" pitchFamily="2" charset="-122"/>
                <a:ea typeface="宋体" panose="02010600030101010101" pitchFamily="2" charset="-122"/>
              </a:rPr>
              <a:t>和</a:t>
            </a:r>
            <a:r>
              <a:rPr lang="en-US" altLang="zh-CN" dirty="0">
                <a:latin typeface="宋体" panose="02010600030101010101" pitchFamily="2" charset="-122"/>
                <a:ea typeface="宋体" panose="02010600030101010101" pitchFamily="2" charset="-122"/>
              </a:rPr>
              <a:t>AI2</a:t>
            </a:r>
            <a:r>
              <a:rPr lang="zh-CN" altLang="en-US" dirty="0">
                <a:latin typeface="宋体" panose="02010600030101010101" pitchFamily="2" charset="-122"/>
                <a:ea typeface="宋体" panose="02010600030101010101" pitchFamily="2" charset="-122"/>
              </a:rPr>
              <a:t>通过参数配置，也可以作为数字量输入端子使用。</a:t>
            </a:r>
          </a:p>
        </p:txBody>
      </p:sp>
      <p:sp>
        <p:nvSpPr>
          <p:cNvPr id="13" name="文本框 12">
            <a:extLst>
              <a:ext uri="{FF2B5EF4-FFF2-40B4-BE49-F238E27FC236}">
                <a16:creationId xmlns:a16="http://schemas.microsoft.com/office/drawing/2014/main" id="{1EAA946D-F80F-4DE2-838C-95616FCC60DE}"/>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FE7A2E04-0E56-3F34-47E9-EC545F64ABB1}"/>
              </a:ext>
            </a:extLst>
          </p:cNvPr>
          <p:cNvGraphicFramePr>
            <a:graphicFrameLocks noGrp="1"/>
          </p:cNvGraphicFramePr>
          <p:nvPr>
            <p:extLst>
              <p:ext uri="{D42A27DB-BD31-4B8C-83A1-F6EECF244321}">
                <p14:modId xmlns:p14="http://schemas.microsoft.com/office/powerpoint/2010/main" val="61681332"/>
              </p:ext>
            </p:extLst>
          </p:nvPr>
        </p:nvGraphicFramePr>
        <p:xfrm>
          <a:off x="2880717" y="3938241"/>
          <a:ext cx="5328593" cy="1767960"/>
        </p:xfrm>
        <a:graphic>
          <a:graphicData uri="http://schemas.openxmlformats.org/drawingml/2006/table">
            <a:tbl>
              <a:tblPr>
                <a:tableStyleId>{0505E3EF-67EA-436B-97B2-0124C06EBD24}</a:tableStyleId>
              </a:tblPr>
              <a:tblGrid>
                <a:gridCol w="1057358">
                  <a:extLst>
                    <a:ext uri="{9D8B030D-6E8A-4147-A177-3AD203B41FA5}">
                      <a16:colId xmlns:a16="http://schemas.microsoft.com/office/drawing/2014/main" val="1766928047"/>
                    </a:ext>
                  </a:extLst>
                </a:gridCol>
                <a:gridCol w="1256535">
                  <a:extLst>
                    <a:ext uri="{9D8B030D-6E8A-4147-A177-3AD203B41FA5}">
                      <a16:colId xmlns:a16="http://schemas.microsoft.com/office/drawing/2014/main" val="2258136191"/>
                    </a:ext>
                  </a:extLst>
                </a:gridCol>
                <a:gridCol w="1366369">
                  <a:extLst>
                    <a:ext uri="{9D8B030D-6E8A-4147-A177-3AD203B41FA5}">
                      <a16:colId xmlns:a16="http://schemas.microsoft.com/office/drawing/2014/main" val="3565422124"/>
                    </a:ext>
                  </a:extLst>
                </a:gridCol>
                <a:gridCol w="1648331">
                  <a:extLst>
                    <a:ext uri="{9D8B030D-6E8A-4147-A177-3AD203B41FA5}">
                      <a16:colId xmlns:a16="http://schemas.microsoft.com/office/drawing/2014/main" val="635073155"/>
                    </a:ext>
                  </a:extLst>
                </a:gridCol>
              </a:tblGrid>
              <a:tr h="353592">
                <a:tc>
                  <a:txBody>
                    <a:bodyPr/>
                    <a:lstStyle/>
                    <a:p>
                      <a:pPr algn="ctr"/>
                      <a:r>
                        <a:rPr lang="zh-CN" sz="1800" dirty="0">
                          <a:effectLst/>
                        </a:rPr>
                        <a:t>数字输入</a:t>
                      </a:r>
                      <a:endParaRPr lang="zh-CN" sz="3200" dirty="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800">
                          <a:effectLst/>
                        </a:rPr>
                        <a:t>端子编号</a:t>
                      </a:r>
                      <a:endParaRPr lang="zh-CN" sz="320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800" dirty="0">
                          <a:effectLst/>
                        </a:rPr>
                        <a:t>参数编号</a:t>
                      </a:r>
                      <a:endParaRPr lang="zh-CN" sz="3200" dirty="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800" dirty="0">
                          <a:effectLst/>
                        </a:rPr>
                        <a:t>出厂默认值</a:t>
                      </a:r>
                      <a:endParaRPr lang="zh-CN" sz="3200" dirty="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extLst>
                  <a:ext uri="{0D108BD9-81ED-4DB2-BD59-A6C34878D82A}">
                    <a16:rowId xmlns:a16="http://schemas.microsoft.com/office/drawing/2014/main" val="3932053980"/>
                  </a:ext>
                </a:extLst>
              </a:tr>
              <a:tr h="353592">
                <a:tc>
                  <a:txBody>
                    <a:bodyPr/>
                    <a:lstStyle/>
                    <a:p>
                      <a:pPr algn="ctr"/>
                      <a:r>
                        <a:rPr lang="en-US" sz="1800">
                          <a:effectLst/>
                        </a:rPr>
                        <a:t>DIN1</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8</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P0701</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0</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957245830"/>
                  </a:ext>
                </a:extLst>
              </a:tr>
              <a:tr h="353592">
                <a:tc>
                  <a:txBody>
                    <a:bodyPr/>
                    <a:lstStyle/>
                    <a:p>
                      <a:pPr algn="ctr"/>
                      <a:r>
                        <a:rPr lang="en-US" sz="1800">
                          <a:effectLst/>
                        </a:rPr>
                        <a:t>DIN2</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9</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P0702</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0</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32681428"/>
                  </a:ext>
                </a:extLst>
              </a:tr>
              <a:tr h="353592">
                <a:tc>
                  <a:txBody>
                    <a:bodyPr/>
                    <a:lstStyle/>
                    <a:p>
                      <a:pPr algn="ctr"/>
                      <a:r>
                        <a:rPr lang="en-US" sz="1800">
                          <a:effectLst/>
                        </a:rPr>
                        <a:t>DIN3</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10</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P0703</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9</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269077658"/>
                  </a:ext>
                </a:extLst>
              </a:tr>
              <a:tr h="353592">
                <a:tc>
                  <a:txBody>
                    <a:bodyPr/>
                    <a:lstStyle/>
                    <a:p>
                      <a:pPr algn="ctr"/>
                      <a:r>
                        <a:rPr lang="en-US" sz="1800">
                          <a:effectLst/>
                        </a:rPr>
                        <a:t>DIN4</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11</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a:effectLst/>
                        </a:rPr>
                        <a:t>P0704</a:t>
                      </a:r>
                      <a:endParaRPr lang="zh-CN" sz="3200">
                        <a:effectLst/>
                        <a:latin typeface="+mn-ea"/>
                        <a:ea typeface="+mn-ea"/>
                        <a:cs typeface="宋体" panose="02010600030101010101" pitchFamily="2" charset="-122"/>
                      </a:endParaRPr>
                    </a:p>
                  </a:txBody>
                  <a:tcPr marL="68580" marR="68580" marT="0" marB="0"/>
                </a:tc>
                <a:tc>
                  <a:txBody>
                    <a:bodyPr/>
                    <a:lstStyle/>
                    <a:p>
                      <a:pPr algn="ctr"/>
                      <a:r>
                        <a:rPr lang="en-US" sz="1800" dirty="0">
                          <a:effectLst/>
                        </a:rPr>
                        <a:t>15</a:t>
                      </a:r>
                      <a:endParaRPr lang="zh-CN" sz="32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629058405"/>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42878"/>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3.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训练</a:t>
            </a:r>
            <a:r>
              <a:rPr lang="zh-CN" altLang="en-US" dirty="0">
                <a:latin typeface="宋体" panose="02010600030101010101" pitchFamily="2" charset="-122"/>
                <a:ea typeface="黑体" panose="02010609060101010101" pitchFamily="49" charset="-122"/>
                <a:cs typeface="宋体" panose="02010600030101010101" pitchFamily="2" charset="-122"/>
              </a:rPr>
              <a:t>准备</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2DDB24F5-D2DB-7355-A285-9D0F964F6290}"/>
              </a:ext>
            </a:extLst>
          </p:cNvPr>
          <p:cNvGraphicFramePr>
            <a:graphicFrameLocks noGrp="1"/>
          </p:cNvGraphicFramePr>
          <p:nvPr>
            <p:extLst>
              <p:ext uri="{D42A27DB-BD31-4B8C-83A1-F6EECF244321}">
                <p14:modId xmlns:p14="http://schemas.microsoft.com/office/powerpoint/2010/main" val="2042312014"/>
              </p:ext>
            </p:extLst>
          </p:nvPr>
        </p:nvGraphicFramePr>
        <p:xfrm>
          <a:off x="919356" y="1812281"/>
          <a:ext cx="9649072" cy="2598007"/>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303848">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303848">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6249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607694">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303848">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716272">
                <a:tc>
                  <a:txBody>
                    <a:bodyPr/>
                    <a:lstStyle/>
                    <a:p>
                      <a:pPr algn="ctr"/>
                      <a:r>
                        <a:rPr lang="en-US" sz="1600">
                          <a:effectLst/>
                        </a:rPr>
                        <a:t>5</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bl>
          </a:graphicData>
        </a:graphic>
      </p:graphicFrame>
      <p:pic>
        <p:nvPicPr>
          <p:cNvPr id="4" name="图片 13" descr="b428e069d282.jpg">
            <a:extLst>
              <a:ext uri="{FF2B5EF4-FFF2-40B4-BE49-F238E27FC236}">
                <a16:creationId xmlns:a16="http://schemas.microsoft.com/office/drawing/2014/main" id="{96B7B97B-926F-323D-121E-2464AEB6833B}"/>
              </a:ext>
            </a:extLst>
          </p:cNvPr>
          <p:cNvPicPr>
            <a:picLocks noChangeAspect="1"/>
          </p:cNvPicPr>
          <p:nvPr/>
        </p:nvPicPr>
        <p:blipFill>
          <a:blip r:embed="rId2"/>
          <a:stretch>
            <a:fillRect/>
          </a:stretch>
        </p:blipFill>
        <p:spPr>
          <a:xfrm>
            <a:off x="1340158" y="4654252"/>
            <a:ext cx="1584000" cy="1563158"/>
          </a:xfrm>
          <a:prstGeom prst="rect">
            <a:avLst/>
          </a:prstGeom>
          <a:noFill/>
          <a:ln w="9525">
            <a:noFill/>
          </a:ln>
        </p:spPr>
      </p:pic>
      <p:pic>
        <p:nvPicPr>
          <p:cNvPr id="5" name="图片 15" descr="t01c6364886fb4bb710.jpg">
            <a:extLst>
              <a:ext uri="{FF2B5EF4-FFF2-40B4-BE49-F238E27FC236}">
                <a16:creationId xmlns:a16="http://schemas.microsoft.com/office/drawing/2014/main" id="{41664A0A-5242-F305-93A5-B47DD5D56F07}"/>
              </a:ext>
            </a:extLst>
          </p:cNvPr>
          <p:cNvPicPr>
            <a:picLocks noChangeAspect="1"/>
          </p:cNvPicPr>
          <p:nvPr/>
        </p:nvPicPr>
        <p:blipFill>
          <a:blip r:embed="rId3"/>
          <a:stretch>
            <a:fillRect/>
          </a:stretch>
        </p:blipFill>
        <p:spPr>
          <a:xfrm>
            <a:off x="8569349" y="4775447"/>
            <a:ext cx="1656184" cy="1294413"/>
          </a:xfrm>
          <a:prstGeom prst="rect">
            <a:avLst/>
          </a:prstGeom>
          <a:noFill/>
          <a:ln w="9525">
            <a:noFill/>
          </a:ln>
        </p:spPr>
      </p:pic>
      <p:pic>
        <p:nvPicPr>
          <p:cNvPr id="6" name="图片 5">
            <a:extLst>
              <a:ext uri="{FF2B5EF4-FFF2-40B4-BE49-F238E27FC236}">
                <a16:creationId xmlns:a16="http://schemas.microsoft.com/office/drawing/2014/main" id="{D1FA9D9F-9271-3604-C25A-85937724855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57181" y="4735715"/>
            <a:ext cx="875474" cy="1563158"/>
          </a:xfrm>
          <a:prstGeom prst="rect">
            <a:avLst/>
          </a:prstGeom>
        </p:spPr>
      </p:pic>
      <p:pic>
        <p:nvPicPr>
          <p:cNvPr id="8" name="图片 7">
            <a:extLst>
              <a:ext uri="{FF2B5EF4-FFF2-40B4-BE49-F238E27FC236}">
                <a16:creationId xmlns:a16="http://schemas.microsoft.com/office/drawing/2014/main" id="{5D3ED12D-5998-7D45-3721-A99D4C3A68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971" y="4734258"/>
            <a:ext cx="1657416" cy="1454806"/>
          </a:xfrm>
          <a:prstGeom prst="rect">
            <a:avLst/>
          </a:prstGeom>
        </p:spPr>
      </p:pic>
      <p:pic>
        <p:nvPicPr>
          <p:cNvPr id="9" name="Picture 10" descr="无标题">
            <a:extLst>
              <a:ext uri="{FF2B5EF4-FFF2-40B4-BE49-F238E27FC236}">
                <a16:creationId xmlns:a16="http://schemas.microsoft.com/office/drawing/2014/main" id="{7722E438-5E7C-FCFB-1A67-FEC9E9202F92}"/>
              </a:ext>
            </a:extLst>
          </p:cNvPr>
          <p:cNvPicPr>
            <a:picLocks noChangeAspect="1"/>
          </p:cNvPicPr>
          <p:nvPr/>
        </p:nvPicPr>
        <p:blipFill>
          <a:blip r:embed="rId6"/>
          <a:stretch>
            <a:fillRect/>
          </a:stretch>
        </p:blipFill>
        <p:spPr>
          <a:xfrm>
            <a:off x="5357387" y="4892612"/>
            <a:ext cx="922554" cy="1249363"/>
          </a:xfrm>
          <a:prstGeom prst="rect">
            <a:avLst/>
          </a:prstGeom>
          <a:noFill/>
          <a:ln w="9525">
            <a:noFill/>
          </a:ln>
        </p:spPr>
      </p:pic>
    </p:spTree>
    <p:extLst>
      <p:ext uri="{BB962C8B-B14F-4D97-AF65-F5344CB8AC3E}">
        <p14:creationId xmlns:p14="http://schemas.microsoft.com/office/powerpoint/2010/main" val="17398348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952825"/>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4. </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电路连接</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lvl="0">
              <a:lnSpc>
                <a:spcPct val="150000"/>
              </a:lnSpc>
            </a:pPr>
            <a:r>
              <a:rPr lang="en-US" altLang="zh-CN" sz="1800" dirty="0">
                <a:effectLst/>
                <a:latin typeface="宋体" panose="02010600030101010101" pitchFamily="2" charset="-122"/>
                <a:cs typeface="宋体" panose="02010600030101010101" pitchFamily="2" charset="-122"/>
              </a:rPr>
              <a:t>L1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L2</a:t>
            </a:r>
            <a:r>
              <a:rPr lang="zh-CN" altLang="zh-CN" sz="1800" dirty="0">
                <a:effectLst/>
                <a:ea typeface="宋体" panose="02010600030101010101" pitchFamily="2" charset="-122"/>
                <a:cs typeface="宋体" panose="02010600030101010101" pitchFamily="2" charset="-122"/>
              </a:rPr>
              <a:t>接单相电源，</a:t>
            </a:r>
            <a:r>
              <a:rPr lang="en-US" altLang="zh-CN" sz="1800" dirty="0">
                <a:effectLst/>
                <a:ea typeface="宋体" panose="02010600030101010101" pitchFamily="2" charset="-122"/>
                <a:cs typeface="宋体" panose="02010600030101010101" pitchFamily="2" charset="-122"/>
              </a:rPr>
              <a:t>U</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V</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W</a:t>
            </a:r>
            <a:r>
              <a:rPr lang="zh-CN" altLang="zh-CN" sz="1800" dirty="0">
                <a:effectLst/>
                <a:ea typeface="宋体" panose="02010600030101010101" pitchFamily="2" charset="-122"/>
                <a:cs typeface="宋体" panose="02010600030101010101" pitchFamily="2" charset="-122"/>
              </a:rPr>
              <a:t>接三相异步电动机，电动机按照星型连接。</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01001C13-9647-108B-C8F0-A89DED2611F7}"/>
              </a:ext>
            </a:extLst>
          </p:cNvPr>
          <p:cNvPicPr>
            <a:picLocks noChangeAspect="1"/>
          </p:cNvPicPr>
          <p:nvPr/>
        </p:nvPicPr>
        <p:blipFill>
          <a:blip r:embed="rId2"/>
          <a:stretch>
            <a:fillRect/>
          </a:stretch>
        </p:blipFill>
        <p:spPr>
          <a:xfrm>
            <a:off x="4320877" y="2075833"/>
            <a:ext cx="3312367" cy="4197091"/>
          </a:xfrm>
          <a:prstGeom prst="rect">
            <a:avLst/>
          </a:prstGeom>
        </p:spPr>
      </p:pic>
      <p:sp>
        <p:nvSpPr>
          <p:cNvPr id="5" name="文本框 4">
            <a:extLst>
              <a:ext uri="{FF2B5EF4-FFF2-40B4-BE49-F238E27FC236}">
                <a16:creationId xmlns:a16="http://schemas.microsoft.com/office/drawing/2014/main" id="{7016B8EF-0AF5-D2A1-AE32-80D8DCC5FEF2}"/>
              </a:ext>
            </a:extLst>
          </p:cNvPr>
          <p:cNvSpPr txBox="1"/>
          <p:nvPr/>
        </p:nvSpPr>
        <p:spPr>
          <a:xfrm>
            <a:off x="503817" y="2230860"/>
            <a:ext cx="5800436" cy="858377"/>
          </a:xfrm>
          <a:prstGeom prst="rect">
            <a:avLst/>
          </a:prstGeom>
          <a:noFill/>
        </p:spPr>
        <p:txBody>
          <a:bodyPr wrap="square">
            <a:spAutoFit/>
          </a:bodyPr>
          <a:lstStyle/>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按图完成变频器主电路连接。</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按图完成变频器控制电路连接。</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7550025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60382"/>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5. </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变频器参数设置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7016B8EF-0AF5-D2A1-AE32-80D8DCC5FEF2}"/>
              </a:ext>
            </a:extLst>
          </p:cNvPr>
          <p:cNvSpPr txBox="1"/>
          <p:nvPr/>
        </p:nvSpPr>
        <p:spPr>
          <a:xfrm>
            <a:off x="490293" y="1572983"/>
            <a:ext cx="9015159" cy="1689373"/>
          </a:xfrm>
          <a:prstGeom prst="rect">
            <a:avLst/>
          </a:prstGeom>
          <a:noFill/>
        </p:spPr>
        <p:txBody>
          <a:bodyPr wrap="square">
            <a:spAutoFit/>
          </a:bodyPr>
          <a:lstStyle/>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检查电路接线无误，闭合</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QF1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，变频器上电，显示正常；</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变频器恢复出厂设置；</a:t>
            </a:r>
          </a:p>
          <a:p>
            <a:pPr marL="342900" lvl="0" indent="-342900">
              <a:lnSpc>
                <a:spcPct val="150000"/>
              </a:lnSpc>
              <a:buFont typeface="+mj-lt"/>
              <a:buAutoNum type="arabicParenBoth"/>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快速调试；</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mj-lt"/>
              <a:buAutoNum type="arabicParenBoth"/>
            </a:pPr>
            <a:r>
              <a:rPr lang="zh-CN" altLang="zh-CN" sz="1800" dirty="0">
                <a:effectLst/>
                <a:ea typeface="宋体" panose="02010600030101010101" pitchFamily="2" charset="-122"/>
                <a:cs typeface="宋体" panose="02010600030101010101" pitchFamily="2" charset="-122"/>
              </a:rPr>
              <a:t>参数设置</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a:extLst>
              <a:ext uri="{FF2B5EF4-FFF2-40B4-BE49-F238E27FC236}">
                <a16:creationId xmlns:a16="http://schemas.microsoft.com/office/drawing/2014/main" id="{25D8A22E-7750-BECC-DF0A-3273C13C13BD}"/>
              </a:ext>
            </a:extLst>
          </p:cNvPr>
          <p:cNvGraphicFramePr>
            <a:graphicFrameLocks noGrp="1"/>
          </p:cNvGraphicFramePr>
          <p:nvPr>
            <p:extLst>
              <p:ext uri="{D42A27DB-BD31-4B8C-83A1-F6EECF244321}">
                <p14:modId xmlns:p14="http://schemas.microsoft.com/office/powerpoint/2010/main" val="3735823302"/>
              </p:ext>
            </p:extLst>
          </p:nvPr>
        </p:nvGraphicFramePr>
        <p:xfrm>
          <a:off x="2736701" y="2592015"/>
          <a:ext cx="6400589" cy="3273306"/>
        </p:xfrm>
        <a:graphic>
          <a:graphicData uri="http://schemas.openxmlformats.org/drawingml/2006/table">
            <a:tbl>
              <a:tblPr>
                <a:tableStyleId>{D7AC3CCA-C797-4891-BE02-D94E43425B78}</a:tableStyleId>
              </a:tblPr>
              <a:tblGrid>
                <a:gridCol w="637850">
                  <a:extLst>
                    <a:ext uri="{9D8B030D-6E8A-4147-A177-3AD203B41FA5}">
                      <a16:colId xmlns:a16="http://schemas.microsoft.com/office/drawing/2014/main" val="1392559065"/>
                    </a:ext>
                  </a:extLst>
                </a:gridCol>
                <a:gridCol w="1220927">
                  <a:extLst>
                    <a:ext uri="{9D8B030D-6E8A-4147-A177-3AD203B41FA5}">
                      <a16:colId xmlns:a16="http://schemas.microsoft.com/office/drawing/2014/main" val="564109995"/>
                    </a:ext>
                  </a:extLst>
                </a:gridCol>
                <a:gridCol w="901118">
                  <a:extLst>
                    <a:ext uri="{9D8B030D-6E8A-4147-A177-3AD203B41FA5}">
                      <a16:colId xmlns:a16="http://schemas.microsoft.com/office/drawing/2014/main" val="203401650"/>
                    </a:ext>
                  </a:extLst>
                </a:gridCol>
                <a:gridCol w="901118">
                  <a:extLst>
                    <a:ext uri="{9D8B030D-6E8A-4147-A177-3AD203B41FA5}">
                      <a16:colId xmlns:a16="http://schemas.microsoft.com/office/drawing/2014/main" val="4168690402"/>
                    </a:ext>
                  </a:extLst>
                </a:gridCol>
                <a:gridCol w="2739576">
                  <a:extLst>
                    <a:ext uri="{9D8B030D-6E8A-4147-A177-3AD203B41FA5}">
                      <a16:colId xmlns:a16="http://schemas.microsoft.com/office/drawing/2014/main" val="2499169611"/>
                    </a:ext>
                  </a:extLst>
                </a:gridCol>
              </a:tblGrid>
              <a:tr h="0">
                <a:tc gridSpan="5">
                  <a:txBody>
                    <a:bodyPr/>
                    <a:lstStyle/>
                    <a:p>
                      <a:pPr algn="ctr">
                        <a:lnSpc>
                          <a:spcPts val="1700"/>
                        </a:lnSpc>
                      </a:pPr>
                      <a:r>
                        <a:rPr lang="zh-CN" sz="1400" dirty="0">
                          <a:effectLst/>
                        </a:rPr>
                        <a:t>二线制控制要求</a:t>
                      </a:r>
                      <a:r>
                        <a:rPr lang="en-US" sz="1400" dirty="0">
                          <a:effectLst/>
                        </a:rPr>
                        <a:t>1</a:t>
                      </a:r>
                      <a:r>
                        <a:rPr lang="zh-CN" sz="1400" dirty="0">
                          <a:effectLst/>
                        </a:rPr>
                        <a:t>参数设置</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20457247"/>
                  </a:ext>
                </a:extLst>
              </a:tr>
              <a:tr h="0">
                <a:tc>
                  <a:txBody>
                    <a:bodyPr/>
                    <a:lstStyle/>
                    <a:p>
                      <a:pPr algn="ctr">
                        <a:lnSpc>
                          <a:spcPts val="1700"/>
                        </a:lnSpc>
                      </a:pPr>
                      <a:r>
                        <a:rPr lang="zh-CN" sz="1400">
                          <a:effectLst/>
                        </a:rPr>
                        <a:t>序号</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400">
                          <a:effectLst/>
                        </a:rPr>
                        <a:t>变频器参数</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400">
                          <a:effectLst/>
                        </a:rPr>
                        <a:t>出厂值</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lnSpc>
                          <a:spcPts val="1700"/>
                        </a:lnSpc>
                      </a:pPr>
                      <a:r>
                        <a:rPr lang="zh-CN" sz="1400">
                          <a:effectLst/>
                        </a:rPr>
                        <a:t>设定值</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400">
                          <a:effectLst/>
                        </a:rPr>
                        <a:t>功能说明</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74465055"/>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1</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P0304</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230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电动机的额定电压</a:t>
                      </a:r>
                      <a:r>
                        <a:rPr lang="en-US" sz="1400">
                          <a:effectLst/>
                        </a:rPr>
                        <a:t>( 380V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29750826"/>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P0305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1.79</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电动机的额定电流</a:t>
                      </a:r>
                      <a:r>
                        <a:rPr lang="en-US" sz="1400">
                          <a:effectLst/>
                        </a:rPr>
                        <a:t>( 0.3A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24531288"/>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3</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P0307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0.37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0.06</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电动机的额定功率</a:t>
                      </a:r>
                      <a:r>
                        <a:rPr lang="en-US" sz="1400">
                          <a:effectLst/>
                        </a:rPr>
                        <a:t>( 60W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657191774"/>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4</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rPr>
                        <a:t>P0310</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电动机的额定频率</a:t>
                      </a:r>
                      <a:r>
                        <a:rPr lang="en-US" sz="1400">
                          <a:effectLst/>
                        </a:rPr>
                        <a:t>( 50Hz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78750018"/>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5</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P0311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1395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1430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电动机的额定转速</a:t>
                      </a:r>
                      <a:r>
                        <a:rPr lang="en-US" sz="1400">
                          <a:effectLst/>
                        </a:rPr>
                        <a:t>( 1430 r/min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268829125"/>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6</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P1080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电动机的最小频率</a:t>
                      </a:r>
                      <a:r>
                        <a:rPr lang="en-US" sz="1400">
                          <a:effectLst/>
                        </a:rPr>
                        <a:t>( 0Hz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062478908"/>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7</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P1082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电动机的最大频率</a:t>
                      </a:r>
                      <a:r>
                        <a:rPr lang="en-US" sz="1400">
                          <a:effectLst/>
                        </a:rPr>
                        <a:t>( 50Hz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65294191"/>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8</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P1120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8</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斜坡上升时间</a:t>
                      </a:r>
                      <a:r>
                        <a:rPr lang="en-US" sz="1400">
                          <a:effectLst/>
                        </a:rPr>
                        <a:t>( 8S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165253402"/>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9</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P1121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8</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斜坡下降时间</a:t>
                      </a:r>
                      <a:r>
                        <a:rPr lang="en-US" sz="1400">
                          <a:effectLst/>
                        </a:rPr>
                        <a:t>( 8S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42526346"/>
                  </a:ext>
                </a:extLst>
              </a:tr>
              <a:tr h="0">
                <a:tc>
                  <a:txBody>
                    <a:bodyPr/>
                    <a:lstStyle/>
                    <a:p>
                      <a:pPr marL="0" lvl="0" indent="0" algn="ctr">
                        <a:lnSpc>
                          <a:spcPts val="1700"/>
                        </a:lnSpc>
                        <a:buFont typeface="+mj-lt"/>
                        <a:buNone/>
                        <a:tabLst>
                          <a:tab pos="155575" algn="l"/>
                        </a:tabLst>
                      </a:pPr>
                      <a:r>
                        <a:rPr lang="en-US" altLang="zh-CN" sz="1400" dirty="0">
                          <a:effectLst/>
                        </a:rPr>
                        <a:t>10</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选择命令源（ 由端子排输入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0519436"/>
                  </a:ext>
                </a:extLst>
              </a:tr>
              <a:tr h="0">
                <a:tc>
                  <a:txBody>
                    <a:bodyPr/>
                    <a:lstStyle/>
                    <a:p>
                      <a:pPr marL="0" lvl="0" indent="0" algn="ctr">
                        <a:lnSpc>
                          <a:spcPts val="1700"/>
                        </a:lnSpc>
                        <a:buFont typeface="+mj-lt"/>
                        <a:buNone/>
                        <a:tabLst>
                          <a:tab pos="155575" algn="l"/>
                        </a:tabLst>
                      </a:pPr>
                      <a:r>
                        <a:rPr lang="en-US" altLang="zh-CN" sz="1400" dirty="0">
                          <a:effectLst/>
                        </a:rPr>
                        <a:t>11</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a:effectLst/>
                        </a:rPr>
                        <a:t>ON</a:t>
                      </a:r>
                      <a:r>
                        <a:rPr lang="zh-CN" sz="1400">
                          <a:effectLst/>
                        </a:rPr>
                        <a:t>反转</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69801900"/>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12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a:effectLst/>
                        </a:rPr>
                        <a:t>ON/OFF1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48237518"/>
                  </a:ext>
                </a:extLst>
              </a:tr>
              <a:tr h="0">
                <a:tc>
                  <a:txBody>
                    <a:bodyPr/>
                    <a:lstStyle/>
                    <a:p>
                      <a:pPr marL="0" lvl="0" indent="0" algn="ctr">
                        <a:lnSpc>
                          <a:spcPts val="1700"/>
                        </a:lnSpc>
                        <a:buFont typeface="+mj-lt"/>
                        <a:buNone/>
                        <a:tabLst>
                          <a:tab pos="155575" algn="l"/>
                        </a:tabLst>
                      </a:pPr>
                      <a:r>
                        <a:rPr lang="en-US" altLang="zh-CN" sz="1400" dirty="0">
                          <a:effectLst/>
                        </a:rPr>
                        <a:t>13</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P0727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二线</a:t>
                      </a:r>
                      <a:r>
                        <a:rPr lang="en-US" sz="1400">
                          <a:effectLst/>
                        </a:rPr>
                        <a:t>/</a:t>
                      </a:r>
                      <a:r>
                        <a:rPr lang="zh-CN" sz="1400">
                          <a:effectLst/>
                        </a:rPr>
                        <a:t>三线模式选择（二线）</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83327047"/>
                  </a:ext>
                </a:extLst>
              </a:tr>
              <a:tr h="0">
                <a:tc>
                  <a:txBody>
                    <a:bodyPr/>
                    <a:lstStyle/>
                    <a:p>
                      <a:pPr marL="0" lvl="0" indent="0" algn="ctr">
                        <a:lnSpc>
                          <a:spcPts val="1700"/>
                        </a:lnSpc>
                        <a:buFont typeface="+mj-lt"/>
                        <a:buNone/>
                        <a:tabLst>
                          <a:tab pos="155575" algn="l"/>
                        </a:tabLst>
                      </a:pPr>
                      <a:r>
                        <a:rPr lang="en-US" altLang="zh-CN" sz="1400" dirty="0">
                          <a:effectLst/>
                        </a:rPr>
                        <a:t>14</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P1040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rPr>
                        <a:t>运行频率</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11739535"/>
                  </a:ext>
                </a:extLst>
              </a:tr>
            </a:tbl>
          </a:graphicData>
        </a:graphic>
      </p:graphicFrame>
    </p:spTree>
    <p:extLst>
      <p:ext uri="{BB962C8B-B14F-4D97-AF65-F5344CB8AC3E}">
        <p14:creationId xmlns:p14="http://schemas.microsoft.com/office/powerpoint/2010/main" val="4552464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62312164-3DE5-D5F9-6579-855088706955}"/>
              </a:ext>
            </a:extLst>
          </p:cNvPr>
          <p:cNvGraphicFramePr>
            <a:graphicFrameLocks noGrp="1"/>
          </p:cNvGraphicFramePr>
          <p:nvPr>
            <p:extLst>
              <p:ext uri="{D42A27DB-BD31-4B8C-83A1-F6EECF244321}">
                <p14:modId xmlns:p14="http://schemas.microsoft.com/office/powerpoint/2010/main" val="2864012165"/>
              </p:ext>
            </p:extLst>
          </p:nvPr>
        </p:nvGraphicFramePr>
        <p:xfrm>
          <a:off x="2240109" y="1921839"/>
          <a:ext cx="7251556" cy="3635884"/>
        </p:xfrm>
        <a:graphic>
          <a:graphicData uri="http://schemas.openxmlformats.org/drawingml/2006/table">
            <a:tbl>
              <a:tblPr>
                <a:tableStyleId>{D7AC3CCA-C797-4891-BE02-D94E43425B78}</a:tableStyleId>
              </a:tblPr>
              <a:tblGrid>
                <a:gridCol w="722653">
                  <a:extLst>
                    <a:ext uri="{9D8B030D-6E8A-4147-A177-3AD203B41FA5}">
                      <a16:colId xmlns:a16="http://schemas.microsoft.com/office/drawing/2014/main" val="1392559065"/>
                    </a:ext>
                  </a:extLst>
                </a:gridCol>
                <a:gridCol w="1383251">
                  <a:extLst>
                    <a:ext uri="{9D8B030D-6E8A-4147-A177-3AD203B41FA5}">
                      <a16:colId xmlns:a16="http://schemas.microsoft.com/office/drawing/2014/main" val="564109995"/>
                    </a:ext>
                  </a:extLst>
                </a:gridCol>
                <a:gridCol w="1020923">
                  <a:extLst>
                    <a:ext uri="{9D8B030D-6E8A-4147-A177-3AD203B41FA5}">
                      <a16:colId xmlns:a16="http://schemas.microsoft.com/office/drawing/2014/main" val="203401650"/>
                    </a:ext>
                  </a:extLst>
                </a:gridCol>
                <a:gridCol w="1020923">
                  <a:extLst>
                    <a:ext uri="{9D8B030D-6E8A-4147-A177-3AD203B41FA5}">
                      <a16:colId xmlns:a16="http://schemas.microsoft.com/office/drawing/2014/main" val="4168690402"/>
                    </a:ext>
                  </a:extLst>
                </a:gridCol>
                <a:gridCol w="3103806">
                  <a:extLst>
                    <a:ext uri="{9D8B030D-6E8A-4147-A177-3AD203B41FA5}">
                      <a16:colId xmlns:a16="http://schemas.microsoft.com/office/drawing/2014/main" val="2499169611"/>
                    </a:ext>
                  </a:extLst>
                </a:gridCol>
              </a:tblGrid>
              <a:tr h="0">
                <a:tc gridSpan="5">
                  <a:txBody>
                    <a:bodyPr/>
                    <a:lstStyle/>
                    <a:p>
                      <a:pPr algn="ctr">
                        <a:lnSpc>
                          <a:spcPts val="1700"/>
                        </a:lnSpc>
                      </a:pPr>
                      <a:r>
                        <a:rPr lang="zh-CN" sz="1400" dirty="0">
                          <a:effectLst/>
                        </a:rPr>
                        <a:t>二线制控制要求</a:t>
                      </a:r>
                      <a:r>
                        <a:rPr lang="en-US" altLang="zh-CN" sz="1400" dirty="0">
                          <a:effectLst/>
                        </a:rPr>
                        <a:t>2</a:t>
                      </a:r>
                      <a:r>
                        <a:rPr lang="zh-CN" sz="1400" dirty="0">
                          <a:effectLst/>
                        </a:rPr>
                        <a:t>参数设置</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20457247"/>
                  </a:ext>
                </a:extLst>
              </a:tr>
              <a:tr h="0">
                <a:tc>
                  <a:txBody>
                    <a:bodyPr/>
                    <a:lstStyle/>
                    <a:p>
                      <a:pPr algn="ctr">
                        <a:lnSpc>
                          <a:spcPts val="1700"/>
                        </a:lnSpc>
                      </a:pPr>
                      <a:r>
                        <a:rPr lang="zh-CN" sz="1400">
                          <a:effectLst/>
                        </a:rPr>
                        <a:t>序号</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400">
                          <a:effectLst/>
                        </a:rPr>
                        <a:t>变频器参数</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400">
                          <a:effectLst/>
                        </a:rPr>
                        <a:t>出厂值</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lnSpc>
                          <a:spcPts val="1700"/>
                        </a:lnSpc>
                      </a:pPr>
                      <a:r>
                        <a:rPr lang="zh-CN" sz="1400">
                          <a:effectLst/>
                        </a:rPr>
                        <a:t>设定值</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400">
                          <a:effectLst/>
                        </a:rPr>
                        <a:t>功能说明</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74465055"/>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1</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P0304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230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220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电动机的额定电压</a:t>
                      </a:r>
                      <a:r>
                        <a:rPr lang="en-US" sz="1600">
                          <a:effectLst/>
                          <a:latin typeface="宋体" panose="02010600030101010101" pitchFamily="2" charset="-122"/>
                          <a:ea typeface="宋体" panose="02010600030101010101" pitchFamily="2" charset="-122"/>
                          <a:cs typeface="宋体" panose="02010600030101010101" pitchFamily="2" charset="-122"/>
                        </a:rPr>
                        <a:t>( 380V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29750826"/>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P0305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1.79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电动机的额定电流</a:t>
                      </a:r>
                      <a:r>
                        <a:rPr lang="en-US" sz="1600">
                          <a:effectLst/>
                          <a:latin typeface="宋体" panose="02010600030101010101" pitchFamily="2" charset="-122"/>
                          <a:ea typeface="宋体" panose="02010600030101010101" pitchFamily="2" charset="-122"/>
                          <a:cs typeface="宋体" panose="02010600030101010101" pitchFamily="2" charset="-122"/>
                        </a:rPr>
                        <a:t>( 0.3A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24531288"/>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3</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P0307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0.37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0.06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电动机的额定功率</a:t>
                      </a:r>
                      <a:r>
                        <a:rPr lang="en-US" sz="1600">
                          <a:effectLst/>
                          <a:latin typeface="宋体" panose="02010600030101010101" pitchFamily="2" charset="-122"/>
                          <a:ea typeface="宋体" panose="02010600030101010101" pitchFamily="2" charset="-122"/>
                          <a:cs typeface="宋体" panose="02010600030101010101" pitchFamily="2" charset="-122"/>
                        </a:rPr>
                        <a:t>( 60W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657191774"/>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4</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P0310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电动机的额定频率</a:t>
                      </a:r>
                      <a:r>
                        <a:rPr lang="en-US" sz="1600">
                          <a:effectLst/>
                          <a:latin typeface="宋体" panose="02010600030101010101" pitchFamily="2" charset="-122"/>
                          <a:ea typeface="宋体" panose="02010600030101010101" pitchFamily="2" charset="-122"/>
                          <a:cs typeface="宋体" panose="02010600030101010101" pitchFamily="2" charset="-122"/>
                        </a:rPr>
                        <a:t>( 50Hz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778750018"/>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5</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P0311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1395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1430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电动机的额定转速</a:t>
                      </a:r>
                      <a:r>
                        <a:rPr lang="en-US" sz="1600">
                          <a:effectLst/>
                          <a:latin typeface="宋体" panose="02010600030101010101" pitchFamily="2" charset="-122"/>
                          <a:ea typeface="宋体" panose="02010600030101010101" pitchFamily="2" charset="-122"/>
                          <a:cs typeface="宋体" panose="02010600030101010101" pitchFamily="2" charset="-122"/>
                        </a:rPr>
                        <a:t>( 1430 r/min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268829125"/>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6</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P1080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电动机的最小频率</a:t>
                      </a:r>
                      <a:r>
                        <a:rPr lang="en-US" sz="1600">
                          <a:effectLst/>
                          <a:latin typeface="宋体" panose="02010600030101010101" pitchFamily="2" charset="-122"/>
                          <a:ea typeface="宋体" panose="02010600030101010101" pitchFamily="2" charset="-122"/>
                          <a:cs typeface="宋体" panose="02010600030101010101" pitchFamily="2" charset="-122"/>
                        </a:rPr>
                        <a:t>( 0Hz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062478908"/>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7</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P1082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50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电动机的最大频率</a:t>
                      </a:r>
                      <a:r>
                        <a:rPr lang="en-US" sz="1600">
                          <a:effectLst/>
                          <a:latin typeface="宋体" panose="02010600030101010101" pitchFamily="2" charset="-122"/>
                          <a:ea typeface="宋体" panose="02010600030101010101" pitchFamily="2" charset="-122"/>
                          <a:cs typeface="宋体" panose="02010600030101010101" pitchFamily="2" charset="-122"/>
                        </a:rPr>
                        <a:t>( 50Hz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65294191"/>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8</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P1120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斜坡上升时间</a:t>
                      </a:r>
                      <a:r>
                        <a:rPr lang="en-US" sz="1600">
                          <a:effectLst/>
                          <a:latin typeface="宋体" panose="02010600030101010101" pitchFamily="2" charset="-122"/>
                          <a:ea typeface="宋体" panose="02010600030101010101" pitchFamily="2" charset="-122"/>
                          <a:cs typeface="宋体" panose="02010600030101010101" pitchFamily="2" charset="-122"/>
                        </a:rPr>
                        <a:t>( 8S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165253402"/>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9</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P1121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斜坡下降时间</a:t>
                      </a:r>
                      <a:r>
                        <a:rPr lang="en-US" sz="1600">
                          <a:effectLst/>
                          <a:latin typeface="宋体" panose="02010600030101010101" pitchFamily="2" charset="-122"/>
                          <a:ea typeface="宋体" panose="02010600030101010101" pitchFamily="2" charset="-122"/>
                          <a:cs typeface="宋体" panose="02010600030101010101" pitchFamily="2" charset="-122"/>
                        </a:rPr>
                        <a:t>( 8S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42526346"/>
                  </a:ext>
                </a:extLst>
              </a:tr>
              <a:tr h="0">
                <a:tc>
                  <a:txBody>
                    <a:bodyPr/>
                    <a:lstStyle/>
                    <a:p>
                      <a:pPr marL="0" lvl="0" indent="0" algn="ctr">
                        <a:lnSpc>
                          <a:spcPts val="1700"/>
                        </a:lnSpc>
                        <a:buFont typeface="+mj-lt"/>
                        <a:buNone/>
                        <a:tabLst>
                          <a:tab pos="155575" algn="l"/>
                        </a:tabLst>
                      </a:pPr>
                      <a:r>
                        <a:rPr lang="en-US" altLang="zh-CN" sz="1400" dirty="0">
                          <a:effectLst/>
                        </a:rPr>
                        <a:t>10</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P0700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选择命令源（ 由端子排输入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0519436"/>
                  </a:ext>
                </a:extLst>
              </a:tr>
              <a:tr h="0">
                <a:tc>
                  <a:txBody>
                    <a:bodyPr/>
                    <a:lstStyle/>
                    <a:p>
                      <a:pPr marL="0" lvl="0" indent="0" algn="ctr">
                        <a:lnSpc>
                          <a:spcPts val="1700"/>
                        </a:lnSpc>
                        <a:buFont typeface="+mj-lt"/>
                        <a:buNone/>
                        <a:tabLst>
                          <a:tab pos="155575" algn="l"/>
                        </a:tabLst>
                      </a:pPr>
                      <a:r>
                        <a:rPr lang="en-US" altLang="zh-CN" sz="1400" dirty="0">
                          <a:effectLst/>
                        </a:rPr>
                        <a:t>11</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P0701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ON/OFF1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69801900"/>
                  </a:ext>
                </a:extLst>
              </a:tr>
              <a:tr h="0">
                <a:tc>
                  <a:txBody>
                    <a:bodyPr/>
                    <a:lstStyle/>
                    <a:p>
                      <a:pPr marL="0" lvl="0" indent="0" algn="ctr">
                        <a:lnSpc>
                          <a:spcPts val="1700"/>
                        </a:lnSpc>
                        <a:buFont typeface="+mj-lt"/>
                        <a:buNone/>
                        <a:tabLst>
                          <a:tab pos="155575" algn="l"/>
                        </a:tabLst>
                      </a:pPr>
                      <a:r>
                        <a:rPr lang="en-US" sz="1400" dirty="0">
                          <a:effectLst/>
                        </a:rPr>
                        <a:t> </a:t>
                      </a:r>
                      <a:r>
                        <a:rPr lang="en-US" altLang="zh-CN" sz="1400" dirty="0">
                          <a:effectLst/>
                        </a:rPr>
                        <a:t>12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P0702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ON</a:t>
                      </a:r>
                      <a:r>
                        <a:rPr lang="zh-CN" sz="1600">
                          <a:effectLst/>
                          <a:latin typeface="宋体" panose="02010600030101010101" pitchFamily="2" charset="-122"/>
                          <a:ea typeface="宋体" panose="02010600030101010101" pitchFamily="2" charset="-122"/>
                          <a:cs typeface="宋体" panose="02010600030101010101" pitchFamily="2" charset="-122"/>
                        </a:rPr>
                        <a:t>反转选择</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48237518"/>
                  </a:ext>
                </a:extLst>
              </a:tr>
              <a:tr h="0">
                <a:tc>
                  <a:txBody>
                    <a:bodyPr/>
                    <a:lstStyle/>
                    <a:p>
                      <a:pPr marL="0" lvl="0" indent="0" algn="ctr">
                        <a:lnSpc>
                          <a:spcPts val="1700"/>
                        </a:lnSpc>
                        <a:buFont typeface="+mj-lt"/>
                        <a:buNone/>
                        <a:tabLst>
                          <a:tab pos="155575" algn="l"/>
                        </a:tabLst>
                      </a:pPr>
                      <a:r>
                        <a:rPr lang="en-US" altLang="zh-CN" sz="1400" dirty="0">
                          <a:effectLst/>
                        </a:rPr>
                        <a:t>13</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P0727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a:effectLst/>
                          <a:latin typeface="宋体" panose="02010600030101010101" pitchFamily="2" charset="-122"/>
                          <a:ea typeface="宋体" panose="02010600030101010101" pitchFamily="2" charset="-122"/>
                          <a:cs typeface="宋体" panose="02010600030101010101" pitchFamily="2" charset="-122"/>
                        </a:rPr>
                        <a:t>二线</a:t>
                      </a:r>
                      <a:r>
                        <a:rPr lang="en-US" sz="1600">
                          <a:effectLst/>
                          <a:latin typeface="宋体" panose="02010600030101010101" pitchFamily="2" charset="-122"/>
                          <a:ea typeface="宋体" panose="02010600030101010101" pitchFamily="2" charset="-122"/>
                          <a:cs typeface="宋体" panose="02010600030101010101" pitchFamily="2" charset="-122"/>
                        </a:rPr>
                        <a:t>/</a:t>
                      </a:r>
                      <a:r>
                        <a:rPr lang="zh-CN" sz="1600">
                          <a:effectLst/>
                          <a:latin typeface="宋体" panose="02010600030101010101" pitchFamily="2" charset="-122"/>
                          <a:ea typeface="宋体" panose="02010600030101010101" pitchFamily="2" charset="-122"/>
                          <a:cs typeface="宋体" panose="02010600030101010101" pitchFamily="2" charset="-122"/>
                        </a:rPr>
                        <a:t>三线模式选择（二线）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83327047"/>
                  </a:ext>
                </a:extLst>
              </a:tr>
              <a:tr h="0">
                <a:tc>
                  <a:txBody>
                    <a:bodyPr/>
                    <a:lstStyle/>
                    <a:p>
                      <a:pPr marL="0" lvl="0" indent="0" algn="ctr">
                        <a:lnSpc>
                          <a:spcPts val="1700"/>
                        </a:lnSpc>
                        <a:buFont typeface="+mj-lt"/>
                        <a:buNone/>
                        <a:tabLst>
                          <a:tab pos="155575" algn="l"/>
                        </a:tabLst>
                      </a:pPr>
                      <a:r>
                        <a:rPr lang="en-US" altLang="zh-CN" sz="1400" dirty="0">
                          <a:effectLst/>
                        </a:rPr>
                        <a:t>14</a:t>
                      </a:r>
                      <a:r>
                        <a:rPr lang="en-US" sz="14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P1040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latin typeface="宋体" panose="02010600030101010101" pitchFamily="2" charset="-122"/>
                          <a:ea typeface="宋体" panose="02010600030101010101" pitchFamily="2" charset="-122"/>
                          <a:cs typeface="宋体" panose="02010600030101010101" pitchFamily="2" charset="-122"/>
                        </a:rPr>
                        <a:t>25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600" dirty="0">
                          <a:effectLst/>
                          <a:latin typeface="宋体" panose="02010600030101010101" pitchFamily="2" charset="-122"/>
                          <a:ea typeface="宋体" panose="02010600030101010101" pitchFamily="2" charset="-122"/>
                          <a:cs typeface="宋体" panose="02010600030101010101" pitchFamily="2" charset="-122"/>
                        </a:rPr>
                        <a:t>运行频率</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11739535"/>
                  </a:ext>
                </a:extLst>
              </a:tr>
            </a:tbl>
          </a:graphicData>
        </a:graphic>
      </p:graphicFrame>
    </p:spTree>
    <p:extLst>
      <p:ext uri="{BB962C8B-B14F-4D97-AF65-F5344CB8AC3E}">
        <p14:creationId xmlns:p14="http://schemas.microsoft.com/office/powerpoint/2010/main" val="15579741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60382"/>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6. </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变频器运行调试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B576FBFF-3647-8E68-78D4-C518E5B2AC3E}"/>
              </a:ext>
            </a:extLst>
          </p:cNvPr>
          <p:cNvSpPr txBox="1"/>
          <p:nvPr/>
        </p:nvSpPr>
        <p:spPr>
          <a:xfrm>
            <a:off x="619121" y="1517187"/>
            <a:ext cx="8363911" cy="2104872"/>
          </a:xfrm>
          <a:prstGeom prst="rect">
            <a:avLst/>
          </a:prstGeom>
          <a:noFill/>
        </p:spPr>
        <p:txBody>
          <a:bodyPr wrap="square">
            <a:spAutoFit/>
          </a:bodyPr>
          <a:lstStyle/>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变频器起动运行</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66700">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按照控制要求，接通开关</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变频器停止</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marL="266700">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按照二线制控制参数设置的不同方式，操作</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KA2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，变频器停止运行。</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数据记录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a:extLst>
              <a:ext uri="{FF2B5EF4-FFF2-40B4-BE49-F238E27FC236}">
                <a16:creationId xmlns:a16="http://schemas.microsoft.com/office/drawing/2014/main" id="{8E2581BC-55FE-6515-77B7-570A0C5980BD}"/>
              </a:ext>
            </a:extLst>
          </p:cNvPr>
          <p:cNvGraphicFramePr>
            <a:graphicFrameLocks noGrp="1"/>
          </p:cNvGraphicFramePr>
          <p:nvPr>
            <p:extLst>
              <p:ext uri="{D42A27DB-BD31-4B8C-83A1-F6EECF244321}">
                <p14:modId xmlns:p14="http://schemas.microsoft.com/office/powerpoint/2010/main" val="2256713390"/>
              </p:ext>
            </p:extLst>
          </p:nvPr>
        </p:nvGraphicFramePr>
        <p:xfrm>
          <a:off x="2592685" y="3657018"/>
          <a:ext cx="7051293" cy="1879332"/>
        </p:xfrm>
        <a:graphic>
          <a:graphicData uri="http://schemas.openxmlformats.org/drawingml/2006/table">
            <a:tbl>
              <a:tblPr>
                <a:tableStyleId>{D7AC3CCA-C797-4891-BE02-D94E43425B78}</a:tableStyleId>
              </a:tblPr>
              <a:tblGrid>
                <a:gridCol w="1379661">
                  <a:extLst>
                    <a:ext uri="{9D8B030D-6E8A-4147-A177-3AD203B41FA5}">
                      <a16:colId xmlns:a16="http://schemas.microsoft.com/office/drawing/2014/main" val="2555782086"/>
                    </a:ext>
                  </a:extLst>
                </a:gridCol>
                <a:gridCol w="1920264">
                  <a:extLst>
                    <a:ext uri="{9D8B030D-6E8A-4147-A177-3AD203B41FA5}">
                      <a16:colId xmlns:a16="http://schemas.microsoft.com/office/drawing/2014/main" val="4052349723"/>
                    </a:ext>
                  </a:extLst>
                </a:gridCol>
                <a:gridCol w="1875684">
                  <a:extLst>
                    <a:ext uri="{9D8B030D-6E8A-4147-A177-3AD203B41FA5}">
                      <a16:colId xmlns:a16="http://schemas.microsoft.com/office/drawing/2014/main" val="2550958584"/>
                    </a:ext>
                  </a:extLst>
                </a:gridCol>
                <a:gridCol w="1875684">
                  <a:extLst>
                    <a:ext uri="{9D8B030D-6E8A-4147-A177-3AD203B41FA5}">
                      <a16:colId xmlns:a16="http://schemas.microsoft.com/office/drawing/2014/main" val="2714071180"/>
                    </a:ext>
                  </a:extLst>
                </a:gridCol>
              </a:tblGrid>
              <a:tr h="354697">
                <a:tc>
                  <a:txBody>
                    <a:bodyPr/>
                    <a:lstStyle/>
                    <a:p>
                      <a:pPr algn="ctr">
                        <a:lnSpc>
                          <a:spcPts val="1700"/>
                        </a:lnSpc>
                      </a:pPr>
                      <a:r>
                        <a:rPr lang="zh-CN" sz="1800" dirty="0">
                          <a:effectLst/>
                        </a:rPr>
                        <a:t>要求</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800" dirty="0">
                          <a:effectLst/>
                        </a:rPr>
                        <a:t>KA2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800" dirty="0">
                          <a:effectLst/>
                        </a:rPr>
                        <a:t>KA1</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800" dirty="0">
                          <a:effectLst/>
                        </a:rPr>
                        <a:t>运行状态</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037123827"/>
                  </a:ext>
                </a:extLst>
              </a:tr>
              <a:tr h="0">
                <a:tc rowSpan="4">
                  <a:txBody>
                    <a:bodyPr/>
                    <a:lstStyle/>
                    <a:p>
                      <a:pPr algn="ctr">
                        <a:lnSpc>
                          <a:spcPts val="1700"/>
                        </a:lnSpc>
                      </a:pPr>
                      <a:r>
                        <a:rPr lang="zh-CN" sz="1800" dirty="0">
                          <a:effectLst/>
                        </a:rPr>
                        <a:t>控制要求</a:t>
                      </a:r>
                      <a:r>
                        <a:rPr lang="en-US" sz="1800" dirty="0">
                          <a:effectLst/>
                        </a:rPr>
                        <a:t>1</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8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52507967"/>
                  </a:ext>
                </a:extLst>
              </a:tr>
              <a:tr h="0">
                <a:tc vMerge="1">
                  <a:txBody>
                    <a:bodyPr/>
                    <a:lstStyle/>
                    <a:p>
                      <a:endParaRPr lang="zh-CN" altLang="en-US"/>
                    </a:p>
                  </a:txBody>
                  <a:tcP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995170424"/>
                  </a:ext>
                </a:extLst>
              </a:tr>
              <a:tr h="0">
                <a:tc vMerge="1">
                  <a:txBody>
                    <a:bodyPr/>
                    <a:lstStyle/>
                    <a:p>
                      <a:endParaRPr lang="zh-CN" altLang="en-US"/>
                    </a:p>
                  </a:txBody>
                  <a:tcP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09277459"/>
                  </a:ext>
                </a:extLst>
              </a:tr>
              <a:tr h="0">
                <a:tc vMerge="1">
                  <a:txBody>
                    <a:bodyPr/>
                    <a:lstStyle/>
                    <a:p>
                      <a:endParaRPr lang="zh-CN" altLang="en-US"/>
                    </a:p>
                  </a:txBody>
                  <a:tcPr/>
                </a:tc>
                <a:tc>
                  <a:txBody>
                    <a:bodyPr/>
                    <a:lstStyle/>
                    <a:p>
                      <a:pPr algn="ctr">
                        <a:lnSpc>
                          <a:spcPts val="1700"/>
                        </a:lnSpc>
                      </a:pPr>
                      <a:r>
                        <a:rPr lang="en-US" sz="18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039658578"/>
                  </a:ext>
                </a:extLst>
              </a:tr>
              <a:tr h="0">
                <a:tc rowSpan="3">
                  <a:txBody>
                    <a:bodyPr/>
                    <a:lstStyle/>
                    <a:p>
                      <a:pPr algn="ctr">
                        <a:lnSpc>
                          <a:spcPts val="1700"/>
                        </a:lnSpc>
                      </a:pPr>
                      <a:r>
                        <a:rPr lang="zh-CN" sz="1800" dirty="0">
                          <a:effectLst/>
                        </a:rPr>
                        <a:t>控制要求</a:t>
                      </a:r>
                      <a:r>
                        <a:rPr lang="en-US" sz="1800" dirty="0">
                          <a:effectLst/>
                        </a:rPr>
                        <a:t>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8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566840439"/>
                  </a:ext>
                </a:extLst>
              </a:tr>
              <a:tr h="0">
                <a:tc vMerge="1">
                  <a:txBody>
                    <a:bodyPr/>
                    <a:lstStyle/>
                    <a:p>
                      <a:endParaRPr lang="zh-CN" altLang="en-US"/>
                    </a:p>
                  </a:txBody>
                  <a:tcP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12666384"/>
                  </a:ext>
                </a:extLst>
              </a:tr>
              <a:tr h="0">
                <a:tc vMerge="1">
                  <a:txBody>
                    <a:bodyPr/>
                    <a:lstStyle/>
                    <a:p>
                      <a:endParaRPr lang="zh-CN" altLang="en-US"/>
                    </a:p>
                  </a:txBody>
                  <a:tcPr/>
                </a:tc>
                <a:tc>
                  <a:txBody>
                    <a:bodyPr/>
                    <a:lstStyle/>
                    <a:p>
                      <a:pPr algn="ctr">
                        <a:lnSpc>
                          <a:spcPts val="1700"/>
                        </a:lnSpc>
                      </a:pPr>
                      <a:r>
                        <a:rPr lang="en-US" sz="18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800" dirty="0">
                          <a:effectLst/>
                        </a:rPr>
                        <a:t>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18705459"/>
                  </a:ext>
                </a:extLst>
              </a:tr>
            </a:tbl>
          </a:graphicData>
        </a:graphic>
      </p:graphicFrame>
    </p:spTree>
    <p:extLst>
      <p:ext uri="{BB962C8B-B14F-4D97-AF65-F5344CB8AC3E}">
        <p14:creationId xmlns:p14="http://schemas.microsoft.com/office/powerpoint/2010/main" val="15448313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60382"/>
          </a:xfrm>
          <a:prstGeom prst="rect">
            <a:avLst/>
          </a:prstGeom>
          <a:noFill/>
        </p:spPr>
        <p:txBody>
          <a:bodyPr wrap="square">
            <a:spAutoFit/>
          </a:bodyPr>
          <a:lstStyle/>
          <a:p>
            <a:pPr lvl="0">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7</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 </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考核与评价</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EC20FCC7-6153-82DF-7BAE-E9AC7DEC747B}"/>
              </a:ext>
            </a:extLst>
          </p:cNvPr>
          <p:cNvGraphicFramePr>
            <a:graphicFrameLocks noGrp="1"/>
          </p:cNvGraphicFramePr>
          <p:nvPr>
            <p:extLst>
              <p:ext uri="{D42A27DB-BD31-4B8C-83A1-F6EECF244321}">
                <p14:modId xmlns:p14="http://schemas.microsoft.com/office/powerpoint/2010/main" val="697534041"/>
              </p:ext>
            </p:extLst>
          </p:nvPr>
        </p:nvGraphicFramePr>
        <p:xfrm>
          <a:off x="1368549" y="1808223"/>
          <a:ext cx="9068869" cy="3840480"/>
        </p:xfrm>
        <a:graphic>
          <a:graphicData uri="http://schemas.openxmlformats.org/drawingml/2006/table">
            <a:tbl>
              <a:tblPr>
                <a:tableStyleId>{616DA210-FB5B-4158-B5E0-FEB733F419BA}</a:tableStyleId>
              </a:tblPr>
              <a:tblGrid>
                <a:gridCol w="955569">
                  <a:extLst>
                    <a:ext uri="{9D8B030D-6E8A-4147-A177-3AD203B41FA5}">
                      <a16:colId xmlns:a16="http://schemas.microsoft.com/office/drawing/2014/main" val="3077565004"/>
                    </a:ext>
                  </a:extLst>
                </a:gridCol>
                <a:gridCol w="1402857">
                  <a:extLst>
                    <a:ext uri="{9D8B030D-6E8A-4147-A177-3AD203B41FA5}">
                      <a16:colId xmlns:a16="http://schemas.microsoft.com/office/drawing/2014/main" val="2072333898"/>
                    </a:ext>
                  </a:extLst>
                </a:gridCol>
                <a:gridCol w="1346381">
                  <a:extLst>
                    <a:ext uri="{9D8B030D-6E8A-4147-A177-3AD203B41FA5}">
                      <a16:colId xmlns:a16="http://schemas.microsoft.com/office/drawing/2014/main" val="152303345"/>
                    </a:ext>
                  </a:extLst>
                </a:gridCol>
                <a:gridCol w="1413022">
                  <a:extLst>
                    <a:ext uri="{9D8B030D-6E8A-4147-A177-3AD203B41FA5}">
                      <a16:colId xmlns:a16="http://schemas.microsoft.com/office/drawing/2014/main" val="4139855902"/>
                    </a:ext>
                  </a:extLst>
                </a:gridCol>
                <a:gridCol w="1441260">
                  <a:extLst>
                    <a:ext uri="{9D8B030D-6E8A-4147-A177-3AD203B41FA5}">
                      <a16:colId xmlns:a16="http://schemas.microsoft.com/office/drawing/2014/main" val="2051954455"/>
                    </a:ext>
                  </a:extLst>
                </a:gridCol>
                <a:gridCol w="1441260">
                  <a:extLst>
                    <a:ext uri="{9D8B030D-6E8A-4147-A177-3AD203B41FA5}">
                      <a16:colId xmlns:a16="http://schemas.microsoft.com/office/drawing/2014/main" val="420324179"/>
                    </a:ext>
                  </a:extLst>
                </a:gridCol>
                <a:gridCol w="1068520">
                  <a:extLst>
                    <a:ext uri="{9D8B030D-6E8A-4147-A177-3AD203B41FA5}">
                      <a16:colId xmlns:a16="http://schemas.microsoft.com/office/drawing/2014/main" val="2274609760"/>
                    </a:ext>
                  </a:extLst>
                </a:gridCol>
              </a:tblGrid>
              <a:tr h="254161">
                <a:tc>
                  <a:txBody>
                    <a:bodyPr/>
                    <a:lstStyle/>
                    <a:p>
                      <a:pPr algn="ctr"/>
                      <a:r>
                        <a:rPr lang="zh-CN" sz="1800" dirty="0">
                          <a:effectLst/>
                        </a:rPr>
                        <a:t>任务</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6">
                  <a:txBody>
                    <a:bodyPr/>
                    <a:lstStyle/>
                    <a:p>
                      <a:pPr algn="ctr"/>
                      <a:r>
                        <a:rPr lang="en-US" sz="1800" dirty="0">
                          <a:effectLst/>
                        </a:rPr>
                        <a:t> </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73046813"/>
                  </a:ext>
                </a:extLst>
              </a:tr>
              <a:tr h="254161">
                <a:tc>
                  <a:txBody>
                    <a:bodyPr/>
                    <a:lstStyle/>
                    <a:p>
                      <a:pPr algn="ctr"/>
                      <a:r>
                        <a:rPr lang="zh-CN" sz="1800" dirty="0">
                          <a:effectLst/>
                        </a:rPr>
                        <a:t>序号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FFC000"/>
                    </a:solidFill>
                  </a:tcPr>
                </a:tc>
                <a:tc gridSpan="4">
                  <a:txBody>
                    <a:bodyPr/>
                    <a:lstStyle/>
                    <a:p>
                      <a:pPr algn="ctr"/>
                      <a:r>
                        <a:rPr lang="zh-CN" sz="1800" dirty="0">
                          <a:effectLst/>
                        </a:rPr>
                        <a:t>评价内容</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FFC00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zh-CN" sz="1800" dirty="0">
                          <a:effectLst/>
                        </a:rPr>
                        <a:t>权重（</a:t>
                      </a:r>
                      <a:r>
                        <a:rPr lang="en-US" sz="1800" dirty="0">
                          <a:effectLst/>
                        </a:rPr>
                        <a:t>%</a:t>
                      </a:r>
                      <a:r>
                        <a:rPr lang="zh-CN" sz="1800" dirty="0">
                          <a:effectLst/>
                        </a:rPr>
                        <a:t>）</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FFC000"/>
                    </a:solidFill>
                  </a:tcPr>
                </a:tc>
                <a:tc>
                  <a:txBody>
                    <a:bodyPr/>
                    <a:lstStyle/>
                    <a:p>
                      <a:pPr algn="ctr"/>
                      <a:r>
                        <a:rPr lang="zh-CN" sz="1800" dirty="0">
                          <a:effectLst/>
                        </a:rPr>
                        <a:t>评价分数</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rgbClr val="FFC000"/>
                    </a:solidFill>
                  </a:tcPr>
                </a:tc>
                <a:extLst>
                  <a:ext uri="{0D108BD9-81ED-4DB2-BD59-A6C34878D82A}">
                    <a16:rowId xmlns:a16="http://schemas.microsoft.com/office/drawing/2014/main" val="1871127663"/>
                  </a:ext>
                </a:extLst>
              </a:tr>
              <a:tr h="254161">
                <a:tc>
                  <a:txBody>
                    <a:bodyPr/>
                    <a:lstStyle/>
                    <a:p>
                      <a:pPr algn="ctr"/>
                      <a:r>
                        <a:rPr lang="en-US" sz="1800">
                          <a:effectLst/>
                        </a:rPr>
                        <a:t>1</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正确连接电源、变频器与电动机的硬件接线。</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04751282"/>
                  </a:ext>
                </a:extLst>
              </a:tr>
              <a:tr h="254161">
                <a:tc>
                  <a:txBody>
                    <a:bodyPr/>
                    <a:lstStyle/>
                    <a:p>
                      <a:pPr algn="ctr"/>
                      <a:r>
                        <a:rPr lang="en-US" sz="1800">
                          <a:effectLst/>
                        </a:rPr>
                        <a:t>2</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能完成变频器参数复位和快速调试，会合理设置变频器参数。</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83429182"/>
                  </a:ext>
                </a:extLst>
              </a:tr>
              <a:tr h="254161">
                <a:tc>
                  <a:txBody>
                    <a:bodyPr/>
                    <a:lstStyle/>
                    <a:p>
                      <a:pPr algn="ctr"/>
                      <a:r>
                        <a:rPr lang="en-US" sz="1800">
                          <a:effectLst/>
                        </a:rPr>
                        <a:t>3</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dirty="0">
                          <a:effectLst/>
                        </a:rPr>
                        <a:t>完成二线控制要求</a:t>
                      </a:r>
                      <a:r>
                        <a:rPr lang="en-US" sz="1800" dirty="0">
                          <a:effectLst/>
                        </a:rPr>
                        <a:t>1</a:t>
                      </a:r>
                      <a:r>
                        <a:rPr lang="zh-CN" sz="1800" dirty="0">
                          <a:effectLst/>
                        </a:rPr>
                        <a:t>功能</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20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30110738"/>
                  </a:ext>
                </a:extLst>
              </a:tr>
              <a:tr h="254161">
                <a:tc>
                  <a:txBody>
                    <a:bodyPr/>
                    <a:lstStyle/>
                    <a:p>
                      <a:pPr algn="ctr"/>
                      <a:r>
                        <a:rPr lang="en-US" sz="1800">
                          <a:effectLst/>
                        </a:rPr>
                        <a:t>4</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完成二线控制要求</a:t>
                      </a:r>
                      <a:r>
                        <a:rPr lang="en-US" sz="1800">
                          <a:effectLst/>
                        </a:rPr>
                        <a:t>2</a:t>
                      </a:r>
                      <a:r>
                        <a:rPr lang="zh-CN" sz="1800">
                          <a:effectLst/>
                        </a:rPr>
                        <a:t>功能</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20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98988995"/>
                  </a:ext>
                </a:extLst>
              </a:tr>
              <a:tr h="254161">
                <a:tc>
                  <a:txBody>
                    <a:bodyPr/>
                    <a:lstStyle/>
                    <a:p>
                      <a:pPr algn="ctr"/>
                      <a:r>
                        <a:rPr lang="en-US" sz="1800">
                          <a:effectLst/>
                        </a:rPr>
                        <a:t>5</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会正确观察变频器的运行参数</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92993261"/>
                  </a:ext>
                </a:extLst>
              </a:tr>
              <a:tr h="254161">
                <a:tc>
                  <a:txBody>
                    <a:bodyPr/>
                    <a:lstStyle/>
                    <a:p>
                      <a:pPr algn="ctr"/>
                      <a:r>
                        <a:rPr lang="en-US" sz="1800">
                          <a:effectLst/>
                        </a:rPr>
                        <a:t>6</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数据记录完整、正确</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525662104"/>
                  </a:ext>
                </a:extLst>
              </a:tr>
              <a:tr h="254161">
                <a:tc>
                  <a:txBody>
                    <a:bodyPr/>
                    <a:lstStyle/>
                    <a:p>
                      <a:pPr algn="ctr"/>
                      <a:r>
                        <a:rPr lang="en-US" sz="1800">
                          <a:effectLst/>
                        </a:rPr>
                        <a:t>7</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合理施工，操作规范，在规定时间完成任务</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754005151"/>
                  </a:ext>
                </a:extLst>
              </a:tr>
              <a:tr h="508323">
                <a:tc>
                  <a:txBody>
                    <a:bodyPr/>
                    <a:lstStyle/>
                    <a:p>
                      <a:pPr algn="ctr"/>
                      <a:r>
                        <a:rPr lang="en-US" sz="1800">
                          <a:effectLst/>
                        </a:rPr>
                        <a:t>8</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800">
                          <a:effectLst/>
                        </a:rPr>
                        <a:t>无旷课、迟到现象，团队意识强（工具保管、使用、收回情况，设备摆放，场地整理情况）</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10</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84265533"/>
                  </a:ext>
                </a:extLst>
              </a:tr>
              <a:tr h="254161">
                <a:tc gridSpan="6">
                  <a:txBody>
                    <a:bodyPr/>
                    <a:lstStyle/>
                    <a:p>
                      <a:pPr algn="ctr"/>
                      <a:r>
                        <a:rPr lang="zh-CN" sz="1800">
                          <a:effectLst/>
                        </a:rPr>
                        <a:t>总分</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52601985"/>
                  </a:ext>
                </a:extLst>
              </a:tr>
              <a:tr h="254161">
                <a:tc>
                  <a:txBody>
                    <a:bodyPr/>
                    <a:lstStyle/>
                    <a:p>
                      <a:pPr algn="ctr"/>
                      <a:r>
                        <a:rPr lang="zh-CN" sz="1800">
                          <a:effectLst/>
                        </a:rPr>
                        <a:t>日期</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a:effectLst/>
                        </a:rPr>
                        <a:t>学生</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800">
                          <a:effectLst/>
                        </a:rPr>
                        <a:t>教师</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800">
                          <a:effectLst/>
                        </a:rPr>
                        <a:t> </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800" dirty="0">
                          <a:effectLst/>
                        </a:rPr>
                        <a:t> </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29790496"/>
                  </a:ext>
                </a:extLst>
              </a:tr>
            </a:tbl>
          </a:graphicData>
        </a:graphic>
      </p:graphicFrame>
    </p:spTree>
    <p:extLst>
      <p:ext uri="{BB962C8B-B14F-4D97-AF65-F5344CB8AC3E}">
        <p14:creationId xmlns:p14="http://schemas.microsoft.com/office/powerpoint/2010/main" val="30515037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669997"/>
            <a:ext cx="10110468" cy="3012812"/>
          </a:xfrm>
          <a:prstGeom prst="rect">
            <a:avLst/>
          </a:prstGeom>
          <a:noFill/>
        </p:spPr>
        <p:txBody>
          <a:bodyPr wrap="square">
            <a:spAutoFit/>
          </a:bodyPr>
          <a:lstStyle/>
          <a:p>
            <a:pPr marL="342900" lvl="0" indent="-342900">
              <a:lnSpc>
                <a:spcPct val="150000"/>
              </a:lnSpc>
              <a:spcBef>
                <a:spcPts val="600"/>
              </a:spcBef>
              <a:spcAft>
                <a:spcPts val="600"/>
              </a:spcAft>
              <a:buFont typeface="+mj-lt"/>
              <a:buAutoNum type="arabicPeriod"/>
            </a:pPr>
            <a:r>
              <a:rPr lang="zh-CN" altLang="zh-CN" sz="1800" dirty="0">
                <a:effectLst/>
                <a:latin typeface="宋体" panose="02010600030101010101" pitchFamily="2" charset="-122"/>
                <a:ea typeface="黑体" panose="02010609060101010101" pitchFamily="49" charset="-122"/>
                <a:cs typeface="宋体" panose="02010600030101010101" pitchFamily="2" charset="-122"/>
              </a:rPr>
              <a:t>训练目的</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熟悉</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变频器三线控制方法；</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会设置三线控制参数；</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能正确完成变频器三线控制外部接线；</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会调试变频器三线控制功能；</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正确记录变频器调试数据；</a:t>
            </a:r>
          </a:p>
          <a:p>
            <a:pPr lvl="0">
              <a:lnSpc>
                <a:spcPct val="150000"/>
              </a:lnSpc>
            </a:pP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a:extLst>
              <a:ext uri="{FF2B5EF4-FFF2-40B4-BE49-F238E27FC236}">
                <a16:creationId xmlns:a16="http://schemas.microsoft.com/office/drawing/2014/main" id="{BF68D555-7F0E-8346-F96C-DC24EC5B92C1}"/>
              </a:ext>
            </a:extLst>
          </p:cNvPr>
          <p:cNvGraphicFramePr>
            <a:graphicFrameLocks noGrp="1"/>
          </p:cNvGraphicFramePr>
          <p:nvPr>
            <p:extLst>
              <p:ext uri="{D42A27DB-BD31-4B8C-83A1-F6EECF244321}">
                <p14:modId xmlns:p14="http://schemas.microsoft.com/office/powerpoint/2010/main" val="2585888358"/>
              </p:ext>
            </p:extLst>
          </p:nvPr>
        </p:nvGraphicFramePr>
        <p:xfrm>
          <a:off x="3096741" y="1172545"/>
          <a:ext cx="7488832" cy="439756"/>
        </p:xfrm>
        <a:graphic>
          <a:graphicData uri="http://schemas.openxmlformats.org/drawingml/2006/table">
            <a:tbl>
              <a:tblPr firstRow="1" firstCol="1" bandRow="1">
                <a:tableStyleId>{5C22544A-7EE6-4342-B048-85BDC9FD1C3A}</a:tableStyleId>
              </a:tblPr>
              <a:tblGrid>
                <a:gridCol w="7488832">
                  <a:extLst>
                    <a:ext uri="{9D8B030D-6E8A-4147-A177-3AD203B41FA5}">
                      <a16:colId xmlns:a16="http://schemas.microsoft.com/office/drawing/2014/main" val="1129943353"/>
                    </a:ext>
                  </a:extLst>
                </a:gridCol>
              </a:tblGrid>
              <a:tr h="439756">
                <a:tc>
                  <a:txBody>
                    <a:bodyPr/>
                    <a:lstStyle/>
                    <a:p>
                      <a:pPr algn="ctr"/>
                      <a:r>
                        <a:rPr lang="en-US" altLang="zh-CN" sz="1800" b="1" kern="1200" dirty="0">
                          <a:solidFill>
                            <a:schemeClr val="lt1"/>
                          </a:solidFill>
                          <a:effectLst/>
                          <a:latin typeface="+mn-lt"/>
                          <a:ea typeface="+mn-ea"/>
                          <a:cs typeface="+mn-cs"/>
                        </a:rPr>
                        <a:t>SINAMICS V20</a:t>
                      </a:r>
                      <a:r>
                        <a:rPr lang="zh-CN" altLang="zh-CN" sz="1800" b="1" kern="1200" dirty="0">
                          <a:solidFill>
                            <a:schemeClr val="lt1"/>
                          </a:solidFill>
                          <a:effectLst/>
                          <a:latin typeface="+mn-lt"/>
                          <a:ea typeface="+mn-ea"/>
                          <a:cs typeface="+mn-cs"/>
                        </a:rPr>
                        <a:t>变频器三线控制电动机运行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solidFill>
                  </a:tcPr>
                </a:tc>
                <a:extLst>
                  <a:ext uri="{0D108BD9-81ED-4DB2-BD59-A6C34878D82A}">
                    <a16:rowId xmlns:a16="http://schemas.microsoft.com/office/drawing/2014/main" val="951641788"/>
                  </a:ext>
                </a:extLst>
              </a:tr>
            </a:tbl>
          </a:graphicData>
        </a:graphic>
      </p:graphicFrame>
    </p:spTree>
    <p:extLst>
      <p:ext uri="{BB962C8B-B14F-4D97-AF65-F5344CB8AC3E}">
        <p14:creationId xmlns:p14="http://schemas.microsoft.com/office/powerpoint/2010/main" val="35989917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1085515"/>
            <a:ext cx="10110468" cy="5090304"/>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2.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训练</a:t>
            </a:r>
            <a:r>
              <a:rPr lang="zh-CN" altLang="en-US" sz="1800" dirty="0">
                <a:effectLst/>
                <a:latin typeface="宋体" panose="02010600030101010101" pitchFamily="2" charset="-122"/>
                <a:ea typeface="黑体" panose="02010609060101010101" pitchFamily="49" charset="-122"/>
                <a:cs typeface="宋体" panose="02010600030101010101" pitchFamily="2" charset="-122"/>
              </a:rPr>
              <a:t>要求</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⑴ 电动机的方向选择</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正向或反向旋转。</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⑵ 运行方向选择</a:t>
            </a:r>
          </a:p>
          <a:p>
            <a:pPr lvl="0">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断开，电动机正向运行；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接通，变频器允许反向，电动机反转。</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⑶ 电动机正转</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按下</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按钮，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选择正向，电动机正转运行，运行频率</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20Hz</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，斜坡上升时间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，斜</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坡下降时间</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8S</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⑷ 电动机反转</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接通</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，选择反向，按下</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，电动机反向运行。</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⑸ 电动机停止</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按下</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，电动机停止运行。</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832748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42878"/>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3. </a:t>
            </a:r>
            <a:r>
              <a:rPr lang="zh-CN" altLang="zh-CN" sz="1800" dirty="0">
                <a:effectLst/>
                <a:latin typeface="宋体" panose="02010600030101010101" pitchFamily="2" charset="-122"/>
                <a:ea typeface="黑体" panose="02010609060101010101" pitchFamily="49" charset="-122"/>
                <a:cs typeface="宋体" panose="02010600030101010101" pitchFamily="2" charset="-122"/>
              </a:rPr>
              <a:t>训练</a:t>
            </a:r>
            <a:r>
              <a:rPr lang="zh-CN" altLang="en-US" dirty="0">
                <a:latin typeface="宋体" panose="02010600030101010101" pitchFamily="2" charset="-122"/>
                <a:ea typeface="黑体" panose="02010609060101010101" pitchFamily="49" charset="-122"/>
                <a:cs typeface="宋体" panose="02010600030101010101" pitchFamily="2" charset="-122"/>
              </a:rPr>
              <a:t>准备</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2DDB24F5-D2DB-7355-A285-9D0F964F6290}"/>
              </a:ext>
            </a:extLst>
          </p:cNvPr>
          <p:cNvGraphicFramePr>
            <a:graphicFrameLocks noGrp="1"/>
          </p:cNvGraphicFramePr>
          <p:nvPr/>
        </p:nvGraphicFramePr>
        <p:xfrm>
          <a:off x="919356" y="1812281"/>
          <a:ext cx="9649072" cy="2598007"/>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303848">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303848">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6249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607694">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303848">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716272">
                <a:tc>
                  <a:txBody>
                    <a:bodyPr/>
                    <a:lstStyle/>
                    <a:p>
                      <a:pPr algn="ctr"/>
                      <a:r>
                        <a:rPr lang="en-US" sz="1600">
                          <a:effectLst/>
                        </a:rPr>
                        <a:t>5</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bl>
          </a:graphicData>
        </a:graphic>
      </p:graphicFrame>
      <p:pic>
        <p:nvPicPr>
          <p:cNvPr id="4" name="图片 13" descr="b428e069d282.jpg">
            <a:extLst>
              <a:ext uri="{FF2B5EF4-FFF2-40B4-BE49-F238E27FC236}">
                <a16:creationId xmlns:a16="http://schemas.microsoft.com/office/drawing/2014/main" id="{96B7B97B-926F-323D-121E-2464AEB6833B}"/>
              </a:ext>
            </a:extLst>
          </p:cNvPr>
          <p:cNvPicPr>
            <a:picLocks noChangeAspect="1"/>
          </p:cNvPicPr>
          <p:nvPr/>
        </p:nvPicPr>
        <p:blipFill>
          <a:blip r:embed="rId2"/>
          <a:stretch>
            <a:fillRect/>
          </a:stretch>
        </p:blipFill>
        <p:spPr>
          <a:xfrm>
            <a:off x="1340158" y="4654252"/>
            <a:ext cx="1584000" cy="1563158"/>
          </a:xfrm>
          <a:prstGeom prst="rect">
            <a:avLst/>
          </a:prstGeom>
          <a:noFill/>
          <a:ln w="9525">
            <a:noFill/>
          </a:ln>
        </p:spPr>
      </p:pic>
      <p:pic>
        <p:nvPicPr>
          <p:cNvPr id="5" name="图片 15" descr="t01c6364886fb4bb710.jpg">
            <a:extLst>
              <a:ext uri="{FF2B5EF4-FFF2-40B4-BE49-F238E27FC236}">
                <a16:creationId xmlns:a16="http://schemas.microsoft.com/office/drawing/2014/main" id="{41664A0A-5242-F305-93A5-B47DD5D56F07}"/>
              </a:ext>
            </a:extLst>
          </p:cNvPr>
          <p:cNvPicPr>
            <a:picLocks noChangeAspect="1"/>
          </p:cNvPicPr>
          <p:nvPr/>
        </p:nvPicPr>
        <p:blipFill>
          <a:blip r:embed="rId3"/>
          <a:stretch>
            <a:fillRect/>
          </a:stretch>
        </p:blipFill>
        <p:spPr>
          <a:xfrm>
            <a:off x="8569349" y="4775447"/>
            <a:ext cx="1656184" cy="1294413"/>
          </a:xfrm>
          <a:prstGeom prst="rect">
            <a:avLst/>
          </a:prstGeom>
          <a:noFill/>
          <a:ln w="9525">
            <a:noFill/>
          </a:ln>
        </p:spPr>
      </p:pic>
      <p:pic>
        <p:nvPicPr>
          <p:cNvPr id="6" name="图片 5">
            <a:extLst>
              <a:ext uri="{FF2B5EF4-FFF2-40B4-BE49-F238E27FC236}">
                <a16:creationId xmlns:a16="http://schemas.microsoft.com/office/drawing/2014/main" id="{D1FA9D9F-9271-3604-C25A-85937724855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57181" y="4735715"/>
            <a:ext cx="875474" cy="1563158"/>
          </a:xfrm>
          <a:prstGeom prst="rect">
            <a:avLst/>
          </a:prstGeom>
        </p:spPr>
      </p:pic>
      <p:pic>
        <p:nvPicPr>
          <p:cNvPr id="8" name="图片 7">
            <a:extLst>
              <a:ext uri="{FF2B5EF4-FFF2-40B4-BE49-F238E27FC236}">
                <a16:creationId xmlns:a16="http://schemas.microsoft.com/office/drawing/2014/main" id="{5D3ED12D-5998-7D45-3721-A99D4C3A68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971" y="4734258"/>
            <a:ext cx="1657416" cy="1454806"/>
          </a:xfrm>
          <a:prstGeom prst="rect">
            <a:avLst/>
          </a:prstGeom>
        </p:spPr>
      </p:pic>
      <p:pic>
        <p:nvPicPr>
          <p:cNvPr id="9" name="Picture 10" descr="无标题">
            <a:extLst>
              <a:ext uri="{FF2B5EF4-FFF2-40B4-BE49-F238E27FC236}">
                <a16:creationId xmlns:a16="http://schemas.microsoft.com/office/drawing/2014/main" id="{7722E438-5E7C-FCFB-1A67-FEC9E9202F92}"/>
              </a:ext>
            </a:extLst>
          </p:cNvPr>
          <p:cNvPicPr>
            <a:picLocks noChangeAspect="1"/>
          </p:cNvPicPr>
          <p:nvPr/>
        </p:nvPicPr>
        <p:blipFill>
          <a:blip r:embed="rId6"/>
          <a:stretch>
            <a:fillRect/>
          </a:stretch>
        </p:blipFill>
        <p:spPr>
          <a:xfrm>
            <a:off x="5357387" y="4892612"/>
            <a:ext cx="922554" cy="1249363"/>
          </a:xfrm>
          <a:prstGeom prst="rect">
            <a:avLst/>
          </a:prstGeom>
          <a:noFill/>
          <a:ln w="9525">
            <a:noFill/>
          </a:ln>
        </p:spPr>
      </p:pic>
    </p:spTree>
    <p:extLst>
      <p:ext uri="{BB962C8B-B14F-4D97-AF65-F5344CB8AC3E}">
        <p14:creationId xmlns:p14="http://schemas.microsoft.com/office/powerpoint/2010/main" val="33942828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42878"/>
          </a:xfrm>
          <a:prstGeom prst="rect">
            <a:avLst/>
          </a:prstGeom>
          <a:noFill/>
        </p:spPr>
        <p:txBody>
          <a:bodyPr wrap="square">
            <a:spAutoFit/>
          </a:bodyPr>
          <a:lstStyle/>
          <a:p>
            <a:pPr lvl="0">
              <a:lnSpc>
                <a:spcPct val="150000"/>
              </a:lnSpc>
              <a:spcBef>
                <a:spcPts val="600"/>
              </a:spcBef>
              <a:spcAft>
                <a:spcPts val="600"/>
              </a:spcAft>
            </a:pPr>
            <a:r>
              <a:rPr lang="en-US" altLang="zh-CN" sz="1800" dirty="0">
                <a:effectLst/>
                <a:latin typeface="宋体" panose="02010600030101010101" pitchFamily="2" charset="-122"/>
                <a:ea typeface="黑体" panose="02010609060101010101" pitchFamily="49" charset="-122"/>
                <a:cs typeface="宋体" panose="02010600030101010101" pitchFamily="2" charset="-122"/>
              </a:rPr>
              <a:t>4. </a:t>
            </a:r>
            <a:r>
              <a:rPr lang="zh-CN" altLang="en-US" dirty="0">
                <a:latin typeface="宋体" panose="02010600030101010101" pitchFamily="2" charset="-122"/>
                <a:ea typeface="黑体" panose="02010609060101010101" pitchFamily="49" charset="-122"/>
                <a:cs typeface="宋体" panose="02010600030101010101" pitchFamily="2" charset="-122"/>
              </a:rPr>
              <a:t>电路</a:t>
            </a:r>
            <a:r>
              <a:rPr lang="zh-CN" altLang="zh-CN" sz="1800" dirty="0">
                <a:effectLst/>
                <a:ea typeface="宋体" panose="02010600030101010101" pitchFamily="2" charset="-122"/>
                <a:cs typeface="宋体" panose="02010600030101010101" pitchFamily="2" charset="-122"/>
              </a:rPr>
              <a:t>连接</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FC45AF17-7CE9-660B-77C9-3A0820708EF9}"/>
              </a:ext>
            </a:extLst>
          </p:cNvPr>
          <p:cNvSpPr txBox="1"/>
          <p:nvPr/>
        </p:nvSpPr>
        <p:spPr>
          <a:xfrm>
            <a:off x="621109" y="1695972"/>
            <a:ext cx="9960325" cy="369332"/>
          </a:xfrm>
          <a:prstGeom prst="rect">
            <a:avLst/>
          </a:prstGeom>
          <a:noFill/>
        </p:spPr>
        <p:txBody>
          <a:bodyPr wrap="square">
            <a:spAutoFit/>
          </a:bodyPr>
          <a:lstStyle/>
          <a:p>
            <a:r>
              <a:rPr lang="en-US" altLang="zh-CN" sz="1800" dirty="0">
                <a:effectLst/>
                <a:latin typeface="宋体" panose="02010600030101010101" pitchFamily="2" charset="-122"/>
                <a:cs typeface="宋体" panose="02010600030101010101" pitchFamily="2" charset="-122"/>
              </a:rPr>
              <a:t>L1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L2</a:t>
            </a:r>
            <a:r>
              <a:rPr lang="zh-CN" altLang="zh-CN" sz="1800" dirty="0">
                <a:effectLst/>
                <a:ea typeface="宋体" panose="02010600030101010101" pitchFamily="2" charset="-122"/>
                <a:cs typeface="宋体" panose="02010600030101010101" pitchFamily="2" charset="-122"/>
              </a:rPr>
              <a:t>接单相电源，</a:t>
            </a:r>
            <a:r>
              <a:rPr lang="en-US" altLang="zh-CN" sz="1800" dirty="0">
                <a:effectLst/>
                <a:ea typeface="宋体" panose="02010600030101010101" pitchFamily="2" charset="-122"/>
                <a:cs typeface="宋体" panose="02010600030101010101" pitchFamily="2" charset="-122"/>
              </a:rPr>
              <a:t>U</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V</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W</a:t>
            </a:r>
            <a:r>
              <a:rPr lang="zh-CN" altLang="zh-CN" sz="1800" dirty="0">
                <a:effectLst/>
                <a:ea typeface="宋体" panose="02010600030101010101" pitchFamily="2" charset="-122"/>
                <a:cs typeface="宋体" panose="02010600030101010101" pitchFamily="2" charset="-122"/>
              </a:rPr>
              <a:t>接三相异步电动机，电动机按照星型连接。</a:t>
            </a:r>
            <a:endParaRPr lang="zh-CN" altLang="en-US" dirty="0"/>
          </a:p>
        </p:txBody>
      </p:sp>
      <p:pic>
        <p:nvPicPr>
          <p:cNvPr id="12" name="图片 11">
            <a:extLst>
              <a:ext uri="{FF2B5EF4-FFF2-40B4-BE49-F238E27FC236}">
                <a16:creationId xmlns:a16="http://schemas.microsoft.com/office/drawing/2014/main" id="{9BDFF31D-924D-9136-1F0D-E9CC14BDF435}"/>
              </a:ext>
            </a:extLst>
          </p:cNvPr>
          <p:cNvPicPr>
            <a:picLocks noChangeAspect="1"/>
          </p:cNvPicPr>
          <p:nvPr/>
        </p:nvPicPr>
        <p:blipFill>
          <a:blip r:embed="rId2"/>
          <a:stretch>
            <a:fillRect/>
          </a:stretch>
        </p:blipFill>
        <p:spPr>
          <a:xfrm>
            <a:off x="4392885" y="2105928"/>
            <a:ext cx="3240360" cy="3974815"/>
          </a:xfrm>
          <a:prstGeom prst="rect">
            <a:avLst/>
          </a:prstGeom>
        </p:spPr>
      </p:pic>
    </p:spTree>
    <p:extLst>
      <p:ext uri="{BB962C8B-B14F-4D97-AF65-F5344CB8AC3E}">
        <p14:creationId xmlns:p14="http://schemas.microsoft.com/office/powerpoint/2010/main" val="1469393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500503" y="1162533"/>
            <a:ext cx="10486777"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数字量输入端子对应的参数值具有可编程设定功能，不同的值对应不同的功能。</a:t>
            </a:r>
            <a:endParaRPr lang="en-US" altLang="zh-CN" dirty="0">
              <a:latin typeface="+mn-ea"/>
            </a:endParaRPr>
          </a:p>
          <a:p>
            <a:pPr marL="285750" indent="-285750">
              <a:lnSpc>
                <a:spcPct val="150000"/>
              </a:lnSpc>
              <a:buFont typeface="Arial" panose="020B0604020202020204" pitchFamily="34" charset="0"/>
              <a:buChar char="•"/>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修改</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P0700</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参数时变频器会将数字量输入和数字量输出功能复位为出厂设置。</a:t>
            </a: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参数</a:t>
            </a:r>
            <a:r>
              <a:rPr lang="en-US" altLang="zh-CN" sz="1800" dirty="0">
                <a:effectLst/>
                <a:ea typeface="宋体" panose="02010600030101010101" pitchFamily="2" charset="-122"/>
                <a:cs typeface="宋体" panose="02010600030101010101" pitchFamily="2" charset="-122"/>
              </a:rPr>
              <a:t>P0701</a:t>
            </a:r>
            <a:r>
              <a:rPr lang="zh-CN" altLang="zh-CN"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P0704</a:t>
            </a:r>
            <a:r>
              <a:rPr lang="zh-CN" altLang="zh-CN" sz="1800" dirty="0">
                <a:effectLst/>
                <a:ea typeface="宋体" panose="02010600030101010101" pitchFamily="2" charset="-122"/>
                <a:cs typeface="宋体" panose="02010600030101010101" pitchFamily="2" charset="-122"/>
              </a:rPr>
              <a:t>设置输入常用功能</a:t>
            </a:r>
            <a:endParaRPr lang="zh-CN" altLang="en-US" b="1" dirty="0">
              <a:latin typeface="+mn-ea"/>
            </a:endParaRPr>
          </a:p>
        </p:txBody>
      </p:sp>
      <p:sp>
        <p:nvSpPr>
          <p:cNvPr id="6" name="文本框 5">
            <a:extLst>
              <a:ext uri="{FF2B5EF4-FFF2-40B4-BE49-F238E27FC236}">
                <a16:creationId xmlns:a16="http://schemas.microsoft.com/office/drawing/2014/main" id="{0B53494D-66B7-34A8-EE74-0521D8EDF2FB}"/>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2" name="表格 1">
            <a:extLst>
              <a:ext uri="{FF2B5EF4-FFF2-40B4-BE49-F238E27FC236}">
                <a16:creationId xmlns:a16="http://schemas.microsoft.com/office/drawing/2014/main" id="{3686CD71-07EB-7EF9-7E12-E358803F3DC4}"/>
              </a:ext>
            </a:extLst>
          </p:cNvPr>
          <p:cNvGraphicFramePr>
            <a:graphicFrameLocks noGrp="1"/>
          </p:cNvGraphicFramePr>
          <p:nvPr>
            <p:extLst>
              <p:ext uri="{D42A27DB-BD31-4B8C-83A1-F6EECF244321}">
                <p14:modId xmlns:p14="http://schemas.microsoft.com/office/powerpoint/2010/main" val="665547155"/>
              </p:ext>
            </p:extLst>
          </p:nvPr>
        </p:nvGraphicFramePr>
        <p:xfrm>
          <a:off x="3024733" y="2704880"/>
          <a:ext cx="7056784" cy="3657600"/>
        </p:xfrm>
        <a:graphic>
          <a:graphicData uri="http://schemas.openxmlformats.org/drawingml/2006/table">
            <a:tbl>
              <a:tblPr>
                <a:tableStyleId>{0505E3EF-67EA-436B-97B2-0124C06EBD24}</a:tableStyleId>
              </a:tblPr>
              <a:tblGrid>
                <a:gridCol w="985786">
                  <a:extLst>
                    <a:ext uri="{9D8B030D-6E8A-4147-A177-3AD203B41FA5}">
                      <a16:colId xmlns:a16="http://schemas.microsoft.com/office/drawing/2014/main" val="1428017200"/>
                    </a:ext>
                  </a:extLst>
                </a:gridCol>
                <a:gridCol w="1930042">
                  <a:extLst>
                    <a:ext uri="{9D8B030D-6E8A-4147-A177-3AD203B41FA5}">
                      <a16:colId xmlns:a16="http://schemas.microsoft.com/office/drawing/2014/main" val="2524418633"/>
                    </a:ext>
                  </a:extLst>
                </a:gridCol>
                <a:gridCol w="4140956">
                  <a:extLst>
                    <a:ext uri="{9D8B030D-6E8A-4147-A177-3AD203B41FA5}">
                      <a16:colId xmlns:a16="http://schemas.microsoft.com/office/drawing/2014/main" val="80840230"/>
                    </a:ext>
                  </a:extLst>
                </a:gridCol>
              </a:tblGrid>
              <a:tr h="0">
                <a:tc>
                  <a:txBody>
                    <a:bodyPr/>
                    <a:lstStyle/>
                    <a:p>
                      <a:pPr algn="ctr"/>
                      <a:r>
                        <a:rPr lang="zh-CN" sz="1600" dirty="0">
                          <a:effectLst/>
                        </a:rPr>
                        <a:t>参数值</a:t>
                      </a:r>
                      <a:endParaRPr lang="zh-CN" sz="2800" dirty="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600" dirty="0">
                          <a:effectLst/>
                        </a:rPr>
                        <a:t>功能</a:t>
                      </a:r>
                      <a:endParaRPr lang="zh-CN" sz="2800" dirty="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600" dirty="0">
                          <a:effectLst/>
                        </a:rPr>
                        <a:t>说明</a:t>
                      </a:r>
                      <a:endParaRPr lang="zh-CN" sz="2800" dirty="0">
                        <a:effectLst/>
                        <a:latin typeface="+mn-ea"/>
                        <a:ea typeface="+mn-ea"/>
                        <a:cs typeface="宋体" panose="02010600030101010101" pitchFamily="2" charset="-122"/>
                      </a:endParaRPr>
                    </a:p>
                  </a:txBody>
                  <a:tcPr marL="68580" marR="68580" marT="0" marB="0">
                    <a:solidFill>
                      <a:schemeClr val="accent3">
                        <a:lumMod val="40000"/>
                        <a:lumOff val="60000"/>
                      </a:schemeClr>
                    </a:solidFill>
                  </a:tcPr>
                </a:tc>
                <a:extLst>
                  <a:ext uri="{0D108BD9-81ED-4DB2-BD59-A6C34878D82A}">
                    <a16:rowId xmlns:a16="http://schemas.microsoft.com/office/drawing/2014/main" val="623436768"/>
                  </a:ext>
                </a:extLst>
              </a:tr>
              <a:tr h="0">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正转</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接通正转，断开</a:t>
                      </a:r>
                      <a:r>
                        <a:rPr lang="en-US" sz="1600" dirty="0">
                          <a:effectLst/>
                        </a:rPr>
                        <a:t>/</a:t>
                      </a:r>
                      <a:r>
                        <a:rPr lang="zh-CN" sz="1600" dirty="0">
                          <a:effectLst/>
                        </a:rPr>
                        <a:t>停车</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646862005"/>
                  </a:ext>
                </a:extLst>
              </a:tr>
              <a:tr h="0">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反转</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接通反转，断开</a:t>
                      </a:r>
                      <a:r>
                        <a:rPr lang="en-US" sz="1600">
                          <a:effectLst/>
                        </a:rPr>
                        <a:t>/</a:t>
                      </a:r>
                      <a:r>
                        <a:rPr lang="zh-CN" sz="1600">
                          <a:effectLst/>
                        </a:rPr>
                        <a:t>停车</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680466340"/>
                  </a:ext>
                </a:extLst>
              </a:tr>
              <a:tr h="0">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r>
                        <a:rPr lang="en-US" sz="1600">
                          <a:effectLst/>
                        </a:rPr>
                        <a:t>OFF2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断开按惯性停车</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078056953"/>
                  </a:ext>
                </a:extLst>
              </a:tr>
              <a:tr h="0">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r>
                        <a:rPr lang="en-US" sz="1600">
                          <a:effectLst/>
                        </a:rPr>
                        <a:t>OFF3</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断开按</a:t>
                      </a:r>
                      <a:r>
                        <a:rPr lang="en-US" sz="1600" dirty="0">
                          <a:effectLst/>
                        </a:rPr>
                        <a:t>P1135</a:t>
                      </a:r>
                      <a:r>
                        <a:rPr lang="zh-CN" sz="1600" dirty="0">
                          <a:effectLst/>
                        </a:rPr>
                        <a:t>斜坡下降时间停车</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878980744"/>
                  </a:ext>
                </a:extLst>
              </a:tr>
              <a:tr h="184785">
                <a:tc>
                  <a:txBody>
                    <a:bodyPr/>
                    <a:lstStyle/>
                    <a:p>
                      <a:pPr algn="ctr"/>
                      <a:r>
                        <a:rPr lang="en-US" sz="1600">
                          <a:effectLst/>
                        </a:rPr>
                        <a:t>9</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故障复位</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上升沿复位故障</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05959228"/>
                  </a:ext>
                </a:extLst>
              </a:tr>
              <a:tr h="184785">
                <a:tc>
                  <a:txBody>
                    <a:bodyPr/>
                    <a:lstStyle/>
                    <a:p>
                      <a:pPr algn="ctr"/>
                      <a:r>
                        <a:rPr lang="en-US" sz="1600">
                          <a:effectLst/>
                        </a:rPr>
                        <a:t>10</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正向点动</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接通正向点动（速度</a:t>
                      </a:r>
                      <a:r>
                        <a:rPr lang="en-US" sz="1600">
                          <a:effectLst/>
                        </a:rPr>
                        <a:t>P1058</a:t>
                      </a:r>
                      <a:r>
                        <a:rPr lang="zh-CN" sz="1600">
                          <a:effectLst/>
                        </a:rPr>
                        <a:t>设定）</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425611482"/>
                  </a:ext>
                </a:extLst>
              </a:tr>
              <a:tr h="0">
                <a:tc>
                  <a:txBody>
                    <a:bodyPr/>
                    <a:lstStyle/>
                    <a:p>
                      <a:pPr algn="ctr"/>
                      <a:r>
                        <a:rPr lang="en-US" sz="1600">
                          <a:effectLst/>
                        </a:rPr>
                        <a:t>11</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反向点动</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接通反向点动（速度</a:t>
                      </a:r>
                      <a:r>
                        <a:rPr lang="en-US" sz="1600">
                          <a:effectLst/>
                        </a:rPr>
                        <a:t>P1059</a:t>
                      </a:r>
                      <a:r>
                        <a:rPr lang="zh-CN" sz="1600">
                          <a:effectLst/>
                        </a:rPr>
                        <a:t>设定）</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904424756"/>
                  </a:ext>
                </a:extLst>
              </a:tr>
              <a:tr h="0">
                <a:tc>
                  <a:txBody>
                    <a:bodyPr/>
                    <a:lstStyle/>
                    <a:p>
                      <a:pPr algn="ctr"/>
                      <a:r>
                        <a:rPr lang="en-US" sz="1600">
                          <a:effectLst/>
                        </a:rPr>
                        <a:t>12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反向</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接通设定值取反（速度设定值取反）</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894672164"/>
                  </a:ext>
                </a:extLst>
              </a:tr>
              <a:tr h="0">
                <a:tc>
                  <a:txBody>
                    <a:bodyPr/>
                    <a:lstStyle/>
                    <a:p>
                      <a:pPr algn="ctr"/>
                      <a:r>
                        <a:rPr lang="en-US" sz="1600">
                          <a:effectLst/>
                        </a:rPr>
                        <a:t>15</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固定频率选择器位</a:t>
                      </a:r>
                      <a:r>
                        <a:rPr lang="en-US" sz="1600">
                          <a:effectLst/>
                        </a:rPr>
                        <a:t>0</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949783560"/>
                  </a:ext>
                </a:extLst>
              </a:tr>
              <a:tr h="0">
                <a:tc>
                  <a:txBody>
                    <a:bodyPr/>
                    <a:lstStyle/>
                    <a:p>
                      <a:pPr algn="ctr"/>
                      <a:r>
                        <a:rPr lang="en-US" sz="1600">
                          <a:effectLst/>
                        </a:rPr>
                        <a:t>16</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固定频率选择器位</a:t>
                      </a:r>
                      <a:r>
                        <a:rPr lang="en-US" sz="1600">
                          <a:effectLst/>
                        </a:rPr>
                        <a:t>1</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428624"/>
                  </a:ext>
                </a:extLst>
              </a:tr>
              <a:tr h="0">
                <a:tc>
                  <a:txBody>
                    <a:bodyPr/>
                    <a:lstStyle/>
                    <a:p>
                      <a:pPr algn="ctr"/>
                      <a:r>
                        <a:rPr lang="en-US" sz="1600">
                          <a:effectLst/>
                        </a:rPr>
                        <a:t>17</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固定频率选择器位</a:t>
                      </a:r>
                      <a:r>
                        <a:rPr lang="en-US" sz="1600">
                          <a:effectLst/>
                        </a:rPr>
                        <a:t>2</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574535757"/>
                  </a:ext>
                </a:extLst>
              </a:tr>
              <a:tr h="0">
                <a:tc>
                  <a:txBody>
                    <a:bodyPr/>
                    <a:lstStyle/>
                    <a:p>
                      <a:pPr algn="ctr"/>
                      <a:r>
                        <a:rPr lang="en-US" sz="1600">
                          <a:effectLst/>
                        </a:rPr>
                        <a:t>18</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固定频率选择器位</a:t>
                      </a:r>
                      <a:r>
                        <a:rPr lang="en-US" sz="1600">
                          <a:effectLst/>
                        </a:rPr>
                        <a:t>3</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522993942"/>
                  </a:ext>
                </a:extLst>
              </a:tr>
              <a:tr h="0">
                <a:tc>
                  <a:txBody>
                    <a:bodyPr/>
                    <a:lstStyle/>
                    <a:p>
                      <a:pPr algn="ctr"/>
                      <a:r>
                        <a:rPr lang="en-US" sz="1600">
                          <a:effectLst/>
                        </a:rPr>
                        <a:t>29</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外部故障</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断开触发外部故障</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967593316"/>
                  </a:ext>
                </a:extLst>
              </a:tr>
              <a:tr h="0">
                <a:tc>
                  <a:txBody>
                    <a:bodyPr/>
                    <a:lstStyle/>
                    <a:p>
                      <a:pPr algn="ctr"/>
                      <a:r>
                        <a:rPr lang="en-US" sz="1600">
                          <a:effectLst/>
                        </a:rPr>
                        <a:t>99</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使能</a:t>
                      </a:r>
                      <a:r>
                        <a:rPr lang="en-US" sz="1600">
                          <a:effectLst/>
                        </a:rPr>
                        <a:t>BICO</a:t>
                      </a:r>
                      <a:r>
                        <a:rPr lang="zh-CN" sz="1600">
                          <a:effectLst/>
                        </a:rPr>
                        <a:t>功能</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数字输入功能使用</a:t>
                      </a:r>
                      <a:r>
                        <a:rPr lang="en-US" sz="1600" dirty="0">
                          <a:effectLst/>
                        </a:rPr>
                        <a:t>BICO</a:t>
                      </a:r>
                      <a:r>
                        <a:rPr lang="zh-CN" sz="1600" dirty="0">
                          <a:effectLst/>
                        </a:rPr>
                        <a:t>任意互联</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018781187"/>
                  </a:ext>
                </a:extLst>
              </a:tr>
            </a:tbl>
          </a:graphicData>
        </a:graphic>
      </p:graphicFrame>
    </p:spTree>
    <p:extLst>
      <p:ext uri="{BB962C8B-B14F-4D97-AF65-F5344CB8AC3E}">
        <p14:creationId xmlns:p14="http://schemas.microsoft.com/office/powerpoint/2010/main" val="22373882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5</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变频器参数设置</a:t>
            </a:r>
          </a:p>
        </p:txBody>
      </p:sp>
      <p:sp>
        <p:nvSpPr>
          <p:cNvPr id="11" name="文本框 10">
            <a:extLst>
              <a:ext uri="{FF2B5EF4-FFF2-40B4-BE49-F238E27FC236}">
                <a16:creationId xmlns:a16="http://schemas.microsoft.com/office/drawing/2014/main" id="{FC45AF17-7CE9-660B-77C9-3A0820708EF9}"/>
              </a:ext>
            </a:extLst>
          </p:cNvPr>
          <p:cNvSpPr txBox="1"/>
          <p:nvPr/>
        </p:nvSpPr>
        <p:spPr>
          <a:xfrm>
            <a:off x="619121" y="1530995"/>
            <a:ext cx="9960325" cy="923330"/>
          </a:xfrm>
          <a:prstGeom prst="rect">
            <a:avLst/>
          </a:prstGeom>
          <a:noFill/>
        </p:spPr>
        <p:txBody>
          <a:bodyPr wrap="square">
            <a:spAutoFit/>
          </a:bodyPr>
          <a:lstStyle/>
          <a:p>
            <a:pPr lvl="0"/>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检查电路接线无误，闭合</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QF1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，变频器上电，显示正常；</a:t>
            </a:r>
          </a:p>
          <a:p>
            <a:pPr lvl="0"/>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变频器恢复出厂设置；</a:t>
            </a:r>
          </a:p>
          <a:p>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3</a:t>
            </a:r>
            <a:r>
              <a:rPr lang="zh-CN" altLang="en-US" sz="1800" dirty="0">
                <a:effectLst/>
                <a:ea typeface="宋体" panose="02010600030101010101" pitchFamily="2" charset="-122"/>
                <a:cs typeface="宋体" panose="02010600030101010101" pitchFamily="2" charset="-122"/>
              </a:rPr>
              <a:t>）</a:t>
            </a:r>
            <a:r>
              <a:rPr lang="zh-CN" altLang="zh-CN" sz="1800" dirty="0">
                <a:effectLst/>
                <a:ea typeface="宋体" panose="02010600030101010101" pitchFamily="2" charset="-122"/>
                <a:cs typeface="宋体" panose="02010600030101010101" pitchFamily="2" charset="-122"/>
              </a:rPr>
              <a:t>快速调试，设置变频器参数</a:t>
            </a:r>
            <a:endParaRPr lang="zh-CN" altLang="en-US" dirty="0"/>
          </a:p>
        </p:txBody>
      </p:sp>
      <p:graphicFrame>
        <p:nvGraphicFramePr>
          <p:cNvPr id="2" name="表格 1">
            <a:extLst>
              <a:ext uri="{FF2B5EF4-FFF2-40B4-BE49-F238E27FC236}">
                <a16:creationId xmlns:a16="http://schemas.microsoft.com/office/drawing/2014/main" id="{822D7C6E-6819-B1A1-757F-CA777539C996}"/>
              </a:ext>
            </a:extLst>
          </p:cNvPr>
          <p:cNvGraphicFramePr>
            <a:graphicFrameLocks noGrp="1"/>
          </p:cNvGraphicFramePr>
          <p:nvPr>
            <p:extLst>
              <p:ext uri="{D42A27DB-BD31-4B8C-83A1-F6EECF244321}">
                <p14:modId xmlns:p14="http://schemas.microsoft.com/office/powerpoint/2010/main" val="2662087142"/>
              </p:ext>
            </p:extLst>
          </p:nvPr>
        </p:nvGraphicFramePr>
        <p:xfrm>
          <a:off x="1518449" y="2619302"/>
          <a:ext cx="9062985" cy="3603821"/>
        </p:xfrm>
        <a:graphic>
          <a:graphicData uri="http://schemas.openxmlformats.org/drawingml/2006/table">
            <a:tbl>
              <a:tblPr>
                <a:tableStyleId>{D7AC3CCA-C797-4891-BE02-D94E43425B78}</a:tableStyleId>
              </a:tblPr>
              <a:tblGrid>
                <a:gridCol w="714196">
                  <a:extLst>
                    <a:ext uri="{9D8B030D-6E8A-4147-A177-3AD203B41FA5}">
                      <a16:colId xmlns:a16="http://schemas.microsoft.com/office/drawing/2014/main" val="2172961526"/>
                    </a:ext>
                  </a:extLst>
                </a:gridCol>
                <a:gridCol w="1917760">
                  <a:extLst>
                    <a:ext uri="{9D8B030D-6E8A-4147-A177-3AD203B41FA5}">
                      <a16:colId xmlns:a16="http://schemas.microsoft.com/office/drawing/2014/main" val="652244203"/>
                    </a:ext>
                  </a:extLst>
                </a:gridCol>
                <a:gridCol w="1275948">
                  <a:extLst>
                    <a:ext uri="{9D8B030D-6E8A-4147-A177-3AD203B41FA5}">
                      <a16:colId xmlns:a16="http://schemas.microsoft.com/office/drawing/2014/main" val="2145315106"/>
                    </a:ext>
                  </a:extLst>
                </a:gridCol>
                <a:gridCol w="1275948">
                  <a:extLst>
                    <a:ext uri="{9D8B030D-6E8A-4147-A177-3AD203B41FA5}">
                      <a16:colId xmlns:a16="http://schemas.microsoft.com/office/drawing/2014/main" val="3509801225"/>
                    </a:ext>
                  </a:extLst>
                </a:gridCol>
                <a:gridCol w="3879133">
                  <a:extLst>
                    <a:ext uri="{9D8B030D-6E8A-4147-A177-3AD203B41FA5}">
                      <a16:colId xmlns:a16="http://schemas.microsoft.com/office/drawing/2014/main" val="1554427392"/>
                    </a:ext>
                  </a:extLst>
                </a:gridCol>
              </a:tblGrid>
              <a:tr h="365321">
                <a:tc>
                  <a:txBody>
                    <a:bodyPr/>
                    <a:lstStyle/>
                    <a:p>
                      <a:pPr algn="ctr">
                        <a:lnSpc>
                          <a:spcPts val="1700"/>
                        </a:lnSpc>
                      </a:pPr>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变频器参数</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出厂值</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设定值</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功能说明</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614052741"/>
                  </a:ext>
                </a:extLst>
              </a:tr>
              <a:tr h="0">
                <a:tc>
                  <a:txBody>
                    <a:bodyPr/>
                    <a:lstStyle/>
                    <a:p>
                      <a:pPr marL="0" lvl="0" indent="0" algn="ctr">
                        <a:lnSpc>
                          <a:spcPts val="1700"/>
                        </a:lnSpc>
                        <a:buFont typeface="+mj-lt"/>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P0304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电动机的额定电压</a:t>
                      </a:r>
                      <a:r>
                        <a:rPr lang="en-US" sz="1600">
                          <a:effectLst/>
                        </a:rPr>
                        <a:t>( 380V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018856867"/>
                  </a:ext>
                </a:extLst>
              </a:tr>
              <a:tr h="0">
                <a:tc>
                  <a:txBody>
                    <a:bodyPr/>
                    <a:lstStyle/>
                    <a:p>
                      <a:pPr marL="0" lvl="0" indent="0" algn="ctr">
                        <a:lnSpc>
                          <a:spcPts val="1700"/>
                        </a:lnSpc>
                        <a:buFont typeface="+mj-lt"/>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P0305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1.79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电动机的额定电流</a:t>
                      </a:r>
                      <a:r>
                        <a:rPr lang="en-US" sz="1600">
                          <a:effectLst/>
                        </a:rPr>
                        <a:t>( 0.3A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86399734"/>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P0307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0.37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0.06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电动机的额定功率</a:t>
                      </a:r>
                      <a:r>
                        <a:rPr lang="en-US" sz="1600">
                          <a:effectLst/>
                        </a:rPr>
                        <a:t>( 60W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7606876"/>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电动机的额定频率</a:t>
                      </a:r>
                      <a:r>
                        <a:rPr lang="en-US" sz="1600">
                          <a:effectLst/>
                        </a:rPr>
                        <a:t>( 50Hz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911598820"/>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P0311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1395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1430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电动机的额定转速</a:t>
                      </a:r>
                      <a:r>
                        <a:rPr lang="en-US" sz="1600">
                          <a:effectLst/>
                        </a:rPr>
                        <a:t>( 1430 r/min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349027546"/>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6</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P1080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电动机的最小频率</a:t>
                      </a:r>
                      <a:r>
                        <a:rPr lang="en-US" sz="1600">
                          <a:effectLst/>
                        </a:rPr>
                        <a:t>( 0Hz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705648682"/>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7</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P1082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50.00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电动机的最大频率</a:t>
                      </a:r>
                      <a:r>
                        <a:rPr lang="en-US" sz="1600">
                          <a:effectLst/>
                        </a:rPr>
                        <a:t>( 50Hz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29056951"/>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8</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P1120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斜坡上升时间</a:t>
                      </a:r>
                      <a:r>
                        <a:rPr lang="en-US" sz="1600">
                          <a:effectLst/>
                        </a:rPr>
                        <a:t>( 8S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114451283"/>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9</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P1121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斜坡下降时间</a:t>
                      </a:r>
                      <a:r>
                        <a:rPr lang="en-US" sz="1600">
                          <a:effectLst/>
                        </a:rPr>
                        <a:t>( 8S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0056079"/>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10</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P0700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选择命令源（ 由端子排输入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647181490"/>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11</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P0701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OFF1</a:t>
                      </a:r>
                      <a:r>
                        <a:rPr lang="zh-CN" sz="1600">
                          <a:effectLst/>
                        </a:rPr>
                        <a:t>停车</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598745265"/>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12</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P0702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ON</a:t>
                      </a:r>
                      <a:r>
                        <a:rPr lang="zh-CN" sz="1600">
                          <a:effectLst/>
                        </a:rPr>
                        <a:t>启动（脉冲）</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778944912"/>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13</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P0703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反转选择</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99241660"/>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14</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P0727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a:effectLst/>
                        </a:rPr>
                        <a:t>二线</a:t>
                      </a:r>
                      <a:r>
                        <a:rPr lang="en-US" sz="1600">
                          <a:effectLst/>
                        </a:rPr>
                        <a:t>/</a:t>
                      </a:r>
                      <a:r>
                        <a:rPr lang="zh-CN" sz="1600">
                          <a:effectLst/>
                        </a:rPr>
                        <a:t>三线模式选择</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649048413"/>
                  </a:ext>
                </a:extLst>
              </a:tr>
              <a:tr h="0">
                <a:tc>
                  <a:txBody>
                    <a:bodyPr/>
                    <a:lstStyle/>
                    <a:p>
                      <a:pPr marL="0" lvl="0" indent="0" algn="ctr">
                        <a:lnSpc>
                          <a:spcPts val="1700"/>
                        </a:lnSpc>
                        <a:buFontTx/>
                        <a:buNone/>
                        <a:tabLst>
                          <a:tab pos="155575" algn="l"/>
                        </a:tabLst>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15</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P1040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zh-CN" sz="1600" dirty="0">
                          <a:effectLst/>
                        </a:rPr>
                        <a:t>运行频率</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415297585"/>
                  </a:ext>
                </a:extLst>
              </a:tr>
            </a:tbl>
          </a:graphicData>
        </a:graphic>
      </p:graphicFrame>
    </p:spTree>
    <p:extLst>
      <p:ext uri="{BB962C8B-B14F-4D97-AF65-F5344CB8AC3E}">
        <p14:creationId xmlns:p14="http://schemas.microsoft.com/office/powerpoint/2010/main" val="20445310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6</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a:t>
            </a:r>
            <a:r>
              <a:rPr lang="zh-CN" altLang="zh-CN" sz="1800" dirty="0">
                <a:effectLst/>
                <a:ea typeface="黑体" panose="02010609060101010101" pitchFamily="49" charset="-122"/>
                <a:cs typeface="黑体" panose="02010609060101010101" pitchFamily="49" charset="-122"/>
              </a:rPr>
              <a:t>运行调试</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FC45AF17-7CE9-660B-77C9-3A0820708EF9}"/>
              </a:ext>
            </a:extLst>
          </p:cNvPr>
          <p:cNvSpPr txBox="1"/>
          <p:nvPr/>
        </p:nvSpPr>
        <p:spPr>
          <a:xfrm>
            <a:off x="619121" y="1530995"/>
            <a:ext cx="9960325" cy="2296783"/>
          </a:xfrm>
          <a:prstGeom prst="rect">
            <a:avLst/>
          </a:prstGeom>
          <a:noFill/>
        </p:spPr>
        <p:txBody>
          <a:bodyPr wrap="square">
            <a:spAutoFit/>
          </a:bodyPr>
          <a:lstStyle/>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变频器完成参数设置后，操作开关按钮</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SB2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，观察并记录变频器的运行状态。</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选择运行方向</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正向（断开），按下启动按钮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SB2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，变频器启动运行，稳定在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20Hz</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，电动机正转。此时，如果接通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，则改变电动机旋转方向。</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选择运行方向</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SW1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正向（接通），按下启动按钮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SB2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，变频器启动运行，电动机反转。</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变频器停止。正转或反转情况下，按下停止按钮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SB1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，变频器停止运行。</a:t>
            </a:r>
          </a:p>
          <a:p>
            <a:pPr lvl="0">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调试过程记录变频器运行状态</a:t>
            </a:r>
          </a:p>
        </p:txBody>
      </p:sp>
      <p:graphicFrame>
        <p:nvGraphicFramePr>
          <p:cNvPr id="4" name="表格 3">
            <a:extLst>
              <a:ext uri="{FF2B5EF4-FFF2-40B4-BE49-F238E27FC236}">
                <a16:creationId xmlns:a16="http://schemas.microsoft.com/office/drawing/2014/main" id="{1F30E27C-C3C8-03AF-39A2-51543A01E25C}"/>
              </a:ext>
            </a:extLst>
          </p:cNvPr>
          <p:cNvGraphicFramePr>
            <a:graphicFrameLocks noGrp="1"/>
          </p:cNvGraphicFramePr>
          <p:nvPr>
            <p:extLst>
              <p:ext uri="{D42A27DB-BD31-4B8C-83A1-F6EECF244321}">
                <p14:modId xmlns:p14="http://schemas.microsoft.com/office/powerpoint/2010/main" val="3650577286"/>
              </p:ext>
            </p:extLst>
          </p:nvPr>
        </p:nvGraphicFramePr>
        <p:xfrm>
          <a:off x="1855310" y="3960167"/>
          <a:ext cx="7777163" cy="2088226"/>
        </p:xfrm>
        <a:graphic>
          <a:graphicData uri="http://schemas.openxmlformats.org/drawingml/2006/table">
            <a:tbl>
              <a:tblPr>
                <a:tableStyleId>{D7AC3CCA-C797-4891-BE02-D94E43425B78}</a:tableStyleId>
              </a:tblPr>
              <a:tblGrid>
                <a:gridCol w="1225477">
                  <a:extLst>
                    <a:ext uri="{9D8B030D-6E8A-4147-A177-3AD203B41FA5}">
                      <a16:colId xmlns:a16="http://schemas.microsoft.com/office/drawing/2014/main" val="3790292380"/>
                    </a:ext>
                  </a:extLst>
                </a:gridCol>
                <a:gridCol w="1222981">
                  <a:extLst>
                    <a:ext uri="{9D8B030D-6E8A-4147-A177-3AD203B41FA5}">
                      <a16:colId xmlns:a16="http://schemas.microsoft.com/office/drawing/2014/main" val="3792071843"/>
                    </a:ext>
                  </a:extLst>
                </a:gridCol>
                <a:gridCol w="1400189">
                  <a:extLst>
                    <a:ext uri="{9D8B030D-6E8A-4147-A177-3AD203B41FA5}">
                      <a16:colId xmlns:a16="http://schemas.microsoft.com/office/drawing/2014/main" val="568155442"/>
                    </a:ext>
                  </a:extLst>
                </a:gridCol>
                <a:gridCol w="1629810">
                  <a:extLst>
                    <a:ext uri="{9D8B030D-6E8A-4147-A177-3AD203B41FA5}">
                      <a16:colId xmlns:a16="http://schemas.microsoft.com/office/drawing/2014/main" val="2247173234"/>
                    </a:ext>
                  </a:extLst>
                </a:gridCol>
                <a:gridCol w="2298706">
                  <a:extLst>
                    <a:ext uri="{9D8B030D-6E8A-4147-A177-3AD203B41FA5}">
                      <a16:colId xmlns:a16="http://schemas.microsoft.com/office/drawing/2014/main" val="1896205901"/>
                    </a:ext>
                  </a:extLst>
                </a:gridCol>
              </a:tblGrid>
              <a:tr h="298318">
                <a:tc>
                  <a:txBody>
                    <a:bodyPr/>
                    <a:lstStyle/>
                    <a:p>
                      <a:pPr algn="ctr">
                        <a:lnSpc>
                          <a:spcPts val="1700"/>
                        </a:lnSpc>
                      </a:pPr>
                      <a:r>
                        <a:rPr lang="en-US" sz="1600" dirty="0">
                          <a:effectLst/>
                        </a:rPr>
                        <a:t>SB1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600" dirty="0">
                          <a:effectLst/>
                        </a:rPr>
                        <a:t>SB2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600" dirty="0">
                          <a:effectLst/>
                        </a:rPr>
                        <a:t>SW1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运行状态</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运行频率</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498163563"/>
                  </a:ext>
                </a:extLst>
              </a:tr>
              <a:tr h="298318">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r>
                        <a:rPr lang="en-US" sz="1600">
                          <a:effectLst/>
                          <a:sym typeface="Wingdings" panose="05000000000000000000" pitchFamily="2" charset="2"/>
                        </a:rPr>
                        <a:t></a:t>
                      </a: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57196553"/>
                  </a:ext>
                </a:extLst>
              </a:tr>
              <a:tr h="298318">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r>
                        <a:rPr lang="en-US" sz="1600">
                          <a:effectLst/>
                          <a:sym typeface="Wingdings" panose="05000000000000000000" pitchFamily="2" charset="2"/>
                        </a:rPr>
                        <a:t></a:t>
                      </a: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12646855"/>
                  </a:ext>
                </a:extLst>
              </a:tr>
              <a:tr h="298318">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r>
                        <a:rPr lang="en-US" sz="1600">
                          <a:effectLst/>
                          <a:sym typeface="Wingdings" panose="05000000000000000000" pitchFamily="2" charset="2"/>
                        </a:rPr>
                        <a:t></a:t>
                      </a: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84946089"/>
                  </a:ext>
                </a:extLst>
              </a:tr>
              <a:tr h="298318">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r>
                        <a:rPr lang="en-US" sz="1600">
                          <a:effectLst/>
                          <a:sym typeface="Wingdings" panose="05000000000000000000" pitchFamily="2" charset="2"/>
                        </a:rPr>
                        <a:t></a:t>
                      </a: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09945575"/>
                  </a:ext>
                </a:extLst>
              </a:tr>
              <a:tr h="298318">
                <a:tc>
                  <a:txBody>
                    <a:bodyPr/>
                    <a:lstStyle/>
                    <a:p>
                      <a:pPr algn="ctr">
                        <a:lnSpc>
                          <a:spcPts val="1700"/>
                        </a:lnSpc>
                      </a:pPr>
                      <a:r>
                        <a:rPr lang="en-US" sz="1600">
                          <a:effectLst/>
                        </a:rPr>
                        <a:t>1</a:t>
                      </a:r>
                      <a:r>
                        <a:rPr lang="en-US" sz="1600">
                          <a:effectLst/>
                          <a:sym typeface="Wingdings" panose="05000000000000000000" pitchFamily="2" charset="2"/>
                        </a:rPr>
                        <a:t></a:t>
                      </a: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r>
                        <a:rPr lang="en-US" sz="1600">
                          <a:effectLst/>
                          <a:sym typeface="Wingdings" panose="05000000000000000000" pitchFamily="2" charset="2"/>
                        </a:rPr>
                        <a:t></a:t>
                      </a: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36722573"/>
                  </a:ext>
                </a:extLst>
              </a:tr>
              <a:tr h="298318">
                <a:tc>
                  <a:txBody>
                    <a:bodyPr/>
                    <a:lstStyle/>
                    <a:p>
                      <a:pPr algn="ctr">
                        <a:lnSpc>
                          <a:spcPts val="1700"/>
                        </a:lnSpc>
                      </a:pPr>
                      <a:r>
                        <a:rPr lang="en-US" sz="1600">
                          <a:effectLst/>
                        </a:rPr>
                        <a:t>1</a:t>
                      </a:r>
                      <a:r>
                        <a:rPr lang="en-US" sz="1600">
                          <a:effectLst/>
                          <a:sym typeface="Wingdings" panose="05000000000000000000" pitchFamily="2" charset="2"/>
                        </a:rPr>
                        <a:t></a:t>
                      </a: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r>
                        <a:rPr lang="en-US" sz="1600">
                          <a:effectLst/>
                          <a:sym typeface="Wingdings" panose="05000000000000000000" pitchFamily="2" charset="2"/>
                        </a:rPr>
                        <a:t></a:t>
                      </a: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67138288"/>
                  </a:ext>
                </a:extLst>
              </a:tr>
            </a:tbl>
          </a:graphicData>
        </a:graphic>
      </p:graphicFrame>
    </p:spTree>
    <p:extLst>
      <p:ext uri="{BB962C8B-B14F-4D97-AF65-F5344CB8AC3E}">
        <p14:creationId xmlns:p14="http://schemas.microsoft.com/office/powerpoint/2010/main" val="4036016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3.2 </a:t>
            </a:r>
            <a:r>
              <a:rPr lang="zh-CN" altLang="en-US" sz="3200" b="1" dirty="0">
                <a:solidFill>
                  <a:srgbClr val="022F4F"/>
                </a:solidFill>
                <a:latin typeface="微软雅黑" panose="020B0503020204020204" charset="-122"/>
                <a:ea typeface="微软雅黑" panose="020B0503020204020204" charset="-122"/>
              </a:rPr>
              <a:t>变频器二线</a:t>
            </a:r>
            <a:r>
              <a:rPr lang="en-US" altLang="zh-CN" sz="3200" b="1" dirty="0">
                <a:solidFill>
                  <a:srgbClr val="022F4F"/>
                </a:solidFill>
                <a:latin typeface="微软雅黑" panose="020B0503020204020204" charset="-122"/>
                <a:ea typeface="微软雅黑" panose="020B0503020204020204" charset="-122"/>
              </a:rPr>
              <a:t>/</a:t>
            </a:r>
            <a:r>
              <a:rPr lang="zh-CN" altLang="en-US" sz="3200" b="1" dirty="0">
                <a:solidFill>
                  <a:srgbClr val="022F4F"/>
                </a:solidFill>
                <a:latin typeface="微软雅黑" panose="020B0503020204020204" charset="-122"/>
                <a:ea typeface="微软雅黑" panose="020B0503020204020204" charset="-122"/>
              </a:rPr>
              <a:t>三线制控制电动机运行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b="1" dirty="0">
                <a:latin typeface="宋体" panose="02010600030101010101" pitchFamily="2" charset="-122"/>
                <a:ea typeface="黑体" panose="02010609060101010101" pitchFamily="49" charset="-122"/>
                <a:cs typeface="宋体" panose="02010600030101010101" pitchFamily="2" charset="-122"/>
              </a:rPr>
              <a:t>7</a:t>
            </a:r>
            <a:r>
              <a:rPr lang="en-US" altLang="zh-CN" sz="1800" b="1" dirty="0">
                <a:effectLst/>
                <a:latin typeface="宋体" panose="02010600030101010101" pitchFamily="2" charset="-122"/>
                <a:ea typeface="黑体" panose="02010609060101010101" pitchFamily="49" charset="-122"/>
                <a:cs typeface="宋体" panose="02010600030101010101" pitchFamily="2" charset="-122"/>
              </a:rPr>
              <a:t>.</a:t>
            </a:r>
            <a:r>
              <a:rPr lang="zh-CN" altLang="en-US" sz="1800" b="1" dirty="0">
                <a:effectLst/>
                <a:latin typeface="宋体" panose="02010600030101010101" pitchFamily="2" charset="-122"/>
                <a:ea typeface="宋体" panose="02010600030101010101" pitchFamily="2" charset="-122"/>
                <a:cs typeface="宋体" panose="02010600030101010101" pitchFamily="2" charset="-122"/>
              </a:rPr>
              <a:t>考核</a:t>
            </a:r>
            <a:r>
              <a:rPr lang="zh-CN" altLang="zh-CN" sz="1800" dirty="0">
                <a:effectLst/>
                <a:ea typeface="黑体" panose="02010609060101010101" pitchFamily="49" charset="-122"/>
                <a:cs typeface="宋体" panose="02010600030101010101" pitchFamily="2" charset="-122"/>
              </a:rPr>
              <a:t>与评价</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a:extLst>
              <a:ext uri="{FF2B5EF4-FFF2-40B4-BE49-F238E27FC236}">
                <a16:creationId xmlns:a16="http://schemas.microsoft.com/office/drawing/2014/main" id="{70D39F63-9368-3254-1E91-E5FE370EB9EF}"/>
              </a:ext>
            </a:extLst>
          </p:cNvPr>
          <p:cNvGraphicFramePr>
            <a:graphicFrameLocks noGrp="1"/>
          </p:cNvGraphicFramePr>
          <p:nvPr>
            <p:extLst>
              <p:ext uri="{D42A27DB-BD31-4B8C-83A1-F6EECF244321}">
                <p14:modId xmlns:p14="http://schemas.microsoft.com/office/powerpoint/2010/main" val="1315856854"/>
              </p:ext>
            </p:extLst>
          </p:nvPr>
        </p:nvGraphicFramePr>
        <p:xfrm>
          <a:off x="1152525" y="1802334"/>
          <a:ext cx="8911801" cy="3960437"/>
        </p:xfrm>
        <a:graphic>
          <a:graphicData uri="http://schemas.openxmlformats.org/drawingml/2006/table">
            <a:tbl>
              <a:tblPr>
                <a:tableStyleId>{616DA210-FB5B-4158-B5E0-FEB733F419BA}</a:tableStyleId>
              </a:tblPr>
              <a:tblGrid>
                <a:gridCol w="826223">
                  <a:extLst>
                    <a:ext uri="{9D8B030D-6E8A-4147-A177-3AD203B41FA5}">
                      <a16:colId xmlns:a16="http://schemas.microsoft.com/office/drawing/2014/main" val="912911426"/>
                    </a:ext>
                  </a:extLst>
                </a:gridCol>
                <a:gridCol w="392857">
                  <a:extLst>
                    <a:ext uri="{9D8B030D-6E8A-4147-A177-3AD203B41FA5}">
                      <a16:colId xmlns:a16="http://schemas.microsoft.com/office/drawing/2014/main" val="2625338904"/>
                    </a:ext>
                  </a:extLst>
                </a:gridCol>
                <a:gridCol w="1398945">
                  <a:extLst>
                    <a:ext uri="{9D8B030D-6E8A-4147-A177-3AD203B41FA5}">
                      <a16:colId xmlns:a16="http://schemas.microsoft.com/office/drawing/2014/main" val="3470717792"/>
                    </a:ext>
                  </a:extLst>
                </a:gridCol>
                <a:gridCol w="827397">
                  <a:extLst>
                    <a:ext uri="{9D8B030D-6E8A-4147-A177-3AD203B41FA5}">
                      <a16:colId xmlns:a16="http://schemas.microsoft.com/office/drawing/2014/main" val="3372701957"/>
                    </a:ext>
                  </a:extLst>
                </a:gridCol>
                <a:gridCol w="1682959">
                  <a:extLst>
                    <a:ext uri="{9D8B030D-6E8A-4147-A177-3AD203B41FA5}">
                      <a16:colId xmlns:a16="http://schemas.microsoft.com/office/drawing/2014/main" val="3110904994"/>
                    </a:ext>
                  </a:extLst>
                </a:gridCol>
                <a:gridCol w="1267500">
                  <a:extLst>
                    <a:ext uri="{9D8B030D-6E8A-4147-A177-3AD203B41FA5}">
                      <a16:colId xmlns:a16="http://schemas.microsoft.com/office/drawing/2014/main" val="2555523046"/>
                    </a:ext>
                  </a:extLst>
                </a:gridCol>
                <a:gridCol w="392857">
                  <a:extLst>
                    <a:ext uri="{9D8B030D-6E8A-4147-A177-3AD203B41FA5}">
                      <a16:colId xmlns:a16="http://schemas.microsoft.com/office/drawing/2014/main" val="1012642751"/>
                    </a:ext>
                  </a:extLst>
                </a:gridCol>
                <a:gridCol w="1070333">
                  <a:extLst>
                    <a:ext uri="{9D8B030D-6E8A-4147-A177-3AD203B41FA5}">
                      <a16:colId xmlns:a16="http://schemas.microsoft.com/office/drawing/2014/main" val="415695352"/>
                    </a:ext>
                  </a:extLst>
                </a:gridCol>
                <a:gridCol w="1052730">
                  <a:extLst>
                    <a:ext uri="{9D8B030D-6E8A-4147-A177-3AD203B41FA5}">
                      <a16:colId xmlns:a16="http://schemas.microsoft.com/office/drawing/2014/main" val="2704734672"/>
                    </a:ext>
                  </a:extLst>
                </a:gridCol>
              </a:tblGrid>
              <a:tr h="304649">
                <a:tc>
                  <a:txBody>
                    <a:bodyPr/>
                    <a:lstStyle/>
                    <a:p>
                      <a:r>
                        <a:rPr lang="zh-CN" sz="1600">
                          <a:effectLst/>
                        </a:rPr>
                        <a:t>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8">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786766949"/>
                  </a:ext>
                </a:extLst>
              </a:tr>
              <a:tr h="304649">
                <a:tc>
                  <a:txBody>
                    <a:bodyPr/>
                    <a:lstStyle/>
                    <a:p>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tc gridSpan="6">
                  <a:txBody>
                    <a:bodyPr/>
                    <a:lstStyle/>
                    <a:p>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tc>
                  <a:txBody>
                    <a:bodyPr/>
                    <a:lstStyle/>
                    <a:p>
                      <a:r>
                        <a:rPr lang="zh-CN" sz="1600" dirty="0">
                          <a:effectLst/>
                        </a:rPr>
                        <a:t>评分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extLst>
                  <a:ext uri="{0D108BD9-81ED-4DB2-BD59-A6C34878D82A}">
                    <a16:rowId xmlns:a16="http://schemas.microsoft.com/office/drawing/2014/main" val="1934831034"/>
                  </a:ext>
                </a:extLst>
              </a:tr>
              <a:tr h="304649">
                <a:tc>
                  <a:txBody>
                    <a:bodyPr/>
                    <a:lstStyle/>
                    <a:p>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正确连接电源、变频器与电动机的硬件接线。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42272466"/>
                  </a:ext>
                </a:extLst>
              </a:tr>
              <a:tr h="304649">
                <a:tc>
                  <a:txBody>
                    <a:bodyPr/>
                    <a:lstStyle/>
                    <a:p>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能完成变频器参数复位和快速调试，会合理设置变频器参数。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8699715"/>
                  </a:ext>
                </a:extLst>
              </a:tr>
              <a:tr h="304649">
                <a:tc>
                  <a:txBody>
                    <a:bodyPr/>
                    <a:lstStyle/>
                    <a:p>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正确设置三线控制功能参数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0871231"/>
                  </a:ext>
                </a:extLst>
              </a:tr>
              <a:tr h="304649">
                <a:tc>
                  <a:txBody>
                    <a:bodyPr/>
                    <a:lstStyle/>
                    <a:p>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完成三线控制要求功能</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903094609"/>
                  </a:ext>
                </a:extLst>
              </a:tr>
              <a:tr h="304649">
                <a:tc>
                  <a:txBody>
                    <a:bodyPr/>
                    <a:lstStyle/>
                    <a:p>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会正确观察变频器的运行参数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73792628"/>
                  </a:ext>
                </a:extLst>
              </a:tr>
              <a:tr h="304649">
                <a:tc>
                  <a:txBody>
                    <a:bodyPr/>
                    <a:lstStyle/>
                    <a:p>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数据记录完整、正确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2424239"/>
                  </a:ext>
                </a:extLst>
              </a:tr>
              <a:tr h="304649">
                <a:tc>
                  <a:txBody>
                    <a:bodyPr/>
                    <a:lstStyle/>
                    <a:p>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dirty="0">
                          <a:effectLst/>
                        </a:rPr>
                        <a:t>合理施工，操作规范，在规定时间完成任务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887185406"/>
                  </a:ext>
                </a:extLst>
              </a:tr>
              <a:tr h="609298">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zh-CN" sz="1600">
                          <a:effectLst/>
                        </a:rPr>
                        <a:t>无旷课、迟到现象，团队意识强（工具保管、使用、收回情况，设备摆放，场地整理情况）</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83630279"/>
                  </a:ext>
                </a:extLst>
              </a:tr>
              <a:tr h="304649">
                <a:tc gridSpan="8">
                  <a:txBody>
                    <a:bodyPr/>
                    <a:lstStyle/>
                    <a:p>
                      <a:pPr algn="ctr"/>
                      <a:r>
                        <a:rPr lang="zh-CN" sz="1600">
                          <a:effectLst/>
                        </a:rPr>
                        <a:t>总分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615208101"/>
                  </a:ext>
                </a:extLst>
              </a:tr>
              <a:tr h="304649">
                <a:tc gridSpan="2">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2">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18300933"/>
                  </a:ext>
                </a:extLst>
              </a:tr>
            </a:tbl>
          </a:graphicData>
        </a:graphic>
      </p:graphicFrame>
    </p:spTree>
    <p:extLst>
      <p:ext uri="{BB962C8B-B14F-4D97-AF65-F5344CB8AC3E}">
        <p14:creationId xmlns:p14="http://schemas.microsoft.com/office/powerpoint/2010/main" val="10782296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1689373"/>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变频器的</a:t>
            </a:r>
            <a:r>
              <a:rPr lang="zh-CN" altLang="zh-CN" sz="1800" b="1" dirty="0">
                <a:effectLst/>
                <a:ea typeface="宋体" panose="02010600030101010101" pitchFamily="2" charset="-122"/>
                <a:cs typeface="宋体" panose="02010600030101010101" pitchFamily="2" charset="-122"/>
              </a:rPr>
              <a:t>运转指令给定</a:t>
            </a:r>
            <a:r>
              <a:rPr lang="zh-CN" altLang="zh-CN" sz="1800" dirty="0">
                <a:effectLst/>
                <a:ea typeface="宋体" panose="02010600030101010101" pitchFamily="2" charset="-122"/>
                <a:cs typeface="宋体" panose="02010600030101010101" pitchFamily="2" charset="-122"/>
              </a:rPr>
              <a:t>是指采用何种方式控制变频器的基本运行功能，这些功能包括起动、停止、正转与反转、正向点动与反向点动、复位等。</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变频器的运转指令给定方式有</a:t>
            </a:r>
            <a:r>
              <a:rPr lang="zh-CN" altLang="zh-CN" sz="1800" b="1" dirty="0">
                <a:effectLst/>
                <a:ea typeface="宋体" panose="02010600030101010101" pitchFamily="2" charset="-122"/>
                <a:cs typeface="宋体" panose="02010600030101010101" pitchFamily="2" charset="-122"/>
              </a:rPr>
              <a:t>操作器键盘控制</a:t>
            </a:r>
            <a:r>
              <a:rPr lang="zh-CN" altLang="zh-CN" sz="1800" dirty="0">
                <a:effectLst/>
                <a:ea typeface="宋体" panose="02010600030101010101" pitchFamily="2" charset="-122"/>
                <a:cs typeface="宋体" panose="02010600030101010101" pitchFamily="2" charset="-122"/>
              </a:rPr>
              <a:t>、</a:t>
            </a:r>
            <a:r>
              <a:rPr lang="zh-CN" altLang="zh-CN" sz="1800" b="1" dirty="0">
                <a:effectLst/>
                <a:ea typeface="宋体" panose="02010600030101010101" pitchFamily="2" charset="-122"/>
                <a:cs typeface="宋体" panose="02010600030101010101" pitchFamily="2" charset="-122"/>
              </a:rPr>
              <a:t>端子控制</a:t>
            </a:r>
            <a:r>
              <a:rPr lang="zh-CN" altLang="zh-CN" sz="1800" dirty="0">
                <a:effectLst/>
                <a:ea typeface="宋体" panose="02010600030101010101" pitchFamily="2" charset="-122"/>
                <a:cs typeface="宋体" panose="02010600030101010101" pitchFamily="2" charset="-122"/>
              </a:rPr>
              <a:t>和</a:t>
            </a:r>
            <a:r>
              <a:rPr lang="zh-CN" altLang="zh-CN" sz="1800" b="1" dirty="0">
                <a:effectLst/>
                <a:ea typeface="宋体" panose="02010600030101010101" pitchFamily="2" charset="-122"/>
                <a:cs typeface="宋体" panose="02010600030101010101" pitchFamily="2" charset="-122"/>
              </a:rPr>
              <a:t>通信控制</a:t>
            </a:r>
            <a:r>
              <a:rPr lang="zh-CN" altLang="zh-CN" sz="1800" dirty="0">
                <a:effectLst/>
                <a:ea typeface="宋体" panose="02010600030101010101" pitchFamily="2" charset="-122"/>
                <a:cs typeface="宋体" panose="02010600030101010101" pitchFamily="2" charset="-122"/>
              </a:rPr>
              <a:t>三种，这些运转指令方式必须按照实际的需要进行选择设置，同时也可以根据功能进行相互之间的方式切换。</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3.3.1</a:t>
            </a:r>
            <a:r>
              <a:rPr lang="zh-CN" altLang="en-US" sz="2400" b="1" dirty="0">
                <a:solidFill>
                  <a:srgbClr val="294B64"/>
                </a:solidFill>
                <a:latin typeface="微软雅黑" panose="020B0503020204020204" charset="-122"/>
                <a:ea typeface="微软雅黑" panose="020B0503020204020204" charset="-122"/>
              </a:rPr>
              <a:t>变频器的运转指令给定方式</a:t>
            </a:r>
          </a:p>
        </p:txBody>
      </p:sp>
      <p:graphicFrame>
        <p:nvGraphicFramePr>
          <p:cNvPr id="2" name="图示 1">
            <a:extLst>
              <a:ext uri="{FF2B5EF4-FFF2-40B4-BE49-F238E27FC236}">
                <a16:creationId xmlns:a16="http://schemas.microsoft.com/office/drawing/2014/main" id="{FEBE5642-FE7B-3DD2-C446-5BE4E5CF68FB}"/>
              </a:ext>
            </a:extLst>
          </p:cNvPr>
          <p:cNvGraphicFramePr/>
          <p:nvPr>
            <p:extLst>
              <p:ext uri="{D42A27DB-BD31-4B8C-83A1-F6EECF244321}">
                <p14:modId xmlns:p14="http://schemas.microsoft.com/office/powerpoint/2010/main" val="102966831"/>
              </p:ext>
            </p:extLst>
          </p:nvPr>
        </p:nvGraphicFramePr>
        <p:xfrm>
          <a:off x="1231259" y="3600127"/>
          <a:ext cx="9025266" cy="2376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SINAMICS V20怎样设置电机参数？ | 北岛夜话">
            <a:extLst>
              <a:ext uri="{FF2B5EF4-FFF2-40B4-BE49-F238E27FC236}">
                <a16:creationId xmlns:a16="http://schemas.microsoft.com/office/drawing/2014/main" id="{D81F4FD7-47AD-A2BF-D06D-0CB83310514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73205" y="3744143"/>
            <a:ext cx="792088" cy="845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63941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87588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调节变频器的输出频率，向变频器提供改变频率的信号</a:t>
            </a:r>
            <a:r>
              <a:rPr lang="en-US" altLang="zh-CN" sz="1800" dirty="0">
                <a:effectLst/>
                <a:ea typeface="宋体" panose="02010600030101010101" pitchFamily="2" charset="-122"/>
                <a:cs typeface="宋体" panose="02010600030101010101" pitchFamily="2" charset="-122"/>
              </a:rPr>
              <a:t>,</a:t>
            </a:r>
            <a:r>
              <a:rPr lang="zh-CN" altLang="en-US" sz="1800" dirty="0">
                <a:effectLst/>
                <a:ea typeface="宋体" panose="02010600030101010101" pitchFamily="2" charset="-122"/>
                <a:cs typeface="宋体" panose="02010600030101010101" pitchFamily="2" charset="-122"/>
              </a:rPr>
              <a:t>这个信号就称之为“</a:t>
            </a:r>
            <a:r>
              <a:rPr lang="zh-CN" altLang="en-US" sz="1800" b="1" dirty="0">
                <a:effectLst/>
                <a:ea typeface="宋体" panose="02010600030101010101" pitchFamily="2" charset="-122"/>
                <a:cs typeface="宋体" panose="02010600030101010101" pitchFamily="2" charset="-122"/>
              </a:rPr>
              <a:t>频率给定信号</a:t>
            </a:r>
            <a:r>
              <a:rPr lang="zh-CN" altLang="en-US" sz="1800" dirty="0">
                <a:effectLst/>
                <a:ea typeface="宋体" panose="02010600030101010101" pitchFamily="2" charset="-122"/>
                <a:cs typeface="宋体" panose="02010600030101010101" pitchFamily="2" charset="-122"/>
              </a:rPr>
              <a:t>”。</a:t>
            </a:r>
          </a:p>
          <a:p>
            <a:pPr marL="285750" indent="-285750">
              <a:lnSpc>
                <a:spcPct val="150000"/>
              </a:lnSpc>
              <a:buFont typeface="Arial" panose="020B0604020202020204" pitchFamily="34" charset="0"/>
              <a:buChar char="•"/>
            </a:pPr>
            <a:r>
              <a:rPr lang="zh-CN" altLang="en-US" sz="1800" b="1" dirty="0">
                <a:effectLst/>
                <a:ea typeface="宋体" panose="02010600030101010101" pitchFamily="2" charset="-122"/>
                <a:cs typeface="宋体" panose="02010600030101010101" pitchFamily="2" charset="-122"/>
              </a:rPr>
              <a:t>频率给定方式</a:t>
            </a:r>
            <a:r>
              <a:rPr lang="zh-CN" altLang="en-US" sz="1800" dirty="0">
                <a:effectLst/>
                <a:ea typeface="宋体" panose="02010600030101010101" pitchFamily="2" charset="-122"/>
                <a:cs typeface="宋体" panose="02010600030101010101" pitchFamily="2" charset="-122"/>
              </a:rPr>
              <a:t>就是调节变频器输出频率的具体方法，即提供变频器给定信号的方式。</a:t>
            </a: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3.3.2</a:t>
            </a:r>
            <a:r>
              <a:rPr lang="zh-CN" altLang="en-US" sz="2400" b="1" dirty="0">
                <a:solidFill>
                  <a:srgbClr val="294B64"/>
                </a:solidFill>
                <a:latin typeface="微软雅黑" panose="020B0503020204020204" charset="-122"/>
                <a:ea typeface="微软雅黑" panose="020B0503020204020204" charset="-122"/>
              </a:rPr>
              <a:t>变频器的频率给定方式</a:t>
            </a:r>
          </a:p>
        </p:txBody>
      </p:sp>
      <p:graphicFrame>
        <p:nvGraphicFramePr>
          <p:cNvPr id="2" name="图示 1">
            <a:extLst>
              <a:ext uri="{FF2B5EF4-FFF2-40B4-BE49-F238E27FC236}">
                <a16:creationId xmlns:a16="http://schemas.microsoft.com/office/drawing/2014/main" id="{FEBE5642-FE7B-3DD2-C446-5BE4E5CF68FB}"/>
              </a:ext>
            </a:extLst>
          </p:cNvPr>
          <p:cNvGraphicFramePr/>
          <p:nvPr>
            <p:extLst>
              <p:ext uri="{D42A27DB-BD31-4B8C-83A1-F6EECF244321}">
                <p14:modId xmlns:p14="http://schemas.microsoft.com/office/powerpoint/2010/main" val="2352048577"/>
              </p:ext>
            </p:extLst>
          </p:nvPr>
        </p:nvGraphicFramePr>
        <p:xfrm>
          <a:off x="1080517" y="2504439"/>
          <a:ext cx="9025266" cy="20317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SINAMICS V20怎样设置电机参数？ | 北岛夜话">
            <a:extLst>
              <a:ext uri="{FF2B5EF4-FFF2-40B4-BE49-F238E27FC236}">
                <a16:creationId xmlns:a16="http://schemas.microsoft.com/office/drawing/2014/main" id="{D81F4FD7-47AD-A2BF-D06D-0CB83310514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29189" y="2611656"/>
            <a:ext cx="720080" cy="76866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descr="频率给定2">
            <a:extLst>
              <a:ext uri="{FF2B5EF4-FFF2-40B4-BE49-F238E27FC236}">
                <a16:creationId xmlns:a16="http://schemas.microsoft.com/office/drawing/2014/main" id="{BA969C4E-6A0C-CF21-3434-683F66B06E68}"/>
              </a:ext>
            </a:extLst>
          </p:cNvPr>
          <p:cNvPicPr>
            <a:picLocks noChangeAspect="1"/>
          </p:cNvPicPr>
          <p:nvPr/>
        </p:nvPicPr>
        <p:blipFill>
          <a:blip r:embed="rId8" cstate="print"/>
          <a:stretch>
            <a:fillRect/>
          </a:stretch>
        </p:blipFill>
        <p:spPr>
          <a:xfrm>
            <a:off x="6337102" y="4473108"/>
            <a:ext cx="1296144" cy="1226339"/>
          </a:xfrm>
          <a:prstGeom prst="rect">
            <a:avLst/>
          </a:prstGeom>
          <a:noFill/>
          <a:ln w="9525" cap="flat" cmpd="sng">
            <a:noFill/>
            <a:prstDash val="solid"/>
            <a:round/>
          </a:ln>
        </p:spPr>
      </p:pic>
      <p:pic>
        <p:nvPicPr>
          <p:cNvPr id="6" name="图片" descr="频率给定4">
            <a:extLst>
              <a:ext uri="{FF2B5EF4-FFF2-40B4-BE49-F238E27FC236}">
                <a16:creationId xmlns:a16="http://schemas.microsoft.com/office/drawing/2014/main" id="{40ACFDB0-DC1A-84CB-6060-9EC774DF7445}"/>
              </a:ext>
            </a:extLst>
          </p:cNvPr>
          <p:cNvPicPr>
            <a:picLocks noChangeAspect="1"/>
          </p:cNvPicPr>
          <p:nvPr/>
        </p:nvPicPr>
        <p:blipFill>
          <a:blip r:embed="rId9" cstate="print"/>
          <a:stretch>
            <a:fillRect/>
          </a:stretch>
        </p:blipFill>
        <p:spPr>
          <a:xfrm>
            <a:off x="8354099" y="4548534"/>
            <a:ext cx="1497119" cy="1008353"/>
          </a:xfrm>
          <a:prstGeom prst="rect">
            <a:avLst/>
          </a:prstGeom>
          <a:noFill/>
          <a:ln w="9525" cap="flat" cmpd="sng">
            <a:noFill/>
            <a:prstDash val="solid"/>
            <a:round/>
          </a:ln>
        </p:spPr>
      </p:pic>
      <p:pic>
        <p:nvPicPr>
          <p:cNvPr id="8" name="图片" descr="键盘给定1">
            <a:extLst>
              <a:ext uri="{FF2B5EF4-FFF2-40B4-BE49-F238E27FC236}">
                <a16:creationId xmlns:a16="http://schemas.microsoft.com/office/drawing/2014/main" id="{300D8DCA-935F-412E-18E8-00C2B74D2466}"/>
              </a:ext>
            </a:extLst>
          </p:cNvPr>
          <p:cNvPicPr>
            <a:picLocks noChangeAspect="1"/>
          </p:cNvPicPr>
          <p:nvPr/>
        </p:nvPicPr>
        <p:blipFill>
          <a:blip r:embed="rId10" cstate="print"/>
          <a:stretch>
            <a:fillRect/>
          </a:stretch>
        </p:blipFill>
        <p:spPr>
          <a:xfrm>
            <a:off x="1670857" y="4366526"/>
            <a:ext cx="1134827" cy="1351759"/>
          </a:xfrm>
          <a:prstGeom prst="rect">
            <a:avLst/>
          </a:prstGeom>
          <a:solidFill>
            <a:srgbClr val="FFFF00"/>
          </a:solidFill>
          <a:ln w="9525" cap="flat" cmpd="sng">
            <a:noFill/>
            <a:prstDash val="solid"/>
            <a:round/>
          </a:ln>
        </p:spPr>
      </p:pic>
      <p:pic>
        <p:nvPicPr>
          <p:cNvPr id="9" name="图片">
            <a:extLst>
              <a:ext uri="{FF2B5EF4-FFF2-40B4-BE49-F238E27FC236}">
                <a16:creationId xmlns:a16="http://schemas.microsoft.com/office/drawing/2014/main" id="{370F664C-1CE4-5D50-8415-21A4F0CD8C11}"/>
              </a:ext>
            </a:extLst>
          </p:cNvPr>
          <p:cNvPicPr>
            <a:picLocks noChangeAspect="1"/>
          </p:cNvPicPr>
          <p:nvPr/>
        </p:nvPicPr>
        <p:blipFill>
          <a:blip r:embed="rId11" cstate="print"/>
          <a:stretch>
            <a:fillRect/>
          </a:stretch>
        </p:blipFill>
        <p:spPr>
          <a:xfrm>
            <a:off x="4319927" y="4449409"/>
            <a:ext cx="1134827" cy="1250038"/>
          </a:xfrm>
          <a:prstGeom prst="rect">
            <a:avLst/>
          </a:prstGeom>
          <a:noFill/>
          <a:ln w="9525" cap="flat" cmpd="sng">
            <a:noFill/>
            <a:prstDash val="solid"/>
            <a:round/>
          </a:ln>
        </p:spPr>
      </p:pic>
    </p:spTree>
    <p:extLst>
      <p:ext uri="{BB962C8B-B14F-4D97-AF65-F5344CB8AC3E}">
        <p14:creationId xmlns:p14="http://schemas.microsoft.com/office/powerpoint/2010/main" val="27758286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a:extLst>
              <a:ext uri="{FF2B5EF4-FFF2-40B4-BE49-F238E27FC236}">
                <a16:creationId xmlns:a16="http://schemas.microsoft.com/office/drawing/2014/main" id="{38B821C1-DEDA-2859-3E23-C0B0D418F997}"/>
              </a:ext>
            </a:extLst>
          </p:cNvPr>
          <p:cNvSpPr>
            <a:spLocks/>
          </p:cNvSpPr>
          <p:nvPr/>
        </p:nvSpPr>
        <p:spPr>
          <a:xfrm>
            <a:off x="5905053" y="2088940"/>
            <a:ext cx="3040088" cy="3361231"/>
          </a:xfrm>
          <a:prstGeom prst="rect">
            <a:avLst/>
          </a:prstGeom>
          <a:solidFill>
            <a:srgbClr val="5B9BD5">
              <a:alpha val="0"/>
            </a:srgbClr>
          </a:solidFill>
          <a:ln w="9525" cap="flat" cmpd="sng">
            <a:solidFill>
              <a:srgbClr val="000000"/>
            </a:solidFill>
            <a:prstDash val="solid"/>
            <a:miter/>
          </a:ln>
        </p:spPr>
        <p:txBody>
          <a:bodyPr rtlCol="0" anchor="ctr"/>
          <a:lstStyle/>
          <a:p>
            <a:pPr algn="ctr"/>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46038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操作面板给定</a:t>
            </a:r>
          </a:p>
        </p:txBody>
      </p:sp>
      <p:pic>
        <p:nvPicPr>
          <p:cNvPr id="1026" name="Picture 2" descr="SINAMICS V20怎样设置电机参数？ | 北岛夜话">
            <a:extLst>
              <a:ext uri="{FF2B5EF4-FFF2-40B4-BE49-F238E27FC236}">
                <a16:creationId xmlns:a16="http://schemas.microsoft.com/office/drawing/2014/main" id="{D81F4FD7-47AD-A2BF-D06D-0CB83310514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4633" y="2979234"/>
            <a:ext cx="960928" cy="1025762"/>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a:extLst>
              <a:ext uri="{FF2B5EF4-FFF2-40B4-BE49-F238E27FC236}">
                <a16:creationId xmlns:a16="http://schemas.microsoft.com/office/drawing/2014/main" id="{F840A9F8-1E7F-AAC3-3205-B586AAE5385E}"/>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a:off x="6945342" y="4512672"/>
            <a:ext cx="1045063" cy="460381"/>
          </a:xfrm>
          <a:prstGeom prst="rect">
            <a:avLst/>
          </a:prstGeom>
          <a:noFill/>
          <a:ln w="9525" cap="flat" cmpd="sng">
            <a:noFill/>
            <a:prstDash val="solid"/>
            <a:round/>
          </a:ln>
        </p:spPr>
      </p:pic>
      <p:sp>
        <p:nvSpPr>
          <p:cNvPr id="14" name="矩形">
            <a:extLst>
              <a:ext uri="{FF2B5EF4-FFF2-40B4-BE49-F238E27FC236}">
                <a16:creationId xmlns:a16="http://schemas.microsoft.com/office/drawing/2014/main" id="{4CF96A29-FB8D-C578-45CD-E35E3184FAE3}"/>
              </a:ext>
            </a:extLst>
          </p:cNvPr>
          <p:cNvSpPr>
            <a:spLocks/>
          </p:cNvSpPr>
          <p:nvPr/>
        </p:nvSpPr>
        <p:spPr>
          <a:xfrm>
            <a:off x="6843723" y="2354995"/>
            <a:ext cx="1223963" cy="384809"/>
          </a:xfrm>
          <a:prstGeom prst="rect">
            <a:avLst/>
          </a:prstGeom>
          <a:noFill/>
          <a:ln w="9525" cap="flat" cmpd="sng">
            <a:noFill/>
            <a:prstDash val="solid"/>
            <a:round/>
          </a:ln>
        </p:spPr>
        <p:txBody>
          <a:bodyPr vert="horz" wrap="square" lIns="91440" tIns="45720" rIns="91440" bIns="45720" anchor="t" anchorCtr="0">
            <a:prstTxWarp prst="textNoShape">
              <a:avLst/>
            </a:prstTxWarp>
            <a:spAutoFit/>
          </a:bodyPr>
          <a:lstStyle/>
          <a:p>
            <a:pPr marL="336550" indent="-336550" algn="l">
              <a:lnSpc>
                <a:spcPct val="110000"/>
              </a:lnSpc>
              <a:spcBef>
                <a:spcPct val="10000"/>
              </a:spcBef>
              <a:spcAft>
                <a:spcPct val="10000"/>
              </a:spcAft>
              <a:buNone/>
            </a:pPr>
            <a:r>
              <a:rPr lang="zh-CN" altLang="en-US" sz="1800" b="0" i="0" u="none" strike="noStrike" kern="1200" cap="none" spc="0" baseline="0" dirty="0">
                <a:solidFill>
                  <a:srgbClr val="000000"/>
                </a:solidFill>
                <a:latin typeface="宋体" charset="0"/>
                <a:ea typeface="宋体" charset="0"/>
                <a:cs typeface="Calibri" charset="0"/>
              </a:rPr>
              <a:t>工频电源</a:t>
            </a:r>
          </a:p>
        </p:txBody>
      </p:sp>
      <p:cxnSp>
        <p:nvCxnSpPr>
          <p:cNvPr id="16" name="直接连接符 15">
            <a:extLst>
              <a:ext uri="{FF2B5EF4-FFF2-40B4-BE49-F238E27FC236}">
                <a16:creationId xmlns:a16="http://schemas.microsoft.com/office/drawing/2014/main" id="{1CA4C904-4F95-5BA2-0C4A-735CB751B655}"/>
              </a:ext>
            </a:extLst>
          </p:cNvPr>
          <p:cNvCxnSpPr>
            <a:cxnSpLocks/>
          </p:cNvCxnSpPr>
          <p:nvPr/>
        </p:nvCxnSpPr>
        <p:spPr>
          <a:xfrm>
            <a:off x="7425097" y="2664023"/>
            <a:ext cx="0" cy="3600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D9E3402-F7E0-C2D4-DE7E-3136D5208245}"/>
              </a:ext>
            </a:extLst>
          </p:cNvPr>
          <p:cNvCxnSpPr>
            <a:cxnSpLocks/>
          </p:cNvCxnSpPr>
          <p:nvPr/>
        </p:nvCxnSpPr>
        <p:spPr>
          <a:xfrm>
            <a:off x="7455704" y="4004996"/>
            <a:ext cx="0" cy="36004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9" name="Picture 2" descr="SINAMICS V20怎样设置电机参数？ | 北岛夜话">
            <a:extLst>
              <a:ext uri="{FF2B5EF4-FFF2-40B4-BE49-F238E27FC236}">
                <a16:creationId xmlns:a16="http://schemas.microsoft.com/office/drawing/2014/main" id="{9A85224A-8F7A-15C0-326D-83A2873AAC7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768" t="7388" r="19777" b="55118"/>
          <a:stretch/>
        </p:blipFill>
        <p:spPr bwMode="auto">
          <a:xfrm>
            <a:off x="4108578" y="2808039"/>
            <a:ext cx="1226853" cy="936104"/>
          </a:xfrm>
          <a:prstGeom prst="rect">
            <a:avLst/>
          </a:prstGeom>
          <a:noFill/>
          <a:extLst>
            <a:ext uri="{909E8E84-426E-40DD-AFC4-6F175D3DCCD1}">
              <a14:hiddenFill xmlns:a14="http://schemas.microsoft.com/office/drawing/2010/main">
                <a:solidFill>
                  <a:srgbClr val="FFFFFF"/>
                </a:solidFill>
              </a14:hiddenFill>
            </a:ext>
          </a:extLst>
        </p:spPr>
      </p:pic>
      <p:sp>
        <p:nvSpPr>
          <p:cNvPr id="21" name="椭圆">
            <a:extLst>
              <a:ext uri="{FF2B5EF4-FFF2-40B4-BE49-F238E27FC236}">
                <a16:creationId xmlns:a16="http://schemas.microsoft.com/office/drawing/2014/main" id="{C6BE7D07-9E4B-BB55-196D-377857FFBF33}"/>
              </a:ext>
            </a:extLst>
          </p:cNvPr>
          <p:cNvSpPr>
            <a:spLocks/>
          </p:cNvSpPr>
          <p:nvPr/>
        </p:nvSpPr>
        <p:spPr>
          <a:xfrm>
            <a:off x="4918595" y="2880047"/>
            <a:ext cx="327087" cy="891549"/>
          </a:xfrm>
          <a:prstGeom prst="ellipse">
            <a:avLst/>
          </a:prstGeom>
          <a:noFill/>
          <a:ln w="28575" cap="flat" cmpd="sng">
            <a:solidFill>
              <a:srgbClr val="C00000"/>
            </a:solidFill>
            <a:prstDash val="dash"/>
            <a:round/>
          </a:ln>
        </p:spPr>
        <p:txBody>
          <a:bodyPr rtlCol="0" anchor="ctr"/>
          <a:lstStyle/>
          <a:p>
            <a:pPr algn="ctr"/>
            <a:endParaRPr/>
          </a:p>
        </p:txBody>
      </p:sp>
      <p:cxnSp>
        <p:nvCxnSpPr>
          <p:cNvPr id="24" name="直接箭头连接符 23">
            <a:extLst>
              <a:ext uri="{FF2B5EF4-FFF2-40B4-BE49-F238E27FC236}">
                <a16:creationId xmlns:a16="http://schemas.microsoft.com/office/drawing/2014/main" id="{1C7D8D3D-AAFC-9330-4383-444CD9FB1E77}"/>
              </a:ext>
            </a:extLst>
          </p:cNvPr>
          <p:cNvCxnSpPr/>
          <p:nvPr/>
        </p:nvCxnSpPr>
        <p:spPr>
          <a:xfrm flipH="1" flipV="1">
            <a:off x="5424590" y="3240087"/>
            <a:ext cx="1520043" cy="3600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3FFC79BF-DCCC-8E68-7CD5-52DBC089F376}"/>
              </a:ext>
            </a:extLst>
          </p:cNvPr>
          <p:cNvSpPr txBox="1"/>
          <p:nvPr/>
        </p:nvSpPr>
        <p:spPr>
          <a:xfrm>
            <a:off x="1264561" y="4244426"/>
            <a:ext cx="4520008" cy="923330"/>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zh-CN" sz="1800" dirty="0">
                <a:effectLst/>
                <a:ea typeface="宋体" panose="02010600030101010101" pitchFamily="2" charset="-122"/>
                <a:cs typeface="宋体" panose="02010600030101010101" pitchFamily="2" charset="-122"/>
              </a:rPr>
              <a:t>用户可以通过变频器操作面板上的电位器、数字键或上升下降键来直接改变变频器的设定频率。</a:t>
            </a:r>
            <a:endParaRPr lang="zh-CN" altLang="en-US" dirty="0"/>
          </a:p>
        </p:txBody>
      </p:sp>
      <p:cxnSp>
        <p:nvCxnSpPr>
          <p:cNvPr id="27" name="直接箭头连接符 26">
            <a:extLst>
              <a:ext uri="{FF2B5EF4-FFF2-40B4-BE49-F238E27FC236}">
                <a16:creationId xmlns:a16="http://schemas.microsoft.com/office/drawing/2014/main" id="{8DD189C4-22F8-53AB-6617-7953F3677A43}"/>
              </a:ext>
            </a:extLst>
          </p:cNvPr>
          <p:cNvCxnSpPr>
            <a:cxnSpLocks/>
          </p:cNvCxnSpPr>
          <p:nvPr/>
        </p:nvCxnSpPr>
        <p:spPr>
          <a:xfrm flipH="1">
            <a:off x="3024733" y="3420107"/>
            <a:ext cx="984950" cy="82431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76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a:extLst>
              <a:ext uri="{FF2B5EF4-FFF2-40B4-BE49-F238E27FC236}">
                <a16:creationId xmlns:a16="http://schemas.microsoft.com/office/drawing/2014/main" id="{38B821C1-DEDA-2859-3E23-C0B0D418F997}"/>
              </a:ext>
            </a:extLst>
          </p:cNvPr>
          <p:cNvSpPr>
            <a:spLocks/>
          </p:cNvSpPr>
          <p:nvPr/>
        </p:nvSpPr>
        <p:spPr>
          <a:xfrm>
            <a:off x="5905053" y="2088940"/>
            <a:ext cx="3040088" cy="3361231"/>
          </a:xfrm>
          <a:prstGeom prst="rect">
            <a:avLst/>
          </a:prstGeom>
          <a:solidFill>
            <a:srgbClr val="5B9BD5">
              <a:alpha val="0"/>
            </a:srgbClr>
          </a:solidFill>
          <a:ln w="9525" cap="flat" cmpd="sng">
            <a:solidFill>
              <a:srgbClr val="000000"/>
            </a:solidFill>
            <a:prstDash val="solid"/>
            <a:miter/>
          </a:ln>
        </p:spPr>
        <p:txBody>
          <a:bodyPr rtlCol="0" anchor="ctr"/>
          <a:lstStyle/>
          <a:p>
            <a:pPr algn="ctr"/>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46038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UP/DOWN</a:t>
            </a:r>
            <a:r>
              <a:rPr lang="zh-CN" altLang="en-US" sz="1800" dirty="0">
                <a:effectLst/>
                <a:ea typeface="宋体" panose="02010600030101010101" pitchFamily="2" charset="-122"/>
                <a:cs typeface="宋体" panose="02010600030101010101" pitchFamily="2" charset="-122"/>
              </a:rPr>
              <a:t>信号给定</a:t>
            </a:r>
          </a:p>
        </p:txBody>
      </p:sp>
      <p:pic>
        <p:nvPicPr>
          <p:cNvPr id="1026" name="Picture 2" descr="SINAMICS V20怎样设置电机参数？ | 北岛夜话">
            <a:extLst>
              <a:ext uri="{FF2B5EF4-FFF2-40B4-BE49-F238E27FC236}">
                <a16:creationId xmlns:a16="http://schemas.microsoft.com/office/drawing/2014/main" id="{D81F4FD7-47AD-A2BF-D06D-0CB83310514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4633" y="2979234"/>
            <a:ext cx="960928" cy="1025762"/>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a:extLst>
              <a:ext uri="{FF2B5EF4-FFF2-40B4-BE49-F238E27FC236}">
                <a16:creationId xmlns:a16="http://schemas.microsoft.com/office/drawing/2014/main" id="{F840A9F8-1E7F-AAC3-3205-B586AAE5385E}"/>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a:off x="6945342" y="4512672"/>
            <a:ext cx="1045063" cy="460381"/>
          </a:xfrm>
          <a:prstGeom prst="rect">
            <a:avLst/>
          </a:prstGeom>
          <a:noFill/>
          <a:ln w="9525" cap="flat" cmpd="sng">
            <a:noFill/>
            <a:prstDash val="solid"/>
            <a:round/>
          </a:ln>
        </p:spPr>
      </p:pic>
      <p:sp>
        <p:nvSpPr>
          <p:cNvPr id="14" name="矩形">
            <a:extLst>
              <a:ext uri="{FF2B5EF4-FFF2-40B4-BE49-F238E27FC236}">
                <a16:creationId xmlns:a16="http://schemas.microsoft.com/office/drawing/2014/main" id="{4CF96A29-FB8D-C578-45CD-E35E3184FAE3}"/>
              </a:ext>
            </a:extLst>
          </p:cNvPr>
          <p:cNvSpPr>
            <a:spLocks/>
          </p:cNvSpPr>
          <p:nvPr/>
        </p:nvSpPr>
        <p:spPr>
          <a:xfrm>
            <a:off x="6843723" y="2354995"/>
            <a:ext cx="1223963" cy="384809"/>
          </a:xfrm>
          <a:prstGeom prst="rect">
            <a:avLst/>
          </a:prstGeom>
          <a:noFill/>
          <a:ln w="9525" cap="flat" cmpd="sng">
            <a:noFill/>
            <a:prstDash val="solid"/>
            <a:round/>
          </a:ln>
        </p:spPr>
        <p:txBody>
          <a:bodyPr vert="horz" wrap="square" lIns="91440" tIns="45720" rIns="91440" bIns="45720" anchor="t" anchorCtr="0">
            <a:prstTxWarp prst="textNoShape">
              <a:avLst/>
            </a:prstTxWarp>
            <a:spAutoFit/>
          </a:bodyPr>
          <a:lstStyle/>
          <a:p>
            <a:pPr marL="336550" indent="-336550" algn="l">
              <a:lnSpc>
                <a:spcPct val="110000"/>
              </a:lnSpc>
              <a:spcBef>
                <a:spcPct val="10000"/>
              </a:spcBef>
              <a:spcAft>
                <a:spcPct val="10000"/>
              </a:spcAft>
              <a:buNone/>
            </a:pPr>
            <a:r>
              <a:rPr lang="zh-CN" altLang="en-US" sz="1800" b="0" i="0" u="none" strike="noStrike" kern="1200" cap="none" spc="0" baseline="0" dirty="0">
                <a:solidFill>
                  <a:srgbClr val="000000"/>
                </a:solidFill>
                <a:latin typeface="宋体" charset="0"/>
                <a:ea typeface="宋体" charset="0"/>
                <a:cs typeface="Calibri" charset="0"/>
              </a:rPr>
              <a:t>工频电源</a:t>
            </a:r>
          </a:p>
        </p:txBody>
      </p:sp>
      <p:cxnSp>
        <p:nvCxnSpPr>
          <p:cNvPr id="16" name="直接连接符 15">
            <a:extLst>
              <a:ext uri="{FF2B5EF4-FFF2-40B4-BE49-F238E27FC236}">
                <a16:creationId xmlns:a16="http://schemas.microsoft.com/office/drawing/2014/main" id="{1CA4C904-4F95-5BA2-0C4A-735CB751B655}"/>
              </a:ext>
            </a:extLst>
          </p:cNvPr>
          <p:cNvCxnSpPr>
            <a:cxnSpLocks/>
          </p:cNvCxnSpPr>
          <p:nvPr/>
        </p:nvCxnSpPr>
        <p:spPr>
          <a:xfrm>
            <a:off x="7425097" y="2664023"/>
            <a:ext cx="0" cy="3600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D9E3402-F7E0-C2D4-DE7E-3136D5208245}"/>
              </a:ext>
            </a:extLst>
          </p:cNvPr>
          <p:cNvCxnSpPr>
            <a:cxnSpLocks/>
          </p:cNvCxnSpPr>
          <p:nvPr/>
        </p:nvCxnSpPr>
        <p:spPr>
          <a:xfrm>
            <a:off x="7455704" y="4004996"/>
            <a:ext cx="0" cy="3600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id="{1C7D8D3D-AAFC-9330-4383-444CD9FB1E77}"/>
              </a:ext>
            </a:extLst>
          </p:cNvPr>
          <p:cNvCxnSpPr/>
          <p:nvPr/>
        </p:nvCxnSpPr>
        <p:spPr>
          <a:xfrm flipH="1" flipV="1">
            <a:off x="5424590" y="3240087"/>
            <a:ext cx="1520043" cy="3600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3FFC79BF-DCCC-8E68-7CD5-52DBC089F376}"/>
              </a:ext>
            </a:extLst>
          </p:cNvPr>
          <p:cNvSpPr txBox="1"/>
          <p:nvPr/>
        </p:nvSpPr>
        <p:spPr>
          <a:xfrm>
            <a:off x="1264561" y="4244426"/>
            <a:ext cx="4520008" cy="1527469"/>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a:lnSpc>
                <a:spcPct val="150000"/>
              </a:lnSpc>
            </a:pPr>
            <a:r>
              <a:rPr lang="en-US" altLang="zh-CN" sz="1600" dirty="0">
                <a:effectLst/>
                <a:ea typeface="宋体" panose="02010600030101010101" pitchFamily="2" charset="-122"/>
                <a:cs typeface="宋体" panose="02010600030101010101" pitchFamily="2" charset="-122"/>
              </a:rPr>
              <a:t>UP/DOWN</a:t>
            </a:r>
            <a:r>
              <a:rPr lang="zh-CN" altLang="en-US" sz="1600" dirty="0">
                <a:effectLst/>
                <a:ea typeface="宋体" panose="02010600030101010101" pitchFamily="2" charset="-122"/>
                <a:cs typeface="宋体" panose="02010600030101010101" pitchFamily="2" charset="-122"/>
              </a:rPr>
              <a:t>信号给定就是通过变频器的多功能输入端子的升（</a:t>
            </a:r>
            <a:r>
              <a:rPr lang="en-US" altLang="zh-CN" sz="1600" dirty="0">
                <a:effectLst/>
                <a:ea typeface="宋体" panose="02010600030101010101" pitchFamily="2" charset="-122"/>
                <a:cs typeface="宋体" panose="02010600030101010101" pitchFamily="2" charset="-122"/>
              </a:rPr>
              <a:t>UP</a:t>
            </a:r>
            <a:r>
              <a:rPr lang="zh-CN" altLang="en-US" sz="1600" dirty="0">
                <a:effectLst/>
                <a:ea typeface="宋体" panose="02010600030101010101" pitchFamily="2" charset="-122"/>
                <a:cs typeface="宋体" panose="02010600030101010101" pitchFamily="2" charset="-122"/>
              </a:rPr>
              <a:t>）和降（</a:t>
            </a:r>
            <a:r>
              <a:rPr lang="en-US" altLang="zh-CN" sz="1600" dirty="0">
                <a:effectLst/>
                <a:ea typeface="宋体" panose="02010600030101010101" pitchFamily="2" charset="-122"/>
                <a:cs typeface="宋体" panose="02010600030101010101" pitchFamily="2" charset="-122"/>
              </a:rPr>
              <a:t>DOWN</a:t>
            </a:r>
            <a:r>
              <a:rPr lang="zh-CN" altLang="en-US" sz="1600" dirty="0">
                <a:effectLst/>
                <a:ea typeface="宋体" panose="02010600030101010101" pitchFamily="2" charset="-122"/>
                <a:cs typeface="宋体" panose="02010600030101010101" pitchFamily="2" charset="-122"/>
              </a:rPr>
              <a:t>）接点，来改变变频器的设定频率值。该接点可以外接按钮或其他类似于按钮的开关信号。</a:t>
            </a:r>
            <a:endParaRPr lang="zh-CN" altLang="en-US" sz="1600" dirty="0"/>
          </a:p>
        </p:txBody>
      </p:sp>
      <p:cxnSp>
        <p:nvCxnSpPr>
          <p:cNvPr id="27" name="直接箭头连接符 26">
            <a:extLst>
              <a:ext uri="{FF2B5EF4-FFF2-40B4-BE49-F238E27FC236}">
                <a16:creationId xmlns:a16="http://schemas.microsoft.com/office/drawing/2014/main" id="{8DD189C4-22F8-53AB-6617-7953F3677A43}"/>
              </a:ext>
            </a:extLst>
          </p:cNvPr>
          <p:cNvCxnSpPr>
            <a:cxnSpLocks/>
          </p:cNvCxnSpPr>
          <p:nvPr/>
        </p:nvCxnSpPr>
        <p:spPr>
          <a:xfrm flipH="1">
            <a:off x="3024733" y="3420107"/>
            <a:ext cx="984950" cy="82431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 name="图片">
            <a:extLst>
              <a:ext uri="{FF2B5EF4-FFF2-40B4-BE49-F238E27FC236}">
                <a16:creationId xmlns:a16="http://schemas.microsoft.com/office/drawing/2014/main" id="{3F2E45BB-05B5-685A-3708-AA4EBB63DD34}"/>
              </a:ext>
            </a:extLst>
          </p:cNvPr>
          <p:cNvPicPr>
            <a:picLocks noChangeAspect="1"/>
          </p:cNvPicPr>
          <p:nvPr/>
        </p:nvPicPr>
        <p:blipFill>
          <a:blip r:embed="rId4" cstate="print"/>
          <a:stretch>
            <a:fillRect/>
          </a:stretch>
        </p:blipFill>
        <p:spPr>
          <a:xfrm>
            <a:off x="4229865" y="2543830"/>
            <a:ext cx="1134827" cy="1250038"/>
          </a:xfrm>
          <a:prstGeom prst="rect">
            <a:avLst/>
          </a:prstGeom>
          <a:noFill/>
          <a:ln w="9525" cap="flat" cmpd="sng">
            <a:noFill/>
            <a:prstDash val="solid"/>
            <a:round/>
          </a:ln>
        </p:spPr>
      </p:pic>
    </p:spTree>
    <p:extLst>
      <p:ext uri="{BB962C8B-B14F-4D97-AF65-F5344CB8AC3E}">
        <p14:creationId xmlns:p14="http://schemas.microsoft.com/office/powerpoint/2010/main" val="33212223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a:extLst>
              <a:ext uri="{FF2B5EF4-FFF2-40B4-BE49-F238E27FC236}">
                <a16:creationId xmlns:a16="http://schemas.microsoft.com/office/drawing/2014/main" id="{38B821C1-DEDA-2859-3E23-C0B0D418F997}"/>
              </a:ext>
            </a:extLst>
          </p:cNvPr>
          <p:cNvSpPr>
            <a:spLocks/>
          </p:cNvSpPr>
          <p:nvPr/>
        </p:nvSpPr>
        <p:spPr>
          <a:xfrm>
            <a:off x="5905053" y="2088940"/>
            <a:ext cx="3040088" cy="3361231"/>
          </a:xfrm>
          <a:prstGeom prst="rect">
            <a:avLst/>
          </a:prstGeom>
          <a:solidFill>
            <a:srgbClr val="5B9BD5">
              <a:alpha val="0"/>
            </a:srgbClr>
          </a:solidFill>
          <a:ln w="9525" cap="flat" cmpd="sng">
            <a:solidFill>
              <a:srgbClr val="000000"/>
            </a:solidFill>
            <a:prstDash val="solid"/>
            <a:miter/>
          </a:ln>
        </p:spPr>
        <p:txBody>
          <a:bodyPr rtlCol="0" anchor="ctr"/>
          <a:lstStyle/>
          <a:p>
            <a:pPr algn="ctr"/>
            <a:endParaRPr/>
          </a:p>
        </p:txBody>
      </p:sp>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46038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模拟量给定</a:t>
            </a:r>
          </a:p>
        </p:txBody>
      </p:sp>
      <p:pic>
        <p:nvPicPr>
          <p:cNvPr id="1026" name="Picture 2" descr="SINAMICS V20怎样设置电机参数？ | 北岛夜话">
            <a:extLst>
              <a:ext uri="{FF2B5EF4-FFF2-40B4-BE49-F238E27FC236}">
                <a16:creationId xmlns:a16="http://schemas.microsoft.com/office/drawing/2014/main" id="{D81F4FD7-47AD-A2BF-D06D-0CB83310514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4633" y="2979234"/>
            <a:ext cx="960928" cy="1025762"/>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a:extLst>
              <a:ext uri="{FF2B5EF4-FFF2-40B4-BE49-F238E27FC236}">
                <a16:creationId xmlns:a16="http://schemas.microsoft.com/office/drawing/2014/main" id="{F840A9F8-1E7F-AAC3-3205-B586AAE5385E}"/>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a:off x="6945342" y="4512672"/>
            <a:ext cx="1045063" cy="460381"/>
          </a:xfrm>
          <a:prstGeom prst="rect">
            <a:avLst/>
          </a:prstGeom>
          <a:noFill/>
          <a:ln w="9525" cap="flat" cmpd="sng">
            <a:noFill/>
            <a:prstDash val="solid"/>
            <a:round/>
          </a:ln>
        </p:spPr>
      </p:pic>
      <p:sp>
        <p:nvSpPr>
          <p:cNvPr id="14" name="矩形">
            <a:extLst>
              <a:ext uri="{FF2B5EF4-FFF2-40B4-BE49-F238E27FC236}">
                <a16:creationId xmlns:a16="http://schemas.microsoft.com/office/drawing/2014/main" id="{4CF96A29-FB8D-C578-45CD-E35E3184FAE3}"/>
              </a:ext>
            </a:extLst>
          </p:cNvPr>
          <p:cNvSpPr>
            <a:spLocks/>
          </p:cNvSpPr>
          <p:nvPr/>
        </p:nvSpPr>
        <p:spPr>
          <a:xfrm>
            <a:off x="6843723" y="2354995"/>
            <a:ext cx="1223963" cy="384809"/>
          </a:xfrm>
          <a:prstGeom prst="rect">
            <a:avLst/>
          </a:prstGeom>
          <a:noFill/>
          <a:ln w="9525" cap="flat" cmpd="sng">
            <a:noFill/>
            <a:prstDash val="solid"/>
            <a:round/>
          </a:ln>
        </p:spPr>
        <p:txBody>
          <a:bodyPr vert="horz" wrap="square" lIns="91440" tIns="45720" rIns="91440" bIns="45720" anchor="t" anchorCtr="0">
            <a:prstTxWarp prst="textNoShape">
              <a:avLst/>
            </a:prstTxWarp>
            <a:spAutoFit/>
          </a:bodyPr>
          <a:lstStyle/>
          <a:p>
            <a:pPr marL="336550" indent="-336550" algn="l">
              <a:lnSpc>
                <a:spcPct val="110000"/>
              </a:lnSpc>
              <a:spcBef>
                <a:spcPct val="10000"/>
              </a:spcBef>
              <a:spcAft>
                <a:spcPct val="10000"/>
              </a:spcAft>
              <a:buNone/>
            </a:pPr>
            <a:r>
              <a:rPr lang="zh-CN" altLang="en-US" sz="1800" b="0" i="0" u="none" strike="noStrike" kern="1200" cap="none" spc="0" baseline="0" dirty="0">
                <a:solidFill>
                  <a:srgbClr val="000000"/>
                </a:solidFill>
                <a:latin typeface="宋体" charset="0"/>
                <a:ea typeface="宋体" charset="0"/>
                <a:cs typeface="Calibri" charset="0"/>
              </a:rPr>
              <a:t>工频电源</a:t>
            </a:r>
          </a:p>
        </p:txBody>
      </p:sp>
      <p:cxnSp>
        <p:nvCxnSpPr>
          <p:cNvPr id="16" name="直接连接符 15">
            <a:extLst>
              <a:ext uri="{FF2B5EF4-FFF2-40B4-BE49-F238E27FC236}">
                <a16:creationId xmlns:a16="http://schemas.microsoft.com/office/drawing/2014/main" id="{1CA4C904-4F95-5BA2-0C4A-735CB751B655}"/>
              </a:ext>
            </a:extLst>
          </p:cNvPr>
          <p:cNvCxnSpPr>
            <a:cxnSpLocks/>
          </p:cNvCxnSpPr>
          <p:nvPr/>
        </p:nvCxnSpPr>
        <p:spPr>
          <a:xfrm>
            <a:off x="7425097" y="2664023"/>
            <a:ext cx="0" cy="3600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D9E3402-F7E0-C2D4-DE7E-3136D5208245}"/>
              </a:ext>
            </a:extLst>
          </p:cNvPr>
          <p:cNvCxnSpPr>
            <a:cxnSpLocks/>
          </p:cNvCxnSpPr>
          <p:nvPr/>
        </p:nvCxnSpPr>
        <p:spPr>
          <a:xfrm>
            <a:off x="7455704" y="4004996"/>
            <a:ext cx="0" cy="3600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id="{1C7D8D3D-AAFC-9330-4383-444CD9FB1E77}"/>
              </a:ext>
            </a:extLst>
          </p:cNvPr>
          <p:cNvCxnSpPr/>
          <p:nvPr/>
        </p:nvCxnSpPr>
        <p:spPr>
          <a:xfrm flipH="1" flipV="1">
            <a:off x="5424590" y="3240087"/>
            <a:ext cx="1520043" cy="3600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3FFC79BF-DCCC-8E68-7CD5-52DBC089F376}"/>
              </a:ext>
            </a:extLst>
          </p:cNvPr>
          <p:cNvSpPr txBox="1"/>
          <p:nvPr/>
        </p:nvSpPr>
        <p:spPr>
          <a:xfrm>
            <a:off x="1264561" y="4244426"/>
            <a:ext cx="4520008" cy="1527469"/>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a:lnSpc>
                <a:spcPct val="150000"/>
              </a:lnSpc>
            </a:pPr>
            <a:r>
              <a:rPr lang="zh-CN" altLang="en-US" sz="1600" dirty="0">
                <a:effectLst/>
                <a:ea typeface="宋体" panose="02010600030101010101" pitchFamily="2" charset="-122"/>
                <a:cs typeface="宋体" panose="02010600030101010101" pitchFamily="2" charset="-122"/>
              </a:rPr>
              <a:t>模拟量给定方式即通过变频器的模拟量输入端子从外部输入模拟量信号</a:t>
            </a:r>
            <a:r>
              <a:rPr lang="en-US" altLang="zh-CN" sz="1600" dirty="0">
                <a:effectLst/>
                <a:ea typeface="宋体" panose="02010600030101010101" pitchFamily="2" charset="-122"/>
                <a:cs typeface="宋体" panose="02010600030101010101" pitchFamily="2" charset="-122"/>
              </a:rPr>
              <a:t>(</a:t>
            </a:r>
            <a:r>
              <a:rPr lang="zh-CN" altLang="en-US" sz="1600" dirty="0">
                <a:effectLst/>
                <a:ea typeface="宋体" panose="02010600030101010101" pitchFamily="2" charset="-122"/>
                <a:cs typeface="宋体" panose="02010600030101010101" pitchFamily="2" charset="-122"/>
              </a:rPr>
              <a:t>电流或电压</a:t>
            </a:r>
            <a:r>
              <a:rPr lang="en-US" altLang="zh-CN" sz="1600" dirty="0">
                <a:effectLst/>
                <a:ea typeface="宋体" panose="02010600030101010101" pitchFamily="2" charset="-122"/>
                <a:cs typeface="宋体" panose="02010600030101010101" pitchFamily="2" charset="-122"/>
              </a:rPr>
              <a:t>)</a:t>
            </a:r>
            <a:r>
              <a:rPr lang="zh-CN" altLang="en-US" sz="1600" dirty="0">
                <a:effectLst/>
                <a:ea typeface="宋体" panose="02010600030101010101" pitchFamily="2" charset="-122"/>
                <a:cs typeface="宋体" panose="02010600030101010101" pitchFamily="2" charset="-122"/>
              </a:rPr>
              <a:t>进行给定，并通过调节模拟量的大小来改变变频器的输出频率。模拟量给定中通常采用电流或电压信号。</a:t>
            </a:r>
            <a:endParaRPr lang="zh-CN" altLang="en-US" sz="1600" dirty="0"/>
          </a:p>
        </p:txBody>
      </p:sp>
      <p:cxnSp>
        <p:nvCxnSpPr>
          <p:cNvPr id="27" name="直接箭头连接符 26">
            <a:extLst>
              <a:ext uri="{FF2B5EF4-FFF2-40B4-BE49-F238E27FC236}">
                <a16:creationId xmlns:a16="http://schemas.microsoft.com/office/drawing/2014/main" id="{8DD189C4-22F8-53AB-6617-7953F3677A43}"/>
              </a:ext>
            </a:extLst>
          </p:cNvPr>
          <p:cNvCxnSpPr>
            <a:cxnSpLocks/>
          </p:cNvCxnSpPr>
          <p:nvPr/>
        </p:nvCxnSpPr>
        <p:spPr>
          <a:xfrm flipH="1">
            <a:off x="3024733" y="3420107"/>
            <a:ext cx="984950" cy="82431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4" name="图片" descr="频率给定2">
            <a:extLst>
              <a:ext uri="{FF2B5EF4-FFF2-40B4-BE49-F238E27FC236}">
                <a16:creationId xmlns:a16="http://schemas.microsoft.com/office/drawing/2014/main" id="{61DDD131-DA46-59FE-919A-FE21330FA94D}"/>
              </a:ext>
            </a:extLst>
          </p:cNvPr>
          <p:cNvPicPr>
            <a:picLocks noChangeAspect="1"/>
          </p:cNvPicPr>
          <p:nvPr/>
        </p:nvPicPr>
        <p:blipFill>
          <a:blip r:embed="rId4" cstate="print"/>
          <a:stretch>
            <a:fillRect/>
          </a:stretch>
        </p:blipFill>
        <p:spPr>
          <a:xfrm>
            <a:off x="4071492" y="2534978"/>
            <a:ext cx="1296144" cy="1226339"/>
          </a:xfrm>
          <a:prstGeom prst="rect">
            <a:avLst/>
          </a:prstGeom>
          <a:noFill/>
          <a:ln w="9525" cap="flat" cmpd="sng">
            <a:noFill/>
            <a:prstDash val="solid"/>
            <a:round/>
          </a:ln>
        </p:spPr>
      </p:pic>
      <p:pic>
        <p:nvPicPr>
          <p:cNvPr id="5" name="Picture 2" descr="SINAMICS V20怎样设置电机参数？ | 北岛夜话">
            <a:extLst>
              <a:ext uri="{FF2B5EF4-FFF2-40B4-BE49-F238E27FC236}">
                <a16:creationId xmlns:a16="http://schemas.microsoft.com/office/drawing/2014/main" id="{C2F9C369-3577-06EF-F747-F120F6A3153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3924" y="2930785"/>
            <a:ext cx="960928" cy="1025762"/>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a:extLst>
              <a:ext uri="{FF2B5EF4-FFF2-40B4-BE49-F238E27FC236}">
                <a16:creationId xmlns:a16="http://schemas.microsoft.com/office/drawing/2014/main" id="{82EB773B-9854-D64B-4CE6-A25A28972EBF}"/>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a:off x="6944633" y="4464223"/>
            <a:ext cx="1045063" cy="460381"/>
          </a:xfrm>
          <a:prstGeom prst="rect">
            <a:avLst/>
          </a:prstGeom>
          <a:noFill/>
          <a:ln w="9525" cap="flat" cmpd="sng">
            <a:noFill/>
            <a:prstDash val="solid"/>
            <a:round/>
          </a:ln>
        </p:spPr>
      </p:pic>
    </p:spTree>
    <p:extLst>
      <p:ext uri="{BB962C8B-B14F-4D97-AF65-F5344CB8AC3E}">
        <p14:creationId xmlns:p14="http://schemas.microsoft.com/office/powerpoint/2010/main" val="1755100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32445" y="1162533"/>
            <a:ext cx="10110468"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在模拟量给定方式下，变频器的给定信号</a:t>
            </a:r>
            <a:r>
              <a:rPr lang="en-US" altLang="zh-CN" sz="1800" dirty="0">
                <a:effectLst/>
                <a:ea typeface="宋体" panose="02010600030101010101" pitchFamily="2" charset="-122"/>
                <a:cs typeface="宋体" panose="02010600030101010101" pitchFamily="2" charset="-122"/>
              </a:rPr>
              <a:t>P</a:t>
            </a:r>
            <a:r>
              <a:rPr lang="zh-CN" altLang="en-US" sz="1800" dirty="0">
                <a:effectLst/>
                <a:ea typeface="宋体" panose="02010600030101010101" pitchFamily="2" charset="-122"/>
                <a:cs typeface="宋体" panose="02010600030101010101" pitchFamily="2" charset="-122"/>
              </a:rPr>
              <a:t>与对应的变频器输出频率</a:t>
            </a:r>
            <a:r>
              <a:rPr lang="en-US" altLang="zh-CN" sz="1800" dirty="0">
                <a:effectLst/>
                <a:ea typeface="宋体" panose="02010600030101010101" pitchFamily="2" charset="-122"/>
                <a:cs typeface="宋体" panose="02010600030101010101" pitchFamily="2" charset="-122"/>
              </a:rPr>
              <a:t>f(x)</a:t>
            </a:r>
            <a:r>
              <a:rPr lang="zh-CN" altLang="en-US" sz="1800" dirty="0">
                <a:effectLst/>
                <a:ea typeface="宋体" panose="02010600030101010101" pitchFamily="2" charset="-122"/>
                <a:cs typeface="宋体" panose="02010600030101010101" pitchFamily="2" charset="-122"/>
              </a:rPr>
              <a:t>之间的关系曲线</a:t>
            </a:r>
            <a:r>
              <a:rPr lang="en-US" altLang="zh-CN" sz="1800" dirty="0">
                <a:effectLst/>
                <a:ea typeface="宋体" panose="02010600030101010101" pitchFamily="2" charset="-122"/>
                <a:cs typeface="宋体" panose="02010600030101010101" pitchFamily="2" charset="-122"/>
              </a:rPr>
              <a:t>f(x) =f(P)</a:t>
            </a:r>
            <a:r>
              <a:rPr lang="zh-CN" altLang="en-US" sz="1800" dirty="0">
                <a:effectLst/>
                <a:ea typeface="宋体" panose="02010600030101010101" pitchFamily="2" charset="-122"/>
                <a:cs typeface="宋体" panose="02010600030101010101" pitchFamily="2" charset="-122"/>
              </a:rPr>
              <a:t>，就是频率给定曲线。</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给定信号</a:t>
            </a:r>
            <a:r>
              <a:rPr lang="en-US" altLang="zh-CN" sz="1800" dirty="0">
                <a:effectLst/>
                <a:ea typeface="宋体" panose="02010600030101010101" pitchFamily="2" charset="-122"/>
                <a:cs typeface="宋体" panose="02010600030101010101" pitchFamily="2" charset="-122"/>
              </a:rPr>
              <a:t>P</a:t>
            </a:r>
            <a:r>
              <a:rPr lang="zh-CN" altLang="en-US" sz="1800" dirty="0">
                <a:effectLst/>
                <a:ea typeface="宋体" panose="02010600030101010101" pitchFamily="2" charset="-122"/>
                <a:cs typeface="宋体" panose="02010600030101010101" pitchFamily="2" charset="-122"/>
              </a:rPr>
              <a:t>，可以是电压信号，也可以是电流信号</a:t>
            </a:r>
            <a:r>
              <a:rPr lang="en-US" altLang="zh-CN" sz="1800" dirty="0">
                <a:effectLst/>
                <a:ea typeface="宋体" panose="02010600030101010101" pitchFamily="2" charset="-122"/>
                <a:cs typeface="宋体" panose="02010600030101010101" pitchFamily="2" charset="-122"/>
              </a:rPr>
              <a:t>,</a:t>
            </a:r>
            <a:r>
              <a:rPr lang="zh-CN" altLang="en-US" sz="1800" dirty="0">
                <a:effectLst/>
                <a:ea typeface="宋体" panose="02010600030101010101" pitchFamily="2" charset="-122"/>
                <a:cs typeface="宋体" panose="02010600030101010101" pitchFamily="2" charset="-122"/>
              </a:rPr>
              <a:t>其取值范围在</a:t>
            </a:r>
            <a:r>
              <a:rPr lang="en-US" altLang="zh-CN" sz="1800" dirty="0">
                <a:effectLst/>
                <a:ea typeface="宋体" panose="02010600030101010101" pitchFamily="2" charset="-122"/>
                <a:cs typeface="宋体" panose="02010600030101010101" pitchFamily="2" charset="-122"/>
              </a:rPr>
              <a:t>10V</a:t>
            </a:r>
            <a:r>
              <a:rPr lang="zh-CN" altLang="en-US" sz="1800" dirty="0">
                <a:effectLst/>
                <a:ea typeface="宋体" panose="02010600030101010101" pitchFamily="2" charset="-122"/>
                <a:cs typeface="宋体" panose="02010600030101010101" pitchFamily="2" charset="-122"/>
              </a:rPr>
              <a:t>或</a:t>
            </a:r>
            <a:r>
              <a:rPr lang="en-US" altLang="zh-CN" sz="1800" dirty="0">
                <a:effectLst/>
                <a:ea typeface="宋体" panose="02010600030101010101" pitchFamily="2" charset="-122"/>
                <a:cs typeface="宋体" panose="02010600030101010101" pitchFamily="2" charset="-122"/>
              </a:rPr>
              <a:t>20mA</a:t>
            </a:r>
            <a:r>
              <a:rPr lang="zh-CN" altLang="en-US" sz="1800" dirty="0">
                <a:effectLst/>
                <a:ea typeface="宋体" panose="02010600030101010101" pitchFamily="2" charset="-122"/>
                <a:cs typeface="宋体" panose="02010600030101010101" pitchFamily="2" charset="-122"/>
              </a:rPr>
              <a:t>之内。</a:t>
            </a:r>
          </a:p>
        </p:txBody>
      </p:sp>
      <p:pic>
        <p:nvPicPr>
          <p:cNvPr id="2" name="图片 1">
            <a:extLst>
              <a:ext uri="{FF2B5EF4-FFF2-40B4-BE49-F238E27FC236}">
                <a16:creationId xmlns:a16="http://schemas.microsoft.com/office/drawing/2014/main" id="{1BFBFC1C-5721-FFDF-A37C-494B83D57441}"/>
              </a:ext>
            </a:extLst>
          </p:cNvPr>
          <p:cNvPicPr>
            <a:picLocks noChangeAspect="1"/>
          </p:cNvPicPr>
          <p:nvPr/>
        </p:nvPicPr>
        <p:blipFill>
          <a:blip r:embed="rId2"/>
          <a:stretch>
            <a:fillRect/>
          </a:stretch>
        </p:blipFill>
        <p:spPr>
          <a:xfrm>
            <a:off x="6727166" y="2880047"/>
            <a:ext cx="3995313" cy="2919277"/>
          </a:xfrm>
          <a:prstGeom prst="rect">
            <a:avLst/>
          </a:prstGeom>
          <a:noFill/>
          <a:ln w="9525" cap="flat" cmpd="sng">
            <a:noFill/>
            <a:prstDash val="solid"/>
            <a:round/>
          </a:ln>
        </p:spPr>
      </p:pic>
      <p:sp>
        <p:nvSpPr>
          <p:cNvPr id="6" name="文本框 5">
            <a:extLst>
              <a:ext uri="{FF2B5EF4-FFF2-40B4-BE49-F238E27FC236}">
                <a16:creationId xmlns:a16="http://schemas.microsoft.com/office/drawing/2014/main" id="{7FB8CE0F-483E-DF3A-9897-780A9D05B770}"/>
              </a:ext>
            </a:extLst>
          </p:cNvPr>
          <p:cNvSpPr txBox="1"/>
          <p:nvPr/>
        </p:nvSpPr>
        <p:spPr>
          <a:xfrm>
            <a:off x="799596" y="3391284"/>
            <a:ext cx="5800436" cy="2098589"/>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lnSpc>
                <a:spcPct val="150000"/>
              </a:lnSpc>
              <a:buFont typeface="Wingdings" panose="05000000000000000000" pitchFamily="2" charset="2"/>
              <a:buChar char="Ø"/>
            </a:pPr>
            <a:r>
              <a:rPr lang="zh-CN" altLang="en-US" sz="1600" dirty="0"/>
              <a:t>一般的电动机调速都是线性关系，因此频率给定曲线可以简单地通过定义首尾两点的坐标</a:t>
            </a:r>
            <a:r>
              <a:rPr lang="en-US" altLang="zh-CN" sz="1600" dirty="0"/>
              <a:t>(</a:t>
            </a:r>
            <a:r>
              <a:rPr lang="zh-CN" altLang="en-US" sz="1600" dirty="0"/>
              <a:t>模拟量，频率</a:t>
            </a:r>
            <a:r>
              <a:rPr lang="en-US" altLang="zh-CN" sz="1600" dirty="0"/>
              <a:t>)</a:t>
            </a:r>
            <a:r>
              <a:rPr lang="zh-CN" altLang="en-US" sz="1600" dirty="0"/>
              <a:t>即可确定该曲线。</a:t>
            </a:r>
            <a:endParaRPr lang="en-US" altLang="zh-CN" sz="1600" dirty="0"/>
          </a:p>
          <a:p>
            <a:pPr marL="285750" indent="-285750">
              <a:lnSpc>
                <a:spcPct val="150000"/>
              </a:lnSpc>
              <a:buFont typeface="Wingdings" panose="05000000000000000000" pitchFamily="2" charset="2"/>
              <a:buChar char="Ø"/>
            </a:pPr>
            <a:r>
              <a:rPr lang="zh-CN" altLang="en-US" sz="1600" dirty="0"/>
              <a:t>定义首坐标为</a:t>
            </a:r>
            <a:r>
              <a:rPr lang="en-US" altLang="zh-CN" sz="1600" dirty="0"/>
              <a:t>(</a:t>
            </a:r>
            <a:r>
              <a:rPr lang="en-US" altLang="zh-CN" sz="1600" dirty="0" err="1"/>
              <a:t>Pmin</a:t>
            </a:r>
            <a:r>
              <a:rPr lang="zh-CN" altLang="en-US" sz="1600" dirty="0"/>
              <a:t>， </a:t>
            </a:r>
            <a:r>
              <a:rPr lang="en-US" altLang="zh-CN" sz="1600" dirty="0" err="1"/>
              <a:t>fmin</a:t>
            </a:r>
            <a:r>
              <a:rPr lang="en-US" altLang="zh-CN" sz="1600" dirty="0"/>
              <a:t>)</a:t>
            </a:r>
            <a:r>
              <a:rPr lang="zh-CN" altLang="en-US" sz="1600" dirty="0"/>
              <a:t>、尾坐标为</a:t>
            </a:r>
            <a:r>
              <a:rPr lang="en-US" altLang="zh-CN" sz="1600" dirty="0"/>
              <a:t>(Pmax</a:t>
            </a:r>
            <a:r>
              <a:rPr lang="zh-CN" altLang="en-US" sz="1600" dirty="0"/>
              <a:t>， </a:t>
            </a:r>
            <a:r>
              <a:rPr lang="en-US" altLang="zh-CN" sz="1600" dirty="0"/>
              <a:t>fmax),</a:t>
            </a:r>
            <a:r>
              <a:rPr lang="zh-CN" altLang="en-US" sz="1600" dirty="0"/>
              <a:t>可以得到设定频率与模拟量给定值之间的正比关系。</a:t>
            </a:r>
          </a:p>
        </p:txBody>
      </p:sp>
    </p:spTree>
    <p:extLst>
      <p:ext uri="{BB962C8B-B14F-4D97-AF65-F5344CB8AC3E}">
        <p14:creationId xmlns:p14="http://schemas.microsoft.com/office/powerpoint/2010/main" val="37588520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32445" y="1162533"/>
            <a:ext cx="10110468" cy="87588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在使用模拟量来控制变频器正反转时，</a:t>
            </a:r>
            <a:r>
              <a:rPr lang="en-US" altLang="zh-CN" sz="1800" dirty="0">
                <a:effectLst/>
                <a:ea typeface="宋体" panose="02010600030101010101" pitchFamily="2" charset="-122"/>
                <a:cs typeface="宋体" panose="02010600030101010101" pitchFamily="2" charset="-122"/>
              </a:rPr>
              <a:t>0V</a:t>
            </a:r>
            <a:r>
              <a:rPr lang="zh-CN" altLang="en-US" sz="1800" dirty="0">
                <a:effectLst/>
                <a:ea typeface="宋体" panose="02010600030101010101" pitchFamily="2" charset="-122"/>
                <a:cs typeface="宋体" panose="02010600030101010101" pitchFamily="2" charset="-122"/>
              </a:rPr>
              <a:t>时应该为</a:t>
            </a:r>
            <a:r>
              <a:rPr lang="en-US" altLang="zh-CN" sz="1800" dirty="0">
                <a:effectLst/>
                <a:ea typeface="宋体" panose="02010600030101010101" pitchFamily="2" charset="-122"/>
                <a:cs typeface="宋体" panose="02010600030101010101" pitchFamily="2" charset="-122"/>
              </a:rPr>
              <a:t>0Hz</a:t>
            </a:r>
            <a:r>
              <a:rPr lang="zh-CN" altLang="en-US" sz="1800" dirty="0">
                <a:effectLst/>
                <a:ea typeface="宋体" panose="02010600030101010101" pitchFamily="2" charset="-122"/>
                <a:cs typeface="宋体" panose="02010600030101010101" pitchFamily="2" charset="-122"/>
              </a:rPr>
              <a:t>，但实际上真正的</a:t>
            </a:r>
            <a:r>
              <a:rPr lang="en-US" altLang="zh-CN" sz="1800" dirty="0">
                <a:effectLst/>
                <a:ea typeface="宋体" panose="02010600030101010101" pitchFamily="2" charset="-122"/>
                <a:cs typeface="宋体" panose="02010600030101010101" pitchFamily="2" charset="-122"/>
              </a:rPr>
              <a:t>0Hz</a:t>
            </a:r>
            <a:r>
              <a:rPr lang="zh-CN" altLang="en-US" sz="1800" dirty="0">
                <a:effectLst/>
                <a:ea typeface="宋体" panose="02010600030101010101" pitchFamily="2" charset="-122"/>
                <a:cs typeface="宋体" panose="02010600030101010101" pitchFamily="2" charset="-122"/>
              </a:rPr>
              <a:t>很难做到，且频率值很不稳定，在频率</a:t>
            </a:r>
            <a:r>
              <a:rPr lang="en-US" altLang="zh-CN" sz="1800" dirty="0">
                <a:effectLst/>
                <a:ea typeface="宋体" panose="02010600030101010101" pitchFamily="2" charset="-122"/>
                <a:cs typeface="宋体" panose="02010600030101010101" pitchFamily="2" charset="-122"/>
              </a:rPr>
              <a:t>0Hz</a:t>
            </a:r>
            <a:r>
              <a:rPr lang="zh-CN" altLang="en-US" sz="1800" dirty="0">
                <a:effectLst/>
                <a:ea typeface="宋体" panose="02010600030101010101" pitchFamily="2" charset="-122"/>
                <a:cs typeface="宋体" panose="02010600030101010101" pitchFamily="2" charset="-122"/>
              </a:rPr>
              <a:t>附近时，常常出现正转命令和反转命令共存的现象，</a:t>
            </a:r>
          </a:p>
        </p:txBody>
      </p:sp>
      <p:sp>
        <p:nvSpPr>
          <p:cNvPr id="6" name="文本框 5">
            <a:extLst>
              <a:ext uri="{FF2B5EF4-FFF2-40B4-BE49-F238E27FC236}">
                <a16:creationId xmlns:a16="http://schemas.microsoft.com/office/drawing/2014/main" id="{7FB8CE0F-483E-DF3A-9897-780A9D05B770}"/>
              </a:ext>
            </a:extLst>
          </p:cNvPr>
          <p:cNvSpPr txBox="1"/>
          <p:nvPr/>
        </p:nvSpPr>
        <p:spPr>
          <a:xfrm>
            <a:off x="799596" y="3391284"/>
            <a:ext cx="5800436" cy="872721"/>
          </a:xfrm>
          <a:prstGeom prst="round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lnSpc>
                <a:spcPct val="150000"/>
              </a:lnSpc>
              <a:buFont typeface="Wingdings" panose="05000000000000000000" pitchFamily="2" charset="2"/>
              <a:buChar char="Ø"/>
            </a:pPr>
            <a:r>
              <a:rPr lang="zh-CN" altLang="en-US" sz="1600" dirty="0"/>
              <a:t>模拟量的正反转控制和死区功能并呈“反反复复”状。</a:t>
            </a:r>
            <a:endParaRPr lang="en-US" altLang="zh-CN" sz="1600" dirty="0"/>
          </a:p>
          <a:p>
            <a:pPr marL="285750" indent="-285750">
              <a:lnSpc>
                <a:spcPct val="150000"/>
              </a:lnSpc>
              <a:buFont typeface="Wingdings" panose="05000000000000000000" pitchFamily="2" charset="2"/>
              <a:buChar char="Ø"/>
            </a:pPr>
            <a:r>
              <a:rPr lang="zh-CN" altLang="en-US" sz="1600" dirty="0"/>
              <a:t>为了预防反复切换现象，就定义在零速度附近为</a:t>
            </a:r>
            <a:r>
              <a:rPr lang="zh-CN" altLang="en-US" sz="1600" b="1" dirty="0"/>
              <a:t>死区</a:t>
            </a:r>
            <a:r>
              <a:rPr lang="zh-CN" altLang="en-US" sz="1600" dirty="0"/>
              <a:t>。</a:t>
            </a:r>
          </a:p>
        </p:txBody>
      </p:sp>
      <p:pic>
        <p:nvPicPr>
          <p:cNvPr id="4" name="图片 3">
            <a:extLst>
              <a:ext uri="{FF2B5EF4-FFF2-40B4-BE49-F238E27FC236}">
                <a16:creationId xmlns:a16="http://schemas.microsoft.com/office/drawing/2014/main" id="{D0DF062E-8719-AA8B-763B-2CE2BCD84AA1}"/>
              </a:ext>
            </a:extLst>
          </p:cNvPr>
          <p:cNvPicPr>
            <a:picLocks noChangeAspect="1"/>
          </p:cNvPicPr>
          <p:nvPr/>
        </p:nvPicPr>
        <p:blipFill>
          <a:blip r:embed="rId2"/>
          <a:stretch>
            <a:fillRect/>
          </a:stretch>
        </p:blipFill>
        <p:spPr>
          <a:xfrm>
            <a:off x="6913165" y="2276223"/>
            <a:ext cx="4228980" cy="3304155"/>
          </a:xfrm>
          <a:prstGeom prst="rect">
            <a:avLst/>
          </a:prstGeom>
          <a:noFill/>
          <a:ln w="9525" cap="flat" cmpd="sng">
            <a:noFill/>
            <a:prstDash val="solid"/>
            <a:round/>
          </a:ln>
        </p:spPr>
      </p:pic>
    </p:spTree>
    <p:extLst>
      <p:ext uri="{BB962C8B-B14F-4D97-AF65-F5344CB8AC3E}">
        <p14:creationId xmlns:p14="http://schemas.microsoft.com/office/powerpoint/2010/main" val="2888051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475547" y="1192670"/>
            <a:ext cx="10038460" cy="1231106"/>
          </a:xfrm>
          <a:prstGeom prst="rect">
            <a:avLst/>
          </a:prstGeom>
          <a:noFill/>
        </p:spPr>
        <p:txBody>
          <a:bodyPr wrap="square">
            <a:spAutoFit/>
          </a:bodyPr>
          <a:lstStyle/>
          <a:p>
            <a:pPr marL="342900" lvl="0" indent="-342900">
              <a:spcBef>
                <a:spcPts val="600"/>
              </a:spcBef>
              <a:spcAft>
                <a:spcPts val="600"/>
              </a:spcAft>
              <a:buFont typeface="+mj-lt"/>
              <a:buAutoNum type="arabicPeriod" startAt="2"/>
            </a:pPr>
            <a:r>
              <a:rPr lang="zh-CN" altLang="zh-CN" sz="1800" dirty="0">
                <a:effectLst/>
                <a:latin typeface="宋体" panose="02010600030101010101" pitchFamily="2" charset="-122"/>
                <a:ea typeface="黑体" panose="02010609060101010101" pitchFamily="49" charset="-122"/>
                <a:cs typeface="黑体" panose="02010609060101010101" pitchFamily="49" charset="-122"/>
              </a:rPr>
              <a:t>数字输入端子接口电路</a:t>
            </a:r>
            <a:endParaRPr lang="en-US" altLang="zh-CN" sz="1800" dirty="0">
              <a:effectLst/>
              <a:latin typeface="宋体" panose="02010600030101010101" pitchFamily="2" charset="-122"/>
              <a:ea typeface="黑体" panose="02010609060101010101" pitchFamily="49" charset="-122"/>
              <a:cs typeface="黑体" panose="02010609060101010101" pitchFamily="49" charset="-122"/>
            </a:endParaRPr>
          </a:p>
          <a:p>
            <a:pPr marL="285750" lvl="0" indent="-285750">
              <a:spcBef>
                <a:spcPts val="600"/>
              </a:spcBef>
              <a:spcAft>
                <a:spcPts val="600"/>
              </a:spcAft>
              <a:buFont typeface="Arial" panose="020B0604020202020204" pitchFamily="34" charset="0"/>
              <a:buChar char="•"/>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SINAMICS V20</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变频器接口电路既可以使用内部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24V</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电源，也可以使用外部</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24V</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电源。</a:t>
            </a:r>
            <a:endParaRPr lang="en-US" altLang="zh-CN" sz="1800" dirty="0">
              <a:effectLst/>
              <a:latin typeface="宋体" panose="02010600030101010101" pitchFamily="2" charset="-122"/>
              <a:ea typeface="宋体" panose="02010600030101010101" pitchFamily="2" charset="-122"/>
              <a:cs typeface="宋体" panose="02010600030101010101" pitchFamily="2" charset="-122"/>
            </a:endParaRPr>
          </a:p>
          <a:p>
            <a:pPr marL="285750" indent="-285750">
              <a:spcBef>
                <a:spcPts val="600"/>
              </a:spcBef>
              <a:spcAft>
                <a:spcPts val="600"/>
              </a:spcAft>
              <a:buFont typeface="Arial" panose="020B0604020202020204" pitchFamily="34" charset="0"/>
              <a:buChar char="•"/>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PNP</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的输入方式，变频器的</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DIC</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端子连接电源负极，</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NPN</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的输入方式时，</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DIC</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端子连接电源正极。</a:t>
            </a:r>
          </a:p>
        </p:txBody>
      </p:sp>
      <p:sp>
        <p:nvSpPr>
          <p:cNvPr id="3" name="文本框 2">
            <a:extLst>
              <a:ext uri="{FF2B5EF4-FFF2-40B4-BE49-F238E27FC236}">
                <a16:creationId xmlns:a16="http://schemas.microsoft.com/office/drawing/2014/main" id="{69ECB2A1-6B53-B674-ACF8-E33E8B9840EB}"/>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pic>
        <p:nvPicPr>
          <p:cNvPr id="2" name="图片 1">
            <a:extLst>
              <a:ext uri="{FF2B5EF4-FFF2-40B4-BE49-F238E27FC236}">
                <a16:creationId xmlns:a16="http://schemas.microsoft.com/office/drawing/2014/main" id="{B048EFBB-560A-E339-D3D0-7CA131E57603}"/>
              </a:ext>
            </a:extLst>
          </p:cNvPr>
          <p:cNvPicPr>
            <a:picLocks noChangeAspect="1"/>
          </p:cNvPicPr>
          <p:nvPr/>
        </p:nvPicPr>
        <p:blipFill>
          <a:blip r:embed="rId2"/>
          <a:stretch>
            <a:fillRect/>
          </a:stretch>
        </p:blipFill>
        <p:spPr>
          <a:xfrm>
            <a:off x="2952725" y="2771839"/>
            <a:ext cx="4893310" cy="2827020"/>
          </a:xfrm>
          <a:prstGeom prst="rect">
            <a:avLst/>
          </a:prstGeom>
        </p:spPr>
      </p:pic>
      <p:sp>
        <p:nvSpPr>
          <p:cNvPr id="7" name="文本框 6">
            <a:extLst>
              <a:ext uri="{FF2B5EF4-FFF2-40B4-BE49-F238E27FC236}">
                <a16:creationId xmlns:a16="http://schemas.microsoft.com/office/drawing/2014/main" id="{C6DC8F96-EA18-A6E1-7686-87C231F1B74E}"/>
              </a:ext>
            </a:extLst>
          </p:cNvPr>
          <p:cNvSpPr txBox="1"/>
          <p:nvPr/>
        </p:nvSpPr>
        <p:spPr>
          <a:xfrm>
            <a:off x="3168749" y="5572126"/>
            <a:ext cx="4608512" cy="307777"/>
          </a:xfrm>
          <a:prstGeom prst="rect">
            <a:avLst/>
          </a:prstGeom>
          <a:noFill/>
        </p:spPr>
        <p:txBody>
          <a:bodyPr wrap="square">
            <a:spAutoFit/>
          </a:bodyPr>
          <a:lstStyle/>
          <a:p>
            <a:pPr algn="ctr"/>
            <a:r>
              <a:rPr lang="en-US" altLang="zh-CN" sz="1400" dirty="0">
                <a:effectLst/>
                <a:latin typeface="宋体" panose="02010600030101010101" pitchFamily="2" charset="-122"/>
                <a:cs typeface="宋体" panose="02010600030101010101" pitchFamily="2" charset="-122"/>
              </a:rPr>
              <a:t>SINAMICS V20</a:t>
            </a:r>
            <a:r>
              <a:rPr lang="zh-CN" altLang="zh-CN" sz="1400" dirty="0">
                <a:effectLst/>
                <a:ea typeface="宋体" panose="02010600030101010101" pitchFamily="2" charset="-122"/>
                <a:cs typeface="宋体" panose="02010600030101010101" pitchFamily="2" charset="-122"/>
              </a:rPr>
              <a:t>数字输入端子接口电路</a:t>
            </a:r>
            <a:endParaRPr lang="zh-CN" altLang="en-US" sz="1400" dirty="0"/>
          </a:p>
        </p:txBody>
      </p:sp>
    </p:spTree>
    <p:extLst>
      <p:ext uri="{BB962C8B-B14F-4D97-AF65-F5344CB8AC3E}">
        <p14:creationId xmlns:p14="http://schemas.microsoft.com/office/powerpoint/2010/main" val="9573392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485278"/>
            <a:ext cx="10110468"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4</a:t>
            </a:r>
            <a:r>
              <a:rPr lang="zh-CN" altLang="en-US" sz="1800" dirty="0">
                <a:effectLst/>
                <a:ea typeface="宋体" panose="02010600030101010101" pitchFamily="2" charset="-122"/>
                <a:cs typeface="宋体" panose="02010600030101010101" pitchFamily="2" charset="-122"/>
              </a:rPr>
              <a:t>．通信给定</a:t>
            </a:r>
          </a:p>
        </p:txBody>
      </p:sp>
      <p:sp>
        <p:nvSpPr>
          <p:cNvPr id="6" name="文本框 5">
            <a:extLst>
              <a:ext uri="{FF2B5EF4-FFF2-40B4-BE49-F238E27FC236}">
                <a16:creationId xmlns:a16="http://schemas.microsoft.com/office/drawing/2014/main" id="{7FB8CE0F-483E-DF3A-9897-780A9D05B770}"/>
              </a:ext>
            </a:extLst>
          </p:cNvPr>
          <p:cNvSpPr txBox="1"/>
          <p:nvPr/>
        </p:nvSpPr>
        <p:spPr>
          <a:xfrm>
            <a:off x="619121" y="1879906"/>
            <a:ext cx="4712968" cy="1281344"/>
          </a:xfrm>
          <a:prstGeom prst="round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lnSpc>
                <a:spcPct val="150000"/>
              </a:lnSpc>
              <a:buFont typeface="Wingdings" panose="05000000000000000000" pitchFamily="2" charset="2"/>
              <a:buChar char="l"/>
            </a:pPr>
            <a:r>
              <a:rPr lang="zh-CN" altLang="en-US" sz="1600" dirty="0"/>
              <a:t>上位机通过通信口按照特定的通信协议、特定的通信介质进行数据传输到变频器以改变变频器设定频率的方式。</a:t>
            </a:r>
          </a:p>
        </p:txBody>
      </p:sp>
      <p:sp>
        <p:nvSpPr>
          <p:cNvPr id="2" name="矩形">
            <a:extLst>
              <a:ext uri="{FF2B5EF4-FFF2-40B4-BE49-F238E27FC236}">
                <a16:creationId xmlns:a16="http://schemas.microsoft.com/office/drawing/2014/main" id="{40F5AEB5-C850-98A3-D1B0-B12C3190C9A8}"/>
              </a:ext>
            </a:extLst>
          </p:cNvPr>
          <p:cNvSpPr>
            <a:spLocks/>
          </p:cNvSpPr>
          <p:nvPr/>
        </p:nvSpPr>
        <p:spPr>
          <a:xfrm>
            <a:off x="6265093" y="2350961"/>
            <a:ext cx="1223963" cy="359778"/>
          </a:xfrm>
          <a:prstGeom prst="rect">
            <a:avLst/>
          </a:prstGeom>
          <a:ln/>
        </p:spPr>
        <p:style>
          <a:lnRef idx="2">
            <a:schemeClr val="accent6">
              <a:shade val="15000"/>
            </a:schemeClr>
          </a:lnRef>
          <a:fillRef idx="1">
            <a:schemeClr val="accent6"/>
          </a:fillRef>
          <a:effectRef idx="0">
            <a:schemeClr val="accent6"/>
          </a:effectRef>
          <a:fontRef idx="minor">
            <a:schemeClr val="lt1"/>
          </a:fontRef>
        </p:style>
        <p:txBody>
          <a:bodyPr vert="horz" wrap="square" lIns="91440" tIns="45720" rIns="91440" bIns="45720" anchor="t" anchorCtr="0">
            <a:prstTxWarp prst="textNoShape">
              <a:avLst/>
            </a:prstTxWarp>
            <a:spAutoFit/>
          </a:bodyPr>
          <a:lstStyle/>
          <a:p>
            <a:pPr marL="336550" indent="-336550" algn="ctr">
              <a:lnSpc>
                <a:spcPct val="110000"/>
              </a:lnSpc>
              <a:spcBef>
                <a:spcPct val="10000"/>
              </a:spcBef>
              <a:spcAft>
                <a:spcPct val="10000"/>
              </a:spcAft>
              <a:buNone/>
            </a:pPr>
            <a:r>
              <a:rPr lang="zh-CN" altLang="en-US" sz="1800" b="0" i="0" u="none" strike="noStrike" kern="1200" cap="none" spc="0" baseline="0" dirty="0">
                <a:solidFill>
                  <a:srgbClr val="000000"/>
                </a:solidFill>
                <a:latin typeface="宋体" charset="0"/>
                <a:ea typeface="宋体" charset="0"/>
                <a:cs typeface="Calibri" charset="0"/>
              </a:rPr>
              <a:t>上位机</a:t>
            </a:r>
          </a:p>
        </p:txBody>
      </p:sp>
      <p:grpSp>
        <p:nvGrpSpPr>
          <p:cNvPr id="24" name="组合 23">
            <a:extLst>
              <a:ext uri="{FF2B5EF4-FFF2-40B4-BE49-F238E27FC236}">
                <a16:creationId xmlns:a16="http://schemas.microsoft.com/office/drawing/2014/main" id="{7BF3E9E3-56DE-794E-2B39-9A7ED0386B22}"/>
              </a:ext>
            </a:extLst>
          </p:cNvPr>
          <p:cNvGrpSpPr/>
          <p:nvPr/>
        </p:nvGrpSpPr>
        <p:grpSpPr>
          <a:xfrm>
            <a:off x="3994861" y="3408170"/>
            <a:ext cx="2882214" cy="2239435"/>
            <a:chOff x="5148022" y="2727206"/>
            <a:chExt cx="2882214" cy="2239435"/>
          </a:xfrm>
        </p:grpSpPr>
        <p:pic>
          <p:nvPicPr>
            <p:cNvPr id="5" name="Picture 2" descr="SINAMICS V20怎样设置电机参数？ | 北岛夜话">
              <a:extLst>
                <a:ext uri="{FF2B5EF4-FFF2-40B4-BE49-F238E27FC236}">
                  <a16:creationId xmlns:a16="http://schemas.microsoft.com/office/drawing/2014/main" id="{DD0EEC87-0710-75E6-3EC2-CE0809D6954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9069" y="2727206"/>
              <a:ext cx="960928" cy="1025762"/>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a:extLst>
                <a:ext uri="{FF2B5EF4-FFF2-40B4-BE49-F238E27FC236}">
                  <a16:creationId xmlns:a16="http://schemas.microsoft.com/office/drawing/2014/main" id="{4245DD4C-4C07-70F8-1CB6-0D90BCD99BB9}"/>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a:off x="5148022" y="4506260"/>
              <a:ext cx="1045063" cy="460381"/>
            </a:xfrm>
            <a:prstGeom prst="rect">
              <a:avLst/>
            </a:prstGeom>
            <a:noFill/>
            <a:ln w="9525" cap="flat" cmpd="sng">
              <a:noFill/>
              <a:prstDash val="solid"/>
              <a:round/>
            </a:ln>
          </p:spPr>
        </p:pic>
        <p:pic>
          <p:nvPicPr>
            <p:cNvPr id="9" name="图片">
              <a:extLst>
                <a:ext uri="{FF2B5EF4-FFF2-40B4-BE49-F238E27FC236}">
                  <a16:creationId xmlns:a16="http://schemas.microsoft.com/office/drawing/2014/main" id="{7ECE6672-2C8B-FBC4-7C1B-38E84B1EB63C}"/>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flipH="1">
              <a:off x="6985173" y="4496481"/>
              <a:ext cx="1045063" cy="460381"/>
            </a:xfrm>
            <a:prstGeom prst="rect">
              <a:avLst/>
            </a:prstGeom>
            <a:noFill/>
            <a:ln w="9525" cap="flat" cmpd="sng">
              <a:noFill/>
              <a:prstDash val="solid"/>
              <a:round/>
            </a:ln>
          </p:spPr>
        </p:pic>
        <p:cxnSp>
          <p:nvCxnSpPr>
            <p:cNvPr id="11" name="直接连接符 10">
              <a:extLst>
                <a:ext uri="{FF2B5EF4-FFF2-40B4-BE49-F238E27FC236}">
                  <a16:creationId xmlns:a16="http://schemas.microsoft.com/office/drawing/2014/main" id="{0B03A03C-039A-6F92-2FE3-06FC717682C5}"/>
                </a:ext>
              </a:extLst>
            </p:cNvPr>
            <p:cNvCxnSpPr>
              <a:cxnSpLocks/>
            </p:cNvCxnSpPr>
            <p:nvPr/>
          </p:nvCxnSpPr>
          <p:spPr>
            <a:xfrm>
              <a:off x="6529533" y="3672135"/>
              <a:ext cx="0" cy="48329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DB82896-C727-50FB-6BF2-47420746B4AD}"/>
                </a:ext>
              </a:extLst>
            </p:cNvPr>
            <p:cNvCxnSpPr>
              <a:cxnSpLocks/>
            </p:cNvCxnSpPr>
            <p:nvPr/>
          </p:nvCxnSpPr>
          <p:spPr>
            <a:xfrm>
              <a:off x="5526537" y="4155434"/>
              <a:ext cx="0" cy="3508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C9ABBEB-2045-EF78-EDE0-11D6C50D4ADB}"/>
                </a:ext>
              </a:extLst>
            </p:cNvPr>
            <p:cNvCxnSpPr>
              <a:cxnSpLocks/>
            </p:cNvCxnSpPr>
            <p:nvPr/>
          </p:nvCxnSpPr>
          <p:spPr>
            <a:xfrm>
              <a:off x="7532528" y="4155434"/>
              <a:ext cx="0" cy="3508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D5A8CB5-F3D0-B5FF-0493-2BD1A584C5B2}"/>
                </a:ext>
              </a:extLst>
            </p:cNvPr>
            <p:cNvCxnSpPr>
              <a:cxnSpLocks/>
            </p:cNvCxnSpPr>
            <p:nvPr/>
          </p:nvCxnSpPr>
          <p:spPr>
            <a:xfrm>
              <a:off x="5505882" y="4155434"/>
              <a:ext cx="2055355" cy="0"/>
            </a:xfrm>
            <a:prstGeom prst="line">
              <a:avLst/>
            </a:prstGeom>
            <a:ln w="76200"/>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1E189EBF-DA24-94DC-FB22-566C57B79133}"/>
              </a:ext>
            </a:extLst>
          </p:cNvPr>
          <p:cNvGrpSpPr/>
          <p:nvPr/>
        </p:nvGrpSpPr>
        <p:grpSpPr>
          <a:xfrm>
            <a:off x="7214798" y="3344987"/>
            <a:ext cx="2882214" cy="2239435"/>
            <a:chOff x="5148022" y="2727206"/>
            <a:chExt cx="2882214" cy="2239435"/>
          </a:xfrm>
        </p:grpSpPr>
        <p:pic>
          <p:nvPicPr>
            <p:cNvPr id="26" name="Picture 2" descr="SINAMICS V20怎样设置电机参数？ | 北岛夜话">
              <a:extLst>
                <a:ext uri="{FF2B5EF4-FFF2-40B4-BE49-F238E27FC236}">
                  <a16:creationId xmlns:a16="http://schemas.microsoft.com/office/drawing/2014/main" id="{640DAF6C-B8E9-1F9E-7A7C-5FEE92B4C72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9069" y="2727206"/>
              <a:ext cx="960928" cy="1025762"/>
            </a:xfrm>
            <a:prstGeom prst="rect">
              <a:avLst/>
            </a:prstGeom>
            <a:noFill/>
            <a:extLst>
              <a:ext uri="{909E8E84-426E-40DD-AFC4-6F175D3DCCD1}">
                <a14:hiddenFill xmlns:a14="http://schemas.microsoft.com/office/drawing/2010/main">
                  <a:solidFill>
                    <a:srgbClr val="FFFFFF"/>
                  </a:solidFill>
                </a14:hiddenFill>
              </a:ext>
            </a:extLst>
          </p:spPr>
        </p:pic>
        <p:pic>
          <p:nvPicPr>
            <p:cNvPr id="27" name="图片">
              <a:extLst>
                <a:ext uri="{FF2B5EF4-FFF2-40B4-BE49-F238E27FC236}">
                  <a16:creationId xmlns:a16="http://schemas.microsoft.com/office/drawing/2014/main" id="{6C1F86CC-478E-71EB-0965-B54ABEA0FD02}"/>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a:off x="5148022" y="4506260"/>
              <a:ext cx="1045063" cy="460381"/>
            </a:xfrm>
            <a:prstGeom prst="rect">
              <a:avLst/>
            </a:prstGeom>
            <a:noFill/>
            <a:ln w="9525" cap="flat" cmpd="sng">
              <a:noFill/>
              <a:prstDash val="solid"/>
              <a:round/>
            </a:ln>
          </p:spPr>
        </p:pic>
        <p:pic>
          <p:nvPicPr>
            <p:cNvPr id="28" name="图片">
              <a:extLst>
                <a:ext uri="{FF2B5EF4-FFF2-40B4-BE49-F238E27FC236}">
                  <a16:creationId xmlns:a16="http://schemas.microsoft.com/office/drawing/2014/main" id="{ADC7BFC6-7007-7DDB-A3EF-06100ACA07EB}"/>
                </a:ext>
              </a:extLst>
            </p:cNvPr>
            <p:cNvPicPr>
              <a:picLocks noChangeAspect="1"/>
            </p:cNvPicPr>
            <p:nvPr/>
          </p:nvPicPr>
          <p:blipFill>
            <a:blip r:embed="rId3" cstate="print">
              <a:clrChange>
                <a:clrFrom>
                  <a:srgbClr val="FFFFFF"/>
                </a:clrFrom>
                <a:clrTo>
                  <a:srgbClr val="FFFFFF">
                    <a:alpha val="0"/>
                  </a:srgbClr>
                </a:clrTo>
              </a:clrChange>
            </a:blip>
            <a:stretch>
              <a:fillRect/>
            </a:stretch>
          </p:blipFill>
          <p:spPr>
            <a:xfrm flipH="1">
              <a:off x="6985173" y="4496481"/>
              <a:ext cx="1045063" cy="460381"/>
            </a:xfrm>
            <a:prstGeom prst="rect">
              <a:avLst/>
            </a:prstGeom>
            <a:noFill/>
            <a:ln w="9525" cap="flat" cmpd="sng">
              <a:noFill/>
              <a:prstDash val="solid"/>
              <a:round/>
            </a:ln>
          </p:spPr>
        </p:pic>
        <p:cxnSp>
          <p:nvCxnSpPr>
            <p:cNvPr id="29" name="直接连接符 28">
              <a:extLst>
                <a:ext uri="{FF2B5EF4-FFF2-40B4-BE49-F238E27FC236}">
                  <a16:creationId xmlns:a16="http://schemas.microsoft.com/office/drawing/2014/main" id="{64C5B35E-5FEF-1CFB-F422-289D99466804}"/>
                </a:ext>
              </a:extLst>
            </p:cNvPr>
            <p:cNvCxnSpPr>
              <a:cxnSpLocks/>
            </p:cNvCxnSpPr>
            <p:nvPr/>
          </p:nvCxnSpPr>
          <p:spPr>
            <a:xfrm>
              <a:off x="6529533" y="3672135"/>
              <a:ext cx="0" cy="48329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710455F-D4A4-53D0-51E4-ADD8A4161AF1}"/>
                </a:ext>
              </a:extLst>
            </p:cNvPr>
            <p:cNvCxnSpPr>
              <a:cxnSpLocks/>
            </p:cNvCxnSpPr>
            <p:nvPr/>
          </p:nvCxnSpPr>
          <p:spPr>
            <a:xfrm>
              <a:off x="5526537" y="4155434"/>
              <a:ext cx="0" cy="3508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6D022F4-C076-5635-A1CD-4A9417F8238E}"/>
                </a:ext>
              </a:extLst>
            </p:cNvPr>
            <p:cNvCxnSpPr>
              <a:cxnSpLocks/>
            </p:cNvCxnSpPr>
            <p:nvPr/>
          </p:nvCxnSpPr>
          <p:spPr>
            <a:xfrm>
              <a:off x="7532528" y="4155434"/>
              <a:ext cx="0" cy="35082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7FAFD9E5-94A5-0997-803F-BCDAD8163E7B}"/>
                </a:ext>
              </a:extLst>
            </p:cNvPr>
            <p:cNvCxnSpPr>
              <a:cxnSpLocks/>
            </p:cNvCxnSpPr>
            <p:nvPr/>
          </p:nvCxnSpPr>
          <p:spPr>
            <a:xfrm>
              <a:off x="5505882" y="4155434"/>
              <a:ext cx="2055355" cy="0"/>
            </a:xfrm>
            <a:prstGeom prst="line">
              <a:avLst/>
            </a:prstGeom>
            <a:ln w="76200"/>
          </p:spPr>
          <p:style>
            <a:lnRef idx="1">
              <a:schemeClr val="accent1"/>
            </a:lnRef>
            <a:fillRef idx="0">
              <a:schemeClr val="accent1"/>
            </a:fillRef>
            <a:effectRef idx="0">
              <a:schemeClr val="accent1"/>
            </a:effectRef>
            <a:fontRef idx="minor">
              <a:schemeClr val="tx1"/>
            </a:fontRef>
          </p:style>
        </p:cxnSp>
      </p:grpSp>
      <p:sp>
        <p:nvSpPr>
          <p:cNvPr id="33" name="箭头: 丁字 32">
            <a:extLst>
              <a:ext uri="{FF2B5EF4-FFF2-40B4-BE49-F238E27FC236}">
                <a16:creationId xmlns:a16="http://schemas.microsoft.com/office/drawing/2014/main" id="{A17C1FDE-7F52-2028-2014-D50D342CF707}"/>
              </a:ext>
            </a:extLst>
          </p:cNvPr>
          <p:cNvSpPr/>
          <p:nvPr/>
        </p:nvSpPr>
        <p:spPr>
          <a:xfrm>
            <a:off x="5864890" y="2710739"/>
            <a:ext cx="2055354" cy="1229210"/>
          </a:xfrm>
          <a:prstGeom prst="leftRightUpArrow">
            <a:avLst>
              <a:gd name="adj1" fmla="val 12977"/>
              <a:gd name="adj2" fmla="val 10723"/>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a:extLst>
              <a:ext uri="{FF2B5EF4-FFF2-40B4-BE49-F238E27FC236}">
                <a16:creationId xmlns:a16="http://schemas.microsoft.com/office/drawing/2014/main" id="{6B112606-31A7-00F5-A686-D5A15C5A917D}"/>
              </a:ext>
            </a:extLst>
          </p:cNvPr>
          <p:cNvSpPr>
            <a:spLocks/>
          </p:cNvSpPr>
          <p:nvPr/>
        </p:nvSpPr>
        <p:spPr>
          <a:xfrm>
            <a:off x="7892733" y="2059592"/>
            <a:ext cx="2814987" cy="830997"/>
          </a:xfrm>
          <a:prstGeom prst="rect">
            <a:avLst/>
          </a:prstGeom>
          <a:solidFill>
            <a:srgbClr val="FFFFFF"/>
          </a:solidFill>
          <a:ln w="12700" cap="flat" cmpd="sng">
            <a:solidFill>
              <a:srgbClr val="ED7D31"/>
            </a:solidFill>
            <a:prstDash val="solid"/>
            <a:miter/>
          </a:ln>
        </p:spPr>
        <p:txBody>
          <a:bodyPr vert="horz" wrap="square" lIns="91440" tIns="45720" rIns="91440" bIns="45720" anchor="ctr" anchorCtr="0">
            <a:prstTxWarp prst="textNoShape">
              <a:avLst/>
            </a:prstTxWarp>
            <a:spAutoFit/>
          </a:bodyPr>
          <a:lstStyle/>
          <a:p>
            <a:pPr indent="180000" algn="l" eaLnBrk="1" latinLnBrk="0" hangingPunct="1">
              <a:lnSpc>
                <a:spcPct val="100000"/>
              </a:lnSpc>
              <a:spcBef>
                <a:spcPts val="0"/>
              </a:spcBef>
              <a:spcAft>
                <a:spcPts val="0"/>
              </a:spcAft>
              <a:buClrTx/>
              <a:buFont typeface="Arial" pitchFamily="34" charset="0"/>
              <a:buChar char="•"/>
            </a:pPr>
            <a:r>
              <a:rPr lang="zh-CN" altLang="en-US" sz="1600"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上位机一般指计算机（或工控机）、</a:t>
            </a:r>
            <a:r>
              <a:rPr lang="en-US" altLang="zh-CN" sz="1600"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PLC</a:t>
            </a:r>
            <a:r>
              <a:rPr lang="zh-CN" altLang="en-US" sz="1600"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a:t>
            </a:r>
            <a:r>
              <a:rPr lang="en-US" altLang="zh-CN" sz="1600"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DCS</a:t>
            </a:r>
            <a:r>
              <a:rPr lang="zh-CN" altLang="en-US" sz="1600"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、人机界面等主控制设备。</a:t>
            </a:r>
            <a:endParaRPr lang="zh-CN" altLang="en-US" sz="1400"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endParaRPr>
          </a:p>
        </p:txBody>
      </p:sp>
      <p:sp>
        <p:nvSpPr>
          <p:cNvPr id="35" name="矩形">
            <a:extLst>
              <a:ext uri="{FF2B5EF4-FFF2-40B4-BE49-F238E27FC236}">
                <a16:creationId xmlns:a16="http://schemas.microsoft.com/office/drawing/2014/main" id="{80AE68CF-01A7-DEB9-C86A-793DF0D329DF}"/>
              </a:ext>
            </a:extLst>
          </p:cNvPr>
          <p:cNvSpPr>
            <a:spLocks/>
          </p:cNvSpPr>
          <p:nvPr/>
        </p:nvSpPr>
        <p:spPr>
          <a:xfrm>
            <a:off x="5744890" y="3372871"/>
            <a:ext cx="960928" cy="300403"/>
          </a:xfrm>
          <a:prstGeom prst="rect">
            <a:avLst/>
          </a:prstGeom>
          <a:noFill/>
          <a:ln w="9525" cap="flat" cmpd="sng">
            <a:noFill/>
            <a:prstDash val="solid"/>
            <a:round/>
          </a:ln>
        </p:spPr>
        <p:txBody>
          <a:bodyPr vert="horz" wrap="square" lIns="91440" tIns="45720" rIns="91440" bIns="45720" anchor="t" anchorCtr="0">
            <a:prstTxWarp prst="textNoShape">
              <a:avLst/>
            </a:prstTxWarp>
            <a:spAutoFit/>
          </a:bodyPr>
          <a:lstStyle/>
          <a:p>
            <a:pPr marL="336550" indent="-336550" algn="ctr">
              <a:lnSpc>
                <a:spcPct val="110000"/>
              </a:lnSpc>
              <a:spcBef>
                <a:spcPct val="10000"/>
              </a:spcBef>
              <a:spcAft>
                <a:spcPct val="10000"/>
              </a:spcAft>
              <a:buNone/>
            </a:pPr>
            <a:r>
              <a:rPr lang="zh-CN" altLang="en-US" sz="1400" dirty="0">
                <a:solidFill>
                  <a:srgbClr val="000000"/>
                </a:solidFill>
                <a:latin typeface="宋体" charset="0"/>
                <a:ea typeface="宋体" charset="0"/>
                <a:cs typeface="Calibri" charset="0"/>
              </a:rPr>
              <a:t>通讯接口</a:t>
            </a:r>
            <a:endParaRPr lang="zh-CN" altLang="en-US" sz="1400" b="0" i="0" u="none" strike="noStrike" kern="1200" cap="none" spc="0" baseline="0" dirty="0">
              <a:solidFill>
                <a:srgbClr val="000000"/>
              </a:solidFill>
              <a:latin typeface="宋体" charset="0"/>
              <a:ea typeface="宋体" charset="0"/>
              <a:cs typeface="Calibri" charset="0"/>
            </a:endParaRPr>
          </a:p>
        </p:txBody>
      </p:sp>
      <p:sp>
        <p:nvSpPr>
          <p:cNvPr id="36" name="矩形">
            <a:extLst>
              <a:ext uri="{FF2B5EF4-FFF2-40B4-BE49-F238E27FC236}">
                <a16:creationId xmlns:a16="http://schemas.microsoft.com/office/drawing/2014/main" id="{B8C8EA3F-6110-7E52-53B4-216FF1156154}"/>
              </a:ext>
            </a:extLst>
          </p:cNvPr>
          <p:cNvSpPr>
            <a:spLocks/>
          </p:cNvSpPr>
          <p:nvPr/>
        </p:nvSpPr>
        <p:spPr>
          <a:xfrm>
            <a:off x="7057117" y="3380332"/>
            <a:ext cx="960928" cy="300403"/>
          </a:xfrm>
          <a:prstGeom prst="rect">
            <a:avLst/>
          </a:prstGeom>
          <a:noFill/>
          <a:ln w="9525" cap="flat" cmpd="sng">
            <a:noFill/>
            <a:prstDash val="solid"/>
            <a:round/>
          </a:ln>
        </p:spPr>
        <p:txBody>
          <a:bodyPr vert="horz" wrap="square" lIns="91440" tIns="45720" rIns="91440" bIns="45720" anchor="t" anchorCtr="0">
            <a:prstTxWarp prst="textNoShape">
              <a:avLst/>
            </a:prstTxWarp>
            <a:spAutoFit/>
          </a:bodyPr>
          <a:lstStyle/>
          <a:p>
            <a:pPr marL="336550" indent="-336550" algn="ctr">
              <a:lnSpc>
                <a:spcPct val="110000"/>
              </a:lnSpc>
              <a:spcBef>
                <a:spcPct val="10000"/>
              </a:spcBef>
              <a:spcAft>
                <a:spcPct val="10000"/>
              </a:spcAft>
              <a:buNone/>
            </a:pPr>
            <a:r>
              <a:rPr lang="zh-CN" altLang="en-US" sz="1400" dirty="0">
                <a:solidFill>
                  <a:srgbClr val="000000"/>
                </a:solidFill>
                <a:latin typeface="宋体" charset="0"/>
                <a:ea typeface="宋体" charset="0"/>
                <a:cs typeface="Calibri" charset="0"/>
              </a:rPr>
              <a:t>通讯接口</a:t>
            </a:r>
            <a:endParaRPr lang="zh-CN" altLang="en-US" sz="1400" b="0" i="0" u="none" strike="noStrike" kern="1200" cap="none" spc="0" baseline="0" dirty="0">
              <a:solidFill>
                <a:srgbClr val="000000"/>
              </a:solidFill>
              <a:latin typeface="宋体" charset="0"/>
              <a:ea typeface="宋体" charset="0"/>
              <a:cs typeface="Calibri" charset="0"/>
            </a:endParaRPr>
          </a:p>
        </p:txBody>
      </p:sp>
    </p:spTree>
    <p:extLst>
      <p:ext uri="{BB962C8B-B14F-4D97-AF65-F5344CB8AC3E}">
        <p14:creationId xmlns:p14="http://schemas.microsoft.com/office/powerpoint/2010/main" val="13328413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4" name="矩形">
            <a:extLst>
              <a:ext uri="{FF2B5EF4-FFF2-40B4-BE49-F238E27FC236}">
                <a16:creationId xmlns:a16="http://schemas.microsoft.com/office/drawing/2014/main" id="{66417395-95E4-3A05-E7A7-E8166616EB0C}"/>
              </a:ext>
            </a:extLst>
          </p:cNvPr>
          <p:cNvSpPr>
            <a:spLocks/>
          </p:cNvSpPr>
          <p:nvPr/>
        </p:nvSpPr>
        <p:spPr>
          <a:xfrm>
            <a:off x="936501" y="1871935"/>
            <a:ext cx="8640960" cy="1477328"/>
          </a:xfrm>
          <a:prstGeom prst="rect">
            <a:avLst/>
          </a:prstGeom>
          <a:solidFill>
            <a:srgbClr val="FFFFFF"/>
          </a:solidFill>
          <a:ln w="12700" cap="flat" cmpd="sng">
            <a:noFill/>
            <a:prstDash val="solid"/>
            <a:miter/>
          </a:ln>
        </p:spPr>
        <p:txBody>
          <a:bodyPr vert="horz" wrap="square" lIns="91440" tIns="45720" rIns="91440" bIns="45720" anchor="ctr" anchorCtr="0">
            <a:prstTxWarp prst="textNoShape">
              <a:avLst/>
            </a:prstTxWarp>
            <a:spAutoFit/>
          </a:bodyPr>
          <a:lstStyle/>
          <a:p>
            <a:pPr marL="0" indent="0" algn="l" eaLnBrk="1" latinLnBrk="0" hangingPunct="1">
              <a:lnSpc>
                <a:spcPct val="100000"/>
              </a:lnSpc>
              <a:spcBef>
                <a:spcPts val="0"/>
              </a:spcBef>
              <a:spcAft>
                <a:spcPts val="0"/>
              </a:spcAft>
              <a:buNone/>
            </a:pPr>
            <a:r>
              <a:rPr lang="zh-CN" altLang="en-US"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① 面板给定和模拟量给定中，优先选择面板给定。</a:t>
            </a:r>
            <a:endParaRPr lang="en-US" altLang="zh-CN"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endParaRPr>
          </a:p>
          <a:p>
            <a:pPr marL="0" indent="0" algn="l" eaLnBrk="1" latinLnBrk="0" hangingPunct="1">
              <a:lnSpc>
                <a:spcPct val="100000"/>
              </a:lnSpc>
              <a:spcBef>
                <a:spcPts val="0"/>
              </a:spcBef>
              <a:spcAft>
                <a:spcPts val="0"/>
              </a:spcAft>
              <a:buNone/>
            </a:pPr>
            <a:endParaRPr lang="en-US" altLang="zh-CN"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endParaRPr>
          </a:p>
          <a:p>
            <a:pPr marL="0" indent="0" algn="l" eaLnBrk="1" latinLnBrk="0" hangingPunct="1">
              <a:lnSpc>
                <a:spcPct val="100000"/>
              </a:lnSpc>
              <a:spcBef>
                <a:spcPts val="0"/>
              </a:spcBef>
              <a:spcAft>
                <a:spcPts val="0"/>
              </a:spcAft>
              <a:buNone/>
            </a:pPr>
            <a:r>
              <a:rPr lang="zh-CN" altLang="en-US"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② 数字量给定和模拟量给定中，优先选择数字量给定。</a:t>
            </a:r>
            <a:endParaRPr lang="en-US" altLang="zh-CN"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endParaRPr>
          </a:p>
          <a:p>
            <a:pPr marL="0" indent="0" algn="l" eaLnBrk="1" latinLnBrk="0" hangingPunct="1">
              <a:lnSpc>
                <a:spcPct val="100000"/>
              </a:lnSpc>
              <a:spcBef>
                <a:spcPts val="0"/>
              </a:spcBef>
              <a:spcAft>
                <a:spcPts val="0"/>
              </a:spcAft>
              <a:buNone/>
            </a:pPr>
            <a:endParaRPr lang="en-US" altLang="zh-CN"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endParaRPr>
          </a:p>
          <a:p>
            <a:pPr marL="0" indent="0" algn="l" eaLnBrk="1" latinLnBrk="0" hangingPunct="1">
              <a:lnSpc>
                <a:spcPct val="100000"/>
              </a:lnSpc>
              <a:spcBef>
                <a:spcPts val="0"/>
              </a:spcBef>
              <a:spcAft>
                <a:spcPts val="0"/>
              </a:spcAft>
              <a:buNone/>
            </a:pPr>
            <a:r>
              <a:rPr lang="zh-CN" altLang="en-US" b="0" i="0" u="none" strike="noStrike" kern="1200" cap="none" spc="0" baseline="0" dirty="0">
                <a:solidFill>
                  <a:schemeClr val="tx1"/>
                </a:solidFill>
                <a:latin typeface="宋体" panose="02010600030101010101" pitchFamily="2" charset="-122"/>
                <a:ea typeface="宋体" panose="02010600030101010101" pitchFamily="2" charset="-122"/>
                <a:cs typeface="Calibri" charset="0"/>
              </a:rPr>
              <a:t>③ 在电压信号和电流信号中，优先选择电流信号。 </a:t>
            </a:r>
          </a:p>
        </p:txBody>
      </p:sp>
      <p:sp>
        <p:nvSpPr>
          <p:cNvPr id="26" name="文本框 25">
            <a:extLst>
              <a:ext uri="{FF2B5EF4-FFF2-40B4-BE49-F238E27FC236}">
                <a16:creationId xmlns:a16="http://schemas.microsoft.com/office/drawing/2014/main" id="{AE11AE09-AEED-DF44-C3B9-CE8DBC4864A9}"/>
              </a:ext>
            </a:extLst>
          </p:cNvPr>
          <p:cNvSpPr txBox="1"/>
          <p:nvPr/>
        </p:nvSpPr>
        <p:spPr>
          <a:xfrm>
            <a:off x="619121" y="1345215"/>
            <a:ext cx="5800436" cy="369332"/>
          </a:xfrm>
          <a:prstGeom prst="rect">
            <a:avLst/>
          </a:prstGeom>
          <a:noFill/>
        </p:spPr>
        <p:txBody>
          <a:bodyPr wrap="square">
            <a:spAutoFit/>
          </a:bodyPr>
          <a:lstStyle/>
          <a:p>
            <a:pPr marL="285750" indent="-285750">
              <a:buFont typeface="Arial" panose="020B0604020202020204" pitchFamily="34" charset="0"/>
              <a:buChar char="•"/>
            </a:pPr>
            <a:r>
              <a:rPr lang="zh-CN" altLang="en-US" dirty="0"/>
              <a:t>选择频率给定方式的原则 </a:t>
            </a:r>
          </a:p>
        </p:txBody>
      </p:sp>
    </p:spTree>
    <p:extLst>
      <p:ext uri="{BB962C8B-B14F-4D97-AF65-F5344CB8AC3E}">
        <p14:creationId xmlns:p14="http://schemas.microsoft.com/office/powerpoint/2010/main" val="25408170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87588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SINAMICS V20</a:t>
            </a:r>
            <a:r>
              <a:rPr lang="zh-CN" altLang="en-US" sz="1800" dirty="0">
                <a:effectLst/>
                <a:ea typeface="宋体" panose="02010600030101010101" pitchFamily="2" charset="-122"/>
                <a:cs typeface="宋体" panose="02010600030101010101" pitchFamily="2" charset="-122"/>
              </a:rPr>
              <a:t>系列变频器具有多种运转命令给定方式和频率给定方式，运转命令给定方式和频率给定方式的选择分别由参数</a:t>
            </a:r>
            <a:r>
              <a:rPr lang="en-US" altLang="zh-CN" sz="1800" dirty="0">
                <a:effectLst/>
                <a:ea typeface="宋体" panose="02010600030101010101" pitchFamily="2" charset="-122"/>
                <a:cs typeface="宋体" panose="02010600030101010101" pitchFamily="2" charset="-122"/>
              </a:rPr>
              <a:t>P700</a:t>
            </a:r>
            <a:r>
              <a:rPr lang="zh-CN" altLang="en-US"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P1000</a:t>
            </a:r>
            <a:r>
              <a:rPr lang="zh-CN" altLang="en-US" sz="1800" dirty="0">
                <a:effectLst/>
                <a:ea typeface="宋体" panose="02010600030101010101" pitchFamily="2" charset="-122"/>
                <a:cs typeface="宋体" panose="02010600030101010101" pitchFamily="2" charset="-122"/>
              </a:rPr>
              <a:t>设置。</a:t>
            </a: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3.3.3 SINAMICS V20</a:t>
            </a:r>
            <a:r>
              <a:rPr lang="zh-CN" altLang="en-US" sz="2400" b="1" dirty="0">
                <a:solidFill>
                  <a:srgbClr val="294B64"/>
                </a:solidFill>
                <a:latin typeface="微软雅黑" panose="020B0503020204020204" charset="-122"/>
                <a:ea typeface="微软雅黑" panose="020B0503020204020204" charset="-122"/>
              </a:rPr>
              <a:t>变频器的运行方式</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2504439"/>
            <a:ext cx="9600158" cy="1273875"/>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a:t>
            </a:r>
            <a:r>
              <a:rPr lang="en-US" altLang="zh-CN" dirty="0">
                <a:latin typeface="+mn-ea"/>
              </a:rPr>
              <a:t>SINAMICS V20</a:t>
            </a:r>
            <a:r>
              <a:rPr lang="zh-CN" altLang="en-US" dirty="0">
                <a:latin typeface="+mn-ea"/>
              </a:rPr>
              <a:t>变频器的命令给定方式</a:t>
            </a:r>
          </a:p>
          <a:p>
            <a:pPr>
              <a:lnSpc>
                <a:spcPct val="150000"/>
              </a:lnSpc>
            </a:pPr>
            <a:r>
              <a:rPr lang="en-US" altLang="zh-CN" dirty="0">
                <a:latin typeface="+mn-ea"/>
              </a:rPr>
              <a:t>SINAMICS V20</a:t>
            </a:r>
            <a:r>
              <a:rPr lang="zh-CN" altLang="en-US" dirty="0">
                <a:latin typeface="+mn-ea"/>
              </a:rPr>
              <a:t>变频器起动</a:t>
            </a:r>
            <a:r>
              <a:rPr lang="en-US" altLang="zh-CN" dirty="0">
                <a:latin typeface="+mn-ea"/>
              </a:rPr>
              <a:t>/</a:t>
            </a:r>
            <a:r>
              <a:rPr lang="zh-CN" altLang="en-US" dirty="0">
                <a:latin typeface="+mn-ea"/>
              </a:rPr>
              <a:t>停止命令给定有操作面板（键盘）、端子、通讯三种给定方式，由参数</a:t>
            </a:r>
            <a:r>
              <a:rPr lang="en-US" altLang="zh-CN" dirty="0">
                <a:latin typeface="+mn-ea"/>
              </a:rPr>
              <a:t>P0700</a:t>
            </a:r>
            <a:r>
              <a:rPr lang="zh-CN" altLang="en-US" dirty="0">
                <a:latin typeface="+mn-ea"/>
              </a:rPr>
              <a:t>设置，</a:t>
            </a:r>
          </a:p>
        </p:txBody>
      </p:sp>
      <p:graphicFrame>
        <p:nvGraphicFramePr>
          <p:cNvPr id="12" name="表格 11">
            <a:extLst>
              <a:ext uri="{FF2B5EF4-FFF2-40B4-BE49-F238E27FC236}">
                <a16:creationId xmlns:a16="http://schemas.microsoft.com/office/drawing/2014/main" id="{F2C0B076-E542-C1F6-2FEA-FDE7F353ABE2}"/>
              </a:ext>
            </a:extLst>
          </p:cNvPr>
          <p:cNvGraphicFramePr>
            <a:graphicFrameLocks noGrp="1"/>
          </p:cNvGraphicFramePr>
          <p:nvPr>
            <p:extLst>
              <p:ext uri="{D42A27DB-BD31-4B8C-83A1-F6EECF244321}">
                <p14:modId xmlns:p14="http://schemas.microsoft.com/office/powerpoint/2010/main" val="2057458801"/>
              </p:ext>
            </p:extLst>
          </p:nvPr>
        </p:nvGraphicFramePr>
        <p:xfrm>
          <a:off x="2520677" y="4536231"/>
          <a:ext cx="6264696" cy="1272740"/>
        </p:xfrm>
        <a:graphic>
          <a:graphicData uri="http://schemas.openxmlformats.org/drawingml/2006/table">
            <a:tbl>
              <a:tblPr>
                <a:tableStyleId>{D7AC3CCA-C797-4891-BE02-D94E43425B78}</a:tableStyleId>
              </a:tblPr>
              <a:tblGrid>
                <a:gridCol w="2095646">
                  <a:extLst>
                    <a:ext uri="{9D8B030D-6E8A-4147-A177-3AD203B41FA5}">
                      <a16:colId xmlns:a16="http://schemas.microsoft.com/office/drawing/2014/main" val="3376232316"/>
                    </a:ext>
                  </a:extLst>
                </a:gridCol>
                <a:gridCol w="4169050">
                  <a:extLst>
                    <a:ext uri="{9D8B030D-6E8A-4147-A177-3AD203B41FA5}">
                      <a16:colId xmlns:a16="http://schemas.microsoft.com/office/drawing/2014/main" val="1065283911"/>
                    </a:ext>
                  </a:extLst>
                </a:gridCol>
              </a:tblGrid>
              <a:tr h="254548">
                <a:tc>
                  <a:txBody>
                    <a:bodyPr/>
                    <a:lstStyle/>
                    <a:p>
                      <a:pPr algn="ctr"/>
                      <a:r>
                        <a:rPr lang="zh-CN" sz="1600" dirty="0">
                          <a:effectLst/>
                        </a:rPr>
                        <a:t>参数值</a:t>
                      </a:r>
                      <a:endParaRPr lang="zh-CN" sz="2800" dirty="0">
                        <a:effectLst/>
                        <a:latin typeface="+mn-ea"/>
                        <a:ea typeface="+mn-ea"/>
                        <a:cs typeface="宋体" panose="02010600030101010101" pitchFamily="2" charset="-122"/>
                      </a:endParaRPr>
                    </a:p>
                  </a:txBody>
                  <a:tcPr marL="68580" marR="68580" marT="0" marB="0">
                    <a:solidFill>
                      <a:schemeClr val="accent3">
                        <a:lumMod val="60000"/>
                        <a:lumOff val="40000"/>
                      </a:schemeClr>
                    </a:solidFill>
                  </a:tcPr>
                </a:tc>
                <a:tc>
                  <a:txBody>
                    <a:bodyPr/>
                    <a:lstStyle/>
                    <a:p>
                      <a:pPr algn="ctr"/>
                      <a:r>
                        <a:rPr lang="zh-CN" sz="1600" dirty="0">
                          <a:effectLst/>
                        </a:rPr>
                        <a:t>命令源</a:t>
                      </a:r>
                      <a:endParaRPr lang="zh-CN" sz="2800" dirty="0">
                        <a:effectLst/>
                        <a:latin typeface="+mn-ea"/>
                        <a:ea typeface="+mn-ea"/>
                        <a:cs typeface="宋体" panose="02010600030101010101" pitchFamily="2" charset="-122"/>
                      </a:endParaRPr>
                    </a:p>
                  </a:txBody>
                  <a:tcPr marL="68580" marR="68580" marT="0" marB="0">
                    <a:solidFill>
                      <a:schemeClr val="accent3">
                        <a:lumMod val="60000"/>
                        <a:lumOff val="40000"/>
                      </a:schemeClr>
                    </a:solidFill>
                  </a:tcPr>
                </a:tc>
                <a:extLst>
                  <a:ext uri="{0D108BD9-81ED-4DB2-BD59-A6C34878D82A}">
                    <a16:rowId xmlns:a16="http://schemas.microsoft.com/office/drawing/2014/main" val="2546601738"/>
                  </a:ext>
                </a:extLst>
              </a:tr>
              <a:tr h="254548">
                <a:tc>
                  <a:txBody>
                    <a:bodyPr/>
                    <a:lstStyle/>
                    <a:p>
                      <a:r>
                        <a:rPr lang="en-US" sz="1600">
                          <a:effectLst/>
                        </a:rPr>
                        <a:t>P0700=0</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出厂默认设置</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4255833891"/>
                  </a:ext>
                </a:extLst>
              </a:tr>
              <a:tr h="254548">
                <a:tc>
                  <a:txBody>
                    <a:bodyPr/>
                    <a:lstStyle/>
                    <a:p>
                      <a:r>
                        <a:rPr lang="en-US" sz="1600">
                          <a:effectLst/>
                        </a:rPr>
                        <a:t>P0700=1</a:t>
                      </a:r>
                      <a:r>
                        <a:rPr lang="zh-CN" sz="1600">
                          <a:effectLst/>
                        </a:rPr>
                        <a:t>（默认值）</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操作面板（键盘）</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673031316"/>
                  </a:ext>
                </a:extLst>
              </a:tr>
              <a:tr h="254548">
                <a:tc>
                  <a:txBody>
                    <a:bodyPr/>
                    <a:lstStyle/>
                    <a:p>
                      <a:r>
                        <a:rPr lang="en-US" sz="1600">
                          <a:effectLst/>
                        </a:rPr>
                        <a:t>P0700=2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由数字输入端子控制启停</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63924132"/>
                  </a:ext>
                </a:extLst>
              </a:tr>
              <a:tr h="254548">
                <a:tc>
                  <a:txBody>
                    <a:bodyPr/>
                    <a:lstStyle/>
                    <a:p>
                      <a:r>
                        <a:rPr lang="en-US" sz="1600">
                          <a:effectLst/>
                        </a:rPr>
                        <a:t>P0700=5</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通讯，</a:t>
                      </a:r>
                      <a:r>
                        <a:rPr lang="en-US" sz="1600" dirty="0">
                          <a:effectLst/>
                        </a:rPr>
                        <a:t>RS485</a:t>
                      </a:r>
                      <a:r>
                        <a:rPr lang="zh-CN" sz="1600" dirty="0">
                          <a:effectLst/>
                        </a:rPr>
                        <a:t>上的</a:t>
                      </a:r>
                      <a:r>
                        <a:rPr lang="en-US" sz="1600" dirty="0">
                          <a:effectLst/>
                        </a:rPr>
                        <a:t>USS</a:t>
                      </a:r>
                      <a:r>
                        <a:rPr lang="zh-CN" sz="1600" dirty="0">
                          <a:effectLst/>
                        </a:rPr>
                        <a:t>或</a:t>
                      </a:r>
                      <a:r>
                        <a:rPr lang="en-US" sz="1600" dirty="0">
                          <a:effectLst/>
                        </a:rPr>
                        <a:t>MODBUS</a:t>
                      </a:r>
                      <a:r>
                        <a:rPr lang="zh-CN" sz="1600" dirty="0">
                          <a:effectLst/>
                        </a:rPr>
                        <a:t>控制启停</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485584014"/>
                  </a:ext>
                </a:extLst>
              </a:tr>
            </a:tbl>
          </a:graphicData>
        </a:graphic>
      </p:graphicFrame>
    </p:spTree>
    <p:extLst>
      <p:ext uri="{BB962C8B-B14F-4D97-AF65-F5344CB8AC3E}">
        <p14:creationId xmlns:p14="http://schemas.microsoft.com/office/powerpoint/2010/main" val="34713545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482977" y="1038021"/>
            <a:ext cx="9600158" cy="2122376"/>
          </a:xfrm>
          <a:prstGeom prst="rect">
            <a:avLst/>
          </a:prstGeom>
          <a:noFill/>
        </p:spPr>
        <p:txBody>
          <a:bodyPr wrap="square">
            <a:spAutoFit/>
          </a:bodyPr>
          <a:lstStyle/>
          <a:p>
            <a:pPr>
              <a:lnSpc>
                <a:spcPct val="150000"/>
              </a:lnSpc>
            </a:pPr>
            <a:r>
              <a:rPr lang="en-US" altLang="zh-CN" dirty="0">
                <a:latin typeface="+mn-ea"/>
              </a:rPr>
              <a:t>2</a:t>
            </a:r>
            <a:r>
              <a:rPr lang="zh-CN" altLang="en-US" dirty="0">
                <a:latin typeface="+mn-ea"/>
              </a:rPr>
              <a:t>．</a:t>
            </a:r>
            <a:r>
              <a:rPr lang="en-US" altLang="zh-CN" dirty="0">
                <a:latin typeface="+mn-ea"/>
              </a:rPr>
              <a:t>SINAMICS V20</a:t>
            </a:r>
            <a:r>
              <a:rPr lang="zh-CN" altLang="en-US" dirty="0">
                <a:latin typeface="+mn-ea"/>
              </a:rPr>
              <a:t>变频器的频率给定方式</a:t>
            </a:r>
          </a:p>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变频器频率给定方式有面板给定、</a:t>
            </a:r>
            <a:r>
              <a:rPr lang="en-US" altLang="zh-CN" dirty="0">
                <a:latin typeface="+mn-ea"/>
              </a:rPr>
              <a:t>UP/DOWN</a:t>
            </a:r>
            <a:r>
              <a:rPr lang="zh-CN" altLang="en-US" dirty="0">
                <a:latin typeface="+mn-ea"/>
              </a:rPr>
              <a:t>信号给定、模拟量输入给定、固定频率给定和通讯给定等方式，通过参数</a:t>
            </a:r>
            <a:r>
              <a:rPr lang="en-US" altLang="zh-CN" dirty="0">
                <a:latin typeface="+mn-ea"/>
              </a:rPr>
              <a:t>P1000</a:t>
            </a:r>
            <a:r>
              <a:rPr lang="zh-CN" altLang="en-US" dirty="0">
                <a:latin typeface="+mn-ea"/>
              </a:rPr>
              <a:t>设置，</a:t>
            </a:r>
            <a:endParaRPr lang="en-US" altLang="zh-CN" dirty="0">
              <a:latin typeface="+mn-ea"/>
            </a:endParaRPr>
          </a:p>
          <a:p>
            <a:pPr marL="285750" indent="-285750">
              <a:lnSpc>
                <a:spcPct val="150000"/>
              </a:lnSpc>
              <a:buFont typeface="Arial" panose="020B0604020202020204" pitchFamily="34" charset="0"/>
              <a:buChar char="•"/>
            </a:pPr>
            <a:r>
              <a:rPr lang="zh-CN" altLang="zh-CN" sz="1800" dirty="0">
                <a:effectLst/>
                <a:ea typeface="宋体" panose="02010600030101010101" pitchFamily="2" charset="-122"/>
                <a:cs typeface="宋体" panose="02010600030101010101" pitchFamily="2" charset="-122"/>
              </a:rPr>
              <a:t>当</a:t>
            </a:r>
            <a:r>
              <a:rPr lang="en-US" altLang="zh-CN" sz="1800" dirty="0">
                <a:effectLst/>
                <a:ea typeface="宋体" panose="02010600030101010101" pitchFamily="2" charset="-122"/>
                <a:cs typeface="宋体" panose="02010600030101010101" pitchFamily="2" charset="-122"/>
              </a:rPr>
              <a:t>P1000</a:t>
            </a:r>
            <a:r>
              <a:rPr lang="zh-CN" altLang="zh-CN" sz="1800" dirty="0">
                <a:effectLst/>
                <a:ea typeface="宋体" panose="02010600030101010101" pitchFamily="2" charset="-122"/>
                <a:cs typeface="宋体" panose="02010600030101010101" pitchFamily="2" charset="-122"/>
              </a:rPr>
              <a:t>设置为</a:t>
            </a:r>
            <a:r>
              <a:rPr lang="en-US" altLang="zh-CN" sz="1800" dirty="0">
                <a:effectLst/>
                <a:ea typeface="宋体" panose="02010600030101010101" pitchFamily="2" charset="-122"/>
                <a:cs typeface="宋体" panose="02010600030101010101" pitchFamily="2" charset="-122"/>
              </a:rPr>
              <a:t>2</a:t>
            </a:r>
            <a:r>
              <a:rPr lang="zh-CN" altLang="zh-CN" sz="1800" dirty="0">
                <a:effectLst/>
                <a:ea typeface="宋体" panose="02010600030101010101" pitchFamily="2" charset="-122"/>
                <a:cs typeface="宋体" panose="02010600030101010101" pitchFamily="2" charset="-122"/>
              </a:rPr>
              <a:t>位数时，表示两种频率设定值相加，例如，</a:t>
            </a:r>
            <a:r>
              <a:rPr lang="en-US" altLang="zh-CN" sz="1800" dirty="0">
                <a:effectLst/>
                <a:ea typeface="宋体" panose="02010600030101010101" pitchFamily="2" charset="-122"/>
                <a:cs typeface="宋体" panose="02010600030101010101" pitchFamily="2" charset="-122"/>
              </a:rPr>
              <a:t>P1000=52</a:t>
            </a:r>
            <a:r>
              <a:rPr lang="zh-CN" altLang="zh-CN" sz="1800" dirty="0">
                <a:effectLst/>
                <a:ea typeface="宋体" panose="02010600030101010101" pitchFamily="2" charset="-122"/>
                <a:cs typeface="宋体" panose="02010600030101010101" pitchFamily="2" charset="-122"/>
              </a:rPr>
              <a:t>表示模拟量输入</a:t>
            </a:r>
            <a:r>
              <a:rPr lang="en-US" altLang="zh-CN" sz="1800" dirty="0">
                <a:effectLst/>
                <a:ea typeface="宋体" panose="02010600030101010101" pitchFamily="2" charset="-122"/>
                <a:cs typeface="宋体" panose="02010600030101010101" pitchFamily="2" charset="-122"/>
              </a:rPr>
              <a:t>1</a:t>
            </a:r>
            <a:r>
              <a:rPr lang="zh-CN" altLang="zh-CN" sz="1800" dirty="0">
                <a:effectLst/>
                <a:ea typeface="宋体" panose="02010600030101010101" pitchFamily="2" charset="-122"/>
                <a:cs typeface="宋体" panose="02010600030101010101" pitchFamily="2" charset="-122"/>
              </a:rPr>
              <a:t>作为主设定值，</a:t>
            </a:r>
            <a:r>
              <a:rPr lang="en-US" altLang="zh-CN" sz="1800" dirty="0">
                <a:effectLst/>
                <a:ea typeface="宋体" panose="02010600030101010101" pitchFamily="2" charset="-122"/>
                <a:cs typeface="宋体" panose="02010600030101010101" pitchFamily="2" charset="-122"/>
              </a:rPr>
              <a:t>USS/MODBUS</a:t>
            </a:r>
            <a:r>
              <a:rPr lang="zh-CN" altLang="zh-CN" sz="1800" dirty="0">
                <a:effectLst/>
                <a:ea typeface="宋体" panose="02010600030101010101" pitchFamily="2" charset="-122"/>
                <a:cs typeface="宋体" panose="02010600030101010101" pitchFamily="2" charset="-122"/>
              </a:rPr>
              <a:t>通讯作为附加设定值，总的设定值等于模拟量</a:t>
            </a:r>
            <a:r>
              <a:rPr lang="en-US" altLang="zh-CN" sz="1800" dirty="0">
                <a:effectLst/>
                <a:ea typeface="宋体" panose="02010600030101010101" pitchFamily="2" charset="-122"/>
                <a:cs typeface="宋体" panose="02010600030101010101" pitchFamily="2" charset="-122"/>
              </a:rPr>
              <a:t> +USS/MODBUS</a:t>
            </a:r>
            <a:r>
              <a:rPr lang="zh-CN" altLang="zh-CN" sz="1800" dirty="0">
                <a:effectLst/>
                <a:ea typeface="宋体" panose="02010600030101010101" pitchFamily="2" charset="-122"/>
                <a:cs typeface="宋体" panose="02010600030101010101" pitchFamily="2" charset="-122"/>
              </a:rPr>
              <a:t>设定。</a:t>
            </a:r>
            <a:endParaRPr lang="zh-CN" altLang="en-US" dirty="0">
              <a:latin typeface="+mn-ea"/>
            </a:endParaRPr>
          </a:p>
        </p:txBody>
      </p:sp>
      <p:graphicFrame>
        <p:nvGraphicFramePr>
          <p:cNvPr id="2" name="表格 1">
            <a:extLst>
              <a:ext uri="{FF2B5EF4-FFF2-40B4-BE49-F238E27FC236}">
                <a16:creationId xmlns:a16="http://schemas.microsoft.com/office/drawing/2014/main" id="{8F42ABC6-A7A2-A9AA-BBF2-990BE4034D79}"/>
              </a:ext>
            </a:extLst>
          </p:cNvPr>
          <p:cNvGraphicFramePr>
            <a:graphicFrameLocks noGrp="1"/>
          </p:cNvGraphicFramePr>
          <p:nvPr>
            <p:extLst>
              <p:ext uri="{D42A27DB-BD31-4B8C-83A1-F6EECF244321}">
                <p14:modId xmlns:p14="http://schemas.microsoft.com/office/powerpoint/2010/main" val="775073077"/>
              </p:ext>
            </p:extLst>
          </p:nvPr>
        </p:nvGraphicFramePr>
        <p:xfrm>
          <a:off x="1584573" y="3560159"/>
          <a:ext cx="7992888" cy="2036995"/>
        </p:xfrm>
        <a:graphic>
          <a:graphicData uri="http://schemas.openxmlformats.org/drawingml/2006/table">
            <a:tbl>
              <a:tblPr>
                <a:tableStyleId>{D7AC3CCA-C797-4891-BE02-D94E43425B78}</a:tableStyleId>
              </a:tblPr>
              <a:tblGrid>
                <a:gridCol w="1385614">
                  <a:extLst>
                    <a:ext uri="{9D8B030D-6E8A-4147-A177-3AD203B41FA5}">
                      <a16:colId xmlns:a16="http://schemas.microsoft.com/office/drawing/2014/main" val="2119433779"/>
                    </a:ext>
                  </a:extLst>
                </a:gridCol>
                <a:gridCol w="6607274">
                  <a:extLst>
                    <a:ext uri="{9D8B030D-6E8A-4147-A177-3AD203B41FA5}">
                      <a16:colId xmlns:a16="http://schemas.microsoft.com/office/drawing/2014/main" val="2918780436"/>
                    </a:ext>
                  </a:extLst>
                </a:gridCol>
              </a:tblGrid>
              <a:tr h="282908">
                <a:tc>
                  <a:txBody>
                    <a:bodyPr/>
                    <a:lstStyle/>
                    <a:p>
                      <a:pPr algn="ctr"/>
                      <a:r>
                        <a:rPr lang="zh-CN" sz="1600" dirty="0">
                          <a:effectLst/>
                        </a:rPr>
                        <a:t>参数值</a:t>
                      </a:r>
                      <a:endParaRPr lang="zh-CN" sz="2800" dirty="0">
                        <a:effectLst/>
                        <a:latin typeface="+mn-ea"/>
                        <a:ea typeface="+mn-ea"/>
                        <a:cs typeface="宋体" panose="02010600030101010101" pitchFamily="2" charset="-122"/>
                      </a:endParaRPr>
                    </a:p>
                  </a:txBody>
                  <a:tcPr marL="68580" marR="68580" marT="0" marB="0">
                    <a:solidFill>
                      <a:schemeClr val="accent3">
                        <a:lumMod val="60000"/>
                        <a:lumOff val="40000"/>
                      </a:schemeClr>
                    </a:solidFill>
                  </a:tcPr>
                </a:tc>
                <a:tc>
                  <a:txBody>
                    <a:bodyPr/>
                    <a:lstStyle/>
                    <a:p>
                      <a:pPr algn="ctr"/>
                      <a:r>
                        <a:rPr lang="zh-CN" sz="1600" dirty="0">
                          <a:effectLst/>
                        </a:rPr>
                        <a:t>命令源</a:t>
                      </a:r>
                      <a:endParaRPr lang="zh-CN" sz="2800" dirty="0">
                        <a:effectLst/>
                        <a:latin typeface="+mn-ea"/>
                        <a:ea typeface="+mn-ea"/>
                        <a:cs typeface="宋体" panose="02010600030101010101" pitchFamily="2" charset="-122"/>
                      </a:endParaRPr>
                    </a:p>
                  </a:txBody>
                  <a:tcPr marL="68580" marR="68580" marT="0" marB="0">
                    <a:solidFill>
                      <a:schemeClr val="accent3">
                        <a:lumMod val="60000"/>
                        <a:lumOff val="40000"/>
                      </a:schemeClr>
                    </a:solidFill>
                  </a:tcPr>
                </a:tc>
                <a:extLst>
                  <a:ext uri="{0D108BD9-81ED-4DB2-BD59-A6C34878D82A}">
                    <a16:rowId xmlns:a16="http://schemas.microsoft.com/office/drawing/2014/main" val="1974936239"/>
                  </a:ext>
                </a:extLst>
              </a:tr>
              <a:tr h="282908">
                <a:tc>
                  <a:txBody>
                    <a:bodyPr/>
                    <a:lstStyle/>
                    <a:p>
                      <a:r>
                        <a:rPr lang="en-US" sz="1600">
                          <a:effectLst/>
                        </a:rPr>
                        <a:t>P1000=0</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无主设定值</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089533220"/>
                  </a:ext>
                </a:extLst>
              </a:tr>
              <a:tr h="282908">
                <a:tc>
                  <a:txBody>
                    <a:bodyPr/>
                    <a:lstStyle/>
                    <a:p>
                      <a:r>
                        <a:rPr lang="en-US" sz="1600">
                          <a:effectLst/>
                        </a:rPr>
                        <a:t>P1000=1</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由</a:t>
                      </a:r>
                      <a:r>
                        <a:rPr lang="en-US" sz="1600">
                          <a:effectLst/>
                        </a:rPr>
                        <a:t>MOP</a:t>
                      </a:r>
                      <a:r>
                        <a:rPr lang="zh-CN" sz="1600">
                          <a:effectLst/>
                        </a:rPr>
                        <a:t>设定频率</a:t>
                      </a:r>
                      <a:r>
                        <a:rPr lang="en-US" sz="1600">
                          <a:effectLst/>
                        </a:rPr>
                        <a:t>(</a:t>
                      </a:r>
                      <a:r>
                        <a:rPr lang="zh-CN" sz="1600">
                          <a:effectLst/>
                        </a:rPr>
                        <a:t>通常为</a:t>
                      </a:r>
                      <a:r>
                        <a:rPr lang="en-US" sz="1600">
                          <a:effectLst/>
                        </a:rPr>
                        <a:t>BOP</a:t>
                      </a:r>
                      <a:r>
                        <a:rPr lang="zh-CN" sz="1600">
                          <a:effectLst/>
                        </a:rPr>
                        <a:t>面板上生、下降按键</a:t>
                      </a:r>
                      <a:r>
                        <a:rPr lang="en-US" sz="1600">
                          <a:effectLst/>
                        </a:rPr>
                        <a:t>)</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378606240"/>
                  </a:ext>
                </a:extLst>
              </a:tr>
              <a:tr h="282908">
                <a:tc>
                  <a:txBody>
                    <a:bodyPr/>
                    <a:lstStyle/>
                    <a:p>
                      <a:r>
                        <a:rPr lang="en-US" sz="1600">
                          <a:effectLst/>
                        </a:rPr>
                        <a:t>P1000=2</a:t>
                      </a:r>
                      <a:endParaRPr lang="zh-CN" sz="2800">
                        <a:effectLst/>
                        <a:latin typeface="+mn-ea"/>
                        <a:ea typeface="+mn-ea"/>
                        <a:cs typeface="宋体" panose="02010600030101010101" pitchFamily="2" charset="-122"/>
                      </a:endParaRPr>
                    </a:p>
                  </a:txBody>
                  <a:tcPr marL="68580" marR="68580" marT="0" marB="0"/>
                </a:tc>
                <a:tc>
                  <a:txBody>
                    <a:bodyPr/>
                    <a:lstStyle/>
                    <a:p>
                      <a:r>
                        <a:rPr lang="zh-CN" sz="1600">
                          <a:effectLst/>
                        </a:rPr>
                        <a:t>由模拟量输入</a:t>
                      </a:r>
                      <a:r>
                        <a:rPr lang="en-US" sz="1600">
                          <a:effectLst/>
                        </a:rPr>
                        <a:t>AI1</a:t>
                      </a:r>
                      <a:r>
                        <a:rPr lang="zh-CN" sz="1600">
                          <a:effectLst/>
                        </a:rPr>
                        <a:t>设定频率</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98509230"/>
                  </a:ext>
                </a:extLst>
              </a:tr>
              <a:tr h="339547">
                <a:tc>
                  <a:txBody>
                    <a:bodyPr/>
                    <a:lstStyle/>
                    <a:p>
                      <a:r>
                        <a:rPr lang="en-US" sz="1600">
                          <a:effectLst/>
                        </a:rPr>
                        <a:t>P1000=3</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固定频率给定</a:t>
                      </a:r>
                      <a:r>
                        <a:rPr lang="en-US" sz="1600" dirty="0">
                          <a:effectLst/>
                        </a:rPr>
                        <a:t>(</a:t>
                      </a:r>
                      <a:r>
                        <a:rPr lang="zh-CN" sz="1600" dirty="0">
                          <a:effectLst/>
                        </a:rPr>
                        <a:t>由数字量选择固定频率的组合，实现电机多段速度运行</a:t>
                      </a:r>
                      <a:r>
                        <a:rPr lang="en-US"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17928928"/>
                  </a:ext>
                </a:extLst>
              </a:tr>
              <a:tr h="282908">
                <a:tc>
                  <a:txBody>
                    <a:bodyPr/>
                    <a:lstStyle/>
                    <a:p>
                      <a:r>
                        <a:rPr lang="en-US" sz="1600">
                          <a:effectLst/>
                        </a:rPr>
                        <a:t>P1000=5</a:t>
                      </a:r>
                      <a:endParaRPr lang="zh-CN" sz="2800">
                        <a:effectLst/>
                        <a:latin typeface="+mn-ea"/>
                        <a:ea typeface="+mn-ea"/>
                        <a:cs typeface="宋体" panose="02010600030101010101" pitchFamily="2" charset="-122"/>
                      </a:endParaRPr>
                    </a:p>
                  </a:txBody>
                  <a:tcPr marL="68580" marR="68580" marT="0" marB="0"/>
                </a:tc>
                <a:tc>
                  <a:txBody>
                    <a:bodyPr/>
                    <a:lstStyle/>
                    <a:p>
                      <a:r>
                        <a:rPr lang="en-US" sz="1600">
                          <a:effectLst/>
                        </a:rPr>
                        <a:t>RS485</a:t>
                      </a:r>
                      <a:r>
                        <a:rPr lang="zh-CN" sz="1600">
                          <a:effectLst/>
                        </a:rPr>
                        <a:t>上的</a:t>
                      </a:r>
                      <a:r>
                        <a:rPr lang="en-US" sz="1600">
                          <a:effectLst/>
                        </a:rPr>
                        <a:t>USS</a:t>
                      </a:r>
                      <a:r>
                        <a:rPr lang="zh-CN" sz="1600">
                          <a:effectLst/>
                        </a:rPr>
                        <a:t>和</a:t>
                      </a:r>
                      <a:r>
                        <a:rPr lang="en-US" sz="1600">
                          <a:effectLst/>
                        </a:rPr>
                        <a:t>MODBUS</a:t>
                      </a:r>
                      <a:r>
                        <a:rPr lang="zh-CN" sz="1600">
                          <a:effectLst/>
                        </a:rPr>
                        <a:t>调节频率</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903571804"/>
                  </a:ext>
                </a:extLst>
              </a:tr>
              <a:tr h="282908">
                <a:tc>
                  <a:txBody>
                    <a:bodyPr/>
                    <a:lstStyle/>
                    <a:p>
                      <a:r>
                        <a:rPr lang="en-US" sz="1600">
                          <a:effectLst/>
                        </a:rPr>
                        <a:t>P1000=7</a:t>
                      </a:r>
                      <a:endParaRPr lang="zh-CN" sz="2800">
                        <a:effectLst/>
                        <a:latin typeface="+mn-ea"/>
                        <a:ea typeface="+mn-ea"/>
                        <a:cs typeface="宋体" panose="02010600030101010101" pitchFamily="2" charset="-122"/>
                      </a:endParaRPr>
                    </a:p>
                  </a:txBody>
                  <a:tcPr marL="68580" marR="68580" marT="0" marB="0"/>
                </a:tc>
                <a:tc>
                  <a:txBody>
                    <a:bodyPr/>
                    <a:lstStyle/>
                    <a:p>
                      <a:r>
                        <a:rPr lang="zh-CN" sz="1600" dirty="0">
                          <a:effectLst/>
                        </a:rPr>
                        <a:t>由模拟量输入</a:t>
                      </a:r>
                      <a:r>
                        <a:rPr lang="en-US" sz="1600" dirty="0">
                          <a:effectLst/>
                        </a:rPr>
                        <a:t>2</a:t>
                      </a:r>
                      <a:r>
                        <a:rPr lang="zh-CN" sz="1600" dirty="0">
                          <a:effectLst/>
                        </a:rPr>
                        <a:t>设定频率</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61899875"/>
                  </a:ext>
                </a:extLst>
              </a:tr>
            </a:tbl>
          </a:graphicData>
        </a:graphic>
      </p:graphicFrame>
    </p:spTree>
    <p:extLst>
      <p:ext uri="{BB962C8B-B14F-4D97-AF65-F5344CB8AC3E}">
        <p14:creationId xmlns:p14="http://schemas.microsoft.com/office/powerpoint/2010/main" val="42582448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533988" y="1175662"/>
            <a:ext cx="9600158" cy="858377"/>
          </a:xfrm>
          <a:prstGeom prst="rect">
            <a:avLst/>
          </a:prstGeom>
          <a:noFill/>
        </p:spPr>
        <p:txBody>
          <a:bodyPr wrap="square">
            <a:spAutoFit/>
          </a:bodyPr>
          <a:lstStyle/>
          <a:p>
            <a:pPr>
              <a:lnSpc>
                <a:spcPct val="150000"/>
              </a:lnSpc>
            </a:pPr>
            <a:r>
              <a:rPr lang="en-US" altLang="zh-CN" dirty="0">
                <a:latin typeface="+mn-ea"/>
              </a:rPr>
              <a:t>SINAMICS V20</a:t>
            </a:r>
            <a:r>
              <a:rPr lang="zh-CN" altLang="en-US" dirty="0">
                <a:latin typeface="+mn-ea"/>
              </a:rPr>
              <a:t>变频器命令给定和频率给定信号，不同的给定方式</a:t>
            </a:r>
            <a:r>
              <a:rPr lang="en-US" altLang="zh-CN" dirty="0">
                <a:latin typeface="+mn-ea"/>
              </a:rPr>
              <a:t>,</a:t>
            </a:r>
            <a:r>
              <a:rPr lang="zh-CN" altLang="en-US" dirty="0">
                <a:latin typeface="+mn-ea"/>
              </a:rPr>
              <a:t>决定了变频器的不同运行操作模式。</a:t>
            </a:r>
            <a:r>
              <a:rPr lang="en-US" altLang="zh-CN" dirty="0">
                <a:latin typeface="+mn-ea"/>
              </a:rPr>
              <a:t>P700</a:t>
            </a:r>
            <a:r>
              <a:rPr lang="zh-CN" altLang="en-US" dirty="0">
                <a:latin typeface="+mn-ea"/>
              </a:rPr>
              <a:t>与</a:t>
            </a:r>
            <a:r>
              <a:rPr lang="en-US" altLang="zh-CN" dirty="0">
                <a:latin typeface="+mn-ea"/>
              </a:rPr>
              <a:t>P1000</a:t>
            </a:r>
            <a:r>
              <a:rPr lang="zh-CN" altLang="en-US" dirty="0">
                <a:latin typeface="+mn-ea"/>
              </a:rPr>
              <a:t>参数的设置可以任意组合</a:t>
            </a:r>
            <a:r>
              <a:rPr lang="zh-CN" altLang="zh-CN" sz="1800" dirty="0">
                <a:effectLst/>
                <a:ea typeface="宋体" panose="02010600030101010101" pitchFamily="2" charset="-122"/>
                <a:cs typeface="宋体" panose="02010600030101010101" pitchFamily="2" charset="-122"/>
              </a:rPr>
              <a:t>。</a:t>
            </a:r>
            <a:endParaRPr lang="zh-CN" altLang="en-US" dirty="0">
              <a:latin typeface="+mn-ea"/>
            </a:endParaRPr>
          </a:p>
        </p:txBody>
      </p:sp>
      <p:sp>
        <p:nvSpPr>
          <p:cNvPr id="5" name="文本框 4">
            <a:extLst>
              <a:ext uri="{FF2B5EF4-FFF2-40B4-BE49-F238E27FC236}">
                <a16:creationId xmlns:a16="http://schemas.microsoft.com/office/drawing/2014/main" id="{2809C041-138F-7ECB-BDE1-D683B9FE88F9}"/>
              </a:ext>
            </a:extLst>
          </p:cNvPr>
          <p:cNvSpPr txBox="1"/>
          <p:nvPr/>
        </p:nvSpPr>
        <p:spPr>
          <a:xfrm>
            <a:off x="619121" y="2315233"/>
            <a:ext cx="10369152" cy="2989280"/>
          </a:xfrm>
          <a:prstGeom prst="rect">
            <a:avLst/>
          </a:prstGeom>
          <a:noFill/>
        </p:spPr>
        <p:txBody>
          <a:bodyPr wrap="square">
            <a:spAutoFit/>
          </a:bodyPr>
          <a:lstStyle/>
          <a:p>
            <a:pPr marL="342900" lvl="0" indent="-342900">
              <a:lnSpc>
                <a:spcPct val="150000"/>
              </a:lnSpc>
              <a:buFont typeface="+mj-lt"/>
              <a:buAutoNum type="arabicParenBoth"/>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P700=1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P1000=1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，表示变频器的运行命令由操作面板给定，频率给定由操作面板上升下降键调速实现；</a:t>
            </a:r>
          </a:p>
          <a:p>
            <a:pPr marL="342900" lvl="0" indent="-342900">
              <a:lnSpc>
                <a:spcPct val="150000"/>
              </a:lnSpc>
              <a:buFont typeface="+mj-lt"/>
              <a:buAutoNum type="arabicParenBoth"/>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P700=2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，表示变频器的运行命令由数字输入端子给定，频率给定由模拟量输入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调速实现；</a:t>
            </a:r>
          </a:p>
          <a:p>
            <a:pPr marL="342900" lvl="0" indent="-342900">
              <a:lnSpc>
                <a:spcPct val="150000"/>
              </a:lnSpc>
              <a:buFont typeface="+mj-lt"/>
              <a:buAutoNum type="arabicParenBoth"/>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P700=1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，表示变频器的运行命令由操作面板给定，频率给定由模拟量输入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调速；</a:t>
            </a:r>
          </a:p>
          <a:p>
            <a:pPr marL="342900" lvl="0" indent="-342900">
              <a:lnSpc>
                <a:spcPct val="150000"/>
              </a:lnSpc>
              <a:buFont typeface="+mj-lt"/>
              <a:buAutoNum type="arabicParenBoth"/>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P700=2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P1000=1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，表示变频器的运行命令由数字输入端子给定，频率给定由</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UP/DOWN</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信号端子调速实现，同时，</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p>
          <a:p>
            <a:pPr lvl="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端子参数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P0701</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P0704</a:t>
            </a:r>
            <a:r>
              <a:rPr lang="zh-CN" altLang="zh-CN" sz="1600" dirty="0">
                <a:effectLst/>
                <a:latin typeface="宋体" panose="02010600030101010101" pitchFamily="2" charset="-122"/>
                <a:ea typeface="宋体" panose="02010600030101010101" pitchFamily="2" charset="-122"/>
                <a:cs typeface="微软雅黑" panose="020B0503020204020204" pitchFamily="34" charset="-122"/>
              </a:rPr>
              <a:t>设置为</a:t>
            </a:r>
            <a:r>
              <a:rPr lang="en-US" altLang="zh-CN" sz="1600" dirty="0">
                <a:effectLst/>
                <a:latin typeface="宋体" panose="02010600030101010101" pitchFamily="2" charset="-122"/>
                <a:ea typeface="宋体" panose="02010600030101010101" pitchFamily="2" charset="-122"/>
                <a:cs typeface="Arial" panose="020B0604020202020204" pitchFamily="34" charset="0"/>
              </a:rPr>
              <a:t>13</a:t>
            </a:r>
            <a:r>
              <a:rPr lang="zh-CN" altLang="zh-CN" sz="1600" dirty="0">
                <a:effectLst/>
                <a:latin typeface="宋体" panose="02010600030101010101" pitchFamily="2" charset="-122"/>
                <a:ea typeface="宋体" panose="02010600030101010101" pitchFamily="2" charset="-122"/>
                <a:cs typeface="Arial" panose="020B0604020202020204" pitchFamily="34" charset="0"/>
              </a:rPr>
              <a:t>（</a:t>
            </a:r>
            <a:r>
              <a:rPr lang="en-US" altLang="zh-CN" sz="1600" dirty="0">
                <a:effectLst/>
                <a:latin typeface="宋体" panose="02010600030101010101" pitchFamily="2" charset="-122"/>
                <a:ea typeface="宋体" panose="02010600030101010101" pitchFamily="2" charset="-122"/>
                <a:cs typeface="Arial" panose="020B0604020202020204" pitchFamily="34" charset="0"/>
              </a:rPr>
              <a:t>UP</a:t>
            </a:r>
            <a:r>
              <a:rPr lang="zh-CN" altLang="zh-CN" sz="1600" dirty="0">
                <a:effectLst/>
                <a:latin typeface="宋体" panose="02010600030101010101" pitchFamily="2" charset="-122"/>
                <a:ea typeface="宋体" panose="02010600030101010101" pitchFamily="2" charset="-122"/>
                <a:cs typeface="Arial" panose="020B0604020202020204" pitchFamily="34" charset="0"/>
              </a:rPr>
              <a:t>）或</a:t>
            </a:r>
            <a:r>
              <a:rPr lang="en-US" altLang="zh-CN" sz="1600" dirty="0">
                <a:effectLst/>
                <a:latin typeface="宋体" panose="02010600030101010101" pitchFamily="2" charset="-122"/>
                <a:ea typeface="宋体" panose="02010600030101010101" pitchFamily="2" charset="-122"/>
                <a:cs typeface="Arial" panose="020B0604020202020204" pitchFamily="34" charset="0"/>
              </a:rPr>
              <a:t>14</a:t>
            </a:r>
            <a:r>
              <a:rPr lang="zh-CN" altLang="zh-CN" sz="1600" dirty="0">
                <a:effectLst/>
                <a:latin typeface="宋体" panose="02010600030101010101" pitchFamily="2" charset="-122"/>
                <a:ea typeface="宋体" panose="02010600030101010101" pitchFamily="2" charset="-122"/>
                <a:cs typeface="Arial" panose="020B0604020202020204" pitchFamily="34" charset="0"/>
              </a:rPr>
              <a:t>（</a:t>
            </a:r>
            <a:r>
              <a:rPr lang="en-US" altLang="zh-CN" sz="1600" dirty="0">
                <a:effectLst/>
                <a:latin typeface="宋体" panose="02010600030101010101" pitchFamily="2" charset="-122"/>
                <a:ea typeface="宋体" panose="02010600030101010101" pitchFamily="2" charset="-122"/>
                <a:cs typeface="Arial" panose="020B0604020202020204" pitchFamily="34" charset="0"/>
              </a:rPr>
              <a:t>DOWN</a:t>
            </a:r>
            <a:r>
              <a:rPr lang="zh-CN" altLang="zh-CN" sz="1600" dirty="0">
                <a:effectLst/>
                <a:latin typeface="宋体" panose="02010600030101010101" pitchFamily="2" charset="-122"/>
                <a:ea typeface="宋体" panose="02010600030101010101" pitchFamily="2" charset="-122"/>
                <a:cs typeface="Arial" panose="020B0604020202020204" pitchFamily="34" charset="0"/>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。短按操作，变频器频率会以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0.1 Hz </a:t>
            </a:r>
          </a:p>
          <a:p>
            <a:pPr lvl="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的阶跃变化，长按操作，变频器按照斜坡发生器以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P1047</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或</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P1048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的速度加减速，实现升降</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p>
          <a:p>
            <a:pPr lvl="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速调节。</a:t>
            </a:r>
          </a:p>
          <a:p>
            <a:pPr marL="342900" lvl="0" indent="-342900">
              <a:lnSpc>
                <a:spcPct val="150000"/>
              </a:lnSpc>
              <a:buFont typeface="+mj-lt"/>
              <a:buAutoNum type="arabicParenBoth"/>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P700=2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P1000=5</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，表示变频器的运行命令由数字输入端子给定，频率给定由</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USS/MODBUS</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通讯调速实现。</a:t>
            </a:r>
          </a:p>
        </p:txBody>
      </p:sp>
    </p:spTree>
    <p:extLst>
      <p:ext uri="{BB962C8B-B14F-4D97-AF65-F5344CB8AC3E}">
        <p14:creationId xmlns:p14="http://schemas.microsoft.com/office/powerpoint/2010/main" val="36937577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628558"/>
            <a:ext cx="10110468" cy="129137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固定频率运行方式就是变频器依据给定开关信号选择对应的固定频率运行。</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固定频率，也称为多段速，就是设置参数</a:t>
            </a:r>
            <a:r>
              <a:rPr lang="en-US" altLang="zh-CN" sz="1800" dirty="0">
                <a:effectLst/>
                <a:ea typeface="宋体" panose="02010600030101010101" pitchFamily="2" charset="-122"/>
                <a:cs typeface="宋体" panose="02010600030101010101" pitchFamily="2" charset="-122"/>
              </a:rPr>
              <a:t>P1000=3</a:t>
            </a:r>
            <a:r>
              <a:rPr lang="zh-CN" altLang="en-US" sz="1800" dirty="0">
                <a:effectLst/>
                <a:ea typeface="宋体" panose="02010600030101010101" pitchFamily="2" charset="-122"/>
                <a:cs typeface="宋体" panose="02010600030101010101" pitchFamily="2" charset="-122"/>
              </a:rPr>
              <a:t>的条件下，用开关量端子选择固定频率的组合，实现电动机多段速度运行。</a:t>
            </a: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3.3.4 SINAMICS V20</a:t>
            </a:r>
            <a:r>
              <a:rPr lang="zh-CN" altLang="en-US" sz="2400" b="1" dirty="0">
                <a:solidFill>
                  <a:srgbClr val="294B64"/>
                </a:solidFill>
                <a:latin typeface="微软雅黑" panose="020B0503020204020204" charset="-122"/>
                <a:ea typeface="微软雅黑" panose="020B0503020204020204" charset="-122"/>
              </a:rPr>
              <a:t>变频器的固定频率运行方式</a:t>
            </a:r>
          </a:p>
        </p:txBody>
      </p:sp>
      <p:graphicFrame>
        <p:nvGraphicFramePr>
          <p:cNvPr id="2" name="图示 1">
            <a:extLst>
              <a:ext uri="{FF2B5EF4-FFF2-40B4-BE49-F238E27FC236}">
                <a16:creationId xmlns:a16="http://schemas.microsoft.com/office/drawing/2014/main" id="{8C51582F-E598-B719-D36E-8AAF07972529}"/>
              </a:ext>
            </a:extLst>
          </p:cNvPr>
          <p:cNvGraphicFramePr/>
          <p:nvPr>
            <p:extLst>
              <p:ext uri="{D42A27DB-BD31-4B8C-83A1-F6EECF244321}">
                <p14:modId xmlns:p14="http://schemas.microsoft.com/office/powerpoint/2010/main" val="2944968495"/>
              </p:ext>
            </p:extLst>
          </p:nvPr>
        </p:nvGraphicFramePr>
        <p:xfrm>
          <a:off x="2952725" y="3420140"/>
          <a:ext cx="5472607" cy="216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91251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223863"/>
            <a:ext cx="10110468" cy="3368871"/>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．固定频率设定值数字量端子接线 </a:t>
            </a:r>
          </a:p>
          <a:p>
            <a:pPr marL="28575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SINAMICS V20</a:t>
            </a:r>
            <a:r>
              <a:rPr lang="zh-CN" altLang="en-US" sz="1800" dirty="0">
                <a:effectLst/>
                <a:ea typeface="宋体" panose="02010600030101010101" pitchFamily="2" charset="-122"/>
                <a:cs typeface="宋体" panose="02010600030101010101" pitchFamily="2" charset="-122"/>
              </a:rPr>
              <a:t>变频器共有</a:t>
            </a:r>
            <a:r>
              <a:rPr lang="en-US" altLang="zh-CN" sz="1800" dirty="0">
                <a:effectLst/>
                <a:ea typeface="宋体" panose="02010600030101010101" pitchFamily="2" charset="-122"/>
                <a:cs typeface="宋体" panose="02010600030101010101" pitchFamily="2" charset="-122"/>
              </a:rPr>
              <a:t>4</a:t>
            </a:r>
            <a:r>
              <a:rPr lang="zh-CN" altLang="en-US" sz="1800" dirty="0">
                <a:effectLst/>
                <a:ea typeface="宋体" panose="02010600030101010101" pitchFamily="2" charset="-122"/>
                <a:cs typeface="宋体" panose="02010600030101010101" pitchFamily="2" charset="-122"/>
              </a:rPr>
              <a:t>个光电隔离的数字量输入</a:t>
            </a:r>
            <a:r>
              <a:rPr lang="en-US" altLang="zh-CN" sz="1800" dirty="0">
                <a:effectLst/>
                <a:ea typeface="宋体" panose="02010600030101010101" pitchFamily="2" charset="-122"/>
                <a:cs typeface="宋体" panose="02010600030101010101" pitchFamily="2" charset="-122"/>
              </a:rPr>
              <a:t>DI1</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DI2</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DI3</a:t>
            </a:r>
            <a:r>
              <a:rPr lang="zh-CN" altLang="en-US"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DI4</a:t>
            </a:r>
            <a:r>
              <a:rPr lang="zh-CN" altLang="en-US" sz="1800" dirty="0">
                <a:effectLst/>
                <a:ea typeface="宋体" panose="02010600030101010101" pitchFamily="2" charset="-122"/>
                <a:cs typeface="宋体" panose="02010600030101010101" pitchFamily="2" charset="-122"/>
              </a:rPr>
              <a:t>。可以接成</a:t>
            </a:r>
            <a:r>
              <a:rPr lang="en-US" altLang="zh-CN" sz="1800" dirty="0">
                <a:effectLst/>
                <a:ea typeface="宋体" panose="02010600030101010101" pitchFamily="2" charset="-122"/>
                <a:cs typeface="宋体" panose="02010600030101010101" pitchFamily="2" charset="-122"/>
              </a:rPr>
              <a:t>PNP</a:t>
            </a:r>
            <a:r>
              <a:rPr lang="zh-CN" altLang="en-US" sz="1800" dirty="0">
                <a:effectLst/>
                <a:ea typeface="宋体" panose="02010600030101010101" pitchFamily="2" charset="-122"/>
                <a:cs typeface="宋体" panose="02010600030101010101" pitchFamily="2" charset="-122"/>
              </a:rPr>
              <a:t>接法，也可以接成</a:t>
            </a:r>
            <a:r>
              <a:rPr lang="en-US" altLang="zh-CN" sz="1800" dirty="0">
                <a:effectLst/>
                <a:ea typeface="宋体" panose="02010600030101010101" pitchFamily="2" charset="-122"/>
                <a:cs typeface="宋体" panose="02010600030101010101" pitchFamily="2" charset="-122"/>
              </a:rPr>
              <a:t>NPN</a:t>
            </a:r>
            <a:r>
              <a:rPr lang="zh-CN" altLang="en-US" sz="1800" dirty="0">
                <a:effectLst/>
                <a:ea typeface="宋体" panose="02010600030101010101" pitchFamily="2" charset="-122"/>
                <a:cs typeface="宋体" panose="02010600030101010101" pitchFamily="2" charset="-122"/>
              </a:rPr>
              <a:t>接法。</a:t>
            </a:r>
          </a:p>
          <a:p>
            <a:pPr>
              <a:lnSpc>
                <a:spcPct val="150000"/>
              </a:lnSpc>
            </a:pPr>
            <a:r>
              <a:rPr lang="en-US" altLang="zh-CN" sz="1800" dirty="0">
                <a:effectLst/>
                <a:ea typeface="宋体" panose="02010600030101010101" pitchFamily="2" charset="-122"/>
                <a:cs typeface="宋体" panose="02010600030101010101" pitchFamily="2" charset="-122"/>
              </a:rPr>
              <a:t>2</a:t>
            </a:r>
            <a:r>
              <a:rPr lang="zh-CN" altLang="en-US" sz="1800" dirty="0">
                <a:effectLst/>
                <a:ea typeface="宋体" panose="02010600030101010101" pitchFamily="2" charset="-122"/>
                <a:cs typeface="宋体" panose="02010600030101010101" pitchFamily="2" charset="-122"/>
              </a:rPr>
              <a:t>．直接选择模式参数设置 </a:t>
            </a: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直接选择模式就是一个数字输入选择一个固定频率，直接选择频率的端子不具备起动功能，变频器起动需要由另外的端子控制。</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en-US" altLang="zh-CN" sz="1800" dirty="0">
                <a:effectLst/>
                <a:ea typeface="宋体" panose="02010600030101010101" pitchFamily="2" charset="-122"/>
                <a:cs typeface="宋体" panose="02010600030101010101" pitchFamily="2" charset="-122"/>
              </a:rPr>
              <a:t>DI1</a:t>
            </a:r>
            <a:r>
              <a:rPr lang="zh-CN" altLang="en-US" sz="1800" dirty="0">
                <a:effectLst/>
                <a:ea typeface="宋体" panose="02010600030101010101" pitchFamily="2" charset="-122"/>
                <a:cs typeface="宋体" panose="02010600030101010101" pitchFamily="2" charset="-122"/>
              </a:rPr>
              <a:t>为启动</a:t>
            </a:r>
            <a:r>
              <a:rPr lang="en-US" altLang="zh-CN" sz="1800" dirty="0">
                <a:effectLst/>
                <a:ea typeface="宋体" panose="02010600030101010101" pitchFamily="2" charset="-122"/>
                <a:cs typeface="宋体" panose="02010600030101010101" pitchFamily="2" charset="-122"/>
              </a:rPr>
              <a:t>/</a:t>
            </a:r>
            <a:r>
              <a:rPr lang="zh-CN" altLang="en-US" sz="1800" dirty="0">
                <a:effectLst/>
                <a:ea typeface="宋体" panose="02010600030101010101" pitchFamily="2" charset="-122"/>
                <a:cs typeface="宋体" panose="02010600030101010101" pitchFamily="2" charset="-122"/>
              </a:rPr>
              <a:t>停止命令，</a:t>
            </a:r>
            <a:r>
              <a:rPr lang="en-US" altLang="zh-CN" sz="1800" dirty="0">
                <a:effectLst/>
                <a:ea typeface="宋体" panose="02010600030101010101" pitchFamily="2" charset="-122"/>
                <a:cs typeface="宋体" panose="02010600030101010101" pitchFamily="2" charset="-122"/>
              </a:rPr>
              <a:t>DI2</a:t>
            </a:r>
            <a:r>
              <a:rPr lang="zh-CN" altLang="en-US" sz="1800" dirty="0">
                <a:effectLst/>
                <a:ea typeface="宋体" panose="02010600030101010101" pitchFamily="2" charset="-122"/>
                <a:cs typeface="宋体" panose="02010600030101010101" pitchFamily="2" charset="-122"/>
              </a:rPr>
              <a:t>选择固定频率值</a:t>
            </a: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DI3</a:t>
            </a:r>
            <a:r>
              <a:rPr lang="zh-CN" altLang="en-US" sz="1800" dirty="0">
                <a:effectLst/>
                <a:ea typeface="宋体" panose="02010600030101010101" pitchFamily="2" charset="-122"/>
                <a:cs typeface="宋体" panose="02010600030101010101" pitchFamily="2" charset="-122"/>
              </a:rPr>
              <a:t>选择固定频率值</a:t>
            </a:r>
            <a:r>
              <a:rPr lang="en-US" altLang="zh-CN" sz="1800" dirty="0">
                <a:effectLst/>
                <a:ea typeface="宋体" panose="02010600030101010101" pitchFamily="2" charset="-122"/>
                <a:cs typeface="宋体" panose="02010600030101010101" pitchFamily="2" charset="-122"/>
              </a:rPr>
              <a:t>2</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DI4</a:t>
            </a:r>
            <a:r>
              <a:rPr lang="zh-CN" altLang="en-US" sz="1800" dirty="0">
                <a:effectLst/>
                <a:ea typeface="宋体" panose="02010600030101010101" pitchFamily="2" charset="-122"/>
                <a:cs typeface="宋体" panose="02010600030101010101" pitchFamily="2" charset="-122"/>
              </a:rPr>
              <a:t>选择固定频率值</a:t>
            </a:r>
            <a:r>
              <a:rPr lang="en-US" altLang="zh-CN" sz="1800" dirty="0">
                <a:effectLst/>
                <a:ea typeface="宋体" panose="02010600030101010101" pitchFamily="2" charset="-122"/>
                <a:cs typeface="宋体" panose="02010600030101010101" pitchFamily="2" charset="-122"/>
              </a:rPr>
              <a:t>3</a:t>
            </a:r>
            <a:r>
              <a:rPr lang="zh-CN" altLang="en-US" sz="1800" dirty="0">
                <a:effectLst/>
                <a:ea typeface="宋体" panose="02010600030101010101" pitchFamily="2" charset="-122"/>
                <a:cs typeface="宋体" panose="02010600030101010101" pitchFamily="2" charset="-122"/>
              </a:rPr>
              <a:t>，当</a:t>
            </a:r>
            <a:r>
              <a:rPr lang="en-US" altLang="zh-CN" sz="1800" dirty="0">
                <a:effectLst/>
                <a:ea typeface="宋体" panose="02010600030101010101" pitchFamily="2" charset="-122"/>
                <a:cs typeface="宋体" panose="02010600030101010101" pitchFamily="2" charset="-122"/>
              </a:rPr>
              <a:t>DI2</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DI3</a:t>
            </a:r>
            <a:r>
              <a:rPr lang="zh-CN" altLang="en-US"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DI4</a:t>
            </a:r>
            <a:r>
              <a:rPr lang="zh-CN" altLang="en-US" sz="1800" dirty="0">
                <a:effectLst/>
                <a:ea typeface="宋体" panose="02010600030101010101" pitchFamily="2" charset="-122"/>
                <a:cs typeface="宋体" panose="02010600030101010101" pitchFamily="2" charset="-122"/>
              </a:rPr>
              <a:t>中两个或三个被激活时，频率给定值为其对应的固定频率之和。</a:t>
            </a:r>
          </a:p>
        </p:txBody>
      </p:sp>
    </p:spTree>
    <p:extLst>
      <p:ext uri="{BB962C8B-B14F-4D97-AF65-F5344CB8AC3E}">
        <p14:creationId xmlns:p14="http://schemas.microsoft.com/office/powerpoint/2010/main" val="1577602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6822FEA2-BAF4-B0AA-74B4-8FFDA0700509}"/>
              </a:ext>
            </a:extLst>
          </p:cNvPr>
          <p:cNvSpPr txBox="1"/>
          <p:nvPr/>
        </p:nvSpPr>
        <p:spPr>
          <a:xfrm>
            <a:off x="720477" y="1583903"/>
            <a:ext cx="5800436" cy="4182363"/>
          </a:xfrm>
          <a:prstGeom prst="rect">
            <a:avLst/>
          </a:prstGeom>
          <a:noFill/>
        </p:spPr>
        <p:txBody>
          <a:bodyPr wrap="square">
            <a:spAutoFit/>
          </a:bodyPr>
          <a:lstStyle/>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P0700[0]=2</a:t>
            </a:r>
            <a:r>
              <a:rPr lang="zh-CN" altLang="zh-CN" dirty="0">
                <a:effectLst/>
                <a:latin typeface="宋体" panose="02010600030101010101" pitchFamily="2" charset="-122"/>
                <a:ea typeface="宋体" panose="02010600030101010101" pitchFamily="2" charset="-122"/>
                <a:cs typeface="宋体" panose="02010600030101010101" pitchFamily="2" charset="-122"/>
              </a:rPr>
              <a:t>：命令源为端子控制</a:t>
            </a: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P1000[0]=3</a:t>
            </a:r>
            <a:r>
              <a:rPr lang="zh-CN" altLang="zh-CN" dirty="0">
                <a:effectLst/>
                <a:latin typeface="宋体" panose="02010600030101010101" pitchFamily="2" charset="-122"/>
                <a:ea typeface="宋体" panose="02010600030101010101" pitchFamily="2" charset="-122"/>
                <a:cs typeface="宋体" panose="02010600030101010101" pitchFamily="2" charset="-122"/>
              </a:rPr>
              <a:t>：速度给定为固定频率给定</a:t>
            </a: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P1016[0]=1</a:t>
            </a:r>
            <a:r>
              <a:rPr lang="zh-CN" altLang="zh-CN" dirty="0">
                <a:effectLst/>
                <a:latin typeface="宋体" panose="02010600030101010101" pitchFamily="2" charset="-122"/>
                <a:ea typeface="宋体" panose="02010600030101010101" pitchFamily="2" charset="-122"/>
                <a:cs typeface="宋体" panose="02010600030101010101" pitchFamily="2" charset="-122"/>
              </a:rPr>
              <a:t>：固定频率方式为直接选择</a:t>
            </a: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P0701[0]=1</a:t>
            </a:r>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DI1</a:t>
            </a:r>
            <a:r>
              <a:rPr lang="zh-CN" altLang="zh-CN" dirty="0">
                <a:effectLst/>
                <a:latin typeface="宋体" panose="02010600030101010101" pitchFamily="2" charset="-122"/>
                <a:ea typeface="宋体" panose="02010600030101010101" pitchFamily="2" charset="-122"/>
                <a:cs typeface="宋体" panose="02010600030101010101" pitchFamily="2" charset="-122"/>
              </a:rPr>
              <a:t>的功能为</a:t>
            </a:r>
            <a:r>
              <a:rPr lang="en-US" altLang="zh-CN" dirty="0">
                <a:effectLst/>
                <a:latin typeface="宋体" panose="02010600030101010101" pitchFamily="2" charset="-122"/>
                <a:ea typeface="宋体" panose="02010600030101010101" pitchFamily="2" charset="-122"/>
                <a:cs typeface="宋体" panose="02010600030101010101" pitchFamily="2" charset="-122"/>
              </a:rPr>
              <a:t>ON/OFF1</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P0702[0]=15</a:t>
            </a:r>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DI2</a:t>
            </a:r>
            <a:r>
              <a:rPr lang="zh-CN" altLang="zh-CN"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dirty="0">
                <a:effectLst/>
                <a:latin typeface="宋体" panose="02010600030101010101" pitchFamily="2" charset="-122"/>
                <a:ea typeface="宋体" panose="02010600030101010101" pitchFamily="2" charset="-122"/>
                <a:cs typeface="宋体" panose="02010600030101010101" pitchFamily="2" charset="-122"/>
              </a:rPr>
              <a:t>0</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P0703[0]=16</a:t>
            </a:r>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DI3</a:t>
            </a:r>
            <a:r>
              <a:rPr lang="zh-CN" altLang="zh-CN"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P0704[0]=17</a:t>
            </a:r>
            <a:r>
              <a:rPr lang="zh-CN" altLang="zh-CN" dirty="0">
                <a:effectLst/>
                <a:latin typeface="宋体" panose="02010600030101010101" pitchFamily="2" charset="-122"/>
                <a:ea typeface="宋体" panose="02010600030101010101" pitchFamily="2" charset="-122"/>
                <a:cs typeface="宋体" panose="02010600030101010101" pitchFamily="2" charset="-122"/>
              </a:rPr>
              <a:t>：</a:t>
            </a:r>
            <a:r>
              <a:rPr lang="en-US" altLang="zh-CN" dirty="0">
                <a:effectLst/>
                <a:latin typeface="宋体" panose="02010600030101010101" pitchFamily="2" charset="-122"/>
                <a:ea typeface="宋体" panose="02010600030101010101" pitchFamily="2" charset="-122"/>
                <a:cs typeface="宋体" panose="02010600030101010101" pitchFamily="2" charset="-122"/>
              </a:rPr>
              <a:t>DI4</a:t>
            </a:r>
            <a:r>
              <a:rPr lang="zh-CN" altLang="zh-CN"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P1001[0]=</a:t>
            </a:r>
            <a:r>
              <a:rPr lang="zh-CN" altLang="zh-CN"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zh-CN"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dirty="0">
                <a:effectLst/>
                <a:latin typeface="宋体" panose="02010600030101010101" pitchFamily="2" charset="-122"/>
                <a:ea typeface="宋体" panose="02010600030101010101" pitchFamily="2" charset="-122"/>
                <a:cs typeface="宋体" panose="02010600030101010101" pitchFamily="2" charset="-122"/>
              </a:rPr>
              <a:t>1</a:t>
            </a:r>
            <a:r>
              <a:rPr lang="zh-CN" altLang="zh-CN"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P1002[0]=</a:t>
            </a:r>
            <a:r>
              <a:rPr lang="zh-CN" altLang="zh-CN"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zh-CN"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dirty="0">
                <a:effectLst/>
                <a:latin typeface="宋体" panose="02010600030101010101" pitchFamily="2" charset="-122"/>
                <a:ea typeface="宋体" panose="02010600030101010101" pitchFamily="2" charset="-122"/>
                <a:cs typeface="宋体" panose="02010600030101010101" pitchFamily="2" charset="-122"/>
              </a:rPr>
              <a:t>2</a:t>
            </a:r>
            <a:r>
              <a:rPr lang="zh-CN" altLang="zh-CN"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lnSpc>
                <a:spcPct val="150000"/>
              </a:lnSpc>
              <a:buFont typeface="Wingdings" panose="05000000000000000000" pitchFamily="2" charset="2"/>
              <a:buChar char=""/>
            </a:pPr>
            <a:r>
              <a:rPr lang="en-US" altLang="zh-CN" dirty="0">
                <a:effectLst/>
                <a:latin typeface="宋体" panose="02010600030101010101" pitchFamily="2" charset="-122"/>
                <a:ea typeface="宋体" panose="02010600030101010101" pitchFamily="2" charset="-122"/>
                <a:cs typeface="宋体" panose="02010600030101010101" pitchFamily="2" charset="-122"/>
              </a:rPr>
              <a:t>P1003[0]=</a:t>
            </a:r>
            <a:r>
              <a:rPr lang="zh-CN" altLang="zh-CN"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zh-CN"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dirty="0">
                <a:effectLst/>
                <a:latin typeface="宋体" panose="02010600030101010101" pitchFamily="2" charset="-122"/>
                <a:ea typeface="宋体" panose="02010600030101010101" pitchFamily="2" charset="-122"/>
                <a:cs typeface="宋体" panose="02010600030101010101" pitchFamily="2" charset="-122"/>
              </a:rPr>
              <a:t>3</a:t>
            </a:r>
            <a:r>
              <a:rPr lang="zh-CN" altLang="zh-CN" dirty="0">
                <a:effectLst/>
                <a:latin typeface="宋体" panose="02010600030101010101" pitchFamily="2" charset="-122"/>
                <a:ea typeface="宋体" panose="02010600030101010101" pitchFamily="2" charset="-122"/>
                <a:cs typeface="宋体" panose="02010600030101010101" pitchFamily="2" charset="-122"/>
              </a:rPr>
              <a:t>的值 </a:t>
            </a:r>
          </a:p>
        </p:txBody>
      </p:sp>
      <p:graphicFrame>
        <p:nvGraphicFramePr>
          <p:cNvPr id="2" name="表格 1">
            <a:extLst>
              <a:ext uri="{FF2B5EF4-FFF2-40B4-BE49-F238E27FC236}">
                <a16:creationId xmlns:a16="http://schemas.microsoft.com/office/drawing/2014/main" id="{27313C3B-FD79-C7D5-5E0A-278B68529C00}"/>
              </a:ext>
            </a:extLst>
          </p:cNvPr>
          <p:cNvGraphicFramePr>
            <a:graphicFrameLocks noGrp="1"/>
          </p:cNvGraphicFramePr>
          <p:nvPr>
            <p:extLst>
              <p:ext uri="{D42A27DB-BD31-4B8C-83A1-F6EECF244321}">
                <p14:modId xmlns:p14="http://schemas.microsoft.com/office/powerpoint/2010/main" val="2229330761"/>
              </p:ext>
            </p:extLst>
          </p:nvPr>
        </p:nvGraphicFramePr>
        <p:xfrm>
          <a:off x="6337100" y="2447998"/>
          <a:ext cx="4392489" cy="2129983"/>
        </p:xfrm>
        <a:graphic>
          <a:graphicData uri="http://schemas.openxmlformats.org/drawingml/2006/table">
            <a:tbl>
              <a:tblPr>
                <a:tableStyleId>{D7AC3CCA-C797-4891-BE02-D94E43425B78}</a:tableStyleId>
              </a:tblPr>
              <a:tblGrid>
                <a:gridCol w="960190">
                  <a:extLst>
                    <a:ext uri="{9D8B030D-6E8A-4147-A177-3AD203B41FA5}">
                      <a16:colId xmlns:a16="http://schemas.microsoft.com/office/drawing/2014/main" val="1405430961"/>
                    </a:ext>
                  </a:extLst>
                </a:gridCol>
                <a:gridCol w="960190">
                  <a:extLst>
                    <a:ext uri="{9D8B030D-6E8A-4147-A177-3AD203B41FA5}">
                      <a16:colId xmlns:a16="http://schemas.microsoft.com/office/drawing/2014/main" val="1975971294"/>
                    </a:ext>
                  </a:extLst>
                </a:gridCol>
                <a:gridCol w="960190">
                  <a:extLst>
                    <a:ext uri="{9D8B030D-6E8A-4147-A177-3AD203B41FA5}">
                      <a16:colId xmlns:a16="http://schemas.microsoft.com/office/drawing/2014/main" val="1155497085"/>
                    </a:ext>
                  </a:extLst>
                </a:gridCol>
                <a:gridCol w="1511919">
                  <a:extLst>
                    <a:ext uri="{9D8B030D-6E8A-4147-A177-3AD203B41FA5}">
                      <a16:colId xmlns:a16="http://schemas.microsoft.com/office/drawing/2014/main" val="2997903412"/>
                    </a:ext>
                  </a:extLst>
                </a:gridCol>
              </a:tblGrid>
              <a:tr h="202087">
                <a:tc>
                  <a:txBody>
                    <a:bodyPr/>
                    <a:lstStyle/>
                    <a:p>
                      <a:r>
                        <a:rPr lang="en-US" sz="1600" dirty="0">
                          <a:effectLst/>
                        </a:rPr>
                        <a:t>DI4</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r>
                        <a:rPr lang="en-US" sz="1600" dirty="0">
                          <a:effectLst/>
                        </a:rPr>
                        <a:t>DI3</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r>
                        <a:rPr lang="en-US" sz="1600" dirty="0">
                          <a:effectLst/>
                        </a:rPr>
                        <a:t>DI2</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r>
                        <a:rPr lang="zh-CN" sz="1600" dirty="0">
                          <a:effectLst/>
                        </a:rPr>
                        <a:t>频率给定</a:t>
                      </a:r>
                      <a:r>
                        <a:rPr lang="en-US" sz="1600" dirty="0">
                          <a:effectLst/>
                        </a:rPr>
                        <a:t>/Hz</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extLst>
                  <a:ext uri="{0D108BD9-81ED-4DB2-BD59-A6C34878D82A}">
                    <a16:rowId xmlns:a16="http://schemas.microsoft.com/office/drawing/2014/main" val="1354115581"/>
                  </a:ext>
                </a:extLst>
              </a:tr>
              <a:tr h="269449">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16870161"/>
                  </a:ext>
                </a:extLst>
              </a:tr>
              <a:tr h="269449">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频率</a:t>
                      </a:r>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320857176"/>
                  </a:ext>
                </a:extLst>
              </a:tr>
              <a:tr h="269449">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频率</a:t>
                      </a:r>
                      <a:r>
                        <a:rPr lang="en-US" sz="1600">
                          <a:effectLst/>
                        </a:rPr>
                        <a:t>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81586311"/>
                  </a:ext>
                </a:extLst>
              </a:tr>
              <a:tr h="269449">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频率</a:t>
                      </a:r>
                      <a:r>
                        <a:rPr lang="en-US" sz="1600">
                          <a:effectLst/>
                        </a:rPr>
                        <a:t>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256359335"/>
                  </a:ext>
                </a:extLst>
              </a:tr>
              <a:tr h="269449">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频率</a:t>
                      </a:r>
                      <a:r>
                        <a:rPr lang="en-US" sz="1600">
                          <a:effectLst/>
                        </a:rPr>
                        <a:t>1+2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46507688"/>
                  </a:ext>
                </a:extLst>
              </a:tr>
              <a:tr h="269449">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0</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频率</a:t>
                      </a:r>
                      <a:r>
                        <a:rPr lang="en-US" sz="1600">
                          <a:effectLst/>
                        </a:rPr>
                        <a:t>1+3</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77886146"/>
                  </a:ext>
                </a:extLst>
              </a:tr>
              <a:tr h="269449">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dirty="0">
                          <a:effectLst/>
                        </a:rPr>
                        <a:t>频率</a:t>
                      </a:r>
                      <a:r>
                        <a:rPr lang="en-US" sz="1600" dirty="0">
                          <a:effectLst/>
                        </a:rPr>
                        <a:t>1+2+3</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73462873"/>
                  </a:ext>
                </a:extLst>
              </a:tr>
            </a:tbl>
          </a:graphicData>
        </a:graphic>
      </p:graphicFrame>
    </p:spTree>
    <p:extLst>
      <p:ext uri="{BB962C8B-B14F-4D97-AF65-F5344CB8AC3E}">
        <p14:creationId xmlns:p14="http://schemas.microsoft.com/office/powerpoint/2010/main" val="29424950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223863"/>
            <a:ext cx="10110468" cy="2537874"/>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a:t>
            </a:r>
            <a:r>
              <a:rPr lang="zh-CN" altLang="en-US" sz="1800" dirty="0">
                <a:effectLst/>
                <a:ea typeface="宋体" panose="02010600030101010101" pitchFamily="2" charset="-122"/>
                <a:cs typeface="宋体" panose="02010600030101010101" pitchFamily="2" charset="-122"/>
              </a:rPr>
              <a:t>．二进制选择模式参数设置 </a:t>
            </a:r>
            <a:endParaRPr lang="en-US" altLang="zh-CN" sz="1800" dirty="0">
              <a:effectLst/>
              <a:ea typeface="宋体" panose="02010600030101010101" pitchFamily="2" charset="-122"/>
              <a:cs typeface="宋体" panose="02010600030101010101" pitchFamily="2" charset="-122"/>
            </a:endParaRP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变频器由端子控制，数字量输入端子</a:t>
            </a:r>
            <a:r>
              <a:rPr lang="en-US" altLang="zh-CN" sz="1800" dirty="0">
                <a:effectLst/>
                <a:ea typeface="宋体" panose="02010600030101010101" pitchFamily="2" charset="-122"/>
                <a:cs typeface="宋体" panose="02010600030101010101" pitchFamily="2" charset="-122"/>
              </a:rPr>
              <a:t>DI1</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DI2</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DI3</a:t>
            </a:r>
            <a:r>
              <a:rPr lang="zh-CN" altLang="en-US" sz="1800" dirty="0">
                <a:effectLst/>
                <a:ea typeface="宋体" panose="02010600030101010101" pitchFamily="2" charset="-122"/>
                <a:cs typeface="宋体" panose="02010600030101010101" pitchFamily="2" charset="-122"/>
              </a:rPr>
              <a:t>和</a:t>
            </a:r>
            <a:r>
              <a:rPr lang="en-US" altLang="zh-CN" sz="1800" dirty="0">
                <a:effectLst/>
                <a:ea typeface="宋体" panose="02010600030101010101" pitchFamily="2" charset="-122"/>
                <a:cs typeface="宋体" panose="02010600030101010101" pitchFamily="2" charset="-122"/>
              </a:rPr>
              <a:t>DI4</a:t>
            </a:r>
            <a:r>
              <a:rPr lang="zh-CN" altLang="en-US" sz="1800" dirty="0">
                <a:effectLst/>
                <a:ea typeface="宋体" panose="02010600030101010101" pitchFamily="2" charset="-122"/>
                <a:cs typeface="宋体" panose="02010600030101010101" pitchFamily="2" charset="-122"/>
              </a:rPr>
              <a:t>组成选择固定频率值的</a:t>
            </a:r>
            <a:r>
              <a:rPr lang="en-US" altLang="zh-CN" sz="1800" dirty="0">
                <a:effectLst/>
                <a:ea typeface="宋体" panose="02010600030101010101" pitchFamily="2" charset="-122"/>
                <a:cs typeface="宋体" panose="02010600030101010101" pitchFamily="2" charset="-122"/>
              </a:rPr>
              <a:t>4</a:t>
            </a:r>
            <a:r>
              <a:rPr lang="zh-CN" altLang="en-US" sz="1800" dirty="0">
                <a:effectLst/>
                <a:ea typeface="宋体" panose="02010600030101010101" pitchFamily="2" charset="-122"/>
                <a:cs typeface="宋体" panose="02010600030101010101" pitchFamily="2" charset="-122"/>
              </a:rPr>
              <a:t>个二进制位，</a:t>
            </a:r>
            <a:r>
              <a:rPr lang="en-US" altLang="zh-CN" sz="1800" dirty="0">
                <a:effectLst/>
                <a:ea typeface="宋体" panose="02010600030101010101" pitchFamily="2" charset="-122"/>
                <a:cs typeface="宋体" panose="02010600030101010101" pitchFamily="2" charset="-122"/>
              </a:rPr>
              <a:t>DI4</a:t>
            </a:r>
            <a:r>
              <a:rPr lang="zh-CN" altLang="en-US" sz="1800" dirty="0">
                <a:effectLst/>
                <a:ea typeface="宋体" panose="02010600030101010101" pitchFamily="2" charset="-122"/>
                <a:cs typeface="宋体" panose="02010600030101010101" pitchFamily="2" charset="-122"/>
              </a:rPr>
              <a:t>对应二进制位的最高位，</a:t>
            </a:r>
            <a:r>
              <a:rPr lang="en-US" altLang="zh-CN" sz="1800" dirty="0">
                <a:effectLst/>
                <a:ea typeface="宋体" panose="02010600030101010101" pitchFamily="2" charset="-122"/>
                <a:cs typeface="宋体" panose="02010600030101010101" pitchFamily="2" charset="-122"/>
              </a:rPr>
              <a:t>DI1</a:t>
            </a:r>
            <a:r>
              <a:rPr lang="zh-CN" altLang="en-US" sz="1800" dirty="0">
                <a:effectLst/>
                <a:ea typeface="宋体" panose="02010600030101010101" pitchFamily="2" charset="-122"/>
                <a:cs typeface="宋体" panose="02010600030101010101" pitchFamily="2" charset="-122"/>
              </a:rPr>
              <a:t>对应二进制位的最低位，根据</a:t>
            </a:r>
            <a:r>
              <a:rPr lang="en-US" altLang="zh-CN" sz="1800" dirty="0">
                <a:effectLst/>
                <a:ea typeface="宋体" panose="02010600030101010101" pitchFamily="2" charset="-122"/>
                <a:cs typeface="宋体" panose="02010600030101010101" pitchFamily="2" charset="-122"/>
              </a:rPr>
              <a:t>4</a:t>
            </a:r>
            <a:r>
              <a:rPr lang="zh-CN" altLang="en-US" sz="1800" dirty="0">
                <a:effectLst/>
                <a:ea typeface="宋体" panose="02010600030101010101" pitchFamily="2" charset="-122"/>
                <a:cs typeface="宋体" panose="02010600030101010101" pitchFamily="2" charset="-122"/>
              </a:rPr>
              <a:t>个</a:t>
            </a:r>
            <a:r>
              <a:rPr lang="en-US" altLang="zh-CN" sz="1800" dirty="0">
                <a:effectLst/>
                <a:ea typeface="宋体" panose="02010600030101010101" pitchFamily="2" charset="-122"/>
                <a:cs typeface="宋体" panose="02010600030101010101" pitchFamily="2" charset="-122"/>
              </a:rPr>
              <a:t>DI</a:t>
            </a:r>
            <a:r>
              <a:rPr lang="zh-CN" altLang="en-US" sz="1800" dirty="0">
                <a:effectLst/>
                <a:ea typeface="宋体" panose="02010600030101010101" pitchFamily="2" charset="-122"/>
                <a:cs typeface="宋体" panose="02010600030101010101" pitchFamily="2" charset="-122"/>
              </a:rPr>
              <a:t>的激活情况组成二进制数</a:t>
            </a:r>
            <a:r>
              <a:rPr lang="en-US" altLang="zh-CN" sz="1800" dirty="0">
                <a:effectLst/>
                <a:ea typeface="宋体" panose="02010600030101010101" pitchFamily="2" charset="-122"/>
                <a:cs typeface="宋体" panose="02010600030101010101" pitchFamily="2" charset="-122"/>
              </a:rPr>
              <a:t>0000</a:t>
            </a:r>
            <a:r>
              <a:rPr lang="zh-CN" altLang="en-US" sz="1800" dirty="0">
                <a:effectLst/>
                <a:ea typeface="宋体" panose="02010600030101010101" pitchFamily="2" charset="-122"/>
                <a:cs typeface="宋体" panose="02010600030101010101" pitchFamily="2" charset="-122"/>
              </a:rPr>
              <a:t>到</a:t>
            </a:r>
            <a:r>
              <a:rPr lang="en-US" altLang="zh-CN" sz="1800" dirty="0">
                <a:effectLst/>
                <a:ea typeface="宋体" panose="02010600030101010101" pitchFamily="2" charset="-122"/>
                <a:cs typeface="宋体" panose="02010600030101010101" pitchFamily="2" charset="-122"/>
              </a:rPr>
              <a:t>1111</a:t>
            </a:r>
            <a:r>
              <a:rPr lang="zh-CN" altLang="en-US" sz="1800" dirty="0">
                <a:effectLst/>
                <a:ea typeface="宋体" panose="02010600030101010101" pitchFamily="2" charset="-122"/>
                <a:cs typeface="宋体" panose="02010600030101010101" pitchFamily="2" charset="-122"/>
              </a:rPr>
              <a:t>共</a:t>
            </a:r>
            <a:r>
              <a:rPr lang="en-US" altLang="zh-CN" sz="1800" dirty="0">
                <a:effectLst/>
                <a:ea typeface="宋体" panose="02010600030101010101" pitchFamily="2" charset="-122"/>
                <a:cs typeface="宋体" panose="02010600030101010101" pitchFamily="2" charset="-122"/>
              </a:rPr>
              <a:t>16</a:t>
            </a:r>
            <a:r>
              <a:rPr lang="zh-CN" altLang="en-US" sz="1800" dirty="0">
                <a:effectLst/>
                <a:ea typeface="宋体" panose="02010600030101010101" pitchFamily="2" charset="-122"/>
                <a:cs typeface="宋体" panose="02010600030101010101" pitchFamily="2" charset="-122"/>
              </a:rPr>
              <a:t>种状态，对应十进制数</a:t>
            </a:r>
            <a:r>
              <a:rPr lang="en-US" altLang="zh-CN" sz="1800" dirty="0">
                <a:effectLst/>
                <a:ea typeface="宋体" panose="02010600030101010101" pitchFamily="2" charset="-122"/>
                <a:cs typeface="宋体" panose="02010600030101010101" pitchFamily="2" charset="-122"/>
              </a:rPr>
              <a:t>0</a:t>
            </a:r>
            <a:r>
              <a:rPr lang="zh-CN" altLang="en-US" sz="1800" dirty="0">
                <a:effectLst/>
                <a:ea typeface="宋体" panose="02010600030101010101" pitchFamily="2" charset="-122"/>
                <a:cs typeface="宋体" panose="02010600030101010101" pitchFamily="2" charset="-122"/>
              </a:rPr>
              <a:t>到</a:t>
            </a:r>
            <a:r>
              <a:rPr lang="en-US" altLang="zh-CN" sz="1800" dirty="0">
                <a:effectLst/>
                <a:ea typeface="宋体" panose="02010600030101010101" pitchFamily="2" charset="-122"/>
                <a:cs typeface="宋体" panose="02010600030101010101" pitchFamily="2" charset="-122"/>
              </a:rPr>
              <a:t>15</a:t>
            </a:r>
            <a:r>
              <a:rPr lang="zh-CN" altLang="en-US" sz="1800" dirty="0">
                <a:effectLst/>
                <a:ea typeface="宋体" panose="02010600030101010101" pitchFamily="2" charset="-122"/>
                <a:cs typeface="宋体" panose="02010600030101010101" pitchFamily="2" charset="-122"/>
              </a:rPr>
              <a:t>，其中</a:t>
            </a:r>
            <a:r>
              <a:rPr lang="en-US" altLang="zh-CN" sz="1800" dirty="0">
                <a:effectLst/>
                <a:ea typeface="宋体" panose="02010600030101010101" pitchFamily="2" charset="-122"/>
                <a:cs typeface="宋体" panose="02010600030101010101" pitchFamily="2" charset="-122"/>
              </a:rPr>
              <a:t>0</a:t>
            </a:r>
            <a:r>
              <a:rPr lang="zh-CN" altLang="en-US" sz="1800" dirty="0">
                <a:effectLst/>
                <a:ea typeface="宋体" panose="02010600030101010101" pitchFamily="2" charset="-122"/>
                <a:cs typeface="宋体" panose="02010600030101010101" pitchFamily="2" charset="-122"/>
              </a:rPr>
              <a:t>对应频率</a:t>
            </a:r>
            <a:r>
              <a:rPr lang="en-US" altLang="zh-CN" sz="1800" dirty="0">
                <a:effectLst/>
                <a:ea typeface="宋体" panose="02010600030101010101" pitchFamily="2" charset="-122"/>
                <a:cs typeface="宋体" panose="02010600030101010101" pitchFamily="2" charset="-122"/>
              </a:rPr>
              <a:t>0Hz</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到</a:t>
            </a:r>
            <a:r>
              <a:rPr lang="en-US" altLang="zh-CN" sz="1800" dirty="0">
                <a:effectLst/>
                <a:ea typeface="宋体" panose="02010600030101010101" pitchFamily="2" charset="-122"/>
                <a:cs typeface="宋体" panose="02010600030101010101" pitchFamily="2" charset="-122"/>
              </a:rPr>
              <a:t>15</a:t>
            </a:r>
            <a:r>
              <a:rPr lang="zh-CN" altLang="en-US" sz="1800" dirty="0">
                <a:effectLst/>
                <a:ea typeface="宋体" panose="02010600030101010101" pitchFamily="2" charset="-122"/>
                <a:cs typeface="宋体" panose="02010600030101010101" pitchFamily="2" charset="-122"/>
              </a:rPr>
              <a:t>分别选择固定频率</a:t>
            </a:r>
            <a:r>
              <a:rPr lang="en-US" altLang="zh-CN" sz="1800" dirty="0">
                <a:effectLst/>
                <a:ea typeface="宋体" panose="02010600030101010101" pitchFamily="2" charset="-122"/>
                <a:cs typeface="宋体" panose="02010600030101010101" pitchFamily="2" charset="-122"/>
              </a:rPr>
              <a:t>1</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P1001</a:t>
            </a:r>
            <a:r>
              <a:rPr lang="zh-CN" altLang="en-US" sz="1800" dirty="0">
                <a:effectLst/>
                <a:ea typeface="宋体" panose="02010600030101010101" pitchFamily="2" charset="-122"/>
                <a:cs typeface="宋体" panose="02010600030101010101" pitchFamily="2" charset="-122"/>
              </a:rPr>
              <a:t>）至固定频率</a:t>
            </a:r>
            <a:r>
              <a:rPr lang="en-US" altLang="zh-CN" sz="1800" dirty="0">
                <a:effectLst/>
                <a:ea typeface="宋体" panose="02010600030101010101" pitchFamily="2" charset="-122"/>
                <a:cs typeface="宋体" panose="02010600030101010101" pitchFamily="2" charset="-122"/>
              </a:rPr>
              <a:t>15</a:t>
            </a:r>
            <a:r>
              <a:rPr lang="zh-CN" altLang="en-US" sz="1800" dirty="0">
                <a:effectLst/>
                <a:ea typeface="宋体" panose="02010600030101010101" pitchFamily="2" charset="-122"/>
                <a:cs typeface="宋体" panose="02010600030101010101" pitchFamily="2" charset="-122"/>
              </a:rPr>
              <a:t>（</a:t>
            </a:r>
            <a:r>
              <a:rPr lang="en-US" altLang="zh-CN" sz="1800" dirty="0">
                <a:effectLst/>
                <a:ea typeface="宋体" panose="02010600030101010101" pitchFamily="2" charset="-122"/>
                <a:cs typeface="宋体" panose="02010600030101010101" pitchFamily="2" charset="-122"/>
              </a:rPr>
              <a:t>P1015</a:t>
            </a:r>
            <a:r>
              <a:rPr lang="zh-CN" altLang="en-US" sz="1800" dirty="0">
                <a:effectLst/>
                <a:ea typeface="宋体" panose="02010600030101010101" pitchFamily="2" charset="-122"/>
                <a:cs typeface="宋体" panose="02010600030101010101" pitchFamily="2" charset="-122"/>
              </a:rPr>
              <a:t>）。</a:t>
            </a:r>
          </a:p>
          <a:p>
            <a:pPr marL="285750" indent="-285750">
              <a:lnSpc>
                <a:spcPct val="150000"/>
              </a:lnSpc>
              <a:buFont typeface="Arial" panose="020B0604020202020204" pitchFamily="34" charset="0"/>
              <a:buChar char="•"/>
            </a:pPr>
            <a:r>
              <a:rPr lang="zh-CN" altLang="en-US" sz="1800" dirty="0">
                <a:effectLst/>
                <a:ea typeface="宋体" panose="02010600030101010101" pitchFamily="2" charset="-122"/>
                <a:cs typeface="宋体" panose="02010600030101010101" pitchFamily="2" charset="-122"/>
              </a:rPr>
              <a:t>任意一个或多个</a:t>
            </a:r>
            <a:r>
              <a:rPr lang="en-US" altLang="zh-CN" sz="1800" dirty="0">
                <a:effectLst/>
                <a:ea typeface="宋体" panose="02010600030101010101" pitchFamily="2" charset="-122"/>
                <a:cs typeface="宋体" panose="02010600030101010101" pitchFamily="2" charset="-122"/>
              </a:rPr>
              <a:t>DI</a:t>
            </a:r>
            <a:r>
              <a:rPr lang="zh-CN" altLang="en-US" sz="1800" dirty="0">
                <a:effectLst/>
                <a:ea typeface="宋体" panose="02010600030101010101" pitchFamily="2" charset="-122"/>
                <a:cs typeface="宋体" panose="02010600030101010101" pitchFamily="2" charset="-122"/>
              </a:rPr>
              <a:t>触发时变频器均可起动运行，所有</a:t>
            </a:r>
            <a:r>
              <a:rPr lang="en-US" altLang="zh-CN" sz="1800" dirty="0">
                <a:effectLst/>
                <a:ea typeface="宋体" panose="02010600030101010101" pitchFamily="2" charset="-122"/>
                <a:cs typeface="宋体" panose="02010600030101010101" pitchFamily="2" charset="-122"/>
              </a:rPr>
              <a:t>DI</a:t>
            </a:r>
            <a:r>
              <a:rPr lang="zh-CN" altLang="en-US" sz="1800" dirty="0">
                <a:effectLst/>
                <a:ea typeface="宋体" panose="02010600030101010101" pitchFamily="2" charset="-122"/>
                <a:cs typeface="宋体" panose="02010600030101010101" pitchFamily="2" charset="-122"/>
              </a:rPr>
              <a:t>均未触发时变频器停止运行。</a:t>
            </a:r>
          </a:p>
        </p:txBody>
      </p:sp>
    </p:spTree>
    <p:extLst>
      <p:ext uri="{BB962C8B-B14F-4D97-AF65-F5344CB8AC3E}">
        <p14:creationId xmlns:p14="http://schemas.microsoft.com/office/powerpoint/2010/main" val="14131858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文本框 3">
            <a:extLst>
              <a:ext uri="{FF2B5EF4-FFF2-40B4-BE49-F238E27FC236}">
                <a16:creationId xmlns:a16="http://schemas.microsoft.com/office/drawing/2014/main" id="{30588C38-95DD-12AD-D548-9AE6813E99BA}"/>
              </a:ext>
            </a:extLst>
          </p:cNvPr>
          <p:cNvSpPr txBox="1"/>
          <p:nvPr/>
        </p:nvSpPr>
        <p:spPr>
          <a:xfrm>
            <a:off x="647607" y="1071563"/>
            <a:ext cx="5329454" cy="5047536"/>
          </a:xfrm>
          <a:prstGeom prst="rect">
            <a:avLst/>
          </a:prstGeom>
          <a:noFill/>
        </p:spPr>
        <p:txBody>
          <a:bodyPr wrap="square">
            <a:spAutoFit/>
          </a:bodyPr>
          <a:lstStyle/>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P0700[0]=2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：命令源为端子控制</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P1000[0]=3</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：速度给定为固定频率给定</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P1016[0]=2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：固定频率方式为二进制选择</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P0701[0]=15</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DI1</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0</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P0702[0]=16</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DI2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P0703[0]=17</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DI3</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2</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P0704[0]=18</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DI4</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的功能为固定频率选择位</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3</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P0840[0]=1025.0</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ON/OFF1</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功能选择任意一个或多个</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DI</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P1001[0]=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P1002[0]=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P1003[0]=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P1004[0]=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P1005[0]=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5</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P1006[0]=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6</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6</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P1007[0]=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7</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7</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P1008[0]=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8</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8</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P1009[0]=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9</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 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9</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P1010[0]=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10</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10</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P1011[0]=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11</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11</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P1012[0]=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12</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P1013[0]=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13</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13</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P1014[0]=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14</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14</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a:t>
            </a:r>
          </a:p>
          <a:p>
            <a:pPr marL="342900" lvl="0" indent="-342900">
              <a:buFont typeface="Wingdings" panose="05000000000000000000" pitchFamily="2" charset="2"/>
              <a:buChar char=""/>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P1015[0]=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15</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：固定频率</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15</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的值 </a:t>
            </a:r>
          </a:p>
        </p:txBody>
      </p:sp>
      <p:graphicFrame>
        <p:nvGraphicFramePr>
          <p:cNvPr id="2" name="表格 1">
            <a:extLst>
              <a:ext uri="{FF2B5EF4-FFF2-40B4-BE49-F238E27FC236}">
                <a16:creationId xmlns:a16="http://schemas.microsoft.com/office/drawing/2014/main" id="{A2A0E4E4-EFC0-A58B-9A80-6205943A9777}"/>
              </a:ext>
            </a:extLst>
          </p:cNvPr>
          <p:cNvGraphicFramePr>
            <a:graphicFrameLocks noGrp="1"/>
          </p:cNvGraphicFramePr>
          <p:nvPr>
            <p:extLst>
              <p:ext uri="{D42A27DB-BD31-4B8C-83A1-F6EECF244321}">
                <p14:modId xmlns:p14="http://schemas.microsoft.com/office/powerpoint/2010/main" val="2526343890"/>
              </p:ext>
            </p:extLst>
          </p:nvPr>
        </p:nvGraphicFramePr>
        <p:xfrm>
          <a:off x="5473005" y="1669997"/>
          <a:ext cx="5832248" cy="4145280"/>
        </p:xfrm>
        <a:graphic>
          <a:graphicData uri="http://schemas.openxmlformats.org/drawingml/2006/table">
            <a:tbl>
              <a:tblPr>
                <a:tableStyleId>{D7AC3CCA-C797-4891-BE02-D94E43425B78}</a:tableStyleId>
              </a:tblPr>
              <a:tblGrid>
                <a:gridCol w="842064">
                  <a:extLst>
                    <a:ext uri="{9D8B030D-6E8A-4147-A177-3AD203B41FA5}">
                      <a16:colId xmlns:a16="http://schemas.microsoft.com/office/drawing/2014/main" val="2893402222"/>
                    </a:ext>
                  </a:extLst>
                </a:gridCol>
                <a:gridCol w="626674">
                  <a:extLst>
                    <a:ext uri="{9D8B030D-6E8A-4147-A177-3AD203B41FA5}">
                      <a16:colId xmlns:a16="http://schemas.microsoft.com/office/drawing/2014/main" val="4123424480"/>
                    </a:ext>
                  </a:extLst>
                </a:gridCol>
                <a:gridCol w="970184">
                  <a:extLst>
                    <a:ext uri="{9D8B030D-6E8A-4147-A177-3AD203B41FA5}">
                      <a16:colId xmlns:a16="http://schemas.microsoft.com/office/drawing/2014/main" val="4215693343"/>
                    </a:ext>
                  </a:extLst>
                </a:gridCol>
                <a:gridCol w="768720">
                  <a:extLst>
                    <a:ext uri="{9D8B030D-6E8A-4147-A177-3AD203B41FA5}">
                      <a16:colId xmlns:a16="http://schemas.microsoft.com/office/drawing/2014/main" val="1103013423"/>
                    </a:ext>
                  </a:extLst>
                </a:gridCol>
                <a:gridCol w="712088">
                  <a:extLst>
                    <a:ext uri="{9D8B030D-6E8A-4147-A177-3AD203B41FA5}">
                      <a16:colId xmlns:a16="http://schemas.microsoft.com/office/drawing/2014/main" val="2801660326"/>
                    </a:ext>
                  </a:extLst>
                </a:gridCol>
                <a:gridCol w="1912518">
                  <a:extLst>
                    <a:ext uri="{9D8B030D-6E8A-4147-A177-3AD203B41FA5}">
                      <a16:colId xmlns:a16="http://schemas.microsoft.com/office/drawing/2014/main" val="3936783423"/>
                    </a:ext>
                  </a:extLst>
                </a:gridCol>
              </a:tblGrid>
              <a:tr h="0">
                <a:tc>
                  <a:txBody>
                    <a:bodyPr/>
                    <a:lstStyle/>
                    <a:p>
                      <a:pPr algn="ctr"/>
                      <a:r>
                        <a:rPr lang="zh-CN" sz="1600" dirty="0">
                          <a:effectLst/>
                        </a:rPr>
                        <a:t>十进制</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r>
                        <a:rPr lang="en-US" sz="1600" dirty="0">
                          <a:effectLst/>
                        </a:rPr>
                        <a:t>DI4</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r>
                        <a:rPr lang="en-US" sz="1600" dirty="0">
                          <a:effectLst/>
                        </a:rPr>
                        <a:t>DI3</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r>
                        <a:rPr lang="en-US" sz="1600" dirty="0">
                          <a:effectLst/>
                        </a:rPr>
                        <a:t>DI2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r>
                        <a:rPr lang="en-US" sz="1600" dirty="0">
                          <a:effectLst/>
                        </a:rPr>
                        <a:t>DI1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r>
                        <a:rPr lang="zh-CN" sz="1600" dirty="0">
                          <a:effectLst/>
                        </a:rPr>
                        <a:t>频率给定</a:t>
                      </a:r>
                      <a:r>
                        <a:rPr lang="en-US" sz="1600" dirty="0">
                          <a:effectLst/>
                        </a:rPr>
                        <a:t>/Hz</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79878527"/>
                  </a:ext>
                </a:extLst>
              </a:tr>
              <a:tr h="0">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49650250"/>
                  </a:ext>
                </a:extLst>
              </a:tr>
              <a:tr h="0">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1</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53568863"/>
                  </a:ext>
                </a:extLst>
              </a:tr>
              <a:tr h="0">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2</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74340469"/>
                  </a:ext>
                </a:extLst>
              </a:tr>
              <a:tr h="0">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3</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45647551"/>
                  </a:ext>
                </a:extLst>
              </a:tr>
              <a:tr h="0">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4</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5052876"/>
                  </a:ext>
                </a:extLst>
              </a:tr>
              <a:tr h="0">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5</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35287432"/>
                  </a:ext>
                </a:extLst>
              </a:tr>
              <a:tr h="0">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0</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6</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20405637"/>
                  </a:ext>
                </a:extLst>
              </a:tr>
              <a:tr h="0">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7</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5878008"/>
                  </a:ext>
                </a:extLst>
              </a:tr>
              <a:tr h="0">
                <a:tc>
                  <a:txBody>
                    <a:bodyPr/>
                    <a:lstStyle/>
                    <a:p>
                      <a:pPr algn="ctr"/>
                      <a:r>
                        <a:rPr lang="en-US" sz="1600">
                          <a:effectLst/>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8</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96165419"/>
                  </a:ext>
                </a:extLst>
              </a:tr>
              <a:tr h="0">
                <a:tc>
                  <a:txBody>
                    <a:bodyPr/>
                    <a:lstStyle/>
                    <a:p>
                      <a:pPr algn="ctr"/>
                      <a:r>
                        <a:rPr lang="en-US" sz="1600">
                          <a:effectLst/>
                        </a:rPr>
                        <a:t>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9</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18417576"/>
                  </a:ext>
                </a:extLst>
              </a:tr>
              <a:tr h="0">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10</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82061382"/>
                  </a:ext>
                </a:extLst>
              </a:tr>
              <a:tr h="0">
                <a:tc>
                  <a:txBody>
                    <a:bodyPr/>
                    <a:lstStyle/>
                    <a:p>
                      <a:pPr algn="ctr"/>
                      <a:r>
                        <a:rPr lang="en-US" sz="1600">
                          <a:effectLst/>
                        </a:rPr>
                        <a:t>11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11</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04706387"/>
                  </a:ext>
                </a:extLst>
              </a:tr>
              <a:tr h="0">
                <a:tc>
                  <a:txBody>
                    <a:bodyPr/>
                    <a:lstStyle/>
                    <a:p>
                      <a:pPr algn="ctr"/>
                      <a:r>
                        <a:rPr lang="en-US" sz="1600">
                          <a:effectLst/>
                        </a:rPr>
                        <a:t>12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12</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2382387"/>
                  </a:ext>
                </a:extLst>
              </a:tr>
              <a:tr h="0">
                <a:tc>
                  <a:txBody>
                    <a:bodyPr/>
                    <a:lstStyle/>
                    <a:p>
                      <a:pPr algn="ctr"/>
                      <a:r>
                        <a:rPr lang="en-US" sz="1600">
                          <a:effectLst/>
                        </a:rPr>
                        <a:t>13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13</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09706809"/>
                  </a:ext>
                </a:extLst>
              </a:tr>
              <a:tr h="0">
                <a:tc>
                  <a:txBody>
                    <a:bodyPr/>
                    <a:lstStyle/>
                    <a:p>
                      <a:pPr algn="ctr"/>
                      <a:r>
                        <a:rPr lang="en-US" sz="1600">
                          <a:effectLst/>
                        </a:rPr>
                        <a:t>14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频率</a:t>
                      </a:r>
                      <a:r>
                        <a:rPr lang="en-US" sz="1600">
                          <a:effectLst/>
                        </a:rPr>
                        <a:t>14</a:t>
                      </a:r>
                      <a:endParaRPr lang="zh-CN" sz="18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10287464"/>
                  </a:ext>
                </a:extLst>
              </a:tr>
              <a:tr h="0">
                <a:tc>
                  <a:txBody>
                    <a:bodyPr/>
                    <a:lstStyle/>
                    <a:p>
                      <a:pPr algn="ctr"/>
                      <a:r>
                        <a:rPr lang="en-US" sz="1600">
                          <a:effectLst/>
                        </a:rPr>
                        <a:t>15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dirty="0">
                          <a:effectLst/>
                        </a:rPr>
                        <a:t>频率</a:t>
                      </a:r>
                      <a:r>
                        <a:rPr lang="en-US" sz="1600" dirty="0">
                          <a:effectLst/>
                        </a:rPr>
                        <a:t>15</a:t>
                      </a:r>
                      <a:endParaRPr lang="zh-CN" sz="18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4746446"/>
                  </a:ext>
                </a:extLst>
              </a:tr>
            </a:tbl>
          </a:graphicData>
        </a:graphic>
      </p:graphicFrame>
    </p:spTree>
    <p:extLst>
      <p:ext uri="{BB962C8B-B14F-4D97-AF65-F5344CB8AC3E}">
        <p14:creationId xmlns:p14="http://schemas.microsoft.com/office/powerpoint/2010/main" val="4166847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19121" y="1640570"/>
            <a:ext cx="10326491" cy="127387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变频器具有</a:t>
            </a:r>
            <a:r>
              <a:rPr lang="en-US" altLang="zh-CN" dirty="0">
                <a:latin typeface="+mn-ea"/>
              </a:rPr>
              <a:t>2</a:t>
            </a:r>
            <a:r>
              <a:rPr lang="zh-CN" altLang="en-US" dirty="0">
                <a:latin typeface="+mn-ea"/>
              </a:rPr>
              <a:t>路数字量输出，包括一路晶体管输出和一路继电器输出。</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数字量输出</a:t>
            </a:r>
            <a:r>
              <a:rPr lang="en-US" altLang="zh-CN" dirty="0">
                <a:latin typeface="+mn-ea"/>
              </a:rPr>
              <a:t>DO1</a:t>
            </a:r>
            <a:r>
              <a:rPr lang="zh-CN" altLang="en-US" dirty="0">
                <a:latin typeface="+mn-ea"/>
              </a:rPr>
              <a:t>（端子</a:t>
            </a:r>
            <a:r>
              <a:rPr lang="en-US" altLang="zh-CN" dirty="0">
                <a:latin typeface="+mn-ea"/>
              </a:rPr>
              <a:t>15</a:t>
            </a:r>
            <a:r>
              <a:rPr lang="zh-CN" altLang="en-US" dirty="0">
                <a:latin typeface="+mn-ea"/>
              </a:rPr>
              <a:t>、</a:t>
            </a:r>
            <a:r>
              <a:rPr lang="en-US" altLang="zh-CN" dirty="0">
                <a:latin typeface="+mn-ea"/>
              </a:rPr>
              <a:t>16</a:t>
            </a:r>
            <a:r>
              <a:rPr lang="zh-CN" altLang="en-US" dirty="0">
                <a:latin typeface="+mn-ea"/>
              </a:rPr>
              <a:t>）采用晶体管输出，数字量输出</a:t>
            </a:r>
            <a:r>
              <a:rPr lang="en-US" altLang="zh-CN" dirty="0">
                <a:latin typeface="+mn-ea"/>
              </a:rPr>
              <a:t>DO2</a:t>
            </a:r>
            <a:r>
              <a:rPr lang="zh-CN" altLang="en-US" dirty="0">
                <a:latin typeface="+mn-ea"/>
              </a:rPr>
              <a:t>（端子</a:t>
            </a:r>
            <a:r>
              <a:rPr lang="en-US" altLang="zh-CN" dirty="0">
                <a:latin typeface="+mn-ea"/>
              </a:rPr>
              <a:t>17</a:t>
            </a:r>
            <a:r>
              <a:rPr lang="zh-CN" altLang="en-US" dirty="0">
                <a:latin typeface="+mn-ea"/>
              </a:rPr>
              <a:t>、</a:t>
            </a:r>
            <a:r>
              <a:rPr lang="en-US" altLang="zh-CN" dirty="0">
                <a:latin typeface="+mn-ea"/>
              </a:rPr>
              <a:t>18</a:t>
            </a:r>
            <a:r>
              <a:rPr lang="zh-CN" altLang="en-US" dirty="0">
                <a:latin typeface="+mn-ea"/>
              </a:rPr>
              <a:t>、</a:t>
            </a:r>
            <a:r>
              <a:rPr lang="en-US" altLang="zh-CN" dirty="0">
                <a:latin typeface="+mn-ea"/>
              </a:rPr>
              <a:t>19</a:t>
            </a:r>
            <a:r>
              <a:rPr lang="zh-CN" altLang="en-US" dirty="0">
                <a:latin typeface="+mn-ea"/>
              </a:rPr>
              <a:t>）采用继电器输出</a:t>
            </a:r>
            <a:r>
              <a:rPr lang="en-US" altLang="zh-CN" dirty="0">
                <a:latin typeface="+mn-ea"/>
              </a:rPr>
              <a:t>.</a:t>
            </a:r>
          </a:p>
        </p:txBody>
      </p: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7C02BCED-4A39-79C8-C630-5D94D1D4135E}"/>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3.1.2 </a:t>
            </a:r>
            <a:r>
              <a:rPr lang="zh-CN" altLang="en-US" sz="2400" b="1" dirty="0">
                <a:solidFill>
                  <a:srgbClr val="294B64"/>
                </a:solidFill>
                <a:latin typeface="微软雅黑" panose="020B0503020204020204" charset="-122"/>
                <a:ea typeface="微软雅黑" panose="020B0503020204020204" charset="-122"/>
              </a:rPr>
              <a:t>数字输出端子功能</a:t>
            </a:r>
          </a:p>
        </p:txBody>
      </p:sp>
      <p:pic>
        <p:nvPicPr>
          <p:cNvPr id="3" name="图片 2">
            <a:extLst>
              <a:ext uri="{FF2B5EF4-FFF2-40B4-BE49-F238E27FC236}">
                <a16:creationId xmlns:a16="http://schemas.microsoft.com/office/drawing/2014/main" id="{E3DF03EC-ECDE-4D03-D769-5E0A47776BEE}"/>
              </a:ext>
            </a:extLst>
          </p:cNvPr>
          <p:cNvPicPr>
            <a:picLocks noChangeAspect="1"/>
          </p:cNvPicPr>
          <p:nvPr/>
        </p:nvPicPr>
        <p:blipFill>
          <a:blip r:embed="rId2"/>
          <a:stretch>
            <a:fillRect/>
          </a:stretch>
        </p:blipFill>
        <p:spPr>
          <a:xfrm>
            <a:off x="4074799" y="2736031"/>
            <a:ext cx="2652395" cy="3162300"/>
          </a:xfrm>
          <a:prstGeom prst="rect">
            <a:avLst/>
          </a:prstGeom>
        </p:spPr>
      </p:pic>
      <p:sp>
        <p:nvSpPr>
          <p:cNvPr id="8" name="文本框 7">
            <a:extLst>
              <a:ext uri="{FF2B5EF4-FFF2-40B4-BE49-F238E27FC236}">
                <a16:creationId xmlns:a16="http://schemas.microsoft.com/office/drawing/2014/main" id="{9B27B0C4-6D84-08CF-17C9-F9DFD56249A3}"/>
              </a:ext>
            </a:extLst>
          </p:cNvPr>
          <p:cNvSpPr txBox="1"/>
          <p:nvPr/>
        </p:nvSpPr>
        <p:spPr>
          <a:xfrm>
            <a:off x="3168749" y="5999505"/>
            <a:ext cx="4464496" cy="369332"/>
          </a:xfrm>
          <a:prstGeom prst="rect">
            <a:avLst/>
          </a:prstGeom>
          <a:noFill/>
        </p:spPr>
        <p:txBody>
          <a:bodyPr wrap="square">
            <a:spAutoFit/>
          </a:bodyPr>
          <a:lstStyle/>
          <a:p>
            <a:pPr algn="ctr"/>
            <a:r>
              <a:rPr lang="en-US" altLang="zh-CN" sz="1800" dirty="0">
                <a:effectLst/>
                <a:latin typeface="宋体" panose="02010600030101010101" pitchFamily="2" charset="-122"/>
                <a:cs typeface="宋体" panose="02010600030101010101" pitchFamily="2" charset="-122"/>
              </a:rPr>
              <a:t>SINAMICS V20</a:t>
            </a:r>
            <a:r>
              <a:rPr lang="zh-CN" altLang="zh-CN" sz="1800" dirty="0">
                <a:effectLst/>
                <a:ea typeface="宋体" panose="02010600030101010101" pitchFamily="2" charset="-122"/>
                <a:cs typeface="宋体" panose="02010600030101010101" pitchFamily="2" charset="-122"/>
              </a:rPr>
              <a:t>数字量输出端子</a:t>
            </a:r>
            <a:endParaRPr lang="zh-CN" altLang="en-US" dirty="0"/>
          </a:p>
        </p:txBody>
      </p:sp>
    </p:spTree>
    <p:extLst>
      <p:ext uri="{BB962C8B-B14F-4D97-AF65-F5344CB8AC3E}">
        <p14:creationId xmlns:p14="http://schemas.microsoft.com/office/powerpoint/2010/main" val="19436407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9121" y="4032175"/>
            <a:ext cx="10283833" cy="2030043"/>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2. </a:t>
            </a:r>
            <a:r>
              <a:rPr lang="zh-CN" altLang="en-US" sz="1800" dirty="0">
                <a:effectLst/>
                <a:ea typeface="宋体" panose="02010600030101010101" pitchFamily="2" charset="-122"/>
                <a:cs typeface="宋体" panose="02010600030101010101" pitchFamily="2" charset="-122"/>
              </a:rPr>
              <a:t>训练要求</a:t>
            </a:r>
          </a:p>
          <a:p>
            <a:pPr>
              <a:lnSpc>
                <a:spcPct val="150000"/>
              </a:lnSpc>
            </a:pPr>
            <a:r>
              <a:rPr lang="zh-CN" altLang="en-US" sz="1800" dirty="0">
                <a:effectLst/>
                <a:ea typeface="宋体" panose="02010600030101010101" pitchFamily="2" charset="-122"/>
                <a:cs typeface="宋体" panose="02010600030101010101" pitchFamily="2" charset="-122"/>
              </a:rPr>
              <a:t>     </a:t>
            </a:r>
            <a:r>
              <a:rPr lang="zh-CN" altLang="en-US" sz="1600" dirty="0">
                <a:effectLst/>
                <a:ea typeface="宋体" panose="02010600030101010101" pitchFamily="2" charset="-122"/>
                <a:cs typeface="宋体" panose="02010600030101010101" pitchFamily="2" charset="-122"/>
              </a:rPr>
              <a:t>变频器控制离心机工作，要求变频器在外部开关的控制下实现离心机的固定频率运行方式。</a:t>
            </a:r>
          </a:p>
          <a:p>
            <a:pPr lvl="1">
              <a:lnSpc>
                <a:spcPct val="150000"/>
              </a:lnSpc>
            </a:pPr>
            <a:r>
              <a:rPr lang="en-US" altLang="zh-CN" sz="1600" dirty="0">
                <a:effectLst/>
                <a:ea typeface="宋体" panose="02010600030101010101" pitchFamily="2" charset="-122"/>
                <a:cs typeface="宋体" panose="02010600030101010101" pitchFamily="2" charset="-122"/>
              </a:rPr>
              <a:t>(1)	</a:t>
            </a:r>
            <a:r>
              <a:rPr lang="zh-CN" altLang="en-US" sz="1600" dirty="0">
                <a:effectLst/>
                <a:ea typeface="宋体" panose="02010600030101010101" pitchFamily="2" charset="-122"/>
                <a:cs typeface="宋体" panose="02010600030101010101" pitchFamily="2" charset="-122"/>
              </a:rPr>
              <a:t>开关</a:t>
            </a:r>
            <a:r>
              <a:rPr lang="en-US" altLang="zh-CN" sz="1600" dirty="0">
                <a:effectLst/>
                <a:ea typeface="宋体" panose="02010600030101010101" pitchFamily="2" charset="-122"/>
                <a:cs typeface="宋体" panose="02010600030101010101" pitchFamily="2" charset="-122"/>
              </a:rPr>
              <a:t>KA1</a:t>
            </a:r>
            <a:r>
              <a:rPr lang="zh-CN" altLang="en-US" sz="1600" dirty="0">
                <a:effectLst/>
                <a:ea typeface="宋体" panose="02010600030101010101" pitchFamily="2" charset="-122"/>
                <a:cs typeface="宋体" panose="02010600030101010101" pitchFamily="2" charset="-122"/>
              </a:rPr>
              <a:t>控制变频器驱动离心机电动机起动</a:t>
            </a:r>
            <a:r>
              <a:rPr lang="en-US" altLang="zh-CN" sz="1600" dirty="0">
                <a:effectLst/>
                <a:ea typeface="宋体" panose="02010600030101010101" pitchFamily="2" charset="-122"/>
                <a:cs typeface="宋体" panose="02010600030101010101" pitchFamily="2" charset="-122"/>
              </a:rPr>
              <a:t>/</a:t>
            </a:r>
            <a:r>
              <a:rPr lang="zh-CN" altLang="en-US" sz="1600" dirty="0">
                <a:effectLst/>
                <a:ea typeface="宋体" panose="02010600030101010101" pitchFamily="2" charset="-122"/>
                <a:cs typeface="宋体" panose="02010600030101010101" pitchFamily="2" charset="-122"/>
              </a:rPr>
              <a:t>停止；</a:t>
            </a:r>
          </a:p>
          <a:p>
            <a:pPr lvl="1">
              <a:lnSpc>
                <a:spcPct val="150000"/>
              </a:lnSpc>
            </a:pPr>
            <a:r>
              <a:rPr lang="en-US" altLang="zh-CN" sz="1600" dirty="0">
                <a:effectLst/>
                <a:ea typeface="宋体" panose="02010600030101010101" pitchFamily="2" charset="-122"/>
                <a:cs typeface="宋体" panose="02010600030101010101" pitchFamily="2" charset="-122"/>
              </a:rPr>
              <a:t>(2)	</a:t>
            </a:r>
            <a:r>
              <a:rPr lang="zh-CN" altLang="en-US" sz="1600" dirty="0">
                <a:effectLst/>
                <a:ea typeface="宋体" panose="02010600030101010101" pitchFamily="2" charset="-122"/>
                <a:cs typeface="宋体" panose="02010600030101010101" pitchFamily="2" charset="-122"/>
              </a:rPr>
              <a:t>接通开关</a:t>
            </a:r>
            <a:r>
              <a:rPr lang="en-US" altLang="zh-CN" sz="1600" dirty="0">
                <a:effectLst/>
                <a:ea typeface="宋体" panose="02010600030101010101" pitchFamily="2" charset="-122"/>
                <a:cs typeface="宋体" panose="02010600030101010101" pitchFamily="2" charset="-122"/>
              </a:rPr>
              <a:t>KA2</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KA3</a:t>
            </a:r>
            <a:r>
              <a:rPr lang="zh-CN" altLang="en-US" sz="1600" dirty="0">
                <a:effectLst/>
                <a:ea typeface="宋体" panose="02010600030101010101" pitchFamily="2" charset="-122"/>
                <a:cs typeface="宋体" panose="02010600030101010101" pitchFamily="2" charset="-122"/>
              </a:rPr>
              <a:t>和</a:t>
            </a:r>
            <a:r>
              <a:rPr lang="en-US" altLang="zh-CN" sz="1600" dirty="0">
                <a:effectLst/>
                <a:ea typeface="宋体" panose="02010600030101010101" pitchFamily="2" charset="-122"/>
                <a:cs typeface="宋体" panose="02010600030101010101" pitchFamily="2" charset="-122"/>
              </a:rPr>
              <a:t>KA4</a:t>
            </a:r>
            <a:r>
              <a:rPr lang="zh-CN" altLang="en-US" sz="1600" dirty="0">
                <a:effectLst/>
                <a:ea typeface="宋体" panose="02010600030101010101" pitchFamily="2" charset="-122"/>
                <a:cs typeface="宋体" panose="02010600030101010101" pitchFamily="2" charset="-122"/>
              </a:rPr>
              <a:t>，变频器分别以固定频率</a:t>
            </a:r>
            <a:r>
              <a:rPr lang="en-US" altLang="zh-CN" sz="1600" dirty="0">
                <a:effectLst/>
                <a:ea typeface="宋体" panose="02010600030101010101" pitchFamily="2" charset="-122"/>
                <a:cs typeface="宋体" panose="02010600030101010101" pitchFamily="2" charset="-122"/>
              </a:rPr>
              <a:t>5Hz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15Hz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20Hz</a:t>
            </a:r>
            <a:r>
              <a:rPr lang="zh-CN" altLang="en-US" sz="1600" dirty="0">
                <a:effectLst/>
                <a:ea typeface="宋体" panose="02010600030101010101" pitchFamily="2" charset="-122"/>
                <a:cs typeface="宋体" panose="02010600030101010101" pitchFamily="2" charset="-122"/>
              </a:rPr>
              <a:t>运行；</a:t>
            </a:r>
          </a:p>
          <a:p>
            <a:pPr lvl="1">
              <a:lnSpc>
                <a:spcPct val="150000"/>
              </a:lnSpc>
            </a:pPr>
            <a:r>
              <a:rPr lang="en-US" altLang="zh-CN" sz="1600" dirty="0">
                <a:effectLst/>
                <a:ea typeface="宋体" panose="02010600030101010101" pitchFamily="2" charset="-122"/>
                <a:cs typeface="宋体" panose="02010600030101010101" pitchFamily="2" charset="-122"/>
              </a:rPr>
              <a:t>(3)	</a:t>
            </a:r>
            <a:r>
              <a:rPr lang="zh-CN" altLang="en-US" sz="1600" dirty="0">
                <a:effectLst/>
                <a:ea typeface="宋体" panose="02010600030101010101" pitchFamily="2" charset="-122"/>
                <a:cs typeface="宋体" panose="02010600030101010101" pitchFamily="2" charset="-122"/>
              </a:rPr>
              <a:t>斜坡上升时间</a:t>
            </a:r>
            <a:r>
              <a:rPr lang="en-US" altLang="zh-CN" sz="1600" dirty="0">
                <a:effectLst/>
                <a:ea typeface="宋体" panose="02010600030101010101" pitchFamily="2" charset="-122"/>
                <a:cs typeface="宋体" panose="02010600030101010101" pitchFamily="2" charset="-122"/>
              </a:rPr>
              <a:t>12S</a:t>
            </a:r>
            <a:r>
              <a:rPr lang="zh-CN" altLang="en-US" sz="1600" dirty="0">
                <a:effectLst/>
                <a:ea typeface="宋体" panose="02010600030101010101" pitchFamily="2" charset="-122"/>
                <a:cs typeface="宋体" panose="02010600030101010101" pitchFamily="2" charset="-122"/>
              </a:rPr>
              <a:t>，斜坡下降时间</a:t>
            </a:r>
            <a:r>
              <a:rPr lang="en-US" altLang="zh-CN" sz="1600" dirty="0">
                <a:effectLst/>
                <a:ea typeface="宋体" panose="02010600030101010101" pitchFamily="2" charset="-122"/>
                <a:cs typeface="宋体" panose="02010600030101010101" pitchFamily="2" charset="-122"/>
              </a:rPr>
              <a:t>12S</a:t>
            </a:r>
            <a:r>
              <a:rPr lang="zh-CN" altLang="en-US" sz="1600" dirty="0">
                <a:effectLst/>
                <a:ea typeface="宋体" panose="02010600030101010101" pitchFamily="2" charset="-122"/>
                <a:cs typeface="宋体" panose="02010600030101010101" pitchFamily="2" charset="-122"/>
              </a:rPr>
              <a:t>；</a:t>
            </a: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3.3.5 </a:t>
            </a:r>
            <a:r>
              <a:rPr lang="zh-CN" altLang="en-US" sz="2400" b="1" dirty="0">
                <a:solidFill>
                  <a:srgbClr val="294B64"/>
                </a:solidFill>
                <a:latin typeface="微软雅黑" panose="020B0503020204020204" charset="-122"/>
                <a:ea typeface="微软雅黑" panose="020B0503020204020204" charset="-122"/>
              </a:rPr>
              <a:t>技能训练</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743457"/>
            <a:ext cx="9600158" cy="2381870"/>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1">
              <a:lnSpc>
                <a:spcPct val="150000"/>
              </a:lnSpc>
            </a:pPr>
            <a:r>
              <a:rPr lang="en-US" altLang="zh-CN" sz="1600" dirty="0">
                <a:latin typeface="+mn-ea"/>
              </a:rPr>
              <a:t>(1)</a:t>
            </a:r>
            <a:r>
              <a:rPr lang="zh-CN" altLang="en-US" sz="1600" dirty="0">
                <a:latin typeface="+mn-ea"/>
              </a:rPr>
              <a:t>熟悉变频器固定频率的直接选择模式；</a:t>
            </a:r>
          </a:p>
          <a:p>
            <a:pPr lvl="1">
              <a:lnSpc>
                <a:spcPct val="150000"/>
              </a:lnSpc>
            </a:pPr>
            <a:r>
              <a:rPr lang="en-US" altLang="zh-CN" sz="1600" dirty="0">
                <a:latin typeface="+mn-ea"/>
              </a:rPr>
              <a:t>(2)</a:t>
            </a:r>
            <a:r>
              <a:rPr lang="zh-CN" altLang="en-US" sz="1600" dirty="0">
                <a:latin typeface="+mn-ea"/>
              </a:rPr>
              <a:t>会设置固定频率的直接选择模式参数；</a:t>
            </a:r>
          </a:p>
          <a:p>
            <a:pPr lvl="1">
              <a:lnSpc>
                <a:spcPct val="150000"/>
              </a:lnSpc>
            </a:pPr>
            <a:r>
              <a:rPr lang="en-US" altLang="zh-CN" sz="1600" dirty="0">
                <a:latin typeface="+mn-ea"/>
              </a:rPr>
              <a:t>(3)</a:t>
            </a:r>
            <a:r>
              <a:rPr lang="zh-CN" altLang="en-US" sz="1600" dirty="0">
                <a:latin typeface="+mn-ea"/>
              </a:rPr>
              <a:t>能正确完成变频器外部接线；</a:t>
            </a:r>
          </a:p>
          <a:p>
            <a:pPr lvl="1">
              <a:lnSpc>
                <a:spcPct val="150000"/>
              </a:lnSpc>
            </a:pPr>
            <a:r>
              <a:rPr lang="en-US" altLang="zh-CN" sz="1600" dirty="0">
                <a:latin typeface="+mn-ea"/>
              </a:rPr>
              <a:t>(4)</a:t>
            </a:r>
            <a:r>
              <a:rPr lang="zh-CN" altLang="en-US" sz="1600" dirty="0">
                <a:latin typeface="+mn-ea"/>
              </a:rPr>
              <a:t>会调试变频器固定频率功能；</a:t>
            </a:r>
          </a:p>
          <a:p>
            <a:pPr lvl="1">
              <a:lnSpc>
                <a:spcPct val="150000"/>
              </a:lnSpc>
            </a:pPr>
            <a:r>
              <a:rPr lang="en-US" altLang="zh-CN" sz="1600" dirty="0">
                <a:latin typeface="+mn-ea"/>
              </a:rPr>
              <a:t>(5)</a:t>
            </a:r>
            <a:r>
              <a:rPr lang="zh-CN" altLang="en-US" sz="1600" dirty="0">
                <a:latin typeface="+mn-ea"/>
              </a:rPr>
              <a:t>正确记录变频器调试数据；</a:t>
            </a:r>
          </a:p>
        </p:txBody>
      </p:sp>
      <p:graphicFrame>
        <p:nvGraphicFramePr>
          <p:cNvPr id="2" name="表格 1">
            <a:extLst>
              <a:ext uri="{FF2B5EF4-FFF2-40B4-BE49-F238E27FC236}">
                <a16:creationId xmlns:a16="http://schemas.microsoft.com/office/drawing/2014/main" id="{DAA4C3C8-0AC5-08B1-077E-1583DB48CD3D}"/>
              </a:ext>
            </a:extLst>
          </p:cNvPr>
          <p:cNvGraphicFramePr>
            <a:graphicFrameLocks noGrp="1"/>
          </p:cNvGraphicFramePr>
          <p:nvPr>
            <p:extLst>
              <p:ext uri="{D42A27DB-BD31-4B8C-83A1-F6EECF244321}">
                <p14:modId xmlns:p14="http://schemas.microsoft.com/office/powerpoint/2010/main" val="3639675747"/>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en-US" sz="1800" dirty="0">
                          <a:effectLst/>
                        </a:rPr>
                        <a:t>SNIAMICS V20</a:t>
                      </a:r>
                      <a:r>
                        <a:rPr lang="zh-CN" sz="1800" dirty="0">
                          <a:effectLst/>
                        </a:rPr>
                        <a:t>变频器直接选择模式运行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spTree>
    <p:extLst>
      <p:ext uri="{BB962C8B-B14F-4D97-AF65-F5344CB8AC3E}">
        <p14:creationId xmlns:p14="http://schemas.microsoft.com/office/powerpoint/2010/main" val="6478555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5" name="表格 4">
            <a:extLst>
              <a:ext uri="{FF2B5EF4-FFF2-40B4-BE49-F238E27FC236}">
                <a16:creationId xmlns:a16="http://schemas.microsoft.com/office/drawing/2014/main" id="{CD900545-3940-C423-8E49-AB7908966216}"/>
              </a:ext>
            </a:extLst>
          </p:cNvPr>
          <p:cNvGraphicFramePr>
            <a:graphicFrameLocks noGrp="1"/>
          </p:cNvGraphicFramePr>
          <p:nvPr/>
        </p:nvGraphicFramePr>
        <p:xfrm>
          <a:off x="919356" y="1812281"/>
          <a:ext cx="9649072" cy="2598007"/>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303848">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303848">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6249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607694">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303848">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716272">
                <a:tc>
                  <a:txBody>
                    <a:bodyPr/>
                    <a:lstStyle/>
                    <a:p>
                      <a:pPr algn="ctr"/>
                      <a:r>
                        <a:rPr lang="en-US" sz="1600">
                          <a:effectLst/>
                        </a:rPr>
                        <a:t>5</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bl>
          </a:graphicData>
        </a:graphic>
      </p:graphicFrame>
      <p:pic>
        <p:nvPicPr>
          <p:cNvPr id="6" name="图片 13" descr="b428e069d282.jpg">
            <a:extLst>
              <a:ext uri="{FF2B5EF4-FFF2-40B4-BE49-F238E27FC236}">
                <a16:creationId xmlns:a16="http://schemas.microsoft.com/office/drawing/2014/main" id="{C8114930-C9BE-AB57-E618-AFDB38FDEC2A}"/>
              </a:ext>
            </a:extLst>
          </p:cNvPr>
          <p:cNvPicPr>
            <a:picLocks noChangeAspect="1"/>
          </p:cNvPicPr>
          <p:nvPr/>
        </p:nvPicPr>
        <p:blipFill>
          <a:blip r:embed="rId2"/>
          <a:stretch>
            <a:fillRect/>
          </a:stretch>
        </p:blipFill>
        <p:spPr>
          <a:xfrm>
            <a:off x="1340158" y="4654252"/>
            <a:ext cx="1584000" cy="1563158"/>
          </a:xfrm>
          <a:prstGeom prst="rect">
            <a:avLst/>
          </a:prstGeom>
          <a:noFill/>
          <a:ln w="9525">
            <a:noFill/>
          </a:ln>
        </p:spPr>
      </p:pic>
      <p:pic>
        <p:nvPicPr>
          <p:cNvPr id="8" name="图片 15" descr="t01c6364886fb4bb710.jpg">
            <a:extLst>
              <a:ext uri="{FF2B5EF4-FFF2-40B4-BE49-F238E27FC236}">
                <a16:creationId xmlns:a16="http://schemas.microsoft.com/office/drawing/2014/main" id="{412E575F-B8BA-6DE9-DEE3-E5613F53DD00}"/>
              </a:ext>
            </a:extLst>
          </p:cNvPr>
          <p:cNvPicPr>
            <a:picLocks noChangeAspect="1"/>
          </p:cNvPicPr>
          <p:nvPr/>
        </p:nvPicPr>
        <p:blipFill>
          <a:blip r:embed="rId3"/>
          <a:stretch>
            <a:fillRect/>
          </a:stretch>
        </p:blipFill>
        <p:spPr>
          <a:xfrm>
            <a:off x="8569349" y="4775447"/>
            <a:ext cx="1656184" cy="1294413"/>
          </a:xfrm>
          <a:prstGeom prst="rect">
            <a:avLst/>
          </a:prstGeom>
          <a:noFill/>
          <a:ln w="9525">
            <a:noFill/>
          </a:ln>
        </p:spPr>
      </p:pic>
      <p:pic>
        <p:nvPicPr>
          <p:cNvPr id="9" name="图片 8">
            <a:extLst>
              <a:ext uri="{FF2B5EF4-FFF2-40B4-BE49-F238E27FC236}">
                <a16:creationId xmlns:a16="http://schemas.microsoft.com/office/drawing/2014/main" id="{CEF025F2-3932-31DE-97B5-E7056C334CE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57181" y="4735715"/>
            <a:ext cx="875474" cy="1563158"/>
          </a:xfrm>
          <a:prstGeom prst="rect">
            <a:avLst/>
          </a:prstGeom>
        </p:spPr>
      </p:pic>
      <p:pic>
        <p:nvPicPr>
          <p:cNvPr id="10" name="图片 9">
            <a:extLst>
              <a:ext uri="{FF2B5EF4-FFF2-40B4-BE49-F238E27FC236}">
                <a16:creationId xmlns:a16="http://schemas.microsoft.com/office/drawing/2014/main" id="{41A1D7EE-D755-F849-8255-5F27A8D40B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971" y="4734258"/>
            <a:ext cx="1657416" cy="1454806"/>
          </a:xfrm>
          <a:prstGeom prst="rect">
            <a:avLst/>
          </a:prstGeom>
        </p:spPr>
      </p:pic>
      <p:pic>
        <p:nvPicPr>
          <p:cNvPr id="12" name="Picture 10" descr="无标题">
            <a:extLst>
              <a:ext uri="{FF2B5EF4-FFF2-40B4-BE49-F238E27FC236}">
                <a16:creationId xmlns:a16="http://schemas.microsoft.com/office/drawing/2014/main" id="{A949334A-DAEC-2795-5066-A10F6788BC69}"/>
              </a:ext>
            </a:extLst>
          </p:cNvPr>
          <p:cNvPicPr>
            <a:picLocks noChangeAspect="1"/>
          </p:cNvPicPr>
          <p:nvPr/>
        </p:nvPicPr>
        <p:blipFill>
          <a:blip r:embed="rId6"/>
          <a:stretch>
            <a:fillRect/>
          </a:stretch>
        </p:blipFill>
        <p:spPr>
          <a:xfrm>
            <a:off x="5357387" y="4892612"/>
            <a:ext cx="922554" cy="1249363"/>
          </a:xfrm>
          <a:prstGeom prst="rect">
            <a:avLst/>
          </a:prstGeom>
          <a:noFill/>
          <a:ln w="9525">
            <a:noFill/>
          </a:ln>
        </p:spPr>
      </p:pic>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653717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1291379"/>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4. </a:t>
            </a:r>
            <a:r>
              <a:rPr lang="zh-CN" altLang="en-US" sz="1800" dirty="0">
                <a:effectLst/>
                <a:ea typeface="宋体" panose="02010600030101010101" pitchFamily="2" charset="-122"/>
                <a:cs typeface="宋体" panose="02010600030101010101" pitchFamily="2" charset="-122"/>
              </a:rPr>
              <a:t>电路连接</a:t>
            </a:r>
            <a:endParaRPr lang="en-US" altLang="zh-CN" sz="1800" dirty="0">
              <a:effectLst/>
              <a:ea typeface="宋体" panose="02010600030101010101" pitchFamily="2" charset="-122"/>
              <a:cs typeface="宋体" panose="02010600030101010101" pitchFamily="2" charset="-122"/>
            </a:endParaRPr>
          </a:p>
          <a:p>
            <a:pP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L1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L2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接单相电源，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U</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W</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接三相异步电动机，电动机按照星型连接。检查无误后，连接变频器控制电路。</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ED7CAD7D-1180-3B72-AF4A-ADB6A7B50752}"/>
              </a:ext>
            </a:extLst>
          </p:cNvPr>
          <p:cNvPicPr>
            <a:picLocks noChangeAspect="1"/>
          </p:cNvPicPr>
          <p:nvPr/>
        </p:nvPicPr>
        <p:blipFill>
          <a:blip r:embed="rId2"/>
          <a:stretch>
            <a:fillRect/>
          </a:stretch>
        </p:blipFill>
        <p:spPr>
          <a:xfrm>
            <a:off x="6553125" y="1367879"/>
            <a:ext cx="3504970" cy="4709694"/>
          </a:xfrm>
          <a:prstGeom prst="rect">
            <a:avLst/>
          </a:prstGeom>
        </p:spPr>
      </p:pic>
      <p:graphicFrame>
        <p:nvGraphicFramePr>
          <p:cNvPr id="4" name="表格 6">
            <a:extLst>
              <a:ext uri="{FF2B5EF4-FFF2-40B4-BE49-F238E27FC236}">
                <a16:creationId xmlns:a16="http://schemas.microsoft.com/office/drawing/2014/main" id="{C8460409-3CE1-0DE3-455D-AD56BA88F4B9}"/>
              </a:ext>
            </a:extLst>
          </p:cNvPr>
          <p:cNvGraphicFramePr>
            <a:graphicFrameLocks noGrp="1"/>
          </p:cNvGraphicFramePr>
          <p:nvPr>
            <p:extLst>
              <p:ext uri="{D42A27DB-BD31-4B8C-83A1-F6EECF244321}">
                <p14:modId xmlns:p14="http://schemas.microsoft.com/office/powerpoint/2010/main" val="4253487890"/>
              </p:ext>
            </p:extLst>
          </p:nvPr>
        </p:nvGraphicFramePr>
        <p:xfrm>
          <a:off x="2016621" y="3088516"/>
          <a:ext cx="2880320" cy="2966720"/>
        </p:xfrm>
        <a:graphic>
          <a:graphicData uri="http://schemas.openxmlformats.org/drawingml/2006/table">
            <a:tbl>
              <a:tblPr firstRow="1" bandRow="1">
                <a:tableStyleId>{7DF18680-E054-41AD-8BC1-D1AEF772440D}</a:tableStyleId>
              </a:tblPr>
              <a:tblGrid>
                <a:gridCol w="851004">
                  <a:extLst>
                    <a:ext uri="{9D8B030D-6E8A-4147-A177-3AD203B41FA5}">
                      <a16:colId xmlns:a16="http://schemas.microsoft.com/office/drawing/2014/main" val="1801349983"/>
                    </a:ext>
                  </a:extLst>
                </a:gridCol>
                <a:gridCol w="877188">
                  <a:extLst>
                    <a:ext uri="{9D8B030D-6E8A-4147-A177-3AD203B41FA5}">
                      <a16:colId xmlns:a16="http://schemas.microsoft.com/office/drawing/2014/main" val="3634865816"/>
                    </a:ext>
                  </a:extLst>
                </a:gridCol>
                <a:gridCol w="1152128">
                  <a:extLst>
                    <a:ext uri="{9D8B030D-6E8A-4147-A177-3AD203B41FA5}">
                      <a16:colId xmlns:a16="http://schemas.microsoft.com/office/drawing/2014/main" val="4128861150"/>
                    </a:ext>
                  </a:extLst>
                </a:gridCol>
              </a:tblGrid>
              <a:tr h="370840">
                <a:tc>
                  <a:txBody>
                    <a:bodyPr/>
                    <a:lstStyle/>
                    <a:p>
                      <a:pPr algn="ctr"/>
                      <a:r>
                        <a:rPr lang="zh-CN" altLang="en-US" dirty="0"/>
                        <a:t>开关</a:t>
                      </a:r>
                    </a:p>
                  </a:txBody>
                  <a:tcPr anchor="ctr"/>
                </a:tc>
                <a:tc>
                  <a:txBody>
                    <a:bodyPr/>
                    <a:lstStyle/>
                    <a:p>
                      <a:pPr algn="ctr"/>
                      <a:endParaRPr lang="zh-CN" altLang="en-US"/>
                    </a:p>
                  </a:txBody>
                  <a:tcPr anchor="ctr"/>
                </a:tc>
                <a:tc>
                  <a:txBody>
                    <a:bodyPr/>
                    <a:lstStyle/>
                    <a:p>
                      <a:pPr algn="ctr"/>
                      <a:r>
                        <a:rPr lang="zh-CN" altLang="en-US" dirty="0"/>
                        <a:t>端子</a:t>
                      </a:r>
                    </a:p>
                  </a:txBody>
                  <a:tcPr anchor="ctr"/>
                </a:tc>
                <a:extLst>
                  <a:ext uri="{0D108BD9-81ED-4DB2-BD59-A6C34878D82A}">
                    <a16:rowId xmlns:a16="http://schemas.microsoft.com/office/drawing/2014/main" val="999431002"/>
                  </a:ext>
                </a:extLst>
              </a:tr>
              <a:tr h="370840">
                <a:tc>
                  <a:txBody>
                    <a:bodyPr/>
                    <a:lstStyle/>
                    <a:p>
                      <a:pPr algn="ctr"/>
                      <a:r>
                        <a:rPr lang="en-US" altLang="zh-CN" dirty="0"/>
                        <a:t>KA1</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DI1</a:t>
                      </a:r>
                      <a:endParaRPr lang="zh-CN" altLang="en-US" dirty="0"/>
                    </a:p>
                  </a:txBody>
                  <a:tcPr anchor="ctr"/>
                </a:tc>
                <a:extLst>
                  <a:ext uri="{0D108BD9-81ED-4DB2-BD59-A6C34878D82A}">
                    <a16:rowId xmlns:a16="http://schemas.microsoft.com/office/drawing/2014/main" val="426025713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KA2</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DI2</a:t>
                      </a:r>
                      <a:endParaRPr lang="zh-CN" altLang="en-US" dirty="0"/>
                    </a:p>
                  </a:txBody>
                  <a:tcPr anchor="ctr"/>
                </a:tc>
                <a:extLst>
                  <a:ext uri="{0D108BD9-81ED-4DB2-BD59-A6C34878D82A}">
                    <a16:rowId xmlns:a16="http://schemas.microsoft.com/office/drawing/2014/main" val="308837499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KA3</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DI3</a:t>
                      </a:r>
                      <a:endParaRPr lang="zh-CN" altLang="en-US" dirty="0"/>
                    </a:p>
                  </a:txBody>
                  <a:tcPr anchor="ctr"/>
                </a:tc>
                <a:extLst>
                  <a:ext uri="{0D108BD9-81ED-4DB2-BD59-A6C34878D82A}">
                    <a16:rowId xmlns:a16="http://schemas.microsoft.com/office/drawing/2014/main" val="405521073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KA4</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DI4</a:t>
                      </a:r>
                      <a:endParaRPr lang="zh-CN" altLang="en-US" dirty="0"/>
                    </a:p>
                  </a:txBody>
                  <a:tcPr anchor="ctr"/>
                </a:tc>
                <a:extLst>
                  <a:ext uri="{0D108BD9-81ED-4DB2-BD59-A6C34878D82A}">
                    <a16:rowId xmlns:a16="http://schemas.microsoft.com/office/drawing/2014/main" val="273727221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COM</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a:t>
                      </a:r>
                    </a:p>
                  </a:txBody>
                  <a:tcPr anchor="ctr"/>
                </a:tc>
                <a:tc>
                  <a:txBody>
                    <a:bodyPr/>
                    <a:lstStyle/>
                    <a:p>
                      <a:pPr algn="ctr"/>
                      <a:r>
                        <a:rPr lang="en-US" altLang="zh-CN" dirty="0"/>
                        <a:t>+24V</a:t>
                      </a:r>
                      <a:endParaRPr lang="zh-CN" altLang="en-US" dirty="0"/>
                    </a:p>
                  </a:txBody>
                  <a:tcPr anchor="ctr"/>
                </a:tc>
                <a:extLst>
                  <a:ext uri="{0D108BD9-81ED-4DB2-BD59-A6C34878D82A}">
                    <a16:rowId xmlns:a16="http://schemas.microsoft.com/office/drawing/2014/main" val="20712944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a:t>
                      </a:r>
                    </a:p>
                  </a:txBody>
                  <a:tcPr anchor="ctr"/>
                </a:tc>
                <a:tc>
                  <a:txBody>
                    <a:bodyPr/>
                    <a:lstStyle/>
                    <a:p>
                      <a:pPr algn="ctr"/>
                      <a:r>
                        <a:rPr lang="en-US" altLang="zh-CN" dirty="0"/>
                        <a:t>DIC</a:t>
                      </a:r>
                      <a:endParaRPr lang="zh-CN" altLang="en-US" dirty="0"/>
                    </a:p>
                  </a:txBody>
                  <a:tcPr anchor="ctr"/>
                </a:tc>
                <a:extLst>
                  <a:ext uri="{0D108BD9-81ED-4DB2-BD59-A6C34878D82A}">
                    <a16:rowId xmlns:a16="http://schemas.microsoft.com/office/drawing/2014/main" val="152590115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a:t>
                      </a:r>
                    </a:p>
                  </a:txBody>
                  <a:tcPr anchor="ctr"/>
                </a:tc>
                <a:tc>
                  <a:txBody>
                    <a:bodyPr/>
                    <a:lstStyle/>
                    <a:p>
                      <a:pPr algn="ctr"/>
                      <a:r>
                        <a:rPr lang="en-US" altLang="zh-CN" dirty="0"/>
                        <a:t>0V</a:t>
                      </a:r>
                      <a:endParaRPr lang="zh-CN" altLang="en-US" dirty="0"/>
                    </a:p>
                  </a:txBody>
                  <a:tcPr anchor="ctr"/>
                </a:tc>
                <a:extLst>
                  <a:ext uri="{0D108BD9-81ED-4DB2-BD59-A6C34878D82A}">
                    <a16:rowId xmlns:a16="http://schemas.microsoft.com/office/drawing/2014/main" val="1594490429"/>
                  </a:ext>
                </a:extLst>
              </a:tr>
            </a:tbl>
          </a:graphicData>
        </a:graphic>
      </p:graphicFrame>
      <p:cxnSp>
        <p:nvCxnSpPr>
          <p:cNvPr id="13" name="直接连接符 12">
            <a:extLst>
              <a:ext uri="{FF2B5EF4-FFF2-40B4-BE49-F238E27FC236}">
                <a16:creationId xmlns:a16="http://schemas.microsoft.com/office/drawing/2014/main" id="{F1D23888-184A-178C-5117-17682ED05E3C}"/>
              </a:ext>
            </a:extLst>
          </p:cNvPr>
          <p:cNvCxnSpPr>
            <a:cxnSpLocks/>
          </p:cNvCxnSpPr>
          <p:nvPr/>
        </p:nvCxnSpPr>
        <p:spPr>
          <a:xfrm>
            <a:off x="3230597" y="5507717"/>
            <a:ext cx="0" cy="358745"/>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43129328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cxnSp>
        <p:nvCxnSpPr>
          <p:cNvPr id="13" name="直接连接符 12">
            <a:extLst>
              <a:ext uri="{FF2B5EF4-FFF2-40B4-BE49-F238E27FC236}">
                <a16:creationId xmlns:a16="http://schemas.microsoft.com/office/drawing/2014/main" id="{F1D23888-184A-178C-5117-17682ED05E3C}"/>
              </a:ext>
            </a:extLst>
          </p:cNvPr>
          <p:cNvCxnSpPr>
            <a:cxnSpLocks/>
          </p:cNvCxnSpPr>
          <p:nvPr/>
        </p:nvCxnSpPr>
        <p:spPr>
          <a:xfrm>
            <a:off x="3230597" y="5507717"/>
            <a:ext cx="0" cy="358745"/>
          </a:xfrm>
          <a:prstGeom prst="line">
            <a:avLst/>
          </a:prstGeom>
        </p:spPr>
        <p:style>
          <a:lnRef idx="3">
            <a:schemeClr val="dk1"/>
          </a:lnRef>
          <a:fillRef idx="0">
            <a:schemeClr val="dk1"/>
          </a:fillRef>
          <a:effectRef idx="2">
            <a:schemeClr val="dk1"/>
          </a:effectRef>
          <a:fontRef idx="minor">
            <a:schemeClr val="tx1"/>
          </a:fontRef>
        </p:style>
      </p:cxnSp>
      <p:sp>
        <p:nvSpPr>
          <p:cNvPr id="24" name="文本框 23">
            <a:extLst>
              <a:ext uri="{FF2B5EF4-FFF2-40B4-BE49-F238E27FC236}">
                <a16:creationId xmlns:a16="http://schemas.microsoft.com/office/drawing/2014/main" id="{83690CB6-49B1-5222-92BC-566B0CB9E883}"/>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5</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变频器参数设置</a:t>
            </a:r>
          </a:p>
        </p:txBody>
      </p:sp>
      <p:sp>
        <p:nvSpPr>
          <p:cNvPr id="25" name="文本框 24">
            <a:extLst>
              <a:ext uri="{FF2B5EF4-FFF2-40B4-BE49-F238E27FC236}">
                <a16:creationId xmlns:a16="http://schemas.microsoft.com/office/drawing/2014/main" id="{96FBD73B-DBEB-32F5-C1E9-AADB2C2A73F5}"/>
              </a:ext>
            </a:extLst>
          </p:cNvPr>
          <p:cNvSpPr txBox="1"/>
          <p:nvPr/>
        </p:nvSpPr>
        <p:spPr>
          <a:xfrm>
            <a:off x="546038" y="1457247"/>
            <a:ext cx="9960325" cy="830997"/>
          </a:xfrm>
          <a:prstGeom prst="rect">
            <a:avLst/>
          </a:prstGeom>
          <a:noFill/>
        </p:spPr>
        <p:txBody>
          <a:bodyPr wrap="square">
            <a:spAutoFit/>
          </a:bodyPr>
          <a:lstStyle/>
          <a:p>
            <a:pPr lvl="0"/>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检查电路接线无误，闭合</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QF1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，变频器上电，显示正常；</a:t>
            </a:r>
          </a:p>
          <a:p>
            <a:pPr lvl="0"/>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变频器恢复出厂设置；</a:t>
            </a:r>
          </a:p>
          <a:p>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3</a:t>
            </a:r>
            <a:r>
              <a:rPr lang="zh-CN" altLang="en-US" sz="1600" dirty="0">
                <a:effectLst/>
                <a:ea typeface="宋体" panose="02010600030101010101" pitchFamily="2" charset="-122"/>
                <a:cs typeface="宋体" panose="02010600030101010101" pitchFamily="2" charset="-122"/>
              </a:rPr>
              <a:t>）</a:t>
            </a:r>
            <a:r>
              <a:rPr lang="zh-CN" altLang="zh-CN" sz="1600" dirty="0">
                <a:effectLst/>
                <a:ea typeface="宋体" panose="02010600030101010101" pitchFamily="2" charset="-122"/>
                <a:cs typeface="宋体" panose="02010600030101010101" pitchFamily="2" charset="-122"/>
              </a:rPr>
              <a:t>快速调试，设置变频器参数</a:t>
            </a:r>
            <a:endParaRPr lang="zh-CN" altLang="en-US" dirty="0"/>
          </a:p>
        </p:txBody>
      </p:sp>
      <p:graphicFrame>
        <p:nvGraphicFramePr>
          <p:cNvPr id="5" name="表格 4">
            <a:extLst>
              <a:ext uri="{FF2B5EF4-FFF2-40B4-BE49-F238E27FC236}">
                <a16:creationId xmlns:a16="http://schemas.microsoft.com/office/drawing/2014/main" id="{801F0F68-18B8-CBB9-4B14-F8BAA4E93DC5}"/>
              </a:ext>
            </a:extLst>
          </p:cNvPr>
          <p:cNvGraphicFramePr>
            <a:graphicFrameLocks noGrp="1"/>
          </p:cNvGraphicFramePr>
          <p:nvPr>
            <p:extLst>
              <p:ext uri="{D42A27DB-BD31-4B8C-83A1-F6EECF244321}">
                <p14:modId xmlns:p14="http://schemas.microsoft.com/office/powerpoint/2010/main" val="3530349534"/>
              </p:ext>
            </p:extLst>
          </p:nvPr>
        </p:nvGraphicFramePr>
        <p:xfrm>
          <a:off x="1443378" y="2380577"/>
          <a:ext cx="9062985" cy="4094998"/>
        </p:xfrm>
        <a:graphic>
          <a:graphicData uri="http://schemas.openxmlformats.org/drawingml/2006/table">
            <a:tbl>
              <a:tblPr>
                <a:tableStyleId>{D7AC3CCA-C797-4891-BE02-D94E43425B78}</a:tableStyleId>
              </a:tblPr>
              <a:tblGrid>
                <a:gridCol w="903171">
                  <a:extLst>
                    <a:ext uri="{9D8B030D-6E8A-4147-A177-3AD203B41FA5}">
                      <a16:colId xmlns:a16="http://schemas.microsoft.com/office/drawing/2014/main" val="1727510896"/>
                    </a:ext>
                  </a:extLst>
                </a:gridCol>
                <a:gridCol w="1728785">
                  <a:extLst>
                    <a:ext uri="{9D8B030D-6E8A-4147-A177-3AD203B41FA5}">
                      <a16:colId xmlns:a16="http://schemas.microsoft.com/office/drawing/2014/main" val="2198850434"/>
                    </a:ext>
                  </a:extLst>
                </a:gridCol>
                <a:gridCol w="1275948">
                  <a:extLst>
                    <a:ext uri="{9D8B030D-6E8A-4147-A177-3AD203B41FA5}">
                      <a16:colId xmlns:a16="http://schemas.microsoft.com/office/drawing/2014/main" val="1324564303"/>
                    </a:ext>
                  </a:extLst>
                </a:gridCol>
                <a:gridCol w="1275948">
                  <a:extLst>
                    <a:ext uri="{9D8B030D-6E8A-4147-A177-3AD203B41FA5}">
                      <a16:colId xmlns:a16="http://schemas.microsoft.com/office/drawing/2014/main" val="2708204460"/>
                    </a:ext>
                  </a:extLst>
                </a:gridCol>
                <a:gridCol w="3879133">
                  <a:extLst>
                    <a:ext uri="{9D8B030D-6E8A-4147-A177-3AD203B41FA5}">
                      <a16:colId xmlns:a16="http://schemas.microsoft.com/office/drawing/2014/main" val="2759156595"/>
                    </a:ext>
                  </a:extLst>
                </a:gridCol>
              </a:tblGrid>
              <a:tr h="0">
                <a:tc>
                  <a:txBody>
                    <a:bodyPr/>
                    <a:lstStyle/>
                    <a:p>
                      <a:pPr algn="ctr">
                        <a:lnSpc>
                          <a:spcPts val="1700"/>
                        </a:lnSpc>
                      </a:pPr>
                      <a:r>
                        <a:rPr lang="zh-CN" sz="1400" dirty="0">
                          <a:effectLst/>
                        </a:rPr>
                        <a:t>序号</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变频器参数</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出厂值</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pPr algn="ctr">
                        <a:lnSpc>
                          <a:spcPts val="1700"/>
                        </a:lnSpc>
                      </a:pPr>
                      <a:r>
                        <a:rPr lang="zh-CN" sz="1400" dirty="0">
                          <a:effectLst/>
                        </a:rPr>
                        <a:t>设定值</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功能说明</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84637428"/>
                  </a:ext>
                </a:extLst>
              </a:tr>
              <a:tr h="0">
                <a:tc>
                  <a:txBody>
                    <a:bodyPr/>
                    <a:lstStyle/>
                    <a:p>
                      <a:pPr marL="0" lvl="0" indent="0" algn="ctr">
                        <a:lnSpc>
                          <a:spcPts val="1700"/>
                        </a:lnSpc>
                        <a:buFont typeface="+mj-lt"/>
                        <a:buNone/>
                        <a:tabLst>
                          <a:tab pos="155575" algn="l"/>
                        </a:tabLst>
                      </a:pPr>
                      <a:r>
                        <a:rPr lang="en-US" sz="1400" dirty="0">
                          <a:effectLst/>
                        </a:rPr>
                        <a:t>1 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P0304</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230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电动机的额定电压</a:t>
                      </a:r>
                      <a:r>
                        <a:rPr lang="en-US" sz="1400">
                          <a:effectLst/>
                        </a:rPr>
                        <a:t>( 380V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10465307"/>
                  </a:ext>
                </a:extLst>
              </a:tr>
              <a:tr h="0">
                <a:tc>
                  <a:txBody>
                    <a:bodyPr/>
                    <a:lstStyle/>
                    <a:p>
                      <a:pPr marL="0" lvl="0" indent="0" algn="ctr">
                        <a:lnSpc>
                          <a:spcPts val="1700"/>
                        </a:lnSpc>
                        <a:buFont typeface="+mj-lt"/>
                        <a:buNone/>
                        <a:tabLst>
                          <a:tab pos="155575" algn="l"/>
                        </a:tabLst>
                      </a:pPr>
                      <a:r>
                        <a:rPr lang="en-US" sz="1400" dirty="0">
                          <a:effectLst/>
                        </a:rPr>
                        <a:t> 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P0305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1.79</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电动机的额定电流</a:t>
                      </a:r>
                      <a:r>
                        <a:rPr lang="en-US" sz="1400">
                          <a:effectLst/>
                        </a:rPr>
                        <a:t>( 0.3A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396441669"/>
                  </a:ext>
                </a:extLst>
              </a:tr>
              <a:tr h="0">
                <a:tc>
                  <a:txBody>
                    <a:bodyPr/>
                    <a:lstStyle/>
                    <a:p>
                      <a:pPr marL="0" lvl="0" indent="0" algn="ctr">
                        <a:lnSpc>
                          <a:spcPts val="1700"/>
                        </a:lnSpc>
                        <a:buFont typeface="+mj-lt"/>
                        <a:buNone/>
                        <a:tabLst>
                          <a:tab pos="155575" algn="l"/>
                        </a:tabLst>
                      </a:pPr>
                      <a:r>
                        <a:rPr lang="en-US" sz="1400" dirty="0">
                          <a:effectLst/>
                        </a:rPr>
                        <a:t> 3</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P0307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0.37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0.06</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电动机的额定功率</a:t>
                      </a:r>
                      <a:r>
                        <a:rPr lang="en-US" sz="1400">
                          <a:effectLst/>
                        </a:rPr>
                        <a:t>( 60W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79143932"/>
                  </a:ext>
                </a:extLst>
              </a:tr>
              <a:tr h="0">
                <a:tc>
                  <a:txBody>
                    <a:bodyPr/>
                    <a:lstStyle/>
                    <a:p>
                      <a:pPr marL="0" lvl="0" indent="0" algn="ctr">
                        <a:lnSpc>
                          <a:spcPts val="1700"/>
                        </a:lnSpc>
                        <a:buFont typeface="+mj-lt"/>
                        <a:buNone/>
                        <a:tabLst>
                          <a:tab pos="155575" algn="l"/>
                        </a:tabLst>
                      </a:pPr>
                      <a:r>
                        <a:rPr lang="en-US" sz="1400" dirty="0">
                          <a:effectLst/>
                        </a:rPr>
                        <a:t> 4</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电动机的额定频率</a:t>
                      </a:r>
                      <a:r>
                        <a:rPr lang="en-US" sz="1400">
                          <a:effectLst/>
                        </a:rPr>
                        <a:t>( 50Hz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01233793"/>
                  </a:ext>
                </a:extLst>
              </a:tr>
              <a:tr h="0">
                <a:tc>
                  <a:txBody>
                    <a:bodyPr/>
                    <a:lstStyle/>
                    <a:p>
                      <a:pPr marL="0" lvl="0" indent="0" algn="ctr">
                        <a:lnSpc>
                          <a:spcPts val="1700"/>
                        </a:lnSpc>
                        <a:buFont typeface="+mj-lt"/>
                        <a:buNone/>
                        <a:tabLst>
                          <a:tab pos="155575" algn="l"/>
                        </a:tabLst>
                      </a:pPr>
                      <a:r>
                        <a:rPr lang="en-US" sz="1400" dirty="0">
                          <a:effectLst/>
                        </a:rPr>
                        <a:t> 5</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P0311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1395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1430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电动机的额定转速</a:t>
                      </a:r>
                      <a:r>
                        <a:rPr lang="en-US" sz="1400">
                          <a:effectLst/>
                        </a:rPr>
                        <a:t>( 1430 r/min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52239040"/>
                  </a:ext>
                </a:extLst>
              </a:tr>
              <a:tr h="0">
                <a:tc>
                  <a:txBody>
                    <a:bodyPr/>
                    <a:lstStyle/>
                    <a:p>
                      <a:pPr marL="0" lvl="0" indent="0" algn="ctr">
                        <a:lnSpc>
                          <a:spcPts val="1700"/>
                        </a:lnSpc>
                        <a:buFont typeface="+mj-lt"/>
                        <a:buNone/>
                        <a:tabLst>
                          <a:tab pos="155575" algn="l"/>
                        </a:tabLst>
                      </a:pPr>
                      <a:r>
                        <a:rPr lang="en-US" sz="1400" dirty="0">
                          <a:effectLst/>
                        </a:rPr>
                        <a:t>6 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选择命令源（ 由端子排输入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38373671"/>
                  </a:ext>
                </a:extLst>
              </a:tr>
              <a:tr h="0">
                <a:tc>
                  <a:txBody>
                    <a:bodyPr/>
                    <a:lstStyle/>
                    <a:p>
                      <a:pPr marL="0" lvl="0" indent="0" algn="ctr">
                        <a:lnSpc>
                          <a:spcPts val="1700"/>
                        </a:lnSpc>
                        <a:buFont typeface="+mj-lt"/>
                        <a:buNone/>
                        <a:tabLst>
                          <a:tab pos="155575" algn="l"/>
                        </a:tabLst>
                      </a:pPr>
                      <a:r>
                        <a:rPr lang="en-US" sz="1400" dirty="0">
                          <a:effectLst/>
                        </a:rPr>
                        <a:t> 7</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a:effectLst/>
                        </a:rPr>
                        <a:t>ON/OFF1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29545513"/>
                  </a:ext>
                </a:extLst>
              </a:tr>
              <a:tr h="0">
                <a:tc>
                  <a:txBody>
                    <a:bodyPr/>
                    <a:lstStyle/>
                    <a:p>
                      <a:pPr marL="0" lvl="0" indent="0" algn="ctr">
                        <a:lnSpc>
                          <a:spcPts val="1700"/>
                        </a:lnSpc>
                        <a:buFont typeface="+mj-lt"/>
                        <a:buNone/>
                        <a:tabLst>
                          <a:tab pos="155575" algn="l"/>
                        </a:tabLst>
                      </a:pPr>
                      <a:r>
                        <a:rPr lang="en-US" sz="1400" dirty="0">
                          <a:effectLst/>
                        </a:rPr>
                        <a:t> 8</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固定频率选择器位</a:t>
                      </a: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48045958"/>
                  </a:ext>
                </a:extLst>
              </a:tr>
              <a:tr h="0">
                <a:tc>
                  <a:txBody>
                    <a:bodyPr/>
                    <a:lstStyle/>
                    <a:p>
                      <a:pPr marL="0" lvl="0" indent="0" algn="ctr">
                        <a:lnSpc>
                          <a:spcPts val="1700"/>
                        </a:lnSpc>
                        <a:buFont typeface="+mj-lt"/>
                        <a:buNone/>
                        <a:tabLst>
                          <a:tab pos="155575" algn="l"/>
                        </a:tabLst>
                      </a:pPr>
                      <a:r>
                        <a:rPr lang="en-US" sz="1400" dirty="0">
                          <a:effectLst/>
                        </a:rPr>
                        <a:t> 9</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9</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16</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固定频率选择器位</a:t>
                      </a: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13542575"/>
                  </a:ext>
                </a:extLst>
              </a:tr>
              <a:tr h="0">
                <a:tc>
                  <a:txBody>
                    <a:bodyPr/>
                    <a:lstStyle/>
                    <a:p>
                      <a:pPr marL="0" lvl="0" indent="0" algn="ctr">
                        <a:lnSpc>
                          <a:spcPts val="1700"/>
                        </a:lnSpc>
                        <a:buFont typeface="+mj-lt"/>
                        <a:buNone/>
                        <a:tabLst>
                          <a:tab pos="155575" algn="l"/>
                        </a:tabLst>
                      </a:pPr>
                      <a:r>
                        <a:rPr lang="en-US" sz="1400" dirty="0">
                          <a:effectLst/>
                        </a:rPr>
                        <a:t> 10</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P0704</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固定频率选择器位</a:t>
                      </a:r>
                      <a:r>
                        <a:rPr lang="en-US" sz="1400">
                          <a:effectLst/>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577177890"/>
                  </a:ext>
                </a:extLst>
              </a:tr>
              <a:tr h="0">
                <a:tc>
                  <a:txBody>
                    <a:bodyPr/>
                    <a:lstStyle/>
                    <a:p>
                      <a:pPr marL="0" lvl="0" indent="0" algn="ctr">
                        <a:lnSpc>
                          <a:spcPts val="1700"/>
                        </a:lnSpc>
                        <a:buFont typeface="+mj-lt"/>
                        <a:buNone/>
                        <a:tabLst>
                          <a:tab pos="155575" algn="l"/>
                        </a:tabLst>
                      </a:pPr>
                      <a:r>
                        <a:rPr lang="en-US" sz="1400" dirty="0">
                          <a:effectLst/>
                        </a:rPr>
                        <a:t> 11</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238102472"/>
                  </a:ext>
                </a:extLst>
              </a:tr>
              <a:tr h="0">
                <a:tc>
                  <a:txBody>
                    <a:bodyPr/>
                    <a:lstStyle/>
                    <a:p>
                      <a:pPr marL="0" lvl="0" indent="0" algn="ctr">
                        <a:lnSpc>
                          <a:spcPts val="1700"/>
                        </a:lnSpc>
                        <a:buFont typeface="+mj-lt"/>
                        <a:buNone/>
                        <a:tabLst>
                          <a:tab pos="155575" algn="l"/>
                        </a:tabLst>
                      </a:pPr>
                      <a:r>
                        <a:rPr lang="en-US" sz="1400" dirty="0">
                          <a:effectLst/>
                        </a:rPr>
                        <a:t> 12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dirty="0">
                          <a:effectLst/>
                        </a:rPr>
                        <a:t>P1080</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电动机的最小频率</a:t>
                      </a:r>
                      <a:r>
                        <a:rPr lang="en-US" sz="1400">
                          <a:effectLst/>
                        </a:rPr>
                        <a:t>( 0Hz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92256269"/>
                  </a:ext>
                </a:extLst>
              </a:tr>
              <a:tr h="0">
                <a:tc>
                  <a:txBody>
                    <a:bodyPr/>
                    <a:lstStyle/>
                    <a:p>
                      <a:pPr marL="0" lvl="0" indent="0" algn="ctr">
                        <a:lnSpc>
                          <a:spcPts val="1700"/>
                        </a:lnSpc>
                        <a:buFont typeface="+mj-lt"/>
                        <a:buNone/>
                        <a:tabLst>
                          <a:tab pos="155575" algn="l"/>
                        </a:tabLst>
                      </a:pPr>
                      <a:r>
                        <a:rPr lang="en-US" sz="1400" dirty="0">
                          <a:effectLst/>
                        </a:rPr>
                        <a:t> 13</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P1082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电动机的最大频率</a:t>
                      </a:r>
                      <a:r>
                        <a:rPr lang="en-US" sz="1400">
                          <a:effectLst/>
                        </a:rPr>
                        <a:t>( 50Hz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35058759"/>
                  </a:ext>
                </a:extLst>
              </a:tr>
              <a:tr h="0">
                <a:tc>
                  <a:txBody>
                    <a:bodyPr/>
                    <a:lstStyle/>
                    <a:p>
                      <a:pPr marL="0" lvl="0" indent="0" algn="ctr">
                        <a:lnSpc>
                          <a:spcPts val="1700"/>
                        </a:lnSpc>
                        <a:buFont typeface="+mj-lt"/>
                        <a:buNone/>
                        <a:tabLst>
                          <a:tab pos="155575" algn="l"/>
                        </a:tabLst>
                      </a:pPr>
                      <a:r>
                        <a:rPr lang="en-US" sz="1400" dirty="0">
                          <a:effectLst/>
                        </a:rPr>
                        <a:t> 14</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P1120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斜坡上升时间</a:t>
                      </a:r>
                      <a:r>
                        <a:rPr lang="en-US" sz="1400">
                          <a:effectLst/>
                        </a:rPr>
                        <a:t>( 12S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786738124"/>
                  </a:ext>
                </a:extLst>
              </a:tr>
              <a:tr h="0">
                <a:tc>
                  <a:txBody>
                    <a:bodyPr/>
                    <a:lstStyle/>
                    <a:p>
                      <a:pPr marL="0" lvl="0" indent="0" algn="ctr">
                        <a:lnSpc>
                          <a:spcPts val="1700"/>
                        </a:lnSpc>
                        <a:buFont typeface="+mj-lt"/>
                        <a:buNone/>
                        <a:tabLst>
                          <a:tab pos="155575" algn="l"/>
                        </a:tabLst>
                      </a:pPr>
                      <a:r>
                        <a:rPr lang="en-US" sz="1400" dirty="0">
                          <a:effectLst/>
                        </a:rPr>
                        <a:t> 15</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P1121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斜坡下降时间</a:t>
                      </a:r>
                      <a:r>
                        <a:rPr lang="en-US" sz="1400">
                          <a:effectLst/>
                        </a:rPr>
                        <a:t>( 12S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38867310"/>
                  </a:ext>
                </a:extLst>
              </a:tr>
              <a:tr h="0">
                <a:tc>
                  <a:txBody>
                    <a:bodyPr/>
                    <a:lstStyle/>
                    <a:p>
                      <a:pPr marL="0" lvl="0" indent="0" algn="ctr">
                        <a:lnSpc>
                          <a:spcPts val="1700"/>
                        </a:lnSpc>
                        <a:buFont typeface="+mj-lt"/>
                        <a:buNone/>
                        <a:tabLst>
                          <a:tab pos="155575" algn="l"/>
                        </a:tabLst>
                      </a:pPr>
                      <a:r>
                        <a:rPr lang="en-US" sz="1400" dirty="0">
                          <a:effectLst/>
                        </a:rPr>
                        <a:t> 16</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P1001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a:t>
                      </a: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10988148"/>
                  </a:ext>
                </a:extLst>
              </a:tr>
              <a:tr h="0">
                <a:tc>
                  <a:txBody>
                    <a:bodyPr/>
                    <a:lstStyle/>
                    <a:p>
                      <a:pPr marL="0" lvl="0" indent="0" algn="ctr">
                        <a:lnSpc>
                          <a:spcPts val="1700"/>
                        </a:lnSpc>
                        <a:buFont typeface="+mj-lt"/>
                        <a:buNone/>
                        <a:tabLst>
                          <a:tab pos="155575" algn="l"/>
                        </a:tabLst>
                      </a:pPr>
                      <a:r>
                        <a:rPr lang="en-US" sz="1400" dirty="0">
                          <a:effectLst/>
                        </a:rPr>
                        <a:t> 17</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P1002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a:t>
                      </a:r>
                      <a:r>
                        <a:rPr lang="en-US" sz="1400">
                          <a:effectLst/>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50106759"/>
                  </a:ext>
                </a:extLst>
              </a:tr>
              <a:tr h="0">
                <a:tc>
                  <a:txBody>
                    <a:bodyPr/>
                    <a:lstStyle/>
                    <a:p>
                      <a:pPr marL="0" lvl="0" indent="0" algn="ctr">
                        <a:lnSpc>
                          <a:spcPts val="1700"/>
                        </a:lnSpc>
                        <a:buFont typeface="+mj-lt"/>
                        <a:buNone/>
                        <a:tabLst>
                          <a:tab pos="155575" algn="l"/>
                        </a:tabLst>
                      </a:pPr>
                      <a:r>
                        <a:rPr lang="en-US" sz="1400" dirty="0">
                          <a:effectLst/>
                        </a:rPr>
                        <a:t> 18</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P1003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rPr>
                        <a:t>固定频率</a:t>
                      </a:r>
                      <a:r>
                        <a:rPr lang="en-US" sz="1400">
                          <a:effectLst/>
                        </a:rPr>
                        <a:t>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40342"/>
                  </a:ext>
                </a:extLst>
              </a:tr>
              <a:tr h="0">
                <a:tc>
                  <a:txBody>
                    <a:bodyPr/>
                    <a:lstStyle/>
                    <a:p>
                      <a:pPr marL="0" lvl="0" indent="0" algn="ctr">
                        <a:lnSpc>
                          <a:spcPts val="1700"/>
                        </a:lnSpc>
                        <a:buFont typeface="+mj-lt"/>
                        <a:buNone/>
                        <a:tabLst>
                          <a:tab pos="155575" algn="l"/>
                        </a:tabLst>
                      </a:pPr>
                      <a:r>
                        <a:rPr lang="en-US" sz="1400" dirty="0">
                          <a:effectLst/>
                        </a:rPr>
                        <a:t> 19</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P1016</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rPr>
                        <a:t>直接选择模式</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730817388"/>
                  </a:ext>
                </a:extLst>
              </a:tr>
            </a:tbl>
          </a:graphicData>
        </a:graphic>
      </p:graphicFrame>
    </p:spTree>
    <p:extLst>
      <p:ext uri="{BB962C8B-B14F-4D97-AF65-F5344CB8AC3E}">
        <p14:creationId xmlns:p14="http://schemas.microsoft.com/office/powerpoint/2010/main" val="15226875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2589299"/>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变频器运行调试</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变频器完成参数设置后，可以按照如下步骤，实现变频器以固定频率输出驱动电动机多段速运行。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闭合开关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，变频器允许运行。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接通“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KA2”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KA3”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KA4”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的通断，观察并记录变频器的输出频率。</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固定频率的数值根据表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3-26</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选择。</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断开开关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，变频器停止运行。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(5)</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调试过程填写开关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KA1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的状态，记录变频器运行状态（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断开；</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接通）</a:t>
            </a:r>
            <a:endParaRPr lang="zh-CN" altLang="en-US" dirty="0"/>
          </a:p>
        </p:txBody>
      </p:sp>
      <p:graphicFrame>
        <p:nvGraphicFramePr>
          <p:cNvPr id="2" name="表格 1">
            <a:extLst>
              <a:ext uri="{FF2B5EF4-FFF2-40B4-BE49-F238E27FC236}">
                <a16:creationId xmlns:a16="http://schemas.microsoft.com/office/drawing/2014/main" id="{2A0106EC-AB4E-389B-FB7C-29C52AA3DB21}"/>
              </a:ext>
            </a:extLst>
          </p:cNvPr>
          <p:cNvGraphicFramePr>
            <a:graphicFrameLocks noGrp="1"/>
          </p:cNvGraphicFramePr>
          <p:nvPr>
            <p:extLst>
              <p:ext uri="{D42A27DB-BD31-4B8C-83A1-F6EECF244321}">
                <p14:modId xmlns:p14="http://schemas.microsoft.com/office/powerpoint/2010/main" val="2308096015"/>
              </p:ext>
            </p:extLst>
          </p:nvPr>
        </p:nvGraphicFramePr>
        <p:xfrm>
          <a:off x="2952725" y="3960167"/>
          <a:ext cx="5328592" cy="2091608"/>
        </p:xfrm>
        <a:graphic>
          <a:graphicData uri="http://schemas.openxmlformats.org/drawingml/2006/table">
            <a:tbl>
              <a:tblPr>
                <a:tableStyleId>{D7AC3CCA-C797-4891-BE02-D94E43425B78}</a:tableStyleId>
              </a:tblPr>
              <a:tblGrid>
                <a:gridCol w="648293">
                  <a:extLst>
                    <a:ext uri="{9D8B030D-6E8A-4147-A177-3AD203B41FA5}">
                      <a16:colId xmlns:a16="http://schemas.microsoft.com/office/drawing/2014/main" val="900641986"/>
                    </a:ext>
                  </a:extLst>
                </a:gridCol>
                <a:gridCol w="567257">
                  <a:extLst>
                    <a:ext uri="{9D8B030D-6E8A-4147-A177-3AD203B41FA5}">
                      <a16:colId xmlns:a16="http://schemas.microsoft.com/office/drawing/2014/main" val="1445819463"/>
                    </a:ext>
                  </a:extLst>
                </a:gridCol>
                <a:gridCol w="585361">
                  <a:extLst>
                    <a:ext uri="{9D8B030D-6E8A-4147-A177-3AD203B41FA5}">
                      <a16:colId xmlns:a16="http://schemas.microsoft.com/office/drawing/2014/main" val="2057424409"/>
                    </a:ext>
                  </a:extLst>
                </a:gridCol>
                <a:gridCol w="625879">
                  <a:extLst>
                    <a:ext uri="{9D8B030D-6E8A-4147-A177-3AD203B41FA5}">
                      <a16:colId xmlns:a16="http://schemas.microsoft.com/office/drawing/2014/main" val="2493118254"/>
                    </a:ext>
                  </a:extLst>
                </a:gridCol>
                <a:gridCol w="1254344">
                  <a:extLst>
                    <a:ext uri="{9D8B030D-6E8A-4147-A177-3AD203B41FA5}">
                      <a16:colId xmlns:a16="http://schemas.microsoft.com/office/drawing/2014/main" val="3305205580"/>
                    </a:ext>
                  </a:extLst>
                </a:gridCol>
                <a:gridCol w="1647458">
                  <a:extLst>
                    <a:ext uri="{9D8B030D-6E8A-4147-A177-3AD203B41FA5}">
                      <a16:colId xmlns:a16="http://schemas.microsoft.com/office/drawing/2014/main" val="1704409651"/>
                    </a:ext>
                  </a:extLst>
                </a:gridCol>
              </a:tblGrid>
              <a:tr h="261451">
                <a:tc>
                  <a:txBody>
                    <a:bodyPr/>
                    <a:lstStyle/>
                    <a:p>
                      <a:pPr algn="ctr">
                        <a:lnSpc>
                          <a:spcPts val="1700"/>
                        </a:lnSpc>
                      </a:pPr>
                      <a:r>
                        <a:rPr lang="en-US" sz="1600" dirty="0">
                          <a:effectLst/>
                        </a:rPr>
                        <a:t>KA1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en-US" sz="1600" dirty="0">
                          <a:effectLst/>
                        </a:rPr>
                        <a:t>KA4</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en-US" sz="1600">
                          <a:effectLst/>
                        </a:rPr>
                        <a:t>KA3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en-US" sz="1600" dirty="0">
                          <a:effectLst/>
                        </a:rPr>
                        <a:t>KA2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600" dirty="0">
                          <a:effectLst/>
                        </a:rPr>
                        <a:t>频率（</a:t>
                      </a:r>
                      <a:r>
                        <a:rPr lang="en-US" sz="1600" dirty="0">
                          <a:effectLst/>
                        </a:rPr>
                        <a:t>Hz</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600" dirty="0">
                          <a:effectLst/>
                        </a:rPr>
                        <a:t>电机转速（</a:t>
                      </a:r>
                      <a:r>
                        <a:rPr lang="en-US" sz="1600" dirty="0">
                          <a:effectLst/>
                        </a:rPr>
                        <a:t>rpm</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618831464"/>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27806210"/>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407024505"/>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664844973"/>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558324550"/>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4076503479"/>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487168842"/>
                  </a:ext>
                </a:extLst>
              </a:tr>
              <a:tr h="261451">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126351719"/>
                  </a:ext>
                </a:extLst>
              </a:tr>
            </a:tbl>
          </a:graphicData>
        </a:graphic>
      </p:graphicFrame>
    </p:spTree>
    <p:extLst>
      <p:ext uri="{BB962C8B-B14F-4D97-AF65-F5344CB8AC3E}">
        <p14:creationId xmlns:p14="http://schemas.microsoft.com/office/powerpoint/2010/main" val="24980966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4" name="表格 3">
            <a:extLst>
              <a:ext uri="{FF2B5EF4-FFF2-40B4-BE49-F238E27FC236}">
                <a16:creationId xmlns:a16="http://schemas.microsoft.com/office/drawing/2014/main" id="{8A280590-811F-DEC1-4773-CD5F81C01FC1}"/>
              </a:ext>
            </a:extLst>
          </p:cNvPr>
          <p:cNvGraphicFramePr>
            <a:graphicFrameLocks noGrp="1"/>
          </p:cNvGraphicFramePr>
          <p:nvPr>
            <p:extLst>
              <p:ext uri="{D42A27DB-BD31-4B8C-83A1-F6EECF244321}">
                <p14:modId xmlns:p14="http://schemas.microsoft.com/office/powerpoint/2010/main" val="1184951723"/>
              </p:ext>
            </p:extLst>
          </p:nvPr>
        </p:nvGraphicFramePr>
        <p:xfrm>
          <a:off x="1584573" y="1808223"/>
          <a:ext cx="8136902" cy="4240174"/>
        </p:xfrm>
        <a:graphic>
          <a:graphicData uri="http://schemas.openxmlformats.org/drawingml/2006/table">
            <a:tbl>
              <a:tblPr>
                <a:tableStyleId>{616DA210-FB5B-4158-B5E0-FEB733F419BA}</a:tableStyleId>
              </a:tblPr>
              <a:tblGrid>
                <a:gridCol w="1087318">
                  <a:extLst>
                    <a:ext uri="{9D8B030D-6E8A-4147-A177-3AD203B41FA5}">
                      <a16:colId xmlns:a16="http://schemas.microsoft.com/office/drawing/2014/main" val="2873060421"/>
                    </a:ext>
                  </a:extLst>
                </a:gridCol>
                <a:gridCol w="204736">
                  <a:extLst>
                    <a:ext uri="{9D8B030D-6E8A-4147-A177-3AD203B41FA5}">
                      <a16:colId xmlns:a16="http://schemas.microsoft.com/office/drawing/2014/main" val="684790165"/>
                    </a:ext>
                  </a:extLst>
                </a:gridCol>
                <a:gridCol w="2075036">
                  <a:extLst>
                    <a:ext uri="{9D8B030D-6E8A-4147-A177-3AD203B41FA5}">
                      <a16:colId xmlns:a16="http://schemas.microsoft.com/office/drawing/2014/main" val="3845086593"/>
                    </a:ext>
                  </a:extLst>
                </a:gridCol>
                <a:gridCol w="1553510">
                  <a:extLst>
                    <a:ext uri="{9D8B030D-6E8A-4147-A177-3AD203B41FA5}">
                      <a16:colId xmlns:a16="http://schemas.microsoft.com/office/drawing/2014/main" val="215637525"/>
                    </a:ext>
                  </a:extLst>
                </a:gridCol>
                <a:gridCol w="204736">
                  <a:extLst>
                    <a:ext uri="{9D8B030D-6E8A-4147-A177-3AD203B41FA5}">
                      <a16:colId xmlns:a16="http://schemas.microsoft.com/office/drawing/2014/main" val="1845020961"/>
                    </a:ext>
                  </a:extLst>
                </a:gridCol>
                <a:gridCol w="204736">
                  <a:extLst>
                    <a:ext uri="{9D8B030D-6E8A-4147-A177-3AD203B41FA5}">
                      <a16:colId xmlns:a16="http://schemas.microsoft.com/office/drawing/2014/main" val="2299428380"/>
                    </a:ext>
                  </a:extLst>
                </a:gridCol>
                <a:gridCol w="1372290">
                  <a:extLst>
                    <a:ext uri="{9D8B030D-6E8A-4147-A177-3AD203B41FA5}">
                      <a16:colId xmlns:a16="http://schemas.microsoft.com/office/drawing/2014/main" val="2451907572"/>
                    </a:ext>
                  </a:extLst>
                </a:gridCol>
                <a:gridCol w="1434540">
                  <a:extLst>
                    <a:ext uri="{9D8B030D-6E8A-4147-A177-3AD203B41FA5}">
                      <a16:colId xmlns:a16="http://schemas.microsoft.com/office/drawing/2014/main" val="3973119714"/>
                    </a:ext>
                  </a:extLst>
                </a:gridCol>
              </a:tblGrid>
              <a:tr h="249422">
                <a:tc>
                  <a:txBody>
                    <a:bodyPr/>
                    <a:lstStyle/>
                    <a:p>
                      <a:pPr algn="ctr"/>
                      <a:r>
                        <a:rPr lang="zh-CN" sz="1600" dirty="0">
                          <a:effectLst/>
                        </a:rPr>
                        <a:t>任务</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7">
                  <a:txBody>
                    <a:bodyPr/>
                    <a:lstStyle/>
                    <a:p>
                      <a:pPr algn="ct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89223103"/>
                  </a:ext>
                </a:extLst>
              </a:tr>
              <a:tr h="249422">
                <a:tc>
                  <a:txBody>
                    <a:bodyPr/>
                    <a:lstStyle/>
                    <a:p>
                      <a:pPr algn="ctr"/>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gridSpan="4">
                  <a:txBody>
                    <a:bodyPr/>
                    <a:lstStyle/>
                    <a:p>
                      <a:pPr algn="ctr"/>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tc hMerge="1">
                  <a:txBody>
                    <a:bodyPr/>
                    <a:lstStyle/>
                    <a:p>
                      <a:endParaRPr lang="zh-CN" altLang="en-US"/>
                    </a:p>
                  </a:txBody>
                  <a:tcPr/>
                </a:tc>
                <a:tc>
                  <a:txBody>
                    <a:bodyPr/>
                    <a:lstStyle/>
                    <a:p>
                      <a:pPr algn="ctr"/>
                      <a:r>
                        <a:rPr lang="zh-CN" sz="1600" dirty="0">
                          <a:effectLst/>
                        </a:rPr>
                        <a:t>评分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4013732994"/>
                  </a:ext>
                </a:extLst>
              </a:tr>
              <a:tr h="498844">
                <a:tc>
                  <a:txBody>
                    <a:bodyPr/>
                    <a:lstStyle/>
                    <a:p>
                      <a:pPr algn="ctr"/>
                      <a:r>
                        <a:rPr lang="en-US" sz="1600" dirty="0">
                          <a:effectLst/>
                        </a:rPr>
                        <a:t>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正确连接电源、变频器与电动机的硬件接线。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43509436"/>
                  </a:ext>
                </a:extLst>
              </a:tr>
              <a:tr h="498844">
                <a:tc>
                  <a:txBody>
                    <a:bodyPr/>
                    <a:lstStyle/>
                    <a:p>
                      <a:pPr algn="ctr"/>
                      <a:r>
                        <a:rPr lang="en-US" sz="1600" dirty="0">
                          <a:effectLst/>
                        </a:rPr>
                        <a:t>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变频器参数复位和快速调试，合理设置变频器参数。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612150754"/>
                  </a:ext>
                </a:extLst>
              </a:tr>
              <a:tr h="249422">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直接选择模式功能参数设置正确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28140225"/>
                  </a:ext>
                </a:extLst>
              </a:tr>
              <a:tr h="249422">
                <a:tc>
                  <a:txBody>
                    <a:bodyPr/>
                    <a:lstStyle/>
                    <a:p>
                      <a:pPr algn="ctr"/>
                      <a:r>
                        <a:rPr lang="en-US" sz="1600" dirty="0">
                          <a:effectLst/>
                        </a:rPr>
                        <a:t>4</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变频器直接选择模式运行功能调试。</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90844557"/>
                  </a:ext>
                </a:extLst>
              </a:tr>
              <a:tr h="249422">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正确观察变频器的运行参数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37383840"/>
                  </a:ext>
                </a:extLst>
              </a:tr>
              <a:tr h="249422">
                <a:tc>
                  <a:txBody>
                    <a:bodyPr/>
                    <a:lstStyle/>
                    <a:p>
                      <a:pPr algn="ctr"/>
                      <a:r>
                        <a:rPr lang="en-US" sz="1600" dirty="0">
                          <a:effectLst/>
                        </a:rPr>
                        <a:t>6</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数据记录完整、正确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69112938"/>
                  </a:ext>
                </a:extLst>
              </a:tr>
              <a:tr h="498844">
                <a:tc>
                  <a:txBody>
                    <a:bodyPr/>
                    <a:lstStyle/>
                    <a:p>
                      <a:pPr algn="ctr"/>
                      <a:r>
                        <a:rPr lang="en-US" sz="1600" dirty="0">
                          <a:effectLst/>
                        </a:rPr>
                        <a:t>7</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a:effectLst/>
                        </a:rPr>
                        <a:t>合理施工，操作规范，在规定时间完成任务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262992270"/>
                  </a:ext>
                </a:extLst>
              </a:tr>
              <a:tr h="748266">
                <a:tc>
                  <a:txBody>
                    <a:bodyPr/>
                    <a:lstStyle/>
                    <a:p>
                      <a:pPr algn="ctr"/>
                      <a:r>
                        <a:rPr lang="en-US" sz="1600" dirty="0">
                          <a:effectLst/>
                        </a:rPr>
                        <a:t>8</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4">
                  <a:txBody>
                    <a:bodyPr/>
                    <a:lstStyle/>
                    <a:p>
                      <a:r>
                        <a:rPr lang="zh-CN" sz="1600" dirty="0">
                          <a:effectLst/>
                        </a:rPr>
                        <a:t>无旷课、迟到现象，团队意识强（工具保管、使用、收回情况，设备摆放，场地整理情况）</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11225960"/>
                  </a:ext>
                </a:extLst>
              </a:tr>
              <a:tr h="249422">
                <a:tc gridSpan="7">
                  <a:txBody>
                    <a:bodyPr/>
                    <a:lstStyle/>
                    <a:p>
                      <a:pPr algn="ctr"/>
                      <a:r>
                        <a:rPr lang="zh-CN" sz="1600" dirty="0">
                          <a:effectLst/>
                        </a:rPr>
                        <a:t>总分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401569390"/>
                  </a:ext>
                </a:extLst>
              </a:tr>
              <a:tr h="249422">
                <a:tc gridSpan="2">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gridSpan="2">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20741421"/>
                  </a:ext>
                </a:extLst>
              </a:tr>
            </a:tbl>
          </a:graphicData>
        </a:graphic>
      </p:graphicFrame>
    </p:spTree>
    <p:extLst>
      <p:ext uri="{BB962C8B-B14F-4D97-AF65-F5344CB8AC3E}">
        <p14:creationId xmlns:p14="http://schemas.microsoft.com/office/powerpoint/2010/main" val="17229481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612622" y="3731671"/>
            <a:ext cx="10283833" cy="2727798"/>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2. </a:t>
            </a:r>
            <a:r>
              <a:rPr lang="zh-CN" altLang="en-US" sz="1800" dirty="0">
                <a:effectLst/>
                <a:ea typeface="宋体" panose="02010600030101010101" pitchFamily="2" charset="-122"/>
                <a:cs typeface="宋体" panose="02010600030101010101" pitchFamily="2" charset="-122"/>
              </a:rPr>
              <a:t>训练要求</a:t>
            </a:r>
          </a:p>
          <a:p>
            <a:pPr>
              <a:lnSpc>
                <a:spcPct val="150000"/>
              </a:lnSpc>
            </a:pPr>
            <a:r>
              <a:rPr lang="zh-CN" altLang="en-US" sz="1800" dirty="0">
                <a:effectLst/>
                <a:ea typeface="宋体" panose="02010600030101010101" pitchFamily="2" charset="-122"/>
                <a:cs typeface="宋体" panose="02010600030101010101" pitchFamily="2" charset="-122"/>
              </a:rPr>
              <a:t>     </a:t>
            </a:r>
            <a:r>
              <a:rPr lang="en-US" altLang="zh-CN" sz="1600" dirty="0">
                <a:effectLst/>
                <a:ea typeface="宋体" panose="02010600030101010101" pitchFamily="2" charset="-122"/>
                <a:cs typeface="宋体" panose="02010600030101010101" pitchFamily="2" charset="-122"/>
              </a:rPr>
              <a:t>SINAMICS V20</a:t>
            </a:r>
            <a:r>
              <a:rPr lang="zh-CN" altLang="en-US" sz="1600" dirty="0">
                <a:effectLst/>
                <a:ea typeface="宋体" panose="02010600030101010101" pitchFamily="2" charset="-122"/>
                <a:cs typeface="宋体" panose="02010600030101010101" pitchFamily="2" charset="-122"/>
              </a:rPr>
              <a:t>变频器控制系统，以固定频率二进制选择模式运行。要求变频器在外部开关的控制下实现七段固定频率运行。</a:t>
            </a:r>
          </a:p>
          <a:p>
            <a:pPr lvl="1">
              <a:lnSpc>
                <a:spcPct val="150000"/>
              </a:lnSpc>
            </a:pPr>
            <a:r>
              <a:rPr lang="en-US" altLang="zh-CN" sz="1600" dirty="0">
                <a:effectLst/>
                <a:ea typeface="宋体" panose="02010600030101010101" pitchFamily="2" charset="-122"/>
                <a:cs typeface="宋体" panose="02010600030101010101" pitchFamily="2" charset="-122"/>
              </a:rPr>
              <a:t>(1)	</a:t>
            </a:r>
            <a:r>
              <a:rPr lang="zh-CN" altLang="en-US" sz="1600" dirty="0">
                <a:effectLst/>
                <a:ea typeface="宋体" panose="02010600030101010101" pitchFamily="2" charset="-122"/>
                <a:cs typeface="宋体" panose="02010600030101010101" pitchFamily="2" charset="-122"/>
              </a:rPr>
              <a:t>开关</a:t>
            </a:r>
            <a:r>
              <a:rPr lang="en-US" altLang="zh-CN" sz="1600" dirty="0">
                <a:effectLst/>
                <a:ea typeface="宋体" panose="02010600030101010101" pitchFamily="2" charset="-122"/>
                <a:cs typeface="宋体" panose="02010600030101010101" pitchFamily="2" charset="-122"/>
              </a:rPr>
              <a:t>KA1</a:t>
            </a:r>
            <a:r>
              <a:rPr lang="zh-CN" altLang="en-US" sz="1600" dirty="0">
                <a:effectLst/>
                <a:ea typeface="宋体" panose="02010600030101010101" pitchFamily="2" charset="-122"/>
                <a:cs typeface="宋体" panose="02010600030101010101" pitchFamily="2" charset="-122"/>
              </a:rPr>
              <a:t>接通，变频器启动。开关</a:t>
            </a:r>
            <a:r>
              <a:rPr lang="en-US" altLang="zh-CN" sz="1600" dirty="0">
                <a:effectLst/>
                <a:ea typeface="宋体" panose="02010600030101010101" pitchFamily="2" charset="-122"/>
                <a:cs typeface="宋体" panose="02010600030101010101" pitchFamily="2" charset="-122"/>
              </a:rPr>
              <a:t>KA2</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KA3</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KA4</a:t>
            </a:r>
            <a:r>
              <a:rPr lang="zh-CN" altLang="en-US" sz="1600" dirty="0">
                <a:effectLst/>
                <a:ea typeface="宋体" panose="02010600030101010101" pitchFamily="2" charset="-122"/>
                <a:cs typeface="宋体" panose="02010600030101010101" pitchFamily="2" charset="-122"/>
              </a:rPr>
              <a:t>按照二进制编码方式组合接通，控制变频器运行频率</a:t>
            </a:r>
            <a:r>
              <a:rPr lang="en-US" altLang="zh-CN" sz="1600" dirty="0">
                <a:effectLst/>
                <a:ea typeface="宋体" panose="02010600030101010101" pitchFamily="2" charset="-122"/>
                <a:cs typeface="宋体" panose="02010600030101010101" pitchFamily="2" charset="-122"/>
              </a:rPr>
              <a:t>10Hz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20Hz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30Hz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45Hz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35Hz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-15Hz</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-35Hz</a:t>
            </a:r>
            <a:r>
              <a:rPr lang="zh-CN" altLang="en-US" sz="1600" dirty="0">
                <a:effectLst/>
                <a:ea typeface="宋体" panose="02010600030101010101" pitchFamily="2" charset="-122"/>
                <a:cs typeface="宋体" panose="02010600030101010101" pitchFamily="2" charset="-122"/>
              </a:rPr>
              <a:t>；</a:t>
            </a:r>
          </a:p>
          <a:p>
            <a:pPr lvl="1">
              <a:lnSpc>
                <a:spcPct val="150000"/>
              </a:lnSpc>
            </a:pPr>
            <a:r>
              <a:rPr lang="en-US" altLang="zh-CN" sz="1600" dirty="0">
                <a:effectLst/>
                <a:ea typeface="宋体" panose="02010600030101010101" pitchFamily="2" charset="-122"/>
                <a:cs typeface="宋体" panose="02010600030101010101" pitchFamily="2" charset="-122"/>
              </a:rPr>
              <a:t>(2)	</a:t>
            </a:r>
            <a:r>
              <a:rPr lang="zh-CN" altLang="en-US" sz="1600" dirty="0">
                <a:effectLst/>
                <a:ea typeface="宋体" panose="02010600030101010101" pitchFamily="2" charset="-122"/>
                <a:cs typeface="宋体" panose="02010600030101010101" pitchFamily="2" charset="-122"/>
              </a:rPr>
              <a:t>开关</a:t>
            </a:r>
            <a:r>
              <a:rPr lang="en-US" altLang="zh-CN" sz="1600" dirty="0">
                <a:effectLst/>
                <a:ea typeface="宋体" panose="02010600030101010101" pitchFamily="2" charset="-122"/>
                <a:cs typeface="宋体" panose="02010600030101010101" pitchFamily="2" charset="-122"/>
              </a:rPr>
              <a:t>KA1</a:t>
            </a:r>
            <a:r>
              <a:rPr lang="zh-CN" altLang="en-US" sz="1600" dirty="0">
                <a:effectLst/>
                <a:ea typeface="宋体" panose="02010600030101010101" pitchFamily="2" charset="-122"/>
                <a:cs typeface="宋体" panose="02010600030101010101" pitchFamily="2" charset="-122"/>
              </a:rPr>
              <a:t>断开，变频器停止运行。</a:t>
            </a:r>
          </a:p>
          <a:p>
            <a:pPr lvl="1">
              <a:lnSpc>
                <a:spcPct val="150000"/>
              </a:lnSpc>
            </a:pPr>
            <a:r>
              <a:rPr lang="en-US" altLang="zh-CN" sz="1600" dirty="0">
                <a:effectLst/>
                <a:ea typeface="宋体" panose="02010600030101010101" pitchFamily="2" charset="-122"/>
                <a:cs typeface="宋体" panose="02010600030101010101" pitchFamily="2" charset="-122"/>
              </a:rPr>
              <a:t>(3)	</a:t>
            </a:r>
            <a:r>
              <a:rPr lang="zh-CN" altLang="en-US" sz="1600" dirty="0">
                <a:effectLst/>
                <a:ea typeface="宋体" panose="02010600030101010101" pitchFamily="2" charset="-122"/>
                <a:cs typeface="宋体" panose="02010600030101010101" pitchFamily="2" charset="-122"/>
              </a:rPr>
              <a:t>斜坡上升时间</a:t>
            </a:r>
            <a:r>
              <a:rPr lang="en-US" altLang="zh-CN" sz="1600" dirty="0">
                <a:effectLst/>
                <a:ea typeface="宋体" panose="02010600030101010101" pitchFamily="2" charset="-122"/>
                <a:cs typeface="宋体" panose="02010600030101010101" pitchFamily="2" charset="-122"/>
              </a:rPr>
              <a:t>8S</a:t>
            </a:r>
            <a:r>
              <a:rPr lang="zh-CN" altLang="en-US" sz="1600" dirty="0">
                <a:effectLst/>
                <a:ea typeface="宋体" panose="02010600030101010101" pitchFamily="2" charset="-122"/>
                <a:cs typeface="宋体" panose="02010600030101010101" pitchFamily="2" charset="-122"/>
              </a:rPr>
              <a:t>，斜坡下降时间</a:t>
            </a:r>
            <a:r>
              <a:rPr lang="en-US" altLang="zh-CN" sz="1600" dirty="0">
                <a:effectLst/>
                <a:ea typeface="宋体" panose="02010600030101010101" pitchFamily="2" charset="-122"/>
                <a:cs typeface="宋体" panose="02010600030101010101" pitchFamily="2" charset="-122"/>
              </a:rPr>
              <a:t>8S</a:t>
            </a:r>
            <a:r>
              <a:rPr lang="zh-CN" altLang="en-US" sz="1600" dirty="0">
                <a:effectLst/>
                <a:ea typeface="宋体" panose="02010600030101010101" pitchFamily="2" charset="-122"/>
                <a:cs typeface="宋体" panose="02010600030101010101" pitchFamily="2" charset="-122"/>
              </a:rPr>
              <a:t>；</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33156" y="1502621"/>
            <a:ext cx="9600158" cy="2381870"/>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1">
              <a:lnSpc>
                <a:spcPct val="150000"/>
              </a:lnSpc>
            </a:pPr>
            <a:r>
              <a:rPr lang="en-US" altLang="zh-CN" sz="1600" dirty="0">
                <a:latin typeface="+mn-ea"/>
              </a:rPr>
              <a:t>(1)</a:t>
            </a:r>
            <a:r>
              <a:rPr lang="zh-CN" altLang="en-US" sz="1600" dirty="0">
                <a:latin typeface="+mn-ea"/>
              </a:rPr>
              <a:t> 熟悉变频器固定频率的二进制选择模式；</a:t>
            </a:r>
          </a:p>
          <a:p>
            <a:pPr lvl="1">
              <a:lnSpc>
                <a:spcPct val="150000"/>
              </a:lnSpc>
            </a:pPr>
            <a:r>
              <a:rPr lang="en-US" altLang="zh-CN" sz="1600" dirty="0">
                <a:latin typeface="+mn-ea"/>
              </a:rPr>
              <a:t>(2)	</a:t>
            </a:r>
            <a:r>
              <a:rPr lang="zh-CN" altLang="en-US" sz="1600" dirty="0">
                <a:latin typeface="+mn-ea"/>
              </a:rPr>
              <a:t>会设置二进制选择模式参数；</a:t>
            </a:r>
          </a:p>
          <a:p>
            <a:pPr lvl="1">
              <a:lnSpc>
                <a:spcPct val="150000"/>
              </a:lnSpc>
            </a:pPr>
            <a:r>
              <a:rPr lang="en-US" altLang="zh-CN" sz="1600" dirty="0">
                <a:latin typeface="+mn-ea"/>
              </a:rPr>
              <a:t>(3)	</a:t>
            </a:r>
            <a:r>
              <a:rPr lang="zh-CN" altLang="en-US" sz="1600" dirty="0">
                <a:latin typeface="+mn-ea"/>
              </a:rPr>
              <a:t>能正确完成变频器外部接线；</a:t>
            </a:r>
          </a:p>
          <a:p>
            <a:pPr lvl="1">
              <a:lnSpc>
                <a:spcPct val="150000"/>
              </a:lnSpc>
            </a:pPr>
            <a:r>
              <a:rPr lang="en-US" altLang="zh-CN" sz="1600" dirty="0">
                <a:latin typeface="+mn-ea"/>
              </a:rPr>
              <a:t>(4)	</a:t>
            </a:r>
            <a:r>
              <a:rPr lang="zh-CN" altLang="en-US" sz="1600" dirty="0">
                <a:latin typeface="+mn-ea"/>
              </a:rPr>
              <a:t>会调试变频器固定频率二进制选择功能；</a:t>
            </a:r>
          </a:p>
          <a:p>
            <a:pPr lvl="1">
              <a:lnSpc>
                <a:spcPct val="150000"/>
              </a:lnSpc>
            </a:pPr>
            <a:r>
              <a:rPr lang="en-US" altLang="zh-CN" sz="1600" dirty="0">
                <a:latin typeface="+mn-ea"/>
              </a:rPr>
              <a:t>(5)	</a:t>
            </a:r>
            <a:r>
              <a:rPr lang="zh-CN" altLang="en-US" sz="1600" dirty="0">
                <a:latin typeface="+mn-ea"/>
              </a:rPr>
              <a:t>正确记录变频器调试数据；</a:t>
            </a:r>
          </a:p>
        </p:txBody>
      </p:sp>
      <p:graphicFrame>
        <p:nvGraphicFramePr>
          <p:cNvPr id="2" name="表格 1">
            <a:extLst>
              <a:ext uri="{FF2B5EF4-FFF2-40B4-BE49-F238E27FC236}">
                <a16:creationId xmlns:a16="http://schemas.microsoft.com/office/drawing/2014/main" id="{DAA4C3C8-0AC5-08B1-077E-1583DB48CD3D}"/>
              </a:ext>
            </a:extLst>
          </p:cNvPr>
          <p:cNvGraphicFramePr>
            <a:graphicFrameLocks noGrp="1"/>
          </p:cNvGraphicFramePr>
          <p:nvPr>
            <p:extLst>
              <p:ext uri="{D42A27DB-BD31-4B8C-83A1-F6EECF244321}">
                <p14:modId xmlns:p14="http://schemas.microsoft.com/office/powerpoint/2010/main" val="1701274108"/>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en-US" altLang="zh-CN" sz="1800" dirty="0">
                          <a:effectLst/>
                        </a:rPr>
                        <a:t>SINAMICS V20</a:t>
                      </a:r>
                      <a:r>
                        <a:rPr lang="zh-CN" altLang="en-US" sz="1800" dirty="0">
                          <a:effectLst/>
                        </a:rPr>
                        <a:t>变频器二进制选择模式运行</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spTree>
    <p:extLst>
      <p:ext uri="{BB962C8B-B14F-4D97-AF65-F5344CB8AC3E}">
        <p14:creationId xmlns:p14="http://schemas.microsoft.com/office/powerpoint/2010/main" val="37517591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5" name="表格 4">
            <a:extLst>
              <a:ext uri="{FF2B5EF4-FFF2-40B4-BE49-F238E27FC236}">
                <a16:creationId xmlns:a16="http://schemas.microsoft.com/office/drawing/2014/main" id="{CD900545-3940-C423-8E49-AB7908966216}"/>
              </a:ext>
            </a:extLst>
          </p:cNvPr>
          <p:cNvGraphicFramePr>
            <a:graphicFrameLocks noGrp="1"/>
          </p:cNvGraphicFramePr>
          <p:nvPr/>
        </p:nvGraphicFramePr>
        <p:xfrm>
          <a:off x="919356" y="1812281"/>
          <a:ext cx="9649072" cy="2598007"/>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303848">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303848">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6249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607694">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303848">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716272">
                <a:tc>
                  <a:txBody>
                    <a:bodyPr/>
                    <a:lstStyle/>
                    <a:p>
                      <a:pPr algn="ctr"/>
                      <a:r>
                        <a:rPr lang="en-US" sz="1600">
                          <a:effectLst/>
                        </a:rPr>
                        <a:t>5</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bl>
          </a:graphicData>
        </a:graphic>
      </p:graphicFrame>
      <p:pic>
        <p:nvPicPr>
          <p:cNvPr id="6" name="图片 13" descr="b428e069d282.jpg">
            <a:extLst>
              <a:ext uri="{FF2B5EF4-FFF2-40B4-BE49-F238E27FC236}">
                <a16:creationId xmlns:a16="http://schemas.microsoft.com/office/drawing/2014/main" id="{C8114930-C9BE-AB57-E618-AFDB38FDEC2A}"/>
              </a:ext>
            </a:extLst>
          </p:cNvPr>
          <p:cNvPicPr>
            <a:picLocks noChangeAspect="1"/>
          </p:cNvPicPr>
          <p:nvPr/>
        </p:nvPicPr>
        <p:blipFill>
          <a:blip r:embed="rId2"/>
          <a:stretch>
            <a:fillRect/>
          </a:stretch>
        </p:blipFill>
        <p:spPr>
          <a:xfrm>
            <a:off x="1340158" y="4654252"/>
            <a:ext cx="1584000" cy="1563158"/>
          </a:xfrm>
          <a:prstGeom prst="rect">
            <a:avLst/>
          </a:prstGeom>
          <a:noFill/>
          <a:ln w="9525">
            <a:noFill/>
          </a:ln>
        </p:spPr>
      </p:pic>
      <p:pic>
        <p:nvPicPr>
          <p:cNvPr id="8" name="图片 15" descr="t01c6364886fb4bb710.jpg">
            <a:extLst>
              <a:ext uri="{FF2B5EF4-FFF2-40B4-BE49-F238E27FC236}">
                <a16:creationId xmlns:a16="http://schemas.microsoft.com/office/drawing/2014/main" id="{412E575F-B8BA-6DE9-DEE3-E5613F53DD00}"/>
              </a:ext>
            </a:extLst>
          </p:cNvPr>
          <p:cNvPicPr>
            <a:picLocks noChangeAspect="1"/>
          </p:cNvPicPr>
          <p:nvPr/>
        </p:nvPicPr>
        <p:blipFill>
          <a:blip r:embed="rId3"/>
          <a:stretch>
            <a:fillRect/>
          </a:stretch>
        </p:blipFill>
        <p:spPr>
          <a:xfrm>
            <a:off x="8569349" y="4775447"/>
            <a:ext cx="1656184" cy="1294413"/>
          </a:xfrm>
          <a:prstGeom prst="rect">
            <a:avLst/>
          </a:prstGeom>
          <a:noFill/>
          <a:ln w="9525">
            <a:noFill/>
          </a:ln>
        </p:spPr>
      </p:pic>
      <p:pic>
        <p:nvPicPr>
          <p:cNvPr id="9" name="图片 8">
            <a:extLst>
              <a:ext uri="{FF2B5EF4-FFF2-40B4-BE49-F238E27FC236}">
                <a16:creationId xmlns:a16="http://schemas.microsoft.com/office/drawing/2014/main" id="{CEF025F2-3932-31DE-97B5-E7056C334CE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57181" y="4735715"/>
            <a:ext cx="875474" cy="1563158"/>
          </a:xfrm>
          <a:prstGeom prst="rect">
            <a:avLst/>
          </a:prstGeom>
        </p:spPr>
      </p:pic>
      <p:pic>
        <p:nvPicPr>
          <p:cNvPr id="10" name="图片 9">
            <a:extLst>
              <a:ext uri="{FF2B5EF4-FFF2-40B4-BE49-F238E27FC236}">
                <a16:creationId xmlns:a16="http://schemas.microsoft.com/office/drawing/2014/main" id="{41A1D7EE-D755-F849-8255-5F27A8D40B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99971" y="4734258"/>
            <a:ext cx="1657416" cy="1454806"/>
          </a:xfrm>
          <a:prstGeom prst="rect">
            <a:avLst/>
          </a:prstGeom>
        </p:spPr>
      </p:pic>
      <p:pic>
        <p:nvPicPr>
          <p:cNvPr id="12" name="Picture 10" descr="无标题">
            <a:extLst>
              <a:ext uri="{FF2B5EF4-FFF2-40B4-BE49-F238E27FC236}">
                <a16:creationId xmlns:a16="http://schemas.microsoft.com/office/drawing/2014/main" id="{A949334A-DAEC-2795-5066-A10F6788BC69}"/>
              </a:ext>
            </a:extLst>
          </p:cNvPr>
          <p:cNvPicPr>
            <a:picLocks noChangeAspect="1"/>
          </p:cNvPicPr>
          <p:nvPr/>
        </p:nvPicPr>
        <p:blipFill>
          <a:blip r:embed="rId6"/>
          <a:stretch>
            <a:fillRect/>
          </a:stretch>
        </p:blipFill>
        <p:spPr>
          <a:xfrm>
            <a:off x="5357387" y="4892612"/>
            <a:ext cx="922554" cy="1249363"/>
          </a:xfrm>
          <a:prstGeom prst="rect">
            <a:avLst/>
          </a:prstGeom>
          <a:noFill/>
          <a:ln w="9525">
            <a:noFill/>
          </a:ln>
        </p:spPr>
      </p:pic>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7331648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1291379"/>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4. </a:t>
            </a:r>
            <a:r>
              <a:rPr lang="zh-CN" altLang="en-US" sz="1800" dirty="0">
                <a:effectLst/>
                <a:ea typeface="宋体" panose="02010600030101010101" pitchFamily="2" charset="-122"/>
                <a:cs typeface="宋体" panose="02010600030101010101" pitchFamily="2" charset="-122"/>
              </a:rPr>
              <a:t>电路连接</a:t>
            </a:r>
            <a:endParaRPr lang="en-US" altLang="zh-CN" sz="1800" dirty="0">
              <a:effectLst/>
              <a:ea typeface="宋体" panose="02010600030101010101" pitchFamily="2" charset="-122"/>
              <a:cs typeface="宋体" panose="02010600030101010101" pitchFamily="2" charset="-122"/>
            </a:endParaRPr>
          </a:p>
          <a:p>
            <a:pP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L1</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L2</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接单相电源，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U</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W</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接三相异步电动机，电动机按照星型连接。检查无误后，连接变频器控制电路。</a:t>
            </a:r>
            <a:endParaRPr lang="zh-CN" altLang="en-US" sz="1800" dirty="0">
              <a:effectLst/>
              <a:ea typeface="宋体" panose="02010600030101010101" pitchFamily="2" charset="-122"/>
              <a:cs typeface="宋体" panose="02010600030101010101" pitchFamily="2" charset="-122"/>
            </a:endParaRPr>
          </a:p>
        </p:txBody>
      </p:sp>
      <p:pic>
        <p:nvPicPr>
          <p:cNvPr id="2" name="图片 1">
            <a:extLst>
              <a:ext uri="{FF2B5EF4-FFF2-40B4-BE49-F238E27FC236}">
                <a16:creationId xmlns:a16="http://schemas.microsoft.com/office/drawing/2014/main" id="{ED7CAD7D-1180-3B72-AF4A-ADB6A7B50752}"/>
              </a:ext>
            </a:extLst>
          </p:cNvPr>
          <p:cNvPicPr>
            <a:picLocks noChangeAspect="1"/>
          </p:cNvPicPr>
          <p:nvPr/>
        </p:nvPicPr>
        <p:blipFill>
          <a:blip r:embed="rId2"/>
          <a:stretch>
            <a:fillRect/>
          </a:stretch>
        </p:blipFill>
        <p:spPr>
          <a:xfrm>
            <a:off x="6553125" y="1367879"/>
            <a:ext cx="3504970" cy="4709694"/>
          </a:xfrm>
          <a:prstGeom prst="rect">
            <a:avLst/>
          </a:prstGeom>
        </p:spPr>
      </p:pic>
      <p:graphicFrame>
        <p:nvGraphicFramePr>
          <p:cNvPr id="4" name="表格 6">
            <a:extLst>
              <a:ext uri="{FF2B5EF4-FFF2-40B4-BE49-F238E27FC236}">
                <a16:creationId xmlns:a16="http://schemas.microsoft.com/office/drawing/2014/main" id="{C8460409-3CE1-0DE3-455D-AD56BA88F4B9}"/>
              </a:ext>
            </a:extLst>
          </p:cNvPr>
          <p:cNvGraphicFramePr>
            <a:graphicFrameLocks noGrp="1"/>
          </p:cNvGraphicFramePr>
          <p:nvPr/>
        </p:nvGraphicFramePr>
        <p:xfrm>
          <a:off x="2016621" y="3088516"/>
          <a:ext cx="2880320" cy="2966720"/>
        </p:xfrm>
        <a:graphic>
          <a:graphicData uri="http://schemas.openxmlformats.org/drawingml/2006/table">
            <a:tbl>
              <a:tblPr firstRow="1" bandRow="1">
                <a:tableStyleId>{7DF18680-E054-41AD-8BC1-D1AEF772440D}</a:tableStyleId>
              </a:tblPr>
              <a:tblGrid>
                <a:gridCol w="851004">
                  <a:extLst>
                    <a:ext uri="{9D8B030D-6E8A-4147-A177-3AD203B41FA5}">
                      <a16:colId xmlns:a16="http://schemas.microsoft.com/office/drawing/2014/main" val="1801349983"/>
                    </a:ext>
                  </a:extLst>
                </a:gridCol>
                <a:gridCol w="877188">
                  <a:extLst>
                    <a:ext uri="{9D8B030D-6E8A-4147-A177-3AD203B41FA5}">
                      <a16:colId xmlns:a16="http://schemas.microsoft.com/office/drawing/2014/main" val="3634865816"/>
                    </a:ext>
                  </a:extLst>
                </a:gridCol>
                <a:gridCol w="1152128">
                  <a:extLst>
                    <a:ext uri="{9D8B030D-6E8A-4147-A177-3AD203B41FA5}">
                      <a16:colId xmlns:a16="http://schemas.microsoft.com/office/drawing/2014/main" val="4128861150"/>
                    </a:ext>
                  </a:extLst>
                </a:gridCol>
              </a:tblGrid>
              <a:tr h="370840">
                <a:tc>
                  <a:txBody>
                    <a:bodyPr/>
                    <a:lstStyle/>
                    <a:p>
                      <a:pPr algn="ctr"/>
                      <a:r>
                        <a:rPr lang="zh-CN" altLang="en-US" dirty="0"/>
                        <a:t>开关</a:t>
                      </a:r>
                    </a:p>
                  </a:txBody>
                  <a:tcPr anchor="ctr"/>
                </a:tc>
                <a:tc>
                  <a:txBody>
                    <a:bodyPr/>
                    <a:lstStyle/>
                    <a:p>
                      <a:pPr algn="ctr"/>
                      <a:endParaRPr lang="zh-CN" altLang="en-US"/>
                    </a:p>
                  </a:txBody>
                  <a:tcPr anchor="ctr"/>
                </a:tc>
                <a:tc>
                  <a:txBody>
                    <a:bodyPr/>
                    <a:lstStyle/>
                    <a:p>
                      <a:pPr algn="ctr"/>
                      <a:r>
                        <a:rPr lang="zh-CN" altLang="en-US" dirty="0"/>
                        <a:t>端子</a:t>
                      </a:r>
                    </a:p>
                  </a:txBody>
                  <a:tcPr anchor="ctr"/>
                </a:tc>
                <a:extLst>
                  <a:ext uri="{0D108BD9-81ED-4DB2-BD59-A6C34878D82A}">
                    <a16:rowId xmlns:a16="http://schemas.microsoft.com/office/drawing/2014/main" val="999431002"/>
                  </a:ext>
                </a:extLst>
              </a:tr>
              <a:tr h="370840">
                <a:tc>
                  <a:txBody>
                    <a:bodyPr/>
                    <a:lstStyle/>
                    <a:p>
                      <a:pPr algn="ctr"/>
                      <a:r>
                        <a:rPr lang="en-US" altLang="zh-CN" dirty="0"/>
                        <a:t>KA1</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DI1</a:t>
                      </a:r>
                      <a:endParaRPr lang="zh-CN" altLang="en-US" dirty="0"/>
                    </a:p>
                  </a:txBody>
                  <a:tcPr anchor="ctr"/>
                </a:tc>
                <a:extLst>
                  <a:ext uri="{0D108BD9-81ED-4DB2-BD59-A6C34878D82A}">
                    <a16:rowId xmlns:a16="http://schemas.microsoft.com/office/drawing/2014/main" val="426025713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KA2</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DI2</a:t>
                      </a:r>
                      <a:endParaRPr lang="zh-CN" altLang="en-US" dirty="0"/>
                    </a:p>
                  </a:txBody>
                  <a:tcPr anchor="ctr"/>
                </a:tc>
                <a:extLst>
                  <a:ext uri="{0D108BD9-81ED-4DB2-BD59-A6C34878D82A}">
                    <a16:rowId xmlns:a16="http://schemas.microsoft.com/office/drawing/2014/main" val="308837499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KA3</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DI3</a:t>
                      </a:r>
                      <a:endParaRPr lang="zh-CN" altLang="en-US" dirty="0"/>
                    </a:p>
                  </a:txBody>
                  <a:tcPr anchor="ctr"/>
                </a:tc>
                <a:extLst>
                  <a:ext uri="{0D108BD9-81ED-4DB2-BD59-A6C34878D82A}">
                    <a16:rowId xmlns:a16="http://schemas.microsoft.com/office/drawing/2014/main" val="405521073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KA4</a:t>
                      </a:r>
                      <a:endParaRPr lang="zh-CN" altLang="en-US" dirty="0"/>
                    </a:p>
                  </a:txBody>
                  <a:tcPr anchor="ctr"/>
                </a:tc>
                <a:tc>
                  <a:txBody>
                    <a:bodyPr/>
                    <a:lstStyle/>
                    <a:p>
                      <a:pPr algn="ctr"/>
                      <a:r>
                        <a:rPr lang="zh-CN" altLang="en-US" dirty="0"/>
                        <a:t>→</a:t>
                      </a:r>
                    </a:p>
                  </a:txBody>
                  <a:tcPr anchor="ctr"/>
                </a:tc>
                <a:tc>
                  <a:txBody>
                    <a:bodyPr/>
                    <a:lstStyle/>
                    <a:p>
                      <a:pPr algn="ctr"/>
                      <a:r>
                        <a:rPr lang="en-US" altLang="zh-CN" dirty="0"/>
                        <a:t>DI4</a:t>
                      </a:r>
                      <a:endParaRPr lang="zh-CN" altLang="en-US" dirty="0"/>
                    </a:p>
                  </a:txBody>
                  <a:tcPr anchor="ctr"/>
                </a:tc>
                <a:extLst>
                  <a:ext uri="{0D108BD9-81ED-4DB2-BD59-A6C34878D82A}">
                    <a16:rowId xmlns:a16="http://schemas.microsoft.com/office/drawing/2014/main" val="273727221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COM</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a:t>
                      </a:r>
                    </a:p>
                  </a:txBody>
                  <a:tcPr anchor="ctr"/>
                </a:tc>
                <a:tc>
                  <a:txBody>
                    <a:bodyPr/>
                    <a:lstStyle/>
                    <a:p>
                      <a:pPr algn="ctr"/>
                      <a:r>
                        <a:rPr lang="en-US" altLang="zh-CN" dirty="0"/>
                        <a:t>+24V</a:t>
                      </a:r>
                      <a:endParaRPr lang="zh-CN" altLang="en-US" dirty="0"/>
                    </a:p>
                  </a:txBody>
                  <a:tcPr anchor="ctr"/>
                </a:tc>
                <a:extLst>
                  <a:ext uri="{0D108BD9-81ED-4DB2-BD59-A6C34878D82A}">
                    <a16:rowId xmlns:a16="http://schemas.microsoft.com/office/drawing/2014/main" val="20712944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a:t>
                      </a:r>
                    </a:p>
                  </a:txBody>
                  <a:tcPr anchor="ctr"/>
                </a:tc>
                <a:tc>
                  <a:txBody>
                    <a:bodyPr/>
                    <a:lstStyle/>
                    <a:p>
                      <a:pPr algn="ctr"/>
                      <a:r>
                        <a:rPr lang="en-US" altLang="zh-CN" dirty="0"/>
                        <a:t>DIC</a:t>
                      </a:r>
                      <a:endParaRPr lang="zh-CN" altLang="en-US" dirty="0"/>
                    </a:p>
                  </a:txBody>
                  <a:tcPr anchor="ctr"/>
                </a:tc>
                <a:extLst>
                  <a:ext uri="{0D108BD9-81ED-4DB2-BD59-A6C34878D82A}">
                    <a16:rowId xmlns:a16="http://schemas.microsoft.com/office/drawing/2014/main" val="152590115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a:t>
                      </a:r>
                    </a:p>
                  </a:txBody>
                  <a:tcPr anchor="ctr"/>
                </a:tc>
                <a:tc>
                  <a:txBody>
                    <a:bodyPr/>
                    <a:lstStyle/>
                    <a:p>
                      <a:pPr algn="ctr"/>
                      <a:r>
                        <a:rPr lang="en-US" altLang="zh-CN" dirty="0"/>
                        <a:t>0V</a:t>
                      </a:r>
                      <a:endParaRPr lang="zh-CN" altLang="en-US" dirty="0"/>
                    </a:p>
                  </a:txBody>
                  <a:tcPr anchor="ctr"/>
                </a:tc>
                <a:extLst>
                  <a:ext uri="{0D108BD9-81ED-4DB2-BD59-A6C34878D82A}">
                    <a16:rowId xmlns:a16="http://schemas.microsoft.com/office/drawing/2014/main" val="1594490429"/>
                  </a:ext>
                </a:extLst>
              </a:tr>
            </a:tbl>
          </a:graphicData>
        </a:graphic>
      </p:graphicFrame>
      <p:cxnSp>
        <p:nvCxnSpPr>
          <p:cNvPr id="13" name="直接连接符 12">
            <a:extLst>
              <a:ext uri="{FF2B5EF4-FFF2-40B4-BE49-F238E27FC236}">
                <a16:creationId xmlns:a16="http://schemas.microsoft.com/office/drawing/2014/main" id="{F1D23888-184A-178C-5117-17682ED05E3C}"/>
              </a:ext>
            </a:extLst>
          </p:cNvPr>
          <p:cNvCxnSpPr>
            <a:cxnSpLocks/>
          </p:cNvCxnSpPr>
          <p:nvPr/>
        </p:nvCxnSpPr>
        <p:spPr>
          <a:xfrm>
            <a:off x="3230597" y="5507717"/>
            <a:ext cx="0" cy="358745"/>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74955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cxnSp>
        <p:nvCxnSpPr>
          <p:cNvPr id="13" name="直接连接符 12">
            <a:extLst>
              <a:ext uri="{FF2B5EF4-FFF2-40B4-BE49-F238E27FC236}">
                <a16:creationId xmlns:a16="http://schemas.microsoft.com/office/drawing/2014/main" id="{F1D23888-184A-178C-5117-17682ED05E3C}"/>
              </a:ext>
            </a:extLst>
          </p:cNvPr>
          <p:cNvCxnSpPr>
            <a:cxnSpLocks/>
          </p:cNvCxnSpPr>
          <p:nvPr/>
        </p:nvCxnSpPr>
        <p:spPr>
          <a:xfrm>
            <a:off x="3230597" y="5507717"/>
            <a:ext cx="0" cy="358745"/>
          </a:xfrm>
          <a:prstGeom prst="line">
            <a:avLst/>
          </a:prstGeom>
        </p:spPr>
        <p:style>
          <a:lnRef idx="3">
            <a:schemeClr val="dk1"/>
          </a:lnRef>
          <a:fillRef idx="0">
            <a:schemeClr val="dk1"/>
          </a:fillRef>
          <a:effectRef idx="2">
            <a:schemeClr val="dk1"/>
          </a:effectRef>
          <a:fontRef idx="minor">
            <a:schemeClr val="tx1"/>
          </a:fontRef>
        </p:style>
      </p:cxnSp>
      <p:sp>
        <p:nvSpPr>
          <p:cNvPr id="24" name="文本框 23">
            <a:extLst>
              <a:ext uri="{FF2B5EF4-FFF2-40B4-BE49-F238E27FC236}">
                <a16:creationId xmlns:a16="http://schemas.microsoft.com/office/drawing/2014/main" id="{83690CB6-49B1-5222-92BC-566B0CB9E883}"/>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5</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变频器参数设置</a:t>
            </a:r>
          </a:p>
        </p:txBody>
      </p:sp>
      <p:graphicFrame>
        <p:nvGraphicFramePr>
          <p:cNvPr id="2" name="表格 1">
            <a:extLst>
              <a:ext uri="{FF2B5EF4-FFF2-40B4-BE49-F238E27FC236}">
                <a16:creationId xmlns:a16="http://schemas.microsoft.com/office/drawing/2014/main" id="{6408D9BF-51DA-AFEC-1656-B1335E46E0FC}"/>
              </a:ext>
            </a:extLst>
          </p:cNvPr>
          <p:cNvGraphicFramePr>
            <a:graphicFrameLocks noGrp="1"/>
          </p:cNvGraphicFramePr>
          <p:nvPr>
            <p:extLst>
              <p:ext uri="{D42A27DB-BD31-4B8C-83A1-F6EECF244321}">
                <p14:modId xmlns:p14="http://schemas.microsoft.com/office/powerpoint/2010/main" val="251742535"/>
              </p:ext>
            </p:extLst>
          </p:nvPr>
        </p:nvGraphicFramePr>
        <p:xfrm>
          <a:off x="1872605" y="1654245"/>
          <a:ext cx="8319983" cy="4814773"/>
        </p:xfrm>
        <a:graphic>
          <a:graphicData uri="http://schemas.openxmlformats.org/drawingml/2006/table">
            <a:tbl>
              <a:tblPr>
                <a:tableStyleId>{D7AC3CCA-C797-4891-BE02-D94E43425B78}</a:tableStyleId>
              </a:tblPr>
              <a:tblGrid>
                <a:gridCol w="829127">
                  <a:extLst>
                    <a:ext uri="{9D8B030D-6E8A-4147-A177-3AD203B41FA5}">
                      <a16:colId xmlns:a16="http://schemas.microsoft.com/office/drawing/2014/main" val="3191295703"/>
                    </a:ext>
                  </a:extLst>
                </a:gridCol>
                <a:gridCol w="1587056">
                  <a:extLst>
                    <a:ext uri="{9D8B030D-6E8A-4147-A177-3AD203B41FA5}">
                      <a16:colId xmlns:a16="http://schemas.microsoft.com/office/drawing/2014/main" val="2638564210"/>
                    </a:ext>
                  </a:extLst>
                </a:gridCol>
                <a:gridCol w="1171343">
                  <a:extLst>
                    <a:ext uri="{9D8B030D-6E8A-4147-A177-3AD203B41FA5}">
                      <a16:colId xmlns:a16="http://schemas.microsoft.com/office/drawing/2014/main" val="1930186523"/>
                    </a:ext>
                  </a:extLst>
                </a:gridCol>
                <a:gridCol w="1171343">
                  <a:extLst>
                    <a:ext uri="{9D8B030D-6E8A-4147-A177-3AD203B41FA5}">
                      <a16:colId xmlns:a16="http://schemas.microsoft.com/office/drawing/2014/main" val="4205038453"/>
                    </a:ext>
                  </a:extLst>
                </a:gridCol>
                <a:gridCol w="3561114">
                  <a:extLst>
                    <a:ext uri="{9D8B030D-6E8A-4147-A177-3AD203B41FA5}">
                      <a16:colId xmlns:a16="http://schemas.microsoft.com/office/drawing/2014/main" val="3687578908"/>
                    </a:ext>
                  </a:extLst>
                </a:gridCol>
              </a:tblGrid>
              <a:tr h="171069">
                <a:tc>
                  <a:txBody>
                    <a:bodyPr/>
                    <a:lstStyle/>
                    <a:p>
                      <a:pPr algn="ctr">
                        <a:lnSpc>
                          <a:spcPts val="1700"/>
                        </a:lnSpc>
                      </a:pPr>
                      <a:r>
                        <a:rPr lang="zh-CN" sz="1000" dirty="0">
                          <a:effectLst/>
                        </a:rPr>
                        <a:t>序号</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solidFill>
                      <a:schemeClr val="accent3">
                        <a:lumMod val="40000"/>
                        <a:lumOff val="60000"/>
                      </a:schemeClr>
                    </a:solidFill>
                  </a:tcPr>
                </a:tc>
                <a:tc>
                  <a:txBody>
                    <a:bodyPr/>
                    <a:lstStyle/>
                    <a:p>
                      <a:pPr algn="ctr">
                        <a:lnSpc>
                          <a:spcPts val="1700"/>
                        </a:lnSpc>
                      </a:pPr>
                      <a:r>
                        <a:rPr lang="zh-CN" sz="1000" dirty="0">
                          <a:effectLst/>
                        </a:rPr>
                        <a:t>变频器参数</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solidFill>
                      <a:schemeClr val="accent3">
                        <a:lumMod val="40000"/>
                        <a:lumOff val="60000"/>
                      </a:schemeClr>
                    </a:solidFill>
                  </a:tcPr>
                </a:tc>
                <a:tc>
                  <a:txBody>
                    <a:bodyPr/>
                    <a:lstStyle/>
                    <a:p>
                      <a:pPr algn="ctr">
                        <a:lnSpc>
                          <a:spcPts val="1700"/>
                        </a:lnSpc>
                      </a:pPr>
                      <a:r>
                        <a:rPr lang="zh-CN" sz="1000" dirty="0">
                          <a:effectLst/>
                        </a:rPr>
                        <a:t>出厂值</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solidFill>
                      <a:schemeClr val="accent3">
                        <a:lumMod val="40000"/>
                        <a:lumOff val="60000"/>
                      </a:schemeClr>
                    </a:solidFill>
                  </a:tcPr>
                </a:tc>
                <a:tc>
                  <a:txBody>
                    <a:bodyPr/>
                    <a:lstStyle/>
                    <a:p>
                      <a:pPr algn="ctr">
                        <a:lnSpc>
                          <a:spcPts val="1700"/>
                        </a:lnSpc>
                      </a:pPr>
                      <a:r>
                        <a:rPr lang="zh-CN" sz="1000" dirty="0">
                          <a:effectLst/>
                        </a:rPr>
                        <a:t>设定值</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solidFill>
                      <a:schemeClr val="accent3">
                        <a:lumMod val="40000"/>
                        <a:lumOff val="60000"/>
                      </a:schemeClr>
                    </a:solidFill>
                  </a:tcPr>
                </a:tc>
                <a:tc>
                  <a:txBody>
                    <a:bodyPr/>
                    <a:lstStyle/>
                    <a:p>
                      <a:pPr algn="ctr">
                        <a:lnSpc>
                          <a:spcPts val="1700"/>
                        </a:lnSpc>
                      </a:pPr>
                      <a:r>
                        <a:rPr lang="zh-CN" sz="1000" dirty="0">
                          <a:effectLst/>
                        </a:rPr>
                        <a:t>功能说明</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solidFill>
                      <a:schemeClr val="accent3">
                        <a:lumMod val="40000"/>
                        <a:lumOff val="60000"/>
                      </a:schemeClr>
                    </a:solidFill>
                  </a:tcPr>
                </a:tc>
                <a:extLst>
                  <a:ext uri="{0D108BD9-81ED-4DB2-BD59-A6C34878D82A}">
                    <a16:rowId xmlns:a16="http://schemas.microsoft.com/office/drawing/2014/main" val="2710406340"/>
                  </a:ext>
                </a:extLst>
              </a:tr>
              <a:tr h="171069">
                <a:tc>
                  <a:txBody>
                    <a:bodyPr/>
                    <a:lstStyle/>
                    <a:p>
                      <a:pPr marL="0" lvl="0" indent="0" algn="ctr">
                        <a:lnSpc>
                          <a:spcPts val="1700"/>
                        </a:lnSpc>
                        <a:buFont typeface="+mj-lt"/>
                        <a:buNone/>
                        <a:tabLst>
                          <a:tab pos="155575" algn="l"/>
                        </a:tabLst>
                      </a:pPr>
                      <a:r>
                        <a:rPr lang="en-US" sz="1000" dirty="0">
                          <a:effectLst/>
                        </a:rPr>
                        <a:t> 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P0304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230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220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电动机的额定电压</a:t>
                      </a:r>
                      <a:r>
                        <a:rPr lang="en-US" sz="1000">
                          <a:effectLst/>
                        </a:rPr>
                        <a:t>( 380V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654776197"/>
                  </a:ext>
                </a:extLst>
              </a:tr>
              <a:tr h="171069">
                <a:tc>
                  <a:txBody>
                    <a:bodyPr/>
                    <a:lstStyle/>
                    <a:p>
                      <a:pPr marL="0" lvl="0" indent="0" algn="ctr">
                        <a:lnSpc>
                          <a:spcPts val="1700"/>
                        </a:lnSpc>
                        <a:buFont typeface="+mj-lt"/>
                        <a:buNone/>
                        <a:tabLst>
                          <a:tab pos="155575" algn="l"/>
                        </a:tabLst>
                      </a:pPr>
                      <a:r>
                        <a:rPr lang="en-US" sz="1000" dirty="0">
                          <a:effectLst/>
                        </a:rPr>
                        <a:t> 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P0305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1.79</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电动机的额定电流</a:t>
                      </a:r>
                      <a:r>
                        <a:rPr lang="en-US" sz="1000">
                          <a:effectLst/>
                        </a:rPr>
                        <a:t>( 0.3A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792483659"/>
                  </a:ext>
                </a:extLst>
              </a:tr>
              <a:tr h="171069">
                <a:tc>
                  <a:txBody>
                    <a:bodyPr/>
                    <a:lstStyle/>
                    <a:p>
                      <a:pPr marL="0" lvl="0" indent="0" algn="ctr">
                        <a:lnSpc>
                          <a:spcPts val="1700"/>
                        </a:lnSpc>
                        <a:buFont typeface="+mj-lt"/>
                        <a:buNone/>
                        <a:tabLst>
                          <a:tab pos="155575" algn="l"/>
                        </a:tabLst>
                      </a:pPr>
                      <a:r>
                        <a:rPr lang="en-US" sz="1000" dirty="0">
                          <a:effectLst/>
                        </a:rPr>
                        <a:t> 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P0307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0.37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0.06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电动机的额定功率</a:t>
                      </a:r>
                      <a:r>
                        <a:rPr lang="en-US" sz="1000">
                          <a:effectLst/>
                        </a:rPr>
                        <a:t>( 60W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604093420"/>
                  </a:ext>
                </a:extLst>
              </a:tr>
              <a:tr h="171069">
                <a:tc>
                  <a:txBody>
                    <a:bodyPr/>
                    <a:lstStyle/>
                    <a:p>
                      <a:pPr marL="0" lvl="0" indent="0" algn="ctr">
                        <a:lnSpc>
                          <a:spcPts val="1700"/>
                        </a:lnSpc>
                        <a:buFont typeface="+mj-lt"/>
                        <a:buNone/>
                        <a:tabLst>
                          <a:tab pos="155575" algn="l"/>
                        </a:tabLst>
                      </a:pPr>
                      <a:r>
                        <a:rPr lang="en-US" sz="1000" dirty="0">
                          <a:effectLst/>
                        </a:rPr>
                        <a:t> 4</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P0310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50.00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50.00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电动机的额定频率</a:t>
                      </a:r>
                      <a:r>
                        <a:rPr lang="en-US" sz="1000">
                          <a:effectLst/>
                        </a:rPr>
                        <a:t>( 50Hz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668431145"/>
                  </a:ext>
                </a:extLst>
              </a:tr>
              <a:tr h="171069">
                <a:tc>
                  <a:txBody>
                    <a:bodyPr/>
                    <a:lstStyle/>
                    <a:p>
                      <a:pPr marL="0" lvl="0" indent="0" algn="ctr">
                        <a:lnSpc>
                          <a:spcPts val="1700"/>
                        </a:lnSpc>
                        <a:buFont typeface="+mj-lt"/>
                        <a:buNone/>
                        <a:tabLst>
                          <a:tab pos="155575" algn="l"/>
                        </a:tabLst>
                      </a:pPr>
                      <a:r>
                        <a:rPr lang="en-US" sz="1000" dirty="0">
                          <a:effectLst/>
                        </a:rPr>
                        <a:t> 5</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P0311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1395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1430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电动机的额定转速</a:t>
                      </a:r>
                      <a:r>
                        <a:rPr lang="en-US" sz="1000">
                          <a:effectLst/>
                        </a:rPr>
                        <a:t>( 1430 r/min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100817403"/>
                  </a:ext>
                </a:extLst>
              </a:tr>
              <a:tr h="171069">
                <a:tc>
                  <a:txBody>
                    <a:bodyPr/>
                    <a:lstStyle/>
                    <a:p>
                      <a:pPr marL="0" lvl="0" indent="0" algn="ctr">
                        <a:lnSpc>
                          <a:spcPts val="1700"/>
                        </a:lnSpc>
                        <a:buFont typeface="+mj-lt"/>
                        <a:buNone/>
                        <a:tabLst>
                          <a:tab pos="155575" algn="l"/>
                        </a:tabLst>
                      </a:pPr>
                      <a:r>
                        <a:rPr lang="en-US" sz="1000" dirty="0">
                          <a:effectLst/>
                        </a:rPr>
                        <a:t> 6</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640304245"/>
                  </a:ext>
                </a:extLst>
              </a:tr>
              <a:tr h="171069">
                <a:tc>
                  <a:txBody>
                    <a:bodyPr/>
                    <a:lstStyle/>
                    <a:p>
                      <a:pPr marL="0" lvl="0" indent="0" algn="ctr">
                        <a:lnSpc>
                          <a:spcPts val="1700"/>
                        </a:lnSpc>
                        <a:buFont typeface="+mj-lt"/>
                        <a:buNone/>
                        <a:tabLst>
                          <a:tab pos="155575" algn="l"/>
                        </a:tabLst>
                      </a:pPr>
                      <a:r>
                        <a:rPr lang="en-US" sz="1000" dirty="0">
                          <a:effectLst/>
                        </a:rPr>
                        <a:t> 7</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P1080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电动机的最小频率</a:t>
                      </a:r>
                      <a:r>
                        <a:rPr lang="en-US" sz="1000">
                          <a:effectLst/>
                        </a:rPr>
                        <a:t>( 0Hz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750806270"/>
                  </a:ext>
                </a:extLst>
              </a:tr>
              <a:tr h="171069">
                <a:tc>
                  <a:txBody>
                    <a:bodyPr/>
                    <a:lstStyle/>
                    <a:p>
                      <a:pPr marL="0" lvl="0" indent="0" algn="ctr">
                        <a:lnSpc>
                          <a:spcPts val="1700"/>
                        </a:lnSpc>
                        <a:buFont typeface="+mj-lt"/>
                        <a:buNone/>
                        <a:tabLst>
                          <a:tab pos="155575" algn="l"/>
                        </a:tabLst>
                      </a:pPr>
                      <a:r>
                        <a:rPr lang="en-US" sz="1000" dirty="0">
                          <a:effectLst/>
                        </a:rPr>
                        <a:t> 8</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P1082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50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50.00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电动机的最大频率</a:t>
                      </a:r>
                      <a:r>
                        <a:rPr lang="en-US" sz="1000">
                          <a:effectLst/>
                        </a:rPr>
                        <a:t>( 50Hz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643776810"/>
                  </a:ext>
                </a:extLst>
              </a:tr>
              <a:tr h="171069">
                <a:tc>
                  <a:txBody>
                    <a:bodyPr/>
                    <a:lstStyle/>
                    <a:p>
                      <a:pPr marL="0" lvl="0" indent="0" algn="ctr">
                        <a:lnSpc>
                          <a:spcPts val="1700"/>
                        </a:lnSpc>
                        <a:buFont typeface="+mj-lt"/>
                        <a:buNone/>
                        <a:tabLst>
                          <a:tab pos="155575" algn="l"/>
                        </a:tabLst>
                      </a:pPr>
                      <a:r>
                        <a:rPr lang="en-US" sz="1000" dirty="0">
                          <a:effectLst/>
                        </a:rPr>
                        <a:t> 9</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P1120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8</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斜坡上升时间</a:t>
                      </a:r>
                      <a:r>
                        <a:rPr lang="en-US" sz="1000">
                          <a:effectLst/>
                        </a:rPr>
                        <a:t>( 8S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702397947"/>
                  </a:ext>
                </a:extLst>
              </a:tr>
              <a:tr h="171069">
                <a:tc>
                  <a:txBody>
                    <a:bodyPr/>
                    <a:lstStyle/>
                    <a:p>
                      <a:pPr marL="0" lvl="0" indent="0" algn="ctr">
                        <a:lnSpc>
                          <a:spcPts val="1700"/>
                        </a:lnSpc>
                        <a:buFont typeface="+mj-lt"/>
                        <a:buNone/>
                        <a:tabLst>
                          <a:tab pos="155575" algn="l"/>
                        </a:tabLst>
                      </a:pPr>
                      <a:r>
                        <a:rPr lang="en-US" sz="1000" dirty="0">
                          <a:effectLst/>
                        </a:rPr>
                        <a:t> 10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P1121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8</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斜坡下降时间</a:t>
                      </a:r>
                      <a:r>
                        <a:rPr lang="en-US" sz="1000">
                          <a:effectLst/>
                        </a:rPr>
                        <a:t>( 8S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442184108"/>
                  </a:ext>
                </a:extLst>
              </a:tr>
              <a:tr h="171069">
                <a:tc>
                  <a:txBody>
                    <a:bodyPr/>
                    <a:lstStyle/>
                    <a:p>
                      <a:pPr marL="0" lvl="0" indent="0" algn="ctr">
                        <a:lnSpc>
                          <a:spcPts val="1700"/>
                        </a:lnSpc>
                        <a:buFont typeface="+mj-lt"/>
                        <a:buNone/>
                        <a:tabLst>
                          <a:tab pos="155575" algn="l"/>
                        </a:tabLst>
                      </a:pPr>
                      <a:r>
                        <a:rPr lang="en-US" sz="1000" dirty="0">
                          <a:effectLst/>
                        </a:rPr>
                        <a:t> 11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P0700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选择命令源（ 由端子排输入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667962773"/>
                  </a:ext>
                </a:extLst>
              </a:tr>
              <a:tr h="171069">
                <a:tc>
                  <a:txBody>
                    <a:bodyPr/>
                    <a:lstStyle/>
                    <a:p>
                      <a:pPr marL="0" lvl="0" indent="0" algn="ctr">
                        <a:lnSpc>
                          <a:spcPts val="1700"/>
                        </a:lnSpc>
                        <a:buFont typeface="+mj-lt"/>
                        <a:buNone/>
                        <a:tabLst>
                          <a:tab pos="155575" algn="l"/>
                        </a:tabLst>
                      </a:pPr>
                      <a:r>
                        <a:rPr lang="en-US" sz="1000" dirty="0">
                          <a:effectLst/>
                        </a:rPr>
                        <a:t> 12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P0701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en-US" sz="1000">
                          <a:effectLst/>
                        </a:rPr>
                        <a:t>ON/OFF1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929827090"/>
                  </a:ext>
                </a:extLst>
              </a:tr>
              <a:tr h="171069">
                <a:tc>
                  <a:txBody>
                    <a:bodyPr/>
                    <a:lstStyle/>
                    <a:p>
                      <a:pPr marL="0" lvl="0" indent="0" algn="ctr">
                        <a:lnSpc>
                          <a:spcPts val="1700"/>
                        </a:lnSpc>
                        <a:buFont typeface="+mj-lt"/>
                        <a:buNone/>
                        <a:tabLst>
                          <a:tab pos="155575" algn="l"/>
                        </a:tabLst>
                      </a:pPr>
                      <a:r>
                        <a:rPr lang="en-US" sz="1000" dirty="0">
                          <a:effectLst/>
                        </a:rPr>
                        <a:t> 13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P0702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固定频率选择器位</a:t>
                      </a: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686638166"/>
                  </a:ext>
                </a:extLst>
              </a:tr>
              <a:tr h="171069">
                <a:tc>
                  <a:txBody>
                    <a:bodyPr/>
                    <a:lstStyle/>
                    <a:p>
                      <a:pPr marL="0" lvl="0" indent="0" algn="ctr">
                        <a:lnSpc>
                          <a:spcPts val="1700"/>
                        </a:lnSpc>
                        <a:buFont typeface="+mj-lt"/>
                        <a:buNone/>
                        <a:tabLst>
                          <a:tab pos="155575" algn="l"/>
                        </a:tabLst>
                      </a:pPr>
                      <a:r>
                        <a:rPr lang="en-US" sz="1000" dirty="0">
                          <a:effectLst/>
                        </a:rPr>
                        <a:t> 14</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P0703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9</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固定频率选择器位</a:t>
                      </a:r>
                      <a:r>
                        <a:rPr lang="en-US" sz="10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859296086"/>
                  </a:ext>
                </a:extLst>
              </a:tr>
              <a:tr h="171069">
                <a:tc>
                  <a:txBody>
                    <a:bodyPr/>
                    <a:lstStyle/>
                    <a:p>
                      <a:pPr marL="0" lvl="0" indent="0" algn="ctr">
                        <a:lnSpc>
                          <a:spcPts val="1700"/>
                        </a:lnSpc>
                        <a:buFont typeface="+mj-lt"/>
                        <a:buNone/>
                        <a:tabLst>
                          <a:tab pos="155575" algn="l"/>
                        </a:tabLst>
                      </a:pPr>
                      <a:r>
                        <a:rPr lang="en-US" sz="1000" dirty="0">
                          <a:effectLst/>
                        </a:rPr>
                        <a:t> 15</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P0704</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固定频率选择器位</a:t>
                      </a:r>
                      <a:r>
                        <a:rPr lang="en-US" sz="1000">
                          <a:effectLst/>
                        </a:rPr>
                        <a:t>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944512103"/>
                  </a:ext>
                </a:extLst>
              </a:tr>
              <a:tr h="171069">
                <a:tc>
                  <a:txBody>
                    <a:bodyPr/>
                    <a:lstStyle/>
                    <a:p>
                      <a:pPr marL="0" lvl="0" indent="0" algn="ctr">
                        <a:lnSpc>
                          <a:spcPts val="1700"/>
                        </a:lnSpc>
                        <a:buFont typeface="+mj-lt"/>
                        <a:buNone/>
                        <a:tabLst>
                          <a:tab pos="155575" algn="l"/>
                        </a:tabLst>
                      </a:pPr>
                      <a:r>
                        <a:rPr lang="en-US" sz="1000" dirty="0">
                          <a:effectLst/>
                        </a:rPr>
                        <a:t> 16</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P1001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247143843"/>
                  </a:ext>
                </a:extLst>
              </a:tr>
              <a:tr h="171069">
                <a:tc>
                  <a:txBody>
                    <a:bodyPr/>
                    <a:lstStyle/>
                    <a:p>
                      <a:pPr marL="0" lvl="0" indent="0" algn="ctr">
                        <a:lnSpc>
                          <a:spcPts val="1700"/>
                        </a:lnSpc>
                        <a:buFont typeface="+mj-lt"/>
                        <a:buNone/>
                        <a:tabLst>
                          <a:tab pos="155575" algn="l"/>
                        </a:tabLst>
                      </a:pPr>
                      <a:r>
                        <a:rPr lang="en-US" sz="1000" dirty="0">
                          <a:effectLst/>
                        </a:rPr>
                        <a:t> 17</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P1002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20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2</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2003301636"/>
                  </a:ext>
                </a:extLst>
              </a:tr>
              <a:tr h="171069">
                <a:tc>
                  <a:txBody>
                    <a:bodyPr/>
                    <a:lstStyle/>
                    <a:p>
                      <a:pPr marL="0" lvl="0" indent="0" algn="ctr">
                        <a:lnSpc>
                          <a:spcPts val="1700"/>
                        </a:lnSpc>
                        <a:buFont typeface="+mj-lt"/>
                        <a:buNone/>
                        <a:tabLst>
                          <a:tab pos="155575" algn="l"/>
                        </a:tabLst>
                      </a:pPr>
                      <a:r>
                        <a:rPr lang="en-US" sz="1000" dirty="0">
                          <a:effectLst/>
                        </a:rPr>
                        <a:t> 18</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P1003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25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30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3</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2602857728"/>
                  </a:ext>
                </a:extLst>
              </a:tr>
              <a:tr h="171069">
                <a:tc>
                  <a:txBody>
                    <a:bodyPr/>
                    <a:lstStyle/>
                    <a:p>
                      <a:pPr marL="0" lvl="0" indent="0" algn="ctr">
                        <a:lnSpc>
                          <a:spcPts val="1700"/>
                        </a:lnSpc>
                        <a:buFont typeface="+mj-lt"/>
                        <a:buNone/>
                        <a:tabLst>
                          <a:tab pos="155575" algn="l"/>
                        </a:tabLst>
                      </a:pPr>
                      <a:r>
                        <a:rPr lang="en-US" sz="1000" dirty="0">
                          <a:effectLst/>
                        </a:rPr>
                        <a:t> 19</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P1004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50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45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4</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1283618217"/>
                  </a:ext>
                </a:extLst>
              </a:tr>
              <a:tr h="171069">
                <a:tc>
                  <a:txBody>
                    <a:bodyPr/>
                    <a:lstStyle/>
                    <a:p>
                      <a:pPr marL="0" lvl="0" indent="0" algn="ctr">
                        <a:lnSpc>
                          <a:spcPts val="1700"/>
                        </a:lnSpc>
                        <a:buFont typeface="+mj-lt"/>
                        <a:buNone/>
                        <a:tabLst>
                          <a:tab pos="155575" algn="l"/>
                        </a:tabLst>
                      </a:pPr>
                      <a:r>
                        <a:rPr lang="en-US" sz="1000" dirty="0">
                          <a:effectLst/>
                        </a:rPr>
                        <a:t> 20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P1005</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35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83855702"/>
                  </a:ext>
                </a:extLst>
              </a:tr>
              <a:tr h="171069">
                <a:tc>
                  <a:txBody>
                    <a:bodyPr/>
                    <a:lstStyle/>
                    <a:p>
                      <a:pPr marL="0" lvl="0" indent="0" algn="ctr">
                        <a:lnSpc>
                          <a:spcPts val="1700"/>
                        </a:lnSpc>
                        <a:buFont typeface="+mj-lt"/>
                        <a:buNone/>
                        <a:tabLst>
                          <a:tab pos="155575" algn="l"/>
                        </a:tabLst>
                      </a:pPr>
                      <a:r>
                        <a:rPr lang="en-US" sz="1000" dirty="0">
                          <a:effectLst/>
                        </a:rPr>
                        <a:t> 21</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P1006</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307285214"/>
                  </a:ext>
                </a:extLst>
              </a:tr>
              <a:tr h="171069">
                <a:tc>
                  <a:txBody>
                    <a:bodyPr/>
                    <a:lstStyle/>
                    <a:p>
                      <a:pPr marL="0" lvl="0" indent="0" algn="ctr">
                        <a:lnSpc>
                          <a:spcPts val="1700"/>
                        </a:lnSpc>
                        <a:buFont typeface="+mj-lt"/>
                        <a:buNone/>
                        <a:tabLst>
                          <a:tab pos="155575" algn="l"/>
                        </a:tabLst>
                      </a:pPr>
                      <a:r>
                        <a:rPr lang="en-US" sz="1000" dirty="0">
                          <a:effectLst/>
                        </a:rPr>
                        <a:t> 22</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P1007</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-35</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固定频率</a:t>
                      </a:r>
                      <a:r>
                        <a:rPr lang="en-US" sz="1000">
                          <a:effectLst/>
                        </a:rPr>
                        <a:t>7</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3639256244"/>
                  </a:ext>
                </a:extLst>
              </a:tr>
              <a:tr h="171069">
                <a:tc>
                  <a:txBody>
                    <a:bodyPr/>
                    <a:lstStyle/>
                    <a:p>
                      <a:pPr marL="0" lvl="0" indent="0" algn="ctr">
                        <a:lnSpc>
                          <a:spcPts val="1700"/>
                        </a:lnSpc>
                        <a:buFont typeface="+mj-lt"/>
                        <a:buNone/>
                        <a:tabLst>
                          <a:tab pos="155575" algn="l"/>
                        </a:tabLst>
                      </a:pPr>
                      <a:r>
                        <a:rPr lang="en-US" sz="1000" dirty="0">
                          <a:effectLst/>
                        </a:rPr>
                        <a:t> 23</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P1016</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2 </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a:effectLst/>
                        </a:rPr>
                        <a:t>二进制选择模式</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566826369"/>
                  </a:ext>
                </a:extLst>
              </a:tr>
              <a:tr h="171069">
                <a:tc>
                  <a:txBody>
                    <a:bodyPr/>
                    <a:lstStyle/>
                    <a:p>
                      <a:pPr marL="0" lvl="0" indent="0" algn="ctr">
                        <a:lnSpc>
                          <a:spcPts val="1700"/>
                        </a:lnSpc>
                        <a:buFont typeface="+mj-lt"/>
                        <a:buNone/>
                        <a:tabLst>
                          <a:tab pos="155575" algn="l"/>
                        </a:tabLst>
                      </a:pPr>
                      <a:r>
                        <a:rPr lang="en-US" sz="1000" dirty="0">
                          <a:effectLst/>
                        </a:rPr>
                        <a:t> 24</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P0840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dirty="0">
                          <a:effectLst/>
                        </a:rPr>
                        <a:t>722.0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gn="ctr">
                        <a:lnSpc>
                          <a:spcPts val="1700"/>
                        </a:lnSpc>
                      </a:pPr>
                      <a:r>
                        <a:rPr lang="en-US" sz="1000">
                          <a:effectLst/>
                        </a:rPr>
                        <a:t>1025.0</a:t>
                      </a:r>
                      <a:endParaRPr lang="zh-CN" sz="140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tc>
                  <a:txBody>
                    <a:bodyPr/>
                    <a:lstStyle/>
                    <a:p>
                      <a:pPr>
                        <a:lnSpc>
                          <a:spcPts val="1700"/>
                        </a:lnSpc>
                      </a:pPr>
                      <a:r>
                        <a:rPr lang="zh-CN" sz="1000" dirty="0">
                          <a:effectLst/>
                        </a:rPr>
                        <a:t>以所选的固定转速启动</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4735" marR="64735" marT="0" marB="0" anchor="ctr"/>
                </a:tc>
                <a:extLst>
                  <a:ext uri="{0D108BD9-81ED-4DB2-BD59-A6C34878D82A}">
                    <a16:rowId xmlns:a16="http://schemas.microsoft.com/office/drawing/2014/main" val="4056384355"/>
                  </a:ext>
                </a:extLst>
              </a:tr>
            </a:tbl>
          </a:graphicData>
        </a:graphic>
      </p:graphicFrame>
    </p:spTree>
    <p:extLst>
      <p:ext uri="{BB962C8B-B14F-4D97-AF65-F5344CB8AC3E}">
        <p14:creationId xmlns:p14="http://schemas.microsoft.com/office/powerpoint/2010/main" val="2905757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475547" y="1192670"/>
            <a:ext cx="10038460" cy="858377"/>
          </a:xfrm>
          <a:prstGeom prst="rect">
            <a:avLst/>
          </a:prstGeom>
          <a:noFill/>
        </p:spPr>
        <p:txBody>
          <a:bodyPr wrap="square">
            <a:spAutoFit/>
          </a:bodyPr>
          <a:lstStyle/>
          <a:p>
            <a:pPr marL="285750" lvl="0" indent="-285750">
              <a:lnSpc>
                <a:spcPct val="150000"/>
              </a:lnSpc>
              <a:spcBef>
                <a:spcPts val="600"/>
              </a:spcBef>
              <a:spcAft>
                <a:spcPts val="600"/>
              </a:spcAft>
              <a:buFont typeface="Arial" panose="020B0604020202020204" pitchFamily="34" charset="0"/>
              <a:buChar char="•"/>
            </a:pPr>
            <a:r>
              <a:rPr lang="zh-CN" altLang="en-US" sz="1800" dirty="0">
                <a:effectLst/>
                <a:latin typeface="+mn-ea"/>
                <a:cs typeface="黑体" panose="02010609060101010101" pitchFamily="49" charset="-122"/>
              </a:rPr>
              <a:t>两路输出端子功能通过参数</a:t>
            </a:r>
            <a:r>
              <a:rPr lang="en-US" altLang="zh-CN" sz="1800" dirty="0">
                <a:effectLst/>
                <a:latin typeface="+mn-ea"/>
                <a:cs typeface="黑体" panose="02010609060101010101" pitchFamily="49" charset="-122"/>
              </a:rPr>
              <a:t>P0731</a:t>
            </a:r>
            <a:r>
              <a:rPr lang="zh-CN" altLang="en-US" sz="1800" dirty="0">
                <a:effectLst/>
                <a:latin typeface="+mn-ea"/>
                <a:cs typeface="黑体" panose="02010609060101010101" pitchFamily="49" charset="-122"/>
              </a:rPr>
              <a:t>、</a:t>
            </a:r>
            <a:r>
              <a:rPr lang="en-US" altLang="zh-CN" sz="1800" dirty="0">
                <a:effectLst/>
                <a:latin typeface="+mn-ea"/>
                <a:cs typeface="黑体" panose="02010609060101010101" pitchFamily="49" charset="-122"/>
              </a:rPr>
              <a:t>P0732</a:t>
            </a:r>
            <a:r>
              <a:rPr lang="zh-CN" altLang="en-US" sz="1800" dirty="0">
                <a:effectLst/>
                <a:latin typeface="+mn-ea"/>
                <a:cs typeface="黑体" panose="02010609060101010101" pitchFamily="49" charset="-122"/>
              </a:rPr>
              <a:t>设定，默认晶体管输出（</a:t>
            </a:r>
            <a:r>
              <a:rPr lang="en-US" altLang="zh-CN" sz="1800" dirty="0">
                <a:effectLst/>
                <a:latin typeface="+mn-ea"/>
                <a:cs typeface="黑体" panose="02010609060101010101" pitchFamily="49" charset="-122"/>
              </a:rPr>
              <a:t>DO1</a:t>
            </a:r>
            <a:r>
              <a:rPr lang="zh-CN" altLang="en-US" sz="1800" dirty="0">
                <a:effectLst/>
                <a:latin typeface="+mn-ea"/>
                <a:cs typeface="黑体" panose="02010609060101010101" pitchFamily="49" charset="-122"/>
              </a:rPr>
              <a:t>）为故障输出、继电器输出（</a:t>
            </a:r>
            <a:r>
              <a:rPr lang="en-US" altLang="zh-CN" sz="1800" dirty="0">
                <a:effectLst/>
                <a:latin typeface="+mn-ea"/>
                <a:cs typeface="黑体" panose="02010609060101010101" pitchFamily="49" charset="-122"/>
              </a:rPr>
              <a:t>DO2</a:t>
            </a:r>
            <a:r>
              <a:rPr lang="zh-CN" altLang="en-US" sz="1800" dirty="0">
                <a:effectLst/>
                <a:latin typeface="+mn-ea"/>
                <a:cs typeface="黑体" panose="02010609060101010101" pitchFamily="49" charset="-122"/>
              </a:rPr>
              <a:t>）为报警输出。</a:t>
            </a:r>
            <a:endParaRPr lang="zh-CN" altLang="zh-CN" sz="1800" dirty="0">
              <a:effectLst/>
              <a:latin typeface="+mn-ea"/>
              <a:cs typeface="宋体" panose="02010600030101010101" pitchFamily="2" charset="-122"/>
            </a:endParaRPr>
          </a:p>
        </p:txBody>
      </p:sp>
      <p:sp>
        <p:nvSpPr>
          <p:cNvPr id="3" name="文本框 2">
            <a:extLst>
              <a:ext uri="{FF2B5EF4-FFF2-40B4-BE49-F238E27FC236}">
                <a16:creationId xmlns:a16="http://schemas.microsoft.com/office/drawing/2014/main" id="{69ECB2A1-6B53-B674-ACF8-E33E8B9840EB}"/>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4" name="表格 3">
            <a:extLst>
              <a:ext uri="{FF2B5EF4-FFF2-40B4-BE49-F238E27FC236}">
                <a16:creationId xmlns:a16="http://schemas.microsoft.com/office/drawing/2014/main" id="{59E1F08E-60F4-4ABB-6EAC-331E06CEA531}"/>
              </a:ext>
            </a:extLst>
          </p:cNvPr>
          <p:cNvGraphicFramePr>
            <a:graphicFrameLocks noGrp="1"/>
          </p:cNvGraphicFramePr>
          <p:nvPr>
            <p:extLst>
              <p:ext uri="{D42A27DB-BD31-4B8C-83A1-F6EECF244321}">
                <p14:modId xmlns:p14="http://schemas.microsoft.com/office/powerpoint/2010/main" val="2491351414"/>
              </p:ext>
            </p:extLst>
          </p:nvPr>
        </p:nvGraphicFramePr>
        <p:xfrm>
          <a:off x="2520677" y="2343629"/>
          <a:ext cx="6048672" cy="822960"/>
        </p:xfrm>
        <a:graphic>
          <a:graphicData uri="http://schemas.openxmlformats.org/drawingml/2006/table">
            <a:tbl>
              <a:tblPr>
                <a:tableStyleId>{0505E3EF-67EA-436B-97B2-0124C06EBD24}</a:tableStyleId>
              </a:tblPr>
              <a:tblGrid>
                <a:gridCol w="1059903">
                  <a:extLst>
                    <a:ext uri="{9D8B030D-6E8A-4147-A177-3AD203B41FA5}">
                      <a16:colId xmlns:a16="http://schemas.microsoft.com/office/drawing/2014/main" val="1244368124"/>
                    </a:ext>
                  </a:extLst>
                </a:gridCol>
                <a:gridCol w="1623578">
                  <a:extLst>
                    <a:ext uri="{9D8B030D-6E8A-4147-A177-3AD203B41FA5}">
                      <a16:colId xmlns:a16="http://schemas.microsoft.com/office/drawing/2014/main" val="1569186836"/>
                    </a:ext>
                  </a:extLst>
                </a:gridCol>
                <a:gridCol w="1546494">
                  <a:extLst>
                    <a:ext uri="{9D8B030D-6E8A-4147-A177-3AD203B41FA5}">
                      <a16:colId xmlns:a16="http://schemas.microsoft.com/office/drawing/2014/main" val="811707159"/>
                    </a:ext>
                  </a:extLst>
                </a:gridCol>
                <a:gridCol w="1818697">
                  <a:extLst>
                    <a:ext uri="{9D8B030D-6E8A-4147-A177-3AD203B41FA5}">
                      <a16:colId xmlns:a16="http://schemas.microsoft.com/office/drawing/2014/main" val="4034674096"/>
                    </a:ext>
                  </a:extLst>
                </a:gridCol>
              </a:tblGrid>
              <a:tr h="0">
                <a:tc>
                  <a:txBody>
                    <a:bodyPr/>
                    <a:lstStyle/>
                    <a:p>
                      <a:pPr algn="ctr"/>
                      <a:r>
                        <a:rPr lang="zh-CN" sz="1800" dirty="0">
                          <a:effectLst/>
                        </a:rPr>
                        <a:t>数字输出</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800" dirty="0">
                          <a:effectLst/>
                        </a:rPr>
                        <a:t>端子编号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800" dirty="0">
                          <a:effectLst/>
                        </a:rPr>
                        <a:t>参数编号</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800" dirty="0">
                          <a:effectLst/>
                        </a:rPr>
                        <a:t>出厂设置</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1536284768"/>
                  </a:ext>
                </a:extLst>
              </a:tr>
              <a:tr h="0">
                <a:tc>
                  <a:txBody>
                    <a:bodyPr/>
                    <a:lstStyle/>
                    <a:p>
                      <a:pPr algn="ctr"/>
                      <a:r>
                        <a:rPr lang="en-US" sz="1800">
                          <a:effectLst/>
                        </a:rPr>
                        <a:t>DO1</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800">
                          <a:effectLst/>
                        </a:rPr>
                        <a:t>15</a:t>
                      </a:r>
                      <a:r>
                        <a:rPr lang="zh-CN" sz="1800">
                          <a:effectLst/>
                        </a:rPr>
                        <a:t>、</a:t>
                      </a:r>
                      <a:r>
                        <a:rPr lang="en-US" sz="1800">
                          <a:effectLst/>
                        </a:rPr>
                        <a:t>16</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800">
                          <a:effectLst/>
                        </a:rPr>
                        <a:t>P0731</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800">
                          <a:effectLst/>
                        </a:rPr>
                        <a:t>52.3</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597876266"/>
                  </a:ext>
                </a:extLst>
              </a:tr>
              <a:tr h="0">
                <a:tc>
                  <a:txBody>
                    <a:bodyPr/>
                    <a:lstStyle/>
                    <a:p>
                      <a:pPr algn="ctr"/>
                      <a:r>
                        <a:rPr lang="en-US" sz="1800">
                          <a:effectLst/>
                        </a:rPr>
                        <a:t>DO2</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800">
                          <a:effectLst/>
                        </a:rPr>
                        <a:t>17</a:t>
                      </a:r>
                      <a:r>
                        <a:rPr lang="zh-CN" sz="1800">
                          <a:effectLst/>
                        </a:rPr>
                        <a:t>、</a:t>
                      </a:r>
                      <a:r>
                        <a:rPr lang="en-US" sz="1800">
                          <a:effectLst/>
                        </a:rPr>
                        <a:t>18</a:t>
                      </a:r>
                      <a:r>
                        <a:rPr lang="zh-CN" sz="1800">
                          <a:effectLst/>
                        </a:rPr>
                        <a:t>、</a:t>
                      </a:r>
                      <a:r>
                        <a:rPr lang="en-US" sz="1800">
                          <a:effectLst/>
                        </a:rPr>
                        <a:t>19</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800">
                          <a:effectLst/>
                        </a:rPr>
                        <a:t>P0732</a:t>
                      </a:r>
                      <a:endParaRPr lang="zh-CN" sz="32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800" dirty="0">
                          <a:effectLst/>
                        </a:rPr>
                        <a:t>52.7</a:t>
                      </a:r>
                      <a:endParaRPr lang="zh-CN" sz="32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08526163"/>
                  </a:ext>
                </a:extLst>
              </a:tr>
            </a:tbl>
          </a:graphicData>
        </a:graphic>
      </p:graphicFrame>
      <p:sp>
        <p:nvSpPr>
          <p:cNvPr id="8" name="文本框 7">
            <a:extLst>
              <a:ext uri="{FF2B5EF4-FFF2-40B4-BE49-F238E27FC236}">
                <a16:creationId xmlns:a16="http://schemas.microsoft.com/office/drawing/2014/main" id="{D7A4761B-DB7C-7855-19FD-182EA2BA86C3}"/>
              </a:ext>
            </a:extLst>
          </p:cNvPr>
          <p:cNvSpPr txBox="1"/>
          <p:nvPr/>
        </p:nvSpPr>
        <p:spPr>
          <a:xfrm>
            <a:off x="508512" y="3166589"/>
            <a:ext cx="10265462"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数字量输出端子可以将变频器的当前状态以开关量的形式用晶体管和继电器输出。</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参数</a:t>
            </a:r>
            <a:r>
              <a:rPr lang="en-US" altLang="zh-CN" dirty="0">
                <a:latin typeface="+mn-ea"/>
              </a:rPr>
              <a:t>P0731</a:t>
            </a:r>
            <a:r>
              <a:rPr lang="zh-CN" altLang="en-US" dirty="0">
                <a:latin typeface="+mn-ea"/>
              </a:rPr>
              <a:t>和</a:t>
            </a:r>
            <a:r>
              <a:rPr lang="en-US" altLang="zh-CN" dirty="0">
                <a:latin typeface="+mn-ea"/>
              </a:rPr>
              <a:t>P0732</a:t>
            </a:r>
            <a:r>
              <a:rPr lang="zh-CN" altLang="en-US" dirty="0">
                <a:latin typeface="+mn-ea"/>
              </a:rPr>
              <a:t>常用的取值</a:t>
            </a:r>
          </a:p>
        </p:txBody>
      </p:sp>
      <p:graphicFrame>
        <p:nvGraphicFramePr>
          <p:cNvPr id="9" name="表格 8">
            <a:extLst>
              <a:ext uri="{FF2B5EF4-FFF2-40B4-BE49-F238E27FC236}">
                <a16:creationId xmlns:a16="http://schemas.microsoft.com/office/drawing/2014/main" id="{549F00C0-DE65-EABF-995D-649B199C6FE1}"/>
              </a:ext>
            </a:extLst>
          </p:cNvPr>
          <p:cNvGraphicFramePr>
            <a:graphicFrameLocks noGrp="1"/>
          </p:cNvGraphicFramePr>
          <p:nvPr>
            <p:extLst>
              <p:ext uri="{D42A27DB-BD31-4B8C-83A1-F6EECF244321}">
                <p14:modId xmlns:p14="http://schemas.microsoft.com/office/powerpoint/2010/main" val="3264540595"/>
              </p:ext>
            </p:extLst>
          </p:nvPr>
        </p:nvGraphicFramePr>
        <p:xfrm>
          <a:off x="2628689" y="4282131"/>
          <a:ext cx="6264696" cy="1645920"/>
        </p:xfrm>
        <a:graphic>
          <a:graphicData uri="http://schemas.openxmlformats.org/drawingml/2006/table">
            <a:tbl>
              <a:tblPr>
                <a:tableStyleId>{0505E3EF-67EA-436B-97B2-0124C06EBD24}</a:tableStyleId>
              </a:tblPr>
              <a:tblGrid>
                <a:gridCol w="1635130">
                  <a:extLst>
                    <a:ext uri="{9D8B030D-6E8A-4147-A177-3AD203B41FA5}">
                      <a16:colId xmlns:a16="http://schemas.microsoft.com/office/drawing/2014/main" val="969066860"/>
                    </a:ext>
                  </a:extLst>
                </a:gridCol>
                <a:gridCol w="4629566">
                  <a:extLst>
                    <a:ext uri="{9D8B030D-6E8A-4147-A177-3AD203B41FA5}">
                      <a16:colId xmlns:a16="http://schemas.microsoft.com/office/drawing/2014/main" val="2914304698"/>
                    </a:ext>
                  </a:extLst>
                </a:gridCol>
              </a:tblGrid>
              <a:tr h="173247">
                <a:tc>
                  <a:txBody>
                    <a:bodyPr/>
                    <a:lstStyle/>
                    <a:p>
                      <a:pPr algn="ctr"/>
                      <a:r>
                        <a:rPr lang="zh-CN" sz="1800" dirty="0">
                          <a:effectLst/>
                        </a:rPr>
                        <a:t>变频器状态值</a:t>
                      </a:r>
                      <a:endParaRPr lang="zh-CN" sz="32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r>
                        <a:rPr lang="zh-CN" sz="1800" dirty="0">
                          <a:effectLst/>
                        </a:rPr>
                        <a:t>功能</a:t>
                      </a:r>
                      <a:endParaRPr lang="zh-CN" sz="3200" dirty="0">
                        <a:effectLst/>
                        <a:latin typeface="+mn-ea"/>
                        <a:ea typeface="+mn-ea"/>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2824584806"/>
                  </a:ext>
                </a:extLst>
              </a:tr>
              <a:tr h="164851">
                <a:tc>
                  <a:txBody>
                    <a:bodyPr/>
                    <a:lstStyle/>
                    <a:p>
                      <a:pPr algn="ctr"/>
                      <a:r>
                        <a:rPr lang="en-US" sz="1800">
                          <a:effectLst/>
                        </a:rPr>
                        <a:t>52.2</a:t>
                      </a:r>
                      <a:endParaRPr lang="zh-CN" sz="3200">
                        <a:effectLst/>
                        <a:latin typeface="+mn-ea"/>
                        <a:ea typeface="+mn-ea"/>
                        <a:cs typeface="宋体" panose="02010600030101010101" pitchFamily="2" charset="-122"/>
                      </a:endParaRPr>
                    </a:p>
                  </a:txBody>
                  <a:tcPr marL="68580" marR="68580" marT="0" marB="0" anchor="ctr"/>
                </a:tc>
                <a:tc>
                  <a:txBody>
                    <a:bodyPr/>
                    <a:lstStyle/>
                    <a:p>
                      <a:pPr algn="l"/>
                      <a:r>
                        <a:rPr lang="zh-CN" sz="1800">
                          <a:effectLst/>
                        </a:rPr>
                        <a:t>变频器运行</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094092947"/>
                  </a:ext>
                </a:extLst>
              </a:tr>
              <a:tr h="164851">
                <a:tc>
                  <a:txBody>
                    <a:bodyPr/>
                    <a:lstStyle/>
                    <a:p>
                      <a:pPr algn="ctr"/>
                      <a:r>
                        <a:rPr lang="en-US" sz="1800">
                          <a:effectLst/>
                        </a:rPr>
                        <a:t>52.3</a:t>
                      </a:r>
                      <a:endParaRPr lang="zh-CN" sz="3200">
                        <a:effectLst/>
                        <a:latin typeface="+mn-ea"/>
                        <a:ea typeface="+mn-ea"/>
                        <a:cs typeface="宋体" panose="02010600030101010101" pitchFamily="2" charset="-122"/>
                      </a:endParaRPr>
                    </a:p>
                  </a:txBody>
                  <a:tcPr marL="68580" marR="68580" marT="0" marB="0" anchor="ctr"/>
                </a:tc>
                <a:tc>
                  <a:txBody>
                    <a:bodyPr/>
                    <a:lstStyle/>
                    <a:p>
                      <a:pPr algn="l"/>
                      <a:r>
                        <a:rPr lang="zh-CN" sz="1800">
                          <a:effectLst/>
                        </a:rPr>
                        <a:t>变频器故障</a:t>
                      </a:r>
                      <a:r>
                        <a:rPr lang="en-US" sz="1800">
                          <a:effectLst/>
                        </a:rPr>
                        <a:t>(</a:t>
                      </a:r>
                      <a:r>
                        <a:rPr lang="zh-CN" sz="1800">
                          <a:effectLst/>
                        </a:rPr>
                        <a:t>反逻辑</a:t>
                      </a:r>
                      <a:r>
                        <a:rPr lang="en-US" sz="1800">
                          <a:effectLst/>
                        </a:rPr>
                        <a:t>)</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690203433"/>
                  </a:ext>
                </a:extLst>
              </a:tr>
              <a:tr h="164851">
                <a:tc>
                  <a:txBody>
                    <a:bodyPr/>
                    <a:lstStyle/>
                    <a:p>
                      <a:pPr algn="ctr"/>
                      <a:r>
                        <a:rPr lang="en-US" sz="1800">
                          <a:effectLst/>
                        </a:rPr>
                        <a:t>52.7</a:t>
                      </a:r>
                      <a:endParaRPr lang="zh-CN" sz="3200">
                        <a:effectLst/>
                        <a:latin typeface="+mn-ea"/>
                        <a:ea typeface="+mn-ea"/>
                        <a:cs typeface="宋体" panose="02010600030101010101" pitchFamily="2" charset="-122"/>
                      </a:endParaRPr>
                    </a:p>
                  </a:txBody>
                  <a:tcPr marL="68580" marR="68580" marT="0" marB="0" anchor="ctr"/>
                </a:tc>
                <a:tc>
                  <a:txBody>
                    <a:bodyPr/>
                    <a:lstStyle/>
                    <a:p>
                      <a:pPr algn="l"/>
                      <a:r>
                        <a:rPr lang="zh-CN" sz="1800">
                          <a:effectLst/>
                        </a:rPr>
                        <a:t>变频器报警</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827367915"/>
                  </a:ext>
                </a:extLst>
              </a:tr>
              <a:tr h="164851">
                <a:tc>
                  <a:txBody>
                    <a:bodyPr/>
                    <a:lstStyle/>
                    <a:p>
                      <a:pPr algn="ctr"/>
                      <a:r>
                        <a:rPr lang="en-US" sz="1800">
                          <a:effectLst/>
                        </a:rPr>
                        <a:t>52.C</a:t>
                      </a:r>
                      <a:endParaRPr lang="zh-CN" sz="3200">
                        <a:effectLst/>
                        <a:latin typeface="+mn-ea"/>
                        <a:ea typeface="+mn-ea"/>
                        <a:cs typeface="宋体" panose="02010600030101010101" pitchFamily="2" charset="-122"/>
                      </a:endParaRPr>
                    </a:p>
                  </a:txBody>
                  <a:tcPr marL="68580" marR="68580" marT="0" marB="0" anchor="ctr"/>
                </a:tc>
                <a:tc>
                  <a:txBody>
                    <a:bodyPr/>
                    <a:lstStyle/>
                    <a:p>
                      <a:pPr algn="l"/>
                      <a:r>
                        <a:rPr lang="zh-CN" sz="1800">
                          <a:effectLst/>
                        </a:rPr>
                        <a:t>电动机抱闸控制</a:t>
                      </a:r>
                      <a:r>
                        <a:rPr lang="en-US" sz="1800">
                          <a:effectLst/>
                        </a:rPr>
                        <a:t>(P1215=1</a:t>
                      </a:r>
                      <a:r>
                        <a:rPr lang="zh-CN" sz="1800">
                          <a:effectLst/>
                        </a:rPr>
                        <a:t>激活抱闸功能时</a:t>
                      </a:r>
                      <a:r>
                        <a:rPr lang="en-US" sz="1800">
                          <a:effectLst/>
                        </a:rPr>
                        <a:t>)</a:t>
                      </a:r>
                      <a:endParaRPr lang="zh-CN" sz="32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408605226"/>
                  </a:ext>
                </a:extLst>
              </a:tr>
              <a:tr h="164851">
                <a:tc>
                  <a:txBody>
                    <a:bodyPr/>
                    <a:lstStyle/>
                    <a:p>
                      <a:pPr algn="ctr"/>
                      <a:r>
                        <a:rPr lang="en-US" sz="1800">
                          <a:effectLst/>
                        </a:rPr>
                        <a:t>52.E</a:t>
                      </a:r>
                      <a:endParaRPr lang="zh-CN" sz="3200">
                        <a:effectLst/>
                        <a:latin typeface="+mn-ea"/>
                        <a:ea typeface="+mn-ea"/>
                        <a:cs typeface="宋体" panose="02010600030101010101" pitchFamily="2" charset="-122"/>
                      </a:endParaRPr>
                    </a:p>
                  </a:txBody>
                  <a:tcPr marL="68580" marR="68580" marT="0" marB="0" anchor="ctr"/>
                </a:tc>
                <a:tc>
                  <a:txBody>
                    <a:bodyPr/>
                    <a:lstStyle/>
                    <a:p>
                      <a:pPr algn="l"/>
                      <a:r>
                        <a:rPr lang="zh-CN" sz="1800" dirty="0">
                          <a:effectLst/>
                        </a:rPr>
                        <a:t>电动机正向运行</a:t>
                      </a:r>
                      <a:endParaRPr lang="zh-CN" sz="32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3794873346"/>
                  </a:ext>
                </a:extLst>
              </a:tr>
            </a:tbl>
          </a:graphicData>
        </a:graphic>
      </p:graphicFrame>
    </p:spTree>
    <p:extLst>
      <p:ext uri="{BB962C8B-B14F-4D97-AF65-F5344CB8AC3E}">
        <p14:creationId xmlns:p14="http://schemas.microsoft.com/office/powerpoint/2010/main" val="21933766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2243371"/>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变频器运行调试</a:t>
            </a:r>
          </a:p>
          <a:p>
            <a:pPr lvl="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变频器完成参数设置后，操作开关控制电动机多段速运行。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变频器运行。接通开关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，变频器运行，按下表分别接通开关“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K3”</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K4”</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，给出变频器运行频率，观察并记录变频器的输出频率。</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各个固定频率的数值由参数设置：表中，</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断开；</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接通；</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调试过程填写表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3-30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，记录变频器运行状态。</a:t>
            </a:r>
          </a:p>
        </p:txBody>
      </p:sp>
      <p:graphicFrame>
        <p:nvGraphicFramePr>
          <p:cNvPr id="4" name="表格 3">
            <a:extLst>
              <a:ext uri="{FF2B5EF4-FFF2-40B4-BE49-F238E27FC236}">
                <a16:creationId xmlns:a16="http://schemas.microsoft.com/office/drawing/2014/main" id="{AF381509-6CF8-87C7-83D9-DB9806BABA81}"/>
              </a:ext>
            </a:extLst>
          </p:cNvPr>
          <p:cNvGraphicFramePr>
            <a:graphicFrameLocks noGrp="1"/>
          </p:cNvGraphicFramePr>
          <p:nvPr>
            <p:extLst>
              <p:ext uri="{D42A27DB-BD31-4B8C-83A1-F6EECF244321}">
                <p14:modId xmlns:p14="http://schemas.microsoft.com/office/powerpoint/2010/main" val="3006422405"/>
              </p:ext>
            </p:extLst>
          </p:nvPr>
        </p:nvGraphicFramePr>
        <p:xfrm>
          <a:off x="2880717" y="3514313"/>
          <a:ext cx="6264695" cy="2243375"/>
        </p:xfrm>
        <a:graphic>
          <a:graphicData uri="http://schemas.openxmlformats.org/drawingml/2006/table">
            <a:tbl>
              <a:tblPr>
                <a:tableStyleId>{616DA210-FB5B-4158-B5E0-FEB733F419BA}</a:tableStyleId>
              </a:tblPr>
              <a:tblGrid>
                <a:gridCol w="919286">
                  <a:extLst>
                    <a:ext uri="{9D8B030D-6E8A-4147-A177-3AD203B41FA5}">
                      <a16:colId xmlns:a16="http://schemas.microsoft.com/office/drawing/2014/main" val="1431957540"/>
                    </a:ext>
                  </a:extLst>
                </a:gridCol>
                <a:gridCol w="822370">
                  <a:extLst>
                    <a:ext uri="{9D8B030D-6E8A-4147-A177-3AD203B41FA5}">
                      <a16:colId xmlns:a16="http://schemas.microsoft.com/office/drawing/2014/main" val="1764342792"/>
                    </a:ext>
                  </a:extLst>
                </a:gridCol>
                <a:gridCol w="935283">
                  <a:extLst>
                    <a:ext uri="{9D8B030D-6E8A-4147-A177-3AD203B41FA5}">
                      <a16:colId xmlns:a16="http://schemas.microsoft.com/office/drawing/2014/main" val="1877980076"/>
                    </a:ext>
                  </a:extLst>
                </a:gridCol>
                <a:gridCol w="640772">
                  <a:extLst>
                    <a:ext uri="{9D8B030D-6E8A-4147-A177-3AD203B41FA5}">
                      <a16:colId xmlns:a16="http://schemas.microsoft.com/office/drawing/2014/main" val="3864721537"/>
                    </a:ext>
                  </a:extLst>
                </a:gridCol>
                <a:gridCol w="1079243">
                  <a:extLst>
                    <a:ext uri="{9D8B030D-6E8A-4147-A177-3AD203B41FA5}">
                      <a16:colId xmlns:a16="http://schemas.microsoft.com/office/drawing/2014/main" val="2742893216"/>
                    </a:ext>
                  </a:extLst>
                </a:gridCol>
                <a:gridCol w="1867741">
                  <a:extLst>
                    <a:ext uri="{9D8B030D-6E8A-4147-A177-3AD203B41FA5}">
                      <a16:colId xmlns:a16="http://schemas.microsoft.com/office/drawing/2014/main" val="2690877970"/>
                    </a:ext>
                  </a:extLst>
                </a:gridCol>
              </a:tblGrid>
              <a:tr h="472951">
                <a:tc>
                  <a:txBody>
                    <a:bodyPr/>
                    <a:lstStyle/>
                    <a:p>
                      <a:pPr algn="ctr">
                        <a:lnSpc>
                          <a:spcPts val="1700"/>
                        </a:lnSpc>
                      </a:pPr>
                      <a:r>
                        <a:rPr lang="en-US" sz="1600" dirty="0">
                          <a:effectLst/>
                        </a:rPr>
                        <a:t>KA4</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600">
                          <a:effectLst/>
                        </a:rPr>
                        <a:t>KA3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600" dirty="0">
                          <a:effectLst/>
                        </a:rPr>
                        <a:t>KA2</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en-US" sz="1600" dirty="0">
                          <a:effectLst/>
                        </a:rPr>
                        <a:t>KA1</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a:effectLst/>
                        </a:rPr>
                        <a:t>频率（</a:t>
                      </a:r>
                      <a:r>
                        <a:rPr lang="en-US" sz="1600">
                          <a:effectLst/>
                        </a:rPr>
                        <a:t>Hz</a:t>
                      </a:r>
                      <a:r>
                        <a:rPr lang="zh-CN" sz="1600">
                          <a:effectLst/>
                        </a:rPr>
                        <a:t>）</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tc>
                  <a:txBody>
                    <a:bodyPr/>
                    <a:lstStyle/>
                    <a:p>
                      <a:pPr algn="ctr">
                        <a:lnSpc>
                          <a:spcPts val="1700"/>
                        </a:lnSpc>
                      </a:pPr>
                      <a:r>
                        <a:rPr lang="zh-CN" sz="1600" dirty="0">
                          <a:effectLst/>
                        </a:rPr>
                        <a:t>电机转速（</a:t>
                      </a:r>
                      <a:r>
                        <a:rPr lang="en-US" sz="1600" dirty="0">
                          <a:effectLst/>
                        </a:rPr>
                        <a:t>rpm</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40000"/>
                        <a:lumOff val="60000"/>
                      </a:schemeClr>
                    </a:solidFill>
                  </a:tcPr>
                </a:tc>
                <a:extLst>
                  <a:ext uri="{0D108BD9-81ED-4DB2-BD59-A6C34878D82A}">
                    <a16:rowId xmlns:a16="http://schemas.microsoft.com/office/drawing/2014/main" val="4141464981"/>
                  </a:ext>
                </a:extLst>
              </a:tr>
              <a:tr h="221303">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83933395"/>
                  </a:ext>
                </a:extLst>
              </a:tr>
              <a:tr h="221303">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509171376"/>
                  </a:ext>
                </a:extLst>
              </a:tr>
              <a:tr h="221303">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57098905"/>
                  </a:ext>
                </a:extLst>
              </a:tr>
              <a:tr h="221303">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177695704"/>
                  </a:ext>
                </a:extLst>
              </a:tr>
              <a:tr h="221303">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067530610"/>
                  </a:ext>
                </a:extLst>
              </a:tr>
              <a:tr h="221303">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70109376"/>
                  </a:ext>
                </a:extLst>
              </a:tr>
              <a:tr h="221303">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054792580"/>
                  </a:ext>
                </a:extLst>
              </a:tr>
              <a:tr h="221303">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98143183"/>
                  </a:ext>
                </a:extLst>
              </a:tr>
            </a:tbl>
          </a:graphicData>
        </a:graphic>
      </p:graphicFrame>
    </p:spTree>
    <p:extLst>
      <p:ext uri="{BB962C8B-B14F-4D97-AF65-F5344CB8AC3E}">
        <p14:creationId xmlns:p14="http://schemas.microsoft.com/office/powerpoint/2010/main" val="1216951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3.3 </a:t>
            </a:r>
            <a:r>
              <a:rPr lang="zh-CN" altLang="en-US" sz="3200" b="1" dirty="0">
                <a:solidFill>
                  <a:srgbClr val="022F4F"/>
                </a:solidFill>
                <a:latin typeface="微软雅黑" panose="020B0503020204020204" charset="-122"/>
                <a:ea typeface="微软雅黑" panose="020B0503020204020204" charset="-122"/>
              </a:rPr>
              <a:t>变频器固定频率控制电动机运行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2" name="表格 1">
            <a:extLst>
              <a:ext uri="{FF2B5EF4-FFF2-40B4-BE49-F238E27FC236}">
                <a16:creationId xmlns:a16="http://schemas.microsoft.com/office/drawing/2014/main" id="{48091C8C-266B-857A-D41C-3BBC90DA385E}"/>
              </a:ext>
            </a:extLst>
          </p:cNvPr>
          <p:cNvGraphicFramePr>
            <a:graphicFrameLocks noGrp="1"/>
          </p:cNvGraphicFramePr>
          <p:nvPr>
            <p:extLst>
              <p:ext uri="{D42A27DB-BD31-4B8C-83A1-F6EECF244321}">
                <p14:modId xmlns:p14="http://schemas.microsoft.com/office/powerpoint/2010/main" val="3604119319"/>
              </p:ext>
            </p:extLst>
          </p:nvPr>
        </p:nvGraphicFramePr>
        <p:xfrm>
          <a:off x="2160637" y="2028863"/>
          <a:ext cx="7560840" cy="3731502"/>
        </p:xfrm>
        <a:graphic>
          <a:graphicData uri="http://schemas.openxmlformats.org/drawingml/2006/table">
            <a:tbl>
              <a:tblPr>
                <a:tableStyleId>{616DA210-FB5B-4158-B5E0-FEB733F419BA}</a:tableStyleId>
              </a:tblPr>
              <a:tblGrid>
                <a:gridCol w="722460">
                  <a:extLst>
                    <a:ext uri="{9D8B030D-6E8A-4147-A177-3AD203B41FA5}">
                      <a16:colId xmlns:a16="http://schemas.microsoft.com/office/drawing/2014/main" val="2960773211"/>
                    </a:ext>
                  </a:extLst>
                </a:gridCol>
                <a:gridCol w="345481">
                  <a:extLst>
                    <a:ext uri="{9D8B030D-6E8A-4147-A177-3AD203B41FA5}">
                      <a16:colId xmlns:a16="http://schemas.microsoft.com/office/drawing/2014/main" val="1711473306"/>
                    </a:ext>
                  </a:extLst>
                </a:gridCol>
                <a:gridCol w="1223255">
                  <a:extLst>
                    <a:ext uri="{9D8B030D-6E8A-4147-A177-3AD203B41FA5}">
                      <a16:colId xmlns:a16="http://schemas.microsoft.com/office/drawing/2014/main" val="3317091298"/>
                    </a:ext>
                  </a:extLst>
                </a:gridCol>
                <a:gridCol w="723486">
                  <a:extLst>
                    <a:ext uri="{9D8B030D-6E8A-4147-A177-3AD203B41FA5}">
                      <a16:colId xmlns:a16="http://schemas.microsoft.com/office/drawing/2014/main" val="3002761486"/>
                    </a:ext>
                  </a:extLst>
                </a:gridCol>
                <a:gridCol w="2592234">
                  <a:extLst>
                    <a:ext uri="{9D8B030D-6E8A-4147-A177-3AD203B41FA5}">
                      <a16:colId xmlns:a16="http://schemas.microsoft.com/office/drawing/2014/main" val="191012130"/>
                    </a:ext>
                  </a:extLst>
                </a:gridCol>
                <a:gridCol w="935913">
                  <a:extLst>
                    <a:ext uri="{9D8B030D-6E8A-4147-A177-3AD203B41FA5}">
                      <a16:colId xmlns:a16="http://schemas.microsoft.com/office/drawing/2014/main" val="1260771366"/>
                    </a:ext>
                  </a:extLst>
                </a:gridCol>
                <a:gridCol w="1018011">
                  <a:extLst>
                    <a:ext uri="{9D8B030D-6E8A-4147-A177-3AD203B41FA5}">
                      <a16:colId xmlns:a16="http://schemas.microsoft.com/office/drawing/2014/main" val="703814153"/>
                    </a:ext>
                  </a:extLst>
                </a:gridCol>
              </a:tblGrid>
              <a:tr h="266536">
                <a:tc>
                  <a:txBody>
                    <a:bodyPr/>
                    <a:lstStyle/>
                    <a:p>
                      <a:pPr algn="ctr"/>
                      <a:r>
                        <a:rPr lang="zh-CN" sz="1600">
                          <a:effectLst/>
                        </a:rPr>
                        <a:t>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461259550"/>
                  </a:ext>
                </a:extLst>
              </a:tr>
              <a:tr h="266536">
                <a:tc>
                  <a:txBody>
                    <a:bodyPr/>
                    <a:lstStyle/>
                    <a:p>
                      <a:pPr algn="ctr"/>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tc gridSpan="4">
                  <a:txBody>
                    <a:bodyPr/>
                    <a:lstStyle/>
                    <a:p>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40000"/>
                        <a:lumOff val="60000"/>
                      </a:schemeClr>
                    </a:solidFill>
                  </a:tcPr>
                </a:tc>
                <a:tc>
                  <a:txBody>
                    <a:bodyPr/>
                    <a:lstStyle/>
                    <a:p>
                      <a:r>
                        <a:rPr lang="zh-CN" sz="1600">
                          <a:effectLst/>
                        </a:rPr>
                        <a:t>评分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5899930"/>
                  </a:ext>
                </a:extLst>
              </a:tr>
              <a:tr h="266536">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正确连接电源、变频器与电动机的硬件接线。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159623413"/>
                  </a:ext>
                </a:extLst>
              </a:tr>
              <a:tr h="533071">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能完成变频器参数复位和快速调试，会合理设置变频器参数。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88169589"/>
                  </a:ext>
                </a:extLst>
              </a:tr>
              <a:tr h="266536">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选择二进制选择模式参数设置正确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683462531"/>
                  </a:ext>
                </a:extLst>
              </a:tr>
              <a:tr h="266536">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二进制选择模式运行调试。</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20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049603517"/>
                  </a:ext>
                </a:extLst>
              </a:tr>
              <a:tr h="266536">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正确观察变频器的运行参数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82335012"/>
                  </a:ext>
                </a:extLst>
              </a:tr>
              <a:tr h="266536">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数据记录完整、正确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25012713"/>
                  </a:ext>
                </a:extLst>
              </a:tr>
              <a:tr h="266536">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合理施工，操作规范，在规定时间完成任务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12176625"/>
                  </a:ext>
                </a:extLst>
              </a:tr>
              <a:tr h="533071">
                <a:tc>
                  <a:txBody>
                    <a:bodyPr/>
                    <a:lstStyle/>
                    <a:p>
                      <a:pPr algn="ctr"/>
                      <a:r>
                        <a:rPr lang="en-US" sz="1600">
                          <a:effectLst/>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无旷课、迟到现象，团队意识强（工具保管、使用、收回情况，设备摆放，场地整理情况）</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39598287"/>
                  </a:ext>
                </a:extLst>
              </a:tr>
              <a:tr h="266536">
                <a:tc gridSpan="6">
                  <a:txBody>
                    <a:bodyPr/>
                    <a:lstStyle/>
                    <a:p>
                      <a:pPr algn="ctr"/>
                      <a:r>
                        <a:rPr lang="zh-CN" sz="1600">
                          <a:effectLst/>
                        </a:rPr>
                        <a:t>总分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09634419"/>
                  </a:ext>
                </a:extLst>
              </a:tr>
              <a:tr h="266536">
                <a:tc gridSpan="2">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01023255"/>
                  </a:ext>
                </a:extLst>
              </a:tr>
            </a:tbl>
          </a:graphicData>
        </a:graphic>
      </p:graphicFrame>
    </p:spTree>
    <p:extLst>
      <p:ext uri="{BB962C8B-B14F-4D97-AF65-F5344CB8AC3E}">
        <p14:creationId xmlns:p14="http://schemas.microsoft.com/office/powerpoint/2010/main" val="40332392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3.4.1 </a:t>
            </a:r>
            <a:r>
              <a:rPr lang="zh-CN" altLang="en-US" sz="2400" b="1" dirty="0">
                <a:solidFill>
                  <a:srgbClr val="294B64"/>
                </a:solidFill>
                <a:latin typeface="微软雅黑" panose="020B0503020204020204" charset="-122"/>
                <a:ea typeface="微软雅黑" panose="020B0503020204020204" charset="-122"/>
              </a:rPr>
              <a:t>模拟量输入</a:t>
            </a:r>
            <a:r>
              <a:rPr lang="en-US" altLang="zh-CN" sz="2400" b="1" dirty="0">
                <a:solidFill>
                  <a:srgbClr val="294B64"/>
                </a:solidFill>
                <a:latin typeface="微软雅黑" panose="020B0503020204020204" charset="-122"/>
                <a:ea typeface="微软雅黑" panose="020B0503020204020204" charset="-122"/>
              </a:rPr>
              <a:t>/</a:t>
            </a:r>
            <a:r>
              <a:rPr lang="zh-CN" altLang="en-US" sz="2400" b="1" dirty="0">
                <a:solidFill>
                  <a:srgbClr val="294B64"/>
                </a:solidFill>
                <a:latin typeface="微软雅黑" panose="020B0503020204020204" charset="-122"/>
                <a:ea typeface="微软雅黑" panose="020B0503020204020204" charset="-122"/>
              </a:rPr>
              <a:t>输出端子</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38549" y="1727919"/>
            <a:ext cx="9600158" cy="206595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dirty="0">
                <a:latin typeface="+mn-ea"/>
              </a:rPr>
              <a:t>SINAMICS V20</a:t>
            </a:r>
            <a:r>
              <a:rPr lang="zh-CN" altLang="en-US" dirty="0">
                <a:latin typeface="+mn-ea"/>
              </a:rPr>
              <a:t>变频器配备</a:t>
            </a:r>
            <a:r>
              <a:rPr lang="en-US" altLang="zh-CN" dirty="0">
                <a:latin typeface="+mn-ea"/>
              </a:rPr>
              <a:t>2</a:t>
            </a:r>
            <a:r>
              <a:rPr lang="zh-CN" altLang="en-US" dirty="0">
                <a:latin typeface="+mn-ea"/>
              </a:rPr>
              <a:t>路模拟量输入和</a:t>
            </a:r>
            <a:r>
              <a:rPr lang="en-US" altLang="zh-CN" dirty="0">
                <a:latin typeface="+mn-ea"/>
              </a:rPr>
              <a:t>1</a:t>
            </a:r>
            <a:r>
              <a:rPr lang="zh-CN" altLang="en-US" dirty="0">
                <a:latin typeface="+mn-ea"/>
              </a:rPr>
              <a:t>路模拟量输出。</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模拟量输入，既可以是电压信号也可以是电流信号，模拟量输出只能是电流信号</a:t>
            </a:r>
            <a:endParaRPr lang="en-US" altLang="zh-CN" dirty="0">
              <a:latin typeface="+mn-ea"/>
            </a:endParaRPr>
          </a:p>
          <a:p>
            <a:pPr marL="285750" indent="-285750">
              <a:lnSpc>
                <a:spcPct val="150000"/>
              </a:lnSpc>
              <a:buFont typeface="Arial" panose="020B0604020202020204" pitchFamily="34" charset="0"/>
              <a:buChar char="•"/>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模拟量输入信号可配置为变频器的速度给定、转矩给定、连接</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PID</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反馈传感器等功能。模拟量输出信号可配置为变频器运行频率输出、实际电流输出、实际转矩输出等功能 。</a:t>
            </a:r>
          </a:p>
          <a:p>
            <a:pPr marL="285750" indent="-285750">
              <a:lnSpc>
                <a:spcPct val="150000"/>
              </a:lnSpc>
              <a:buFont typeface="Arial" panose="020B0604020202020204" pitchFamily="34" charset="0"/>
              <a:buChar char="•"/>
            </a:pPr>
            <a:endParaRPr lang="zh-CN" altLang="en-US" sz="1600" dirty="0">
              <a:latin typeface="+mn-ea"/>
            </a:endParaRPr>
          </a:p>
        </p:txBody>
      </p:sp>
      <p:pic>
        <p:nvPicPr>
          <p:cNvPr id="5" name="图片 4">
            <a:extLst>
              <a:ext uri="{FF2B5EF4-FFF2-40B4-BE49-F238E27FC236}">
                <a16:creationId xmlns:a16="http://schemas.microsoft.com/office/drawing/2014/main" id="{66278D3E-B1DA-E498-F123-3E34186DFD23}"/>
              </a:ext>
            </a:extLst>
          </p:cNvPr>
          <p:cNvPicPr>
            <a:picLocks noChangeAspect="1"/>
          </p:cNvPicPr>
          <p:nvPr/>
        </p:nvPicPr>
        <p:blipFill>
          <a:blip r:embed="rId2"/>
          <a:stretch>
            <a:fillRect/>
          </a:stretch>
        </p:blipFill>
        <p:spPr>
          <a:xfrm>
            <a:off x="2862724" y="3514570"/>
            <a:ext cx="5548390" cy="2214843"/>
          </a:xfrm>
          <a:prstGeom prst="rect">
            <a:avLst/>
          </a:prstGeom>
        </p:spPr>
      </p:pic>
      <p:sp>
        <p:nvSpPr>
          <p:cNvPr id="8" name="文本框 7">
            <a:extLst>
              <a:ext uri="{FF2B5EF4-FFF2-40B4-BE49-F238E27FC236}">
                <a16:creationId xmlns:a16="http://schemas.microsoft.com/office/drawing/2014/main" id="{2C34A8CE-A956-11F0-C0C0-37667538EDD0}"/>
              </a:ext>
            </a:extLst>
          </p:cNvPr>
          <p:cNvSpPr txBox="1"/>
          <p:nvPr/>
        </p:nvSpPr>
        <p:spPr>
          <a:xfrm>
            <a:off x="2736701" y="5799336"/>
            <a:ext cx="5800436" cy="307777"/>
          </a:xfrm>
          <a:prstGeom prst="rect">
            <a:avLst/>
          </a:prstGeom>
          <a:noFill/>
        </p:spPr>
        <p:txBody>
          <a:bodyPr wrap="square">
            <a:spAutoFit/>
          </a:bodyPr>
          <a:lstStyle/>
          <a:p>
            <a:pPr algn="ctr"/>
            <a:r>
              <a:rPr lang="zh-CN" altLang="zh-CN" sz="1400" dirty="0">
                <a:effectLst/>
                <a:ea typeface="宋体" panose="02010600030101010101" pitchFamily="2" charset="-122"/>
                <a:cs typeface="宋体" panose="02010600030101010101" pitchFamily="2" charset="-122"/>
              </a:rPr>
              <a:t>外形尺寸</a:t>
            </a:r>
            <a:r>
              <a:rPr lang="en-US" altLang="zh-CN" sz="1400" dirty="0">
                <a:effectLst/>
                <a:ea typeface="宋体" panose="02010600030101010101" pitchFamily="2" charset="-122"/>
                <a:cs typeface="宋体" panose="02010600030101010101" pitchFamily="2" charset="-122"/>
              </a:rPr>
              <a:t>FSAA/FSAB</a:t>
            </a:r>
            <a:r>
              <a:rPr lang="zh-CN" altLang="zh-CN" sz="1400" dirty="0">
                <a:effectLst/>
                <a:ea typeface="宋体" panose="02010600030101010101" pitchFamily="2" charset="-122"/>
                <a:cs typeface="宋体" panose="02010600030101010101" pitchFamily="2" charset="-122"/>
              </a:rPr>
              <a:t>变频器模拟量端子分布示意图</a:t>
            </a:r>
            <a:endParaRPr lang="zh-CN" altLang="en-US" sz="1400" dirty="0"/>
          </a:p>
        </p:txBody>
      </p:sp>
    </p:spTree>
    <p:extLst>
      <p:ext uri="{BB962C8B-B14F-4D97-AF65-F5344CB8AC3E}">
        <p14:creationId xmlns:p14="http://schemas.microsoft.com/office/powerpoint/2010/main" val="15609090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588144" y="1295871"/>
            <a:ext cx="9600158" cy="1188787"/>
          </a:xfrm>
          <a:prstGeom prst="rect">
            <a:avLst/>
          </a:prstGeom>
          <a:noFill/>
        </p:spPr>
        <p:txBody>
          <a:bodyPr wrap="square">
            <a:spAutoFit/>
          </a:bodyPr>
          <a:lstStyle/>
          <a:p>
            <a:pPr>
              <a:lnSpc>
                <a:spcPct val="150000"/>
              </a:lnSpc>
            </a:pPr>
            <a:r>
              <a:rPr lang="en-US" altLang="zh-CN" b="1" dirty="0">
                <a:latin typeface="+mn-ea"/>
              </a:rPr>
              <a:t>1.</a:t>
            </a:r>
            <a:r>
              <a:rPr lang="zh-CN" altLang="en-US" b="1" dirty="0">
                <a:latin typeface="+mn-ea"/>
              </a:rPr>
              <a:t>模拟量输入端子</a:t>
            </a:r>
          </a:p>
          <a:p>
            <a:pPr marL="285750" indent="-285750">
              <a:lnSpc>
                <a:spcPct val="150000"/>
              </a:lnSpc>
              <a:buFont typeface="Arial" panose="020B0604020202020204" pitchFamily="34" charset="0"/>
              <a:buChar char="•"/>
            </a:pPr>
            <a:r>
              <a:rPr lang="en-US" altLang="zh-CN" sz="1600" dirty="0">
                <a:latin typeface="+mn-ea"/>
              </a:rPr>
              <a:t>SINAMICS V20</a:t>
            </a:r>
            <a:r>
              <a:rPr lang="zh-CN" altLang="en-US" sz="1600" dirty="0">
                <a:latin typeface="+mn-ea"/>
              </a:rPr>
              <a:t>变频器的</a:t>
            </a:r>
            <a:r>
              <a:rPr lang="en-US" altLang="zh-CN" sz="1600" dirty="0">
                <a:latin typeface="+mn-ea"/>
              </a:rPr>
              <a:t>2</a:t>
            </a:r>
            <a:r>
              <a:rPr lang="zh-CN" altLang="en-US" sz="1600" dirty="0">
                <a:latin typeface="+mn-ea"/>
              </a:rPr>
              <a:t>路模拟量输入，支持电压和电流信号输入，</a:t>
            </a:r>
            <a:r>
              <a:rPr lang="en-US" altLang="zh-CN" sz="1600" dirty="0">
                <a:latin typeface="+mn-ea"/>
              </a:rPr>
              <a:t>SINAMICS V20</a:t>
            </a:r>
            <a:r>
              <a:rPr lang="zh-CN" altLang="en-US" sz="1600" dirty="0">
                <a:latin typeface="+mn-ea"/>
              </a:rPr>
              <a:t>变频器同时为模拟量输入通道配备了内部</a:t>
            </a:r>
            <a:r>
              <a:rPr lang="en-US" altLang="zh-CN" sz="1600" dirty="0">
                <a:latin typeface="+mn-ea"/>
              </a:rPr>
              <a:t>10V</a:t>
            </a:r>
            <a:r>
              <a:rPr lang="zh-CN" altLang="en-US" sz="1600" dirty="0">
                <a:latin typeface="+mn-ea"/>
              </a:rPr>
              <a:t>直流电源输出，</a:t>
            </a:r>
            <a:endParaRPr lang="zh-CN" altLang="en-US" sz="1400" dirty="0">
              <a:latin typeface="+mn-ea"/>
            </a:endParaRPr>
          </a:p>
        </p:txBody>
      </p:sp>
      <p:sp>
        <p:nvSpPr>
          <p:cNvPr id="8" name="文本框 7">
            <a:extLst>
              <a:ext uri="{FF2B5EF4-FFF2-40B4-BE49-F238E27FC236}">
                <a16:creationId xmlns:a16="http://schemas.microsoft.com/office/drawing/2014/main" id="{2C34A8CE-A956-11F0-C0C0-37667538EDD0}"/>
              </a:ext>
            </a:extLst>
          </p:cNvPr>
          <p:cNvSpPr txBox="1"/>
          <p:nvPr/>
        </p:nvSpPr>
        <p:spPr>
          <a:xfrm>
            <a:off x="2488005" y="3024063"/>
            <a:ext cx="5800436" cy="307777"/>
          </a:xfrm>
          <a:prstGeom prst="rect">
            <a:avLst/>
          </a:prstGeom>
          <a:noFill/>
        </p:spPr>
        <p:txBody>
          <a:bodyPr wrap="square">
            <a:spAutoFit/>
          </a:bodyPr>
          <a:lstStyle/>
          <a:p>
            <a:pPr algn="ctr"/>
            <a:r>
              <a:rPr lang="en-US" altLang="zh-CN" sz="1400" dirty="0">
                <a:effectLst/>
                <a:ea typeface="宋体" panose="02010600030101010101" pitchFamily="2" charset="-122"/>
                <a:cs typeface="宋体" panose="02010600030101010101" pitchFamily="2" charset="-122"/>
              </a:rPr>
              <a:t>SINAMICS V20</a:t>
            </a:r>
            <a:r>
              <a:rPr lang="zh-CN" altLang="en-US" sz="1400" dirty="0">
                <a:effectLst/>
                <a:ea typeface="宋体" panose="02010600030101010101" pitchFamily="2" charset="-122"/>
                <a:cs typeface="宋体" panose="02010600030101010101" pitchFamily="2" charset="-122"/>
              </a:rPr>
              <a:t>变频器模拟量输入端子明细</a:t>
            </a:r>
            <a:endParaRPr lang="zh-CN" altLang="en-US" sz="1400" dirty="0"/>
          </a:p>
        </p:txBody>
      </p:sp>
      <p:graphicFrame>
        <p:nvGraphicFramePr>
          <p:cNvPr id="2" name="表格 1">
            <a:extLst>
              <a:ext uri="{FF2B5EF4-FFF2-40B4-BE49-F238E27FC236}">
                <a16:creationId xmlns:a16="http://schemas.microsoft.com/office/drawing/2014/main" id="{64D4D249-CF23-FC71-F958-0F695D93FEDB}"/>
              </a:ext>
            </a:extLst>
          </p:cNvPr>
          <p:cNvGraphicFramePr>
            <a:graphicFrameLocks noGrp="1"/>
          </p:cNvGraphicFramePr>
          <p:nvPr>
            <p:extLst>
              <p:ext uri="{D42A27DB-BD31-4B8C-83A1-F6EECF244321}">
                <p14:modId xmlns:p14="http://schemas.microsoft.com/office/powerpoint/2010/main" val="746738634"/>
              </p:ext>
            </p:extLst>
          </p:nvPr>
        </p:nvGraphicFramePr>
        <p:xfrm>
          <a:off x="2111254" y="3456111"/>
          <a:ext cx="7265275" cy="1219200"/>
        </p:xfrm>
        <a:graphic>
          <a:graphicData uri="http://schemas.openxmlformats.org/drawingml/2006/table">
            <a:tbl>
              <a:tblPr>
                <a:tableStyleId>{616DA210-FB5B-4158-B5E0-FEB733F419BA}</a:tableStyleId>
              </a:tblPr>
              <a:tblGrid>
                <a:gridCol w="1317684">
                  <a:extLst>
                    <a:ext uri="{9D8B030D-6E8A-4147-A177-3AD203B41FA5}">
                      <a16:colId xmlns:a16="http://schemas.microsoft.com/office/drawing/2014/main" val="4062489383"/>
                    </a:ext>
                  </a:extLst>
                </a:gridCol>
                <a:gridCol w="5947591">
                  <a:extLst>
                    <a:ext uri="{9D8B030D-6E8A-4147-A177-3AD203B41FA5}">
                      <a16:colId xmlns:a16="http://schemas.microsoft.com/office/drawing/2014/main" val="792733675"/>
                    </a:ext>
                  </a:extLst>
                </a:gridCol>
              </a:tblGrid>
              <a:tr h="0">
                <a:tc>
                  <a:txBody>
                    <a:bodyPr/>
                    <a:lstStyle/>
                    <a:p>
                      <a:pPr algn="ctr"/>
                      <a:r>
                        <a:rPr lang="zh-CN" sz="1600" dirty="0">
                          <a:effectLst/>
                        </a:rPr>
                        <a:t>端子编号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tc>
                  <a:txBody>
                    <a:bodyPr/>
                    <a:lstStyle/>
                    <a:p>
                      <a:pPr algn="ctr"/>
                      <a:r>
                        <a:rPr lang="zh-CN" sz="1600" dirty="0">
                          <a:effectLst/>
                        </a:rPr>
                        <a:t>功能说明</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40000"/>
                        <a:lumOff val="60000"/>
                      </a:schemeClr>
                    </a:solidFill>
                  </a:tcPr>
                </a:tc>
                <a:extLst>
                  <a:ext uri="{0D108BD9-81ED-4DB2-BD59-A6C34878D82A}">
                    <a16:rowId xmlns:a16="http://schemas.microsoft.com/office/drawing/2014/main" val="3120647105"/>
                  </a:ext>
                </a:extLst>
              </a:tr>
              <a:tr h="0">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dirty="0">
                          <a:effectLst/>
                        </a:rPr>
                        <a:t>内部</a:t>
                      </a:r>
                      <a:r>
                        <a:rPr lang="en-US" sz="1600" dirty="0">
                          <a:effectLst/>
                        </a:rPr>
                        <a:t>10V</a:t>
                      </a:r>
                      <a:r>
                        <a:rPr lang="zh-CN" sz="1600" dirty="0">
                          <a:effectLst/>
                        </a:rPr>
                        <a:t>电源的正极（使用电位器时可为电位器供电）</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874768449"/>
                  </a:ext>
                </a:extLst>
              </a:tr>
              <a:tr h="0">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内部</a:t>
                      </a:r>
                      <a:r>
                        <a:rPr lang="en-US" sz="1600">
                          <a:effectLst/>
                        </a:rPr>
                        <a:t>10V</a:t>
                      </a:r>
                      <a:r>
                        <a:rPr lang="zh-CN" sz="1600">
                          <a:effectLst/>
                        </a:rPr>
                        <a:t>电源的参考</a:t>
                      </a:r>
                      <a:r>
                        <a:rPr lang="en-US" sz="1600">
                          <a:effectLst/>
                        </a:rPr>
                        <a:t>0</a:t>
                      </a:r>
                      <a:r>
                        <a:rPr lang="zh-CN" sz="1600">
                          <a:effectLst/>
                        </a:rPr>
                        <a:t>电位（模拟量输入和输出的参考电位）</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59713916"/>
                  </a:ext>
                </a:extLst>
              </a:tr>
              <a:tr h="0">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a:effectLst/>
                        </a:rPr>
                        <a:t>模拟量输入</a:t>
                      </a:r>
                      <a:r>
                        <a:rPr lang="en-US" sz="1600">
                          <a:effectLst/>
                        </a:rPr>
                        <a:t>AI1</a:t>
                      </a:r>
                      <a:r>
                        <a:rPr lang="zh-CN" sz="1600">
                          <a:effectLst/>
                        </a:rPr>
                        <a:t>信号</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81711150"/>
                  </a:ext>
                </a:extLst>
              </a:tr>
              <a:tr h="0">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zh-CN" sz="1600" dirty="0">
                          <a:effectLst/>
                        </a:rPr>
                        <a:t>模拟量输入</a:t>
                      </a:r>
                      <a:r>
                        <a:rPr lang="en-US" sz="1600" dirty="0">
                          <a:effectLst/>
                        </a:rPr>
                        <a:t>AI2</a:t>
                      </a:r>
                      <a:r>
                        <a:rPr lang="zh-CN" sz="1600" dirty="0">
                          <a:effectLst/>
                        </a:rPr>
                        <a:t>信号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2980470"/>
                  </a:ext>
                </a:extLst>
              </a:tr>
            </a:tbl>
          </a:graphicData>
        </a:graphic>
      </p:graphicFrame>
      <p:sp>
        <p:nvSpPr>
          <p:cNvPr id="7" name="文本框 6">
            <a:extLst>
              <a:ext uri="{FF2B5EF4-FFF2-40B4-BE49-F238E27FC236}">
                <a16:creationId xmlns:a16="http://schemas.microsoft.com/office/drawing/2014/main" id="{3844A2AF-D085-31DB-A5D8-262FC1AB07DB}"/>
              </a:ext>
            </a:extLst>
          </p:cNvPr>
          <p:cNvSpPr txBox="1"/>
          <p:nvPr/>
        </p:nvSpPr>
        <p:spPr>
          <a:xfrm>
            <a:off x="619121" y="4896271"/>
            <a:ext cx="9917538" cy="78880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端子</a:t>
            </a:r>
            <a:r>
              <a:rPr lang="en-US" altLang="zh-CN" sz="1600" dirty="0">
                <a:effectLst/>
                <a:ea typeface="宋体" panose="02010600030101010101" pitchFamily="2" charset="-122"/>
                <a:cs typeface="宋体" panose="02010600030101010101" pitchFamily="2" charset="-122"/>
              </a:rPr>
              <a:t>1</a:t>
            </a:r>
            <a:r>
              <a:rPr lang="zh-CN" altLang="zh-CN"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5</a:t>
            </a:r>
            <a:r>
              <a:rPr lang="zh-CN" altLang="zh-CN" sz="1600" dirty="0">
                <a:effectLst/>
                <a:ea typeface="宋体" panose="02010600030101010101" pitchFamily="2" charset="-122"/>
                <a:cs typeface="宋体" panose="02010600030101010101" pitchFamily="2" charset="-122"/>
              </a:rPr>
              <a:t>输出高精度直流</a:t>
            </a:r>
            <a:r>
              <a:rPr lang="en-US" altLang="zh-CN" sz="1600" dirty="0">
                <a:effectLst/>
                <a:ea typeface="宋体" panose="02010600030101010101" pitchFamily="2" charset="-122"/>
                <a:cs typeface="宋体" panose="02010600030101010101" pitchFamily="2" charset="-122"/>
              </a:rPr>
              <a:t>10V</a:t>
            </a:r>
            <a:r>
              <a:rPr lang="zh-CN" altLang="zh-CN" sz="1600" dirty="0">
                <a:effectLst/>
                <a:ea typeface="宋体" panose="02010600030101010101" pitchFamily="2" charset="-122"/>
                <a:cs typeface="宋体" panose="02010600030101010101" pitchFamily="2" charset="-122"/>
              </a:rPr>
              <a:t>电源，通常为模拟量输入提供电源</a:t>
            </a:r>
            <a:r>
              <a:rPr lang="en-US" altLang="zh-CN" sz="1600" dirty="0">
                <a:effectLst/>
                <a:ea typeface="宋体" panose="02010600030101010101" pitchFamily="2" charset="-122"/>
                <a:cs typeface="宋体" panose="02010600030101010101" pitchFamily="2" charset="-122"/>
              </a:rPr>
              <a:t>;</a:t>
            </a:r>
          </a:p>
          <a:p>
            <a:pPr marL="285750" indent="-285750">
              <a:lnSpc>
                <a:spcPct val="150000"/>
              </a:lnSpc>
              <a:buFont typeface="Arial" panose="020B0604020202020204" pitchFamily="34" charset="0"/>
              <a:buChar char="•"/>
            </a:pPr>
            <a:r>
              <a:rPr lang="zh-CN" altLang="zh-CN" sz="1600" dirty="0">
                <a:effectLst/>
                <a:ea typeface="宋体" panose="02010600030101010101" pitchFamily="2" charset="-122"/>
                <a:cs typeface="宋体" panose="02010600030101010101" pitchFamily="2" charset="-122"/>
              </a:rPr>
              <a:t>模拟量输入通道</a:t>
            </a:r>
            <a:r>
              <a:rPr lang="en-US" altLang="zh-CN" sz="1600" dirty="0">
                <a:effectLst/>
                <a:ea typeface="宋体" panose="02010600030101010101" pitchFamily="2" charset="-122"/>
                <a:cs typeface="宋体" panose="02010600030101010101" pitchFamily="2" charset="-122"/>
              </a:rPr>
              <a:t>1</a:t>
            </a:r>
            <a:r>
              <a:rPr lang="zh-CN" altLang="zh-CN" sz="1600" dirty="0">
                <a:effectLst/>
                <a:ea typeface="宋体" panose="02010600030101010101" pitchFamily="2" charset="-122"/>
                <a:cs typeface="宋体" panose="02010600030101010101" pitchFamily="2" charset="-122"/>
              </a:rPr>
              <a:t>或</a:t>
            </a:r>
            <a:r>
              <a:rPr lang="en-US" altLang="zh-CN" sz="1600" dirty="0">
                <a:effectLst/>
                <a:ea typeface="宋体" panose="02010600030101010101" pitchFamily="2" charset="-122"/>
                <a:cs typeface="宋体" panose="02010600030101010101" pitchFamily="2" charset="-122"/>
              </a:rPr>
              <a:t>2</a:t>
            </a:r>
            <a:r>
              <a:rPr lang="zh-CN" altLang="zh-CN" sz="1600" dirty="0">
                <a:effectLst/>
                <a:ea typeface="宋体" panose="02010600030101010101" pitchFamily="2" charset="-122"/>
                <a:cs typeface="宋体" panose="02010600030101010101" pitchFamily="2" charset="-122"/>
              </a:rPr>
              <a:t>外接可调电位器，改变输入通道的电压。</a:t>
            </a:r>
            <a:endParaRPr lang="zh-CN" altLang="en-US" sz="1600" dirty="0"/>
          </a:p>
        </p:txBody>
      </p:sp>
    </p:spTree>
    <p:extLst>
      <p:ext uri="{BB962C8B-B14F-4D97-AF65-F5344CB8AC3E}">
        <p14:creationId xmlns:p14="http://schemas.microsoft.com/office/powerpoint/2010/main" val="359356532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588144" y="1295871"/>
            <a:ext cx="9600158" cy="77328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b="1" dirty="0">
                <a:latin typeface="+mn-ea"/>
              </a:rPr>
              <a:t>模拟量输入通道</a:t>
            </a:r>
            <a:r>
              <a:rPr lang="en-US" altLang="zh-CN" sz="1600" b="1" dirty="0">
                <a:latin typeface="+mn-ea"/>
              </a:rPr>
              <a:t>1 </a:t>
            </a:r>
            <a:r>
              <a:rPr lang="zh-CN" altLang="en-US" sz="1600" dirty="0">
                <a:latin typeface="+mn-ea"/>
              </a:rPr>
              <a:t>（</a:t>
            </a:r>
            <a:r>
              <a:rPr lang="en-US" altLang="zh-CN" sz="1600" dirty="0">
                <a:latin typeface="+mn-ea"/>
              </a:rPr>
              <a:t>AI1</a:t>
            </a:r>
            <a:r>
              <a:rPr lang="zh-CN" altLang="en-US" sz="1600" dirty="0">
                <a:latin typeface="+mn-ea"/>
              </a:rPr>
              <a:t>）为单端双极性输入，可设置为</a:t>
            </a:r>
            <a:r>
              <a:rPr lang="en-US" altLang="zh-CN" sz="1600" dirty="0">
                <a:latin typeface="+mn-ea"/>
              </a:rPr>
              <a:t>0∼10V</a:t>
            </a:r>
            <a:r>
              <a:rPr lang="zh-CN" altLang="en-US" sz="1600" dirty="0">
                <a:latin typeface="+mn-ea"/>
              </a:rPr>
              <a:t>电压输入、</a:t>
            </a:r>
            <a:r>
              <a:rPr lang="en-US" altLang="zh-CN" sz="1600" dirty="0">
                <a:latin typeface="+mn-ea"/>
              </a:rPr>
              <a:t>-10V∼10V</a:t>
            </a:r>
            <a:r>
              <a:rPr lang="zh-CN" altLang="en-US" sz="1600" dirty="0">
                <a:latin typeface="+mn-ea"/>
              </a:rPr>
              <a:t>电压输入和</a:t>
            </a:r>
            <a:r>
              <a:rPr lang="en-US" altLang="zh-CN" sz="1600" dirty="0">
                <a:latin typeface="+mn-ea"/>
              </a:rPr>
              <a:t>0∼20mA</a:t>
            </a:r>
            <a:r>
              <a:rPr lang="zh-CN" altLang="en-US" sz="1600" dirty="0">
                <a:latin typeface="+mn-ea"/>
              </a:rPr>
              <a:t>电流输入三种输入模式；</a:t>
            </a:r>
            <a:endParaRPr lang="zh-CN" altLang="en-US" sz="1400" dirty="0">
              <a:latin typeface="+mn-ea"/>
            </a:endParaRPr>
          </a:p>
        </p:txBody>
      </p:sp>
      <p:sp>
        <p:nvSpPr>
          <p:cNvPr id="7" name="文本框 6">
            <a:extLst>
              <a:ext uri="{FF2B5EF4-FFF2-40B4-BE49-F238E27FC236}">
                <a16:creationId xmlns:a16="http://schemas.microsoft.com/office/drawing/2014/main" id="{3844A2AF-D085-31DB-A5D8-262FC1AB07DB}"/>
              </a:ext>
            </a:extLst>
          </p:cNvPr>
          <p:cNvSpPr txBox="1"/>
          <p:nvPr/>
        </p:nvSpPr>
        <p:spPr>
          <a:xfrm>
            <a:off x="619121" y="2184239"/>
            <a:ext cx="9917538" cy="419474"/>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b="1" dirty="0">
                <a:effectLst/>
                <a:ea typeface="宋体" panose="02010600030101010101" pitchFamily="2" charset="-122"/>
                <a:cs typeface="宋体" panose="02010600030101010101" pitchFamily="2" charset="-122"/>
              </a:rPr>
              <a:t>模拟量输入通道</a:t>
            </a:r>
            <a:r>
              <a:rPr lang="en-US" altLang="zh-CN" sz="1600" b="1" dirty="0">
                <a:effectLst/>
                <a:ea typeface="宋体" panose="02010600030101010101" pitchFamily="2" charset="-122"/>
                <a:cs typeface="宋体" panose="02010600030101010101" pitchFamily="2" charset="-122"/>
              </a:rPr>
              <a:t>2 </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AI2</a:t>
            </a:r>
            <a:r>
              <a:rPr lang="zh-CN" altLang="en-US" sz="1600" dirty="0">
                <a:effectLst/>
                <a:ea typeface="宋体" panose="02010600030101010101" pitchFamily="2" charset="-122"/>
                <a:cs typeface="宋体" panose="02010600030101010101" pitchFamily="2" charset="-122"/>
              </a:rPr>
              <a:t>）为单端单极性输入，可设置为</a:t>
            </a:r>
            <a:r>
              <a:rPr lang="en-US" altLang="zh-CN" sz="1600" dirty="0">
                <a:effectLst/>
                <a:ea typeface="宋体" panose="02010600030101010101" pitchFamily="2" charset="-122"/>
                <a:cs typeface="宋体" panose="02010600030101010101" pitchFamily="2" charset="-122"/>
              </a:rPr>
              <a:t>0∼10V</a:t>
            </a:r>
            <a:r>
              <a:rPr lang="zh-CN" altLang="en-US" sz="1600" dirty="0">
                <a:effectLst/>
                <a:ea typeface="宋体" panose="02010600030101010101" pitchFamily="2" charset="-122"/>
                <a:cs typeface="宋体" panose="02010600030101010101" pitchFamily="2" charset="-122"/>
              </a:rPr>
              <a:t>电压输入和</a:t>
            </a:r>
            <a:r>
              <a:rPr lang="en-US" altLang="zh-CN" sz="1600" dirty="0">
                <a:effectLst/>
                <a:ea typeface="宋体" panose="02010600030101010101" pitchFamily="2" charset="-122"/>
                <a:cs typeface="宋体" panose="02010600030101010101" pitchFamily="2" charset="-122"/>
              </a:rPr>
              <a:t>0∼20mA</a:t>
            </a:r>
            <a:r>
              <a:rPr lang="zh-CN" altLang="en-US" sz="1600" dirty="0">
                <a:effectLst/>
                <a:ea typeface="宋体" panose="02010600030101010101" pitchFamily="2" charset="-122"/>
                <a:cs typeface="宋体" panose="02010600030101010101" pitchFamily="2" charset="-122"/>
              </a:rPr>
              <a:t>电流输入两种输入模式。</a:t>
            </a:r>
            <a:endParaRPr lang="zh-CN" altLang="en-US" sz="1600" dirty="0"/>
          </a:p>
        </p:txBody>
      </p:sp>
      <p:sp>
        <p:nvSpPr>
          <p:cNvPr id="5" name="文本框 4">
            <a:extLst>
              <a:ext uri="{FF2B5EF4-FFF2-40B4-BE49-F238E27FC236}">
                <a16:creationId xmlns:a16="http://schemas.microsoft.com/office/drawing/2014/main" id="{AA3E92A4-CA18-BDD1-4AFE-1F7BAF43B37F}"/>
              </a:ext>
            </a:extLst>
          </p:cNvPr>
          <p:cNvSpPr txBox="1"/>
          <p:nvPr/>
        </p:nvSpPr>
        <p:spPr>
          <a:xfrm>
            <a:off x="644554" y="2718792"/>
            <a:ext cx="9917538" cy="298928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模拟量输入类型通过参数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设置，两个通道分别使用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in000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in001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两个下标区分，其中下标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in000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代表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，下标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in001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代表</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AI2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P0756</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取值含义可以是：</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电压输入</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电压输入，带监控功能</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电流输入</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电流输入，带监控功能</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电压输入</a:t>
            </a:r>
          </a:p>
          <a:p>
            <a:pPr marL="152400">
              <a:lnSpc>
                <a:spcPct val="150000"/>
              </a:lnSpc>
            </a:pPr>
            <a:r>
              <a:rPr lang="zh-CN" altLang="zh-CN" sz="1600" dirty="0">
                <a:effectLst/>
                <a:latin typeface="宋体" panose="02010600030101010101" pitchFamily="2" charset="-122"/>
                <a:ea typeface="宋体" panose="02010600030101010101" pitchFamily="2" charset="-122"/>
                <a:cs typeface="宋体" panose="02010600030101010101" pitchFamily="2" charset="-122"/>
              </a:rPr>
              <a:t>变频器可以使用参数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r0752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显示实际输入的电压或电流值。</a:t>
            </a:r>
          </a:p>
        </p:txBody>
      </p:sp>
    </p:spTree>
    <p:extLst>
      <p:ext uri="{BB962C8B-B14F-4D97-AF65-F5344CB8AC3E}">
        <p14:creationId xmlns:p14="http://schemas.microsoft.com/office/powerpoint/2010/main" val="20956228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295871"/>
            <a:ext cx="9600158" cy="1567993"/>
          </a:xfrm>
          <a:prstGeom prst="rect">
            <a:avLst/>
          </a:prstGeom>
          <a:noFill/>
        </p:spPr>
        <p:txBody>
          <a:bodyPr wrap="square">
            <a:spAutoFit/>
          </a:bodyPr>
          <a:lstStyle/>
          <a:p>
            <a:pPr>
              <a:lnSpc>
                <a:spcPct val="150000"/>
              </a:lnSpc>
            </a:pPr>
            <a:r>
              <a:rPr lang="en-US" altLang="zh-CN" dirty="0">
                <a:latin typeface="+mn-ea"/>
              </a:rPr>
              <a:t>2.</a:t>
            </a:r>
            <a:r>
              <a:rPr lang="zh-CN" altLang="en-US" b="1" dirty="0">
                <a:latin typeface="+mn-ea"/>
              </a:rPr>
              <a:t>模拟量输出端子</a:t>
            </a:r>
          </a:p>
          <a:p>
            <a:pPr marL="285750" indent="-285750">
              <a:lnSpc>
                <a:spcPct val="150000"/>
              </a:lnSpc>
              <a:buFont typeface="Arial" panose="020B0604020202020204" pitchFamily="34" charset="0"/>
              <a:buChar char="•"/>
            </a:pPr>
            <a:r>
              <a:rPr lang="en-US" altLang="zh-CN" sz="1600" dirty="0">
                <a:latin typeface="+mn-ea"/>
              </a:rPr>
              <a:t>SINAMICS V20</a:t>
            </a:r>
            <a:r>
              <a:rPr lang="zh-CN" altLang="en-US" sz="1600" dirty="0">
                <a:latin typeface="+mn-ea"/>
              </a:rPr>
              <a:t>变频器共有一个模拟量输出</a:t>
            </a:r>
            <a:r>
              <a:rPr lang="en-US" altLang="zh-CN" sz="1600" dirty="0">
                <a:latin typeface="+mn-ea"/>
              </a:rPr>
              <a:t>AO1</a:t>
            </a:r>
            <a:r>
              <a:rPr lang="zh-CN" altLang="en-US" sz="1600" dirty="0">
                <a:latin typeface="+mn-ea"/>
              </a:rPr>
              <a:t>，为单端单极性输出，输出范围为</a:t>
            </a:r>
            <a:r>
              <a:rPr lang="en-US" altLang="zh-CN" sz="1600" b="1" dirty="0">
                <a:latin typeface="+mn-ea"/>
              </a:rPr>
              <a:t>0∼20mA</a:t>
            </a:r>
            <a:r>
              <a:rPr lang="zh-CN" altLang="en-US" sz="1600" dirty="0">
                <a:latin typeface="+mn-ea"/>
              </a:rPr>
              <a:t>，可通过模拟量输出定标设置为</a:t>
            </a:r>
            <a:r>
              <a:rPr lang="en-US" altLang="zh-CN" sz="1600" b="1" dirty="0">
                <a:latin typeface="+mn-ea"/>
              </a:rPr>
              <a:t>4∼20mA</a:t>
            </a:r>
            <a:r>
              <a:rPr lang="zh-CN" altLang="en-US" sz="1600" dirty="0">
                <a:latin typeface="+mn-ea"/>
              </a:rPr>
              <a:t>输出；</a:t>
            </a:r>
            <a:endParaRPr lang="en-US" altLang="zh-CN" sz="1600" dirty="0">
              <a:latin typeface="+mn-ea"/>
            </a:endParaRPr>
          </a:p>
          <a:p>
            <a:pPr marL="285750" indent="-285750">
              <a:lnSpc>
                <a:spcPct val="150000"/>
              </a:lnSpc>
              <a:buFont typeface="Arial" panose="020B0604020202020204" pitchFamily="34" charset="0"/>
              <a:buChar char="•"/>
            </a:pPr>
            <a:r>
              <a:rPr lang="zh-CN" altLang="en-US" sz="1600" dirty="0">
                <a:latin typeface="+mn-ea"/>
              </a:rPr>
              <a:t>可以在</a:t>
            </a:r>
            <a:r>
              <a:rPr lang="en-US" altLang="zh-CN" sz="1600" dirty="0">
                <a:latin typeface="+mn-ea"/>
              </a:rPr>
              <a:t>AO1</a:t>
            </a:r>
            <a:r>
              <a:rPr lang="zh-CN" altLang="en-US" sz="1600" dirty="0">
                <a:latin typeface="+mn-ea"/>
              </a:rPr>
              <a:t>和</a:t>
            </a:r>
            <a:r>
              <a:rPr lang="en-US" altLang="zh-CN" sz="1600" dirty="0">
                <a:latin typeface="+mn-ea"/>
              </a:rPr>
              <a:t>0V</a:t>
            </a:r>
            <a:r>
              <a:rPr lang="zh-CN" altLang="en-US" sz="1600" dirty="0">
                <a:latin typeface="+mn-ea"/>
              </a:rPr>
              <a:t>两个接线端子之间连接</a:t>
            </a:r>
            <a:r>
              <a:rPr lang="en-US" altLang="zh-CN" sz="1600" dirty="0">
                <a:latin typeface="+mn-ea"/>
              </a:rPr>
              <a:t>500</a:t>
            </a:r>
            <a:r>
              <a:rPr lang="zh-CN" altLang="en-US" sz="1600" dirty="0">
                <a:latin typeface="+mn-ea"/>
              </a:rPr>
              <a:t>欧姆精密电阻，将输出电流转换为</a:t>
            </a:r>
            <a:r>
              <a:rPr lang="en-US" altLang="zh-CN" sz="1600" dirty="0">
                <a:latin typeface="+mn-ea"/>
              </a:rPr>
              <a:t>0∼10V</a:t>
            </a:r>
            <a:r>
              <a:rPr lang="zh-CN" altLang="en-US" sz="1600" dirty="0">
                <a:latin typeface="+mn-ea"/>
              </a:rPr>
              <a:t>电压。</a:t>
            </a:r>
            <a:endParaRPr lang="zh-CN" altLang="en-US" sz="1400" dirty="0">
              <a:latin typeface="+mn-ea"/>
            </a:endParaRPr>
          </a:p>
        </p:txBody>
      </p:sp>
      <p:sp>
        <p:nvSpPr>
          <p:cNvPr id="7" name="文本框 6">
            <a:extLst>
              <a:ext uri="{FF2B5EF4-FFF2-40B4-BE49-F238E27FC236}">
                <a16:creationId xmlns:a16="http://schemas.microsoft.com/office/drawing/2014/main" id="{3844A2AF-D085-31DB-A5D8-262FC1AB07DB}"/>
              </a:ext>
            </a:extLst>
          </p:cNvPr>
          <p:cNvSpPr txBox="1"/>
          <p:nvPr/>
        </p:nvSpPr>
        <p:spPr>
          <a:xfrm>
            <a:off x="619121" y="2851046"/>
            <a:ext cx="9917538" cy="263546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sz="1600" dirty="0">
                <a:effectLst/>
                <a:ea typeface="宋体" panose="02010600030101010101" pitchFamily="2" charset="-122"/>
                <a:cs typeface="宋体" panose="02010600030101010101" pitchFamily="2" charset="-122"/>
              </a:rPr>
              <a:t>模拟量输出通过参数</a:t>
            </a:r>
            <a:r>
              <a:rPr lang="en-US" altLang="zh-CN" sz="1600" dirty="0">
                <a:effectLst/>
                <a:ea typeface="宋体" panose="02010600030101010101" pitchFamily="2" charset="-122"/>
                <a:cs typeface="宋体" panose="02010600030101010101" pitchFamily="2" charset="-122"/>
              </a:rPr>
              <a:t>P0771</a:t>
            </a:r>
            <a:r>
              <a:rPr lang="zh-CN" altLang="en-US" sz="1600" dirty="0">
                <a:effectLst/>
                <a:ea typeface="宋体" panose="02010600030101010101" pitchFamily="2" charset="-122"/>
                <a:cs typeface="宋体" panose="02010600030101010101" pitchFamily="2" charset="-122"/>
              </a:rPr>
              <a:t>设定模拟量输出功能，连接</a:t>
            </a:r>
            <a:r>
              <a:rPr lang="en-US" altLang="zh-CN" sz="1600" dirty="0">
                <a:effectLst/>
                <a:ea typeface="宋体" panose="02010600030101010101" pitchFamily="2" charset="-122"/>
                <a:cs typeface="宋体" panose="02010600030101010101" pitchFamily="2" charset="-122"/>
              </a:rPr>
              <a:t>CO</a:t>
            </a:r>
            <a:r>
              <a:rPr lang="zh-CN" altLang="en-US" sz="1600" dirty="0">
                <a:effectLst/>
                <a:ea typeface="宋体" panose="02010600030101010101" pitchFamily="2" charset="-122"/>
                <a:cs typeface="宋体" panose="02010600030101010101" pitchFamily="2" charset="-122"/>
              </a:rPr>
              <a:t>参数，只有</a:t>
            </a:r>
            <a:r>
              <a:rPr lang="en-US" altLang="zh-CN" sz="1600" dirty="0">
                <a:effectLst/>
                <a:ea typeface="宋体" panose="02010600030101010101" pitchFamily="2" charset="-122"/>
                <a:cs typeface="宋体" panose="02010600030101010101" pitchFamily="2" charset="-122"/>
              </a:rPr>
              <a:t>in000</a:t>
            </a:r>
            <a:r>
              <a:rPr lang="zh-CN" altLang="en-US" sz="1600" dirty="0">
                <a:effectLst/>
                <a:ea typeface="宋体" panose="02010600030101010101" pitchFamily="2" charset="-122"/>
                <a:cs typeface="宋体" panose="02010600030101010101" pitchFamily="2" charset="-122"/>
              </a:rPr>
              <a:t>一个下标，一组参数值，代表模拟量输出</a:t>
            </a:r>
            <a:r>
              <a:rPr lang="en-US" altLang="zh-CN" sz="1600" dirty="0">
                <a:effectLst/>
                <a:ea typeface="宋体" panose="02010600030101010101" pitchFamily="2" charset="-122"/>
                <a:cs typeface="宋体" panose="02010600030101010101" pitchFamily="2" charset="-122"/>
              </a:rPr>
              <a:t>AO1</a:t>
            </a:r>
            <a:r>
              <a:rPr lang="zh-CN" altLang="en-US" sz="1600" dirty="0">
                <a:effectLst/>
                <a:ea typeface="宋体" panose="02010600030101010101" pitchFamily="2" charset="-122"/>
                <a:cs typeface="宋体" panose="02010600030101010101" pitchFamily="2" charset="-122"/>
              </a:rPr>
              <a:t>。参数</a:t>
            </a:r>
            <a:r>
              <a:rPr lang="en-US" altLang="zh-CN" sz="1600" dirty="0">
                <a:effectLst/>
                <a:ea typeface="宋体" panose="02010600030101010101" pitchFamily="2" charset="-122"/>
                <a:cs typeface="宋体" panose="02010600030101010101" pitchFamily="2" charset="-122"/>
              </a:rPr>
              <a:t>P0771</a:t>
            </a:r>
            <a:r>
              <a:rPr lang="zh-CN" altLang="en-US" sz="1600" dirty="0">
                <a:effectLst/>
                <a:ea typeface="宋体" panose="02010600030101010101" pitchFamily="2" charset="-122"/>
                <a:cs typeface="宋体" panose="02010600030101010101" pitchFamily="2" charset="-122"/>
              </a:rPr>
              <a:t>取值含义可以是：</a:t>
            </a:r>
          </a:p>
          <a:p>
            <a:pPr marL="742950" lvl="1" indent="-285750">
              <a:lnSpc>
                <a:spcPct val="150000"/>
              </a:lnSpc>
              <a:buFont typeface="Wingdings" panose="05000000000000000000" pitchFamily="2" charset="2"/>
              <a:buChar char="Ø"/>
            </a:pPr>
            <a:r>
              <a:rPr lang="en-US" altLang="zh-CN" sz="1600" dirty="0">
                <a:effectLst/>
                <a:ea typeface="宋体" panose="02010600030101010101" pitchFamily="2" charset="-122"/>
                <a:cs typeface="宋体" panose="02010600030101010101" pitchFamily="2" charset="-122"/>
              </a:rPr>
              <a:t>21</a:t>
            </a:r>
            <a:r>
              <a:rPr lang="zh-CN" altLang="en-US" sz="1600" dirty="0">
                <a:effectLst/>
                <a:ea typeface="宋体" panose="02010600030101010101" pitchFamily="2" charset="-122"/>
                <a:cs typeface="宋体" panose="02010600030101010101" pitchFamily="2" charset="-122"/>
              </a:rPr>
              <a:t>：实际频率（定标至 </a:t>
            </a:r>
            <a:r>
              <a:rPr lang="en-US" altLang="zh-CN" sz="1600" dirty="0">
                <a:effectLst/>
                <a:ea typeface="宋体" panose="02010600030101010101" pitchFamily="2" charset="-122"/>
                <a:cs typeface="宋体" panose="02010600030101010101" pitchFamily="2" charset="-122"/>
              </a:rPr>
              <a:t>P2000</a:t>
            </a:r>
            <a:r>
              <a:rPr lang="zh-CN" altLang="en-US" sz="1600" dirty="0">
                <a:effectLst/>
                <a:ea typeface="宋体" panose="02010600030101010101" pitchFamily="2" charset="-122"/>
                <a:cs typeface="宋体" panose="02010600030101010101" pitchFamily="2" charset="-122"/>
              </a:rPr>
              <a:t>）</a:t>
            </a:r>
          </a:p>
          <a:p>
            <a:pPr marL="742950" lvl="1" indent="-285750">
              <a:lnSpc>
                <a:spcPct val="150000"/>
              </a:lnSpc>
              <a:buFont typeface="Wingdings" panose="05000000000000000000" pitchFamily="2" charset="2"/>
              <a:buChar char="Ø"/>
            </a:pPr>
            <a:r>
              <a:rPr lang="en-US" altLang="zh-CN" sz="1600" dirty="0">
                <a:effectLst/>
                <a:ea typeface="宋体" panose="02010600030101010101" pitchFamily="2" charset="-122"/>
                <a:cs typeface="宋体" panose="02010600030101010101" pitchFamily="2" charset="-122"/>
              </a:rPr>
              <a:t>24</a:t>
            </a:r>
            <a:r>
              <a:rPr lang="zh-CN" altLang="en-US" sz="1600" dirty="0">
                <a:effectLst/>
                <a:ea typeface="宋体" panose="02010600030101010101" pitchFamily="2" charset="-122"/>
                <a:cs typeface="宋体" panose="02010600030101010101" pitchFamily="2" charset="-122"/>
              </a:rPr>
              <a:t>：实际输出频率（定标至 </a:t>
            </a:r>
            <a:r>
              <a:rPr lang="en-US" altLang="zh-CN" sz="1600" dirty="0">
                <a:effectLst/>
                <a:ea typeface="宋体" panose="02010600030101010101" pitchFamily="2" charset="-122"/>
                <a:cs typeface="宋体" panose="02010600030101010101" pitchFamily="2" charset="-122"/>
              </a:rPr>
              <a:t>P2000</a:t>
            </a:r>
            <a:r>
              <a:rPr lang="zh-CN" altLang="en-US" sz="1600" dirty="0">
                <a:effectLst/>
                <a:ea typeface="宋体" panose="02010600030101010101" pitchFamily="2" charset="-122"/>
                <a:cs typeface="宋体" panose="02010600030101010101" pitchFamily="2" charset="-122"/>
              </a:rPr>
              <a:t>）</a:t>
            </a:r>
          </a:p>
          <a:p>
            <a:pPr marL="742950" lvl="1" indent="-285750">
              <a:lnSpc>
                <a:spcPct val="150000"/>
              </a:lnSpc>
              <a:buFont typeface="Wingdings" panose="05000000000000000000" pitchFamily="2" charset="2"/>
              <a:buChar char="Ø"/>
            </a:pPr>
            <a:r>
              <a:rPr lang="en-US" altLang="zh-CN" sz="1600" dirty="0">
                <a:effectLst/>
                <a:ea typeface="宋体" panose="02010600030101010101" pitchFamily="2" charset="-122"/>
                <a:cs typeface="宋体" panose="02010600030101010101" pitchFamily="2" charset="-122"/>
              </a:rPr>
              <a:t>25</a:t>
            </a:r>
            <a:r>
              <a:rPr lang="zh-CN" altLang="en-US" sz="1600" dirty="0">
                <a:effectLst/>
                <a:ea typeface="宋体" panose="02010600030101010101" pitchFamily="2" charset="-122"/>
                <a:cs typeface="宋体" panose="02010600030101010101" pitchFamily="2" charset="-122"/>
              </a:rPr>
              <a:t>：实际输出电压（定标至 </a:t>
            </a:r>
            <a:r>
              <a:rPr lang="en-US" altLang="zh-CN" sz="1600" dirty="0">
                <a:effectLst/>
                <a:ea typeface="宋体" panose="02010600030101010101" pitchFamily="2" charset="-122"/>
                <a:cs typeface="宋体" panose="02010600030101010101" pitchFamily="2" charset="-122"/>
              </a:rPr>
              <a:t>P2001</a:t>
            </a:r>
            <a:r>
              <a:rPr lang="zh-CN" altLang="en-US" sz="1600" dirty="0">
                <a:effectLst/>
                <a:ea typeface="宋体" panose="02010600030101010101" pitchFamily="2" charset="-122"/>
                <a:cs typeface="宋体" panose="02010600030101010101" pitchFamily="2" charset="-122"/>
              </a:rPr>
              <a:t>）</a:t>
            </a:r>
          </a:p>
          <a:p>
            <a:pPr marL="742950" lvl="1" indent="-285750">
              <a:lnSpc>
                <a:spcPct val="150000"/>
              </a:lnSpc>
              <a:buFont typeface="Wingdings" panose="05000000000000000000" pitchFamily="2" charset="2"/>
              <a:buChar char="Ø"/>
            </a:pPr>
            <a:r>
              <a:rPr lang="en-US" altLang="zh-CN" sz="1600" dirty="0">
                <a:effectLst/>
                <a:ea typeface="宋体" panose="02010600030101010101" pitchFamily="2" charset="-122"/>
                <a:cs typeface="宋体" panose="02010600030101010101" pitchFamily="2" charset="-122"/>
              </a:rPr>
              <a:t>26</a:t>
            </a:r>
            <a:r>
              <a:rPr lang="zh-CN" altLang="en-US" sz="1600" dirty="0">
                <a:effectLst/>
                <a:ea typeface="宋体" panose="02010600030101010101" pitchFamily="2" charset="-122"/>
                <a:cs typeface="宋体" panose="02010600030101010101" pitchFamily="2" charset="-122"/>
              </a:rPr>
              <a:t>：实际直流母线电压（定标至 </a:t>
            </a:r>
            <a:r>
              <a:rPr lang="en-US" altLang="zh-CN" sz="1600" dirty="0">
                <a:effectLst/>
                <a:ea typeface="宋体" panose="02010600030101010101" pitchFamily="2" charset="-122"/>
                <a:cs typeface="宋体" panose="02010600030101010101" pitchFamily="2" charset="-122"/>
              </a:rPr>
              <a:t>P2001</a:t>
            </a:r>
            <a:r>
              <a:rPr lang="zh-CN" altLang="en-US" sz="1600" dirty="0">
                <a:effectLst/>
                <a:ea typeface="宋体" panose="02010600030101010101" pitchFamily="2" charset="-122"/>
                <a:cs typeface="宋体" panose="02010600030101010101" pitchFamily="2" charset="-122"/>
              </a:rPr>
              <a:t>）</a:t>
            </a:r>
          </a:p>
          <a:p>
            <a:pPr marL="742950" lvl="1" indent="-285750">
              <a:lnSpc>
                <a:spcPct val="150000"/>
              </a:lnSpc>
              <a:buFont typeface="Wingdings" panose="05000000000000000000" pitchFamily="2" charset="2"/>
              <a:buChar char="Ø"/>
            </a:pPr>
            <a:r>
              <a:rPr lang="en-US" altLang="zh-CN" sz="1600" dirty="0">
                <a:effectLst/>
                <a:ea typeface="宋体" panose="02010600030101010101" pitchFamily="2" charset="-122"/>
                <a:cs typeface="宋体" panose="02010600030101010101" pitchFamily="2" charset="-122"/>
              </a:rPr>
              <a:t>27</a:t>
            </a:r>
            <a:r>
              <a:rPr lang="zh-CN" altLang="en-US" sz="1600" dirty="0">
                <a:effectLst/>
                <a:ea typeface="宋体" panose="02010600030101010101" pitchFamily="2" charset="-122"/>
                <a:cs typeface="宋体" panose="02010600030101010101" pitchFamily="2" charset="-122"/>
              </a:rPr>
              <a:t>：实际输出电流（定标至 </a:t>
            </a:r>
            <a:r>
              <a:rPr lang="en-US" altLang="zh-CN" sz="1600" dirty="0">
                <a:effectLst/>
                <a:ea typeface="宋体" panose="02010600030101010101" pitchFamily="2" charset="-122"/>
                <a:cs typeface="宋体" panose="02010600030101010101" pitchFamily="2" charset="-122"/>
              </a:rPr>
              <a:t>P2002</a:t>
            </a:r>
            <a:r>
              <a:rPr lang="zh-CN" altLang="en-US" sz="1600" dirty="0">
                <a:effectLst/>
                <a:ea typeface="宋体" panose="02010600030101010101" pitchFamily="2" charset="-122"/>
                <a:cs typeface="宋体" panose="02010600030101010101" pitchFamily="2" charset="-122"/>
              </a:rPr>
              <a:t>）</a:t>
            </a:r>
          </a:p>
        </p:txBody>
      </p:sp>
    </p:spTree>
    <p:extLst>
      <p:ext uri="{BB962C8B-B14F-4D97-AF65-F5344CB8AC3E}">
        <p14:creationId xmlns:p14="http://schemas.microsoft.com/office/powerpoint/2010/main" val="6577544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3.4.2 </a:t>
            </a:r>
            <a:r>
              <a:rPr lang="zh-CN" altLang="en-US" sz="2400" b="1" dirty="0">
                <a:solidFill>
                  <a:srgbClr val="294B64"/>
                </a:solidFill>
                <a:latin typeface="微软雅黑" panose="020B0503020204020204" charset="-122"/>
                <a:ea typeface="微软雅黑" panose="020B0503020204020204" charset="-122"/>
              </a:rPr>
              <a:t>模拟量定标</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38549" y="1727919"/>
            <a:ext cx="9600158" cy="395877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模拟量标定就是确定模拟量与变频器过程量之间的线性关系，例如，</a:t>
            </a:r>
            <a:r>
              <a:rPr lang="en-US" altLang="zh-CN" dirty="0">
                <a:latin typeface="+mn-ea"/>
              </a:rPr>
              <a:t>0∼20mA</a:t>
            </a:r>
            <a:r>
              <a:rPr lang="zh-CN" altLang="en-US" dirty="0">
                <a:latin typeface="+mn-ea"/>
              </a:rPr>
              <a:t>对应</a:t>
            </a:r>
            <a:r>
              <a:rPr lang="en-US" altLang="zh-CN" dirty="0">
                <a:latin typeface="+mn-ea"/>
              </a:rPr>
              <a:t>0∼50Hz</a:t>
            </a:r>
            <a:r>
              <a:rPr lang="zh-CN" altLang="en-US" dirty="0">
                <a:latin typeface="+mn-ea"/>
              </a:rPr>
              <a:t>，</a:t>
            </a:r>
            <a:r>
              <a:rPr lang="en-US" altLang="zh-CN" dirty="0">
                <a:latin typeface="+mn-ea"/>
              </a:rPr>
              <a:t>0∼20mA</a:t>
            </a:r>
            <a:r>
              <a:rPr lang="zh-CN" altLang="en-US" dirty="0">
                <a:latin typeface="+mn-ea"/>
              </a:rPr>
              <a:t>对应</a:t>
            </a:r>
            <a:r>
              <a:rPr lang="en-US" altLang="zh-CN" dirty="0">
                <a:latin typeface="+mn-ea"/>
              </a:rPr>
              <a:t>0∼100A</a:t>
            </a:r>
            <a:r>
              <a:rPr lang="zh-CN" altLang="en-US" dirty="0">
                <a:latin typeface="+mn-ea"/>
              </a:rPr>
              <a:t>；</a:t>
            </a:r>
            <a:endParaRPr lang="en-US" altLang="zh-CN" dirty="0">
              <a:latin typeface="+mn-ea"/>
            </a:endParaRPr>
          </a:p>
          <a:p>
            <a:pPr marL="285750" indent="-285750">
              <a:lnSpc>
                <a:spcPct val="150000"/>
              </a:lnSpc>
              <a:buFont typeface="Arial" panose="020B0604020202020204" pitchFamily="34" charset="0"/>
              <a:buChar char="•"/>
            </a:pPr>
            <a:r>
              <a:rPr lang="zh-CN" altLang="en-US" dirty="0">
                <a:latin typeface="+mn-ea"/>
              </a:rPr>
              <a:t>无论模拟量输入还是模拟量输出都采用两点确定一条直线的方法，标定模拟量值与经过百分比处理的过程量之间的关系。默认情况下</a:t>
            </a:r>
            <a:r>
              <a:rPr lang="en-US" altLang="zh-CN" dirty="0">
                <a:latin typeface="+mn-ea"/>
              </a:rPr>
              <a:t>0∼10V</a:t>
            </a:r>
            <a:r>
              <a:rPr lang="zh-CN" altLang="en-US" dirty="0">
                <a:latin typeface="+mn-ea"/>
              </a:rPr>
              <a:t>（或</a:t>
            </a:r>
            <a:r>
              <a:rPr lang="en-US" altLang="zh-CN" dirty="0">
                <a:latin typeface="+mn-ea"/>
              </a:rPr>
              <a:t>0∼20mA</a:t>
            </a:r>
            <a:r>
              <a:rPr lang="zh-CN" altLang="en-US" dirty="0">
                <a:latin typeface="+mn-ea"/>
              </a:rPr>
              <a:t>）对应于</a:t>
            </a:r>
            <a:r>
              <a:rPr lang="en-US" altLang="zh-CN" dirty="0">
                <a:latin typeface="+mn-ea"/>
              </a:rPr>
              <a:t>0%∼100%</a:t>
            </a:r>
            <a:r>
              <a:rPr lang="zh-CN" altLang="en-US" dirty="0">
                <a:latin typeface="+mn-ea"/>
              </a:rPr>
              <a:t>的过程量。</a:t>
            </a:r>
            <a:r>
              <a:rPr lang="en-US" altLang="zh-CN" dirty="0">
                <a:latin typeface="+mn-ea"/>
              </a:rPr>
              <a:t>100%</a:t>
            </a:r>
            <a:r>
              <a:rPr lang="zh-CN" altLang="en-US" dirty="0">
                <a:latin typeface="+mn-ea"/>
              </a:rPr>
              <a:t>对应多大的实际物理量在基准参数中定义，常见的基准参数有：</a:t>
            </a:r>
            <a:endParaRPr lang="en-US" altLang="zh-CN" dirty="0">
              <a:latin typeface="+mn-ea"/>
            </a:endParaRP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基准频率，默认值电机额定频率</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P2001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基准电压，默认值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1000V</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P2002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基准电流，默认值电机额定电流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倍</a:t>
            </a:r>
          </a:p>
          <a:p>
            <a:pPr marL="800100" lvl="1" indent="-342900">
              <a:lnSpc>
                <a:spcPct val="150000"/>
              </a:lnSpc>
              <a:buFont typeface="Wingdings" panose="05000000000000000000" pitchFamily="2" charset="2"/>
              <a:buChar char="Ø"/>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P2003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基准转矩，默认值电机额定转矩</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倍</a:t>
            </a:r>
          </a:p>
          <a:p>
            <a:pPr marL="285750" indent="-285750">
              <a:lnSpc>
                <a:spcPct val="150000"/>
              </a:lnSpc>
              <a:buFont typeface="Arial" panose="020B0604020202020204" pitchFamily="34" charset="0"/>
              <a:buChar char="•"/>
            </a:pPr>
            <a:endParaRPr lang="zh-CN" altLang="en-US" sz="1600" dirty="0">
              <a:latin typeface="+mn-ea"/>
            </a:endParaRPr>
          </a:p>
        </p:txBody>
      </p:sp>
    </p:spTree>
    <p:extLst>
      <p:ext uri="{BB962C8B-B14F-4D97-AF65-F5344CB8AC3E}">
        <p14:creationId xmlns:p14="http://schemas.microsoft.com/office/powerpoint/2010/main" val="24565229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638549" y="1727919"/>
            <a:ext cx="9600158" cy="454035"/>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变频器模拟量输入出厂标定默认是一条过零点的直线，即 </a:t>
            </a:r>
            <a:r>
              <a:rPr lang="en-US" altLang="zh-CN" dirty="0">
                <a:latin typeface="+mn-ea"/>
              </a:rPr>
              <a:t>0∼10V</a:t>
            </a:r>
            <a:r>
              <a:rPr lang="zh-CN" altLang="en-US" dirty="0">
                <a:latin typeface="+mn-ea"/>
              </a:rPr>
              <a:t>对应</a:t>
            </a:r>
            <a:r>
              <a:rPr lang="en-US" altLang="zh-CN" dirty="0">
                <a:latin typeface="+mn-ea"/>
              </a:rPr>
              <a:t>0%∼100%</a:t>
            </a:r>
            <a:r>
              <a:rPr lang="zh-CN" altLang="en-US" dirty="0">
                <a:latin typeface="+mn-ea"/>
              </a:rPr>
              <a:t>，</a:t>
            </a:r>
            <a:r>
              <a:rPr lang="en-US" altLang="zh-CN" dirty="0">
                <a:latin typeface="+mn-ea"/>
              </a:rPr>
              <a:t>P2000=50Hz</a:t>
            </a:r>
            <a:r>
              <a:rPr lang="zh-CN" altLang="en-US" dirty="0">
                <a:latin typeface="+mn-ea"/>
              </a:rPr>
              <a:t>，</a:t>
            </a:r>
            <a:endParaRPr lang="zh-CN" altLang="en-US" sz="1600" dirty="0">
              <a:latin typeface="+mn-ea"/>
            </a:endParaRPr>
          </a:p>
        </p:txBody>
      </p:sp>
      <p:pic>
        <p:nvPicPr>
          <p:cNvPr id="2" name="图片 1">
            <a:extLst>
              <a:ext uri="{FF2B5EF4-FFF2-40B4-BE49-F238E27FC236}">
                <a16:creationId xmlns:a16="http://schemas.microsoft.com/office/drawing/2014/main" id="{7FA0300B-4C7A-C486-F5F4-ABB338AD0CB4}"/>
              </a:ext>
            </a:extLst>
          </p:cNvPr>
          <p:cNvPicPr>
            <a:picLocks noChangeAspect="1"/>
          </p:cNvPicPr>
          <p:nvPr/>
        </p:nvPicPr>
        <p:blipFill>
          <a:blip r:embed="rId2"/>
          <a:stretch>
            <a:fillRect/>
          </a:stretch>
        </p:blipFill>
        <p:spPr>
          <a:xfrm>
            <a:off x="6193085" y="2375991"/>
            <a:ext cx="4123774" cy="3670108"/>
          </a:xfrm>
          <a:prstGeom prst="rect">
            <a:avLst/>
          </a:prstGeom>
          <a:noFill/>
          <a:ln w="9525" cap="flat" cmpd="sng">
            <a:noFill/>
            <a:prstDash val="solid"/>
            <a:round/>
          </a:ln>
        </p:spPr>
      </p:pic>
      <p:sp>
        <p:nvSpPr>
          <p:cNvPr id="6" name="文本框 5">
            <a:extLst>
              <a:ext uri="{FF2B5EF4-FFF2-40B4-BE49-F238E27FC236}">
                <a16:creationId xmlns:a16="http://schemas.microsoft.com/office/drawing/2014/main" id="{D8647D5F-629E-7804-699A-8844EC0302CD}"/>
              </a:ext>
            </a:extLst>
          </p:cNvPr>
          <p:cNvSpPr txBox="1"/>
          <p:nvPr/>
        </p:nvSpPr>
        <p:spPr>
          <a:xfrm>
            <a:off x="1172178" y="2509857"/>
            <a:ext cx="4752528" cy="3293209"/>
          </a:xfrm>
          <a:prstGeom prst="rect">
            <a:avLst/>
          </a:prstGeom>
          <a:noFill/>
        </p:spPr>
        <p:txBody>
          <a:bodyPr wrap="square">
            <a:spAutoFit/>
          </a:bodyPr>
          <a:lstStyle/>
          <a:p>
            <a:r>
              <a:rPr lang="en-US" altLang="zh-CN" sz="1600" dirty="0"/>
              <a:t>1</a:t>
            </a:r>
            <a:r>
              <a:rPr lang="zh-CN" altLang="en-US" sz="1600" dirty="0"/>
              <a:t>．模拟量输入定标</a:t>
            </a:r>
          </a:p>
          <a:p>
            <a:r>
              <a:rPr lang="zh-CN" altLang="en-US" sz="1600" dirty="0"/>
              <a:t>模拟量输入定标的作用是生成一条直线，形成实际输入电压或电流与模拟量输入百分数之间的一一对应关系。其中</a:t>
            </a:r>
            <a:r>
              <a:rPr lang="en-US" altLang="zh-CN" sz="1600" dirty="0"/>
              <a:t>P0757</a:t>
            </a:r>
            <a:r>
              <a:rPr lang="zh-CN" altLang="en-US" sz="1600" dirty="0"/>
              <a:t>、</a:t>
            </a:r>
            <a:r>
              <a:rPr lang="en-US" altLang="zh-CN" sz="1600" dirty="0"/>
              <a:t>P0758</a:t>
            </a:r>
            <a:r>
              <a:rPr lang="zh-CN" altLang="en-US" sz="1600" dirty="0"/>
              <a:t>、</a:t>
            </a:r>
            <a:r>
              <a:rPr lang="en-US" altLang="zh-CN" sz="1600" dirty="0"/>
              <a:t>P0759</a:t>
            </a:r>
            <a:r>
              <a:rPr lang="zh-CN" altLang="en-US" sz="1600" dirty="0"/>
              <a:t>和</a:t>
            </a:r>
            <a:r>
              <a:rPr lang="en-US" altLang="zh-CN" sz="1600" dirty="0"/>
              <a:t>P0760</a:t>
            </a:r>
            <a:r>
              <a:rPr lang="zh-CN" altLang="en-US" sz="1600" dirty="0"/>
              <a:t>用于设定</a:t>
            </a:r>
            <a:r>
              <a:rPr lang="en-US" altLang="zh-CN" sz="1600" dirty="0"/>
              <a:t>A</a:t>
            </a:r>
            <a:r>
              <a:rPr lang="zh-CN" altLang="en-US" sz="1600" dirty="0"/>
              <a:t>（</a:t>
            </a:r>
            <a:r>
              <a:rPr lang="en-US" altLang="zh-CN" sz="1600" dirty="0"/>
              <a:t>X1</a:t>
            </a:r>
            <a:r>
              <a:rPr lang="zh-CN" altLang="en-US" sz="1600" dirty="0"/>
              <a:t>，</a:t>
            </a:r>
            <a:r>
              <a:rPr lang="en-US" altLang="zh-CN" sz="1600" dirty="0"/>
              <a:t>Y1</a:t>
            </a:r>
            <a:r>
              <a:rPr lang="zh-CN" altLang="en-US" sz="1600" dirty="0"/>
              <a:t>）和</a:t>
            </a:r>
            <a:r>
              <a:rPr lang="en-US" altLang="zh-CN" sz="1600" dirty="0"/>
              <a:t>B</a:t>
            </a:r>
            <a:r>
              <a:rPr lang="zh-CN" altLang="en-US" sz="1600" dirty="0"/>
              <a:t>（</a:t>
            </a:r>
            <a:r>
              <a:rPr lang="en-US" altLang="zh-CN" sz="1600" dirty="0"/>
              <a:t>X2</a:t>
            </a:r>
            <a:r>
              <a:rPr lang="zh-CN" altLang="en-US" sz="1600" dirty="0"/>
              <a:t>，</a:t>
            </a:r>
            <a:r>
              <a:rPr lang="en-US" altLang="zh-CN" sz="1600" dirty="0"/>
              <a:t>Y2</a:t>
            </a:r>
            <a:r>
              <a:rPr lang="zh-CN" altLang="en-US" sz="1600" dirty="0"/>
              <a:t>）两个点，由这两点形成一条直线，其横坐标为实际输入电压</a:t>
            </a:r>
            <a:r>
              <a:rPr lang="en-US" altLang="zh-CN" sz="1600" dirty="0"/>
              <a:t>(V)</a:t>
            </a:r>
            <a:r>
              <a:rPr lang="zh-CN" altLang="en-US" sz="1600" dirty="0"/>
              <a:t>或电流</a:t>
            </a:r>
            <a:r>
              <a:rPr lang="en-US" altLang="zh-CN" sz="1600" dirty="0"/>
              <a:t>(mA)</a:t>
            </a:r>
            <a:r>
              <a:rPr lang="zh-CN" altLang="en-US" sz="1600" dirty="0"/>
              <a:t>，纵坐标为过程量百分数。</a:t>
            </a:r>
            <a:r>
              <a:rPr lang="en-US" altLang="zh-CN" sz="1600" dirty="0"/>
              <a:t>P0761</a:t>
            </a:r>
            <a:r>
              <a:rPr lang="zh-CN" altLang="en-US" sz="1600" dirty="0"/>
              <a:t>为死区宽度，模拟量输入标定参数如下：</a:t>
            </a:r>
          </a:p>
          <a:p>
            <a:pPr lvl="1"/>
            <a:r>
              <a:rPr lang="en-US" altLang="zh-CN" sz="1600" dirty="0"/>
              <a:t>P0757 — </a:t>
            </a:r>
            <a:r>
              <a:rPr lang="zh-CN" altLang="en-US" sz="1600" dirty="0"/>
              <a:t>标定</a:t>
            </a:r>
            <a:r>
              <a:rPr lang="en-US" altLang="zh-CN" sz="1600" dirty="0"/>
              <a:t>X1</a:t>
            </a:r>
            <a:r>
              <a:rPr lang="zh-CN" altLang="en-US" sz="1600" dirty="0"/>
              <a:t>值</a:t>
            </a:r>
          </a:p>
          <a:p>
            <a:pPr lvl="1"/>
            <a:r>
              <a:rPr lang="en-US" altLang="zh-CN" sz="1600" dirty="0"/>
              <a:t>P0758 — </a:t>
            </a:r>
            <a:r>
              <a:rPr lang="zh-CN" altLang="en-US" sz="1600" dirty="0"/>
              <a:t>标定</a:t>
            </a:r>
            <a:r>
              <a:rPr lang="en-US" altLang="zh-CN" sz="1600" dirty="0"/>
              <a:t>Y1</a:t>
            </a:r>
            <a:r>
              <a:rPr lang="zh-CN" altLang="en-US" sz="1600" dirty="0"/>
              <a:t>值</a:t>
            </a:r>
          </a:p>
          <a:p>
            <a:pPr lvl="1"/>
            <a:r>
              <a:rPr lang="en-US" altLang="zh-CN" sz="1600" dirty="0"/>
              <a:t>P0759 — </a:t>
            </a:r>
            <a:r>
              <a:rPr lang="zh-CN" altLang="en-US" sz="1600" dirty="0"/>
              <a:t>标定</a:t>
            </a:r>
            <a:r>
              <a:rPr lang="en-US" altLang="zh-CN" sz="1600" dirty="0"/>
              <a:t>X2</a:t>
            </a:r>
            <a:r>
              <a:rPr lang="zh-CN" altLang="en-US" sz="1600" dirty="0"/>
              <a:t>值</a:t>
            </a:r>
          </a:p>
          <a:p>
            <a:pPr lvl="1"/>
            <a:r>
              <a:rPr lang="en-US" altLang="zh-CN" sz="1600" dirty="0"/>
              <a:t>P0760 — </a:t>
            </a:r>
            <a:r>
              <a:rPr lang="zh-CN" altLang="en-US" sz="1600" dirty="0"/>
              <a:t>标定</a:t>
            </a:r>
            <a:r>
              <a:rPr lang="en-US" altLang="zh-CN" sz="1600" dirty="0"/>
              <a:t>Y1</a:t>
            </a:r>
            <a:r>
              <a:rPr lang="zh-CN" altLang="en-US" sz="1600" dirty="0"/>
              <a:t>值</a:t>
            </a:r>
          </a:p>
          <a:p>
            <a:pPr lvl="1"/>
            <a:r>
              <a:rPr lang="en-US" altLang="zh-CN" sz="1600" dirty="0"/>
              <a:t>P0761 — </a:t>
            </a:r>
            <a:r>
              <a:rPr lang="zh-CN" altLang="en-US" sz="1600" dirty="0"/>
              <a:t>模拟量输入死区</a:t>
            </a:r>
          </a:p>
        </p:txBody>
      </p:sp>
    </p:spTree>
    <p:extLst>
      <p:ext uri="{BB962C8B-B14F-4D97-AF65-F5344CB8AC3E}">
        <p14:creationId xmlns:p14="http://schemas.microsoft.com/office/powerpoint/2010/main" val="427543690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2FCEEC3E-DB2A-FF8F-D736-D72E83BEF391}"/>
              </a:ext>
            </a:extLst>
          </p:cNvPr>
          <p:cNvSpPr txBox="1"/>
          <p:nvPr/>
        </p:nvSpPr>
        <p:spPr>
          <a:xfrm>
            <a:off x="619121" y="1716593"/>
            <a:ext cx="4824536" cy="304698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1600" dirty="0">
                <a:effectLst/>
                <a:latin typeface="宋体" panose="02010600030101010101" pitchFamily="2" charset="-122"/>
                <a:ea typeface="宋体" panose="02010600030101010101" pitchFamily="2" charset="-122"/>
                <a:cs typeface="宋体" panose="02010600030101010101" pitchFamily="2" charset="-122"/>
              </a:rPr>
              <a:t>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：如何设置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的频率？</a:t>
            </a:r>
          </a:p>
          <a:p>
            <a:pPr indent="266700"/>
            <a:r>
              <a:rPr lang="zh-CN" altLang="zh-CN" sz="1600" dirty="0">
                <a:effectLst/>
                <a:latin typeface="宋体" panose="02010600030101010101" pitchFamily="2" charset="-122"/>
                <a:ea typeface="宋体" panose="02010600030101010101" pitchFamily="2" charset="-122"/>
                <a:cs typeface="宋体" panose="02010600030101010101" pitchFamily="2" charset="-122"/>
              </a:rPr>
              <a:t>默认情况下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对应于电机额定频率（通常为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），如果需要设置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，可以通过修改基准频率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实现，参数设置如下：</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P0756[0] = 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模拟量输入类型：电压输入</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P0757[0] = 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=0V</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P0758[0] = 0.0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P0759[0] = 10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=10V</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P0760[0] = 100.0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P0761[0] = 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模拟量输入死区</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P2000[0] = 40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基准频率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6545A712-27B1-390A-5E80-198DCD0DA575}"/>
              </a:ext>
            </a:extLst>
          </p:cNvPr>
          <p:cNvSpPr txBox="1"/>
          <p:nvPr/>
        </p:nvSpPr>
        <p:spPr>
          <a:xfrm>
            <a:off x="5617021" y="1716593"/>
            <a:ext cx="5544616" cy="378565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1600" dirty="0">
                <a:effectLst/>
                <a:latin typeface="宋体" panose="02010600030101010101" pitchFamily="2" charset="-122"/>
                <a:ea typeface="宋体" panose="02010600030101010101" pitchFamily="2" charset="-122"/>
                <a:cs typeface="宋体" panose="02010600030101010101" pitchFamily="2" charset="-122"/>
              </a:rPr>
              <a:t>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：电机额定频率为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，模拟量输入</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，连接到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AI1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作为频率给定源。</a:t>
            </a:r>
          </a:p>
          <a:p>
            <a:pPr indent="266700"/>
            <a:r>
              <a:rPr lang="zh-CN" altLang="zh-CN" sz="1600" dirty="0">
                <a:effectLst/>
                <a:latin typeface="宋体" panose="02010600030101010101" pitchFamily="2" charset="-122"/>
                <a:ea typeface="宋体" panose="02010600030101010101" pitchFamily="2" charset="-122"/>
                <a:cs typeface="宋体" panose="02010600030101010101" pitchFamily="2" charset="-122"/>
              </a:rPr>
              <a:t>电流信号作为模拟量输入，默认</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对应过程量的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Malgun Gothic" panose="020B0503020000020004" pitchFamily="34" charset="-127"/>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。这里确定新的对应关系</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，定标参数设置为：</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P1000[0]=2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，频率给定源选择为模拟量设定值</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P2000[0]=50.00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，基准频率设置为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P0756[0]=2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，设置模拟量输入类型为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到</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P0757[0]=4.00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，直线上第一个点的横坐标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P0758[0]=0.00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，直线上第一个点的纵坐标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P0759[0]=20.00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，直线上第二个点的横坐标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P0760[0]=100.00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，直线上第二个点的纵坐标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P0761[0]=4.00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，死区宽度为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15817481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D8647D5F-629E-7804-699A-8844EC0302CD}"/>
              </a:ext>
            </a:extLst>
          </p:cNvPr>
          <p:cNvSpPr txBox="1"/>
          <p:nvPr/>
        </p:nvSpPr>
        <p:spPr>
          <a:xfrm>
            <a:off x="615319" y="1085515"/>
            <a:ext cx="9954248" cy="1896801"/>
          </a:xfrm>
          <a:prstGeom prst="rect">
            <a:avLst/>
          </a:prstGeom>
          <a:noFill/>
        </p:spPr>
        <p:txBody>
          <a:bodyPr wrap="square">
            <a:spAutoFit/>
          </a:bodyPr>
          <a:lstStyle/>
          <a:p>
            <a:pPr>
              <a:lnSpc>
                <a:spcPct val="150000"/>
              </a:lnSpc>
            </a:pPr>
            <a:r>
              <a:rPr lang="en-US" altLang="zh-CN" sz="1600" dirty="0"/>
              <a:t>2</a:t>
            </a:r>
            <a:r>
              <a:rPr lang="zh-CN" altLang="en-US" sz="1600" dirty="0"/>
              <a:t>．模拟量输出标定</a:t>
            </a:r>
          </a:p>
          <a:p>
            <a:pPr>
              <a:lnSpc>
                <a:spcPct val="150000"/>
              </a:lnSpc>
            </a:pPr>
            <a:r>
              <a:rPr lang="zh-CN" altLang="en-US" sz="1600" dirty="0"/>
              <a:t>模拟量输出标定的作用是生成一条直线，形成模拟量输出百分数与实际输出电流之间的一一对应关系。其中</a:t>
            </a:r>
            <a:r>
              <a:rPr lang="en-US" altLang="zh-CN" sz="1600" dirty="0"/>
              <a:t>P0777</a:t>
            </a:r>
            <a:r>
              <a:rPr lang="zh-CN" altLang="en-US" sz="1600" dirty="0"/>
              <a:t>、</a:t>
            </a:r>
            <a:r>
              <a:rPr lang="en-US" altLang="zh-CN" sz="1600" dirty="0"/>
              <a:t>P0778</a:t>
            </a:r>
            <a:r>
              <a:rPr lang="zh-CN" altLang="en-US" sz="1600" dirty="0"/>
              <a:t>、</a:t>
            </a:r>
            <a:r>
              <a:rPr lang="en-US" altLang="zh-CN" sz="1600" dirty="0"/>
              <a:t>P0779</a:t>
            </a:r>
            <a:r>
              <a:rPr lang="zh-CN" altLang="en-US" sz="1600" dirty="0"/>
              <a:t>和</a:t>
            </a:r>
            <a:r>
              <a:rPr lang="en-US" altLang="zh-CN" sz="1600" dirty="0"/>
              <a:t>P0780</a:t>
            </a:r>
            <a:r>
              <a:rPr lang="zh-CN" altLang="en-US" sz="1600" dirty="0"/>
              <a:t>用于设定</a:t>
            </a:r>
            <a:r>
              <a:rPr lang="en-US" altLang="zh-CN" sz="1600" dirty="0"/>
              <a:t>(X1,Y1)</a:t>
            </a:r>
            <a:r>
              <a:rPr lang="zh-CN" altLang="en-US" sz="1600" dirty="0"/>
              <a:t>和</a:t>
            </a:r>
            <a:r>
              <a:rPr lang="en-US" altLang="zh-CN" sz="1600" dirty="0"/>
              <a:t>(X2,Y2)</a:t>
            </a:r>
            <a:r>
              <a:rPr lang="zh-CN" altLang="en-US" sz="1600" dirty="0"/>
              <a:t>两个点，由该两点形成一条直线，其横坐标为模拟量输出百分数，纵坐标为</a:t>
            </a:r>
            <a:r>
              <a:rPr lang="en-US" altLang="zh-CN" sz="1600" dirty="0"/>
              <a:t>mA</a:t>
            </a:r>
            <a:r>
              <a:rPr lang="zh-CN" altLang="en-US" sz="1600" dirty="0"/>
              <a:t>电流值。</a:t>
            </a:r>
            <a:r>
              <a:rPr lang="en-US" altLang="zh-CN" sz="1600" dirty="0"/>
              <a:t>P0781</a:t>
            </a:r>
            <a:r>
              <a:rPr lang="zh-CN" altLang="en-US" sz="1600" dirty="0"/>
              <a:t>为死区宽度，设置该参数可将上述直线起始部分的斜率改为</a:t>
            </a:r>
            <a:r>
              <a:rPr lang="en-US" altLang="zh-CN" sz="1600" dirty="0"/>
              <a:t>0</a:t>
            </a:r>
            <a:r>
              <a:rPr lang="zh-CN" altLang="en-US" sz="1600" dirty="0"/>
              <a:t>（与</a:t>
            </a:r>
            <a:r>
              <a:rPr lang="en-US" altLang="zh-CN" sz="1600" dirty="0"/>
              <a:t>X</a:t>
            </a:r>
            <a:r>
              <a:rPr lang="zh-CN" altLang="en-US" sz="1600" dirty="0"/>
              <a:t>轴平行的直线）。输出负的设定频率时可以设置</a:t>
            </a:r>
            <a:r>
              <a:rPr lang="en-US" altLang="zh-CN" sz="1600" dirty="0"/>
              <a:t>P0775[0]=1</a:t>
            </a:r>
            <a:r>
              <a:rPr lang="zh-CN" altLang="en-US" sz="1600" dirty="0"/>
              <a:t>，允许绝对值输出，否则模拟量输出为死区值。 </a:t>
            </a:r>
          </a:p>
        </p:txBody>
      </p:sp>
      <p:sp>
        <p:nvSpPr>
          <p:cNvPr id="5" name="文本框 4">
            <a:extLst>
              <a:ext uri="{FF2B5EF4-FFF2-40B4-BE49-F238E27FC236}">
                <a16:creationId xmlns:a16="http://schemas.microsoft.com/office/drawing/2014/main" id="{4C03A8FE-2DD8-5220-385B-A4923120233C}"/>
              </a:ext>
            </a:extLst>
          </p:cNvPr>
          <p:cNvSpPr txBox="1"/>
          <p:nvPr/>
        </p:nvSpPr>
        <p:spPr>
          <a:xfrm>
            <a:off x="720477" y="3010171"/>
            <a:ext cx="5133352" cy="329320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lvl="0"/>
            <a:r>
              <a:rPr lang="zh-CN" altLang="en-US" sz="1600" dirty="0">
                <a:effectLst/>
                <a:latin typeface="宋体" panose="02010600030101010101" pitchFamily="2" charset="-122"/>
                <a:ea typeface="宋体" panose="02010600030101010101" pitchFamily="2" charset="-122"/>
                <a:cs typeface="宋体" panose="02010600030101010101" pitchFamily="2" charset="-122"/>
              </a:rPr>
              <a:t>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电机额定频率为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，设定模拟量输出为实际输出频率，设定相关参数。</a:t>
            </a:r>
          </a:p>
          <a:p>
            <a:pPr indent="266700"/>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模拟量输出标定通过两点确定输出线性关系，</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，定标参数设置为：</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P2000[0]=50.00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，基准频率设置为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P0771[0]=21.0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，模拟量输出为实际输出频率</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P0777[0]=0.00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，直线上第一个点的横坐标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P0778[0]=4.00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，直线上第一个点的纵坐标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P0779[0]=100.00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，直线上第二个点的横坐标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50Hz</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P0780[0]=20.00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，直线上第二个点纵坐标</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P0781[0]=4.00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，死区宽度为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a:extLst>
              <a:ext uri="{FF2B5EF4-FFF2-40B4-BE49-F238E27FC236}">
                <a16:creationId xmlns:a16="http://schemas.microsoft.com/office/drawing/2014/main" id="{CB4A231A-1747-2341-2401-2283A611FF78}"/>
              </a:ext>
            </a:extLst>
          </p:cNvPr>
          <p:cNvSpPr txBox="1"/>
          <p:nvPr/>
        </p:nvSpPr>
        <p:spPr>
          <a:xfrm>
            <a:off x="5905053" y="3010171"/>
            <a:ext cx="5133352" cy="329320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zh-CN" sz="1600" dirty="0">
                <a:effectLst/>
                <a:latin typeface="宋体" panose="02010600030101010101" pitchFamily="2" charset="-122"/>
                <a:ea typeface="宋体" panose="02010600030101010101" pitchFamily="2" charset="-122"/>
                <a:cs typeface="宋体" panose="02010600030101010101" pitchFamily="2" charset="-122"/>
              </a:rPr>
              <a:t>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信号对应</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90A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电流的定标设置。</a:t>
            </a:r>
          </a:p>
          <a:p>
            <a:pPr indent="266700"/>
            <a:r>
              <a:rPr lang="zh-CN" altLang="zh-CN" sz="1600" dirty="0">
                <a:effectLst/>
                <a:latin typeface="宋体" panose="02010600030101010101" pitchFamily="2" charset="-122"/>
                <a:ea typeface="宋体" panose="02010600030101010101" pitchFamily="2" charset="-122"/>
                <a:cs typeface="宋体" panose="02010600030101010101" pitchFamily="2" charset="-122"/>
              </a:rPr>
              <a:t>默认情况下</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对应于电机额定电流的</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倍，如果需要设置</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对应于</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90A</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，可以通过修改基准电流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实现，定标参数设置为：</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P0771[0]= 27</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，模拟量输出为实际输出电流</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P0777[0] =	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P0778[0] =	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=4mA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P0779[0] =	100.0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X2</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=100%</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P0780[0] =	20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标定</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Y1</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值</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=20mA</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P0781[0] =	4</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	  </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模拟量输出死区</a:t>
            </a:r>
          </a:p>
          <a:p>
            <a:pPr marL="342900" lvl="0" indent="-342900">
              <a:buFont typeface="Wingdings" panose="05000000000000000000" pitchFamily="2" charset="2"/>
              <a:buChar char=""/>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P2002[0] =	90</a:t>
            </a:r>
            <a:r>
              <a:rPr lang="zh-CN" altLang="zh-CN" sz="1600" dirty="0">
                <a:effectLst/>
                <a:latin typeface="宋体" panose="02010600030101010101" pitchFamily="2" charset="-122"/>
                <a:ea typeface="宋体" panose="02010600030101010101" pitchFamily="2" charset="-122"/>
                <a:cs typeface="宋体" panose="02010600030101010101" pitchFamily="2" charset="-122"/>
              </a:rPr>
              <a:t>，  基准电流</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=90A</a:t>
            </a:r>
          </a:p>
          <a:p>
            <a:pPr marL="342900" lvl="0" indent="-342900">
              <a:buFont typeface="Wingdings" panose="05000000000000000000" pitchFamily="2" charset="2"/>
              <a:buChar char=""/>
            </a:pP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35992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5" name="文本框 4">
            <a:extLst>
              <a:ext uri="{FF2B5EF4-FFF2-40B4-BE49-F238E27FC236}">
                <a16:creationId xmlns:a16="http://schemas.microsoft.com/office/drawing/2014/main" id="{EE5A36B5-42DD-7F2C-1247-FB11A5484FC0}"/>
              </a:ext>
            </a:extLst>
          </p:cNvPr>
          <p:cNvSpPr txBox="1"/>
          <p:nvPr/>
        </p:nvSpPr>
        <p:spPr>
          <a:xfrm>
            <a:off x="619121" y="1640570"/>
            <a:ext cx="10326491" cy="85837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latin typeface="+mn-ea"/>
              </a:rPr>
              <a:t>继电器输出状态由参数</a:t>
            </a:r>
            <a:r>
              <a:rPr lang="en-US" altLang="zh-CN" dirty="0">
                <a:latin typeface="+mn-ea"/>
              </a:rPr>
              <a:t>r0747</a:t>
            </a:r>
            <a:r>
              <a:rPr lang="zh-CN" altLang="en-US" dirty="0">
                <a:latin typeface="+mn-ea"/>
              </a:rPr>
              <a:t>显示，继电器得电时会根据相应的二进制进行计算，</a:t>
            </a:r>
            <a:r>
              <a:rPr lang="en-US" altLang="zh-CN" dirty="0">
                <a:latin typeface="+mn-ea"/>
              </a:rPr>
              <a:t>00</a:t>
            </a:r>
            <a:r>
              <a:rPr lang="zh-CN" altLang="en-US" dirty="0">
                <a:latin typeface="+mn-ea"/>
              </a:rPr>
              <a:t>表示</a:t>
            </a:r>
            <a:r>
              <a:rPr lang="en-US" altLang="zh-CN" dirty="0">
                <a:latin typeface="+mn-ea"/>
              </a:rPr>
              <a:t>DO1</a:t>
            </a:r>
            <a:r>
              <a:rPr lang="zh-CN" altLang="en-US" dirty="0">
                <a:latin typeface="+mn-ea"/>
              </a:rPr>
              <a:t>和</a:t>
            </a:r>
            <a:r>
              <a:rPr lang="en-US" altLang="zh-CN" dirty="0">
                <a:latin typeface="+mn-ea"/>
              </a:rPr>
              <a:t>DO2</a:t>
            </a:r>
            <a:r>
              <a:rPr lang="zh-CN" altLang="en-US" dirty="0">
                <a:latin typeface="+mn-ea"/>
              </a:rPr>
              <a:t>都没有输出，</a:t>
            </a:r>
            <a:r>
              <a:rPr lang="en-US" altLang="zh-CN" dirty="0">
                <a:latin typeface="+mn-ea"/>
              </a:rPr>
              <a:t>01</a:t>
            </a:r>
            <a:r>
              <a:rPr lang="zh-CN" altLang="en-US" dirty="0">
                <a:latin typeface="+mn-ea"/>
              </a:rPr>
              <a:t>表示只有</a:t>
            </a:r>
            <a:r>
              <a:rPr lang="en-US" altLang="zh-CN" dirty="0">
                <a:latin typeface="+mn-ea"/>
              </a:rPr>
              <a:t>DO1</a:t>
            </a:r>
            <a:r>
              <a:rPr lang="zh-CN" altLang="en-US" dirty="0">
                <a:latin typeface="+mn-ea"/>
              </a:rPr>
              <a:t>有输出，</a:t>
            </a:r>
            <a:r>
              <a:rPr lang="en-US" altLang="zh-CN" dirty="0">
                <a:latin typeface="+mn-ea"/>
              </a:rPr>
              <a:t>10</a:t>
            </a:r>
            <a:r>
              <a:rPr lang="zh-CN" altLang="en-US" dirty="0">
                <a:latin typeface="+mn-ea"/>
              </a:rPr>
              <a:t>表示只有</a:t>
            </a:r>
            <a:r>
              <a:rPr lang="en-US" altLang="zh-CN" dirty="0">
                <a:latin typeface="+mn-ea"/>
              </a:rPr>
              <a:t>DO2</a:t>
            </a:r>
            <a:r>
              <a:rPr lang="zh-CN" altLang="en-US" dirty="0">
                <a:latin typeface="+mn-ea"/>
              </a:rPr>
              <a:t>有输出，</a:t>
            </a:r>
            <a:r>
              <a:rPr lang="en-US" altLang="zh-CN" dirty="0">
                <a:latin typeface="+mn-ea"/>
              </a:rPr>
              <a:t>11</a:t>
            </a:r>
            <a:r>
              <a:rPr lang="zh-CN" altLang="en-US" dirty="0">
                <a:latin typeface="+mn-ea"/>
              </a:rPr>
              <a:t>表示</a:t>
            </a:r>
            <a:r>
              <a:rPr lang="en-US" altLang="zh-CN" dirty="0">
                <a:latin typeface="+mn-ea"/>
              </a:rPr>
              <a:t>DO1</a:t>
            </a:r>
            <a:r>
              <a:rPr lang="zh-CN" altLang="en-US" dirty="0">
                <a:latin typeface="+mn-ea"/>
              </a:rPr>
              <a:t>和</a:t>
            </a:r>
            <a:r>
              <a:rPr lang="en-US" altLang="zh-CN" dirty="0">
                <a:latin typeface="+mn-ea"/>
              </a:rPr>
              <a:t>DO2</a:t>
            </a:r>
            <a:r>
              <a:rPr lang="zh-CN" altLang="en-US" dirty="0">
                <a:latin typeface="+mn-ea"/>
              </a:rPr>
              <a:t>都有输出。</a:t>
            </a:r>
            <a:endParaRPr lang="en-US" altLang="zh-CN" dirty="0">
              <a:latin typeface="+mn-ea"/>
            </a:endParaRPr>
          </a:p>
        </p:txBody>
      </p:sp>
      <p:sp>
        <p:nvSpPr>
          <p:cNvPr id="4" name="文本框 3">
            <a:extLst>
              <a:ext uri="{FF2B5EF4-FFF2-40B4-BE49-F238E27FC236}">
                <a16:creationId xmlns:a16="http://schemas.microsoft.com/office/drawing/2014/main" id="{CF853FEB-0290-81D7-3588-BF42E6EA27B5}"/>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3.1</a:t>
            </a:r>
            <a:r>
              <a:rPr lang="zh-CN" altLang="en-US" sz="3200" b="1" dirty="0">
                <a:solidFill>
                  <a:srgbClr val="022F4F"/>
                </a:solidFill>
                <a:latin typeface="微软雅黑" panose="020B0503020204020204" charset="-122"/>
                <a:ea typeface="微软雅黑" panose="020B0503020204020204" charset="-122"/>
              </a:rPr>
              <a:t>变频器端子控制电动机正反转运行</a:t>
            </a:r>
            <a:endParaRPr lang="zh-CN" altLang="zh-CN" sz="3200" b="1" dirty="0">
              <a:solidFill>
                <a:srgbClr val="022F4F"/>
              </a:solidFill>
              <a:latin typeface="微软雅黑" panose="020B0503020204020204" charset="-122"/>
              <a:ea typeface="微软雅黑" panose="020B0503020204020204" charset="-122"/>
            </a:endParaRPr>
          </a:p>
        </p:txBody>
      </p:sp>
      <p:sp>
        <p:nvSpPr>
          <p:cNvPr id="2" name="Rectangle 8">
            <a:extLst>
              <a:ext uri="{FF2B5EF4-FFF2-40B4-BE49-F238E27FC236}">
                <a16:creationId xmlns:a16="http://schemas.microsoft.com/office/drawing/2014/main" id="{7C02BCED-4A39-79C8-C630-5D94D1D4135E}"/>
              </a:ext>
            </a:extLst>
          </p:cNvPr>
          <p:cNvSpPr>
            <a:spLocks noChangeArrowheads="1"/>
          </p:cNvSpPr>
          <p:nvPr/>
        </p:nvSpPr>
        <p:spPr bwMode="auto">
          <a:xfrm>
            <a:off x="630382" y="1031244"/>
            <a:ext cx="9220835"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3.1.3</a:t>
            </a:r>
            <a:r>
              <a:rPr lang="zh-CN" altLang="en-US" sz="2400" b="1" dirty="0">
                <a:solidFill>
                  <a:srgbClr val="294B64"/>
                </a:solidFill>
                <a:latin typeface="微软雅黑" panose="020B0503020204020204" charset="-122"/>
                <a:ea typeface="微软雅黑" panose="020B0503020204020204" charset="-122"/>
              </a:rPr>
              <a:t>数字输出端子状态查看方法</a:t>
            </a:r>
          </a:p>
        </p:txBody>
      </p:sp>
      <p:sp>
        <p:nvSpPr>
          <p:cNvPr id="8" name="文本框 7">
            <a:extLst>
              <a:ext uri="{FF2B5EF4-FFF2-40B4-BE49-F238E27FC236}">
                <a16:creationId xmlns:a16="http://schemas.microsoft.com/office/drawing/2014/main" id="{9B27B0C4-6D84-08CF-17C9-F9DFD56249A3}"/>
              </a:ext>
            </a:extLst>
          </p:cNvPr>
          <p:cNvSpPr txBox="1"/>
          <p:nvPr/>
        </p:nvSpPr>
        <p:spPr>
          <a:xfrm>
            <a:off x="3096741" y="4407523"/>
            <a:ext cx="2023316" cy="1440000"/>
          </a:xfrm>
          <a:prstGeom prst="rect">
            <a:avLst/>
          </a:prstGeom>
          <a:noFill/>
        </p:spPr>
        <p:txBody>
          <a:bodyPr wrap="square">
            <a:spAutoFit/>
          </a:bodyPr>
          <a:lstStyle/>
          <a:p>
            <a:r>
              <a:rPr lang="zh-CN" altLang="zh-CN" sz="1600" dirty="0">
                <a:effectLst/>
                <a:ea typeface="宋体" panose="02010600030101010101" pitchFamily="2" charset="-122"/>
                <a:cs typeface="宋体" panose="02010600030101010101" pitchFamily="2" charset="-122"/>
              </a:rPr>
              <a:t>再次按下</a:t>
            </a:r>
            <a:r>
              <a:rPr lang="en-US" altLang="zh-CN" sz="1600" dirty="0">
                <a:effectLst/>
                <a:ea typeface="宋体" panose="02010600030101010101" pitchFamily="2" charset="-122"/>
                <a:cs typeface="宋体" panose="02010600030101010101" pitchFamily="2" charset="-122"/>
              </a:rPr>
              <a:t>OK</a:t>
            </a:r>
            <a:r>
              <a:rPr lang="zh-CN" altLang="zh-CN" sz="1600" dirty="0">
                <a:effectLst/>
                <a:ea typeface="宋体" panose="02010600030101010101" pitchFamily="2" charset="-122"/>
                <a:cs typeface="宋体" panose="02010600030101010101" pitchFamily="2" charset="-122"/>
              </a:rPr>
              <a:t>键时，左侧</a:t>
            </a:r>
            <a:r>
              <a:rPr lang="en-US" altLang="zh-CN" sz="1600" dirty="0">
                <a:effectLst/>
                <a:ea typeface="宋体" panose="02010600030101010101" pitchFamily="2" charset="-122"/>
                <a:cs typeface="宋体" panose="02010600030101010101" pitchFamily="2" charset="-122"/>
              </a:rPr>
              <a:t>b00</a:t>
            </a:r>
            <a:r>
              <a:rPr lang="zh-CN" altLang="zh-CN" sz="1600" dirty="0">
                <a:effectLst/>
                <a:ea typeface="宋体" panose="02010600030101010101" pitchFamily="2" charset="-122"/>
                <a:cs typeface="宋体" panose="02010600030101010101" pitchFamily="2" charset="-122"/>
              </a:rPr>
              <a:t>表示数字量输出</a:t>
            </a:r>
            <a:r>
              <a:rPr lang="en-US" altLang="zh-CN" sz="1600" dirty="0">
                <a:effectLst/>
                <a:ea typeface="宋体" panose="02010600030101010101" pitchFamily="2" charset="-122"/>
                <a:cs typeface="宋体" panose="02010600030101010101" pitchFamily="2" charset="-122"/>
              </a:rPr>
              <a:t>1</a:t>
            </a:r>
            <a:r>
              <a:rPr lang="zh-CN" altLang="zh-CN" sz="1600" dirty="0">
                <a:effectLst/>
                <a:ea typeface="宋体" panose="02010600030101010101" pitchFamily="2" charset="-122"/>
                <a:cs typeface="宋体" panose="02010600030101010101" pitchFamily="2" charset="-122"/>
              </a:rPr>
              <a:t>，右侧数字表示输出状态，</a:t>
            </a:r>
            <a:r>
              <a:rPr lang="en-US" altLang="zh-CN" sz="1600" dirty="0">
                <a:effectLst/>
                <a:ea typeface="宋体" panose="02010600030101010101" pitchFamily="2" charset="-122"/>
                <a:cs typeface="宋体" panose="02010600030101010101" pitchFamily="2" charset="-122"/>
              </a:rPr>
              <a:t>1</a:t>
            </a:r>
            <a:r>
              <a:rPr lang="zh-CN" altLang="zh-CN" sz="1600" dirty="0">
                <a:effectLst/>
                <a:ea typeface="宋体" panose="02010600030101010101" pitchFamily="2" charset="-122"/>
                <a:cs typeface="宋体" panose="02010600030101010101" pitchFamily="2" charset="-122"/>
              </a:rPr>
              <a:t>表示有输出，</a:t>
            </a:r>
            <a:r>
              <a:rPr lang="en-US" altLang="zh-CN" sz="1600" dirty="0">
                <a:effectLst/>
                <a:ea typeface="宋体" panose="02010600030101010101" pitchFamily="2" charset="-122"/>
                <a:cs typeface="宋体" panose="02010600030101010101" pitchFamily="2" charset="-122"/>
              </a:rPr>
              <a:t>0</a:t>
            </a:r>
            <a:r>
              <a:rPr lang="zh-CN" altLang="zh-CN" sz="1600" dirty="0">
                <a:effectLst/>
                <a:ea typeface="宋体" panose="02010600030101010101" pitchFamily="2" charset="-122"/>
                <a:cs typeface="宋体" panose="02010600030101010101" pitchFamily="2" charset="-122"/>
              </a:rPr>
              <a:t>表示无输出。</a:t>
            </a:r>
            <a:endParaRPr lang="zh-CN" altLang="en-US" sz="1600" dirty="0"/>
          </a:p>
        </p:txBody>
      </p:sp>
      <p:sp>
        <p:nvSpPr>
          <p:cNvPr id="7" name="文本框 6">
            <a:extLst>
              <a:ext uri="{FF2B5EF4-FFF2-40B4-BE49-F238E27FC236}">
                <a16:creationId xmlns:a16="http://schemas.microsoft.com/office/drawing/2014/main" id="{3A8E67F1-3743-207A-38D7-A38E5ED26E89}"/>
              </a:ext>
            </a:extLst>
          </p:cNvPr>
          <p:cNvSpPr txBox="1"/>
          <p:nvPr/>
        </p:nvSpPr>
        <p:spPr>
          <a:xfrm>
            <a:off x="864493" y="4549604"/>
            <a:ext cx="1886392" cy="1440000"/>
          </a:xfrm>
          <a:prstGeom prst="rect">
            <a:avLst/>
          </a:prstGeom>
          <a:noFill/>
        </p:spPr>
        <p:txBody>
          <a:bodyPr wrap="square">
            <a:spAutoFit/>
          </a:bodyPr>
          <a:lstStyle/>
          <a:p>
            <a:r>
              <a:rPr lang="en-US" altLang="zh-CN" sz="1600" dirty="0">
                <a:effectLst/>
                <a:latin typeface="宋体" panose="02010600030101010101" pitchFamily="2" charset="-122"/>
                <a:cs typeface="宋体" panose="02010600030101010101" pitchFamily="2" charset="-122"/>
              </a:rPr>
              <a:t>r0747</a:t>
            </a:r>
            <a:r>
              <a:rPr lang="zh-CN" altLang="zh-CN" sz="1600" dirty="0">
                <a:effectLst/>
                <a:ea typeface="宋体" panose="02010600030101010101" pitchFamily="2" charset="-122"/>
                <a:cs typeface="宋体" panose="02010600030101010101" pitchFamily="2" charset="-122"/>
              </a:rPr>
              <a:t>参数值为</a:t>
            </a:r>
            <a:r>
              <a:rPr lang="en-US" altLang="zh-CN" sz="1600" dirty="0">
                <a:effectLst/>
                <a:ea typeface="宋体" panose="02010600030101010101" pitchFamily="2" charset="-122"/>
                <a:cs typeface="宋体" panose="02010600030101010101" pitchFamily="2" charset="-122"/>
              </a:rPr>
              <a:t>01</a:t>
            </a:r>
            <a:r>
              <a:rPr lang="zh-CN" altLang="zh-CN" sz="1600" dirty="0">
                <a:effectLst/>
                <a:ea typeface="宋体" panose="02010600030101010101" pitchFamily="2" charset="-122"/>
                <a:cs typeface="宋体" panose="02010600030101010101" pitchFamily="2" charset="-122"/>
              </a:rPr>
              <a:t>，含义是</a:t>
            </a:r>
            <a:r>
              <a:rPr lang="en-US" altLang="zh-CN" sz="1600" dirty="0">
                <a:effectLst/>
                <a:ea typeface="宋体" panose="02010600030101010101" pitchFamily="2" charset="-122"/>
                <a:cs typeface="宋体" panose="02010600030101010101" pitchFamily="2" charset="-122"/>
              </a:rPr>
              <a:t>DO1</a:t>
            </a:r>
            <a:r>
              <a:rPr lang="zh-CN" altLang="zh-CN" sz="1600" dirty="0">
                <a:effectLst/>
                <a:ea typeface="宋体" panose="02010600030101010101" pitchFamily="2" charset="-122"/>
                <a:cs typeface="宋体" panose="02010600030101010101" pitchFamily="2" charset="-122"/>
              </a:rPr>
              <a:t>输出</a:t>
            </a:r>
            <a:endParaRPr lang="zh-CN" altLang="en-US" sz="1600" dirty="0"/>
          </a:p>
        </p:txBody>
      </p:sp>
      <p:pic>
        <p:nvPicPr>
          <p:cNvPr id="9" name="图片 8">
            <a:extLst>
              <a:ext uri="{FF2B5EF4-FFF2-40B4-BE49-F238E27FC236}">
                <a16:creationId xmlns:a16="http://schemas.microsoft.com/office/drawing/2014/main" id="{ECEF1462-E3E8-8ABD-FC50-30C4B0E9EA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936" t="21229" r="8652" b="47340"/>
          <a:stretch/>
        </p:blipFill>
        <p:spPr bwMode="auto">
          <a:xfrm>
            <a:off x="864493" y="2808040"/>
            <a:ext cx="1967751" cy="1440000"/>
          </a:xfrm>
          <a:prstGeom prst="rect">
            <a:avLst/>
          </a:prstGeom>
          <a:noFill/>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40604CCE-7FF3-CCB7-E6B1-243BE1C746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101" t="19396" r="5591" b="47870"/>
          <a:stretch/>
        </p:blipFill>
        <p:spPr bwMode="auto">
          <a:xfrm>
            <a:off x="3233665" y="2808040"/>
            <a:ext cx="1961504" cy="1440000"/>
          </a:xfrm>
          <a:prstGeom prst="rect">
            <a:avLst/>
          </a:prstGeom>
          <a:noFill/>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6859CAF0-CE0C-CA70-F8C1-EAA367ACFE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865" t="9225" r="20040" b="3837"/>
          <a:stretch/>
        </p:blipFill>
        <p:spPr bwMode="auto">
          <a:xfrm rot="16200000">
            <a:off x="5801913" y="2570672"/>
            <a:ext cx="1339647" cy="1814384"/>
          </a:xfrm>
          <a:prstGeom prst="rect">
            <a:avLst/>
          </a:prstGeom>
          <a:noFill/>
          <a:ln>
            <a:noFill/>
          </a:ln>
          <a:extLst>
            <a:ext uri="{53640926-AAD7-44D8-BBD7-CCE9431645EC}">
              <a14:shadowObscured xmlns:a14="http://schemas.microsoft.com/office/drawing/2010/main"/>
            </a:ext>
          </a:extLst>
        </p:spPr>
      </p:pic>
      <p:sp>
        <p:nvSpPr>
          <p:cNvPr id="13" name="文本框 12">
            <a:extLst>
              <a:ext uri="{FF2B5EF4-FFF2-40B4-BE49-F238E27FC236}">
                <a16:creationId xmlns:a16="http://schemas.microsoft.com/office/drawing/2014/main" id="{A22C764A-EB0A-558E-EA97-E1C37D60C334}"/>
              </a:ext>
            </a:extLst>
          </p:cNvPr>
          <p:cNvSpPr txBox="1"/>
          <p:nvPr/>
        </p:nvSpPr>
        <p:spPr>
          <a:xfrm>
            <a:off x="5485783" y="4380327"/>
            <a:ext cx="2363486" cy="1440000"/>
          </a:xfrm>
          <a:prstGeom prst="rect">
            <a:avLst/>
          </a:prstGeom>
          <a:noFill/>
        </p:spPr>
        <p:txBody>
          <a:bodyPr wrap="square">
            <a:spAutoFit/>
          </a:bodyPr>
          <a:lstStyle/>
          <a:p>
            <a:r>
              <a:rPr lang="zh-CN" altLang="zh-CN" sz="1600" dirty="0">
                <a:effectLst/>
                <a:ea typeface="宋体" panose="02010600030101010101" pitchFamily="2" charset="-122"/>
                <a:cs typeface="宋体" panose="02010600030101010101" pitchFamily="2" charset="-122"/>
              </a:rPr>
              <a:t>两位数字表示输出取反状态，</a:t>
            </a:r>
            <a:r>
              <a:rPr lang="en-US" altLang="zh-CN" sz="1600" dirty="0">
                <a:effectLst/>
                <a:ea typeface="宋体" panose="02010600030101010101" pitchFamily="2" charset="-122"/>
                <a:cs typeface="宋体" panose="02010600030101010101" pitchFamily="2" charset="-122"/>
              </a:rPr>
              <a:t>00</a:t>
            </a:r>
            <a:r>
              <a:rPr lang="zh-CN" altLang="zh-CN" sz="1600" dirty="0">
                <a:effectLst/>
                <a:ea typeface="宋体" panose="02010600030101010101" pitchFamily="2" charset="-122"/>
                <a:cs typeface="宋体" panose="02010600030101010101" pitchFamily="2" charset="-122"/>
              </a:rPr>
              <a:t>表示输出未取反，</a:t>
            </a:r>
            <a:r>
              <a:rPr lang="en-US" altLang="zh-CN" sz="1600" dirty="0">
                <a:effectLst/>
                <a:ea typeface="宋体" panose="02010600030101010101" pitchFamily="2" charset="-122"/>
                <a:cs typeface="宋体" panose="02010600030101010101" pitchFamily="2" charset="-122"/>
              </a:rPr>
              <a:t>01</a:t>
            </a:r>
            <a:r>
              <a:rPr lang="zh-CN" altLang="zh-CN" sz="1600" dirty="0">
                <a:effectLst/>
                <a:ea typeface="宋体" panose="02010600030101010101" pitchFamily="2" charset="-122"/>
                <a:cs typeface="宋体" panose="02010600030101010101" pitchFamily="2" charset="-122"/>
              </a:rPr>
              <a:t>表示</a:t>
            </a:r>
            <a:r>
              <a:rPr lang="en-US" altLang="zh-CN" sz="1600" dirty="0">
                <a:effectLst/>
                <a:ea typeface="宋体" panose="02010600030101010101" pitchFamily="2" charset="-122"/>
                <a:cs typeface="宋体" panose="02010600030101010101" pitchFamily="2" charset="-122"/>
              </a:rPr>
              <a:t>DO1</a:t>
            </a:r>
            <a:r>
              <a:rPr lang="zh-CN" altLang="zh-CN" sz="1600" dirty="0">
                <a:effectLst/>
                <a:ea typeface="宋体" panose="02010600030101010101" pitchFamily="2" charset="-122"/>
                <a:cs typeface="宋体" panose="02010600030101010101" pitchFamily="2" charset="-122"/>
              </a:rPr>
              <a:t>输出取反，</a:t>
            </a:r>
            <a:r>
              <a:rPr lang="en-US" altLang="zh-CN" sz="1600" dirty="0">
                <a:effectLst/>
                <a:ea typeface="宋体" panose="02010600030101010101" pitchFamily="2" charset="-122"/>
                <a:cs typeface="宋体" panose="02010600030101010101" pitchFamily="2" charset="-122"/>
              </a:rPr>
              <a:t>02</a:t>
            </a:r>
            <a:r>
              <a:rPr lang="zh-CN" altLang="zh-CN" sz="1600" dirty="0">
                <a:effectLst/>
                <a:ea typeface="宋体" panose="02010600030101010101" pitchFamily="2" charset="-122"/>
                <a:cs typeface="宋体" panose="02010600030101010101" pitchFamily="2" charset="-122"/>
              </a:rPr>
              <a:t>表示</a:t>
            </a:r>
            <a:r>
              <a:rPr lang="en-US" altLang="zh-CN" sz="1600" dirty="0">
                <a:effectLst/>
                <a:ea typeface="宋体" panose="02010600030101010101" pitchFamily="2" charset="-122"/>
                <a:cs typeface="宋体" panose="02010600030101010101" pitchFamily="2" charset="-122"/>
              </a:rPr>
              <a:t>DO2</a:t>
            </a:r>
            <a:r>
              <a:rPr lang="zh-CN" altLang="zh-CN" sz="1600" dirty="0">
                <a:effectLst/>
                <a:ea typeface="宋体" panose="02010600030101010101" pitchFamily="2" charset="-122"/>
                <a:cs typeface="宋体" panose="02010600030101010101" pitchFamily="2" charset="-122"/>
              </a:rPr>
              <a:t>输出取反，</a:t>
            </a:r>
            <a:r>
              <a:rPr lang="en-US" altLang="zh-CN" sz="1600" dirty="0">
                <a:effectLst/>
                <a:ea typeface="宋体" panose="02010600030101010101" pitchFamily="2" charset="-122"/>
                <a:cs typeface="宋体" panose="02010600030101010101" pitchFamily="2" charset="-122"/>
              </a:rPr>
              <a:t>03</a:t>
            </a:r>
            <a:r>
              <a:rPr lang="zh-CN" altLang="zh-CN" sz="1600" dirty="0">
                <a:effectLst/>
                <a:ea typeface="宋体" panose="02010600030101010101" pitchFamily="2" charset="-122"/>
                <a:cs typeface="宋体" panose="02010600030101010101" pitchFamily="2" charset="-122"/>
              </a:rPr>
              <a:t>表示</a:t>
            </a:r>
            <a:r>
              <a:rPr lang="en-US" altLang="zh-CN" sz="1600" dirty="0">
                <a:effectLst/>
                <a:ea typeface="宋体" panose="02010600030101010101" pitchFamily="2" charset="-122"/>
                <a:cs typeface="宋体" panose="02010600030101010101" pitchFamily="2" charset="-122"/>
              </a:rPr>
              <a:t>DO1</a:t>
            </a:r>
            <a:r>
              <a:rPr lang="zh-CN" altLang="zh-CN" sz="1600" dirty="0">
                <a:effectLst/>
                <a:ea typeface="宋体" panose="02010600030101010101" pitchFamily="2" charset="-122"/>
                <a:cs typeface="宋体" panose="02010600030101010101" pitchFamily="2" charset="-122"/>
              </a:rPr>
              <a:t>和</a:t>
            </a:r>
            <a:r>
              <a:rPr lang="en-US" altLang="zh-CN" sz="1600" dirty="0">
                <a:effectLst/>
                <a:ea typeface="宋体" panose="02010600030101010101" pitchFamily="2" charset="-122"/>
                <a:cs typeface="宋体" panose="02010600030101010101" pitchFamily="2" charset="-122"/>
              </a:rPr>
              <a:t>DO2</a:t>
            </a:r>
            <a:r>
              <a:rPr lang="zh-CN" altLang="zh-CN" sz="1600" dirty="0">
                <a:effectLst/>
                <a:ea typeface="宋体" panose="02010600030101010101" pitchFamily="2" charset="-122"/>
                <a:cs typeface="宋体" panose="02010600030101010101" pitchFamily="2" charset="-122"/>
              </a:rPr>
              <a:t>输出取反</a:t>
            </a:r>
            <a:endParaRPr lang="zh-CN" altLang="en-US" sz="1600" dirty="0"/>
          </a:p>
        </p:txBody>
      </p:sp>
      <p:pic>
        <p:nvPicPr>
          <p:cNvPr id="14" name="图片 13">
            <a:extLst>
              <a:ext uri="{FF2B5EF4-FFF2-40B4-BE49-F238E27FC236}">
                <a16:creationId xmlns:a16="http://schemas.microsoft.com/office/drawing/2014/main" id="{4E30AEAF-EFB1-00E1-DDAA-0ABE6CFE72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683" t="10936" r="22771" b="7373"/>
          <a:stretch/>
        </p:blipFill>
        <p:spPr bwMode="auto">
          <a:xfrm rot="16200000">
            <a:off x="8295659" y="2515921"/>
            <a:ext cx="1324964" cy="1814386"/>
          </a:xfrm>
          <a:prstGeom prst="rect">
            <a:avLst/>
          </a:prstGeom>
          <a:noFill/>
          <a:ln>
            <a:noFill/>
          </a:ln>
          <a:extLst>
            <a:ext uri="{53640926-AAD7-44D8-BBD7-CCE9431645EC}">
              <a14:shadowObscured xmlns:a14="http://schemas.microsoft.com/office/drawing/2010/main"/>
            </a:ext>
          </a:extLst>
        </p:spPr>
      </p:pic>
      <p:sp>
        <p:nvSpPr>
          <p:cNvPr id="16" name="文本框 15">
            <a:extLst>
              <a:ext uri="{FF2B5EF4-FFF2-40B4-BE49-F238E27FC236}">
                <a16:creationId xmlns:a16="http://schemas.microsoft.com/office/drawing/2014/main" id="{8CA81E3C-0D0C-F69A-EC62-1DE34554B44F}"/>
              </a:ext>
            </a:extLst>
          </p:cNvPr>
          <p:cNvSpPr txBox="1"/>
          <p:nvPr/>
        </p:nvSpPr>
        <p:spPr>
          <a:xfrm>
            <a:off x="7921277" y="4147688"/>
            <a:ext cx="2363486" cy="1815882"/>
          </a:xfrm>
          <a:prstGeom prst="rect">
            <a:avLst/>
          </a:prstGeom>
          <a:noFill/>
        </p:spPr>
        <p:txBody>
          <a:bodyPr wrap="square">
            <a:spAutoFit/>
          </a:bodyPr>
          <a:lstStyle/>
          <a:p>
            <a:r>
              <a:rPr lang="zh-CN" altLang="zh-CN" sz="1400" dirty="0">
                <a:effectLst/>
                <a:ea typeface="宋体" panose="02010600030101010101" pitchFamily="2" charset="-122"/>
                <a:cs typeface="宋体" panose="02010600030101010101" pitchFamily="2" charset="-122"/>
              </a:rPr>
              <a:t>按下</a:t>
            </a:r>
            <a:r>
              <a:rPr lang="en-US" altLang="zh-CN" sz="1400" dirty="0">
                <a:effectLst/>
                <a:ea typeface="宋体" panose="02010600030101010101" pitchFamily="2" charset="-122"/>
                <a:cs typeface="宋体" panose="02010600030101010101" pitchFamily="2" charset="-122"/>
              </a:rPr>
              <a:t>OK</a:t>
            </a:r>
            <a:r>
              <a:rPr lang="zh-CN" altLang="zh-CN" sz="1400" dirty="0">
                <a:effectLst/>
                <a:ea typeface="宋体" panose="02010600030101010101" pitchFamily="2" charset="-122"/>
                <a:cs typeface="宋体" panose="02010600030101010101" pitchFamily="2" charset="-122"/>
              </a:rPr>
              <a:t>键，首先屏幕中的左侧</a:t>
            </a:r>
            <a:r>
              <a:rPr lang="en-US" altLang="zh-CN" sz="1400" dirty="0">
                <a:effectLst/>
                <a:ea typeface="宋体" panose="02010600030101010101" pitchFamily="2" charset="-122"/>
                <a:cs typeface="宋体" panose="02010600030101010101" pitchFamily="2" charset="-122"/>
              </a:rPr>
              <a:t>b00</a:t>
            </a:r>
            <a:r>
              <a:rPr lang="zh-CN" altLang="zh-CN" sz="1400" dirty="0">
                <a:effectLst/>
                <a:ea typeface="宋体" panose="02010600030101010101" pitchFamily="2" charset="-122"/>
                <a:cs typeface="宋体" panose="02010600030101010101" pitchFamily="2" charset="-122"/>
              </a:rPr>
              <a:t>会出现闪烁代表可以修改，</a:t>
            </a:r>
            <a:r>
              <a:rPr lang="en-US" altLang="zh-CN" sz="1400" dirty="0">
                <a:effectLst/>
                <a:ea typeface="宋体" panose="02010600030101010101" pitchFamily="2" charset="-122"/>
                <a:cs typeface="宋体" panose="02010600030101010101" pitchFamily="2" charset="-122"/>
              </a:rPr>
              <a:t>b00</a:t>
            </a:r>
            <a:r>
              <a:rPr lang="zh-CN" altLang="zh-CN" sz="1400" dirty="0">
                <a:effectLst/>
                <a:ea typeface="宋体" panose="02010600030101010101" pitchFamily="2" charset="-122"/>
                <a:cs typeface="宋体" panose="02010600030101010101" pitchFamily="2" charset="-122"/>
              </a:rPr>
              <a:t>代表</a:t>
            </a:r>
            <a:r>
              <a:rPr lang="en-US" altLang="zh-CN" sz="1400" dirty="0">
                <a:effectLst/>
                <a:ea typeface="宋体" panose="02010600030101010101" pitchFamily="2" charset="-122"/>
                <a:cs typeface="宋体" panose="02010600030101010101" pitchFamily="2" charset="-122"/>
              </a:rPr>
              <a:t>DO1</a:t>
            </a:r>
            <a:r>
              <a:rPr lang="zh-CN" altLang="zh-CN" sz="1400" dirty="0">
                <a:effectLst/>
                <a:ea typeface="宋体" panose="02010600030101010101" pitchFamily="2" charset="-122"/>
                <a:cs typeface="宋体" panose="02010600030101010101" pitchFamily="2" charset="-122"/>
              </a:rPr>
              <a:t>，</a:t>
            </a:r>
            <a:r>
              <a:rPr lang="en-US" altLang="zh-CN" sz="1400" dirty="0">
                <a:effectLst/>
                <a:ea typeface="宋体" panose="02010600030101010101" pitchFamily="2" charset="-122"/>
                <a:cs typeface="宋体" panose="02010600030101010101" pitchFamily="2" charset="-122"/>
              </a:rPr>
              <a:t>b01</a:t>
            </a:r>
            <a:r>
              <a:rPr lang="zh-CN" altLang="zh-CN" sz="1400" dirty="0">
                <a:effectLst/>
                <a:ea typeface="宋体" panose="02010600030101010101" pitchFamily="2" charset="-122"/>
                <a:cs typeface="宋体" panose="02010600030101010101" pitchFamily="2" charset="-122"/>
              </a:rPr>
              <a:t>代表</a:t>
            </a:r>
            <a:r>
              <a:rPr lang="en-US" altLang="zh-CN" sz="1400" dirty="0">
                <a:effectLst/>
                <a:ea typeface="宋体" panose="02010600030101010101" pitchFamily="2" charset="-122"/>
                <a:cs typeface="宋体" panose="02010600030101010101" pitchFamily="2" charset="-122"/>
              </a:rPr>
              <a:t>DO2</a:t>
            </a:r>
            <a:r>
              <a:rPr lang="zh-CN" altLang="zh-CN" sz="1400" dirty="0">
                <a:effectLst/>
                <a:ea typeface="宋体" panose="02010600030101010101" pitchFamily="2" charset="-122"/>
                <a:cs typeface="宋体" panose="02010600030101010101" pitchFamily="2" charset="-122"/>
              </a:rPr>
              <a:t>，再次按下</a:t>
            </a:r>
            <a:r>
              <a:rPr lang="en-US" altLang="zh-CN" sz="1400" dirty="0">
                <a:effectLst/>
                <a:ea typeface="宋体" panose="02010600030101010101" pitchFamily="2" charset="-122"/>
                <a:cs typeface="宋体" panose="02010600030101010101" pitchFamily="2" charset="-122"/>
              </a:rPr>
              <a:t>OK</a:t>
            </a:r>
            <a:r>
              <a:rPr lang="zh-CN" altLang="zh-CN" sz="1400" dirty="0">
                <a:effectLst/>
                <a:ea typeface="宋体" panose="02010600030101010101" pitchFamily="2" charset="-122"/>
                <a:cs typeface="宋体" panose="02010600030101010101" pitchFamily="2" charset="-122"/>
              </a:rPr>
              <a:t>键，右侧</a:t>
            </a:r>
            <a:r>
              <a:rPr lang="en-US" altLang="zh-CN" sz="1400" dirty="0">
                <a:effectLst/>
                <a:ea typeface="宋体" panose="02010600030101010101" pitchFamily="2" charset="-122"/>
                <a:cs typeface="宋体" panose="02010600030101010101" pitchFamily="2" charset="-122"/>
              </a:rPr>
              <a:t>0</a:t>
            </a:r>
            <a:r>
              <a:rPr lang="zh-CN" altLang="zh-CN" sz="1400" dirty="0">
                <a:effectLst/>
                <a:ea typeface="宋体" panose="02010600030101010101" pitchFamily="2" charset="-122"/>
                <a:cs typeface="宋体" panose="02010600030101010101" pitchFamily="2" charset="-122"/>
              </a:rPr>
              <a:t>会出现闪烁，代表可以修改，</a:t>
            </a:r>
            <a:r>
              <a:rPr lang="en-US" altLang="zh-CN" sz="1400" dirty="0">
                <a:effectLst/>
                <a:ea typeface="宋体" panose="02010600030101010101" pitchFamily="2" charset="-122"/>
                <a:cs typeface="宋体" panose="02010600030101010101" pitchFamily="2" charset="-122"/>
              </a:rPr>
              <a:t>0</a:t>
            </a:r>
            <a:r>
              <a:rPr lang="zh-CN" altLang="zh-CN" sz="1400" dirty="0">
                <a:effectLst/>
                <a:ea typeface="宋体" panose="02010600030101010101" pitchFamily="2" charset="-122"/>
                <a:cs typeface="宋体" panose="02010600030101010101" pitchFamily="2" charset="-122"/>
              </a:rPr>
              <a:t>代表不使能取反，</a:t>
            </a:r>
            <a:r>
              <a:rPr lang="en-US" altLang="zh-CN" sz="1400" dirty="0">
                <a:effectLst/>
                <a:ea typeface="宋体" panose="02010600030101010101" pitchFamily="2" charset="-122"/>
                <a:cs typeface="宋体" panose="02010600030101010101" pitchFamily="2" charset="-122"/>
              </a:rPr>
              <a:t>1</a:t>
            </a:r>
            <a:r>
              <a:rPr lang="zh-CN" altLang="zh-CN" sz="1400" dirty="0">
                <a:effectLst/>
                <a:ea typeface="宋体" panose="02010600030101010101" pitchFamily="2" charset="-122"/>
                <a:cs typeface="宋体" panose="02010600030101010101" pitchFamily="2" charset="-122"/>
              </a:rPr>
              <a:t>代表使能取反，设置完成后按</a:t>
            </a:r>
            <a:r>
              <a:rPr lang="en-US" altLang="zh-CN" sz="1400" dirty="0">
                <a:effectLst/>
                <a:ea typeface="宋体" panose="02010600030101010101" pitchFamily="2" charset="-122"/>
                <a:cs typeface="宋体" panose="02010600030101010101" pitchFamily="2" charset="-122"/>
              </a:rPr>
              <a:t>OK</a:t>
            </a:r>
            <a:r>
              <a:rPr lang="zh-CN" altLang="zh-CN" sz="1400" dirty="0">
                <a:effectLst/>
                <a:ea typeface="宋体" panose="02010600030101010101" pitchFamily="2" charset="-122"/>
                <a:cs typeface="宋体" panose="02010600030101010101" pitchFamily="2" charset="-122"/>
              </a:rPr>
              <a:t>键加以确认</a:t>
            </a:r>
            <a:endParaRPr lang="zh-CN" altLang="en-US" sz="1400" dirty="0"/>
          </a:p>
        </p:txBody>
      </p:sp>
    </p:spTree>
    <p:extLst>
      <p:ext uri="{BB962C8B-B14F-4D97-AF65-F5344CB8AC3E}">
        <p14:creationId xmlns:p14="http://schemas.microsoft.com/office/powerpoint/2010/main" val="10237851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3.4.3 </a:t>
            </a:r>
            <a:r>
              <a:rPr lang="zh-CN" altLang="en-US" sz="2400" b="1" dirty="0">
                <a:solidFill>
                  <a:srgbClr val="294B64"/>
                </a:solidFill>
                <a:latin typeface="微软雅黑" panose="020B0503020204020204" charset="-122"/>
                <a:ea typeface="微软雅黑" panose="020B0503020204020204" charset="-122"/>
              </a:rPr>
              <a:t>技能训练</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743457"/>
            <a:ext cx="9600158" cy="2296783"/>
          </a:xfrm>
          <a:prstGeom prst="rect">
            <a:avLst/>
          </a:prstGeom>
          <a:noFill/>
        </p:spPr>
        <p:txBody>
          <a:bodyPr wrap="square">
            <a:spAutoFit/>
          </a:bodyPr>
          <a:lstStyle/>
          <a:p>
            <a:pPr>
              <a:lnSpc>
                <a:spcPct val="150000"/>
              </a:lnSpc>
            </a:pPr>
            <a:r>
              <a:rPr lang="en-US" altLang="zh-CN" dirty="0">
                <a:latin typeface="+mn-ea"/>
              </a:rPr>
              <a:t>1.</a:t>
            </a:r>
            <a:r>
              <a:rPr lang="zh-CN" altLang="en-US" dirty="0">
                <a:latin typeface="+mn-ea"/>
              </a:rPr>
              <a:t>训练目的</a:t>
            </a:r>
          </a:p>
          <a:p>
            <a:pPr lvl="1">
              <a:lnSpc>
                <a:spcPct val="150000"/>
              </a:lnSpc>
            </a:pPr>
            <a:r>
              <a:rPr lang="en-US" altLang="zh-CN" sz="1600" dirty="0">
                <a:latin typeface="+mn-ea"/>
              </a:rPr>
              <a:t>(1)	</a:t>
            </a:r>
            <a:r>
              <a:rPr lang="zh-CN" altLang="en-US" sz="1600" dirty="0">
                <a:latin typeface="+mn-ea"/>
              </a:rPr>
              <a:t>熟悉变频器模拟量输入端子功能；</a:t>
            </a:r>
          </a:p>
          <a:p>
            <a:pPr lvl="1">
              <a:lnSpc>
                <a:spcPct val="150000"/>
              </a:lnSpc>
            </a:pPr>
            <a:r>
              <a:rPr lang="en-US" altLang="zh-CN" sz="1600" dirty="0">
                <a:latin typeface="+mn-ea"/>
              </a:rPr>
              <a:t>(2)	</a:t>
            </a:r>
            <a:r>
              <a:rPr lang="zh-CN" altLang="en-US" sz="1600" dirty="0">
                <a:latin typeface="+mn-ea"/>
              </a:rPr>
              <a:t>熟练使用变频器设置模拟量参数；</a:t>
            </a:r>
          </a:p>
          <a:p>
            <a:pPr lvl="1">
              <a:lnSpc>
                <a:spcPct val="150000"/>
              </a:lnSpc>
            </a:pPr>
            <a:r>
              <a:rPr lang="en-US" altLang="zh-CN" sz="1600" dirty="0">
                <a:latin typeface="+mn-ea"/>
              </a:rPr>
              <a:t>(3)	</a:t>
            </a:r>
            <a:r>
              <a:rPr lang="zh-CN" altLang="en-US" sz="1600" dirty="0">
                <a:latin typeface="+mn-ea"/>
              </a:rPr>
              <a:t>能正确完成变频器模拟量端子接线；</a:t>
            </a:r>
          </a:p>
          <a:p>
            <a:pPr lvl="1">
              <a:lnSpc>
                <a:spcPct val="150000"/>
              </a:lnSpc>
            </a:pPr>
            <a:r>
              <a:rPr lang="en-US" altLang="zh-CN" sz="1600" dirty="0">
                <a:latin typeface="+mn-ea"/>
              </a:rPr>
              <a:t>(4)	</a:t>
            </a:r>
            <a:r>
              <a:rPr lang="zh-CN" altLang="en-US" sz="1600" dirty="0">
                <a:latin typeface="+mn-ea"/>
              </a:rPr>
              <a:t>会设置变频器模拟量参数，会进行模拟量定标；</a:t>
            </a:r>
          </a:p>
          <a:p>
            <a:pPr lvl="1">
              <a:lnSpc>
                <a:spcPct val="150000"/>
              </a:lnSpc>
            </a:pPr>
            <a:r>
              <a:rPr lang="en-US" altLang="zh-CN" sz="1600" dirty="0">
                <a:latin typeface="+mn-ea"/>
              </a:rPr>
              <a:t>(5)	</a:t>
            </a:r>
            <a:r>
              <a:rPr lang="zh-CN" altLang="en-US" sz="1600" dirty="0">
                <a:latin typeface="+mn-ea"/>
              </a:rPr>
              <a:t>正确记录变频器调试数据；</a:t>
            </a:r>
          </a:p>
        </p:txBody>
      </p:sp>
      <p:graphicFrame>
        <p:nvGraphicFramePr>
          <p:cNvPr id="2" name="表格 1">
            <a:extLst>
              <a:ext uri="{FF2B5EF4-FFF2-40B4-BE49-F238E27FC236}">
                <a16:creationId xmlns:a16="http://schemas.microsoft.com/office/drawing/2014/main" id="{DAA4C3C8-0AC5-08B1-077E-1583DB48CD3D}"/>
              </a:ext>
            </a:extLst>
          </p:cNvPr>
          <p:cNvGraphicFramePr>
            <a:graphicFrameLocks noGrp="1"/>
          </p:cNvGraphicFramePr>
          <p:nvPr>
            <p:extLst>
              <p:ext uri="{D42A27DB-BD31-4B8C-83A1-F6EECF244321}">
                <p14:modId xmlns:p14="http://schemas.microsoft.com/office/powerpoint/2010/main" val="3023798307"/>
              </p:ext>
            </p:extLst>
          </p:nvPr>
        </p:nvGraphicFramePr>
        <p:xfrm>
          <a:off x="2952725" y="1214057"/>
          <a:ext cx="6487630" cy="355988"/>
        </p:xfrm>
        <a:graphic>
          <a:graphicData uri="http://schemas.openxmlformats.org/drawingml/2006/table">
            <a:tbl>
              <a:tblPr firstRow="1" firstCol="1" bandRow="1">
                <a:tableStyleId>{5C22544A-7EE6-4342-B048-85BDC9FD1C3A}</a:tableStyleId>
              </a:tblPr>
              <a:tblGrid>
                <a:gridCol w="6487630">
                  <a:extLst>
                    <a:ext uri="{9D8B030D-6E8A-4147-A177-3AD203B41FA5}">
                      <a16:colId xmlns:a16="http://schemas.microsoft.com/office/drawing/2014/main" val="741042950"/>
                    </a:ext>
                  </a:extLst>
                </a:gridCol>
              </a:tblGrid>
              <a:tr h="355988">
                <a:tc>
                  <a:txBody>
                    <a:bodyPr/>
                    <a:lstStyle/>
                    <a:p>
                      <a:pPr algn="ctr"/>
                      <a:r>
                        <a:rPr lang="en-US" altLang="zh-CN" sz="1800" dirty="0">
                          <a:effectLst/>
                        </a:rPr>
                        <a:t>SINAMICS V20</a:t>
                      </a:r>
                      <a:r>
                        <a:rPr lang="zh-CN" altLang="en-US" sz="1800" dirty="0">
                          <a:effectLst/>
                        </a:rPr>
                        <a:t>变频器模拟量调节电动机转速</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2715400178"/>
                  </a:ext>
                </a:extLst>
              </a:tr>
            </a:tbl>
          </a:graphicData>
        </a:graphic>
      </p:graphicFrame>
    </p:spTree>
    <p:extLst>
      <p:ext uri="{BB962C8B-B14F-4D97-AF65-F5344CB8AC3E}">
        <p14:creationId xmlns:p14="http://schemas.microsoft.com/office/powerpoint/2010/main" val="25936979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7" name="文本框 6">
            <a:extLst>
              <a:ext uri="{FF2B5EF4-FFF2-40B4-BE49-F238E27FC236}">
                <a16:creationId xmlns:a16="http://schemas.microsoft.com/office/drawing/2014/main" id="{870BC682-C3D4-A344-F6F9-A09081215BFE}"/>
              </a:ext>
            </a:extLst>
          </p:cNvPr>
          <p:cNvSpPr txBox="1"/>
          <p:nvPr/>
        </p:nvSpPr>
        <p:spPr>
          <a:xfrm>
            <a:off x="450648" y="1223863"/>
            <a:ext cx="10283833" cy="3097130"/>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2. </a:t>
            </a:r>
            <a:r>
              <a:rPr lang="zh-CN" altLang="en-US" sz="1800" dirty="0">
                <a:effectLst/>
                <a:ea typeface="宋体" panose="02010600030101010101" pitchFamily="2" charset="-122"/>
                <a:cs typeface="宋体" panose="02010600030101010101" pitchFamily="2" charset="-122"/>
              </a:rPr>
              <a:t>训练要求</a:t>
            </a:r>
            <a:endParaRPr lang="en-US" altLang="zh-CN" sz="1800" dirty="0">
              <a:effectLst/>
              <a:ea typeface="宋体" panose="02010600030101010101" pitchFamily="2" charset="-122"/>
              <a:cs typeface="宋体" panose="02010600030101010101" pitchFamily="2" charset="-122"/>
            </a:endParaRPr>
          </a:p>
          <a:p>
            <a:pPr lvl="1">
              <a:lnSpc>
                <a:spcPct val="150000"/>
              </a:lnSpc>
            </a:pPr>
            <a:r>
              <a:rPr lang="en-US" altLang="zh-CN" sz="1600" dirty="0">
                <a:effectLst/>
                <a:ea typeface="宋体" panose="02010600030101010101" pitchFamily="2" charset="-122"/>
                <a:cs typeface="宋体" panose="02010600030101010101" pitchFamily="2" charset="-122"/>
              </a:rPr>
              <a:t>(1)</a:t>
            </a:r>
            <a:r>
              <a:rPr lang="zh-CN" altLang="en-US" sz="1600" dirty="0">
                <a:effectLst/>
                <a:ea typeface="宋体" panose="02010600030101010101" pitchFamily="2" charset="-122"/>
                <a:cs typeface="宋体" panose="02010600030101010101" pitchFamily="2" charset="-122"/>
              </a:rPr>
              <a:t>数字输入端子</a:t>
            </a:r>
            <a:r>
              <a:rPr lang="en-US" altLang="zh-CN" sz="1600" dirty="0">
                <a:effectLst/>
                <a:ea typeface="宋体" panose="02010600030101010101" pitchFamily="2" charset="-122"/>
                <a:cs typeface="宋体" panose="02010600030101010101" pitchFamily="2" charset="-122"/>
              </a:rPr>
              <a:t>8</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DI1</a:t>
            </a:r>
            <a:r>
              <a:rPr lang="zh-CN" altLang="en-US" sz="1600" dirty="0">
                <a:effectLst/>
                <a:ea typeface="宋体" panose="02010600030101010101" pitchFamily="2" charset="-122"/>
                <a:cs typeface="宋体" panose="02010600030101010101" pitchFamily="2" charset="-122"/>
              </a:rPr>
              <a:t>）外接开关</a:t>
            </a:r>
            <a:r>
              <a:rPr lang="en-US" altLang="zh-CN" sz="1600" dirty="0">
                <a:effectLst/>
                <a:ea typeface="宋体" panose="02010600030101010101" pitchFamily="2" charset="-122"/>
                <a:cs typeface="宋体" panose="02010600030101010101" pitchFamily="2" charset="-122"/>
              </a:rPr>
              <a:t>KA1</a:t>
            </a:r>
            <a:r>
              <a:rPr lang="zh-CN" altLang="en-US" sz="1600" dirty="0">
                <a:effectLst/>
                <a:ea typeface="宋体" panose="02010600030101010101" pitchFamily="2" charset="-122"/>
                <a:cs typeface="宋体" panose="02010600030101010101" pitchFamily="2" charset="-122"/>
              </a:rPr>
              <a:t>控制变频器正向启动和停止；</a:t>
            </a:r>
          </a:p>
          <a:p>
            <a:pPr lvl="1">
              <a:lnSpc>
                <a:spcPct val="150000"/>
              </a:lnSpc>
            </a:pPr>
            <a:r>
              <a:rPr lang="en-US" altLang="zh-CN" sz="1600" dirty="0">
                <a:effectLst/>
                <a:ea typeface="宋体" panose="02010600030101010101" pitchFamily="2" charset="-122"/>
                <a:cs typeface="宋体" panose="02010600030101010101" pitchFamily="2" charset="-122"/>
              </a:rPr>
              <a:t>(2)	</a:t>
            </a:r>
            <a:r>
              <a:rPr lang="zh-CN" altLang="en-US" sz="1600" dirty="0">
                <a:effectLst/>
                <a:ea typeface="宋体" panose="02010600030101010101" pitchFamily="2" charset="-122"/>
                <a:cs typeface="宋体" panose="02010600030101010101" pitchFamily="2" charset="-122"/>
              </a:rPr>
              <a:t>数字输入端子</a:t>
            </a:r>
            <a:r>
              <a:rPr lang="en-US" altLang="zh-CN" sz="1600" dirty="0">
                <a:effectLst/>
                <a:ea typeface="宋体" panose="02010600030101010101" pitchFamily="2" charset="-122"/>
                <a:cs typeface="宋体" panose="02010600030101010101" pitchFamily="2" charset="-122"/>
              </a:rPr>
              <a:t>9</a:t>
            </a:r>
            <a:r>
              <a:rPr lang="zh-CN" altLang="en-US" sz="1600" dirty="0">
                <a:effectLst/>
                <a:ea typeface="宋体" panose="02010600030101010101" pitchFamily="2" charset="-122"/>
                <a:cs typeface="宋体" panose="02010600030101010101" pitchFamily="2" charset="-122"/>
              </a:rPr>
              <a:t>（</a:t>
            </a:r>
            <a:r>
              <a:rPr lang="en-US" altLang="zh-CN" sz="1600" dirty="0">
                <a:effectLst/>
                <a:ea typeface="宋体" panose="02010600030101010101" pitchFamily="2" charset="-122"/>
                <a:cs typeface="宋体" panose="02010600030101010101" pitchFamily="2" charset="-122"/>
              </a:rPr>
              <a:t>DI2</a:t>
            </a:r>
            <a:r>
              <a:rPr lang="zh-CN" altLang="en-US" sz="1600" dirty="0">
                <a:effectLst/>
                <a:ea typeface="宋体" panose="02010600030101010101" pitchFamily="2" charset="-122"/>
                <a:cs typeface="宋体" panose="02010600030101010101" pitchFamily="2" charset="-122"/>
              </a:rPr>
              <a:t>）外接开关</a:t>
            </a:r>
            <a:r>
              <a:rPr lang="en-US" altLang="zh-CN" sz="1600" dirty="0">
                <a:effectLst/>
                <a:ea typeface="宋体" panose="02010600030101010101" pitchFamily="2" charset="-122"/>
                <a:cs typeface="宋体" panose="02010600030101010101" pitchFamily="2" charset="-122"/>
              </a:rPr>
              <a:t>KA2</a:t>
            </a:r>
            <a:r>
              <a:rPr lang="zh-CN" altLang="en-US" sz="1600" dirty="0">
                <a:effectLst/>
                <a:ea typeface="宋体" panose="02010600030101010101" pitchFamily="2" charset="-122"/>
                <a:cs typeface="宋体" panose="02010600030101010101" pitchFamily="2" charset="-122"/>
              </a:rPr>
              <a:t>控制变频器反向启动和停止；</a:t>
            </a:r>
          </a:p>
          <a:p>
            <a:pPr lvl="1">
              <a:lnSpc>
                <a:spcPct val="150000"/>
              </a:lnSpc>
            </a:pPr>
            <a:r>
              <a:rPr lang="en-US" altLang="zh-CN" sz="1600" dirty="0">
                <a:effectLst/>
                <a:ea typeface="宋体" panose="02010600030101010101" pitchFamily="2" charset="-122"/>
                <a:cs typeface="宋体" panose="02010600030101010101" pitchFamily="2" charset="-122"/>
              </a:rPr>
              <a:t>(3)	</a:t>
            </a:r>
            <a:r>
              <a:rPr lang="zh-CN" altLang="en-US" sz="1600" dirty="0">
                <a:effectLst/>
                <a:ea typeface="宋体" panose="02010600030101010101" pitchFamily="2" charset="-122"/>
                <a:cs typeface="宋体" panose="02010600030101010101" pitchFamily="2" charset="-122"/>
              </a:rPr>
              <a:t>斜坡上升时间</a:t>
            </a:r>
            <a:r>
              <a:rPr lang="en-US" altLang="zh-CN" sz="1600" dirty="0">
                <a:effectLst/>
                <a:ea typeface="宋体" panose="02010600030101010101" pitchFamily="2" charset="-122"/>
                <a:cs typeface="宋体" panose="02010600030101010101" pitchFamily="2" charset="-122"/>
              </a:rPr>
              <a:t>12S</a:t>
            </a:r>
            <a:r>
              <a:rPr lang="zh-CN" altLang="en-US" sz="1600" dirty="0">
                <a:effectLst/>
                <a:ea typeface="宋体" panose="02010600030101010101" pitchFamily="2" charset="-122"/>
                <a:cs typeface="宋体" panose="02010600030101010101" pitchFamily="2" charset="-122"/>
              </a:rPr>
              <a:t>，斜坡下降时间</a:t>
            </a:r>
            <a:r>
              <a:rPr lang="en-US" altLang="zh-CN" sz="1600" dirty="0">
                <a:effectLst/>
                <a:ea typeface="宋体" panose="02010600030101010101" pitchFamily="2" charset="-122"/>
                <a:cs typeface="宋体" panose="02010600030101010101" pitchFamily="2" charset="-122"/>
              </a:rPr>
              <a:t>8S</a:t>
            </a:r>
            <a:r>
              <a:rPr lang="zh-CN" altLang="en-US" sz="1600" dirty="0">
                <a:effectLst/>
                <a:ea typeface="宋体" panose="02010600030101010101" pitchFamily="2" charset="-122"/>
                <a:cs typeface="宋体" panose="02010600030101010101" pitchFamily="2" charset="-122"/>
              </a:rPr>
              <a:t>；</a:t>
            </a:r>
          </a:p>
          <a:p>
            <a:pPr lvl="1">
              <a:lnSpc>
                <a:spcPct val="150000"/>
              </a:lnSpc>
            </a:pPr>
            <a:r>
              <a:rPr lang="en-US" altLang="zh-CN" sz="1600" dirty="0">
                <a:effectLst/>
                <a:ea typeface="宋体" panose="02010600030101010101" pitchFamily="2" charset="-122"/>
                <a:cs typeface="宋体" panose="02010600030101010101" pitchFamily="2" charset="-122"/>
              </a:rPr>
              <a:t>(4)	</a:t>
            </a:r>
            <a:r>
              <a:rPr lang="zh-CN" altLang="en-US" sz="1600" dirty="0">
                <a:effectLst/>
                <a:ea typeface="宋体" panose="02010600030101010101" pitchFamily="2" charset="-122"/>
                <a:cs typeface="宋体" panose="02010600030101010101" pitchFamily="2" charset="-122"/>
              </a:rPr>
              <a:t>模拟输入通道</a:t>
            </a:r>
            <a:r>
              <a:rPr lang="en-US" altLang="zh-CN" sz="1600" dirty="0">
                <a:effectLst/>
                <a:ea typeface="宋体" panose="02010600030101010101" pitchFamily="2" charset="-122"/>
                <a:cs typeface="宋体" panose="02010600030101010101" pitchFamily="2" charset="-122"/>
              </a:rPr>
              <a:t>AI1</a:t>
            </a:r>
            <a:r>
              <a:rPr lang="zh-CN" altLang="en-US" sz="1600" dirty="0">
                <a:effectLst/>
                <a:ea typeface="宋体" panose="02010600030101010101" pitchFamily="2" charset="-122"/>
                <a:cs typeface="宋体" panose="02010600030101010101" pitchFamily="2" charset="-122"/>
              </a:rPr>
              <a:t>外接电位器，输入</a:t>
            </a:r>
            <a:r>
              <a:rPr lang="en-US" altLang="zh-CN" sz="1600" dirty="0">
                <a:effectLst/>
                <a:ea typeface="宋体" panose="02010600030101010101" pitchFamily="2" charset="-122"/>
                <a:cs typeface="宋体" panose="02010600030101010101" pitchFamily="2" charset="-122"/>
              </a:rPr>
              <a:t>0∼10V</a:t>
            </a:r>
            <a:r>
              <a:rPr lang="zh-CN" altLang="en-US" sz="1600" dirty="0">
                <a:effectLst/>
                <a:ea typeface="宋体" panose="02010600030101010101" pitchFamily="2" charset="-122"/>
                <a:cs typeface="宋体" panose="02010600030101010101" pitchFamily="2" charset="-122"/>
              </a:rPr>
              <a:t>，调节变频器输出频率</a:t>
            </a:r>
            <a:r>
              <a:rPr lang="en-US" altLang="zh-CN" sz="1600" dirty="0">
                <a:effectLst/>
                <a:ea typeface="宋体" panose="02010600030101010101" pitchFamily="2" charset="-122"/>
                <a:cs typeface="宋体" panose="02010600030101010101" pitchFamily="2" charset="-122"/>
              </a:rPr>
              <a:t>0∼50Hz</a:t>
            </a:r>
            <a:r>
              <a:rPr lang="zh-CN" altLang="en-US" sz="1600" dirty="0">
                <a:effectLst/>
                <a:ea typeface="宋体" panose="02010600030101010101" pitchFamily="2" charset="-122"/>
                <a:cs typeface="宋体" panose="02010600030101010101" pitchFamily="2" charset="-122"/>
              </a:rPr>
              <a:t>变化；</a:t>
            </a:r>
          </a:p>
          <a:p>
            <a:pPr lvl="1">
              <a:lnSpc>
                <a:spcPct val="150000"/>
              </a:lnSpc>
            </a:pPr>
            <a:r>
              <a:rPr lang="en-US" altLang="zh-CN" sz="1600" dirty="0">
                <a:effectLst/>
                <a:ea typeface="宋体" panose="02010600030101010101" pitchFamily="2" charset="-122"/>
                <a:cs typeface="宋体" panose="02010600030101010101" pitchFamily="2" charset="-122"/>
              </a:rPr>
              <a:t>(5)	</a:t>
            </a:r>
            <a:r>
              <a:rPr lang="zh-CN" altLang="en-US" sz="1600" dirty="0">
                <a:effectLst/>
                <a:ea typeface="宋体" panose="02010600030101010101" pitchFamily="2" charset="-122"/>
                <a:cs typeface="宋体" panose="02010600030101010101" pitchFamily="2" charset="-122"/>
              </a:rPr>
              <a:t>观察记录输入电压或电流与输出频率之间的关系；</a:t>
            </a:r>
          </a:p>
          <a:p>
            <a:pPr lvl="1">
              <a:lnSpc>
                <a:spcPct val="150000"/>
              </a:lnSpc>
            </a:pPr>
            <a:r>
              <a:rPr lang="en-US" altLang="zh-CN" sz="1600" dirty="0">
                <a:effectLst/>
                <a:ea typeface="宋体" panose="02010600030101010101" pitchFamily="2" charset="-122"/>
                <a:cs typeface="宋体" panose="02010600030101010101" pitchFamily="2" charset="-122"/>
              </a:rPr>
              <a:t>(6)	</a:t>
            </a:r>
            <a:r>
              <a:rPr lang="zh-CN" altLang="en-US" sz="1600" dirty="0">
                <a:effectLst/>
                <a:ea typeface="宋体" panose="02010600030101010101" pitchFamily="2" charset="-122"/>
                <a:cs typeface="宋体" panose="02010600030101010101" pitchFamily="2" charset="-122"/>
              </a:rPr>
              <a:t>扩展功能</a:t>
            </a:r>
            <a:r>
              <a:rPr lang="en-US" altLang="zh-CN" sz="1600" dirty="0">
                <a:effectLst/>
                <a:ea typeface="宋体" panose="02010600030101010101" pitchFamily="2" charset="-122"/>
                <a:cs typeface="宋体" panose="02010600030101010101" pitchFamily="2" charset="-122"/>
              </a:rPr>
              <a:t>1</a:t>
            </a:r>
            <a:r>
              <a:rPr lang="zh-CN" altLang="en-US" sz="1600" dirty="0">
                <a:effectLst/>
                <a:ea typeface="宋体" panose="02010600030101010101" pitchFamily="2" charset="-122"/>
                <a:cs typeface="宋体" panose="02010600030101010101" pitchFamily="2" charset="-122"/>
              </a:rPr>
              <a:t>。输入</a:t>
            </a:r>
            <a:r>
              <a:rPr lang="en-US" altLang="zh-CN" sz="1600" dirty="0">
                <a:effectLst/>
                <a:ea typeface="宋体" panose="02010600030101010101" pitchFamily="2" charset="-122"/>
                <a:cs typeface="宋体" panose="02010600030101010101" pitchFamily="2" charset="-122"/>
              </a:rPr>
              <a:t>2∼8V</a:t>
            </a:r>
            <a:r>
              <a:rPr lang="zh-CN" altLang="en-US" sz="1600" dirty="0">
                <a:effectLst/>
                <a:ea typeface="宋体" panose="02010600030101010101" pitchFamily="2" charset="-122"/>
                <a:cs typeface="宋体" panose="02010600030101010101" pitchFamily="2" charset="-122"/>
              </a:rPr>
              <a:t>调节电压，变频器输出频率</a:t>
            </a:r>
            <a:r>
              <a:rPr lang="en-US" altLang="zh-CN" sz="1600" dirty="0">
                <a:effectLst/>
                <a:ea typeface="宋体" panose="02010600030101010101" pitchFamily="2" charset="-122"/>
                <a:cs typeface="宋体" panose="02010600030101010101" pitchFamily="2" charset="-122"/>
              </a:rPr>
              <a:t>0∼50Hz</a:t>
            </a:r>
            <a:r>
              <a:rPr lang="zh-CN" altLang="en-US" sz="1600" dirty="0">
                <a:effectLst/>
                <a:ea typeface="宋体" panose="02010600030101010101" pitchFamily="2" charset="-122"/>
                <a:cs typeface="宋体" panose="02010600030101010101" pitchFamily="2" charset="-122"/>
              </a:rPr>
              <a:t>变化；</a:t>
            </a:r>
          </a:p>
          <a:p>
            <a:pPr lvl="1">
              <a:lnSpc>
                <a:spcPct val="150000"/>
              </a:lnSpc>
            </a:pPr>
            <a:r>
              <a:rPr lang="en-US" altLang="zh-CN" sz="1600" dirty="0">
                <a:effectLst/>
                <a:ea typeface="宋体" panose="02010600030101010101" pitchFamily="2" charset="-122"/>
                <a:cs typeface="宋体" panose="02010600030101010101" pitchFamily="2" charset="-122"/>
              </a:rPr>
              <a:t>(7)	</a:t>
            </a:r>
            <a:r>
              <a:rPr lang="zh-CN" altLang="en-US" sz="1600" dirty="0">
                <a:effectLst/>
                <a:ea typeface="宋体" panose="02010600030101010101" pitchFamily="2" charset="-122"/>
                <a:cs typeface="宋体" panose="02010600030101010101" pitchFamily="2" charset="-122"/>
              </a:rPr>
              <a:t>扩展功能</a:t>
            </a:r>
            <a:r>
              <a:rPr lang="en-US" altLang="zh-CN" sz="1600" dirty="0">
                <a:effectLst/>
                <a:ea typeface="宋体" panose="02010600030101010101" pitchFamily="2" charset="-122"/>
                <a:cs typeface="宋体" panose="02010600030101010101" pitchFamily="2" charset="-122"/>
              </a:rPr>
              <a:t>2</a:t>
            </a:r>
            <a:r>
              <a:rPr lang="zh-CN" altLang="en-US" sz="1600" dirty="0">
                <a:effectLst/>
                <a:ea typeface="宋体" panose="02010600030101010101" pitchFamily="2" charset="-122"/>
                <a:cs typeface="宋体" panose="02010600030101010101" pitchFamily="2" charset="-122"/>
              </a:rPr>
              <a:t>。输入</a:t>
            </a:r>
            <a:r>
              <a:rPr lang="en-US" altLang="zh-CN" sz="1600" dirty="0">
                <a:effectLst/>
                <a:ea typeface="宋体" panose="02010600030101010101" pitchFamily="2" charset="-122"/>
                <a:cs typeface="宋体" panose="02010600030101010101" pitchFamily="2" charset="-122"/>
              </a:rPr>
              <a:t>0∼20mA</a:t>
            </a:r>
            <a:r>
              <a:rPr lang="zh-CN" altLang="en-US" sz="1600" dirty="0">
                <a:effectLst/>
                <a:ea typeface="宋体" panose="02010600030101010101" pitchFamily="2" charset="-122"/>
                <a:cs typeface="宋体" panose="02010600030101010101" pitchFamily="2" charset="-122"/>
              </a:rPr>
              <a:t>电流，变频器输出频率</a:t>
            </a:r>
            <a:r>
              <a:rPr lang="en-US" altLang="zh-CN" sz="1600" dirty="0">
                <a:effectLst/>
                <a:ea typeface="宋体" panose="02010600030101010101" pitchFamily="2" charset="-122"/>
                <a:cs typeface="宋体" panose="02010600030101010101" pitchFamily="2" charset="-122"/>
              </a:rPr>
              <a:t>0∼50Hz</a:t>
            </a:r>
            <a:r>
              <a:rPr lang="zh-CN" altLang="en-US" sz="1600" dirty="0">
                <a:effectLst/>
                <a:ea typeface="宋体" panose="02010600030101010101" pitchFamily="2" charset="-122"/>
                <a:cs typeface="宋体" panose="02010600030101010101" pitchFamily="2" charset="-122"/>
              </a:rPr>
              <a:t>变化；</a:t>
            </a:r>
          </a:p>
        </p:txBody>
      </p:sp>
    </p:spTree>
    <p:extLst>
      <p:ext uri="{BB962C8B-B14F-4D97-AF65-F5344CB8AC3E}">
        <p14:creationId xmlns:p14="http://schemas.microsoft.com/office/powerpoint/2010/main" val="21385501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graphicFrame>
        <p:nvGraphicFramePr>
          <p:cNvPr id="5" name="表格 4">
            <a:extLst>
              <a:ext uri="{FF2B5EF4-FFF2-40B4-BE49-F238E27FC236}">
                <a16:creationId xmlns:a16="http://schemas.microsoft.com/office/drawing/2014/main" id="{CD900545-3940-C423-8E49-AB7908966216}"/>
              </a:ext>
            </a:extLst>
          </p:cNvPr>
          <p:cNvGraphicFramePr>
            <a:graphicFrameLocks noGrp="1"/>
          </p:cNvGraphicFramePr>
          <p:nvPr>
            <p:extLst>
              <p:ext uri="{D42A27DB-BD31-4B8C-83A1-F6EECF244321}">
                <p14:modId xmlns:p14="http://schemas.microsoft.com/office/powerpoint/2010/main" val="3926654776"/>
              </p:ext>
            </p:extLst>
          </p:nvPr>
        </p:nvGraphicFramePr>
        <p:xfrm>
          <a:off x="957830" y="1812283"/>
          <a:ext cx="9649072" cy="2363908"/>
        </p:xfrm>
        <a:graphic>
          <a:graphicData uri="http://schemas.openxmlformats.org/drawingml/2006/table">
            <a:tbl>
              <a:tblPr firstRow="1" firstCol="1" bandRow="1">
                <a:tableStyleId>{F5AB1C69-6EDB-4FF4-983F-18BD219EF322}</a:tableStyleId>
              </a:tblPr>
              <a:tblGrid>
                <a:gridCol w="648072">
                  <a:extLst>
                    <a:ext uri="{9D8B030D-6E8A-4147-A177-3AD203B41FA5}">
                      <a16:colId xmlns:a16="http://schemas.microsoft.com/office/drawing/2014/main" val="3199993031"/>
                    </a:ext>
                  </a:extLst>
                </a:gridCol>
                <a:gridCol w="2376264">
                  <a:extLst>
                    <a:ext uri="{9D8B030D-6E8A-4147-A177-3AD203B41FA5}">
                      <a16:colId xmlns:a16="http://schemas.microsoft.com/office/drawing/2014/main" val="1444080649"/>
                    </a:ext>
                  </a:extLst>
                </a:gridCol>
                <a:gridCol w="6624736">
                  <a:extLst>
                    <a:ext uri="{9D8B030D-6E8A-4147-A177-3AD203B41FA5}">
                      <a16:colId xmlns:a16="http://schemas.microsoft.com/office/drawing/2014/main" val="659541903"/>
                    </a:ext>
                  </a:extLst>
                </a:gridCol>
              </a:tblGrid>
              <a:tr h="269607">
                <a:tc>
                  <a:txBody>
                    <a:bodyPr/>
                    <a:lstStyle/>
                    <a:p>
                      <a:pPr algn="ctr"/>
                      <a:r>
                        <a:rPr lang="zh-CN" sz="1600">
                          <a:effectLst/>
                        </a:rPr>
                        <a:t>序号</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名称</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dirty="0">
                          <a:effectLst/>
                        </a:rPr>
                        <a:t>备注</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781842658"/>
                  </a:ext>
                </a:extLst>
              </a:tr>
              <a:tr h="269607">
                <a:tc>
                  <a:txBody>
                    <a:bodyPr/>
                    <a:lstStyle/>
                    <a:p>
                      <a:pPr algn="ctr"/>
                      <a:r>
                        <a:rPr lang="en-US" sz="1600">
                          <a:effectLst/>
                        </a:rPr>
                        <a:t>1</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断路器</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2P-10A/230V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2239894832"/>
                  </a:ext>
                </a:extLst>
              </a:tr>
              <a:tr h="321647">
                <a:tc>
                  <a:txBody>
                    <a:bodyPr/>
                    <a:lstStyle/>
                    <a:p>
                      <a:pPr algn="ctr"/>
                      <a:r>
                        <a:rPr lang="en-US" sz="1600">
                          <a:effectLst/>
                        </a:rPr>
                        <a:t>2</a:t>
                      </a:r>
                      <a:endParaRPr lang="zh-CN" sz="2800">
                        <a:effectLst/>
                        <a:latin typeface="+mn-ea"/>
                        <a:ea typeface="+mn-ea"/>
                        <a:cs typeface="宋体" panose="02010600030101010101" pitchFamily="2" charset="-122"/>
                      </a:endParaRPr>
                    </a:p>
                  </a:txBody>
                  <a:tcPr marL="68580" marR="68580" marT="0" marB="0"/>
                </a:tc>
                <a:tc>
                  <a:txBody>
                    <a:bodyPr/>
                    <a:lstStyle/>
                    <a:p>
                      <a:pPr algn="ctr"/>
                      <a:r>
                        <a:rPr lang="en-US" sz="1600" dirty="0">
                          <a:effectLst/>
                        </a:rPr>
                        <a:t>SINAMICS V20</a:t>
                      </a:r>
                      <a:r>
                        <a:rPr lang="zh-CN" sz="1600" dirty="0">
                          <a:effectLst/>
                        </a:rPr>
                        <a:t>变频器</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en-US" sz="1600" dirty="0">
                          <a:effectLst/>
                        </a:rPr>
                        <a:t>6SL3210-5BB12-5UV1</a:t>
                      </a:r>
                      <a:r>
                        <a:rPr lang="zh-CN" sz="1600" dirty="0">
                          <a:effectLst/>
                        </a:rPr>
                        <a:t>（</a:t>
                      </a:r>
                      <a:r>
                        <a:rPr lang="en-US" sz="1600" dirty="0">
                          <a:effectLst/>
                        </a:rPr>
                        <a:t>1AC200-240V</a:t>
                      </a:r>
                      <a:r>
                        <a:rPr lang="zh-CN" sz="1600" dirty="0">
                          <a:effectLst/>
                        </a:rPr>
                        <a:t>，</a:t>
                      </a:r>
                      <a:r>
                        <a:rPr lang="en-US" sz="1600" dirty="0">
                          <a:effectLst/>
                        </a:rPr>
                        <a:t>0.25kW</a:t>
                      </a:r>
                      <a:r>
                        <a:rPr lang="zh-CN" sz="1600" dirty="0">
                          <a:effectLst/>
                        </a:rPr>
                        <a:t>，</a:t>
                      </a:r>
                      <a:r>
                        <a:rPr lang="en-US" sz="1600" dirty="0">
                          <a:effectLst/>
                        </a:rPr>
                        <a:t>1.7A</a:t>
                      </a:r>
                      <a:r>
                        <a:rPr lang="zh-CN" sz="1600" dirty="0">
                          <a:effectLst/>
                        </a:rPr>
                        <a:t>，</a:t>
                      </a:r>
                      <a:r>
                        <a:rPr lang="en-US" sz="1600" dirty="0">
                          <a:effectLst/>
                        </a:rPr>
                        <a:t>FSAA</a:t>
                      </a:r>
                      <a:r>
                        <a:rPr lang="zh-CN" sz="1600" dirty="0">
                          <a:effectLst/>
                        </a:rPr>
                        <a:t>）</a:t>
                      </a:r>
                      <a:endParaRPr lang="zh-CN" sz="2800" dirty="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577889229"/>
                  </a:ext>
                </a:extLst>
              </a:tr>
              <a:tr h="539212">
                <a:tc>
                  <a:txBody>
                    <a:bodyPr/>
                    <a:lstStyle/>
                    <a:p>
                      <a:pPr algn="ctr"/>
                      <a:r>
                        <a:rPr lang="en-US" sz="1600">
                          <a:effectLst/>
                        </a:rPr>
                        <a:t>3</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三相异步电动机</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zh-CN" sz="1600">
                          <a:effectLst/>
                        </a:rPr>
                        <a:t>额定电流</a:t>
                      </a:r>
                      <a:r>
                        <a:rPr lang="en-US" sz="1600">
                          <a:effectLst/>
                        </a:rPr>
                        <a:t>0.3A </a:t>
                      </a:r>
                      <a:r>
                        <a:rPr lang="zh-CN" sz="1600">
                          <a:effectLst/>
                        </a:rPr>
                        <a:t>，额定功率</a:t>
                      </a:r>
                      <a:r>
                        <a:rPr lang="en-US" sz="1600">
                          <a:effectLst/>
                        </a:rPr>
                        <a:t>60W</a:t>
                      </a:r>
                      <a:r>
                        <a:rPr lang="zh-CN" sz="1600">
                          <a:effectLst/>
                        </a:rPr>
                        <a:t>，额定频率</a:t>
                      </a:r>
                      <a:r>
                        <a:rPr lang="en-US" sz="1600">
                          <a:effectLst/>
                        </a:rPr>
                        <a:t>50Hz</a:t>
                      </a:r>
                      <a:r>
                        <a:rPr lang="zh-CN" sz="1600">
                          <a:effectLst/>
                        </a:rPr>
                        <a:t>，额定转速</a:t>
                      </a:r>
                      <a:r>
                        <a:rPr lang="en-US" sz="1600">
                          <a:effectLst/>
                        </a:rPr>
                        <a:t>1430 r/min</a:t>
                      </a:r>
                      <a:r>
                        <a:rPr lang="zh-CN" sz="1600">
                          <a:effectLst/>
                        </a:rPr>
                        <a:t>，功率因数</a:t>
                      </a:r>
                      <a:r>
                        <a:rPr lang="en-US" sz="1600">
                          <a:effectLst/>
                        </a:rPr>
                        <a:t>0.85</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751358804"/>
                  </a:ext>
                </a:extLst>
              </a:tr>
              <a:tr h="269607">
                <a:tc>
                  <a:txBody>
                    <a:bodyPr/>
                    <a:lstStyle/>
                    <a:p>
                      <a:pPr algn="ctr"/>
                      <a:r>
                        <a:rPr lang="en-US" sz="1600">
                          <a:effectLst/>
                        </a:rPr>
                        <a:t>4</a:t>
                      </a:r>
                      <a:endParaRPr lang="zh-CN" sz="2800">
                        <a:effectLst/>
                        <a:latin typeface="+mn-ea"/>
                        <a:ea typeface="+mn-ea"/>
                        <a:cs typeface="宋体" panose="02010600030101010101" pitchFamily="2" charset="-122"/>
                      </a:endParaRPr>
                    </a:p>
                  </a:txBody>
                  <a:tcPr marL="68580" marR="68580" marT="0" marB="0"/>
                </a:tc>
                <a:tc>
                  <a:txBody>
                    <a:bodyPr/>
                    <a:lstStyle/>
                    <a:p>
                      <a:pPr algn="ctr"/>
                      <a:r>
                        <a:rPr lang="zh-CN" sz="1600">
                          <a:effectLst/>
                        </a:rPr>
                        <a:t>开关、按钮</a:t>
                      </a:r>
                      <a:endParaRPr lang="zh-CN" sz="2800">
                        <a:effectLst/>
                        <a:latin typeface="+mn-ea"/>
                        <a:ea typeface="+mn-ea"/>
                        <a:cs typeface="宋体" panose="02010600030101010101" pitchFamily="2" charset="-122"/>
                      </a:endParaRPr>
                    </a:p>
                  </a:txBody>
                  <a:tcPr marL="68580" marR="68580" marT="0" marB="0" anchor="ctr"/>
                </a:tc>
                <a:tc>
                  <a:txBody>
                    <a:bodyPr/>
                    <a:lstStyle/>
                    <a:p>
                      <a:pPr algn="l"/>
                      <a:r>
                        <a:rPr lang="en-US" sz="1600">
                          <a:effectLst/>
                        </a:rPr>
                        <a:t>2A/24V</a:t>
                      </a:r>
                      <a:endParaRPr lang="zh-CN" sz="2800">
                        <a:effectLst/>
                        <a:latin typeface="+mn-ea"/>
                        <a:ea typeface="+mn-ea"/>
                        <a:cs typeface="宋体" panose="02010600030101010101" pitchFamily="2" charset="-122"/>
                      </a:endParaRPr>
                    </a:p>
                  </a:txBody>
                  <a:tcPr marL="68580" marR="68580" marT="0" marB="0"/>
                </a:tc>
                <a:extLst>
                  <a:ext uri="{0D108BD9-81ED-4DB2-BD59-A6C34878D82A}">
                    <a16:rowId xmlns:a16="http://schemas.microsoft.com/office/drawing/2014/main" val="1424446855"/>
                  </a:ext>
                </a:extLst>
              </a:tr>
              <a:tr h="363945">
                <a:tc>
                  <a:txBody>
                    <a:bodyPr/>
                    <a:lstStyle/>
                    <a:p>
                      <a:pPr algn="ctr"/>
                      <a:r>
                        <a:rPr lang="en-US" sz="1600" dirty="0">
                          <a:effectLst/>
                        </a:rPr>
                        <a:t>5</a:t>
                      </a:r>
                      <a:endParaRPr lang="zh-CN" sz="2800" dirty="0">
                        <a:effectLst/>
                        <a:latin typeface="+mn-ea"/>
                        <a:ea typeface="+mn-ea"/>
                        <a:cs typeface="宋体" panose="02010600030101010101" pitchFamily="2" charset="-122"/>
                      </a:endParaRPr>
                    </a:p>
                  </a:txBody>
                  <a:tcPr marL="68580" marR="68580" marT="0" marB="0" anchor="ctr"/>
                </a:tc>
                <a:tc>
                  <a:txBody>
                    <a:bodyPr/>
                    <a:lstStyle/>
                    <a:p>
                      <a:pPr algn="ctr"/>
                      <a:r>
                        <a:rPr lang="zh-CN" sz="1600" dirty="0">
                          <a:effectLst/>
                        </a:rPr>
                        <a:t>接线工具及线缆</a:t>
                      </a:r>
                      <a:endParaRPr lang="zh-CN" sz="2800" dirty="0">
                        <a:effectLst/>
                        <a:latin typeface="+mn-ea"/>
                        <a:ea typeface="+mn-ea"/>
                        <a:cs typeface="宋体" panose="02010600030101010101" pitchFamily="2" charset="-122"/>
                      </a:endParaRPr>
                    </a:p>
                  </a:txBody>
                  <a:tcPr marL="68580" marR="68580" marT="0" marB="0" anchor="ctr"/>
                </a:tc>
                <a:tc>
                  <a:txBody>
                    <a:bodyPr/>
                    <a:lstStyle/>
                    <a:p>
                      <a:pPr algn="l"/>
                      <a:r>
                        <a:rPr lang="zh-CN" sz="1600" dirty="0">
                          <a:effectLst/>
                        </a:rPr>
                        <a:t>主电路</a:t>
                      </a:r>
                      <a:r>
                        <a:rPr lang="en-US" sz="1600" dirty="0">
                          <a:effectLst/>
                        </a:rPr>
                        <a:t>1.5mm</a:t>
                      </a:r>
                      <a:r>
                        <a:rPr lang="en-US" sz="1600" baseline="30000" dirty="0">
                          <a:effectLst/>
                        </a:rPr>
                        <a:t>2</a:t>
                      </a:r>
                      <a:r>
                        <a:rPr lang="zh-CN" sz="1600" dirty="0">
                          <a:effectLst/>
                        </a:rPr>
                        <a:t>，控制电路</a:t>
                      </a:r>
                      <a:r>
                        <a:rPr lang="en-US" sz="1600" dirty="0">
                          <a:effectLst/>
                        </a:rPr>
                        <a:t>0.5mm</a:t>
                      </a:r>
                      <a:r>
                        <a:rPr lang="en-US" sz="1600" baseline="30000" dirty="0">
                          <a:effectLst/>
                        </a:rPr>
                        <a:t>2</a:t>
                      </a:r>
                      <a:r>
                        <a:rPr lang="zh-CN" sz="1600" dirty="0">
                          <a:effectLst/>
                        </a:rPr>
                        <a:t>；十字螺丝刀，压线钳等</a:t>
                      </a:r>
                      <a:endParaRPr lang="zh-CN" sz="2800" dirty="0">
                        <a:effectLst/>
                        <a:latin typeface="+mn-ea"/>
                        <a:ea typeface="+mn-ea"/>
                        <a:cs typeface="宋体" panose="02010600030101010101" pitchFamily="2" charset="-122"/>
                      </a:endParaRPr>
                    </a:p>
                  </a:txBody>
                  <a:tcPr marL="68580" marR="68580" marT="0" marB="0" anchor="ctr"/>
                </a:tc>
                <a:extLst>
                  <a:ext uri="{0D108BD9-81ED-4DB2-BD59-A6C34878D82A}">
                    <a16:rowId xmlns:a16="http://schemas.microsoft.com/office/drawing/2014/main" val="1359655778"/>
                  </a:ext>
                </a:extLst>
              </a:tr>
              <a:tr h="330283">
                <a:tc>
                  <a:txBody>
                    <a:bodyPr/>
                    <a:lstStyle/>
                    <a:p>
                      <a:pPr algn="ctr"/>
                      <a:r>
                        <a:rPr lang="en-US" sz="1600" dirty="0">
                          <a:effectLst/>
                          <a:latin typeface="宋体" panose="02010600030101010101" pitchFamily="2" charset="-122"/>
                          <a:ea typeface="宋体" panose="02010600030101010101" pitchFamily="2" charset="-122"/>
                          <a:cs typeface="宋体" panose="02010600030101010101" pitchFamily="2" charset="-122"/>
                        </a:rPr>
                        <a:t>6</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dirty="0">
                          <a:effectLst/>
                          <a:latin typeface="宋体" panose="02010600030101010101" pitchFamily="2" charset="-122"/>
                          <a:ea typeface="宋体" panose="02010600030101010101" pitchFamily="2" charset="-122"/>
                          <a:cs typeface="宋体" panose="02010600030101010101" pitchFamily="2" charset="-122"/>
                        </a:rPr>
                        <a:t>电位器</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dirty="0">
                          <a:effectLst/>
                          <a:latin typeface="宋体" panose="02010600030101010101" pitchFamily="2" charset="-122"/>
                          <a:ea typeface="宋体" panose="02010600030101010101" pitchFamily="2" charset="-122"/>
                          <a:cs typeface="宋体" panose="02010600030101010101" pitchFamily="2" charset="-122"/>
                        </a:rPr>
                        <a:t>10K/1W</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682555740"/>
                  </a:ext>
                </a:extLst>
              </a:tr>
            </a:tbl>
          </a:graphicData>
        </a:graphic>
      </p:graphicFrame>
      <p:pic>
        <p:nvPicPr>
          <p:cNvPr id="6" name="图片 13" descr="b428e069d282.jpg">
            <a:extLst>
              <a:ext uri="{FF2B5EF4-FFF2-40B4-BE49-F238E27FC236}">
                <a16:creationId xmlns:a16="http://schemas.microsoft.com/office/drawing/2014/main" id="{C8114930-C9BE-AB57-E618-AFDB38FDEC2A}"/>
              </a:ext>
            </a:extLst>
          </p:cNvPr>
          <p:cNvPicPr>
            <a:picLocks noChangeAspect="1"/>
          </p:cNvPicPr>
          <p:nvPr/>
        </p:nvPicPr>
        <p:blipFill>
          <a:blip r:embed="rId2"/>
          <a:stretch>
            <a:fillRect/>
          </a:stretch>
        </p:blipFill>
        <p:spPr>
          <a:xfrm>
            <a:off x="1383902" y="4581986"/>
            <a:ext cx="1469351" cy="1450018"/>
          </a:xfrm>
          <a:prstGeom prst="rect">
            <a:avLst/>
          </a:prstGeom>
          <a:noFill/>
          <a:ln w="9525">
            <a:noFill/>
          </a:ln>
        </p:spPr>
      </p:pic>
      <p:pic>
        <p:nvPicPr>
          <p:cNvPr id="8" name="图片 15" descr="t01c6364886fb4bb710.jpg">
            <a:extLst>
              <a:ext uri="{FF2B5EF4-FFF2-40B4-BE49-F238E27FC236}">
                <a16:creationId xmlns:a16="http://schemas.microsoft.com/office/drawing/2014/main" id="{412E575F-B8BA-6DE9-DEE3-E5613F53DD00}"/>
              </a:ext>
            </a:extLst>
          </p:cNvPr>
          <p:cNvPicPr>
            <a:picLocks noChangeAspect="1"/>
          </p:cNvPicPr>
          <p:nvPr/>
        </p:nvPicPr>
        <p:blipFill>
          <a:blip r:embed="rId3"/>
          <a:stretch>
            <a:fillRect/>
          </a:stretch>
        </p:blipFill>
        <p:spPr>
          <a:xfrm>
            <a:off x="8584703" y="4351269"/>
            <a:ext cx="2054528" cy="1605744"/>
          </a:xfrm>
          <a:prstGeom prst="rect">
            <a:avLst/>
          </a:prstGeom>
          <a:noFill/>
          <a:ln w="9525">
            <a:noFill/>
          </a:ln>
        </p:spPr>
      </p:pic>
      <p:pic>
        <p:nvPicPr>
          <p:cNvPr id="9" name="图片 8">
            <a:extLst>
              <a:ext uri="{FF2B5EF4-FFF2-40B4-BE49-F238E27FC236}">
                <a16:creationId xmlns:a16="http://schemas.microsoft.com/office/drawing/2014/main" id="{CEF025F2-3932-31DE-97B5-E7056C334CE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7776" t="11753" r="27776" b="8885"/>
          <a:stretch/>
        </p:blipFill>
        <p:spPr>
          <a:xfrm>
            <a:off x="7072534" y="4243273"/>
            <a:ext cx="1047683" cy="1870638"/>
          </a:xfrm>
          <a:prstGeom prst="rect">
            <a:avLst/>
          </a:prstGeom>
        </p:spPr>
      </p:pic>
      <p:pic>
        <p:nvPicPr>
          <p:cNvPr id="10" name="图片 9">
            <a:extLst>
              <a:ext uri="{FF2B5EF4-FFF2-40B4-BE49-F238E27FC236}">
                <a16:creationId xmlns:a16="http://schemas.microsoft.com/office/drawing/2014/main" id="{41A1D7EE-D755-F849-8255-5F27A8D40B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15324" y="4714371"/>
            <a:ext cx="1469351" cy="1289731"/>
          </a:xfrm>
          <a:prstGeom prst="rect">
            <a:avLst/>
          </a:prstGeom>
        </p:spPr>
      </p:pic>
      <p:pic>
        <p:nvPicPr>
          <p:cNvPr id="12" name="Picture 10" descr="无标题">
            <a:extLst>
              <a:ext uri="{FF2B5EF4-FFF2-40B4-BE49-F238E27FC236}">
                <a16:creationId xmlns:a16="http://schemas.microsoft.com/office/drawing/2014/main" id="{A949334A-DAEC-2795-5066-A10F6788BC69}"/>
              </a:ext>
            </a:extLst>
          </p:cNvPr>
          <p:cNvPicPr>
            <a:picLocks noChangeAspect="1"/>
          </p:cNvPicPr>
          <p:nvPr/>
        </p:nvPicPr>
        <p:blipFill>
          <a:blip r:embed="rId6"/>
          <a:stretch>
            <a:fillRect/>
          </a:stretch>
        </p:blipFill>
        <p:spPr>
          <a:xfrm>
            <a:off x="5372740" y="4667282"/>
            <a:ext cx="952363" cy="1289731"/>
          </a:xfrm>
          <a:prstGeom prst="rect">
            <a:avLst/>
          </a:prstGeom>
          <a:noFill/>
          <a:ln w="9525">
            <a:noFill/>
          </a:ln>
        </p:spPr>
      </p:pic>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5800436" cy="460382"/>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3. </a:t>
            </a:r>
            <a:r>
              <a:rPr lang="zh-CN" altLang="en-US" sz="1800" dirty="0">
                <a:effectLst/>
                <a:ea typeface="宋体" panose="02010600030101010101" pitchFamily="2" charset="-122"/>
                <a:cs typeface="宋体" panose="02010600030101010101" pitchFamily="2" charset="-122"/>
              </a:rPr>
              <a:t>训练</a:t>
            </a:r>
            <a:r>
              <a:rPr lang="zh-CN" altLang="en-US" dirty="0">
                <a:ea typeface="宋体" panose="02010600030101010101" pitchFamily="2" charset="-122"/>
                <a:cs typeface="宋体" panose="02010600030101010101" pitchFamily="2" charset="-122"/>
              </a:rPr>
              <a:t>准备</a:t>
            </a:r>
            <a:endParaRPr lang="zh-CN" altLang="en-US" sz="1800" dirty="0">
              <a:effectLst/>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4390651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14" name="文本框 13">
            <a:extLst>
              <a:ext uri="{FF2B5EF4-FFF2-40B4-BE49-F238E27FC236}">
                <a16:creationId xmlns:a16="http://schemas.microsoft.com/office/drawing/2014/main" id="{4B511F6B-32B8-9C55-3158-968680566443}"/>
              </a:ext>
            </a:extLst>
          </p:cNvPr>
          <p:cNvSpPr txBox="1"/>
          <p:nvPr/>
        </p:nvSpPr>
        <p:spPr>
          <a:xfrm>
            <a:off x="479505" y="1173180"/>
            <a:ext cx="6793700" cy="1706878"/>
          </a:xfrm>
          <a:prstGeom prst="rect">
            <a:avLst/>
          </a:prstGeom>
          <a:noFill/>
        </p:spPr>
        <p:txBody>
          <a:bodyPr wrap="square">
            <a:spAutoFit/>
          </a:bodyPr>
          <a:lstStyle/>
          <a:p>
            <a:pPr>
              <a:lnSpc>
                <a:spcPct val="150000"/>
              </a:lnSpc>
            </a:pPr>
            <a:r>
              <a:rPr lang="en-US" altLang="zh-CN" sz="1800" dirty="0">
                <a:effectLst/>
                <a:ea typeface="宋体" panose="02010600030101010101" pitchFamily="2" charset="-122"/>
                <a:cs typeface="宋体" panose="02010600030101010101" pitchFamily="2" charset="-122"/>
              </a:rPr>
              <a:t>4. </a:t>
            </a:r>
            <a:r>
              <a:rPr lang="zh-CN" altLang="en-US" sz="1800" dirty="0">
                <a:effectLst/>
                <a:ea typeface="宋体" panose="02010600030101010101" pitchFamily="2" charset="-122"/>
                <a:cs typeface="宋体" panose="02010600030101010101" pitchFamily="2" charset="-122"/>
              </a:rPr>
              <a:t>电路连接</a:t>
            </a:r>
            <a:endParaRPr lang="en-US" altLang="zh-CN" sz="1800" dirty="0">
              <a:effectLst/>
              <a:ea typeface="宋体" panose="02010600030101010101" pitchFamily="2" charset="-122"/>
              <a:cs typeface="宋体" panose="02010600030101010101" pitchFamily="2" charset="-122"/>
            </a:endParaRPr>
          </a:p>
          <a:p>
            <a:pPr>
              <a:lnSpc>
                <a:spcPct val="150000"/>
              </a:lnSpc>
            </a:pPr>
            <a:r>
              <a:rPr lang="en-US" altLang="zh-CN" sz="1800" dirty="0">
                <a:effectLst/>
                <a:latin typeface="宋体" panose="02010600030101010101" pitchFamily="2" charset="-122"/>
                <a:ea typeface="宋体" panose="02010600030101010101" pitchFamily="2" charset="-122"/>
                <a:cs typeface="宋体" panose="02010600030101010101" pitchFamily="2" charset="-122"/>
              </a:rPr>
              <a:t>L1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L2</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接单相电源，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U</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V</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W</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接三相异步电动机，电动机按照星型连接。检查无误后，连接变频器控制电路。模拟量输入可以用直流可调电压源替代电位器，直接连接端子</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AI1</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和</a:t>
            </a:r>
            <a:r>
              <a:rPr lang="en-US" altLang="zh-CN" sz="1800" dirty="0">
                <a:effectLst/>
                <a:latin typeface="宋体" panose="02010600030101010101" pitchFamily="2" charset="-122"/>
                <a:ea typeface="宋体" panose="02010600030101010101" pitchFamily="2" charset="-122"/>
                <a:cs typeface="宋体" panose="02010600030101010101" pitchFamily="2" charset="-122"/>
              </a:rPr>
              <a:t>0V</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a:t>
            </a:r>
            <a:endParaRPr lang="zh-CN" altLang="en-US" sz="1800" dirty="0">
              <a:effectLst/>
              <a:ea typeface="宋体" panose="02010600030101010101" pitchFamily="2" charset="-122"/>
              <a:cs typeface="宋体" panose="02010600030101010101" pitchFamily="2" charset="-122"/>
            </a:endParaRPr>
          </a:p>
        </p:txBody>
      </p:sp>
      <p:pic>
        <p:nvPicPr>
          <p:cNvPr id="5" name="图片 4">
            <a:extLst>
              <a:ext uri="{FF2B5EF4-FFF2-40B4-BE49-F238E27FC236}">
                <a16:creationId xmlns:a16="http://schemas.microsoft.com/office/drawing/2014/main" id="{C670EFC2-A95B-502A-D706-283A9B9F5011}"/>
              </a:ext>
            </a:extLst>
          </p:cNvPr>
          <p:cNvPicPr>
            <a:picLocks noChangeAspect="1"/>
          </p:cNvPicPr>
          <p:nvPr/>
        </p:nvPicPr>
        <p:blipFill>
          <a:blip r:embed="rId2"/>
          <a:stretch>
            <a:fillRect/>
          </a:stretch>
        </p:blipFill>
        <p:spPr>
          <a:xfrm>
            <a:off x="7273205" y="1259126"/>
            <a:ext cx="3528392" cy="4608334"/>
          </a:xfrm>
          <a:prstGeom prst="rect">
            <a:avLst/>
          </a:prstGeom>
        </p:spPr>
      </p:pic>
    </p:spTree>
    <p:extLst>
      <p:ext uri="{BB962C8B-B14F-4D97-AF65-F5344CB8AC3E}">
        <p14:creationId xmlns:p14="http://schemas.microsoft.com/office/powerpoint/2010/main" val="14365284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24" name="文本框 23">
            <a:extLst>
              <a:ext uri="{FF2B5EF4-FFF2-40B4-BE49-F238E27FC236}">
                <a16:creationId xmlns:a16="http://schemas.microsoft.com/office/drawing/2014/main" id="{83690CB6-49B1-5222-92BC-566B0CB9E883}"/>
              </a:ext>
            </a:extLst>
          </p:cNvPr>
          <p:cNvSpPr txBox="1"/>
          <p:nvPr/>
        </p:nvSpPr>
        <p:spPr>
          <a:xfrm>
            <a:off x="470967" y="1088117"/>
            <a:ext cx="10110468" cy="442878"/>
          </a:xfrm>
          <a:prstGeom prst="rect">
            <a:avLst/>
          </a:prstGeom>
          <a:noFill/>
        </p:spPr>
        <p:txBody>
          <a:bodyPr wrap="square">
            <a:spAutoFit/>
          </a:bodyPr>
          <a:lstStyle/>
          <a:p>
            <a:pPr>
              <a:lnSpc>
                <a:spcPct val="150000"/>
              </a:lnSpc>
              <a:spcBef>
                <a:spcPts val="600"/>
              </a:spcBef>
              <a:spcAft>
                <a:spcPts val="600"/>
              </a:spcAft>
            </a:pPr>
            <a:r>
              <a:rPr lang="en-US" altLang="zh-CN" dirty="0">
                <a:latin typeface="宋体" panose="02010600030101010101" pitchFamily="2" charset="-122"/>
                <a:ea typeface="黑体" panose="02010609060101010101" pitchFamily="49" charset="-122"/>
                <a:cs typeface="宋体" panose="02010600030101010101" pitchFamily="2" charset="-122"/>
              </a:rPr>
              <a:t>5</a:t>
            </a:r>
            <a:r>
              <a:rPr lang="en-US" altLang="zh-CN" sz="1800" dirty="0">
                <a:effectLst/>
                <a:latin typeface="宋体" panose="02010600030101010101" pitchFamily="2" charset="-122"/>
                <a:ea typeface="黑体" panose="02010609060101010101" pitchFamily="49" charset="-122"/>
                <a:cs typeface="宋体" panose="02010600030101010101" pitchFamily="2" charset="-122"/>
              </a:rPr>
              <a:t>.</a:t>
            </a:r>
            <a:r>
              <a:rPr lang="zh-CN" altLang="zh-CN" sz="1800" dirty="0">
                <a:effectLst/>
                <a:latin typeface="宋体" panose="02010600030101010101" pitchFamily="2" charset="-122"/>
                <a:ea typeface="宋体" panose="02010600030101010101" pitchFamily="2" charset="-122"/>
                <a:cs typeface="宋体" panose="02010600030101010101" pitchFamily="2" charset="-122"/>
              </a:rPr>
              <a:t>变频器参数设置</a:t>
            </a:r>
          </a:p>
        </p:txBody>
      </p:sp>
      <p:sp>
        <p:nvSpPr>
          <p:cNvPr id="25" name="文本框 24">
            <a:extLst>
              <a:ext uri="{FF2B5EF4-FFF2-40B4-BE49-F238E27FC236}">
                <a16:creationId xmlns:a16="http://schemas.microsoft.com/office/drawing/2014/main" id="{96FBD73B-DBEB-32F5-C1E9-AADB2C2A73F5}"/>
              </a:ext>
            </a:extLst>
          </p:cNvPr>
          <p:cNvSpPr txBox="1"/>
          <p:nvPr/>
        </p:nvSpPr>
        <p:spPr>
          <a:xfrm>
            <a:off x="546038" y="1457247"/>
            <a:ext cx="9960325" cy="1077218"/>
          </a:xfrm>
          <a:prstGeom prst="rect">
            <a:avLst/>
          </a:prstGeom>
          <a:noFill/>
        </p:spPr>
        <p:txBody>
          <a:bodyPr wrap="square">
            <a:spAutoFit/>
          </a:bodyPr>
          <a:lstStyle/>
          <a:p>
            <a:pPr lvl="1"/>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检查电路接线无误，闭合</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QF1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，变频器上电，显示正常；</a:t>
            </a:r>
          </a:p>
          <a:p>
            <a:pPr lvl="1"/>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执行变频器恢复出厂设置操作；</a:t>
            </a:r>
          </a:p>
          <a:p>
            <a:pPr lvl="1"/>
            <a:r>
              <a:rPr lang="en-US" altLang="zh-CN" sz="1600" dirty="0">
                <a:effectLst/>
                <a:latin typeface="宋体" panose="02010600030101010101" pitchFamily="2" charset="-122"/>
                <a:ea typeface="宋体" panose="02010600030101010101" pitchFamily="2" charset="-122"/>
                <a:cs typeface="宋体" panose="02010600030101010101" pitchFamily="2" charset="-122"/>
              </a:rPr>
              <a:t>(3)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快速调试；</a:t>
            </a:r>
          </a:p>
          <a:p>
            <a:pPr lvl="1"/>
            <a:r>
              <a:rPr lang="en-US" altLang="zh-CN" sz="1600" dirty="0">
                <a:effectLst/>
                <a:latin typeface="宋体" panose="02010600030101010101" pitchFamily="2" charset="-122"/>
                <a:ea typeface="宋体" panose="02010600030101010101" pitchFamily="2" charset="-122"/>
                <a:cs typeface="宋体" panose="02010600030101010101" pitchFamily="2" charset="-122"/>
              </a:rPr>
              <a:t>(4)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变频器设置参数。</a:t>
            </a:r>
          </a:p>
        </p:txBody>
      </p:sp>
      <p:graphicFrame>
        <p:nvGraphicFramePr>
          <p:cNvPr id="5" name="表格 4">
            <a:extLst>
              <a:ext uri="{FF2B5EF4-FFF2-40B4-BE49-F238E27FC236}">
                <a16:creationId xmlns:a16="http://schemas.microsoft.com/office/drawing/2014/main" id="{801F0F68-18B8-CBB9-4B14-F8BAA4E93DC5}"/>
              </a:ext>
            </a:extLst>
          </p:cNvPr>
          <p:cNvGraphicFramePr>
            <a:graphicFrameLocks noGrp="1"/>
          </p:cNvGraphicFramePr>
          <p:nvPr>
            <p:extLst>
              <p:ext uri="{D42A27DB-BD31-4B8C-83A1-F6EECF244321}">
                <p14:modId xmlns:p14="http://schemas.microsoft.com/office/powerpoint/2010/main" val="3656678137"/>
              </p:ext>
            </p:extLst>
          </p:nvPr>
        </p:nvGraphicFramePr>
        <p:xfrm>
          <a:off x="3312765" y="1995856"/>
          <a:ext cx="7848872" cy="4286959"/>
        </p:xfrm>
        <a:graphic>
          <a:graphicData uri="http://schemas.openxmlformats.org/drawingml/2006/table">
            <a:tbl>
              <a:tblPr>
                <a:tableStyleId>{D7AC3CCA-C797-4891-BE02-D94E43425B78}</a:tableStyleId>
              </a:tblPr>
              <a:tblGrid>
                <a:gridCol w="782179">
                  <a:extLst>
                    <a:ext uri="{9D8B030D-6E8A-4147-A177-3AD203B41FA5}">
                      <a16:colId xmlns:a16="http://schemas.microsoft.com/office/drawing/2014/main" val="1727510896"/>
                    </a:ext>
                  </a:extLst>
                </a:gridCol>
                <a:gridCol w="1497190">
                  <a:extLst>
                    <a:ext uri="{9D8B030D-6E8A-4147-A177-3AD203B41FA5}">
                      <a16:colId xmlns:a16="http://schemas.microsoft.com/office/drawing/2014/main" val="2198850434"/>
                    </a:ext>
                  </a:extLst>
                </a:gridCol>
                <a:gridCol w="1105017">
                  <a:extLst>
                    <a:ext uri="{9D8B030D-6E8A-4147-A177-3AD203B41FA5}">
                      <a16:colId xmlns:a16="http://schemas.microsoft.com/office/drawing/2014/main" val="1324564303"/>
                    </a:ext>
                  </a:extLst>
                </a:gridCol>
                <a:gridCol w="1105017">
                  <a:extLst>
                    <a:ext uri="{9D8B030D-6E8A-4147-A177-3AD203B41FA5}">
                      <a16:colId xmlns:a16="http://schemas.microsoft.com/office/drawing/2014/main" val="2708204460"/>
                    </a:ext>
                  </a:extLst>
                </a:gridCol>
                <a:gridCol w="3359469">
                  <a:extLst>
                    <a:ext uri="{9D8B030D-6E8A-4147-A177-3AD203B41FA5}">
                      <a16:colId xmlns:a16="http://schemas.microsoft.com/office/drawing/2014/main" val="2759156595"/>
                    </a:ext>
                  </a:extLst>
                </a:gridCol>
              </a:tblGrid>
              <a:tr h="0">
                <a:tc>
                  <a:txBody>
                    <a:bodyPr/>
                    <a:lstStyle/>
                    <a:p>
                      <a:pPr algn="ctr">
                        <a:lnSpc>
                          <a:spcPts val="1700"/>
                        </a:lnSpc>
                      </a:pPr>
                      <a:r>
                        <a:rPr lang="zh-CN" sz="1400" dirty="0">
                          <a:effectLst/>
                        </a:rPr>
                        <a:t>序号</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变频器参数</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出厂值</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3">
                        <a:lumMod val="60000"/>
                        <a:lumOff val="40000"/>
                      </a:schemeClr>
                    </a:solidFill>
                  </a:tcPr>
                </a:tc>
                <a:tc>
                  <a:txBody>
                    <a:bodyPr/>
                    <a:lstStyle/>
                    <a:p>
                      <a:pPr algn="ctr">
                        <a:lnSpc>
                          <a:spcPts val="1700"/>
                        </a:lnSpc>
                      </a:pPr>
                      <a:r>
                        <a:rPr lang="zh-CN" sz="1400" dirty="0">
                          <a:effectLst/>
                        </a:rPr>
                        <a:t>设定值</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tc>
                  <a:txBody>
                    <a:bodyPr/>
                    <a:lstStyle/>
                    <a:p>
                      <a:pPr algn="ctr">
                        <a:lnSpc>
                          <a:spcPts val="1700"/>
                        </a:lnSpc>
                      </a:pPr>
                      <a:r>
                        <a:rPr lang="zh-CN" sz="1400" dirty="0">
                          <a:effectLst/>
                        </a:rPr>
                        <a:t>功能说明</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solidFill>
                      <a:schemeClr val="accent3">
                        <a:lumMod val="60000"/>
                        <a:lumOff val="40000"/>
                      </a:schemeClr>
                    </a:solidFill>
                  </a:tcPr>
                </a:tc>
                <a:extLst>
                  <a:ext uri="{0D108BD9-81ED-4DB2-BD59-A6C34878D82A}">
                    <a16:rowId xmlns:a16="http://schemas.microsoft.com/office/drawing/2014/main" val="84637428"/>
                  </a:ext>
                </a:extLst>
              </a:tr>
              <a:tr h="0">
                <a:tc>
                  <a:txBody>
                    <a:bodyPr/>
                    <a:lstStyle/>
                    <a:p>
                      <a:pPr marL="0" lvl="0" indent="0" algn="ctr">
                        <a:lnSpc>
                          <a:spcPts val="1700"/>
                        </a:lnSpc>
                        <a:buFont typeface="+mj-lt"/>
                        <a:buNone/>
                        <a:tabLst>
                          <a:tab pos="155575" algn="l"/>
                        </a:tabLst>
                      </a:pPr>
                      <a:r>
                        <a:rPr lang="en-US" sz="1400" dirty="0">
                          <a:effectLst/>
                        </a:rPr>
                        <a:t>1 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P0304</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230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电动机的额定电压</a:t>
                      </a:r>
                      <a:r>
                        <a:rPr lang="en-US" sz="1400">
                          <a:effectLst/>
                          <a:latin typeface="宋体" panose="02010600030101010101" pitchFamily="2" charset="-122"/>
                          <a:ea typeface="宋体" panose="02010600030101010101" pitchFamily="2" charset="-122"/>
                          <a:cs typeface="宋体" panose="02010600030101010101" pitchFamily="2" charset="-122"/>
                        </a:rPr>
                        <a:t>( 380V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10465307"/>
                  </a:ext>
                </a:extLst>
              </a:tr>
              <a:tr h="0">
                <a:tc>
                  <a:txBody>
                    <a:bodyPr/>
                    <a:lstStyle/>
                    <a:p>
                      <a:pPr marL="0" lvl="0" indent="0" algn="ctr">
                        <a:lnSpc>
                          <a:spcPts val="1700"/>
                        </a:lnSpc>
                        <a:buFont typeface="+mj-lt"/>
                        <a:buNone/>
                        <a:tabLst>
                          <a:tab pos="155575" algn="l"/>
                        </a:tabLst>
                      </a:pPr>
                      <a:r>
                        <a:rPr lang="en-US" sz="1400" dirty="0">
                          <a:effectLst/>
                        </a:rPr>
                        <a:t> 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P0305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1.79</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0.3</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电动机的额定电流</a:t>
                      </a:r>
                      <a:r>
                        <a:rPr lang="en-US" sz="1400">
                          <a:effectLst/>
                          <a:latin typeface="宋体" panose="02010600030101010101" pitchFamily="2" charset="-122"/>
                          <a:ea typeface="宋体" panose="02010600030101010101" pitchFamily="2" charset="-122"/>
                          <a:cs typeface="宋体" panose="02010600030101010101" pitchFamily="2" charset="-122"/>
                        </a:rPr>
                        <a:t>( 0.3A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396441669"/>
                  </a:ext>
                </a:extLst>
              </a:tr>
              <a:tr h="0">
                <a:tc>
                  <a:txBody>
                    <a:bodyPr/>
                    <a:lstStyle/>
                    <a:p>
                      <a:pPr marL="0" lvl="0" indent="0" algn="ctr">
                        <a:lnSpc>
                          <a:spcPts val="1700"/>
                        </a:lnSpc>
                        <a:buFont typeface="+mj-lt"/>
                        <a:buNone/>
                        <a:tabLst>
                          <a:tab pos="155575" algn="l"/>
                        </a:tabLst>
                      </a:pPr>
                      <a:r>
                        <a:rPr lang="en-US" sz="1400" dirty="0">
                          <a:effectLst/>
                        </a:rPr>
                        <a:t> 3</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P0307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0.37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0.06</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电动机的额定功率</a:t>
                      </a:r>
                      <a:r>
                        <a:rPr lang="en-US" sz="1400">
                          <a:effectLst/>
                          <a:latin typeface="宋体" panose="02010600030101010101" pitchFamily="2" charset="-122"/>
                          <a:ea typeface="宋体" panose="02010600030101010101" pitchFamily="2" charset="-122"/>
                          <a:cs typeface="宋体" panose="02010600030101010101" pitchFamily="2" charset="-122"/>
                        </a:rPr>
                        <a:t>( 60W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379143932"/>
                  </a:ext>
                </a:extLst>
              </a:tr>
              <a:tr h="0">
                <a:tc>
                  <a:txBody>
                    <a:bodyPr/>
                    <a:lstStyle/>
                    <a:p>
                      <a:pPr marL="0" lvl="0" indent="0" algn="ctr">
                        <a:lnSpc>
                          <a:spcPts val="1700"/>
                        </a:lnSpc>
                        <a:buFont typeface="+mj-lt"/>
                        <a:buNone/>
                        <a:tabLst>
                          <a:tab pos="155575" algn="l"/>
                        </a:tabLst>
                      </a:pPr>
                      <a:r>
                        <a:rPr lang="en-US" sz="1400" dirty="0">
                          <a:effectLst/>
                        </a:rPr>
                        <a:t> 4</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电动机的额定频率</a:t>
                      </a:r>
                      <a:r>
                        <a:rPr lang="en-US" sz="1400">
                          <a:effectLst/>
                          <a:latin typeface="宋体" panose="02010600030101010101" pitchFamily="2" charset="-122"/>
                          <a:ea typeface="宋体" panose="02010600030101010101" pitchFamily="2" charset="-122"/>
                          <a:cs typeface="宋体" panose="02010600030101010101" pitchFamily="2" charset="-122"/>
                        </a:rPr>
                        <a:t>( 50Hz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201233793"/>
                  </a:ext>
                </a:extLst>
              </a:tr>
              <a:tr h="0">
                <a:tc>
                  <a:txBody>
                    <a:bodyPr/>
                    <a:lstStyle/>
                    <a:p>
                      <a:pPr marL="0" lvl="0" indent="0" algn="ctr">
                        <a:lnSpc>
                          <a:spcPts val="1700"/>
                        </a:lnSpc>
                        <a:buFont typeface="+mj-lt"/>
                        <a:buNone/>
                        <a:tabLst>
                          <a:tab pos="155575" algn="l"/>
                        </a:tabLst>
                      </a:pPr>
                      <a:r>
                        <a:rPr lang="en-US" sz="1400" dirty="0">
                          <a:effectLst/>
                        </a:rPr>
                        <a:t> 5</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P0311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1395</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1430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电动机的额定转速</a:t>
                      </a:r>
                      <a:r>
                        <a:rPr lang="en-US" sz="1400">
                          <a:effectLst/>
                          <a:latin typeface="宋体" panose="02010600030101010101" pitchFamily="2" charset="-122"/>
                          <a:ea typeface="宋体" panose="02010600030101010101" pitchFamily="2" charset="-122"/>
                          <a:cs typeface="宋体" panose="02010600030101010101" pitchFamily="2" charset="-122"/>
                        </a:rPr>
                        <a:t>( 1430 r/min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752239040"/>
                  </a:ext>
                </a:extLst>
              </a:tr>
              <a:tr h="0">
                <a:tc>
                  <a:txBody>
                    <a:bodyPr/>
                    <a:lstStyle/>
                    <a:p>
                      <a:pPr marL="0" lvl="0" indent="0" algn="ctr">
                        <a:lnSpc>
                          <a:spcPts val="1700"/>
                        </a:lnSpc>
                        <a:buFont typeface="+mj-lt"/>
                        <a:buNone/>
                        <a:tabLst>
                          <a:tab pos="155575" algn="l"/>
                        </a:tabLst>
                      </a:pPr>
                      <a:r>
                        <a:rPr lang="en-US" sz="1400" dirty="0">
                          <a:effectLst/>
                        </a:rPr>
                        <a:t>6 </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模拟量输入为频率给定方式</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38373671"/>
                  </a:ext>
                </a:extLst>
              </a:tr>
              <a:tr h="0">
                <a:tc>
                  <a:txBody>
                    <a:bodyPr/>
                    <a:lstStyle/>
                    <a:p>
                      <a:pPr marL="0" lvl="0" indent="0" algn="ctr">
                        <a:lnSpc>
                          <a:spcPts val="1700"/>
                        </a:lnSpc>
                        <a:buFont typeface="+mj-lt"/>
                        <a:buNone/>
                        <a:tabLst>
                          <a:tab pos="155575" algn="l"/>
                        </a:tabLst>
                      </a:pPr>
                      <a:r>
                        <a:rPr lang="en-US" sz="1400" dirty="0">
                          <a:effectLst/>
                        </a:rPr>
                        <a:t> 7</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P1080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电动机的最小频率</a:t>
                      </a:r>
                      <a:r>
                        <a:rPr lang="en-US" sz="1400">
                          <a:effectLst/>
                          <a:latin typeface="宋体" panose="02010600030101010101" pitchFamily="2" charset="-122"/>
                          <a:ea typeface="宋体" panose="02010600030101010101" pitchFamily="2" charset="-122"/>
                          <a:cs typeface="宋体" panose="02010600030101010101" pitchFamily="2" charset="-122"/>
                        </a:rPr>
                        <a:t>( 0Hz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529545513"/>
                  </a:ext>
                </a:extLst>
              </a:tr>
              <a:tr h="0">
                <a:tc>
                  <a:txBody>
                    <a:bodyPr/>
                    <a:lstStyle/>
                    <a:p>
                      <a:pPr marL="0" lvl="0" indent="0" algn="ctr">
                        <a:lnSpc>
                          <a:spcPts val="1700"/>
                        </a:lnSpc>
                        <a:buFont typeface="+mj-lt"/>
                        <a:buNone/>
                        <a:tabLst>
                          <a:tab pos="155575" algn="l"/>
                        </a:tabLst>
                      </a:pPr>
                      <a:r>
                        <a:rPr lang="en-US" sz="1400" dirty="0">
                          <a:effectLst/>
                        </a:rPr>
                        <a:t> 8</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P1082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电动机的最大频率</a:t>
                      </a:r>
                      <a:r>
                        <a:rPr lang="en-US" sz="1400">
                          <a:effectLst/>
                          <a:latin typeface="宋体" panose="02010600030101010101" pitchFamily="2" charset="-122"/>
                          <a:ea typeface="宋体" panose="02010600030101010101" pitchFamily="2" charset="-122"/>
                          <a:cs typeface="宋体" panose="02010600030101010101" pitchFamily="2" charset="-122"/>
                        </a:rPr>
                        <a:t>( 50Hz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948045958"/>
                  </a:ext>
                </a:extLst>
              </a:tr>
              <a:tr h="0">
                <a:tc>
                  <a:txBody>
                    <a:bodyPr/>
                    <a:lstStyle/>
                    <a:p>
                      <a:pPr marL="0" lvl="0" indent="0" algn="ctr">
                        <a:lnSpc>
                          <a:spcPts val="1700"/>
                        </a:lnSpc>
                        <a:buFont typeface="+mj-lt"/>
                        <a:buNone/>
                        <a:tabLst>
                          <a:tab pos="155575" algn="l"/>
                        </a:tabLst>
                      </a:pPr>
                      <a:r>
                        <a:rPr lang="en-US" sz="1400" dirty="0">
                          <a:effectLst/>
                        </a:rPr>
                        <a:t> 9</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P1120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斜坡上升时间</a:t>
                      </a:r>
                      <a:r>
                        <a:rPr lang="en-US" sz="1400">
                          <a:effectLst/>
                          <a:latin typeface="宋体" panose="02010600030101010101" pitchFamily="2" charset="-122"/>
                          <a:ea typeface="宋体" panose="02010600030101010101" pitchFamily="2" charset="-122"/>
                          <a:cs typeface="宋体" panose="02010600030101010101" pitchFamily="2" charset="-122"/>
                        </a:rPr>
                        <a:t>( 12S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813542575"/>
                  </a:ext>
                </a:extLst>
              </a:tr>
              <a:tr h="0">
                <a:tc>
                  <a:txBody>
                    <a:bodyPr/>
                    <a:lstStyle/>
                    <a:p>
                      <a:pPr marL="0" lvl="0" indent="0" algn="ctr">
                        <a:lnSpc>
                          <a:spcPts val="1700"/>
                        </a:lnSpc>
                        <a:buFont typeface="+mj-lt"/>
                        <a:buNone/>
                        <a:tabLst>
                          <a:tab pos="155575" algn="l"/>
                        </a:tabLst>
                      </a:pPr>
                      <a:r>
                        <a:rPr lang="en-US" sz="1400" dirty="0">
                          <a:effectLst/>
                        </a:rPr>
                        <a:t> 10</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P1121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8</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斜坡下降时间</a:t>
                      </a:r>
                      <a:r>
                        <a:rPr lang="en-US" sz="1400">
                          <a:effectLst/>
                          <a:latin typeface="宋体" panose="02010600030101010101" pitchFamily="2" charset="-122"/>
                          <a:ea typeface="宋体" panose="02010600030101010101" pitchFamily="2" charset="-122"/>
                          <a:cs typeface="宋体" panose="02010600030101010101" pitchFamily="2" charset="-122"/>
                        </a:rPr>
                        <a:t>( 8S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577177890"/>
                  </a:ext>
                </a:extLst>
              </a:tr>
              <a:tr h="0">
                <a:tc>
                  <a:txBody>
                    <a:bodyPr/>
                    <a:lstStyle/>
                    <a:p>
                      <a:pPr marL="0" lvl="0" indent="0" algn="ctr">
                        <a:lnSpc>
                          <a:spcPts val="1700"/>
                        </a:lnSpc>
                        <a:buFont typeface="+mj-lt"/>
                        <a:buNone/>
                        <a:tabLst>
                          <a:tab pos="155575" algn="l"/>
                        </a:tabLst>
                      </a:pPr>
                      <a:r>
                        <a:rPr lang="en-US" sz="1400" dirty="0">
                          <a:effectLst/>
                        </a:rPr>
                        <a:t> 11</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选择命令源（ 由端子排输入 ）</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238102472"/>
                  </a:ext>
                </a:extLst>
              </a:tr>
              <a:tr h="0">
                <a:tc>
                  <a:txBody>
                    <a:bodyPr/>
                    <a:lstStyle/>
                    <a:p>
                      <a:pPr marL="0" lvl="0" indent="0" algn="ctr">
                        <a:lnSpc>
                          <a:spcPts val="1700"/>
                        </a:lnSpc>
                        <a:buFont typeface="+mj-lt"/>
                        <a:buNone/>
                        <a:tabLst>
                          <a:tab pos="155575" algn="l"/>
                        </a:tabLst>
                      </a:pPr>
                      <a:r>
                        <a:rPr lang="en-US" sz="1400" dirty="0">
                          <a:effectLst/>
                        </a:rPr>
                        <a:t> 12</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P0701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ON/OFF1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192256269"/>
                  </a:ext>
                </a:extLst>
              </a:tr>
              <a:tr h="0">
                <a:tc>
                  <a:txBody>
                    <a:bodyPr/>
                    <a:lstStyle/>
                    <a:p>
                      <a:pPr marL="0" lvl="0" indent="0" algn="ctr">
                        <a:lnSpc>
                          <a:spcPts val="1700"/>
                        </a:lnSpc>
                        <a:buFont typeface="+mj-lt"/>
                        <a:buNone/>
                        <a:tabLst>
                          <a:tab pos="155575" algn="l"/>
                        </a:tabLst>
                      </a:pPr>
                      <a:r>
                        <a:rPr lang="en-US" sz="1400" dirty="0">
                          <a:effectLst/>
                        </a:rPr>
                        <a:t> 13</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P0702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2</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ON/OFF1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835058759"/>
                  </a:ext>
                </a:extLst>
              </a:tr>
              <a:tr h="0">
                <a:tc>
                  <a:txBody>
                    <a:bodyPr/>
                    <a:lstStyle/>
                    <a:p>
                      <a:pPr marL="0" lvl="0" indent="0" algn="ctr">
                        <a:lnSpc>
                          <a:spcPts val="1700"/>
                        </a:lnSpc>
                        <a:buFont typeface="+mj-lt"/>
                        <a:buNone/>
                        <a:tabLst>
                          <a:tab pos="155575" algn="l"/>
                        </a:tabLst>
                      </a:pPr>
                      <a:r>
                        <a:rPr lang="en-US" sz="1400" dirty="0">
                          <a:effectLst/>
                        </a:rPr>
                        <a:t> 14</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P0756</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模拟量输入类型</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786738124"/>
                  </a:ext>
                </a:extLst>
              </a:tr>
              <a:tr h="0">
                <a:tc>
                  <a:txBody>
                    <a:bodyPr/>
                    <a:lstStyle/>
                    <a:p>
                      <a:pPr marL="0" lvl="0" indent="0" algn="ctr">
                        <a:lnSpc>
                          <a:spcPts val="1700"/>
                        </a:lnSpc>
                        <a:buFont typeface="+mj-lt"/>
                        <a:buNone/>
                        <a:tabLst>
                          <a:tab pos="155575" algn="l"/>
                        </a:tabLst>
                      </a:pPr>
                      <a:r>
                        <a:rPr lang="en-US" sz="1400" dirty="0">
                          <a:effectLst/>
                        </a:rPr>
                        <a:t> 15</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P0757</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a:effectLst/>
                          <a:latin typeface="宋体" panose="02010600030101010101" pitchFamily="2" charset="-122"/>
                          <a:ea typeface="宋体" panose="02010600030101010101" pitchFamily="2" charset="-122"/>
                          <a:cs typeface="宋体" panose="02010600030101010101" pitchFamily="2" charset="-122"/>
                        </a:rPr>
                        <a:t>x1 </a:t>
                      </a:r>
                      <a:r>
                        <a:rPr lang="zh-CN" sz="1400">
                          <a:effectLst/>
                          <a:latin typeface="宋体" panose="02010600030101010101" pitchFamily="2" charset="-122"/>
                          <a:ea typeface="宋体" panose="02010600030101010101" pitchFamily="2" charset="-122"/>
                          <a:cs typeface="宋体" panose="02010600030101010101" pitchFamily="2" charset="-122"/>
                        </a:rPr>
                        <a:t>值</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38867310"/>
                  </a:ext>
                </a:extLst>
              </a:tr>
              <a:tr h="0">
                <a:tc>
                  <a:txBody>
                    <a:bodyPr/>
                    <a:lstStyle/>
                    <a:p>
                      <a:pPr marL="0" lvl="0" indent="0" algn="ctr">
                        <a:lnSpc>
                          <a:spcPts val="1700"/>
                        </a:lnSpc>
                        <a:buFont typeface="+mj-lt"/>
                        <a:buNone/>
                        <a:tabLst>
                          <a:tab pos="155575" algn="l"/>
                        </a:tabLst>
                      </a:pPr>
                      <a:r>
                        <a:rPr lang="en-US" sz="1400" dirty="0">
                          <a:effectLst/>
                        </a:rPr>
                        <a:t> 16</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P0758</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a:effectLst/>
                          <a:latin typeface="宋体" panose="02010600030101010101" pitchFamily="2" charset="-122"/>
                          <a:ea typeface="宋体" panose="02010600030101010101" pitchFamily="2" charset="-122"/>
                          <a:cs typeface="宋体" panose="02010600030101010101" pitchFamily="2" charset="-122"/>
                        </a:rPr>
                        <a:t>y1 </a:t>
                      </a:r>
                      <a:r>
                        <a:rPr lang="zh-CN" sz="1400">
                          <a:effectLst/>
                          <a:latin typeface="宋体" panose="02010600030101010101" pitchFamily="2" charset="-122"/>
                          <a:ea typeface="宋体" panose="02010600030101010101" pitchFamily="2" charset="-122"/>
                          <a:cs typeface="宋体" panose="02010600030101010101" pitchFamily="2" charset="-122"/>
                        </a:rPr>
                        <a:t>值（</a:t>
                      </a:r>
                      <a:r>
                        <a:rPr lang="en-US" sz="1400">
                          <a:effectLst/>
                          <a:latin typeface="宋体" panose="02010600030101010101" pitchFamily="2" charset="-122"/>
                          <a:ea typeface="宋体" panose="02010600030101010101" pitchFamily="2" charset="-122"/>
                          <a:cs typeface="宋体" panose="02010600030101010101" pitchFamily="2" charset="-122"/>
                        </a:rPr>
                        <a:t>%</a:t>
                      </a:r>
                      <a:r>
                        <a:rPr lang="zh-CN" sz="1400">
                          <a:effectLst/>
                          <a:latin typeface="宋体" panose="02010600030101010101" pitchFamily="2" charset="-122"/>
                          <a:ea typeface="宋体" panose="02010600030101010101" pitchFamily="2" charset="-122"/>
                          <a:cs typeface="宋体" panose="02010600030101010101" pitchFamily="2" charset="-122"/>
                        </a:rPr>
                        <a:t>）</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2110988148"/>
                  </a:ext>
                </a:extLst>
              </a:tr>
              <a:tr h="0">
                <a:tc>
                  <a:txBody>
                    <a:bodyPr/>
                    <a:lstStyle/>
                    <a:p>
                      <a:pPr marL="0" lvl="0" indent="0" algn="ctr">
                        <a:lnSpc>
                          <a:spcPts val="1700"/>
                        </a:lnSpc>
                        <a:buFont typeface="+mj-lt"/>
                        <a:buNone/>
                        <a:tabLst>
                          <a:tab pos="155575" algn="l"/>
                        </a:tabLst>
                      </a:pPr>
                      <a:r>
                        <a:rPr lang="en-US" sz="1400" dirty="0">
                          <a:effectLst/>
                        </a:rPr>
                        <a:t> 17</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P0759</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a:effectLst/>
                          <a:latin typeface="宋体" panose="02010600030101010101" pitchFamily="2" charset="-122"/>
                          <a:ea typeface="宋体" panose="02010600030101010101" pitchFamily="2" charset="-122"/>
                          <a:cs typeface="宋体" panose="02010600030101010101" pitchFamily="2" charset="-122"/>
                        </a:rPr>
                        <a:t>x2 </a:t>
                      </a:r>
                      <a:r>
                        <a:rPr lang="zh-CN" sz="1400">
                          <a:effectLst/>
                          <a:latin typeface="宋体" panose="02010600030101010101" pitchFamily="2" charset="-122"/>
                          <a:ea typeface="宋体" panose="02010600030101010101" pitchFamily="2" charset="-122"/>
                          <a:cs typeface="宋体" panose="02010600030101010101" pitchFamily="2" charset="-122"/>
                        </a:rPr>
                        <a:t>值</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1950106759"/>
                  </a:ext>
                </a:extLst>
              </a:tr>
              <a:tr h="0">
                <a:tc>
                  <a:txBody>
                    <a:bodyPr/>
                    <a:lstStyle/>
                    <a:p>
                      <a:pPr marL="0" lvl="0" indent="0" algn="ctr">
                        <a:lnSpc>
                          <a:spcPts val="1700"/>
                        </a:lnSpc>
                        <a:buFont typeface="+mj-lt"/>
                        <a:buNone/>
                        <a:tabLst>
                          <a:tab pos="155575" algn="l"/>
                        </a:tabLst>
                      </a:pPr>
                      <a:r>
                        <a:rPr lang="en-US" sz="1400" dirty="0">
                          <a:effectLst/>
                        </a:rPr>
                        <a:t> 18</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P0760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100.0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模拟量输入定标的</a:t>
                      </a:r>
                      <a:r>
                        <a:rPr lang="en-US" sz="1400">
                          <a:effectLst/>
                          <a:latin typeface="宋体" panose="02010600030101010101" pitchFamily="2" charset="-122"/>
                          <a:ea typeface="宋体" panose="02010600030101010101" pitchFamily="2" charset="-122"/>
                          <a:cs typeface="宋体" panose="02010600030101010101" pitchFamily="2" charset="-122"/>
                        </a:rPr>
                        <a:t>y2 </a:t>
                      </a:r>
                      <a:r>
                        <a:rPr lang="zh-CN" sz="1400">
                          <a:effectLst/>
                          <a:latin typeface="宋体" panose="02010600030101010101" pitchFamily="2" charset="-122"/>
                          <a:ea typeface="宋体" panose="02010600030101010101" pitchFamily="2" charset="-122"/>
                          <a:cs typeface="宋体" panose="02010600030101010101" pitchFamily="2" charset="-122"/>
                        </a:rPr>
                        <a:t>值（</a:t>
                      </a:r>
                      <a:r>
                        <a:rPr lang="en-US" sz="1400">
                          <a:effectLst/>
                          <a:latin typeface="宋体" panose="02010600030101010101" pitchFamily="2" charset="-122"/>
                          <a:ea typeface="宋体" panose="02010600030101010101" pitchFamily="2" charset="-122"/>
                          <a:cs typeface="宋体" panose="02010600030101010101" pitchFamily="2" charset="-122"/>
                        </a:rPr>
                        <a:t>%</a:t>
                      </a:r>
                      <a:r>
                        <a:rPr lang="zh-CN" sz="1400">
                          <a:effectLst/>
                          <a:latin typeface="宋体" panose="02010600030101010101" pitchFamily="2" charset="-122"/>
                          <a:ea typeface="宋体" panose="02010600030101010101" pitchFamily="2" charset="-122"/>
                          <a:cs typeface="宋体" panose="02010600030101010101" pitchFamily="2" charset="-122"/>
                        </a:rPr>
                        <a:t>）</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40342"/>
                  </a:ext>
                </a:extLst>
              </a:tr>
              <a:tr h="0">
                <a:tc>
                  <a:txBody>
                    <a:bodyPr/>
                    <a:lstStyle/>
                    <a:p>
                      <a:pPr marL="0" lvl="0" indent="0" algn="ctr">
                        <a:lnSpc>
                          <a:spcPts val="1700"/>
                        </a:lnSpc>
                        <a:buFont typeface="+mj-lt"/>
                        <a:buNone/>
                        <a:tabLst>
                          <a:tab pos="155575" algn="l"/>
                        </a:tabLst>
                      </a:pPr>
                      <a:r>
                        <a:rPr lang="en-US" sz="1400" dirty="0">
                          <a:effectLst/>
                        </a:rPr>
                        <a:t> 19</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P0761</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a:effectLst/>
                          <a:latin typeface="宋体" panose="02010600030101010101" pitchFamily="2" charset="-122"/>
                          <a:ea typeface="宋体" panose="02010600030101010101" pitchFamily="2" charset="-122"/>
                          <a:cs typeface="宋体" panose="02010600030101010101" pitchFamily="2" charset="-122"/>
                        </a:rPr>
                        <a:t>死区</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730817388"/>
                  </a:ext>
                </a:extLst>
              </a:tr>
              <a:tr h="0">
                <a:tc>
                  <a:txBody>
                    <a:bodyPr/>
                    <a:lstStyle/>
                    <a:p>
                      <a:pPr marL="0" lvl="0" indent="0" algn="ctr">
                        <a:lnSpc>
                          <a:spcPts val="1700"/>
                        </a:lnSpc>
                        <a:buFont typeface="+mj-lt"/>
                        <a:buNone/>
                        <a:tabLst>
                          <a:tab pos="155575" algn="l"/>
                        </a:tabLst>
                      </a:pPr>
                      <a:r>
                        <a:rPr lang="en-US" altLang="zh-CN" sz="1400" dirty="0">
                          <a:effectLst/>
                          <a:latin typeface="宋体" panose="02010600030101010101" pitchFamily="2" charset="-122"/>
                          <a:ea typeface="宋体" panose="02010600030101010101" pitchFamily="2" charset="-122"/>
                          <a:cs typeface="宋体" panose="02010600030101010101" pitchFamily="2" charset="-122"/>
                        </a:rPr>
                        <a:t>20</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P2000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lnSpc>
                          <a:spcPts val="1700"/>
                        </a:lnSpc>
                      </a:pPr>
                      <a:r>
                        <a:rPr lang="en-US" sz="1400">
                          <a:effectLst/>
                          <a:latin typeface="宋体" panose="02010600030101010101" pitchFamily="2" charset="-122"/>
                          <a:ea typeface="宋体" panose="02010600030101010101" pitchFamily="2" charset="-122"/>
                          <a:cs typeface="宋体" panose="02010600030101010101" pitchFamily="2" charset="-122"/>
                        </a:rPr>
                        <a:t>50</a:t>
                      </a:r>
                      <a:endParaRPr lang="zh-CN" sz="24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nSpc>
                          <a:spcPts val="1700"/>
                        </a:lnSpc>
                      </a:pPr>
                      <a:r>
                        <a:rPr lang="zh-CN" sz="1400" dirty="0">
                          <a:effectLst/>
                          <a:latin typeface="宋体" panose="02010600030101010101" pitchFamily="2" charset="-122"/>
                          <a:ea typeface="宋体" panose="02010600030101010101" pitchFamily="2" charset="-122"/>
                          <a:cs typeface="宋体" panose="02010600030101010101" pitchFamily="2" charset="-122"/>
                        </a:rPr>
                        <a:t>基准频率（</a:t>
                      </a:r>
                      <a:r>
                        <a:rPr lang="en-US" sz="1400" dirty="0">
                          <a:effectLst/>
                          <a:latin typeface="宋体" panose="02010600030101010101" pitchFamily="2" charset="-122"/>
                          <a:ea typeface="宋体" panose="02010600030101010101" pitchFamily="2" charset="-122"/>
                          <a:cs typeface="宋体" panose="02010600030101010101" pitchFamily="2" charset="-122"/>
                        </a:rPr>
                        <a:t>Hz</a:t>
                      </a:r>
                      <a:r>
                        <a:rPr lang="zh-CN" sz="1400" dirty="0">
                          <a:effectLst/>
                          <a:latin typeface="宋体" panose="02010600030101010101" pitchFamily="2" charset="-122"/>
                          <a:ea typeface="宋体" panose="02010600030101010101" pitchFamily="2" charset="-122"/>
                          <a:cs typeface="宋体" panose="02010600030101010101" pitchFamily="2" charset="-122"/>
                        </a:rPr>
                        <a:t>）</a:t>
                      </a:r>
                      <a:endParaRPr lang="zh-CN" sz="24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871258378"/>
                  </a:ext>
                </a:extLst>
              </a:tr>
            </a:tbl>
          </a:graphicData>
        </a:graphic>
      </p:graphicFrame>
    </p:spTree>
    <p:extLst>
      <p:ext uri="{BB962C8B-B14F-4D97-AF65-F5344CB8AC3E}">
        <p14:creationId xmlns:p14="http://schemas.microsoft.com/office/powerpoint/2010/main" val="28586073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2158283"/>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6.</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变频器运行调试</a:t>
            </a:r>
          </a:p>
          <a:p>
            <a:pPr lvl="0">
              <a:lnSpc>
                <a:spcPct val="150000"/>
              </a:lnSpc>
            </a:pPr>
            <a:r>
              <a:rPr lang="zh-CN" altLang="en-US" sz="1600" dirty="0">
                <a:effectLst/>
                <a:latin typeface="宋体" panose="02010600030101010101" pitchFamily="2" charset="-122"/>
                <a:ea typeface="宋体" panose="02010600030101010101" pitchFamily="2" charset="-122"/>
                <a:cs typeface="宋体" panose="02010600030101010101" pitchFamily="2" charset="-122"/>
              </a:rPr>
              <a:t>变频器完成参数设置后，可以按照如下步骤，通过端子启动电动机运行，电位器调节电动机转速。</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(1)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电位器逆时针旋转到底，阻值为</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0</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(2)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电动机正转。闭合开关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K1</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，顺时针旋转电位器，调节电动机转速正向运行。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(3)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电动机反转。闭合开关</a:t>
            </a:r>
            <a:r>
              <a:rPr lang="en-US" altLang="zh-CN" sz="1600" dirty="0">
                <a:effectLst/>
                <a:latin typeface="宋体" panose="02010600030101010101" pitchFamily="2" charset="-122"/>
                <a:ea typeface="宋体" panose="02010600030101010101" pitchFamily="2" charset="-122"/>
                <a:cs typeface="宋体" panose="02010600030101010101" pitchFamily="2" charset="-122"/>
              </a:rPr>
              <a:t>K2</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，旋转电位器，调节电动机转速反向运行。</a:t>
            </a:r>
          </a:p>
          <a:p>
            <a:pPr lvl="1">
              <a:lnSpc>
                <a:spcPct val="150000"/>
              </a:lnSpc>
            </a:pPr>
            <a:r>
              <a:rPr lang="en-US" altLang="zh-CN" sz="1600" dirty="0">
                <a:effectLst/>
                <a:latin typeface="宋体" panose="02010600030101010101" pitchFamily="2" charset="-122"/>
                <a:ea typeface="宋体" panose="02010600030101010101" pitchFamily="2" charset="-122"/>
                <a:cs typeface="宋体" panose="02010600030101010101" pitchFamily="2" charset="-122"/>
              </a:rPr>
              <a:t>(4)	</a:t>
            </a:r>
            <a:r>
              <a:rPr lang="zh-CN" altLang="en-US" sz="1600" dirty="0">
                <a:effectLst/>
                <a:latin typeface="宋体" panose="02010600030101010101" pitchFamily="2" charset="-122"/>
                <a:ea typeface="宋体" panose="02010600030101010101" pitchFamily="2" charset="-122"/>
                <a:cs typeface="宋体" panose="02010600030101010101" pitchFamily="2" charset="-122"/>
              </a:rPr>
              <a:t>观察并记录变频器的运行状态，</a:t>
            </a:r>
          </a:p>
        </p:txBody>
      </p:sp>
      <p:graphicFrame>
        <p:nvGraphicFramePr>
          <p:cNvPr id="4" name="表格 3">
            <a:extLst>
              <a:ext uri="{FF2B5EF4-FFF2-40B4-BE49-F238E27FC236}">
                <a16:creationId xmlns:a16="http://schemas.microsoft.com/office/drawing/2014/main" id="{402A22AB-3A77-A5FF-D1CF-F646E1C6CBF1}"/>
              </a:ext>
            </a:extLst>
          </p:cNvPr>
          <p:cNvGraphicFramePr>
            <a:graphicFrameLocks noGrp="1"/>
          </p:cNvGraphicFramePr>
          <p:nvPr>
            <p:extLst>
              <p:ext uri="{D42A27DB-BD31-4B8C-83A1-F6EECF244321}">
                <p14:modId xmlns:p14="http://schemas.microsoft.com/office/powerpoint/2010/main" val="3500795340"/>
              </p:ext>
            </p:extLst>
          </p:nvPr>
        </p:nvGraphicFramePr>
        <p:xfrm>
          <a:off x="2592685" y="3282374"/>
          <a:ext cx="7128793" cy="3169920"/>
        </p:xfrm>
        <a:graphic>
          <a:graphicData uri="http://schemas.openxmlformats.org/drawingml/2006/table">
            <a:tbl>
              <a:tblPr firstRow="1" firstCol="1" bandRow="1">
                <a:tableStyleId>{F5AB1C69-6EDB-4FF4-983F-18BD219EF322}</a:tableStyleId>
              </a:tblPr>
              <a:tblGrid>
                <a:gridCol w="1152128">
                  <a:extLst>
                    <a:ext uri="{9D8B030D-6E8A-4147-A177-3AD203B41FA5}">
                      <a16:colId xmlns:a16="http://schemas.microsoft.com/office/drawing/2014/main" val="1454541534"/>
                    </a:ext>
                  </a:extLst>
                </a:gridCol>
                <a:gridCol w="1862492">
                  <a:extLst>
                    <a:ext uri="{9D8B030D-6E8A-4147-A177-3AD203B41FA5}">
                      <a16:colId xmlns:a16="http://schemas.microsoft.com/office/drawing/2014/main" val="3963420444"/>
                    </a:ext>
                  </a:extLst>
                </a:gridCol>
                <a:gridCol w="1371391">
                  <a:extLst>
                    <a:ext uri="{9D8B030D-6E8A-4147-A177-3AD203B41FA5}">
                      <a16:colId xmlns:a16="http://schemas.microsoft.com/office/drawing/2014/main" val="948487558"/>
                    </a:ext>
                  </a:extLst>
                </a:gridCol>
                <a:gridCol w="1371391">
                  <a:extLst>
                    <a:ext uri="{9D8B030D-6E8A-4147-A177-3AD203B41FA5}">
                      <a16:colId xmlns:a16="http://schemas.microsoft.com/office/drawing/2014/main" val="2708040086"/>
                    </a:ext>
                  </a:extLst>
                </a:gridCol>
                <a:gridCol w="1371391">
                  <a:extLst>
                    <a:ext uri="{9D8B030D-6E8A-4147-A177-3AD203B41FA5}">
                      <a16:colId xmlns:a16="http://schemas.microsoft.com/office/drawing/2014/main" val="3458054519"/>
                    </a:ext>
                  </a:extLst>
                </a:gridCol>
              </a:tblGrid>
              <a:tr h="0">
                <a:tc>
                  <a:txBody>
                    <a:bodyPr/>
                    <a:lstStyle/>
                    <a:p>
                      <a:pPr algn="ctr"/>
                      <a:r>
                        <a:rPr lang="zh-CN" sz="1600">
                          <a:effectLst/>
                        </a:rPr>
                        <a:t>开关状态</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输入电压</a:t>
                      </a:r>
                    </a:p>
                    <a:p>
                      <a:pPr algn="ctr"/>
                      <a:r>
                        <a:rPr lang="zh-CN" sz="1600">
                          <a:effectLst/>
                        </a:rPr>
                        <a:t>（</a:t>
                      </a:r>
                      <a:r>
                        <a:rPr lang="en-US" sz="1600">
                          <a:effectLst/>
                        </a:rPr>
                        <a:t>V</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输出频率</a:t>
                      </a:r>
                    </a:p>
                    <a:p>
                      <a:pPr algn="ctr"/>
                      <a:r>
                        <a:rPr lang="zh-CN" sz="1600">
                          <a:effectLst/>
                        </a:rPr>
                        <a:t>（</a:t>
                      </a:r>
                      <a:r>
                        <a:rPr lang="en-US" sz="1600">
                          <a:effectLst/>
                        </a:rPr>
                        <a:t>Hz</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电机转速</a:t>
                      </a:r>
                    </a:p>
                    <a:p>
                      <a:pPr algn="ctr"/>
                      <a:r>
                        <a:rPr lang="zh-CN" sz="1600">
                          <a:effectLst/>
                        </a:rPr>
                        <a:t>（</a:t>
                      </a:r>
                      <a:r>
                        <a:rPr lang="en-US" sz="1600">
                          <a:effectLst/>
                        </a:rPr>
                        <a:t>r/min</a:t>
                      </a:r>
                      <a:r>
                        <a:rPr lang="zh-CN" sz="1600">
                          <a:effectLst/>
                        </a:rPr>
                        <a:t>）</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zh-CN" sz="1600">
                          <a:effectLst/>
                        </a:rPr>
                        <a:t>转向</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extLst>
                  <a:ext uri="{0D108BD9-81ED-4DB2-BD59-A6C34878D82A}">
                    <a16:rowId xmlns:a16="http://schemas.microsoft.com/office/drawing/2014/main" val="3917642538"/>
                  </a:ext>
                </a:extLst>
              </a:tr>
              <a:tr h="0">
                <a:tc rowSpan="6">
                  <a:txBody>
                    <a:bodyPr/>
                    <a:lstStyle/>
                    <a:p>
                      <a:pPr algn="ctr"/>
                      <a:r>
                        <a:rPr lang="zh-CN" sz="1600">
                          <a:effectLst/>
                        </a:rPr>
                        <a:t>接通</a:t>
                      </a:r>
                      <a:r>
                        <a:rPr lang="en-US" sz="1600">
                          <a:effectLst/>
                        </a:rPr>
                        <a:t>KA1</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547594382"/>
                  </a:ext>
                </a:extLst>
              </a:tr>
              <a:tr h="0">
                <a:tc vMerge="1">
                  <a:txBody>
                    <a:bodyPr/>
                    <a:lstStyle/>
                    <a:p>
                      <a:endParaRPr lang="zh-CN" altLang="en-US"/>
                    </a:p>
                  </a:txBody>
                  <a:tcPr/>
                </a:tc>
                <a:tc>
                  <a:txBody>
                    <a:bodyPr/>
                    <a:lstStyle/>
                    <a:p>
                      <a:pPr algn="ctr"/>
                      <a:r>
                        <a:rPr lang="en-US" sz="1600">
                          <a:effectLst/>
                        </a:rPr>
                        <a:t>1V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484952161"/>
                  </a:ext>
                </a:extLst>
              </a:tr>
              <a:tr h="0">
                <a:tc vMerge="1">
                  <a:txBody>
                    <a:bodyPr/>
                    <a:lstStyle/>
                    <a:p>
                      <a:endParaRPr lang="zh-CN" altLang="en-US"/>
                    </a:p>
                  </a:txBody>
                  <a:tcPr/>
                </a:tc>
                <a:tc>
                  <a:txBody>
                    <a:bodyPr/>
                    <a:lstStyle/>
                    <a:p>
                      <a:pPr algn="ctr"/>
                      <a:r>
                        <a:rPr lang="en-US" sz="1600">
                          <a:effectLst/>
                        </a:rPr>
                        <a:t>3V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758493587"/>
                  </a:ext>
                </a:extLst>
              </a:tr>
              <a:tr h="0">
                <a:tc vMerge="1">
                  <a:txBody>
                    <a:bodyPr/>
                    <a:lstStyle/>
                    <a:p>
                      <a:endParaRPr lang="zh-CN" altLang="en-US"/>
                    </a:p>
                  </a:txBody>
                  <a:tcPr/>
                </a:tc>
                <a:tc>
                  <a:txBody>
                    <a:bodyPr/>
                    <a:lstStyle/>
                    <a:p>
                      <a:pPr algn="ctr"/>
                      <a:r>
                        <a:rPr lang="en-US" sz="1600">
                          <a:effectLst/>
                        </a:rPr>
                        <a:t>5V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81743084"/>
                  </a:ext>
                </a:extLst>
              </a:tr>
              <a:tr h="0">
                <a:tc vMerge="1">
                  <a:txBody>
                    <a:bodyPr/>
                    <a:lstStyle/>
                    <a:p>
                      <a:endParaRPr lang="zh-CN" altLang="en-US"/>
                    </a:p>
                  </a:txBody>
                  <a:tcPr/>
                </a:tc>
                <a:tc>
                  <a:txBody>
                    <a:bodyPr/>
                    <a:lstStyle/>
                    <a:p>
                      <a:pPr algn="ctr"/>
                      <a:r>
                        <a:rPr lang="en-US" sz="1600">
                          <a:effectLst/>
                        </a:rPr>
                        <a:t>7V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98824575"/>
                  </a:ext>
                </a:extLst>
              </a:tr>
              <a:tr h="0">
                <a:tc vMerge="1">
                  <a:txBody>
                    <a:bodyPr/>
                    <a:lstStyle/>
                    <a:p>
                      <a:endParaRPr lang="zh-CN" altLang="en-US"/>
                    </a:p>
                  </a:txBody>
                  <a:tcPr/>
                </a:tc>
                <a:tc>
                  <a:txBody>
                    <a:bodyPr/>
                    <a:lstStyle/>
                    <a:p>
                      <a:pPr algn="ctr"/>
                      <a:r>
                        <a:rPr lang="en-US" sz="1600">
                          <a:effectLst/>
                        </a:rPr>
                        <a:t>9V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just"/>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23538791"/>
                  </a:ext>
                </a:extLst>
              </a:tr>
              <a:tr h="0">
                <a:tc rowSpan="5">
                  <a:txBody>
                    <a:bodyPr/>
                    <a:lstStyle/>
                    <a:p>
                      <a:pPr algn="ctr"/>
                      <a:r>
                        <a:rPr lang="zh-CN" sz="1600">
                          <a:effectLst/>
                        </a:rPr>
                        <a:t>接通</a:t>
                      </a:r>
                      <a:r>
                        <a:rPr lang="en-US" sz="1600">
                          <a:effectLst/>
                        </a:rPr>
                        <a:t>KA2</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ctr"/>
                      <a:r>
                        <a:rPr lang="en-US" sz="1600">
                          <a:effectLst/>
                        </a:rPr>
                        <a:t>0V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11783459"/>
                  </a:ext>
                </a:extLst>
              </a:tr>
              <a:tr h="0">
                <a:tc vMerge="1">
                  <a:txBody>
                    <a:bodyPr/>
                    <a:lstStyle/>
                    <a:p>
                      <a:endParaRPr lang="zh-CN" altLang="en-US"/>
                    </a:p>
                  </a:txBody>
                  <a:tcPr/>
                </a:tc>
                <a:tc>
                  <a:txBody>
                    <a:bodyPr/>
                    <a:lstStyle/>
                    <a:p>
                      <a:pPr algn="ctr"/>
                      <a:r>
                        <a:rPr lang="en-US" sz="1600">
                          <a:effectLst/>
                        </a:rPr>
                        <a:t>2V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967854333"/>
                  </a:ext>
                </a:extLst>
              </a:tr>
              <a:tr h="0">
                <a:tc vMerge="1">
                  <a:txBody>
                    <a:bodyPr/>
                    <a:lstStyle/>
                    <a:p>
                      <a:endParaRPr lang="zh-CN" altLang="en-US"/>
                    </a:p>
                  </a:txBody>
                  <a:tcPr/>
                </a:tc>
                <a:tc>
                  <a:txBody>
                    <a:bodyPr/>
                    <a:lstStyle/>
                    <a:p>
                      <a:pPr algn="ctr"/>
                      <a:r>
                        <a:rPr lang="en-US" sz="1600">
                          <a:effectLst/>
                        </a:rPr>
                        <a:t>6V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474271883"/>
                  </a:ext>
                </a:extLst>
              </a:tr>
              <a:tr h="0">
                <a:tc vMerge="1">
                  <a:txBody>
                    <a:bodyPr/>
                    <a:lstStyle/>
                    <a:p>
                      <a:endParaRPr lang="zh-CN" altLang="en-US"/>
                    </a:p>
                  </a:txBody>
                  <a:tcPr/>
                </a:tc>
                <a:tc>
                  <a:txBody>
                    <a:bodyPr/>
                    <a:lstStyle/>
                    <a:p>
                      <a:pPr algn="ctr"/>
                      <a:r>
                        <a:rPr lang="en-US" sz="1600">
                          <a:effectLst/>
                        </a:rPr>
                        <a:t>8V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97457493"/>
                  </a:ext>
                </a:extLst>
              </a:tr>
              <a:tr h="0">
                <a:tc vMerge="1">
                  <a:txBody>
                    <a:bodyPr/>
                    <a:lstStyle/>
                    <a:p>
                      <a:endParaRPr lang="zh-CN" altLang="en-US"/>
                    </a:p>
                  </a:txBody>
                  <a:tcPr/>
                </a:tc>
                <a:tc>
                  <a:txBody>
                    <a:bodyPr/>
                    <a:lstStyle/>
                    <a:p>
                      <a:pPr algn="ctr"/>
                      <a:r>
                        <a:rPr lang="en-US" sz="1600">
                          <a:effectLst/>
                        </a:rPr>
                        <a:t>10V</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a:effectLst/>
                        </a:rPr>
                        <a:t> </a:t>
                      </a:r>
                      <a:endParaRPr lang="zh-CN" sz="16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l"/>
                      <a:r>
                        <a:rPr lang="en-US" sz="1600" dirty="0">
                          <a:effectLst/>
                        </a:rPr>
                        <a:t> </a:t>
                      </a:r>
                      <a:endParaRPr lang="zh-CN" sz="16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828778320"/>
                  </a:ext>
                </a:extLst>
              </a:tr>
            </a:tbl>
          </a:graphicData>
        </a:graphic>
      </p:graphicFrame>
    </p:spTree>
    <p:extLst>
      <p:ext uri="{BB962C8B-B14F-4D97-AF65-F5344CB8AC3E}">
        <p14:creationId xmlns:p14="http://schemas.microsoft.com/office/powerpoint/2010/main" val="367600514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3.4 </a:t>
            </a:r>
            <a:r>
              <a:rPr lang="zh-CN" altLang="en-US" sz="3200" b="1" dirty="0">
                <a:solidFill>
                  <a:srgbClr val="022F4F"/>
                </a:solidFill>
                <a:latin typeface="微软雅黑" panose="020B0503020204020204" charset="-122"/>
                <a:ea typeface="微软雅黑" panose="020B0503020204020204" charset="-122"/>
              </a:rPr>
              <a:t>变频器模拟量调节电动机转速</a:t>
            </a:r>
            <a:endParaRPr lang="zh-CN" altLang="zh-CN" sz="3200" b="1" dirty="0">
              <a:solidFill>
                <a:srgbClr val="022F4F"/>
              </a:solidFill>
              <a:latin typeface="微软雅黑" panose="020B0503020204020204" charset="-122"/>
              <a:ea typeface="微软雅黑" panose="020B0503020204020204" charset="-122"/>
            </a:endParaRPr>
          </a:p>
        </p:txBody>
      </p:sp>
      <p:sp>
        <p:nvSpPr>
          <p:cNvPr id="25" name="文本框 24">
            <a:extLst>
              <a:ext uri="{FF2B5EF4-FFF2-40B4-BE49-F238E27FC236}">
                <a16:creationId xmlns:a16="http://schemas.microsoft.com/office/drawing/2014/main" id="{96FBD73B-DBEB-32F5-C1E9-AADB2C2A73F5}"/>
              </a:ext>
            </a:extLst>
          </p:cNvPr>
          <p:cNvSpPr txBox="1"/>
          <p:nvPr/>
        </p:nvSpPr>
        <p:spPr>
          <a:xfrm>
            <a:off x="477685" y="1085515"/>
            <a:ext cx="9960325" cy="737381"/>
          </a:xfrm>
          <a:prstGeom prst="rect">
            <a:avLst/>
          </a:prstGeom>
          <a:noFill/>
        </p:spPr>
        <p:txBody>
          <a:bodyPr wrap="square">
            <a:spAutoFit/>
          </a:bodyPr>
          <a:lstStyle/>
          <a:p>
            <a:pPr lvl="0"/>
            <a:r>
              <a:rPr lang="en-US" altLang="zh-CN" sz="1800" dirty="0">
                <a:effectLst/>
                <a:latin typeface="宋体" panose="02010600030101010101" pitchFamily="2" charset="-122"/>
                <a:ea typeface="宋体" panose="02010600030101010101" pitchFamily="2" charset="-122"/>
                <a:cs typeface="宋体" panose="02010600030101010101" pitchFamily="2" charset="-122"/>
              </a:rPr>
              <a:t>7.</a:t>
            </a:r>
            <a:r>
              <a:rPr lang="zh-CN" altLang="en-US" sz="1800" dirty="0">
                <a:effectLst/>
                <a:latin typeface="宋体" panose="02010600030101010101" pitchFamily="2" charset="-122"/>
                <a:ea typeface="宋体" panose="02010600030101010101" pitchFamily="2" charset="-122"/>
                <a:cs typeface="宋体" panose="02010600030101010101" pitchFamily="2" charset="-122"/>
              </a:rPr>
              <a:t>考核与评价</a:t>
            </a:r>
          </a:p>
          <a:p>
            <a:pPr lvl="0">
              <a:lnSpc>
                <a:spcPct val="150000"/>
              </a:lnSpc>
            </a:pPr>
            <a:r>
              <a:rPr lang="zh-CN" altLang="en-US" sz="1800" dirty="0">
                <a:effectLst/>
                <a:latin typeface="宋体" panose="02010600030101010101" pitchFamily="2" charset="-122"/>
                <a:ea typeface="宋体" panose="02010600030101010101" pitchFamily="2" charset="-122"/>
                <a:cs typeface="宋体" panose="02010600030101010101" pitchFamily="2" charset="-122"/>
              </a:rPr>
              <a:t>  </a:t>
            </a:r>
            <a:endParaRPr lang="zh-CN" altLang="en-US" dirty="0"/>
          </a:p>
        </p:txBody>
      </p:sp>
      <p:graphicFrame>
        <p:nvGraphicFramePr>
          <p:cNvPr id="2" name="表格 1">
            <a:extLst>
              <a:ext uri="{FF2B5EF4-FFF2-40B4-BE49-F238E27FC236}">
                <a16:creationId xmlns:a16="http://schemas.microsoft.com/office/drawing/2014/main" id="{FD895BFE-DA1C-F1D5-94A2-1683C9F4618C}"/>
              </a:ext>
            </a:extLst>
          </p:cNvPr>
          <p:cNvGraphicFramePr>
            <a:graphicFrameLocks noGrp="1"/>
          </p:cNvGraphicFramePr>
          <p:nvPr>
            <p:extLst>
              <p:ext uri="{D42A27DB-BD31-4B8C-83A1-F6EECF244321}">
                <p14:modId xmlns:p14="http://schemas.microsoft.com/office/powerpoint/2010/main" val="2023045821"/>
              </p:ext>
            </p:extLst>
          </p:nvPr>
        </p:nvGraphicFramePr>
        <p:xfrm>
          <a:off x="1656581" y="2008323"/>
          <a:ext cx="7200801" cy="3680038"/>
        </p:xfrm>
        <a:graphic>
          <a:graphicData uri="http://schemas.openxmlformats.org/drawingml/2006/table">
            <a:tbl>
              <a:tblPr>
                <a:tableStyleId>{616DA210-FB5B-4158-B5E0-FEB733F419BA}</a:tableStyleId>
              </a:tblPr>
              <a:tblGrid>
                <a:gridCol w="757551">
                  <a:extLst>
                    <a:ext uri="{9D8B030D-6E8A-4147-A177-3AD203B41FA5}">
                      <a16:colId xmlns:a16="http://schemas.microsoft.com/office/drawing/2014/main" val="3867345855"/>
                    </a:ext>
                  </a:extLst>
                </a:gridCol>
                <a:gridCol w="1558145">
                  <a:extLst>
                    <a:ext uri="{9D8B030D-6E8A-4147-A177-3AD203B41FA5}">
                      <a16:colId xmlns:a16="http://schemas.microsoft.com/office/drawing/2014/main" val="3275153705"/>
                    </a:ext>
                  </a:extLst>
                </a:gridCol>
                <a:gridCol w="855474">
                  <a:extLst>
                    <a:ext uri="{9D8B030D-6E8A-4147-A177-3AD203B41FA5}">
                      <a16:colId xmlns:a16="http://schemas.microsoft.com/office/drawing/2014/main" val="1205345635"/>
                    </a:ext>
                  </a:extLst>
                </a:gridCol>
                <a:gridCol w="1731392">
                  <a:extLst>
                    <a:ext uri="{9D8B030D-6E8A-4147-A177-3AD203B41FA5}">
                      <a16:colId xmlns:a16="http://schemas.microsoft.com/office/drawing/2014/main" val="3979405553"/>
                    </a:ext>
                  </a:extLst>
                </a:gridCol>
                <a:gridCol w="402209">
                  <a:extLst>
                    <a:ext uri="{9D8B030D-6E8A-4147-A177-3AD203B41FA5}">
                      <a16:colId xmlns:a16="http://schemas.microsoft.com/office/drawing/2014/main" val="979241196"/>
                    </a:ext>
                  </a:extLst>
                </a:gridCol>
                <a:gridCol w="981373">
                  <a:extLst>
                    <a:ext uri="{9D8B030D-6E8A-4147-A177-3AD203B41FA5}">
                      <a16:colId xmlns:a16="http://schemas.microsoft.com/office/drawing/2014/main" val="2135885125"/>
                    </a:ext>
                  </a:extLst>
                </a:gridCol>
                <a:gridCol w="914657">
                  <a:extLst>
                    <a:ext uri="{9D8B030D-6E8A-4147-A177-3AD203B41FA5}">
                      <a16:colId xmlns:a16="http://schemas.microsoft.com/office/drawing/2014/main" val="777303590"/>
                    </a:ext>
                  </a:extLst>
                </a:gridCol>
              </a:tblGrid>
              <a:tr h="245336">
                <a:tc>
                  <a:txBody>
                    <a:bodyPr/>
                    <a:lstStyle/>
                    <a:p>
                      <a:r>
                        <a:rPr lang="zh-CN" sz="1600">
                          <a:effectLst/>
                        </a:rPr>
                        <a:t>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6">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74491362"/>
                  </a:ext>
                </a:extLst>
              </a:tr>
              <a:tr h="245336">
                <a:tc>
                  <a:txBody>
                    <a:bodyPr/>
                    <a:lstStyle/>
                    <a:p>
                      <a:pPr algn="ctr"/>
                      <a:r>
                        <a:rPr lang="zh-CN" sz="1600" dirty="0">
                          <a:effectLst/>
                        </a:rPr>
                        <a:t>序号</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gridSpan="4">
                  <a:txBody>
                    <a:bodyPr/>
                    <a:lstStyle/>
                    <a:p>
                      <a:pPr algn="ctr"/>
                      <a:r>
                        <a:rPr lang="zh-CN" sz="1600" dirty="0">
                          <a:effectLst/>
                        </a:rPr>
                        <a:t>评价内容</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zh-CN" sz="1600" dirty="0">
                          <a:effectLst/>
                        </a:rPr>
                        <a:t>权重（</a:t>
                      </a:r>
                      <a:r>
                        <a:rPr lang="en-US" sz="1600" dirty="0">
                          <a:effectLst/>
                        </a:rPr>
                        <a:t>%</a:t>
                      </a:r>
                      <a:r>
                        <a:rPr lang="zh-CN" sz="1600" dirty="0">
                          <a:effectLst/>
                        </a:rPr>
                        <a:t>）</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tc>
                  <a:txBody>
                    <a:bodyPr/>
                    <a:lstStyle/>
                    <a:p>
                      <a:pPr algn="ctr"/>
                      <a:r>
                        <a:rPr lang="zh-CN" sz="1600" dirty="0">
                          <a:effectLst/>
                        </a:rPr>
                        <a:t>评分</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solidFill>
                      <a:schemeClr val="accent1">
                        <a:lumMod val="60000"/>
                        <a:lumOff val="40000"/>
                      </a:schemeClr>
                    </a:solidFill>
                  </a:tcPr>
                </a:tc>
                <a:extLst>
                  <a:ext uri="{0D108BD9-81ED-4DB2-BD59-A6C34878D82A}">
                    <a16:rowId xmlns:a16="http://schemas.microsoft.com/office/drawing/2014/main" val="1483527139"/>
                  </a:ext>
                </a:extLst>
              </a:tr>
              <a:tr h="245336">
                <a:tc>
                  <a:txBody>
                    <a:bodyPr/>
                    <a:lstStyle/>
                    <a:p>
                      <a:pPr algn="ctr"/>
                      <a:r>
                        <a:rPr lang="en-US" sz="1600">
                          <a:effectLst/>
                        </a:rPr>
                        <a:t>1</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正确连接电源、变频器与电动机的硬件接线。</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29283970"/>
                  </a:ext>
                </a:extLst>
              </a:tr>
              <a:tr h="490671">
                <a:tc>
                  <a:txBody>
                    <a:bodyPr/>
                    <a:lstStyle/>
                    <a:p>
                      <a:pPr algn="ctr"/>
                      <a:r>
                        <a:rPr lang="en-US" sz="1600">
                          <a:effectLst/>
                        </a:rPr>
                        <a:t>2</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能完成变频器参数复位和快速调试，会合理设置变频器参数。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42911772"/>
                  </a:ext>
                </a:extLst>
              </a:tr>
              <a:tr h="245336">
                <a:tc>
                  <a:txBody>
                    <a:bodyPr/>
                    <a:lstStyle/>
                    <a:p>
                      <a:pPr algn="ctr"/>
                      <a:r>
                        <a:rPr lang="en-US" sz="1600">
                          <a:effectLst/>
                        </a:rPr>
                        <a:t>3</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变频器数字输入、模拟量参数设置正确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645038019"/>
                  </a:ext>
                </a:extLst>
              </a:tr>
              <a:tr h="245336">
                <a:tc>
                  <a:txBody>
                    <a:bodyPr/>
                    <a:lstStyle/>
                    <a:p>
                      <a:pPr algn="ctr"/>
                      <a:r>
                        <a:rPr lang="en-US" sz="1600">
                          <a:effectLst/>
                        </a:rPr>
                        <a:t>4</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电动机运行、模拟量调速功能</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339958958"/>
                  </a:ext>
                </a:extLst>
              </a:tr>
              <a:tr h="245336">
                <a:tc>
                  <a:txBody>
                    <a:bodyPr/>
                    <a:lstStyle/>
                    <a:p>
                      <a:pPr algn="ctr"/>
                      <a:r>
                        <a:rPr lang="en-US" sz="1600">
                          <a:effectLst/>
                        </a:rPr>
                        <a:t>5</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正确观察变频器的运行参数</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011741267"/>
                  </a:ext>
                </a:extLst>
              </a:tr>
              <a:tr h="245336">
                <a:tc>
                  <a:txBody>
                    <a:bodyPr/>
                    <a:lstStyle/>
                    <a:p>
                      <a:pPr algn="ctr"/>
                      <a:r>
                        <a:rPr lang="en-US" sz="1600">
                          <a:effectLst/>
                        </a:rPr>
                        <a:t>6</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pPr>
                        <a:tabLst>
                          <a:tab pos="45720" algn="l"/>
                        </a:tabLst>
                      </a:pPr>
                      <a:r>
                        <a:rPr lang="en-US" sz="1600">
                          <a:effectLst/>
                        </a:rPr>
                        <a:t>	</a:t>
                      </a:r>
                      <a:r>
                        <a:rPr lang="zh-CN" sz="1600">
                          <a:effectLst/>
                        </a:rPr>
                        <a:t>扩展功能</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273306868"/>
                  </a:ext>
                </a:extLst>
              </a:tr>
              <a:tr h="245336">
                <a:tc>
                  <a:txBody>
                    <a:bodyPr/>
                    <a:lstStyle/>
                    <a:p>
                      <a:pPr algn="ctr"/>
                      <a:r>
                        <a:rPr lang="en-US" sz="1600">
                          <a:effectLst/>
                        </a:rPr>
                        <a:t>7</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数据记录完整、正确</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365769487"/>
                  </a:ext>
                </a:extLst>
              </a:tr>
              <a:tr h="245336">
                <a:tc>
                  <a:txBody>
                    <a:bodyPr/>
                    <a:lstStyle/>
                    <a:p>
                      <a:pPr algn="ctr"/>
                      <a:r>
                        <a:rPr lang="en-US" sz="1600">
                          <a:effectLst/>
                        </a:rPr>
                        <a:t>8</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合理施工，操作规范，在规定时间完成任务</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68957825"/>
                  </a:ext>
                </a:extLst>
              </a:tr>
              <a:tr h="490671">
                <a:tc>
                  <a:txBody>
                    <a:bodyPr/>
                    <a:lstStyle/>
                    <a:p>
                      <a:pPr algn="ctr"/>
                      <a:r>
                        <a:rPr lang="en-US" sz="1600">
                          <a:effectLst/>
                        </a:rPr>
                        <a:t>9</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4">
                  <a:txBody>
                    <a:bodyPr/>
                    <a:lstStyle/>
                    <a:p>
                      <a:r>
                        <a:rPr lang="zh-CN" sz="1600">
                          <a:effectLst/>
                        </a:rPr>
                        <a:t>无旷课、迟到现象，团队意识强（工具保管、使用、收回情况，设备摆放，场地整理情况）</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en-US" sz="1600">
                          <a:effectLst/>
                        </a:rPr>
                        <a:t>10</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243820894"/>
                  </a:ext>
                </a:extLst>
              </a:tr>
              <a:tr h="245336">
                <a:tc gridSpan="6">
                  <a:txBody>
                    <a:bodyPr/>
                    <a:lstStyle/>
                    <a:p>
                      <a:pPr algn="ctr"/>
                      <a:r>
                        <a:rPr lang="zh-CN" sz="1600">
                          <a:effectLst/>
                        </a:rPr>
                        <a:t>总得分</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068938396"/>
                  </a:ext>
                </a:extLst>
              </a:tr>
              <a:tr h="245336">
                <a:tc>
                  <a:txBody>
                    <a:bodyPr/>
                    <a:lstStyle/>
                    <a:p>
                      <a:pPr algn="ctr"/>
                      <a:r>
                        <a:rPr lang="zh-CN" sz="1600">
                          <a:effectLst/>
                        </a:rPr>
                        <a:t>日期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zh-CN" sz="1600">
                          <a:effectLst/>
                        </a:rPr>
                        <a:t>学生</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a:txBody>
                    <a:bodyPr/>
                    <a:lstStyle/>
                    <a:p>
                      <a:pPr algn="ctr"/>
                      <a:r>
                        <a:rPr lang="en-US" sz="1600">
                          <a:effectLst/>
                        </a:rPr>
                        <a:t> </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gridSpan="2">
                  <a:txBody>
                    <a:bodyPr/>
                    <a:lstStyle/>
                    <a:p>
                      <a:pPr algn="ctr"/>
                      <a:r>
                        <a:rPr lang="zh-CN" sz="1600">
                          <a:effectLst/>
                        </a:rPr>
                        <a:t>教师</a:t>
                      </a:r>
                      <a:endParaRPr lang="zh-CN" sz="280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tc hMerge="1">
                  <a:txBody>
                    <a:bodyPr/>
                    <a:lstStyle/>
                    <a:p>
                      <a:endParaRPr lang="zh-CN" altLang="en-US"/>
                    </a:p>
                  </a:txBody>
                  <a:tcPr/>
                </a:tc>
                <a:tc>
                  <a:txBody>
                    <a:bodyPr/>
                    <a:lstStyle/>
                    <a:p>
                      <a:r>
                        <a:rPr lang="en-US" sz="1600" dirty="0">
                          <a:effectLst/>
                        </a:rPr>
                        <a:t> </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055106630"/>
                  </a:ext>
                </a:extLst>
              </a:tr>
            </a:tbl>
          </a:graphicData>
        </a:graphic>
      </p:graphicFrame>
    </p:spTree>
    <p:extLst>
      <p:ext uri="{BB962C8B-B14F-4D97-AF65-F5344CB8AC3E}">
        <p14:creationId xmlns:p14="http://schemas.microsoft.com/office/powerpoint/2010/main" val="381745532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4" name="Rectangle 8">
            <a:extLst>
              <a:ext uri="{FF2B5EF4-FFF2-40B4-BE49-F238E27FC236}">
                <a16:creationId xmlns:a16="http://schemas.microsoft.com/office/drawing/2014/main" id="{0650732E-E062-4C43-A420-1463B2E3A17F}"/>
              </a:ext>
            </a:extLst>
          </p:cNvPr>
          <p:cNvSpPr>
            <a:spLocks noChangeArrowheads="1"/>
          </p:cNvSpPr>
          <p:nvPr/>
        </p:nvSpPr>
        <p:spPr bwMode="auto">
          <a:xfrm>
            <a:off x="282176" y="1031244"/>
            <a:ext cx="9569042" cy="581057"/>
          </a:xfrm>
          <a:prstGeom prst="rect">
            <a:avLst/>
          </a:prstGeom>
          <a:noFill/>
          <a:ln>
            <a:noFill/>
          </a:ln>
          <a:effectLst/>
        </p:spPr>
        <p:txBody>
          <a:bodyPr wrap="square">
            <a:spAutoFit/>
          </a:bodyPr>
          <a:lstStyle/>
          <a:p>
            <a:pPr lvl="0" fontAlgn="base">
              <a:lnSpc>
                <a:spcPct val="150000"/>
              </a:lnSpc>
              <a:spcBef>
                <a:spcPct val="0"/>
              </a:spcBef>
              <a:spcAft>
                <a:spcPct val="0"/>
              </a:spcAft>
              <a:defRPr/>
            </a:pPr>
            <a:r>
              <a:rPr lang="en-US" altLang="zh-CN" sz="2400" b="1" dirty="0">
                <a:solidFill>
                  <a:srgbClr val="294B64"/>
                </a:solidFill>
                <a:latin typeface="微软雅黑" panose="020B0503020204020204" charset="-122"/>
                <a:ea typeface="微软雅黑" panose="020B0503020204020204" charset="-122"/>
              </a:rPr>
              <a:t>3.5.1 PID</a:t>
            </a:r>
            <a:r>
              <a:rPr lang="zh-CN" altLang="en-US" sz="2400" b="1" dirty="0">
                <a:solidFill>
                  <a:srgbClr val="294B64"/>
                </a:solidFill>
                <a:latin typeface="微软雅黑" panose="020B0503020204020204" charset="-122"/>
                <a:ea typeface="微软雅黑" panose="020B0503020204020204" charset="-122"/>
              </a:rPr>
              <a:t>控制原理</a:t>
            </a: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0" y="1743457"/>
            <a:ext cx="10326491" cy="2335704"/>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latin typeface="+mn-ea"/>
              </a:rPr>
              <a:t>PID</a:t>
            </a:r>
            <a:r>
              <a:rPr lang="zh-CN" altLang="en-US" sz="1600" dirty="0">
                <a:latin typeface="+mn-ea"/>
              </a:rPr>
              <a:t>控制就是比例（</a:t>
            </a:r>
            <a:r>
              <a:rPr lang="en-US" altLang="zh-CN" sz="1600" dirty="0">
                <a:latin typeface="+mn-ea"/>
              </a:rPr>
              <a:t>P</a:t>
            </a:r>
            <a:r>
              <a:rPr lang="zh-CN" altLang="en-US" sz="1600" dirty="0">
                <a:latin typeface="+mn-ea"/>
              </a:rPr>
              <a:t>）、积分（</a:t>
            </a:r>
            <a:r>
              <a:rPr lang="en-US" altLang="zh-CN" sz="1600" dirty="0">
                <a:latin typeface="+mn-ea"/>
              </a:rPr>
              <a:t>I</a:t>
            </a:r>
            <a:r>
              <a:rPr lang="zh-CN" altLang="en-US" sz="1600" dirty="0">
                <a:latin typeface="+mn-ea"/>
              </a:rPr>
              <a:t>）、微分（</a:t>
            </a:r>
            <a:r>
              <a:rPr lang="en-US" altLang="zh-CN" sz="1600" dirty="0">
                <a:latin typeface="+mn-ea"/>
              </a:rPr>
              <a:t>D</a:t>
            </a:r>
            <a:r>
              <a:rPr lang="zh-CN" altLang="en-US" sz="1600" dirty="0">
                <a:latin typeface="+mn-ea"/>
              </a:rPr>
              <a:t>）控制</a:t>
            </a:r>
            <a:r>
              <a:rPr lang="en-US" altLang="zh-CN" sz="1600" dirty="0">
                <a:latin typeface="+mn-ea"/>
              </a:rPr>
              <a:t>,</a:t>
            </a:r>
            <a:r>
              <a:rPr lang="zh-CN" altLang="en-US" sz="1600" dirty="0">
                <a:latin typeface="+mn-ea"/>
              </a:rPr>
              <a:t>系统引入</a:t>
            </a:r>
            <a:r>
              <a:rPr lang="en-US" altLang="zh-CN" sz="1600" dirty="0">
                <a:latin typeface="+mn-ea"/>
              </a:rPr>
              <a:t>PID</a:t>
            </a:r>
            <a:r>
              <a:rPr lang="zh-CN" altLang="en-US" sz="1600" dirty="0">
                <a:latin typeface="+mn-ea"/>
              </a:rPr>
              <a:t>环节，构成闭环控制。</a:t>
            </a:r>
            <a:endParaRPr lang="en-US" altLang="zh-CN" sz="1600" dirty="0">
              <a:latin typeface="+mn-ea"/>
            </a:endParaRPr>
          </a:p>
          <a:p>
            <a:pPr marL="285750" indent="-285750">
              <a:lnSpc>
                <a:spcPct val="150000"/>
              </a:lnSpc>
              <a:buFont typeface="Arial" panose="020B0604020202020204" pitchFamily="34" charset="0"/>
              <a:buChar char="•"/>
            </a:pPr>
            <a:r>
              <a:rPr lang="zh-CN" altLang="en-US" sz="1600" dirty="0">
                <a:latin typeface="+mn-ea"/>
              </a:rPr>
              <a:t>系统测量元件通常采用传感器，测得的反馈信号（实际信号）与被控量的给定目标信号进行比较，判断是否已经达到预定的控制目标，如果尚未达到预定目标值，则根据两者之间的差值进行</a:t>
            </a:r>
            <a:r>
              <a:rPr lang="en-US" altLang="zh-CN" sz="1600" dirty="0">
                <a:latin typeface="+mn-ea"/>
              </a:rPr>
              <a:t>PID</a:t>
            </a:r>
            <a:r>
              <a:rPr lang="zh-CN" altLang="en-US" sz="1600" dirty="0">
                <a:latin typeface="+mn-ea"/>
              </a:rPr>
              <a:t>调节，直到达到预定目标值为止。</a:t>
            </a:r>
            <a:endParaRPr lang="en-US" altLang="zh-CN" sz="1600" dirty="0">
              <a:latin typeface="+mn-ea"/>
            </a:endParaRPr>
          </a:p>
          <a:p>
            <a:pPr marL="285750" indent="-285750">
              <a:lnSpc>
                <a:spcPct val="150000"/>
              </a:lnSpc>
              <a:buFont typeface="Arial" panose="020B0604020202020204" pitchFamily="34" charset="0"/>
              <a:buChar char="•"/>
            </a:pPr>
            <a:r>
              <a:rPr lang="en-US" altLang="zh-CN" sz="1600" dirty="0">
                <a:latin typeface="+mn-ea"/>
              </a:rPr>
              <a:t>PID</a:t>
            </a:r>
            <a:r>
              <a:rPr lang="zh-CN" altLang="en-US" sz="1600" dirty="0">
                <a:latin typeface="+mn-ea"/>
              </a:rPr>
              <a:t>调节就是根据系统的误差，利用比例、积分、微分计算出控制量输出控制执行机构动作，向偏差减小的方向运行，实际中也有</a:t>
            </a:r>
            <a:r>
              <a:rPr lang="en-US" altLang="zh-CN" sz="1600" dirty="0">
                <a:latin typeface="+mn-ea"/>
              </a:rPr>
              <a:t>PI</a:t>
            </a:r>
            <a:r>
              <a:rPr lang="zh-CN" altLang="en-US" sz="1600" dirty="0">
                <a:latin typeface="+mn-ea"/>
              </a:rPr>
              <a:t>和</a:t>
            </a:r>
            <a:r>
              <a:rPr lang="en-US" altLang="zh-CN" sz="1600" dirty="0">
                <a:latin typeface="+mn-ea"/>
              </a:rPr>
              <a:t>PD</a:t>
            </a:r>
            <a:r>
              <a:rPr lang="zh-CN" altLang="en-US" sz="1600" dirty="0">
                <a:latin typeface="+mn-ea"/>
              </a:rPr>
              <a:t>控制</a:t>
            </a:r>
            <a:endParaRPr lang="zh-CN" altLang="en-US" sz="1400" dirty="0">
              <a:latin typeface="+mn-ea"/>
            </a:endParaRPr>
          </a:p>
        </p:txBody>
      </p:sp>
      <p:pic>
        <p:nvPicPr>
          <p:cNvPr id="5" name="图片 4">
            <a:extLst>
              <a:ext uri="{FF2B5EF4-FFF2-40B4-BE49-F238E27FC236}">
                <a16:creationId xmlns:a16="http://schemas.microsoft.com/office/drawing/2014/main" id="{5E9A186A-97B4-54EB-4CB2-D2AF4DC26A92}"/>
              </a:ext>
            </a:extLst>
          </p:cNvPr>
          <p:cNvPicPr>
            <a:picLocks noChangeAspect="1"/>
          </p:cNvPicPr>
          <p:nvPr/>
        </p:nvPicPr>
        <p:blipFill>
          <a:blip r:embed="rId2"/>
          <a:stretch>
            <a:fillRect/>
          </a:stretch>
        </p:blipFill>
        <p:spPr>
          <a:xfrm>
            <a:off x="3240757" y="3960167"/>
            <a:ext cx="5504189" cy="2108175"/>
          </a:xfrm>
          <a:prstGeom prst="rect">
            <a:avLst/>
          </a:prstGeom>
          <a:noFill/>
          <a:ln w="9525" cap="flat" cmpd="sng">
            <a:noFill/>
            <a:prstDash val="solid"/>
            <a:miter/>
          </a:ln>
        </p:spPr>
      </p:pic>
    </p:spTree>
    <p:extLst>
      <p:ext uri="{BB962C8B-B14F-4D97-AF65-F5344CB8AC3E}">
        <p14:creationId xmlns:p14="http://schemas.microsoft.com/office/powerpoint/2010/main" val="106969545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7644C33D-BA18-2820-882D-FE72D3A1BA40}"/>
              </a:ext>
            </a:extLst>
          </p:cNvPr>
          <p:cNvSpPr txBox="1"/>
          <p:nvPr/>
        </p:nvSpPr>
        <p:spPr>
          <a:xfrm>
            <a:off x="619121" y="1404266"/>
            <a:ext cx="10158018" cy="40395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altLang="zh-CN" sz="1600" dirty="0">
                <a:latin typeface="+mn-ea"/>
              </a:rPr>
              <a:t>PID</a:t>
            </a:r>
            <a:r>
              <a:rPr lang="zh-CN" altLang="en-US" sz="1600" dirty="0">
                <a:latin typeface="+mn-ea"/>
              </a:rPr>
              <a:t>一般算式</a:t>
            </a:r>
            <a:endParaRPr lang="zh-CN" altLang="en-US" sz="1400" dirty="0">
              <a:latin typeface="+mn-ea"/>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B3A7B508-DCBA-A62F-1CAB-93EB172CABE6}"/>
                  </a:ext>
                </a:extLst>
              </p:cNvPr>
              <p:cNvSpPr txBox="1"/>
              <p:nvPr/>
            </p:nvSpPr>
            <p:spPr>
              <a:xfrm>
                <a:off x="2160637" y="1312367"/>
                <a:ext cx="5800436" cy="7152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i="1" smtClean="0">
                              <a:solidFill>
                                <a:srgbClr val="836967"/>
                              </a:solidFill>
                              <a:latin typeface="Cambria Math" panose="02040503050406030204" pitchFamily="18" charset="0"/>
                            </a:rPr>
                          </m:ctrlPr>
                        </m:sSubPr>
                        <m:e>
                          <m:r>
                            <a:rPr lang="zh-CN" altLang="en-US" i="1">
                              <a:latin typeface="Cambria Math" panose="02040503050406030204" pitchFamily="18" charset="0"/>
                            </a:rPr>
                            <m:t>𝑢</m:t>
                          </m:r>
                        </m:e>
                        <m:sub>
                          <m:r>
                            <a:rPr lang="zh-CN" altLang="en-US" i="1">
                              <a:latin typeface="Cambria Math" panose="02040503050406030204" pitchFamily="18" charset="0"/>
                            </a:rPr>
                            <m:t>𝑡</m:t>
                          </m:r>
                        </m:sub>
                      </m:sSub>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𝐾</m:t>
                          </m:r>
                        </m:e>
                        <m:sub>
                          <m:r>
                            <a:rPr lang="zh-CN" altLang="en-US" i="1">
                              <a:latin typeface="Cambria Math" panose="02040503050406030204" pitchFamily="18" charset="0"/>
                            </a:rPr>
                            <m:t>𝑝</m:t>
                          </m:r>
                        </m:sub>
                      </m:sSub>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r>
                            <a:rPr lang="zh-CN" altLang="en-US" i="1">
                              <a:latin typeface="Cambria Math" panose="02040503050406030204" pitchFamily="18" charset="0"/>
                            </a:rPr>
                            <m:t>𝑡</m:t>
                          </m:r>
                        </m:sup>
                      </m:sSup>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𝐾</m:t>
                          </m:r>
                        </m:e>
                        <m:sub>
                          <m:r>
                            <a:rPr lang="zh-CN" altLang="en-US" i="1">
                              <a:latin typeface="Cambria Math" panose="02040503050406030204" pitchFamily="18" charset="0"/>
                            </a:rPr>
                            <m:t>𝑖</m:t>
                          </m:r>
                        </m:sub>
                      </m:sSub>
                      <m:nary>
                        <m:naryPr>
                          <m:limLoc m:val="subSup"/>
                          <m:ctrlPr>
                            <a:rPr lang="zh-CN" altLang="en-US" i="1">
                              <a:latin typeface="Cambria Math" panose="02040503050406030204" pitchFamily="18" charset="0"/>
                            </a:rPr>
                          </m:ctrlPr>
                        </m:naryPr>
                        <m:sub>
                          <m:r>
                            <a:rPr lang="zh-CN" altLang="en-US" i="0">
                              <a:latin typeface="Cambria Math" panose="02040503050406030204" pitchFamily="18" charset="0"/>
                            </a:rPr>
                            <m:t>0</m:t>
                          </m:r>
                        </m:sub>
                        <m:sup>
                          <m:r>
                            <a:rPr lang="zh-CN" altLang="en-US" i="1">
                              <a:latin typeface="Cambria Math" panose="02040503050406030204" pitchFamily="18" charset="0"/>
                            </a:rPr>
                            <m:t>𝑇</m:t>
                          </m:r>
                        </m:sup>
                        <m:e>
                          <m:r>
                            <a:rPr lang="zh-CN" altLang="en-US" i="1">
                              <a:latin typeface="Cambria Math" panose="02040503050406030204" pitchFamily="18" charset="0"/>
                            </a:rPr>
                            <m:t>𝑒</m:t>
                          </m:r>
                          <m:d>
                            <m:dPr>
                              <m:ctrlPr>
                                <a:rPr lang="zh-CN" altLang="en-US" i="1">
                                  <a:latin typeface="Cambria Math" panose="02040503050406030204" pitchFamily="18" charset="0"/>
                                </a:rPr>
                              </m:ctrlPr>
                            </m:dPr>
                            <m:e>
                              <m:r>
                                <a:rPr lang="zh-CN" altLang="en-US" i="1">
                                  <a:latin typeface="Cambria Math" panose="02040503050406030204" pitchFamily="18" charset="0"/>
                                </a:rPr>
                                <m:t>𝜏</m:t>
                              </m:r>
                            </m:e>
                          </m:d>
                        </m:e>
                      </m:nary>
                      <m:r>
                        <a:rPr lang="zh-CN" altLang="en-US" i="1">
                          <a:latin typeface="Cambria Math" panose="02040503050406030204" pitchFamily="18" charset="0"/>
                        </a:rPr>
                        <m:t>𝑑</m:t>
                      </m:r>
                      <m:r>
                        <a:rPr lang="zh-CN" altLang="en-US" i="1">
                          <a:latin typeface="Cambria Math" panose="02040503050406030204" pitchFamily="18" charset="0"/>
                        </a:rPr>
                        <m:t>𝜏</m:t>
                      </m:r>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𝐾</m:t>
                          </m:r>
                        </m:e>
                        <m:sub>
                          <m:r>
                            <a:rPr lang="zh-CN" altLang="en-US" i="1">
                              <a:latin typeface="Cambria Math" panose="02040503050406030204" pitchFamily="18" charset="0"/>
                            </a:rPr>
                            <m:t>𝑑</m:t>
                          </m:r>
                        </m:sub>
                      </m:sSub>
                      <m:f>
                        <m:fPr>
                          <m:ctrlPr>
                            <a:rPr lang="zh-CN" altLang="en-US" i="1">
                              <a:solidFill>
                                <a:srgbClr val="836967"/>
                              </a:solidFill>
                              <a:latin typeface="Cambria Math" panose="02040503050406030204" pitchFamily="18" charset="0"/>
                            </a:rPr>
                          </m:ctrlPr>
                        </m:fPr>
                        <m:num>
                          <m:r>
                            <a:rPr lang="zh-CN" altLang="en-US" i="1">
                              <a:latin typeface="Cambria Math" panose="02040503050406030204" pitchFamily="18" charset="0"/>
                            </a:rPr>
                            <m:t>𝑑𝑒</m:t>
                          </m:r>
                          <m:d>
                            <m:dPr>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𝑡</m:t>
                              </m:r>
                            </m:e>
                          </m:d>
                        </m:num>
                        <m:den>
                          <m:r>
                            <a:rPr lang="zh-CN" altLang="en-US" i="1">
                              <a:latin typeface="Cambria Math" panose="02040503050406030204" pitchFamily="18" charset="0"/>
                            </a:rPr>
                            <m:t>𝑑𝑡</m:t>
                          </m:r>
                        </m:den>
                      </m:f>
                    </m:oMath>
                  </m:oMathPara>
                </a14:m>
                <a:endParaRPr lang="zh-CN" altLang="en-US" dirty="0"/>
              </a:p>
            </p:txBody>
          </p:sp>
        </mc:Choice>
        <mc:Fallback xmlns="">
          <p:sp>
            <p:nvSpPr>
              <p:cNvPr id="6" name="文本框 5">
                <a:extLst>
                  <a:ext uri="{FF2B5EF4-FFF2-40B4-BE49-F238E27FC236}">
                    <a16:creationId xmlns:a16="http://schemas.microsoft.com/office/drawing/2014/main" id="{B3A7B508-DCBA-A62F-1CAB-93EB172CABE6}"/>
                  </a:ext>
                </a:extLst>
              </p:cNvPr>
              <p:cNvSpPr txBox="1">
                <a:spLocks noRot="1" noChangeAspect="1" noMove="1" noResize="1" noEditPoints="1" noAdjustHandles="1" noChangeArrowheads="1" noChangeShapeType="1" noTextEdit="1"/>
              </p:cNvSpPr>
              <p:nvPr/>
            </p:nvSpPr>
            <p:spPr>
              <a:xfrm>
                <a:off x="2160637" y="1312367"/>
                <a:ext cx="5800436" cy="715260"/>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DC236ECA-0994-6BE5-E044-41F5D4E52A95}"/>
                  </a:ext>
                </a:extLst>
              </p:cNvPr>
              <p:cNvSpPr txBox="1"/>
              <p:nvPr/>
            </p:nvSpPr>
            <p:spPr>
              <a:xfrm>
                <a:off x="619121" y="1956855"/>
                <a:ext cx="10056662" cy="1333442"/>
              </a:xfrm>
              <a:prstGeom prst="rect">
                <a:avLst/>
              </a:prstGeom>
              <a:noFill/>
            </p:spPr>
            <p:txBody>
              <a:bodyPr wrap="square">
                <a:spAutoFit/>
              </a:bodyPr>
              <a:lstStyle/>
              <a:p>
                <a:pPr marL="342900" lvl="0" indent="-342900">
                  <a:lnSpc>
                    <a:spcPct val="150000"/>
                  </a:lnSpc>
                  <a:buFont typeface="+mj-lt"/>
                  <a:buAutoNum type="arabicPeriod"/>
                </a:pPr>
                <a:r>
                  <a:rPr lang="zh-CN" altLang="zh-CN" dirty="0">
                    <a:effectLst/>
                    <a:latin typeface="宋体" panose="02010600030101010101" pitchFamily="2" charset="-122"/>
                    <a:ea typeface="宋体" panose="02010600030101010101" pitchFamily="2" charset="-122"/>
                    <a:cs typeface="宋体" panose="02010600030101010101" pitchFamily="2" charset="-122"/>
                  </a:rPr>
                  <a:t>比例</a:t>
                </a:r>
                <a:r>
                  <a:rPr lang="en-US" altLang="zh-CN" dirty="0">
                    <a:effectLst/>
                    <a:latin typeface="宋体" panose="02010600030101010101" pitchFamily="2" charset="-122"/>
                    <a:ea typeface="宋体" panose="02010600030101010101" pitchFamily="2" charset="-122"/>
                    <a:cs typeface="宋体" panose="02010600030101010101" pitchFamily="2" charset="-122"/>
                  </a:rPr>
                  <a:t>P</a:t>
                </a:r>
                <a:r>
                  <a:rPr lang="zh-CN" altLang="zh-CN" dirty="0">
                    <a:effectLst/>
                    <a:latin typeface="宋体" panose="02010600030101010101" pitchFamily="2" charset="-122"/>
                    <a:ea typeface="宋体" panose="02010600030101010101" pitchFamily="2" charset="-122"/>
                    <a:cs typeface="宋体" panose="02010600030101010101" pitchFamily="2" charset="-122"/>
                  </a:rPr>
                  <a:t>控制</a:t>
                </a:r>
              </a:p>
              <a:p>
                <a:pPr indent="266700">
                  <a:lnSpc>
                    <a:spcPct val="150000"/>
                  </a:lnSpc>
                </a:pPr>
                <a:r>
                  <a:rPr lang="zh-CN" altLang="zh-CN" dirty="0">
                    <a:effectLst/>
                    <a:latin typeface="宋体" panose="02010600030101010101" pitchFamily="2" charset="-122"/>
                    <a:ea typeface="宋体" panose="02010600030101010101" pitchFamily="2" charset="-122"/>
                    <a:cs typeface="宋体" panose="02010600030101010101" pitchFamily="2" charset="-122"/>
                  </a:rPr>
                  <a:t>比例控制也称为比例增益环节，是</a:t>
                </a:r>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zh-CN" dirty="0">
                    <a:effectLst/>
                    <a:latin typeface="宋体" panose="02010600030101010101" pitchFamily="2" charset="-122"/>
                    <a:ea typeface="宋体" panose="02010600030101010101" pitchFamily="2" charset="-122"/>
                    <a:cs typeface="宋体" panose="02010600030101010101" pitchFamily="2" charset="-122"/>
                  </a:rPr>
                  <a:t>种最简单的控制方式。其控制器的输出信号</a:t>
                </a:r>
                <a14:m>
                  <m:oMath xmlns:m="http://schemas.openxmlformats.org/officeDocument/2006/math">
                    <m:r>
                      <a:rPr lang="en-US" altLang="zh-CN" i="1">
                        <a:effectLst/>
                        <a:latin typeface="Cambria Math" panose="02040503050406030204" pitchFamily="18" charset="0"/>
                        <a:ea typeface="宋体" panose="02010600030101010101" pitchFamily="2" charset="-122"/>
                        <a:cs typeface="宋体" panose="02010600030101010101" pitchFamily="2" charset="-122"/>
                      </a:rPr>
                      <m:t>𝑢</m:t>
                    </m:r>
                    <m:r>
                      <a:rPr lang="en-US" altLang="zh-CN" i="1">
                        <a:effectLst/>
                        <a:latin typeface="Cambria Math" panose="02040503050406030204" pitchFamily="18" charset="0"/>
                        <a:ea typeface="宋体" panose="02010600030101010101" pitchFamily="2" charset="-122"/>
                        <a:cs typeface="宋体" panose="02010600030101010101" pitchFamily="2" charset="-122"/>
                      </a:rPr>
                      <m:t>(</m:t>
                    </m:r>
                    <m:r>
                      <a:rPr lang="en-US" altLang="zh-CN" i="1">
                        <a:effectLst/>
                        <a:latin typeface="Cambria Math" panose="02040503050406030204" pitchFamily="18" charset="0"/>
                        <a:ea typeface="宋体" panose="02010600030101010101" pitchFamily="2" charset="-122"/>
                        <a:cs typeface="宋体" panose="02010600030101010101" pitchFamily="2" charset="-122"/>
                      </a:rPr>
                      <m:t>𝑡</m:t>
                    </m:r>
                    <m:r>
                      <a:rPr lang="en-US" altLang="zh-CN"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dirty="0">
                    <a:effectLst/>
                    <a:latin typeface="宋体" panose="02010600030101010101" pitchFamily="2" charset="-122"/>
                    <a:ea typeface="宋体" panose="02010600030101010101" pitchFamily="2" charset="-122"/>
                    <a:cs typeface="宋体" panose="02010600030101010101" pitchFamily="2" charset="-122"/>
                  </a:rPr>
                  <a:t>与输入误差信号</a:t>
                </a:r>
                <a14:m>
                  <m:oMath xmlns:m="http://schemas.openxmlformats.org/officeDocument/2006/math">
                    <m:r>
                      <a:rPr lang="en-US" altLang="zh-CN" i="1">
                        <a:effectLst/>
                        <a:latin typeface="Cambria Math" panose="02040503050406030204" pitchFamily="18" charset="0"/>
                        <a:ea typeface="宋体" panose="02010600030101010101" pitchFamily="2" charset="-122"/>
                        <a:cs typeface="宋体" panose="02010600030101010101" pitchFamily="2" charset="-122"/>
                      </a:rPr>
                      <m:t>𝑒</m:t>
                    </m:r>
                    <m:r>
                      <a:rPr lang="en-US" altLang="zh-CN" i="1">
                        <a:effectLst/>
                        <a:latin typeface="Cambria Math" panose="02040503050406030204" pitchFamily="18" charset="0"/>
                        <a:ea typeface="宋体" panose="02010600030101010101" pitchFamily="2" charset="-122"/>
                        <a:cs typeface="宋体" panose="02010600030101010101" pitchFamily="2" charset="-122"/>
                      </a:rPr>
                      <m:t>(</m:t>
                    </m:r>
                    <m:r>
                      <a:rPr lang="en-US" altLang="zh-CN" i="1">
                        <a:effectLst/>
                        <a:latin typeface="Cambria Math" panose="02040503050406030204" pitchFamily="18" charset="0"/>
                        <a:ea typeface="宋体" panose="02010600030101010101" pitchFamily="2" charset="-122"/>
                        <a:cs typeface="宋体" panose="02010600030101010101" pitchFamily="2" charset="-122"/>
                      </a:rPr>
                      <m:t>𝑡</m:t>
                    </m:r>
                    <m:r>
                      <a:rPr lang="en-US" altLang="zh-CN"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dirty="0">
                    <a:effectLst/>
                    <a:latin typeface="宋体" panose="02010600030101010101" pitchFamily="2" charset="-122"/>
                    <a:ea typeface="宋体" panose="02010600030101010101" pitchFamily="2" charset="-122"/>
                    <a:cs typeface="宋体" panose="02010600030101010101" pitchFamily="2" charset="-122"/>
                  </a:rPr>
                  <a:t>成比例关系，</a:t>
                </a:r>
                <a14:m>
                  <m:oMath xmlns:m="http://schemas.openxmlformats.org/officeDocument/2006/math">
                    <m:sSub>
                      <m:sSubPr>
                        <m:ctrlPr>
                          <a:rPr lang="zh-CN" altLang="zh-CN" i="1">
                            <a:effectLst/>
                            <a:latin typeface="Cambria Math" panose="02040503050406030204" pitchFamily="18" charset="0"/>
                            <a:ea typeface="Cambria Math" panose="02040503050406030204" pitchFamily="18" charset="0"/>
                            <a:cs typeface="宋体" panose="02010600030101010101" pitchFamily="2" charset="-122"/>
                          </a:rPr>
                        </m:ctrlPr>
                      </m:sSubPr>
                      <m:e>
                        <m:r>
                          <a:rPr lang="en-US" altLang="zh-CN" i="1">
                            <a:effectLst/>
                            <a:latin typeface="Cambria Math" panose="02040503050406030204" pitchFamily="18" charset="0"/>
                            <a:ea typeface="宋体" panose="02010600030101010101" pitchFamily="2" charset="-122"/>
                            <a:cs typeface="宋体" panose="02010600030101010101" pitchFamily="2" charset="-122"/>
                          </a:rPr>
                          <m:t>𝑢</m:t>
                        </m:r>
                      </m:e>
                      <m:sub>
                        <m:r>
                          <a:rPr lang="en-US" altLang="zh-CN" i="1">
                            <a:effectLst/>
                            <a:latin typeface="Cambria Math" panose="02040503050406030204" pitchFamily="18" charset="0"/>
                            <a:ea typeface="宋体" panose="02010600030101010101" pitchFamily="2" charset="-122"/>
                            <a:cs typeface="宋体" panose="02010600030101010101" pitchFamily="2" charset="-122"/>
                          </a:rPr>
                          <m:t>𝑡</m:t>
                        </m:r>
                      </m:sub>
                    </m:sSub>
                    <m:sSub>
                      <m:sSubPr>
                        <m:ctrlPr>
                          <a:rPr lang="zh-CN" altLang="zh-CN" i="1">
                            <a:effectLst/>
                            <a:latin typeface="Cambria Math" panose="02040503050406030204" pitchFamily="18" charset="0"/>
                            <a:ea typeface="Cambria Math" panose="02040503050406030204" pitchFamily="18" charset="0"/>
                            <a:cs typeface="宋体" panose="02010600030101010101" pitchFamily="2" charset="-122"/>
                          </a:rPr>
                        </m:ctrlPr>
                      </m:sSubPr>
                      <m:e>
                        <m:r>
                          <a:rPr lang="en-US" altLang="zh-CN" i="1">
                            <a:effectLst/>
                            <a:latin typeface="Cambria Math" panose="02040503050406030204" pitchFamily="18" charset="0"/>
                            <a:ea typeface="宋体" panose="02010600030101010101" pitchFamily="2" charset="-122"/>
                            <a:cs typeface="宋体" panose="02010600030101010101" pitchFamily="2" charset="-122"/>
                          </a:rPr>
                          <m:t>=</m:t>
                        </m:r>
                        <m:r>
                          <a:rPr lang="en-US" altLang="zh-CN" i="1">
                            <a:effectLst/>
                            <a:latin typeface="Cambria Math" panose="02040503050406030204" pitchFamily="18" charset="0"/>
                            <a:ea typeface="宋体" panose="02010600030101010101" pitchFamily="2" charset="-122"/>
                            <a:cs typeface="宋体" panose="02010600030101010101" pitchFamily="2" charset="-122"/>
                          </a:rPr>
                          <m:t>𝐾</m:t>
                        </m:r>
                      </m:e>
                      <m:sub>
                        <m:r>
                          <a:rPr lang="en-US" altLang="zh-CN" i="1">
                            <a:effectLst/>
                            <a:latin typeface="Cambria Math" panose="02040503050406030204" pitchFamily="18" charset="0"/>
                            <a:ea typeface="宋体" panose="02010600030101010101" pitchFamily="2" charset="-122"/>
                            <a:cs typeface="宋体" panose="02010600030101010101" pitchFamily="2" charset="-122"/>
                          </a:rPr>
                          <m:t>𝑝</m:t>
                        </m:r>
                      </m:sub>
                    </m:sSub>
                    <m:r>
                      <a:rPr lang="en-US" altLang="zh-CN" i="1">
                        <a:effectLst/>
                        <a:latin typeface="Cambria Math" panose="02040503050406030204" pitchFamily="18" charset="0"/>
                        <a:ea typeface="宋体" panose="02010600030101010101" pitchFamily="2" charset="-122"/>
                        <a:cs typeface="宋体" panose="02010600030101010101" pitchFamily="2" charset="-122"/>
                      </a:rPr>
                      <m:t>𝑒</m:t>
                    </m:r>
                    <m:r>
                      <a:rPr lang="en-US" altLang="zh-CN" i="1">
                        <a:effectLst/>
                        <a:latin typeface="Cambria Math" panose="02040503050406030204" pitchFamily="18" charset="0"/>
                        <a:ea typeface="宋体" panose="02010600030101010101" pitchFamily="2" charset="-122"/>
                        <a:cs typeface="宋体" panose="02010600030101010101" pitchFamily="2" charset="-122"/>
                      </a:rPr>
                      <m:t>(</m:t>
                    </m:r>
                    <m:r>
                      <a:rPr lang="en-US" altLang="zh-CN" i="1">
                        <a:effectLst/>
                        <a:latin typeface="Cambria Math" panose="02040503050406030204" pitchFamily="18" charset="0"/>
                        <a:ea typeface="宋体" panose="02010600030101010101" pitchFamily="2" charset="-122"/>
                        <a:cs typeface="宋体" panose="02010600030101010101" pitchFamily="2" charset="-122"/>
                      </a:rPr>
                      <m:t>𝑡</m:t>
                    </m:r>
                    <m:r>
                      <a:rPr lang="en-US" altLang="zh-CN"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dirty="0">
                    <a:effectLst/>
                    <a:latin typeface="宋体" panose="02010600030101010101" pitchFamily="2" charset="-122"/>
                    <a:ea typeface="宋体" panose="02010600030101010101" pitchFamily="2" charset="-122"/>
                    <a:cs typeface="宋体" panose="02010600030101010101" pitchFamily="2" charset="-122"/>
                  </a:rPr>
                  <a:t>，式中，</a:t>
                </a:r>
                <a14:m>
                  <m:oMath xmlns:m="http://schemas.openxmlformats.org/officeDocument/2006/math">
                    <m:sSub>
                      <m:sSubPr>
                        <m:ctrlPr>
                          <a:rPr lang="zh-CN" altLang="zh-CN" i="1">
                            <a:effectLst/>
                            <a:latin typeface="Cambria Math" panose="02040503050406030204" pitchFamily="18" charset="0"/>
                            <a:ea typeface="Cambria Math" panose="02040503050406030204" pitchFamily="18" charset="0"/>
                            <a:cs typeface="宋体" panose="02010600030101010101" pitchFamily="2" charset="-122"/>
                          </a:rPr>
                        </m:ctrlPr>
                      </m:sSubPr>
                      <m:e>
                        <m:r>
                          <a:rPr lang="en-US" altLang="zh-CN" i="1">
                            <a:effectLst/>
                            <a:latin typeface="Cambria Math" panose="02040503050406030204" pitchFamily="18" charset="0"/>
                            <a:ea typeface="宋体" panose="02010600030101010101" pitchFamily="2" charset="-122"/>
                            <a:cs typeface="宋体" panose="02010600030101010101" pitchFamily="2" charset="-122"/>
                          </a:rPr>
                          <m:t>𝐾</m:t>
                        </m:r>
                      </m:e>
                      <m:sub>
                        <m:r>
                          <a:rPr lang="en-US" altLang="zh-CN" i="1">
                            <a:effectLst/>
                            <a:latin typeface="Cambria Math" panose="02040503050406030204" pitchFamily="18" charset="0"/>
                            <a:ea typeface="宋体" panose="02010600030101010101" pitchFamily="2" charset="-122"/>
                            <a:cs typeface="宋体" panose="02010600030101010101" pitchFamily="2" charset="-122"/>
                          </a:rPr>
                          <m:t>𝑝</m:t>
                        </m:r>
                      </m:sub>
                    </m:sSub>
                  </m:oMath>
                </a14:m>
                <a:r>
                  <a:rPr lang="en-US" altLang="zh-CN" dirty="0">
                    <a:effectLst/>
                    <a:latin typeface="宋体" panose="02010600030101010101" pitchFamily="2" charset="-122"/>
                    <a:ea typeface="宋体" panose="02010600030101010101" pitchFamily="2" charset="-122"/>
                    <a:cs typeface="宋体" panose="02010600030101010101" pitchFamily="2" charset="-122"/>
                  </a:rPr>
                  <a:t>-</a:t>
                </a:r>
                <a:r>
                  <a:rPr lang="zh-CN" altLang="zh-CN" dirty="0">
                    <a:effectLst/>
                    <a:latin typeface="宋体" panose="02010600030101010101" pitchFamily="2" charset="-122"/>
                    <a:ea typeface="宋体" panose="02010600030101010101" pitchFamily="2" charset="-122"/>
                    <a:cs typeface="宋体" panose="02010600030101010101" pitchFamily="2" charset="-122"/>
                  </a:rPr>
                  <a:t>放大倍数，也称为比例增益。</a:t>
                </a:r>
              </a:p>
            </p:txBody>
          </p:sp>
        </mc:Choice>
        <mc:Fallback xmlns="">
          <p:sp>
            <p:nvSpPr>
              <p:cNvPr id="8" name="文本框 7">
                <a:extLst>
                  <a:ext uri="{FF2B5EF4-FFF2-40B4-BE49-F238E27FC236}">
                    <a16:creationId xmlns:a16="http://schemas.microsoft.com/office/drawing/2014/main" id="{DC236ECA-0994-6BE5-E044-41F5D4E52A95}"/>
                  </a:ext>
                </a:extLst>
              </p:cNvPr>
              <p:cNvSpPr txBox="1">
                <a:spLocks noRot="1" noChangeAspect="1" noMove="1" noResize="1" noEditPoints="1" noAdjustHandles="1" noChangeArrowheads="1" noChangeShapeType="1" noTextEdit="1"/>
              </p:cNvSpPr>
              <p:nvPr/>
            </p:nvSpPr>
            <p:spPr>
              <a:xfrm>
                <a:off x="619121" y="1956855"/>
                <a:ext cx="10056662" cy="1333442"/>
              </a:xfrm>
              <a:prstGeom prst="rect">
                <a:avLst/>
              </a:prstGeom>
              <a:blipFill>
                <a:blip r:embed="rId3"/>
                <a:stretch>
                  <a:fillRect l="-546" b="-3653"/>
                </a:stretch>
              </a:blipFill>
            </p:spPr>
            <p:txBody>
              <a:bodyPr/>
              <a:lstStyle/>
              <a:p>
                <a:r>
                  <a:rPr lang="zh-CN" altLang="en-US">
                    <a:noFill/>
                  </a:rPr>
                  <a:t> </a:t>
                </a:r>
              </a:p>
            </p:txBody>
          </p:sp>
        </mc:Fallback>
      </mc:AlternateContent>
      <p:pic>
        <p:nvPicPr>
          <p:cNvPr id="9" name="图片 8">
            <a:extLst>
              <a:ext uri="{FF2B5EF4-FFF2-40B4-BE49-F238E27FC236}">
                <a16:creationId xmlns:a16="http://schemas.microsoft.com/office/drawing/2014/main" id="{21DD1BAA-39E7-B5BD-1375-91F400A54310}"/>
              </a:ext>
            </a:extLst>
          </p:cNvPr>
          <p:cNvPicPr>
            <a:picLocks noChangeAspect="1"/>
          </p:cNvPicPr>
          <p:nvPr/>
        </p:nvPicPr>
        <p:blipFill>
          <a:blip r:embed="rId4"/>
          <a:stretch>
            <a:fillRect/>
          </a:stretch>
        </p:blipFill>
        <p:spPr>
          <a:xfrm>
            <a:off x="5782366" y="3294538"/>
            <a:ext cx="4319905" cy="2737485"/>
          </a:xfrm>
          <a:prstGeom prst="rect">
            <a:avLst/>
          </a:prstGeom>
          <a:noFill/>
          <a:ln w="9525" cap="flat" cmpd="sng">
            <a:noFill/>
            <a:prstDash val="solid"/>
            <a:round/>
          </a:ln>
        </p:spPr>
      </p:pic>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BDD78319-FFBE-B79B-2C8F-C1574E6D53BE}"/>
                  </a:ext>
                </a:extLst>
              </p:cNvPr>
              <p:cNvSpPr txBox="1"/>
              <p:nvPr/>
            </p:nvSpPr>
            <p:spPr>
              <a:xfrm>
                <a:off x="864493" y="4234713"/>
                <a:ext cx="4680134" cy="1158138"/>
              </a:xfrm>
              <a:prstGeom prst="rect">
                <a:avLst/>
              </a:prstGeom>
              <a:noFill/>
            </p:spPr>
            <p:txBody>
              <a:bodyPr wrap="square">
                <a:spAutoFit/>
              </a:bodyPr>
              <a:lstStyle/>
              <a:p>
                <a:pPr>
                  <a:lnSpc>
                    <a:spcPct val="150000"/>
                  </a:lnSpc>
                </a:pPr>
                <a:r>
                  <a:rPr lang="zh-CN" altLang="zh-CN" sz="1600" dirty="0">
                    <a:effectLst/>
                    <a:ea typeface="宋体" panose="02010600030101010101" pitchFamily="2" charset="-122"/>
                    <a:cs typeface="宋体" panose="02010600030101010101" pitchFamily="2" charset="-122"/>
                  </a:rPr>
                  <a:t>当仅有比例控制时，系统输出存在稳态误差。增大比例增益</a:t>
                </a:r>
                <a14:m>
                  <m:oMath xmlns:m="http://schemas.openxmlformats.org/officeDocument/2006/math">
                    <m:r>
                      <a:rPr lang="en-US" altLang="zh-CN" sz="1600" i="1">
                        <a:effectLst/>
                        <a:latin typeface="Cambria Math" panose="02040503050406030204" pitchFamily="18" charset="0"/>
                        <a:ea typeface="宋体" panose="02010600030101010101" pitchFamily="2" charset="-122"/>
                        <a:cs typeface="宋体" panose="02010600030101010101" pitchFamily="2" charset="-122"/>
                      </a:rPr>
                      <m:t>𝐾𝑝</m:t>
                    </m:r>
                  </m:oMath>
                </a14:m>
                <a:r>
                  <a:rPr lang="zh-CN" altLang="zh-CN" sz="1600" dirty="0">
                    <a:effectLst/>
                    <a:ea typeface="宋体" panose="02010600030101010101" pitchFamily="2" charset="-122"/>
                    <a:cs typeface="宋体" panose="02010600030101010101" pitchFamily="2" charset="-122"/>
                  </a:rPr>
                  <a:t>，系统的响应速度变快，但同时会使系统振荡加剧，稳定性变差。</a:t>
                </a:r>
                <a:endParaRPr lang="zh-CN" altLang="en-US" sz="1600" dirty="0"/>
              </a:p>
            </p:txBody>
          </p:sp>
        </mc:Choice>
        <mc:Fallback xmlns="">
          <p:sp>
            <p:nvSpPr>
              <p:cNvPr id="12" name="文本框 11">
                <a:extLst>
                  <a:ext uri="{FF2B5EF4-FFF2-40B4-BE49-F238E27FC236}">
                    <a16:creationId xmlns:a16="http://schemas.microsoft.com/office/drawing/2014/main" id="{BDD78319-FFBE-B79B-2C8F-C1574E6D53BE}"/>
                  </a:ext>
                </a:extLst>
              </p:cNvPr>
              <p:cNvSpPr txBox="1">
                <a:spLocks noRot="1" noChangeAspect="1" noMove="1" noResize="1" noEditPoints="1" noAdjustHandles="1" noChangeArrowheads="1" noChangeShapeType="1" noTextEdit="1"/>
              </p:cNvSpPr>
              <p:nvPr/>
            </p:nvSpPr>
            <p:spPr>
              <a:xfrm>
                <a:off x="864493" y="4234713"/>
                <a:ext cx="4680134" cy="1158138"/>
              </a:xfrm>
              <a:prstGeom prst="rect">
                <a:avLst/>
              </a:prstGeom>
              <a:blipFill>
                <a:blip r:embed="rId5"/>
                <a:stretch>
                  <a:fillRect l="-781" b="-4737"/>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B35DC8E8-94DC-A9F7-772D-40AFADA4CC47}"/>
              </a:ext>
            </a:extLst>
          </p:cNvPr>
          <p:cNvSpPr txBox="1"/>
          <p:nvPr/>
        </p:nvSpPr>
        <p:spPr>
          <a:xfrm>
            <a:off x="6697141" y="5977572"/>
            <a:ext cx="3024336" cy="307777"/>
          </a:xfrm>
          <a:prstGeom prst="rect">
            <a:avLst/>
          </a:prstGeom>
          <a:noFill/>
        </p:spPr>
        <p:txBody>
          <a:bodyPr wrap="square">
            <a:spAutoFit/>
          </a:bodyPr>
          <a:lstStyle/>
          <a:p>
            <a:pPr algn="ctr"/>
            <a:r>
              <a:rPr lang="zh-CN" altLang="zh-CN" sz="1400" dirty="0">
                <a:effectLst/>
                <a:ea typeface="宋体" panose="02010600030101010101" pitchFamily="2" charset="-122"/>
                <a:cs typeface="宋体" panose="02010600030101010101" pitchFamily="2" charset="-122"/>
              </a:rPr>
              <a:t>比例控制动态响应图</a:t>
            </a:r>
            <a:endParaRPr lang="zh-CN" altLang="en-US" sz="1400" dirty="0"/>
          </a:p>
        </p:txBody>
      </p:sp>
    </p:spTree>
    <p:extLst>
      <p:ext uri="{BB962C8B-B14F-4D97-AF65-F5344CB8AC3E}">
        <p14:creationId xmlns:p14="http://schemas.microsoft.com/office/powerpoint/2010/main" val="75016986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175" y="-8632"/>
            <a:ext cx="336947" cy="908720"/>
          </a:xfrm>
          <a:prstGeom prst="rect">
            <a:avLst/>
          </a:prstGeom>
          <a:solidFill>
            <a:srgbClr val="022F4F"/>
          </a:solidFill>
          <a:ln w="25400" cap="flat" cmpd="sng" algn="ctr">
            <a:noFill/>
            <a:prstDash val="solid"/>
          </a:ln>
          <a:effectLst/>
        </p:spPr>
        <p:txBody>
          <a:bodyPr rtlCol="0" anchor="ctr"/>
          <a:lstStyle>
            <a:defPPr>
              <a:defRPr lang="zh-CN"/>
            </a:defPPr>
            <a:lvl1pPr algn="l" rtl="0" fontAlgn="base">
              <a:spcBef>
                <a:spcPct val="0"/>
              </a:spcBef>
              <a:spcAft>
                <a:spcPct val="0"/>
              </a:spcAft>
              <a:buFont typeface="Arial" panose="020B0604020202020204" pitchFamily="34" charset="0"/>
              <a:defRPr kern="1200">
                <a:solidFill>
                  <a:schemeClr val="lt1"/>
                </a:solidFill>
                <a:latin typeface="+mn-lt"/>
                <a:ea typeface="+mn-ea"/>
                <a:cs typeface="+mn-cs"/>
              </a:defRPr>
            </a:lvl1pPr>
            <a:lvl2pPr marL="4572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2pPr>
            <a:lvl3pPr marL="9144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3pPr>
            <a:lvl4pPr marL="13716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4pPr>
            <a:lvl5pPr marL="1828800" algn="l" rtl="0" fontAlgn="base">
              <a:spcBef>
                <a:spcPct val="0"/>
              </a:spcBef>
              <a:spcAft>
                <a:spcPct val="0"/>
              </a:spcAft>
              <a:buFont typeface="Arial" panose="020B0604020202020204"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99CC39"/>
              </a:solidFill>
              <a:effectLst/>
              <a:uLnTx/>
              <a:uFillTx/>
              <a:latin typeface="Arial" panose="020B0604020202020204"/>
              <a:ea typeface="微软雅黑" panose="020B0503020204020204" charset="-122"/>
            </a:endParaRPr>
          </a:p>
        </p:txBody>
      </p:sp>
      <p:cxnSp>
        <p:nvCxnSpPr>
          <p:cNvPr id="23" name="直接连接符 22"/>
          <p:cNvCxnSpPr/>
          <p:nvPr/>
        </p:nvCxnSpPr>
        <p:spPr>
          <a:xfrm>
            <a:off x="-45085" y="899795"/>
            <a:ext cx="11577955" cy="0"/>
          </a:xfrm>
          <a:prstGeom prst="line">
            <a:avLst/>
          </a:prstGeom>
          <a:noFill/>
          <a:ln w="34925" cap="flat" cmpd="sng" algn="ctr">
            <a:solidFill>
              <a:schemeClr val="tx2"/>
            </a:solidFill>
            <a:prstDash val="solid"/>
          </a:ln>
          <a:effectLst/>
        </p:spPr>
      </p:cxnSp>
      <p:sp>
        <p:nvSpPr>
          <p:cNvPr id="3" name="文本框 2">
            <a:extLst>
              <a:ext uri="{FF2B5EF4-FFF2-40B4-BE49-F238E27FC236}">
                <a16:creationId xmlns:a16="http://schemas.microsoft.com/office/drawing/2014/main" id="{49CC814A-E6F1-F174-D233-7373A0074409}"/>
              </a:ext>
            </a:extLst>
          </p:cNvPr>
          <p:cNvSpPr txBox="1"/>
          <p:nvPr/>
        </p:nvSpPr>
        <p:spPr>
          <a:xfrm>
            <a:off x="619121" y="176795"/>
            <a:ext cx="10326491" cy="584775"/>
          </a:xfrm>
          <a:prstGeom prst="rect">
            <a:avLst/>
          </a:prstGeom>
          <a:noFill/>
        </p:spPr>
        <p:txBody>
          <a:bodyPr wrap="square" rtlCol="0" anchor="t">
            <a:spAutoFit/>
          </a:bodyPr>
          <a:lstStyle/>
          <a:p>
            <a:pPr>
              <a:defRPr/>
            </a:pPr>
            <a:r>
              <a:rPr lang="zh-CN" altLang="en-US" sz="3200" b="1" dirty="0">
                <a:solidFill>
                  <a:srgbClr val="022F4F"/>
                </a:solidFill>
                <a:latin typeface="微软雅黑" panose="020B0503020204020204" charset="-122"/>
                <a:ea typeface="微软雅黑" panose="020B0503020204020204" charset="-122"/>
              </a:rPr>
              <a:t>任务</a:t>
            </a:r>
            <a:r>
              <a:rPr lang="en-US" altLang="zh-CN" sz="3200" b="1" dirty="0">
                <a:solidFill>
                  <a:srgbClr val="022F4F"/>
                </a:solidFill>
                <a:latin typeface="微软雅黑" panose="020B0503020204020204" charset="-122"/>
                <a:ea typeface="微软雅黑" panose="020B0503020204020204" charset="-122"/>
              </a:rPr>
              <a:t>3.5 SINAMICS V20</a:t>
            </a:r>
            <a:r>
              <a:rPr lang="zh-CN" altLang="en-US" sz="3200" b="1" dirty="0">
                <a:solidFill>
                  <a:srgbClr val="022F4F"/>
                </a:solidFill>
                <a:latin typeface="微软雅黑" panose="020B0503020204020204" charset="-122"/>
                <a:ea typeface="微软雅黑" panose="020B0503020204020204" charset="-122"/>
              </a:rPr>
              <a:t>变频器的</a:t>
            </a:r>
            <a:r>
              <a:rPr lang="en-US" altLang="zh-CN" sz="3200" b="1" dirty="0">
                <a:solidFill>
                  <a:srgbClr val="022F4F"/>
                </a:solidFill>
                <a:latin typeface="微软雅黑" panose="020B0503020204020204" charset="-122"/>
                <a:ea typeface="微软雅黑" panose="020B0503020204020204" charset="-122"/>
              </a:rPr>
              <a:t>PID</a:t>
            </a:r>
            <a:r>
              <a:rPr lang="zh-CN" altLang="en-US" sz="3200" b="1" dirty="0">
                <a:solidFill>
                  <a:srgbClr val="022F4F"/>
                </a:solidFill>
                <a:latin typeface="微软雅黑" panose="020B0503020204020204" charset="-122"/>
                <a:ea typeface="微软雅黑" panose="020B0503020204020204" charset="-122"/>
              </a:rPr>
              <a:t>控制</a:t>
            </a:r>
            <a:endParaRPr lang="zh-CN" altLang="zh-CN" sz="3200" b="1" dirty="0">
              <a:solidFill>
                <a:srgbClr val="022F4F"/>
              </a:solidFill>
              <a:latin typeface="微软雅黑" panose="020B0503020204020204" charset="-122"/>
              <a:ea typeface="微软雅黑" panose="020B0503020204020204" charset="-122"/>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DC236ECA-0994-6BE5-E044-41F5D4E52A95}"/>
                  </a:ext>
                </a:extLst>
              </p:cNvPr>
              <p:cNvSpPr txBox="1"/>
              <p:nvPr/>
            </p:nvSpPr>
            <p:spPr>
              <a:xfrm>
                <a:off x="516296" y="1233812"/>
                <a:ext cx="10056662" cy="1838388"/>
              </a:xfrm>
              <a:prstGeom prst="rect">
                <a:avLst/>
              </a:prstGeom>
              <a:noFill/>
            </p:spPr>
            <p:txBody>
              <a:bodyPr wrap="square">
                <a:spAutoFit/>
              </a:bodyPr>
              <a:lstStyle/>
              <a:p>
                <a:pPr lvl="0">
                  <a:lnSpc>
                    <a:spcPct val="150000"/>
                  </a:lnSpc>
                </a:pPr>
                <a:r>
                  <a:rPr lang="en-US" altLang="zh-CN" dirty="0">
                    <a:effectLst/>
                    <a:latin typeface="宋体" panose="02010600030101010101" pitchFamily="2" charset="-122"/>
                    <a:ea typeface="宋体" panose="02010600030101010101" pitchFamily="2" charset="-122"/>
                    <a:cs typeface="宋体" panose="02010600030101010101" pitchFamily="2" charset="-122"/>
                  </a:rPr>
                  <a:t>2. </a:t>
                </a:r>
                <a:r>
                  <a:rPr lang="zh-CN" altLang="zh-CN" dirty="0">
                    <a:effectLst/>
                    <a:latin typeface="宋体" panose="02010600030101010101" pitchFamily="2" charset="-122"/>
                    <a:ea typeface="宋体" panose="02010600030101010101" pitchFamily="2" charset="-122"/>
                    <a:cs typeface="宋体" panose="02010600030101010101" pitchFamily="2" charset="-122"/>
                  </a:rPr>
                  <a:t>积分</a:t>
                </a:r>
                <a:r>
                  <a:rPr lang="en-US" altLang="zh-CN" dirty="0">
                    <a:effectLst/>
                    <a:latin typeface="宋体" panose="02010600030101010101" pitchFamily="2" charset="-122"/>
                    <a:ea typeface="宋体" panose="02010600030101010101" pitchFamily="2" charset="-122"/>
                    <a:cs typeface="宋体" panose="02010600030101010101" pitchFamily="2" charset="-122"/>
                  </a:rPr>
                  <a:t>I</a:t>
                </a:r>
                <a:r>
                  <a:rPr lang="zh-CN" altLang="zh-CN" dirty="0">
                    <a:effectLst/>
                    <a:latin typeface="宋体" panose="02010600030101010101" pitchFamily="2" charset="-122"/>
                    <a:ea typeface="宋体" panose="02010600030101010101" pitchFamily="2" charset="-122"/>
                    <a:cs typeface="宋体" panose="02010600030101010101" pitchFamily="2" charset="-122"/>
                  </a:rPr>
                  <a:t>控制</a:t>
                </a:r>
              </a:p>
              <a:p>
                <a:pPr indent="266700">
                  <a:lnSpc>
                    <a:spcPct val="150000"/>
                  </a:lnSpc>
                </a:pPr>
                <a:r>
                  <a:rPr lang="zh-CN" altLang="zh-CN" sz="1800" dirty="0">
                    <a:effectLst/>
                    <a:latin typeface="宋体" panose="02010600030101010101" pitchFamily="2" charset="-122"/>
                    <a:ea typeface="宋体" panose="02010600030101010101" pitchFamily="2" charset="-122"/>
                    <a:cs typeface="宋体" panose="02010600030101010101" pitchFamily="2" charset="-122"/>
                  </a:rPr>
                  <a:t>在积分控制中，其控制器的输出信号</a:t>
                </a:r>
                <a14:m>
                  <m:oMath xmlns:m="http://schemas.openxmlformats.org/officeDocument/2006/math">
                    <m:r>
                      <a:rPr lang="en-US" altLang="zh-CN" sz="1800" i="1">
                        <a:effectLst/>
                        <a:latin typeface="Cambria Math" panose="02040503050406030204" pitchFamily="18" charset="0"/>
                        <a:ea typeface="宋体" panose="02010600030101010101" pitchFamily="2" charset="-122"/>
                        <a:cs typeface="宋体" panose="02010600030101010101" pitchFamily="2" charset="-122"/>
                      </a:rPr>
                      <m:t>𝑢</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𝑡</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sz="1800" dirty="0">
                    <a:effectLst/>
                    <a:latin typeface="宋体" panose="02010600030101010101" pitchFamily="2" charset="-122"/>
                    <a:ea typeface="宋体" panose="02010600030101010101" pitchFamily="2" charset="-122"/>
                    <a:cs typeface="宋体" panose="02010600030101010101" pitchFamily="2" charset="-122"/>
                  </a:rPr>
                  <a:t>与输入误差信号</a:t>
                </a:r>
                <a14:m>
                  <m:oMath xmlns:m="http://schemas.openxmlformats.org/officeDocument/2006/math">
                    <m:r>
                      <a:rPr lang="en-US" altLang="zh-CN" sz="1800" i="1">
                        <a:effectLst/>
                        <a:latin typeface="Cambria Math" panose="02040503050406030204" pitchFamily="18" charset="0"/>
                        <a:ea typeface="宋体" panose="02010600030101010101" pitchFamily="2" charset="-122"/>
                        <a:cs typeface="宋体" panose="02010600030101010101" pitchFamily="2" charset="-122"/>
                      </a:rPr>
                      <m:t>𝑒</m:t>
                    </m:r>
                    <m:r>
                      <a:rPr lang="zh-CN" altLang="zh-CN" sz="1800" i="1">
                        <a:effectLst/>
                        <a:latin typeface="Cambria Math" panose="02040503050406030204" pitchFamily="18" charset="0"/>
                        <a:ea typeface="宋体" panose="02010600030101010101" pitchFamily="2" charset="-122"/>
                        <a:cs typeface="宋体" panose="02010600030101010101" pitchFamily="2" charset="-122"/>
                      </a:rPr>
                      <m:t>（</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𝑡</m:t>
                    </m:r>
                    <m:r>
                      <a:rPr lang="zh-CN" altLang="zh-CN" sz="1800" i="1">
                        <a:effectLst/>
                        <a:latin typeface="Cambria Math" panose="02040503050406030204" pitchFamily="18" charset="0"/>
                        <a:ea typeface="宋体" panose="02010600030101010101" pitchFamily="2" charset="-122"/>
                        <a:cs typeface="宋体" panose="02010600030101010101" pitchFamily="2" charset="-122"/>
                      </a:rPr>
                      <m:t>）</m:t>
                    </m:r>
                  </m:oMath>
                </a14:m>
                <a:r>
                  <a:rPr lang="zh-CN" altLang="zh-CN" sz="1800" dirty="0">
                    <a:effectLst/>
                    <a:latin typeface="宋体" panose="02010600030101010101" pitchFamily="2" charset="-122"/>
                    <a:ea typeface="宋体" panose="02010600030101010101" pitchFamily="2" charset="-122"/>
                    <a:cs typeface="宋体" panose="02010600030101010101" pitchFamily="2" charset="-122"/>
                  </a:rPr>
                  <a:t>成积分关系，即</a:t>
                </a:r>
                <a14:m>
                  <m:oMath xmlns:m="http://schemas.openxmlformats.org/officeDocument/2006/math">
                    <m:sSub>
                      <m:sSubPr>
                        <m:ctrlPr>
                          <a:rPr lang="zh-CN" altLang="zh-CN" sz="1800" i="1">
                            <a:effectLst/>
                            <a:latin typeface="Cambria Math" panose="02040503050406030204" pitchFamily="18" charset="0"/>
                            <a:ea typeface="Cambria Math" panose="02040503050406030204" pitchFamily="18" charset="0"/>
                            <a:cs typeface="宋体" panose="02010600030101010101" pitchFamily="2" charset="-122"/>
                          </a:rPr>
                        </m:ctrlPr>
                      </m:sSubPr>
                      <m:e>
                        <m:r>
                          <a:rPr lang="en-US" altLang="zh-CN" sz="1800" i="1">
                            <a:effectLst/>
                            <a:latin typeface="Cambria Math" panose="02040503050406030204" pitchFamily="18" charset="0"/>
                            <a:ea typeface="宋体" panose="02010600030101010101" pitchFamily="2" charset="-122"/>
                            <a:cs typeface="宋体" panose="02010600030101010101" pitchFamily="2" charset="-122"/>
                          </a:rPr>
                          <m:t>𝑢</m:t>
                        </m:r>
                      </m:e>
                      <m:sub>
                        <m:r>
                          <a:rPr lang="en-US" altLang="zh-CN" sz="1800" i="1">
                            <a:effectLst/>
                            <a:latin typeface="Cambria Math" panose="02040503050406030204" pitchFamily="18" charset="0"/>
                            <a:ea typeface="宋体" panose="02010600030101010101" pitchFamily="2" charset="-122"/>
                            <a:cs typeface="宋体" panose="02010600030101010101" pitchFamily="2" charset="-122"/>
                          </a:rPr>
                          <m:t>𝑡</m:t>
                        </m:r>
                      </m:sub>
                    </m:sSub>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sSub>
                      <m:sSubPr>
                        <m:ctrlPr>
                          <a:rPr lang="zh-CN" altLang="zh-CN" sz="1800" i="1">
                            <a:effectLst/>
                            <a:latin typeface="Cambria Math" panose="02040503050406030204" pitchFamily="18" charset="0"/>
                            <a:ea typeface="Cambria Math" panose="02040503050406030204" pitchFamily="18" charset="0"/>
                            <a:cs typeface="宋体" panose="02010600030101010101" pitchFamily="2" charset="-122"/>
                          </a:rPr>
                        </m:ctrlPr>
                      </m:sSubPr>
                      <m:e>
                        <m:r>
                          <a:rPr lang="en-US" altLang="zh-CN" sz="1800" i="1">
                            <a:effectLst/>
                            <a:latin typeface="Cambria Math" panose="02040503050406030204" pitchFamily="18" charset="0"/>
                            <a:ea typeface="宋体" panose="02010600030101010101" pitchFamily="2" charset="-122"/>
                            <a:cs typeface="宋体" panose="02010600030101010101" pitchFamily="2" charset="-122"/>
                          </a:rPr>
                          <m:t>𝐾</m:t>
                        </m:r>
                      </m:e>
                      <m:sub>
                        <m:r>
                          <a:rPr lang="en-US" altLang="zh-CN" sz="1800" i="1">
                            <a:effectLst/>
                            <a:latin typeface="Cambria Math" panose="02040503050406030204" pitchFamily="18" charset="0"/>
                            <a:ea typeface="宋体" panose="02010600030101010101" pitchFamily="2" charset="-122"/>
                            <a:cs typeface="宋体" panose="02010600030101010101" pitchFamily="2" charset="-122"/>
                          </a:rPr>
                          <m:t>𝑖</m:t>
                        </m:r>
                      </m:sub>
                    </m:sSub>
                    <m:nary>
                      <m:naryPr>
                        <m:limLoc m:val="subSup"/>
                        <m:ctrlPr>
                          <a:rPr lang="zh-CN" altLang="zh-CN" sz="1800" i="1">
                            <a:effectLst/>
                            <a:latin typeface="Cambria Math" panose="02040503050406030204" pitchFamily="18" charset="0"/>
                            <a:ea typeface="Cambria Math" panose="02040503050406030204" pitchFamily="18" charset="0"/>
                            <a:cs typeface="宋体" panose="02010600030101010101" pitchFamily="2" charset="-122"/>
                          </a:rPr>
                        </m:ctrlPr>
                      </m:naryPr>
                      <m:sub>
                        <m:r>
                          <a:rPr lang="en-US" altLang="zh-CN" sz="1800" i="1">
                            <a:effectLst/>
                            <a:latin typeface="Cambria Math" panose="02040503050406030204" pitchFamily="18" charset="0"/>
                            <a:ea typeface="宋体" panose="02010600030101010101" pitchFamily="2" charset="-122"/>
                            <a:cs typeface="宋体" panose="02010600030101010101" pitchFamily="2" charset="-122"/>
                          </a:rPr>
                          <m:t>0</m:t>
                        </m:r>
                      </m:sub>
                      <m:sup>
                        <m:r>
                          <a:rPr lang="en-US" altLang="zh-CN" sz="1800" i="1">
                            <a:effectLst/>
                            <a:latin typeface="Cambria Math" panose="02040503050406030204" pitchFamily="18" charset="0"/>
                            <a:ea typeface="宋体" panose="02010600030101010101" pitchFamily="2" charset="-122"/>
                            <a:cs typeface="宋体" panose="02010600030101010101" pitchFamily="2" charset="-122"/>
                          </a:rPr>
                          <m:t>𝑇</m:t>
                        </m:r>
                      </m:sup>
                      <m:e>
                        <m:r>
                          <a:rPr lang="en-US" altLang="zh-CN" sz="1800" i="1">
                            <a:effectLst/>
                            <a:latin typeface="Cambria Math" panose="02040503050406030204" pitchFamily="18" charset="0"/>
                            <a:ea typeface="宋体" panose="02010600030101010101" pitchFamily="2" charset="-122"/>
                            <a:cs typeface="宋体" panose="02010600030101010101" pitchFamily="2" charset="-122"/>
                          </a:rPr>
                          <m:t>𝑒</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𝜏</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m:t>
                        </m:r>
                      </m:e>
                    </m:nary>
                    <m:r>
                      <a:rPr lang="en-US" altLang="zh-CN" sz="1800" i="1">
                        <a:effectLst/>
                        <a:latin typeface="Cambria Math" panose="02040503050406030204" pitchFamily="18" charset="0"/>
                        <a:ea typeface="宋体" panose="02010600030101010101" pitchFamily="2" charset="-122"/>
                        <a:cs typeface="宋体" panose="02010600030101010101" pitchFamily="2" charset="-122"/>
                      </a:rPr>
                      <m:t>𝑑</m:t>
                    </m:r>
                    <m:r>
                      <a:rPr lang="en-US" altLang="zh-CN" sz="1800" i="1">
                        <a:effectLst/>
                        <a:latin typeface="Cambria Math" panose="02040503050406030204" pitchFamily="18" charset="0"/>
                        <a:ea typeface="宋体" panose="02010600030101010101" pitchFamily="2" charset="-122"/>
                        <a:cs typeface="宋体" panose="02010600030101010101" pitchFamily="2" charset="-122"/>
                      </a:rPr>
                      <m:t>𝜏</m:t>
                    </m:r>
                  </m:oMath>
                </a14:m>
                <a:r>
                  <a:rPr lang="en-US" altLang="zh-CN" sz="1800" dirty="0">
                    <a:effectLst/>
                    <a:latin typeface="Arial" panose="020B0604020202020204" pitchFamily="34" charset="0"/>
                    <a:ea typeface="宋体" panose="02010600030101010101" pitchFamily="2" charset="-122"/>
                    <a:cs typeface="宋体" panose="02010600030101010101" pitchFamily="2" charset="-122"/>
                  </a:rPr>
                  <a:t> </a:t>
                </a:r>
                <a:r>
                  <a:rPr lang="zh-CN" altLang="zh-CN" sz="1800" dirty="0">
                    <a:effectLst/>
                    <a:latin typeface="Arial" panose="020B0604020202020204" pitchFamily="34" charset="0"/>
                    <a:ea typeface="宋体" panose="02010600030101010101" pitchFamily="2" charset="-122"/>
                    <a:cs typeface="Arial" panose="020B0604020202020204" pitchFamily="34" charset="0"/>
                  </a:rPr>
                  <a:t>。</a:t>
                </a:r>
                <a:r>
                  <a:rPr lang="zh-CN" altLang="zh-CN" sz="1800" dirty="0">
                    <a:solidFill>
                      <a:srgbClr val="000000"/>
                    </a:solidFill>
                    <a:effectLst/>
                    <a:latin typeface="Arial" panose="020B0604020202020204" pitchFamily="34" charset="0"/>
                    <a:ea typeface="宋体" panose="02010600030101010101" pitchFamily="2" charset="-122"/>
                    <a:cs typeface="Arial" panose="020B0604020202020204" pitchFamily="34" charset="0"/>
                  </a:rPr>
                  <a:t>随着时间的增加，积分项会增大，只要偏差不为零，偏差就不断累积，从而使控制量不断增大或减小，直到偏差为零为止。因此，积分控制是一种无差控制系统，主要用于消除静差。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mc:Choice>
        <mc:Fallback xmlns="">
          <p:sp>
            <p:nvSpPr>
              <p:cNvPr id="8" name="文本框 7">
                <a:extLst>
                  <a:ext uri="{FF2B5EF4-FFF2-40B4-BE49-F238E27FC236}">
                    <a16:creationId xmlns:a16="http://schemas.microsoft.com/office/drawing/2014/main" id="{DC236ECA-0994-6BE5-E044-41F5D4E52A95}"/>
                  </a:ext>
                </a:extLst>
              </p:cNvPr>
              <p:cNvSpPr txBox="1">
                <a:spLocks noRot="1" noChangeAspect="1" noMove="1" noResize="1" noEditPoints="1" noAdjustHandles="1" noChangeArrowheads="1" noChangeShapeType="1" noTextEdit="1"/>
              </p:cNvSpPr>
              <p:nvPr/>
            </p:nvSpPr>
            <p:spPr>
              <a:xfrm>
                <a:off x="516296" y="1233812"/>
                <a:ext cx="10056662" cy="1838388"/>
              </a:xfrm>
              <a:prstGeom prst="rect">
                <a:avLst/>
              </a:prstGeom>
              <a:blipFill>
                <a:blip r:embed="rId2"/>
                <a:stretch>
                  <a:fillRect l="-1577" r="-2304" b="-20861"/>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BDD78319-FFBE-B79B-2C8F-C1574E6D53BE}"/>
              </a:ext>
            </a:extLst>
          </p:cNvPr>
          <p:cNvSpPr txBox="1"/>
          <p:nvPr/>
        </p:nvSpPr>
        <p:spPr>
          <a:xfrm>
            <a:off x="864493" y="4032175"/>
            <a:ext cx="4680134" cy="1158138"/>
          </a:xfrm>
          <a:prstGeom prst="rect">
            <a:avLst/>
          </a:prstGeom>
          <a:noFill/>
        </p:spPr>
        <p:txBody>
          <a:bodyPr wrap="square">
            <a:spAutoFit/>
          </a:bodyPr>
          <a:lstStyle/>
          <a:p>
            <a:pPr>
              <a:lnSpc>
                <a:spcPct val="150000"/>
              </a:lnSpc>
            </a:pPr>
            <a:r>
              <a:rPr lang="zh-CN" altLang="en-US" sz="1600" dirty="0">
                <a:cs typeface="宋体" panose="02010600030101010101" pitchFamily="2" charset="-122"/>
              </a:rPr>
              <a:t>积分控制作用比较缓慢，一般和比例作用配合组成</a:t>
            </a:r>
            <a:r>
              <a:rPr lang="en-US" altLang="zh-CN" sz="1600" dirty="0">
                <a:cs typeface="宋体" panose="02010600030101010101" pitchFamily="2" charset="-122"/>
              </a:rPr>
              <a:t>PI</a:t>
            </a:r>
            <a:r>
              <a:rPr lang="zh-CN" altLang="en-US" sz="1600" dirty="0">
                <a:cs typeface="宋体" panose="02010600030101010101" pitchFamily="2" charset="-122"/>
              </a:rPr>
              <a:t>调节器，不单独使用。比例</a:t>
            </a:r>
            <a:r>
              <a:rPr lang="en-US" altLang="zh-CN" sz="1600" dirty="0">
                <a:cs typeface="宋体" panose="02010600030101010101" pitchFamily="2" charset="-122"/>
              </a:rPr>
              <a:t>+</a:t>
            </a:r>
            <a:r>
              <a:rPr lang="zh-CN" altLang="en-US" sz="1600" dirty="0">
                <a:cs typeface="宋体" panose="02010600030101010101" pitchFamily="2" charset="-122"/>
              </a:rPr>
              <a:t>积分</a:t>
            </a:r>
            <a:r>
              <a:rPr lang="en-US" altLang="zh-CN" sz="1600" dirty="0">
                <a:cs typeface="宋体" panose="02010600030101010101" pitchFamily="2" charset="-122"/>
              </a:rPr>
              <a:t>(PI) </a:t>
            </a:r>
            <a:r>
              <a:rPr lang="zh-CN" altLang="en-US" sz="1600" dirty="0">
                <a:cs typeface="宋体" panose="02010600030101010101" pitchFamily="2" charset="-122"/>
              </a:rPr>
              <a:t>控制器，可以使系统在进入稳态后无稳态误差。</a:t>
            </a:r>
            <a:endParaRPr lang="zh-CN" altLang="en-US" sz="1600" dirty="0"/>
          </a:p>
        </p:txBody>
      </p:sp>
      <p:pic>
        <p:nvPicPr>
          <p:cNvPr id="2" name="图片 1">
            <a:extLst>
              <a:ext uri="{FF2B5EF4-FFF2-40B4-BE49-F238E27FC236}">
                <a16:creationId xmlns:a16="http://schemas.microsoft.com/office/drawing/2014/main" id="{CD866B66-819B-0E0D-DE7D-3570B4F8DD35}"/>
              </a:ext>
            </a:extLst>
          </p:cNvPr>
          <p:cNvPicPr>
            <a:picLocks noChangeAspect="1"/>
          </p:cNvPicPr>
          <p:nvPr/>
        </p:nvPicPr>
        <p:blipFill>
          <a:blip r:embed="rId3"/>
          <a:stretch>
            <a:fillRect/>
          </a:stretch>
        </p:blipFill>
        <p:spPr>
          <a:xfrm>
            <a:off x="5905053" y="3456111"/>
            <a:ext cx="4319905" cy="2464435"/>
          </a:xfrm>
          <a:prstGeom prst="rect">
            <a:avLst/>
          </a:prstGeom>
          <a:noFill/>
          <a:ln w="9525" cap="flat" cmpd="sng">
            <a:noFill/>
            <a:prstDash val="solid"/>
            <a:round/>
          </a:ln>
        </p:spPr>
      </p:pic>
      <p:sp>
        <p:nvSpPr>
          <p:cNvPr id="5" name="文本框 4">
            <a:extLst>
              <a:ext uri="{FF2B5EF4-FFF2-40B4-BE49-F238E27FC236}">
                <a16:creationId xmlns:a16="http://schemas.microsoft.com/office/drawing/2014/main" id="{D7A962AF-26C8-D648-D664-CFBCB4E6F6FC}"/>
              </a:ext>
            </a:extLst>
          </p:cNvPr>
          <p:cNvSpPr txBox="1"/>
          <p:nvPr/>
        </p:nvSpPr>
        <p:spPr>
          <a:xfrm>
            <a:off x="6553125" y="5832375"/>
            <a:ext cx="3240360" cy="307777"/>
          </a:xfrm>
          <a:prstGeom prst="rect">
            <a:avLst/>
          </a:prstGeom>
          <a:noFill/>
        </p:spPr>
        <p:txBody>
          <a:bodyPr wrap="square">
            <a:spAutoFit/>
          </a:bodyPr>
          <a:lstStyle/>
          <a:p>
            <a:pPr algn="ctr"/>
            <a:r>
              <a:rPr lang="zh-CN" altLang="zh-CN" sz="1400" dirty="0">
                <a:effectLst/>
                <a:ea typeface="宋体" panose="02010600030101010101" pitchFamily="2" charset="-122"/>
                <a:cs typeface="宋体" panose="02010600030101010101" pitchFamily="2" charset="-122"/>
              </a:rPr>
              <a:t>积分控制的动态相应曲线</a:t>
            </a:r>
            <a:endParaRPr lang="zh-CN" altLang="en-US" sz="1400" dirty="0"/>
          </a:p>
        </p:txBody>
      </p:sp>
    </p:spTree>
    <p:extLst>
      <p:ext uri="{BB962C8B-B14F-4D97-AF65-F5344CB8AC3E}">
        <p14:creationId xmlns:p14="http://schemas.microsoft.com/office/powerpoint/2010/main" val="1206433611"/>
      </p:ext>
    </p:extLst>
  </p:cSld>
  <p:clrMapOvr>
    <a:masterClrMapping/>
  </p:clrMapOvr>
</p:sld>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3800</TotalTime>
  <Words>15499</Words>
  <Application>Microsoft Office PowerPoint</Application>
  <PresentationFormat>自定义</PresentationFormat>
  <Paragraphs>2648</Paragraphs>
  <Slides>122</Slides>
  <Notes>10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122</vt:i4>
      </vt:variant>
    </vt:vector>
  </HeadingPairs>
  <TitlesOfParts>
    <vt:vector size="133" baseType="lpstr">
      <vt:lpstr>Arial Unicode MS</vt:lpstr>
      <vt:lpstr>黑体</vt:lpstr>
      <vt:lpstr>华文行楷</vt:lpstr>
      <vt:lpstr>宋体</vt:lpstr>
      <vt:lpstr>微软雅黑</vt:lpstr>
      <vt:lpstr>Arial</vt:lpstr>
      <vt:lpstr>Calibri</vt:lpstr>
      <vt:lpstr>Cambria Math</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liu Bruce</cp:lastModifiedBy>
  <cp:revision>407</cp:revision>
  <dcterms:created xsi:type="dcterms:W3CDTF">2016-10-23T06:41:00Z</dcterms:created>
  <dcterms:modified xsi:type="dcterms:W3CDTF">2023-10-03T12:36:21Z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