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7"/>
  </p:notesMasterIdLst>
  <p:sldIdLst>
    <p:sldId id="259" r:id="rId2"/>
    <p:sldId id="344" r:id="rId3"/>
    <p:sldId id="345" r:id="rId4"/>
    <p:sldId id="348" r:id="rId5"/>
    <p:sldId id="373" r:id="rId6"/>
    <p:sldId id="374" r:id="rId7"/>
    <p:sldId id="376" r:id="rId8"/>
    <p:sldId id="377" r:id="rId9"/>
    <p:sldId id="378" r:id="rId10"/>
    <p:sldId id="380" r:id="rId11"/>
    <p:sldId id="379" r:id="rId12"/>
    <p:sldId id="381" r:id="rId13"/>
    <p:sldId id="382" r:id="rId14"/>
    <p:sldId id="383" r:id="rId15"/>
    <p:sldId id="384" r:id="rId16"/>
    <p:sldId id="385" r:id="rId17"/>
    <p:sldId id="386" r:id="rId18"/>
    <p:sldId id="387" r:id="rId19"/>
    <p:sldId id="388" r:id="rId20"/>
    <p:sldId id="366" r:id="rId21"/>
    <p:sldId id="375" r:id="rId22"/>
    <p:sldId id="389" r:id="rId23"/>
    <p:sldId id="390" r:id="rId24"/>
    <p:sldId id="391" r:id="rId25"/>
    <p:sldId id="392" r:id="rId26"/>
    <p:sldId id="393" r:id="rId27"/>
    <p:sldId id="394" r:id="rId28"/>
    <p:sldId id="349" r:id="rId29"/>
    <p:sldId id="371" r:id="rId30"/>
    <p:sldId id="396" r:id="rId31"/>
    <p:sldId id="395" r:id="rId32"/>
    <p:sldId id="397" r:id="rId33"/>
    <p:sldId id="398" r:id="rId34"/>
    <p:sldId id="399" r:id="rId35"/>
    <p:sldId id="400" r:id="rId36"/>
    <p:sldId id="402" r:id="rId37"/>
    <p:sldId id="401" r:id="rId38"/>
    <p:sldId id="403" r:id="rId39"/>
    <p:sldId id="404" r:id="rId40"/>
    <p:sldId id="405" r:id="rId41"/>
    <p:sldId id="406" r:id="rId42"/>
    <p:sldId id="407" r:id="rId43"/>
    <p:sldId id="408" r:id="rId44"/>
    <p:sldId id="409" r:id="rId45"/>
    <p:sldId id="410" r:id="rId46"/>
    <p:sldId id="411" r:id="rId47"/>
    <p:sldId id="412" r:id="rId48"/>
    <p:sldId id="413" r:id="rId49"/>
    <p:sldId id="414" r:id="rId50"/>
    <p:sldId id="415" r:id="rId51"/>
    <p:sldId id="416" r:id="rId52"/>
    <p:sldId id="417" r:id="rId53"/>
    <p:sldId id="418" r:id="rId54"/>
    <p:sldId id="419" r:id="rId55"/>
    <p:sldId id="420" r:id="rId56"/>
    <p:sldId id="421" r:id="rId57"/>
    <p:sldId id="422" r:id="rId58"/>
    <p:sldId id="423" r:id="rId59"/>
    <p:sldId id="425" r:id="rId60"/>
    <p:sldId id="424" r:id="rId61"/>
    <p:sldId id="426" r:id="rId62"/>
    <p:sldId id="427" r:id="rId63"/>
    <p:sldId id="430" r:id="rId64"/>
    <p:sldId id="429" r:id="rId65"/>
    <p:sldId id="428" r:id="rId66"/>
    <p:sldId id="431" r:id="rId67"/>
    <p:sldId id="432" r:id="rId68"/>
    <p:sldId id="433" r:id="rId69"/>
    <p:sldId id="434" r:id="rId70"/>
    <p:sldId id="436" r:id="rId71"/>
    <p:sldId id="435" r:id="rId72"/>
    <p:sldId id="437" r:id="rId73"/>
    <p:sldId id="438" r:id="rId74"/>
    <p:sldId id="439" r:id="rId75"/>
    <p:sldId id="440" r:id="rId76"/>
    <p:sldId id="441" r:id="rId77"/>
    <p:sldId id="442" r:id="rId78"/>
    <p:sldId id="443" r:id="rId79"/>
    <p:sldId id="445" r:id="rId80"/>
    <p:sldId id="446" r:id="rId81"/>
    <p:sldId id="447" r:id="rId82"/>
    <p:sldId id="448" r:id="rId83"/>
    <p:sldId id="449" r:id="rId84"/>
    <p:sldId id="444" r:id="rId85"/>
    <p:sldId id="350" r:id="rId86"/>
  </p:sldIdLst>
  <p:sldSz cx="11522075" cy="6480175"/>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8">
          <p15:clr>
            <a:srgbClr val="A4A3A4"/>
          </p15:clr>
        </p15:guide>
        <p15:guide id="2" pos="3618">
          <p15:clr>
            <a:srgbClr val="A4A3A4"/>
          </p15:clr>
        </p15:guide>
      </p15:sldGuideLst>
    </p:ext>
    <p:ext uri="{505F2C04-C923-438B-8C0F-E0CD2BADF298}">
      <wppc:fontMiss xmlns:wppc="http://www.wps.cn/officeDocument/PresentationCustomData" xmlns=""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D9F1"/>
    <a:srgbClr val="062B56"/>
    <a:srgbClr val="294B64"/>
    <a:srgbClr val="1F497D"/>
    <a:srgbClr val="080F40"/>
    <a:srgbClr val="022F4F"/>
    <a:srgbClr val="A3FBFD"/>
    <a:srgbClr val="0070C0"/>
    <a:srgbClr val="4F81BD"/>
    <a:srgbClr val="254C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68" autoAdjust="0"/>
    <p:restoredTop sz="96566" autoAdjust="0"/>
  </p:normalViewPr>
  <p:slideViewPr>
    <p:cSldViewPr>
      <p:cViewPr varScale="1">
        <p:scale>
          <a:sx n="83" d="100"/>
          <a:sy n="83" d="100"/>
        </p:scale>
        <p:origin x="730" y="58"/>
      </p:cViewPr>
      <p:guideLst>
        <p:guide orient="horz" pos="2068"/>
        <p:guide pos="361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heme" Target="theme/theme1.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6F545A-B192-43E8-9B7A-AB947C8BC6D9}" type="doc">
      <dgm:prSet loTypeId="urn:microsoft.com/office/officeart/2005/8/layout/hList1" loCatId="list" qsTypeId="urn:microsoft.com/office/officeart/2005/8/quickstyle/3d1" qsCatId="3D" csTypeId="urn:microsoft.com/office/officeart/2005/8/colors/colorful1" csCatId="colorful" phldr="1"/>
      <dgm:spPr/>
      <dgm:t>
        <a:bodyPr/>
        <a:lstStyle/>
        <a:p>
          <a:endParaRPr lang="zh-CN" altLang="en-US"/>
        </a:p>
      </dgm:t>
    </dgm:pt>
    <dgm:pt modelId="{FD8ECB7E-DDE4-4509-BC87-3CF086250402}">
      <dgm:prSet phldrT="[文本]" custT="1"/>
      <dgm:spPr/>
      <dgm:t>
        <a:bodyPr/>
        <a:lstStyle/>
        <a:p>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知识目标</a:t>
          </a:r>
          <a:r>
            <a:rPr lang="en-US" altLang="zh-CN" sz="2800" dirty="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dgm:t>
    </dgm:pt>
    <dgm:pt modelId="{E4D1B43F-CC00-4746-A074-54F1B5CF1DFF}" type="parTrans" cxnId="{8263D19B-1920-416A-95DF-F3BB30B33E62}">
      <dgm:prSet/>
      <dgm:spPr/>
      <dgm:t>
        <a:bodyPr/>
        <a:lstStyle/>
        <a:p>
          <a:endParaRPr lang="zh-CN" altLang="en-US"/>
        </a:p>
      </dgm:t>
    </dgm:pt>
    <dgm:pt modelId="{78D3032A-1272-4C0D-B79E-0A5214E35426}" type="sibTrans" cxnId="{8263D19B-1920-416A-95DF-F3BB30B33E62}">
      <dgm:prSet/>
      <dgm:spPr/>
      <dgm:t>
        <a:bodyPr/>
        <a:lstStyle/>
        <a:p>
          <a:endParaRPr lang="zh-CN" altLang="en-US"/>
        </a:p>
      </dgm:t>
    </dgm:pt>
    <dgm:pt modelId="{91D98B9E-F00A-4A3B-8F02-EA4D26EC6C10}">
      <dgm:prSet phldrT="[文本]" custT="1"/>
      <dgm:spPr/>
      <dgm:t>
        <a:bodyPr/>
        <a:lstStyle/>
        <a:p>
          <a:r>
            <a:rPr lang="zh-CN" altLang="en-US" sz="1800" dirty="0">
              <a:latin typeface="微软雅黑" panose="020B0503020204020204" pitchFamily="34" charset="-122"/>
              <a:ea typeface="微软雅黑" panose="020B0503020204020204" pitchFamily="34" charset="-122"/>
            </a:rPr>
            <a:t>了解变频器的基本概念及功能；</a:t>
          </a:r>
        </a:p>
      </dgm:t>
    </dgm:pt>
    <dgm:pt modelId="{781F6033-86CF-410E-8330-DD8A4B22D469}" type="parTrans" cxnId="{53B8B95F-3773-49D3-B32B-76BAE53D8A9D}">
      <dgm:prSet/>
      <dgm:spPr/>
      <dgm:t>
        <a:bodyPr/>
        <a:lstStyle/>
        <a:p>
          <a:endParaRPr lang="zh-CN" altLang="en-US"/>
        </a:p>
      </dgm:t>
    </dgm:pt>
    <dgm:pt modelId="{473D7528-AD74-4C14-8176-E537507C765B}" type="sibTrans" cxnId="{53B8B95F-3773-49D3-B32B-76BAE53D8A9D}">
      <dgm:prSet/>
      <dgm:spPr/>
      <dgm:t>
        <a:bodyPr/>
        <a:lstStyle/>
        <a:p>
          <a:endParaRPr lang="zh-CN" altLang="en-US"/>
        </a:p>
      </dgm:t>
    </dgm:pt>
    <dgm:pt modelId="{22747AAC-5A3C-4980-827D-623E6BDE641A}">
      <dgm:prSet phldrT="[文本]" custT="1"/>
      <dgm:spPr/>
      <dgm:t>
        <a:bodyPr/>
        <a:lstStyle/>
        <a:p>
          <a:r>
            <a:rPr lang="zh-CN" altLang="en-US" sz="1800" dirty="0">
              <a:latin typeface="微软雅黑" panose="020B0503020204020204" pitchFamily="34" charset="-122"/>
              <a:ea typeface="微软雅黑" panose="020B0503020204020204" pitchFamily="34" charset="-122"/>
            </a:rPr>
            <a:t>了解变频器的主要发展趋势；</a:t>
          </a:r>
        </a:p>
      </dgm:t>
    </dgm:pt>
    <dgm:pt modelId="{886AFA3B-BEB5-47B5-B2A6-CD6B3F1992CB}" type="parTrans" cxnId="{D5BE0BD1-4D32-4A8D-ABD2-28BB2A7E3157}">
      <dgm:prSet/>
      <dgm:spPr/>
      <dgm:t>
        <a:bodyPr/>
        <a:lstStyle/>
        <a:p>
          <a:endParaRPr lang="zh-CN" altLang="en-US"/>
        </a:p>
      </dgm:t>
    </dgm:pt>
    <dgm:pt modelId="{CED619D9-4AB5-42F5-A940-2DE09E2E3EB3}" type="sibTrans" cxnId="{D5BE0BD1-4D32-4A8D-ABD2-28BB2A7E3157}">
      <dgm:prSet/>
      <dgm:spPr/>
      <dgm:t>
        <a:bodyPr/>
        <a:lstStyle/>
        <a:p>
          <a:endParaRPr lang="zh-CN" altLang="en-US"/>
        </a:p>
      </dgm:t>
    </dgm:pt>
    <dgm:pt modelId="{DF877372-53A0-4979-9803-9C869E48CF09}">
      <dgm:prSet phldrT="[文本]" custT="1"/>
      <dgm:spPr/>
      <dgm:t>
        <a:bodyPr/>
        <a:lstStyle/>
        <a:p>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能力目标</a:t>
          </a:r>
          <a:r>
            <a:rPr lang="en-US" altLang="zh-CN" sz="2800" dirty="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dgm:t>
    </dgm:pt>
    <dgm:pt modelId="{FC23DF5E-C3D7-4469-B8FF-87E3A0056ED4}" type="parTrans" cxnId="{6F48C3FB-ECF2-4834-856F-DD8C0B443CAA}">
      <dgm:prSet/>
      <dgm:spPr/>
      <dgm:t>
        <a:bodyPr/>
        <a:lstStyle/>
        <a:p>
          <a:endParaRPr lang="zh-CN" altLang="en-US"/>
        </a:p>
      </dgm:t>
    </dgm:pt>
    <dgm:pt modelId="{4E14E7C8-9F7D-49A6-9083-15A1193A8D76}" type="sibTrans" cxnId="{6F48C3FB-ECF2-4834-856F-DD8C0B443CAA}">
      <dgm:prSet/>
      <dgm:spPr/>
      <dgm:t>
        <a:bodyPr/>
        <a:lstStyle/>
        <a:p>
          <a:endParaRPr lang="zh-CN" altLang="en-US"/>
        </a:p>
      </dgm:t>
    </dgm:pt>
    <dgm:pt modelId="{5FA73BAF-8892-4D9C-B33C-286481659104}">
      <dgm:prSet phldrT="[文本]" custT="1"/>
      <dgm:spPr/>
      <dgm:t>
        <a:bodyPr/>
        <a:lstStyle/>
        <a:p>
          <a:r>
            <a:rPr lang="zh-CN" altLang="en-US" sz="1800" dirty="0">
              <a:latin typeface="微软雅黑" panose="020B0503020204020204" pitchFamily="34" charset="-122"/>
              <a:ea typeface="微软雅黑" panose="020B0503020204020204" pitchFamily="34" charset="-122"/>
            </a:rPr>
            <a:t>能认识变频器的外形、品牌、功能用途等；</a:t>
          </a:r>
        </a:p>
      </dgm:t>
    </dgm:pt>
    <dgm:pt modelId="{5FE8CAF0-3139-4C36-BC6B-41CA58694DAE}" type="parTrans" cxnId="{BD6DF537-FE95-4A8D-9BF8-F02388ABE7B8}">
      <dgm:prSet/>
      <dgm:spPr/>
      <dgm:t>
        <a:bodyPr/>
        <a:lstStyle/>
        <a:p>
          <a:endParaRPr lang="zh-CN" altLang="en-US"/>
        </a:p>
      </dgm:t>
    </dgm:pt>
    <dgm:pt modelId="{0D3895EB-BC1C-4B64-910C-C1F5CF9876FE}" type="sibTrans" cxnId="{BD6DF537-FE95-4A8D-9BF8-F02388ABE7B8}">
      <dgm:prSet/>
      <dgm:spPr/>
      <dgm:t>
        <a:bodyPr/>
        <a:lstStyle/>
        <a:p>
          <a:endParaRPr lang="zh-CN" altLang="en-US"/>
        </a:p>
      </dgm:t>
    </dgm:pt>
    <dgm:pt modelId="{41CDD41C-E799-400D-8CE7-462FA917905B}">
      <dgm:prSet phldrT="[文本]" custT="1"/>
      <dgm:spPr/>
      <dgm:t>
        <a:bodyPr/>
        <a:lstStyle/>
        <a:p>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素质目标</a:t>
          </a:r>
          <a:r>
            <a:rPr lang="en-US" altLang="zh-CN" sz="2800" dirty="0">
              <a:latin typeface="微软雅黑" panose="020B0503020204020204" pitchFamily="34" charset="-122"/>
              <a:ea typeface="微软雅黑" panose="020B0503020204020204" pitchFamily="34" charset="-122"/>
            </a:rPr>
            <a:t>】</a:t>
          </a:r>
          <a:endParaRPr lang="zh-CN" altLang="en-US" sz="3400" dirty="0">
            <a:latin typeface="微软雅黑" panose="020B0503020204020204" pitchFamily="34" charset="-122"/>
            <a:ea typeface="微软雅黑" panose="020B0503020204020204" pitchFamily="34" charset="-122"/>
          </a:endParaRPr>
        </a:p>
      </dgm:t>
    </dgm:pt>
    <dgm:pt modelId="{94247A65-5791-4402-B3B9-96948507ED11}" type="parTrans" cxnId="{CDAADC4A-9D9E-4B39-936A-BF3E32F7B9AA}">
      <dgm:prSet/>
      <dgm:spPr/>
      <dgm:t>
        <a:bodyPr/>
        <a:lstStyle/>
        <a:p>
          <a:endParaRPr lang="zh-CN" altLang="en-US"/>
        </a:p>
      </dgm:t>
    </dgm:pt>
    <dgm:pt modelId="{55CA0F64-2755-4AC0-A246-9558EE5334C2}" type="sibTrans" cxnId="{CDAADC4A-9D9E-4B39-936A-BF3E32F7B9AA}">
      <dgm:prSet/>
      <dgm:spPr/>
      <dgm:t>
        <a:bodyPr/>
        <a:lstStyle/>
        <a:p>
          <a:endParaRPr lang="zh-CN" altLang="en-US"/>
        </a:p>
      </dgm:t>
    </dgm:pt>
    <dgm:pt modelId="{26A7B359-1B58-4D2D-B4BE-89E59148F77F}">
      <dgm:prSet phldrT="[文本]" custT="1"/>
      <dgm:spPr/>
      <dgm:t>
        <a:bodyPr/>
        <a:lstStyle/>
        <a:p>
          <a:r>
            <a:rPr lang="zh-CN" altLang="en-US" sz="1800" dirty="0">
              <a:latin typeface="微软雅黑" panose="020B0503020204020204" pitchFamily="34" charset="-122"/>
              <a:ea typeface="微软雅黑" panose="020B0503020204020204" pitchFamily="34" charset="-122"/>
            </a:rPr>
            <a:t>培养正确的世界观、人生观、价值观；；</a:t>
          </a:r>
        </a:p>
      </dgm:t>
    </dgm:pt>
    <dgm:pt modelId="{84AD2597-F6A9-46DD-8CBF-EE6AD36E2559}" type="parTrans" cxnId="{4654C4F4-6757-4B44-B56A-DAB8AA849B39}">
      <dgm:prSet/>
      <dgm:spPr/>
      <dgm:t>
        <a:bodyPr/>
        <a:lstStyle/>
        <a:p>
          <a:endParaRPr lang="zh-CN" altLang="en-US"/>
        </a:p>
      </dgm:t>
    </dgm:pt>
    <dgm:pt modelId="{360C1BD6-CB22-4BB1-935E-719C478AB97E}" type="sibTrans" cxnId="{4654C4F4-6757-4B44-B56A-DAB8AA849B39}">
      <dgm:prSet/>
      <dgm:spPr/>
      <dgm:t>
        <a:bodyPr/>
        <a:lstStyle/>
        <a:p>
          <a:endParaRPr lang="zh-CN" altLang="en-US"/>
        </a:p>
      </dgm:t>
    </dgm:pt>
    <dgm:pt modelId="{7C71930B-01C8-489B-88C3-A984B7C0FE63}">
      <dgm:prSet phldrT="[文本]" custT="1"/>
      <dgm:spPr/>
      <dgm:t>
        <a:bodyPr/>
        <a:lstStyle/>
        <a:p>
          <a:r>
            <a:rPr lang="zh-CN" altLang="en-US" sz="1800" dirty="0">
              <a:latin typeface="微软雅黑" panose="020B0503020204020204" pitchFamily="34" charset="-122"/>
              <a:ea typeface="微软雅黑" panose="020B0503020204020204" pitchFamily="34" charset="-122"/>
            </a:rPr>
            <a:t>了解主要变频器件；</a:t>
          </a:r>
        </a:p>
      </dgm:t>
    </dgm:pt>
    <dgm:pt modelId="{451DF8D6-953A-4932-85A9-70E3C00858F2}" type="parTrans" cxnId="{FFF82147-AC5D-47F2-8AF6-353AA38CE0A1}">
      <dgm:prSet/>
      <dgm:spPr/>
      <dgm:t>
        <a:bodyPr/>
        <a:lstStyle/>
        <a:p>
          <a:endParaRPr lang="zh-CN" altLang="en-US"/>
        </a:p>
      </dgm:t>
    </dgm:pt>
    <dgm:pt modelId="{499C735B-DB6F-4A71-B338-AED77CF00510}" type="sibTrans" cxnId="{FFF82147-AC5D-47F2-8AF6-353AA38CE0A1}">
      <dgm:prSet/>
      <dgm:spPr/>
      <dgm:t>
        <a:bodyPr/>
        <a:lstStyle/>
        <a:p>
          <a:endParaRPr lang="zh-CN" altLang="en-US"/>
        </a:p>
      </dgm:t>
    </dgm:pt>
    <dgm:pt modelId="{74D0B6BF-24D4-4B83-9E5D-F6D16B58A504}">
      <dgm:prSet custT="1"/>
      <dgm:spPr/>
      <dgm:t>
        <a:bodyPr/>
        <a:lstStyle/>
        <a:p>
          <a:r>
            <a:rPr lang="zh-CN" altLang="en-US" sz="1800" dirty="0">
              <a:latin typeface="微软雅黑" panose="020B0503020204020204" pitchFamily="34" charset="-122"/>
              <a:ea typeface="微软雅黑" panose="020B0503020204020204" pitchFamily="34" charset="-122"/>
            </a:rPr>
            <a:t>掌握变频器工作原理和常用控制方式；</a:t>
          </a:r>
        </a:p>
      </dgm:t>
    </dgm:pt>
    <dgm:pt modelId="{E64FF539-4E7F-46CF-9146-8AA8AABF54CC}" type="parTrans" cxnId="{2C6215DF-43C8-4F49-89EE-F3E7D7C9DCD5}">
      <dgm:prSet/>
      <dgm:spPr/>
      <dgm:t>
        <a:bodyPr/>
        <a:lstStyle/>
        <a:p>
          <a:endParaRPr lang="zh-CN" altLang="en-US"/>
        </a:p>
      </dgm:t>
    </dgm:pt>
    <dgm:pt modelId="{90BC2013-A04B-4276-8F8A-5B099FA2AEAC}" type="sibTrans" cxnId="{2C6215DF-43C8-4F49-89EE-F3E7D7C9DCD5}">
      <dgm:prSet/>
      <dgm:spPr/>
      <dgm:t>
        <a:bodyPr/>
        <a:lstStyle/>
        <a:p>
          <a:endParaRPr lang="zh-CN" altLang="en-US"/>
        </a:p>
      </dgm:t>
    </dgm:pt>
    <dgm:pt modelId="{85CB18E2-62A9-44FB-A5D5-2B7C0FF4020B}">
      <dgm:prSet custT="1"/>
      <dgm:spPr/>
      <dgm:t>
        <a:bodyPr/>
        <a:lstStyle/>
        <a:p>
          <a:r>
            <a:rPr lang="en-US" altLang="en-US"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掌握变频器的硬件结构；</a:t>
          </a:r>
        </a:p>
      </dgm:t>
    </dgm:pt>
    <dgm:pt modelId="{917707EE-CB86-4950-A1AE-9BC5785F797B}" type="parTrans" cxnId="{F71E53B4-E277-4B88-A8C8-86038745BB89}">
      <dgm:prSet/>
      <dgm:spPr/>
      <dgm:t>
        <a:bodyPr/>
        <a:lstStyle/>
        <a:p>
          <a:endParaRPr lang="zh-CN" altLang="en-US"/>
        </a:p>
      </dgm:t>
    </dgm:pt>
    <dgm:pt modelId="{2719A5D9-0DBE-4CA8-ABA4-70684371F24A}" type="sibTrans" cxnId="{F71E53B4-E277-4B88-A8C8-86038745BB89}">
      <dgm:prSet/>
      <dgm:spPr/>
      <dgm:t>
        <a:bodyPr/>
        <a:lstStyle/>
        <a:p>
          <a:endParaRPr lang="zh-CN" altLang="en-US"/>
        </a:p>
      </dgm:t>
    </dgm:pt>
    <dgm:pt modelId="{B87778DE-AD51-4CED-A680-84F0E9D6AEE7}">
      <dgm:prSet custT="1"/>
      <dgm:spPr/>
      <dgm:t>
        <a:bodyPr/>
        <a:lstStyle/>
        <a:p>
          <a:r>
            <a:rPr lang="zh-CN" altLang="en-US" sz="1800" dirty="0">
              <a:latin typeface="微软雅黑" panose="020B0503020204020204" pitchFamily="34" charset="-122"/>
              <a:ea typeface="微软雅黑" panose="020B0503020204020204" pitchFamily="34" charset="-122"/>
            </a:rPr>
            <a:t>会根据采用变频目的、负载类型、电流电压匹配及应用场合等因数选用变频器；</a:t>
          </a:r>
        </a:p>
      </dgm:t>
    </dgm:pt>
    <dgm:pt modelId="{D9917365-F457-4537-8116-0A31EEDFE89D}" type="parTrans" cxnId="{B3E7AAC9-DEAC-425B-94E8-6538FE490744}">
      <dgm:prSet/>
      <dgm:spPr/>
      <dgm:t>
        <a:bodyPr/>
        <a:lstStyle/>
        <a:p>
          <a:endParaRPr lang="zh-CN" altLang="en-US"/>
        </a:p>
      </dgm:t>
    </dgm:pt>
    <dgm:pt modelId="{97005128-79A5-4996-8D87-53ED90404911}" type="sibTrans" cxnId="{B3E7AAC9-DEAC-425B-94E8-6538FE490744}">
      <dgm:prSet/>
      <dgm:spPr/>
      <dgm:t>
        <a:bodyPr/>
        <a:lstStyle/>
        <a:p>
          <a:endParaRPr lang="zh-CN" altLang="en-US"/>
        </a:p>
      </dgm:t>
    </dgm:pt>
    <dgm:pt modelId="{AF184D23-13AE-4C04-9CF8-12D2CFFF822D}">
      <dgm:prSet custT="1"/>
      <dgm:spPr/>
      <dgm:t>
        <a:bodyPr/>
        <a:lstStyle/>
        <a:p>
          <a:r>
            <a:rPr lang="zh-CN" altLang="en-US" sz="1800" dirty="0">
              <a:latin typeface="微软雅黑" panose="020B0503020204020204" pitchFamily="34" charset="-122"/>
              <a:ea typeface="微软雅黑" panose="020B0503020204020204" pitchFamily="34" charset="-122"/>
            </a:rPr>
            <a:t>会根据散热问题、电磁干扰问题、防护问题选择正确的安装环境和接线方式；</a:t>
          </a:r>
        </a:p>
      </dgm:t>
    </dgm:pt>
    <dgm:pt modelId="{2A3AAA8F-7D35-4D30-80F6-C1EB346F540B}" type="parTrans" cxnId="{C32A6F08-42CE-47BA-BA97-C65A9CE9E029}">
      <dgm:prSet/>
      <dgm:spPr/>
      <dgm:t>
        <a:bodyPr/>
        <a:lstStyle/>
        <a:p>
          <a:endParaRPr lang="zh-CN" altLang="en-US"/>
        </a:p>
      </dgm:t>
    </dgm:pt>
    <dgm:pt modelId="{7A38F3CE-A6D1-485F-A63A-796C34274268}" type="sibTrans" cxnId="{C32A6F08-42CE-47BA-BA97-C65A9CE9E029}">
      <dgm:prSet/>
      <dgm:spPr/>
      <dgm:t>
        <a:bodyPr/>
        <a:lstStyle/>
        <a:p>
          <a:endParaRPr lang="zh-CN" altLang="en-US"/>
        </a:p>
      </dgm:t>
    </dgm:pt>
    <dgm:pt modelId="{EA5E9D49-41C8-47EC-BEBF-8B8D963F6F92}">
      <dgm:prSet custT="1"/>
      <dgm:spPr/>
      <dgm:t>
        <a:bodyPr/>
        <a:lstStyle/>
        <a:p>
          <a:r>
            <a:rPr lang="zh-CN" altLang="en-US" sz="1800" dirty="0">
              <a:latin typeface="微软雅黑" panose="020B0503020204020204" pitchFamily="34" charset="-122"/>
              <a:ea typeface="微软雅黑" panose="020B0503020204020204" pitchFamily="34" charset="-122"/>
            </a:rPr>
            <a:t>遵纪守法，诚信做人、踏实做事；</a:t>
          </a:r>
        </a:p>
      </dgm:t>
    </dgm:pt>
    <dgm:pt modelId="{4C9D4DC7-0583-45C9-8F54-1C0E8D02A505}" type="parTrans" cxnId="{AF9150EC-7E35-48AB-8D1B-0FDB672DCB2D}">
      <dgm:prSet/>
      <dgm:spPr/>
      <dgm:t>
        <a:bodyPr/>
        <a:lstStyle/>
        <a:p>
          <a:endParaRPr lang="zh-CN" altLang="en-US"/>
        </a:p>
      </dgm:t>
    </dgm:pt>
    <dgm:pt modelId="{7A68BFE7-F7A4-4491-97DF-5AC58DEBA75B}" type="sibTrans" cxnId="{AF9150EC-7E35-48AB-8D1B-0FDB672DCB2D}">
      <dgm:prSet/>
      <dgm:spPr/>
      <dgm:t>
        <a:bodyPr/>
        <a:lstStyle/>
        <a:p>
          <a:endParaRPr lang="zh-CN" altLang="en-US"/>
        </a:p>
      </dgm:t>
    </dgm:pt>
    <dgm:pt modelId="{35F2DFE0-15F7-4261-AB5F-EED9CADAD792}">
      <dgm:prSet custT="1"/>
      <dgm:spPr/>
      <dgm:t>
        <a:bodyPr/>
        <a:lstStyle/>
        <a:p>
          <a:r>
            <a:rPr lang="en-US" altLang="en-US"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具有安全意识、责任意识；</a:t>
          </a:r>
        </a:p>
      </dgm:t>
    </dgm:pt>
    <dgm:pt modelId="{7174C6EF-A1AD-4594-9C5B-D35159EEF7C1}" type="parTrans" cxnId="{CFE29402-838D-46C7-88CF-0418713EBC12}">
      <dgm:prSet/>
      <dgm:spPr/>
      <dgm:t>
        <a:bodyPr/>
        <a:lstStyle/>
        <a:p>
          <a:endParaRPr lang="zh-CN" altLang="en-US"/>
        </a:p>
      </dgm:t>
    </dgm:pt>
    <dgm:pt modelId="{9D613401-A419-4146-89D9-B3B3721A7B6B}" type="sibTrans" cxnId="{CFE29402-838D-46C7-88CF-0418713EBC12}">
      <dgm:prSet/>
      <dgm:spPr/>
      <dgm:t>
        <a:bodyPr/>
        <a:lstStyle/>
        <a:p>
          <a:endParaRPr lang="zh-CN" altLang="en-US"/>
        </a:p>
      </dgm:t>
    </dgm:pt>
    <dgm:pt modelId="{DEFBE2E2-EADE-4577-B8CA-DB1FEF688D03}" type="pres">
      <dgm:prSet presAssocID="{F86F545A-B192-43E8-9B7A-AB947C8BC6D9}" presName="Name0" presStyleCnt="0">
        <dgm:presLayoutVars>
          <dgm:dir/>
          <dgm:animLvl val="lvl"/>
          <dgm:resizeHandles val="exact"/>
        </dgm:presLayoutVars>
      </dgm:prSet>
      <dgm:spPr/>
    </dgm:pt>
    <dgm:pt modelId="{A3AFE854-57AE-4146-B780-97C803CBCBA3}" type="pres">
      <dgm:prSet presAssocID="{FD8ECB7E-DDE4-4509-BC87-3CF086250402}" presName="composite" presStyleCnt="0"/>
      <dgm:spPr/>
    </dgm:pt>
    <dgm:pt modelId="{F000134A-F814-48AD-828E-F6DE4C031BCB}" type="pres">
      <dgm:prSet presAssocID="{FD8ECB7E-DDE4-4509-BC87-3CF086250402}" presName="parTx" presStyleLbl="alignNode1" presStyleIdx="0" presStyleCnt="3" custScaleY="100000">
        <dgm:presLayoutVars>
          <dgm:chMax val="0"/>
          <dgm:chPref val="0"/>
          <dgm:bulletEnabled val="1"/>
        </dgm:presLayoutVars>
      </dgm:prSet>
      <dgm:spPr/>
    </dgm:pt>
    <dgm:pt modelId="{5BE79BCB-C168-49A2-8715-45F8A48B6C91}" type="pres">
      <dgm:prSet presAssocID="{FD8ECB7E-DDE4-4509-BC87-3CF086250402}" presName="desTx" presStyleLbl="alignAccFollowNode1" presStyleIdx="0" presStyleCnt="3">
        <dgm:presLayoutVars>
          <dgm:bulletEnabled val="1"/>
        </dgm:presLayoutVars>
      </dgm:prSet>
      <dgm:spPr/>
    </dgm:pt>
    <dgm:pt modelId="{2AB025B6-9F10-46DF-89E5-B802C61DB106}" type="pres">
      <dgm:prSet presAssocID="{78D3032A-1272-4C0D-B79E-0A5214E35426}" presName="space" presStyleCnt="0"/>
      <dgm:spPr/>
    </dgm:pt>
    <dgm:pt modelId="{97474152-DBB0-4BCE-94FC-43EE6C8B5A69}" type="pres">
      <dgm:prSet presAssocID="{DF877372-53A0-4979-9803-9C869E48CF09}" presName="composite" presStyleCnt="0"/>
      <dgm:spPr/>
    </dgm:pt>
    <dgm:pt modelId="{FE27D164-674B-47B7-A6AC-2DD061F208C7}" type="pres">
      <dgm:prSet presAssocID="{DF877372-53A0-4979-9803-9C869E48CF09}" presName="parTx" presStyleLbl="alignNode1" presStyleIdx="1" presStyleCnt="3" custScaleX="136452" custScaleY="100000">
        <dgm:presLayoutVars>
          <dgm:chMax val="0"/>
          <dgm:chPref val="0"/>
          <dgm:bulletEnabled val="1"/>
        </dgm:presLayoutVars>
      </dgm:prSet>
      <dgm:spPr/>
    </dgm:pt>
    <dgm:pt modelId="{B6A082D4-8809-4850-A478-293E7381EA9F}" type="pres">
      <dgm:prSet presAssocID="{DF877372-53A0-4979-9803-9C869E48CF09}" presName="desTx" presStyleLbl="alignAccFollowNode1" presStyleIdx="1" presStyleCnt="3" custScaleX="136452">
        <dgm:presLayoutVars>
          <dgm:bulletEnabled val="1"/>
        </dgm:presLayoutVars>
      </dgm:prSet>
      <dgm:spPr/>
    </dgm:pt>
    <dgm:pt modelId="{BFE5BEC5-D969-4D26-897E-98C58A20A916}" type="pres">
      <dgm:prSet presAssocID="{4E14E7C8-9F7D-49A6-9083-15A1193A8D76}" presName="space" presStyleCnt="0"/>
      <dgm:spPr/>
    </dgm:pt>
    <dgm:pt modelId="{B7DC2765-4B1D-4DEB-8B9A-9929CDB4ECE9}" type="pres">
      <dgm:prSet presAssocID="{41CDD41C-E799-400D-8CE7-462FA917905B}" presName="composite" presStyleCnt="0"/>
      <dgm:spPr/>
    </dgm:pt>
    <dgm:pt modelId="{BD5B861B-BE05-49CB-B123-5113E2E494F8}" type="pres">
      <dgm:prSet presAssocID="{41CDD41C-E799-400D-8CE7-462FA917905B}" presName="parTx" presStyleLbl="alignNode1" presStyleIdx="2" presStyleCnt="3" custScaleY="100000">
        <dgm:presLayoutVars>
          <dgm:chMax val="0"/>
          <dgm:chPref val="0"/>
          <dgm:bulletEnabled val="1"/>
        </dgm:presLayoutVars>
      </dgm:prSet>
      <dgm:spPr/>
    </dgm:pt>
    <dgm:pt modelId="{DC311AD3-540E-4FE3-9E4B-935FED7A2971}" type="pres">
      <dgm:prSet presAssocID="{41CDD41C-E799-400D-8CE7-462FA917905B}" presName="desTx" presStyleLbl="alignAccFollowNode1" presStyleIdx="2" presStyleCnt="3">
        <dgm:presLayoutVars>
          <dgm:bulletEnabled val="1"/>
        </dgm:presLayoutVars>
      </dgm:prSet>
      <dgm:spPr/>
    </dgm:pt>
  </dgm:ptLst>
  <dgm:cxnLst>
    <dgm:cxn modelId="{CFE29402-838D-46C7-88CF-0418713EBC12}" srcId="{41CDD41C-E799-400D-8CE7-462FA917905B}" destId="{35F2DFE0-15F7-4261-AB5F-EED9CADAD792}" srcOrd="2" destOrd="0" parTransId="{7174C6EF-A1AD-4594-9C5B-D35159EEF7C1}" sibTransId="{9D613401-A419-4146-89D9-B3B3721A7B6B}"/>
    <dgm:cxn modelId="{5F7C1608-5A3A-42D7-B1D6-7A9F332639C7}" type="presOf" srcId="{91D98B9E-F00A-4A3B-8F02-EA4D26EC6C10}" destId="{5BE79BCB-C168-49A2-8715-45F8A48B6C91}" srcOrd="0" destOrd="0" presId="urn:microsoft.com/office/officeart/2005/8/layout/hList1"/>
    <dgm:cxn modelId="{C32A6F08-42CE-47BA-BA97-C65A9CE9E029}" srcId="{DF877372-53A0-4979-9803-9C869E48CF09}" destId="{AF184D23-13AE-4C04-9CF8-12D2CFFF822D}" srcOrd="2" destOrd="0" parTransId="{2A3AAA8F-7D35-4D30-80F6-C1EB346F540B}" sibTransId="{7A38F3CE-A6D1-485F-A63A-796C34274268}"/>
    <dgm:cxn modelId="{96457723-46BE-4734-880C-6D1F0BBFC94C}" type="presOf" srcId="{FD8ECB7E-DDE4-4509-BC87-3CF086250402}" destId="{F000134A-F814-48AD-828E-F6DE4C031BCB}" srcOrd="0" destOrd="0" presId="urn:microsoft.com/office/officeart/2005/8/layout/hList1"/>
    <dgm:cxn modelId="{DBDE992B-330E-4530-B1E9-9FB8115A0427}" type="presOf" srcId="{EA5E9D49-41C8-47EC-BEBF-8B8D963F6F92}" destId="{DC311AD3-540E-4FE3-9E4B-935FED7A2971}" srcOrd="0" destOrd="1" presId="urn:microsoft.com/office/officeart/2005/8/layout/hList1"/>
    <dgm:cxn modelId="{BD6DF537-FE95-4A8D-9BF8-F02388ABE7B8}" srcId="{DF877372-53A0-4979-9803-9C869E48CF09}" destId="{5FA73BAF-8892-4D9C-B33C-286481659104}" srcOrd="0" destOrd="0" parTransId="{5FE8CAF0-3139-4C36-BC6B-41CA58694DAE}" sibTransId="{0D3895EB-BC1C-4B64-910C-C1F5CF9876FE}"/>
    <dgm:cxn modelId="{53B8B95F-3773-49D3-B32B-76BAE53D8A9D}" srcId="{FD8ECB7E-DDE4-4509-BC87-3CF086250402}" destId="{91D98B9E-F00A-4A3B-8F02-EA4D26EC6C10}" srcOrd="0" destOrd="0" parTransId="{781F6033-86CF-410E-8330-DD8A4B22D469}" sibTransId="{473D7528-AD74-4C14-8176-E537507C765B}"/>
    <dgm:cxn modelId="{FFF82147-AC5D-47F2-8AF6-353AA38CE0A1}" srcId="{FD8ECB7E-DDE4-4509-BC87-3CF086250402}" destId="{7C71930B-01C8-489B-88C3-A984B7C0FE63}" srcOrd="2" destOrd="0" parTransId="{451DF8D6-953A-4932-85A9-70E3C00858F2}" sibTransId="{499C735B-DB6F-4A71-B338-AED77CF00510}"/>
    <dgm:cxn modelId="{CDAADC4A-9D9E-4B39-936A-BF3E32F7B9AA}" srcId="{F86F545A-B192-43E8-9B7A-AB947C8BC6D9}" destId="{41CDD41C-E799-400D-8CE7-462FA917905B}" srcOrd="2" destOrd="0" parTransId="{94247A65-5791-4402-B3B9-96948507ED11}" sibTransId="{55CA0F64-2755-4AC0-A246-9558EE5334C2}"/>
    <dgm:cxn modelId="{993C5C6E-0897-46DA-BF1B-A812291E4DE0}" type="presOf" srcId="{AF184D23-13AE-4C04-9CF8-12D2CFFF822D}" destId="{B6A082D4-8809-4850-A478-293E7381EA9F}" srcOrd="0" destOrd="2" presId="urn:microsoft.com/office/officeart/2005/8/layout/hList1"/>
    <dgm:cxn modelId="{C7AB776E-AA18-4138-B9F4-FC31851A6963}" type="presOf" srcId="{26A7B359-1B58-4D2D-B4BE-89E59148F77F}" destId="{DC311AD3-540E-4FE3-9E4B-935FED7A2971}" srcOrd="0" destOrd="0" presId="urn:microsoft.com/office/officeart/2005/8/layout/hList1"/>
    <dgm:cxn modelId="{1957E550-5D82-43DA-A075-CFA9794B4883}" type="presOf" srcId="{22747AAC-5A3C-4980-827D-623E6BDE641A}" destId="{5BE79BCB-C168-49A2-8715-45F8A48B6C91}" srcOrd="0" destOrd="1" presId="urn:microsoft.com/office/officeart/2005/8/layout/hList1"/>
    <dgm:cxn modelId="{343E885A-86E7-4E2C-8195-A5F970C332B6}" type="presOf" srcId="{DF877372-53A0-4979-9803-9C869E48CF09}" destId="{FE27D164-674B-47B7-A6AC-2DD061F208C7}" srcOrd="0" destOrd="0" presId="urn:microsoft.com/office/officeart/2005/8/layout/hList1"/>
    <dgm:cxn modelId="{F68A0B7C-734F-4135-B200-064AC915FF56}" type="presOf" srcId="{7C71930B-01C8-489B-88C3-A984B7C0FE63}" destId="{5BE79BCB-C168-49A2-8715-45F8A48B6C91}" srcOrd="0" destOrd="2" presId="urn:microsoft.com/office/officeart/2005/8/layout/hList1"/>
    <dgm:cxn modelId="{19C74E8D-237B-4E4A-96CE-105CDEF0F268}" type="presOf" srcId="{41CDD41C-E799-400D-8CE7-462FA917905B}" destId="{BD5B861B-BE05-49CB-B123-5113E2E494F8}" srcOrd="0" destOrd="0" presId="urn:microsoft.com/office/officeart/2005/8/layout/hList1"/>
    <dgm:cxn modelId="{6805818F-3945-46DC-97E7-689676DDAE32}" type="presOf" srcId="{85CB18E2-62A9-44FB-A5D5-2B7C0FF4020B}" destId="{5BE79BCB-C168-49A2-8715-45F8A48B6C91}" srcOrd="0" destOrd="4" presId="urn:microsoft.com/office/officeart/2005/8/layout/hList1"/>
    <dgm:cxn modelId="{0E7D3896-1678-46D9-BB23-095D15DB826F}" type="presOf" srcId="{74D0B6BF-24D4-4B83-9E5D-F6D16B58A504}" destId="{5BE79BCB-C168-49A2-8715-45F8A48B6C91}" srcOrd="0" destOrd="3" presId="urn:microsoft.com/office/officeart/2005/8/layout/hList1"/>
    <dgm:cxn modelId="{8263D19B-1920-416A-95DF-F3BB30B33E62}" srcId="{F86F545A-B192-43E8-9B7A-AB947C8BC6D9}" destId="{FD8ECB7E-DDE4-4509-BC87-3CF086250402}" srcOrd="0" destOrd="0" parTransId="{E4D1B43F-CC00-4746-A074-54F1B5CF1DFF}" sibTransId="{78D3032A-1272-4C0D-B79E-0A5214E35426}"/>
    <dgm:cxn modelId="{810A59A5-1B2D-4FDC-BD47-4F6CD8ECD655}" type="presOf" srcId="{35F2DFE0-15F7-4261-AB5F-EED9CADAD792}" destId="{DC311AD3-540E-4FE3-9E4B-935FED7A2971}" srcOrd="0" destOrd="2" presId="urn:microsoft.com/office/officeart/2005/8/layout/hList1"/>
    <dgm:cxn modelId="{F71E53B4-E277-4B88-A8C8-86038745BB89}" srcId="{FD8ECB7E-DDE4-4509-BC87-3CF086250402}" destId="{85CB18E2-62A9-44FB-A5D5-2B7C0FF4020B}" srcOrd="4" destOrd="0" parTransId="{917707EE-CB86-4950-A1AE-9BC5785F797B}" sibTransId="{2719A5D9-0DBE-4CA8-ABA4-70684371F24A}"/>
    <dgm:cxn modelId="{B3E7AAC9-DEAC-425B-94E8-6538FE490744}" srcId="{DF877372-53A0-4979-9803-9C869E48CF09}" destId="{B87778DE-AD51-4CED-A680-84F0E9D6AEE7}" srcOrd="1" destOrd="0" parTransId="{D9917365-F457-4537-8116-0A31EEDFE89D}" sibTransId="{97005128-79A5-4996-8D87-53ED90404911}"/>
    <dgm:cxn modelId="{D5BE0BD1-4D32-4A8D-ABD2-28BB2A7E3157}" srcId="{FD8ECB7E-DDE4-4509-BC87-3CF086250402}" destId="{22747AAC-5A3C-4980-827D-623E6BDE641A}" srcOrd="1" destOrd="0" parTransId="{886AFA3B-BEB5-47B5-B2A6-CD6B3F1992CB}" sibTransId="{CED619D9-4AB5-42F5-A940-2DE09E2E3EB3}"/>
    <dgm:cxn modelId="{2C6215DF-43C8-4F49-89EE-F3E7D7C9DCD5}" srcId="{FD8ECB7E-DDE4-4509-BC87-3CF086250402}" destId="{74D0B6BF-24D4-4B83-9E5D-F6D16B58A504}" srcOrd="3" destOrd="0" parTransId="{E64FF539-4E7F-46CF-9146-8AA8AABF54CC}" sibTransId="{90BC2013-A04B-4276-8F8A-5B099FA2AEAC}"/>
    <dgm:cxn modelId="{AB3C61E4-955B-4178-8F41-40377EBDE4DD}" type="presOf" srcId="{B87778DE-AD51-4CED-A680-84F0E9D6AEE7}" destId="{B6A082D4-8809-4850-A478-293E7381EA9F}" srcOrd="0" destOrd="1" presId="urn:microsoft.com/office/officeart/2005/8/layout/hList1"/>
    <dgm:cxn modelId="{66E552E6-70FB-406D-A8ED-9F76E8B9CD62}" type="presOf" srcId="{5FA73BAF-8892-4D9C-B33C-286481659104}" destId="{B6A082D4-8809-4850-A478-293E7381EA9F}" srcOrd="0" destOrd="0" presId="urn:microsoft.com/office/officeart/2005/8/layout/hList1"/>
    <dgm:cxn modelId="{31AB87E7-355B-4BAF-A9E1-9CD00393DAF2}" type="presOf" srcId="{F86F545A-B192-43E8-9B7A-AB947C8BC6D9}" destId="{DEFBE2E2-EADE-4577-B8CA-DB1FEF688D03}" srcOrd="0" destOrd="0" presId="urn:microsoft.com/office/officeart/2005/8/layout/hList1"/>
    <dgm:cxn modelId="{AF9150EC-7E35-48AB-8D1B-0FDB672DCB2D}" srcId="{41CDD41C-E799-400D-8CE7-462FA917905B}" destId="{EA5E9D49-41C8-47EC-BEBF-8B8D963F6F92}" srcOrd="1" destOrd="0" parTransId="{4C9D4DC7-0583-45C9-8F54-1C0E8D02A505}" sibTransId="{7A68BFE7-F7A4-4491-97DF-5AC58DEBA75B}"/>
    <dgm:cxn modelId="{4654C4F4-6757-4B44-B56A-DAB8AA849B39}" srcId="{41CDD41C-E799-400D-8CE7-462FA917905B}" destId="{26A7B359-1B58-4D2D-B4BE-89E59148F77F}" srcOrd="0" destOrd="0" parTransId="{84AD2597-F6A9-46DD-8CBF-EE6AD36E2559}" sibTransId="{360C1BD6-CB22-4BB1-935E-719C478AB97E}"/>
    <dgm:cxn modelId="{6F48C3FB-ECF2-4834-856F-DD8C0B443CAA}" srcId="{F86F545A-B192-43E8-9B7A-AB947C8BC6D9}" destId="{DF877372-53A0-4979-9803-9C869E48CF09}" srcOrd="1" destOrd="0" parTransId="{FC23DF5E-C3D7-4469-B8FF-87E3A0056ED4}" sibTransId="{4E14E7C8-9F7D-49A6-9083-15A1193A8D76}"/>
    <dgm:cxn modelId="{B4658723-2802-44D4-87E3-5EC0CF559FE9}" type="presParOf" srcId="{DEFBE2E2-EADE-4577-B8CA-DB1FEF688D03}" destId="{A3AFE854-57AE-4146-B780-97C803CBCBA3}" srcOrd="0" destOrd="0" presId="urn:microsoft.com/office/officeart/2005/8/layout/hList1"/>
    <dgm:cxn modelId="{D6B6ED3C-371A-454F-8EBB-77A1533283EE}" type="presParOf" srcId="{A3AFE854-57AE-4146-B780-97C803CBCBA3}" destId="{F000134A-F814-48AD-828E-F6DE4C031BCB}" srcOrd="0" destOrd="0" presId="urn:microsoft.com/office/officeart/2005/8/layout/hList1"/>
    <dgm:cxn modelId="{F4C5E4D5-6A17-461B-B685-360525B330A4}" type="presParOf" srcId="{A3AFE854-57AE-4146-B780-97C803CBCBA3}" destId="{5BE79BCB-C168-49A2-8715-45F8A48B6C91}" srcOrd="1" destOrd="0" presId="urn:microsoft.com/office/officeart/2005/8/layout/hList1"/>
    <dgm:cxn modelId="{FB2A31EA-9754-4387-8708-393D9B747A03}" type="presParOf" srcId="{DEFBE2E2-EADE-4577-B8CA-DB1FEF688D03}" destId="{2AB025B6-9F10-46DF-89E5-B802C61DB106}" srcOrd="1" destOrd="0" presId="urn:microsoft.com/office/officeart/2005/8/layout/hList1"/>
    <dgm:cxn modelId="{16DE50E7-3C3D-4235-A1A8-A5447D2619A5}" type="presParOf" srcId="{DEFBE2E2-EADE-4577-B8CA-DB1FEF688D03}" destId="{97474152-DBB0-4BCE-94FC-43EE6C8B5A69}" srcOrd="2" destOrd="0" presId="urn:microsoft.com/office/officeart/2005/8/layout/hList1"/>
    <dgm:cxn modelId="{6DD6628B-384D-4A5C-ADD9-5611192FAD19}" type="presParOf" srcId="{97474152-DBB0-4BCE-94FC-43EE6C8B5A69}" destId="{FE27D164-674B-47B7-A6AC-2DD061F208C7}" srcOrd="0" destOrd="0" presId="urn:microsoft.com/office/officeart/2005/8/layout/hList1"/>
    <dgm:cxn modelId="{F6AE194E-C88E-4FD9-BAA4-B3862FF03A56}" type="presParOf" srcId="{97474152-DBB0-4BCE-94FC-43EE6C8B5A69}" destId="{B6A082D4-8809-4850-A478-293E7381EA9F}" srcOrd="1" destOrd="0" presId="urn:microsoft.com/office/officeart/2005/8/layout/hList1"/>
    <dgm:cxn modelId="{69260E7D-B90B-4BE4-90CA-392E9D8EC5C9}" type="presParOf" srcId="{DEFBE2E2-EADE-4577-B8CA-DB1FEF688D03}" destId="{BFE5BEC5-D969-4D26-897E-98C58A20A916}" srcOrd="3" destOrd="0" presId="urn:microsoft.com/office/officeart/2005/8/layout/hList1"/>
    <dgm:cxn modelId="{154309C9-6357-4645-A547-042FEA8CD8E8}" type="presParOf" srcId="{DEFBE2E2-EADE-4577-B8CA-DB1FEF688D03}" destId="{B7DC2765-4B1D-4DEB-8B9A-9929CDB4ECE9}" srcOrd="4" destOrd="0" presId="urn:microsoft.com/office/officeart/2005/8/layout/hList1"/>
    <dgm:cxn modelId="{67451D87-EE0D-4F70-8D0F-C5C247C0E393}" type="presParOf" srcId="{B7DC2765-4B1D-4DEB-8B9A-9929CDB4ECE9}" destId="{BD5B861B-BE05-49CB-B123-5113E2E494F8}" srcOrd="0" destOrd="0" presId="urn:microsoft.com/office/officeart/2005/8/layout/hList1"/>
    <dgm:cxn modelId="{00051703-4669-4489-9D26-C49947AC1944}" type="presParOf" srcId="{B7DC2765-4B1D-4DEB-8B9A-9929CDB4ECE9}" destId="{DC311AD3-540E-4FE3-9E4B-935FED7A2971}"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2F2A77E-43E8-44EB-808A-DED40F06E9E8}" type="doc">
      <dgm:prSet loTypeId="urn:microsoft.com/office/officeart/2005/8/layout/hierarchy2" loCatId="hierarchy" qsTypeId="urn:microsoft.com/office/officeart/2005/8/quickstyle/simple1" qsCatId="simple" csTypeId="urn:microsoft.com/office/officeart/2005/8/colors/colorful2" csCatId="colorful" phldr="1"/>
      <dgm:spPr/>
      <dgm:t>
        <a:bodyPr/>
        <a:lstStyle/>
        <a:p>
          <a:endParaRPr lang="zh-CN" altLang="en-US"/>
        </a:p>
      </dgm:t>
    </dgm:pt>
    <dgm:pt modelId="{AE162567-00BB-45CF-B778-CBA5FF13C76E}">
      <dgm:prSet phldrT="[文本]" custT="1"/>
      <dgm:spPr/>
      <dgm:t>
        <a:bodyPr/>
        <a:lstStyle/>
        <a:p>
          <a:pPr>
            <a:lnSpc>
              <a:spcPct val="100000"/>
            </a:lnSpc>
            <a:spcAft>
              <a:spcPts val="0"/>
            </a:spcAft>
          </a:pPr>
          <a:r>
            <a:rPr lang="zh-CN" altLang="en-US" sz="1800" dirty="0"/>
            <a:t>变频器</a:t>
          </a:r>
          <a:endParaRPr lang="en-US" altLang="zh-CN" sz="1800" dirty="0"/>
        </a:p>
        <a:p>
          <a:pPr>
            <a:lnSpc>
              <a:spcPct val="100000"/>
            </a:lnSpc>
            <a:spcAft>
              <a:spcPts val="0"/>
            </a:spcAft>
          </a:pPr>
          <a:r>
            <a:rPr lang="zh-CN" altLang="en-US" sz="1800" dirty="0"/>
            <a:t>控制方式</a:t>
          </a:r>
        </a:p>
      </dgm:t>
    </dgm:pt>
    <dgm:pt modelId="{FFE1D0A9-7904-4372-80DE-2C9BBE56FC1D}" type="parTrans" cxnId="{0CB12FB9-0D3C-45DA-BDDD-19CE45EE45C1}">
      <dgm:prSet/>
      <dgm:spPr/>
      <dgm:t>
        <a:bodyPr/>
        <a:lstStyle/>
        <a:p>
          <a:endParaRPr lang="zh-CN" altLang="en-US" sz="1800"/>
        </a:p>
      </dgm:t>
    </dgm:pt>
    <dgm:pt modelId="{8CFA6359-7456-4702-A49D-07EF90A13A1B}" type="sibTrans" cxnId="{0CB12FB9-0D3C-45DA-BDDD-19CE45EE45C1}">
      <dgm:prSet/>
      <dgm:spPr/>
      <dgm:t>
        <a:bodyPr/>
        <a:lstStyle/>
        <a:p>
          <a:endParaRPr lang="zh-CN" altLang="en-US" sz="1800"/>
        </a:p>
      </dgm:t>
    </dgm:pt>
    <dgm:pt modelId="{6B426E66-A3EC-4028-927E-68367557D3B4}">
      <dgm:prSet phldrT="[文本]" custT="1"/>
      <dgm:spPr/>
      <dgm:t>
        <a:bodyPr/>
        <a:lstStyle/>
        <a:p>
          <a:r>
            <a:rPr lang="zh-CN" altLang="en-US" sz="1800" dirty="0"/>
            <a:t>非智能控制方式</a:t>
          </a:r>
        </a:p>
      </dgm:t>
    </dgm:pt>
    <dgm:pt modelId="{D8BD5B47-8A17-4A98-B6D4-8362CD3628E0}" type="parTrans" cxnId="{0EE10B8C-BC96-42AC-A528-4247E8A2FCE9}">
      <dgm:prSet custT="1"/>
      <dgm:spPr/>
      <dgm:t>
        <a:bodyPr/>
        <a:lstStyle/>
        <a:p>
          <a:endParaRPr lang="zh-CN" altLang="en-US" sz="1800"/>
        </a:p>
      </dgm:t>
    </dgm:pt>
    <dgm:pt modelId="{0F4365E5-F631-4116-B95E-C06F8F322E0E}" type="sibTrans" cxnId="{0EE10B8C-BC96-42AC-A528-4247E8A2FCE9}">
      <dgm:prSet/>
      <dgm:spPr/>
      <dgm:t>
        <a:bodyPr/>
        <a:lstStyle/>
        <a:p>
          <a:endParaRPr lang="zh-CN" altLang="en-US" sz="1800"/>
        </a:p>
      </dgm:t>
    </dgm:pt>
    <dgm:pt modelId="{44BF3850-95D3-4C21-83E1-07B05FA5C087}">
      <dgm:prSet phldrT="[文本]" custT="1"/>
      <dgm:spPr/>
      <dgm:t>
        <a:bodyPr/>
        <a:lstStyle/>
        <a:p>
          <a:r>
            <a:rPr lang="en-US" altLang="zh-CN" sz="1800" dirty="0"/>
            <a:t>V/f</a:t>
          </a:r>
          <a:r>
            <a:rPr lang="zh-CN" altLang="en-US" sz="1800" dirty="0"/>
            <a:t>控制</a:t>
          </a:r>
        </a:p>
      </dgm:t>
    </dgm:pt>
    <dgm:pt modelId="{9818DA21-AB4B-4778-AA9A-E71321306062}" type="parTrans" cxnId="{FAB94E38-F787-48CA-8523-A9AED941AD21}">
      <dgm:prSet custT="1"/>
      <dgm:spPr/>
      <dgm:t>
        <a:bodyPr/>
        <a:lstStyle/>
        <a:p>
          <a:endParaRPr lang="zh-CN" altLang="en-US" sz="1800"/>
        </a:p>
      </dgm:t>
    </dgm:pt>
    <dgm:pt modelId="{BD132663-19F4-43B1-9C97-5EFD16D22C00}" type="sibTrans" cxnId="{FAB94E38-F787-48CA-8523-A9AED941AD21}">
      <dgm:prSet/>
      <dgm:spPr/>
      <dgm:t>
        <a:bodyPr/>
        <a:lstStyle/>
        <a:p>
          <a:endParaRPr lang="zh-CN" altLang="en-US" sz="1800"/>
        </a:p>
      </dgm:t>
    </dgm:pt>
    <dgm:pt modelId="{4DD726C2-34E4-43F9-9D16-A2BE5D4F0290}">
      <dgm:prSet phldrT="[文本]" custT="1"/>
      <dgm:spPr/>
      <dgm:t>
        <a:bodyPr/>
        <a:lstStyle/>
        <a:p>
          <a:r>
            <a:rPr lang="zh-CN" altLang="en-US" sz="1800" dirty="0"/>
            <a:t>转差率控制</a:t>
          </a:r>
        </a:p>
      </dgm:t>
    </dgm:pt>
    <dgm:pt modelId="{FED65682-CDFF-42D2-A196-1354442D3203}" type="parTrans" cxnId="{47B1814D-C45A-454D-AF0A-A4F45507FF12}">
      <dgm:prSet custT="1"/>
      <dgm:spPr/>
      <dgm:t>
        <a:bodyPr/>
        <a:lstStyle/>
        <a:p>
          <a:endParaRPr lang="zh-CN" altLang="en-US" sz="1800"/>
        </a:p>
      </dgm:t>
    </dgm:pt>
    <dgm:pt modelId="{E8C57C3B-AF47-42FD-AFAA-111B352E39A8}" type="sibTrans" cxnId="{47B1814D-C45A-454D-AF0A-A4F45507FF12}">
      <dgm:prSet/>
      <dgm:spPr/>
      <dgm:t>
        <a:bodyPr/>
        <a:lstStyle/>
        <a:p>
          <a:endParaRPr lang="zh-CN" altLang="en-US" sz="1800"/>
        </a:p>
      </dgm:t>
    </dgm:pt>
    <dgm:pt modelId="{3BD96296-5FE5-44DA-800C-654EBF5BDBC6}">
      <dgm:prSet phldrT="[文本]" custT="1"/>
      <dgm:spPr/>
      <dgm:t>
        <a:bodyPr/>
        <a:lstStyle/>
        <a:p>
          <a:r>
            <a:rPr lang="zh-CN" altLang="en-US" sz="1800" dirty="0"/>
            <a:t>智能控制方式</a:t>
          </a:r>
        </a:p>
      </dgm:t>
    </dgm:pt>
    <dgm:pt modelId="{D8AD7285-68A6-4F07-921F-95150BF8FD11}" type="parTrans" cxnId="{E7E0DE51-22B4-47D0-AC30-B8C7205B5EC7}">
      <dgm:prSet custT="1"/>
      <dgm:spPr/>
      <dgm:t>
        <a:bodyPr/>
        <a:lstStyle/>
        <a:p>
          <a:endParaRPr lang="zh-CN" altLang="en-US" sz="1800"/>
        </a:p>
      </dgm:t>
    </dgm:pt>
    <dgm:pt modelId="{D432DB59-75F1-44DE-8743-0A01900B1CD9}" type="sibTrans" cxnId="{E7E0DE51-22B4-47D0-AC30-B8C7205B5EC7}">
      <dgm:prSet/>
      <dgm:spPr/>
      <dgm:t>
        <a:bodyPr/>
        <a:lstStyle/>
        <a:p>
          <a:endParaRPr lang="zh-CN" altLang="en-US" sz="1800"/>
        </a:p>
      </dgm:t>
    </dgm:pt>
    <dgm:pt modelId="{83EBF715-638D-48BE-907D-84577F5311A9}">
      <dgm:prSet phldrT="[文本]" custT="1"/>
      <dgm:spPr/>
      <dgm:t>
        <a:bodyPr/>
        <a:lstStyle/>
        <a:p>
          <a:r>
            <a:rPr lang="zh-CN" altLang="en-US" sz="1800" dirty="0"/>
            <a:t>神经网络控制</a:t>
          </a:r>
        </a:p>
      </dgm:t>
    </dgm:pt>
    <dgm:pt modelId="{5ADA0D88-5C58-44EF-B5CA-139E210CE10A}" type="parTrans" cxnId="{46C162FF-3321-488D-A5B0-4B21973C4AFE}">
      <dgm:prSet custT="1"/>
      <dgm:spPr/>
      <dgm:t>
        <a:bodyPr/>
        <a:lstStyle/>
        <a:p>
          <a:endParaRPr lang="zh-CN" altLang="en-US" sz="1800"/>
        </a:p>
      </dgm:t>
    </dgm:pt>
    <dgm:pt modelId="{C15B2133-9D66-4994-9533-26FD02472BE2}" type="sibTrans" cxnId="{46C162FF-3321-488D-A5B0-4B21973C4AFE}">
      <dgm:prSet/>
      <dgm:spPr/>
      <dgm:t>
        <a:bodyPr/>
        <a:lstStyle/>
        <a:p>
          <a:endParaRPr lang="zh-CN" altLang="en-US" sz="1800"/>
        </a:p>
      </dgm:t>
    </dgm:pt>
    <dgm:pt modelId="{042B358E-699E-4DCE-B857-DC6BF7D6DCFE}">
      <dgm:prSet phldrT="[文本]" custT="1"/>
      <dgm:spPr/>
      <dgm:t>
        <a:bodyPr/>
        <a:lstStyle/>
        <a:p>
          <a:r>
            <a:rPr lang="zh-CN" altLang="en-US" sz="1800" dirty="0"/>
            <a:t>矢量控制</a:t>
          </a:r>
        </a:p>
      </dgm:t>
    </dgm:pt>
    <dgm:pt modelId="{9DD20158-9149-45E3-B630-46F0909D1229}" type="parTrans" cxnId="{349CDB14-A283-4652-BB37-D6279CBEFD9D}">
      <dgm:prSet/>
      <dgm:spPr/>
      <dgm:t>
        <a:bodyPr/>
        <a:lstStyle/>
        <a:p>
          <a:endParaRPr lang="zh-CN" altLang="en-US"/>
        </a:p>
      </dgm:t>
    </dgm:pt>
    <dgm:pt modelId="{56AA1876-3DC5-44D8-A2B8-9912A576D863}" type="sibTrans" cxnId="{349CDB14-A283-4652-BB37-D6279CBEFD9D}">
      <dgm:prSet/>
      <dgm:spPr/>
      <dgm:t>
        <a:bodyPr/>
        <a:lstStyle/>
        <a:p>
          <a:endParaRPr lang="zh-CN" altLang="en-US"/>
        </a:p>
      </dgm:t>
    </dgm:pt>
    <dgm:pt modelId="{48A71DC2-3C24-4530-B557-D2AB2184BDCA}">
      <dgm:prSet phldrT="[文本]" custT="1"/>
      <dgm:spPr/>
      <dgm:t>
        <a:bodyPr/>
        <a:lstStyle/>
        <a:p>
          <a:r>
            <a:rPr lang="zh-CN" altLang="en-US" sz="1800" dirty="0"/>
            <a:t>直接转矩控制</a:t>
          </a:r>
        </a:p>
      </dgm:t>
    </dgm:pt>
    <dgm:pt modelId="{2ED39D2D-EB05-4B9F-83EE-A647D8C97649}" type="parTrans" cxnId="{774F711E-E426-4978-AE84-72A76427F7F9}">
      <dgm:prSet/>
      <dgm:spPr/>
      <dgm:t>
        <a:bodyPr/>
        <a:lstStyle/>
        <a:p>
          <a:endParaRPr lang="zh-CN" altLang="en-US"/>
        </a:p>
      </dgm:t>
    </dgm:pt>
    <dgm:pt modelId="{BCFD2816-1B3D-4C36-B271-EC0CE516B57D}" type="sibTrans" cxnId="{774F711E-E426-4978-AE84-72A76427F7F9}">
      <dgm:prSet/>
      <dgm:spPr/>
      <dgm:t>
        <a:bodyPr/>
        <a:lstStyle/>
        <a:p>
          <a:endParaRPr lang="zh-CN" altLang="en-US"/>
        </a:p>
      </dgm:t>
    </dgm:pt>
    <dgm:pt modelId="{2CA27F48-9156-4FA2-A388-2AB3789E095E}">
      <dgm:prSet phldrT="[文本]" custT="1"/>
      <dgm:spPr/>
      <dgm:t>
        <a:bodyPr/>
        <a:lstStyle/>
        <a:p>
          <a:r>
            <a:rPr lang="zh-CN" altLang="en-US" sz="1800" dirty="0"/>
            <a:t>最优控制</a:t>
          </a:r>
        </a:p>
      </dgm:t>
    </dgm:pt>
    <dgm:pt modelId="{8D4F3A9E-41CE-4057-AA70-F9AB97CE5C81}" type="parTrans" cxnId="{29581ACF-F9FE-4415-BBDA-1EA2BA730E5D}">
      <dgm:prSet/>
      <dgm:spPr/>
      <dgm:t>
        <a:bodyPr/>
        <a:lstStyle/>
        <a:p>
          <a:endParaRPr lang="zh-CN" altLang="en-US"/>
        </a:p>
      </dgm:t>
    </dgm:pt>
    <dgm:pt modelId="{D2F55A73-FDE7-4C64-874B-720B213A0A1D}" type="sibTrans" cxnId="{29581ACF-F9FE-4415-BBDA-1EA2BA730E5D}">
      <dgm:prSet/>
      <dgm:spPr/>
      <dgm:t>
        <a:bodyPr/>
        <a:lstStyle/>
        <a:p>
          <a:endParaRPr lang="zh-CN" altLang="en-US"/>
        </a:p>
      </dgm:t>
    </dgm:pt>
    <dgm:pt modelId="{7CB9E5E5-2DD6-4266-88B8-FD2131BC255B}">
      <dgm:prSet phldrT="[文本]" custT="1"/>
      <dgm:spPr/>
      <dgm:t>
        <a:bodyPr/>
        <a:lstStyle/>
        <a:p>
          <a:r>
            <a:rPr lang="zh-CN" altLang="en-US" sz="1800" dirty="0"/>
            <a:t>其它控制</a:t>
          </a:r>
        </a:p>
      </dgm:t>
    </dgm:pt>
    <dgm:pt modelId="{1539347E-7BA5-4609-BB5A-1FE6C907A8EF}" type="parTrans" cxnId="{27B79615-E131-418C-94F5-9166190B0CE3}">
      <dgm:prSet/>
      <dgm:spPr/>
      <dgm:t>
        <a:bodyPr/>
        <a:lstStyle/>
        <a:p>
          <a:endParaRPr lang="zh-CN" altLang="en-US"/>
        </a:p>
      </dgm:t>
    </dgm:pt>
    <dgm:pt modelId="{B8B247C6-2985-4AA8-8F76-AFAEA2E0586A}" type="sibTrans" cxnId="{27B79615-E131-418C-94F5-9166190B0CE3}">
      <dgm:prSet/>
      <dgm:spPr/>
      <dgm:t>
        <a:bodyPr/>
        <a:lstStyle/>
        <a:p>
          <a:endParaRPr lang="zh-CN" altLang="en-US"/>
        </a:p>
      </dgm:t>
    </dgm:pt>
    <dgm:pt modelId="{D4D83228-BB7E-4062-A31D-F9E8C570D819}">
      <dgm:prSet phldrT="[文本]" custT="1"/>
      <dgm:spPr/>
      <dgm:t>
        <a:bodyPr/>
        <a:lstStyle/>
        <a:p>
          <a:r>
            <a:rPr lang="zh-CN" altLang="en-US" sz="1800" dirty="0"/>
            <a:t>模糊控制</a:t>
          </a:r>
        </a:p>
      </dgm:t>
    </dgm:pt>
    <dgm:pt modelId="{B94A3E3B-C77F-434A-8789-0F96153C6E37}" type="parTrans" cxnId="{2DF552C6-A523-49D1-B1D2-55E564803DDD}">
      <dgm:prSet/>
      <dgm:spPr/>
      <dgm:t>
        <a:bodyPr/>
        <a:lstStyle/>
        <a:p>
          <a:endParaRPr lang="zh-CN" altLang="en-US"/>
        </a:p>
      </dgm:t>
    </dgm:pt>
    <dgm:pt modelId="{C377157F-1783-46A2-9140-9606D81CC717}" type="sibTrans" cxnId="{2DF552C6-A523-49D1-B1D2-55E564803DDD}">
      <dgm:prSet/>
      <dgm:spPr/>
      <dgm:t>
        <a:bodyPr/>
        <a:lstStyle/>
        <a:p>
          <a:endParaRPr lang="zh-CN" altLang="en-US"/>
        </a:p>
      </dgm:t>
    </dgm:pt>
    <dgm:pt modelId="{45DB674F-FEB0-40DD-A5E6-DC9E1A719103}">
      <dgm:prSet phldrT="[文本]" custT="1"/>
      <dgm:spPr/>
      <dgm:t>
        <a:bodyPr/>
        <a:lstStyle/>
        <a:p>
          <a:r>
            <a:rPr lang="zh-CN" altLang="en-US" sz="1800" dirty="0"/>
            <a:t>专家系统</a:t>
          </a:r>
        </a:p>
      </dgm:t>
    </dgm:pt>
    <dgm:pt modelId="{A6DFE95C-7D66-4DBD-A85B-ED357E005F5D}" type="parTrans" cxnId="{8D6E9B1B-8378-4101-A7CD-C00BC4935D3E}">
      <dgm:prSet/>
      <dgm:spPr/>
      <dgm:t>
        <a:bodyPr/>
        <a:lstStyle/>
        <a:p>
          <a:endParaRPr lang="zh-CN" altLang="en-US"/>
        </a:p>
      </dgm:t>
    </dgm:pt>
    <dgm:pt modelId="{8C1BBBC3-758A-455D-AF75-313C5D55E48D}" type="sibTrans" cxnId="{8D6E9B1B-8378-4101-A7CD-C00BC4935D3E}">
      <dgm:prSet/>
      <dgm:spPr/>
      <dgm:t>
        <a:bodyPr/>
        <a:lstStyle/>
        <a:p>
          <a:endParaRPr lang="zh-CN" altLang="en-US"/>
        </a:p>
      </dgm:t>
    </dgm:pt>
    <dgm:pt modelId="{D925D57D-8532-4BBA-9177-35EFC353CEBF}">
      <dgm:prSet phldrT="[文本]" custT="1"/>
      <dgm:spPr/>
      <dgm:t>
        <a:bodyPr/>
        <a:lstStyle/>
        <a:p>
          <a:r>
            <a:rPr lang="zh-CN" altLang="en-US" sz="1800" dirty="0"/>
            <a:t>学习控制</a:t>
          </a:r>
        </a:p>
      </dgm:t>
    </dgm:pt>
    <dgm:pt modelId="{1C279FE4-63ED-48F6-8E6E-5FE28E574339}" type="parTrans" cxnId="{325CAAA3-11E7-4DA2-ADEC-0A2BC345AEEF}">
      <dgm:prSet/>
      <dgm:spPr/>
      <dgm:t>
        <a:bodyPr/>
        <a:lstStyle/>
        <a:p>
          <a:endParaRPr lang="zh-CN" altLang="en-US"/>
        </a:p>
      </dgm:t>
    </dgm:pt>
    <dgm:pt modelId="{E86577CE-12BE-4525-8DAB-951016D0A498}" type="sibTrans" cxnId="{325CAAA3-11E7-4DA2-ADEC-0A2BC345AEEF}">
      <dgm:prSet/>
      <dgm:spPr/>
      <dgm:t>
        <a:bodyPr/>
        <a:lstStyle/>
        <a:p>
          <a:endParaRPr lang="zh-CN" altLang="en-US"/>
        </a:p>
      </dgm:t>
    </dgm:pt>
    <dgm:pt modelId="{D4B678A0-32A3-4BD9-956C-75A52BEA0C6F}" type="pres">
      <dgm:prSet presAssocID="{D2F2A77E-43E8-44EB-808A-DED40F06E9E8}" presName="diagram" presStyleCnt="0">
        <dgm:presLayoutVars>
          <dgm:chPref val="1"/>
          <dgm:dir/>
          <dgm:animOne val="branch"/>
          <dgm:animLvl val="lvl"/>
          <dgm:resizeHandles val="exact"/>
        </dgm:presLayoutVars>
      </dgm:prSet>
      <dgm:spPr/>
    </dgm:pt>
    <dgm:pt modelId="{E5F6A43B-5B5A-4E44-8455-372A8B023A16}" type="pres">
      <dgm:prSet presAssocID="{AE162567-00BB-45CF-B778-CBA5FF13C76E}" presName="root1" presStyleCnt="0"/>
      <dgm:spPr/>
    </dgm:pt>
    <dgm:pt modelId="{2927F071-9C5B-455A-AE69-389E36A7DA88}" type="pres">
      <dgm:prSet presAssocID="{AE162567-00BB-45CF-B778-CBA5FF13C76E}" presName="LevelOneTextNode" presStyleLbl="node0" presStyleIdx="0" presStyleCnt="1" custScaleX="170721" custScaleY="209884">
        <dgm:presLayoutVars>
          <dgm:chPref val="3"/>
        </dgm:presLayoutVars>
      </dgm:prSet>
      <dgm:spPr/>
    </dgm:pt>
    <dgm:pt modelId="{9E4BA729-33BF-408D-B1D2-7C20A6DE960B}" type="pres">
      <dgm:prSet presAssocID="{AE162567-00BB-45CF-B778-CBA5FF13C76E}" presName="level2hierChild" presStyleCnt="0"/>
      <dgm:spPr/>
    </dgm:pt>
    <dgm:pt modelId="{8283E328-946F-4961-9FFD-E4F1CCC06FDE}" type="pres">
      <dgm:prSet presAssocID="{D8BD5B47-8A17-4A98-B6D4-8362CD3628E0}" presName="conn2-1" presStyleLbl="parChTrans1D2" presStyleIdx="0" presStyleCnt="2"/>
      <dgm:spPr/>
    </dgm:pt>
    <dgm:pt modelId="{D83DA9EA-880E-4CA8-8197-5DEE0BA70BC2}" type="pres">
      <dgm:prSet presAssocID="{D8BD5B47-8A17-4A98-B6D4-8362CD3628E0}" presName="connTx" presStyleLbl="parChTrans1D2" presStyleIdx="0" presStyleCnt="2"/>
      <dgm:spPr/>
    </dgm:pt>
    <dgm:pt modelId="{A9EF7D48-ABAE-4F98-B96E-A4CC15E97963}" type="pres">
      <dgm:prSet presAssocID="{6B426E66-A3EC-4028-927E-68367557D3B4}" presName="root2" presStyleCnt="0"/>
      <dgm:spPr/>
    </dgm:pt>
    <dgm:pt modelId="{0BCC164F-369D-4AA2-8675-2316F7EE48DB}" type="pres">
      <dgm:prSet presAssocID="{6B426E66-A3EC-4028-927E-68367557D3B4}" presName="LevelTwoTextNode" presStyleLbl="node2" presStyleIdx="0" presStyleCnt="2" custScaleX="273107">
        <dgm:presLayoutVars>
          <dgm:chPref val="3"/>
        </dgm:presLayoutVars>
      </dgm:prSet>
      <dgm:spPr/>
    </dgm:pt>
    <dgm:pt modelId="{E639EDCE-A254-49C4-AC11-92422EDA3DDB}" type="pres">
      <dgm:prSet presAssocID="{6B426E66-A3EC-4028-927E-68367557D3B4}" presName="level3hierChild" presStyleCnt="0"/>
      <dgm:spPr/>
    </dgm:pt>
    <dgm:pt modelId="{0B86A98F-E2F6-4343-BB1B-FAE3F6EE5E0E}" type="pres">
      <dgm:prSet presAssocID="{9818DA21-AB4B-4778-AA9A-E71321306062}" presName="conn2-1" presStyleLbl="parChTrans1D3" presStyleIdx="0" presStyleCnt="10"/>
      <dgm:spPr/>
    </dgm:pt>
    <dgm:pt modelId="{F095F48F-F071-46C6-BC1B-4715747E37C9}" type="pres">
      <dgm:prSet presAssocID="{9818DA21-AB4B-4778-AA9A-E71321306062}" presName="connTx" presStyleLbl="parChTrans1D3" presStyleIdx="0" presStyleCnt="10"/>
      <dgm:spPr/>
    </dgm:pt>
    <dgm:pt modelId="{E1E7D7B8-5EB0-4856-A7EE-4104882F60C1}" type="pres">
      <dgm:prSet presAssocID="{44BF3850-95D3-4C21-83E1-07B05FA5C087}" presName="root2" presStyleCnt="0"/>
      <dgm:spPr/>
    </dgm:pt>
    <dgm:pt modelId="{222879B7-EC02-4E85-89DB-8BE01DA7BBA2}" type="pres">
      <dgm:prSet presAssocID="{44BF3850-95D3-4C21-83E1-07B05FA5C087}" presName="LevelTwoTextNode" presStyleLbl="node3" presStyleIdx="0" presStyleCnt="10" custScaleX="199770">
        <dgm:presLayoutVars>
          <dgm:chPref val="3"/>
        </dgm:presLayoutVars>
      </dgm:prSet>
      <dgm:spPr/>
    </dgm:pt>
    <dgm:pt modelId="{7AED109C-98AB-47BD-B213-5261F27E557E}" type="pres">
      <dgm:prSet presAssocID="{44BF3850-95D3-4C21-83E1-07B05FA5C087}" presName="level3hierChild" presStyleCnt="0"/>
      <dgm:spPr/>
    </dgm:pt>
    <dgm:pt modelId="{4764D756-A2EA-4940-8CE5-EE478404D571}" type="pres">
      <dgm:prSet presAssocID="{FED65682-CDFF-42D2-A196-1354442D3203}" presName="conn2-1" presStyleLbl="parChTrans1D3" presStyleIdx="1" presStyleCnt="10"/>
      <dgm:spPr/>
    </dgm:pt>
    <dgm:pt modelId="{44259800-A8A9-47E6-82E7-BE4DBAF34700}" type="pres">
      <dgm:prSet presAssocID="{FED65682-CDFF-42D2-A196-1354442D3203}" presName="connTx" presStyleLbl="parChTrans1D3" presStyleIdx="1" presStyleCnt="10"/>
      <dgm:spPr/>
    </dgm:pt>
    <dgm:pt modelId="{7953BFC0-4279-4259-85D1-E2AEAC0BEDC9}" type="pres">
      <dgm:prSet presAssocID="{4DD726C2-34E4-43F9-9D16-A2BE5D4F0290}" presName="root2" presStyleCnt="0"/>
      <dgm:spPr/>
    </dgm:pt>
    <dgm:pt modelId="{CF0EE0EF-22B2-4A08-AF54-5DFF7BC07E71}" type="pres">
      <dgm:prSet presAssocID="{4DD726C2-34E4-43F9-9D16-A2BE5D4F0290}" presName="LevelTwoTextNode" presStyleLbl="node3" presStyleIdx="1" presStyleCnt="10" custScaleX="199770">
        <dgm:presLayoutVars>
          <dgm:chPref val="3"/>
        </dgm:presLayoutVars>
      </dgm:prSet>
      <dgm:spPr/>
    </dgm:pt>
    <dgm:pt modelId="{33D5EB37-6CD5-4517-80ED-6CBBE918880A}" type="pres">
      <dgm:prSet presAssocID="{4DD726C2-34E4-43F9-9D16-A2BE5D4F0290}" presName="level3hierChild" presStyleCnt="0"/>
      <dgm:spPr/>
    </dgm:pt>
    <dgm:pt modelId="{E2E86A4E-305A-402B-AE17-6B4F814DEC1A}" type="pres">
      <dgm:prSet presAssocID="{9DD20158-9149-45E3-B630-46F0909D1229}" presName="conn2-1" presStyleLbl="parChTrans1D3" presStyleIdx="2" presStyleCnt="10"/>
      <dgm:spPr/>
    </dgm:pt>
    <dgm:pt modelId="{CF23301A-F55C-4B57-AA65-D32EBE48AD3F}" type="pres">
      <dgm:prSet presAssocID="{9DD20158-9149-45E3-B630-46F0909D1229}" presName="connTx" presStyleLbl="parChTrans1D3" presStyleIdx="2" presStyleCnt="10"/>
      <dgm:spPr/>
    </dgm:pt>
    <dgm:pt modelId="{427C6A4D-E9EF-40AD-9FCD-BEE4A92AECD8}" type="pres">
      <dgm:prSet presAssocID="{042B358E-699E-4DCE-B857-DC6BF7D6DCFE}" presName="root2" presStyleCnt="0"/>
      <dgm:spPr/>
    </dgm:pt>
    <dgm:pt modelId="{539E9202-556E-45E5-A3CD-189FE2FC06BA}" type="pres">
      <dgm:prSet presAssocID="{042B358E-699E-4DCE-B857-DC6BF7D6DCFE}" presName="LevelTwoTextNode" presStyleLbl="node3" presStyleIdx="2" presStyleCnt="10" custScaleX="199770">
        <dgm:presLayoutVars>
          <dgm:chPref val="3"/>
        </dgm:presLayoutVars>
      </dgm:prSet>
      <dgm:spPr/>
    </dgm:pt>
    <dgm:pt modelId="{CBD94291-331F-4BF3-B486-AA58C2AC4430}" type="pres">
      <dgm:prSet presAssocID="{042B358E-699E-4DCE-B857-DC6BF7D6DCFE}" presName="level3hierChild" presStyleCnt="0"/>
      <dgm:spPr/>
    </dgm:pt>
    <dgm:pt modelId="{2D1E708F-D213-460D-9CB3-AAB1CA527BF0}" type="pres">
      <dgm:prSet presAssocID="{2ED39D2D-EB05-4B9F-83EE-A647D8C97649}" presName="conn2-1" presStyleLbl="parChTrans1D3" presStyleIdx="3" presStyleCnt="10"/>
      <dgm:spPr/>
    </dgm:pt>
    <dgm:pt modelId="{3844F0B5-59EB-49D1-9E6B-AA32DEFADC71}" type="pres">
      <dgm:prSet presAssocID="{2ED39D2D-EB05-4B9F-83EE-A647D8C97649}" presName="connTx" presStyleLbl="parChTrans1D3" presStyleIdx="3" presStyleCnt="10"/>
      <dgm:spPr/>
    </dgm:pt>
    <dgm:pt modelId="{91F9DAD2-BB41-4FC7-9B00-2AD11373DFAE}" type="pres">
      <dgm:prSet presAssocID="{48A71DC2-3C24-4530-B557-D2AB2184BDCA}" presName="root2" presStyleCnt="0"/>
      <dgm:spPr/>
    </dgm:pt>
    <dgm:pt modelId="{DA137076-76CA-459B-817B-10EA77614E56}" type="pres">
      <dgm:prSet presAssocID="{48A71DC2-3C24-4530-B557-D2AB2184BDCA}" presName="LevelTwoTextNode" presStyleLbl="node3" presStyleIdx="3" presStyleCnt="10" custScaleX="199770">
        <dgm:presLayoutVars>
          <dgm:chPref val="3"/>
        </dgm:presLayoutVars>
      </dgm:prSet>
      <dgm:spPr/>
    </dgm:pt>
    <dgm:pt modelId="{71099E37-3389-47F5-A7A9-1243C82597C1}" type="pres">
      <dgm:prSet presAssocID="{48A71DC2-3C24-4530-B557-D2AB2184BDCA}" presName="level3hierChild" presStyleCnt="0"/>
      <dgm:spPr/>
    </dgm:pt>
    <dgm:pt modelId="{A7B12FB1-C3A5-4852-9CF9-1F2D829A3403}" type="pres">
      <dgm:prSet presAssocID="{8D4F3A9E-41CE-4057-AA70-F9AB97CE5C81}" presName="conn2-1" presStyleLbl="parChTrans1D3" presStyleIdx="4" presStyleCnt="10"/>
      <dgm:spPr/>
    </dgm:pt>
    <dgm:pt modelId="{57C0BB6B-AF96-469F-924E-B67738B68215}" type="pres">
      <dgm:prSet presAssocID="{8D4F3A9E-41CE-4057-AA70-F9AB97CE5C81}" presName="connTx" presStyleLbl="parChTrans1D3" presStyleIdx="4" presStyleCnt="10"/>
      <dgm:spPr/>
    </dgm:pt>
    <dgm:pt modelId="{964518E2-5A9C-457D-9CA6-9FB08F04AF66}" type="pres">
      <dgm:prSet presAssocID="{2CA27F48-9156-4FA2-A388-2AB3789E095E}" presName="root2" presStyleCnt="0"/>
      <dgm:spPr/>
    </dgm:pt>
    <dgm:pt modelId="{C0082AF3-7EC0-45C3-91F5-47631028DBBA}" type="pres">
      <dgm:prSet presAssocID="{2CA27F48-9156-4FA2-A388-2AB3789E095E}" presName="LevelTwoTextNode" presStyleLbl="node3" presStyleIdx="4" presStyleCnt="10" custScaleX="199770">
        <dgm:presLayoutVars>
          <dgm:chPref val="3"/>
        </dgm:presLayoutVars>
      </dgm:prSet>
      <dgm:spPr/>
    </dgm:pt>
    <dgm:pt modelId="{0FDEF952-6E41-4B42-B921-4D0C8F72BC9A}" type="pres">
      <dgm:prSet presAssocID="{2CA27F48-9156-4FA2-A388-2AB3789E095E}" presName="level3hierChild" presStyleCnt="0"/>
      <dgm:spPr/>
    </dgm:pt>
    <dgm:pt modelId="{D7D280B0-32C8-48F4-BBA3-A0B6740A2225}" type="pres">
      <dgm:prSet presAssocID="{1539347E-7BA5-4609-BB5A-1FE6C907A8EF}" presName="conn2-1" presStyleLbl="parChTrans1D3" presStyleIdx="5" presStyleCnt="10"/>
      <dgm:spPr/>
    </dgm:pt>
    <dgm:pt modelId="{5C857FF7-9B2D-4F67-BCA0-CF8D29D2F826}" type="pres">
      <dgm:prSet presAssocID="{1539347E-7BA5-4609-BB5A-1FE6C907A8EF}" presName="connTx" presStyleLbl="parChTrans1D3" presStyleIdx="5" presStyleCnt="10"/>
      <dgm:spPr/>
    </dgm:pt>
    <dgm:pt modelId="{1DDFBEC0-055B-4910-977A-B9C408CA7674}" type="pres">
      <dgm:prSet presAssocID="{7CB9E5E5-2DD6-4266-88B8-FD2131BC255B}" presName="root2" presStyleCnt="0"/>
      <dgm:spPr/>
    </dgm:pt>
    <dgm:pt modelId="{62B2FD25-AE50-492D-94C4-C3A580ABC416}" type="pres">
      <dgm:prSet presAssocID="{7CB9E5E5-2DD6-4266-88B8-FD2131BC255B}" presName="LevelTwoTextNode" presStyleLbl="node3" presStyleIdx="5" presStyleCnt="10" custScaleX="199770">
        <dgm:presLayoutVars>
          <dgm:chPref val="3"/>
        </dgm:presLayoutVars>
      </dgm:prSet>
      <dgm:spPr/>
    </dgm:pt>
    <dgm:pt modelId="{2E45E229-951E-48B5-A7B5-8CE35431D83E}" type="pres">
      <dgm:prSet presAssocID="{7CB9E5E5-2DD6-4266-88B8-FD2131BC255B}" presName="level3hierChild" presStyleCnt="0"/>
      <dgm:spPr/>
    </dgm:pt>
    <dgm:pt modelId="{C531C4F7-58B1-4526-8741-2140B0E11B36}" type="pres">
      <dgm:prSet presAssocID="{D8AD7285-68A6-4F07-921F-95150BF8FD11}" presName="conn2-1" presStyleLbl="parChTrans1D2" presStyleIdx="1" presStyleCnt="2"/>
      <dgm:spPr/>
    </dgm:pt>
    <dgm:pt modelId="{F64364B4-84D6-49D2-A412-CCB5992CA11B}" type="pres">
      <dgm:prSet presAssocID="{D8AD7285-68A6-4F07-921F-95150BF8FD11}" presName="connTx" presStyleLbl="parChTrans1D2" presStyleIdx="1" presStyleCnt="2"/>
      <dgm:spPr/>
    </dgm:pt>
    <dgm:pt modelId="{E6953407-8A36-4F7D-AD9D-FD7B0F83D094}" type="pres">
      <dgm:prSet presAssocID="{3BD96296-5FE5-44DA-800C-654EBF5BDBC6}" presName="root2" presStyleCnt="0"/>
      <dgm:spPr/>
    </dgm:pt>
    <dgm:pt modelId="{4BEF54D7-D75C-4DAF-81D9-5CAACEF58184}" type="pres">
      <dgm:prSet presAssocID="{3BD96296-5FE5-44DA-800C-654EBF5BDBC6}" presName="LevelTwoTextNode" presStyleLbl="node2" presStyleIdx="1" presStyleCnt="2" custScaleX="274619">
        <dgm:presLayoutVars>
          <dgm:chPref val="3"/>
        </dgm:presLayoutVars>
      </dgm:prSet>
      <dgm:spPr/>
    </dgm:pt>
    <dgm:pt modelId="{C2564D6B-2B7F-455A-934B-1189ADAF742E}" type="pres">
      <dgm:prSet presAssocID="{3BD96296-5FE5-44DA-800C-654EBF5BDBC6}" presName="level3hierChild" presStyleCnt="0"/>
      <dgm:spPr/>
    </dgm:pt>
    <dgm:pt modelId="{C0EBE7D1-A781-4D7A-A8FF-91732179D681}" type="pres">
      <dgm:prSet presAssocID="{5ADA0D88-5C58-44EF-B5CA-139E210CE10A}" presName="conn2-1" presStyleLbl="parChTrans1D3" presStyleIdx="6" presStyleCnt="10"/>
      <dgm:spPr/>
    </dgm:pt>
    <dgm:pt modelId="{B073BA52-6F09-4925-A2C5-E47C0BE001D7}" type="pres">
      <dgm:prSet presAssocID="{5ADA0D88-5C58-44EF-B5CA-139E210CE10A}" presName="connTx" presStyleLbl="parChTrans1D3" presStyleIdx="6" presStyleCnt="10"/>
      <dgm:spPr/>
    </dgm:pt>
    <dgm:pt modelId="{CD14EFBC-B147-45E8-B5C0-B05EEB7EE877}" type="pres">
      <dgm:prSet presAssocID="{83EBF715-638D-48BE-907D-84577F5311A9}" presName="root2" presStyleCnt="0"/>
      <dgm:spPr/>
    </dgm:pt>
    <dgm:pt modelId="{0265BC1A-9DA8-437B-9227-A8151119914B}" type="pres">
      <dgm:prSet presAssocID="{83EBF715-638D-48BE-907D-84577F5311A9}" presName="LevelTwoTextNode" presStyleLbl="node3" presStyleIdx="6" presStyleCnt="10" custScaleX="199770">
        <dgm:presLayoutVars>
          <dgm:chPref val="3"/>
        </dgm:presLayoutVars>
      </dgm:prSet>
      <dgm:spPr/>
    </dgm:pt>
    <dgm:pt modelId="{64E72565-4D92-4DA2-A16B-1A98F41D53D6}" type="pres">
      <dgm:prSet presAssocID="{83EBF715-638D-48BE-907D-84577F5311A9}" presName="level3hierChild" presStyleCnt="0"/>
      <dgm:spPr/>
    </dgm:pt>
    <dgm:pt modelId="{254B6788-68C7-447F-BCF9-0FB5A88B170A}" type="pres">
      <dgm:prSet presAssocID="{B94A3E3B-C77F-434A-8789-0F96153C6E37}" presName="conn2-1" presStyleLbl="parChTrans1D3" presStyleIdx="7" presStyleCnt="10"/>
      <dgm:spPr/>
    </dgm:pt>
    <dgm:pt modelId="{B786A5A3-AFC8-4DFF-854C-72098E7E74B7}" type="pres">
      <dgm:prSet presAssocID="{B94A3E3B-C77F-434A-8789-0F96153C6E37}" presName="connTx" presStyleLbl="parChTrans1D3" presStyleIdx="7" presStyleCnt="10"/>
      <dgm:spPr/>
    </dgm:pt>
    <dgm:pt modelId="{98EC5FA3-3D8C-43F0-B322-311B68976D3B}" type="pres">
      <dgm:prSet presAssocID="{D4D83228-BB7E-4062-A31D-F9E8C570D819}" presName="root2" presStyleCnt="0"/>
      <dgm:spPr/>
    </dgm:pt>
    <dgm:pt modelId="{4DD8CE3C-3E37-4829-A2F8-2BE95A540B3F}" type="pres">
      <dgm:prSet presAssocID="{D4D83228-BB7E-4062-A31D-F9E8C570D819}" presName="LevelTwoTextNode" presStyleLbl="node3" presStyleIdx="7" presStyleCnt="10" custScaleX="199770">
        <dgm:presLayoutVars>
          <dgm:chPref val="3"/>
        </dgm:presLayoutVars>
      </dgm:prSet>
      <dgm:spPr/>
    </dgm:pt>
    <dgm:pt modelId="{259C89D1-D211-4842-A7EB-1BB207A5ECFD}" type="pres">
      <dgm:prSet presAssocID="{D4D83228-BB7E-4062-A31D-F9E8C570D819}" presName="level3hierChild" presStyleCnt="0"/>
      <dgm:spPr/>
    </dgm:pt>
    <dgm:pt modelId="{11E59AE6-C194-4D57-95B1-3203B050F536}" type="pres">
      <dgm:prSet presAssocID="{A6DFE95C-7D66-4DBD-A85B-ED357E005F5D}" presName="conn2-1" presStyleLbl="parChTrans1D3" presStyleIdx="8" presStyleCnt="10"/>
      <dgm:spPr/>
    </dgm:pt>
    <dgm:pt modelId="{E2DF0FB4-180C-47F5-A347-67B2FA629618}" type="pres">
      <dgm:prSet presAssocID="{A6DFE95C-7D66-4DBD-A85B-ED357E005F5D}" presName="connTx" presStyleLbl="parChTrans1D3" presStyleIdx="8" presStyleCnt="10"/>
      <dgm:spPr/>
    </dgm:pt>
    <dgm:pt modelId="{4847B5D9-9C9B-4083-8D71-FC622562338B}" type="pres">
      <dgm:prSet presAssocID="{45DB674F-FEB0-40DD-A5E6-DC9E1A719103}" presName="root2" presStyleCnt="0"/>
      <dgm:spPr/>
    </dgm:pt>
    <dgm:pt modelId="{F312C5DC-5C8B-4DD2-BF85-CD5E490C9B3A}" type="pres">
      <dgm:prSet presAssocID="{45DB674F-FEB0-40DD-A5E6-DC9E1A719103}" presName="LevelTwoTextNode" presStyleLbl="node3" presStyleIdx="8" presStyleCnt="10" custScaleX="199770">
        <dgm:presLayoutVars>
          <dgm:chPref val="3"/>
        </dgm:presLayoutVars>
      </dgm:prSet>
      <dgm:spPr/>
    </dgm:pt>
    <dgm:pt modelId="{E95D7F53-D8A8-4C5D-9505-7C920A6DBEAF}" type="pres">
      <dgm:prSet presAssocID="{45DB674F-FEB0-40DD-A5E6-DC9E1A719103}" presName="level3hierChild" presStyleCnt="0"/>
      <dgm:spPr/>
    </dgm:pt>
    <dgm:pt modelId="{75F70EBE-88A6-4367-A0ED-EFDDAF398D4F}" type="pres">
      <dgm:prSet presAssocID="{1C279FE4-63ED-48F6-8E6E-5FE28E574339}" presName="conn2-1" presStyleLbl="parChTrans1D3" presStyleIdx="9" presStyleCnt="10"/>
      <dgm:spPr/>
    </dgm:pt>
    <dgm:pt modelId="{7712B5D2-146A-4AE6-B191-DD5CE737B42B}" type="pres">
      <dgm:prSet presAssocID="{1C279FE4-63ED-48F6-8E6E-5FE28E574339}" presName="connTx" presStyleLbl="parChTrans1D3" presStyleIdx="9" presStyleCnt="10"/>
      <dgm:spPr/>
    </dgm:pt>
    <dgm:pt modelId="{BBF027A7-3E57-4E13-BFB8-41CE9528DDBC}" type="pres">
      <dgm:prSet presAssocID="{D925D57D-8532-4BBA-9177-35EFC353CEBF}" presName="root2" presStyleCnt="0"/>
      <dgm:spPr/>
    </dgm:pt>
    <dgm:pt modelId="{C6C735A5-8E98-4FA2-B7A4-38041CC866AB}" type="pres">
      <dgm:prSet presAssocID="{D925D57D-8532-4BBA-9177-35EFC353CEBF}" presName="LevelTwoTextNode" presStyleLbl="node3" presStyleIdx="9" presStyleCnt="10" custScaleX="199770">
        <dgm:presLayoutVars>
          <dgm:chPref val="3"/>
        </dgm:presLayoutVars>
      </dgm:prSet>
      <dgm:spPr/>
    </dgm:pt>
    <dgm:pt modelId="{0C37A0ED-93A7-4960-B44A-9064BC83BE37}" type="pres">
      <dgm:prSet presAssocID="{D925D57D-8532-4BBA-9177-35EFC353CEBF}" presName="level3hierChild" presStyleCnt="0"/>
      <dgm:spPr/>
    </dgm:pt>
  </dgm:ptLst>
  <dgm:cxnLst>
    <dgm:cxn modelId="{D2646309-5BED-40DE-9393-D18B47109C42}" type="presOf" srcId="{1539347E-7BA5-4609-BB5A-1FE6C907A8EF}" destId="{D7D280B0-32C8-48F4-BBA3-A0B6740A2225}" srcOrd="0" destOrd="0" presId="urn:microsoft.com/office/officeart/2005/8/layout/hierarchy2"/>
    <dgm:cxn modelId="{349CDB14-A283-4652-BB37-D6279CBEFD9D}" srcId="{6B426E66-A3EC-4028-927E-68367557D3B4}" destId="{042B358E-699E-4DCE-B857-DC6BF7D6DCFE}" srcOrd="2" destOrd="0" parTransId="{9DD20158-9149-45E3-B630-46F0909D1229}" sibTransId="{56AA1876-3DC5-44D8-A2B8-9912A576D863}"/>
    <dgm:cxn modelId="{27B79615-E131-418C-94F5-9166190B0CE3}" srcId="{6B426E66-A3EC-4028-927E-68367557D3B4}" destId="{7CB9E5E5-2DD6-4266-88B8-FD2131BC255B}" srcOrd="5" destOrd="0" parTransId="{1539347E-7BA5-4609-BB5A-1FE6C907A8EF}" sibTransId="{B8B247C6-2985-4AA8-8F76-AFAEA2E0586A}"/>
    <dgm:cxn modelId="{7B437119-2F2A-4177-B91D-4153CE14FD27}" type="presOf" srcId="{D8AD7285-68A6-4F07-921F-95150BF8FD11}" destId="{F64364B4-84D6-49D2-A412-CCB5992CA11B}" srcOrd="1" destOrd="0" presId="urn:microsoft.com/office/officeart/2005/8/layout/hierarchy2"/>
    <dgm:cxn modelId="{07C9931A-948F-4596-9B66-7AC0187FD851}" type="presOf" srcId="{D8BD5B47-8A17-4A98-B6D4-8362CD3628E0}" destId="{8283E328-946F-4961-9FFD-E4F1CCC06FDE}" srcOrd="0" destOrd="0" presId="urn:microsoft.com/office/officeart/2005/8/layout/hierarchy2"/>
    <dgm:cxn modelId="{8D6E9B1B-8378-4101-A7CD-C00BC4935D3E}" srcId="{3BD96296-5FE5-44DA-800C-654EBF5BDBC6}" destId="{45DB674F-FEB0-40DD-A5E6-DC9E1A719103}" srcOrd="2" destOrd="0" parTransId="{A6DFE95C-7D66-4DBD-A85B-ED357E005F5D}" sibTransId="{8C1BBBC3-758A-455D-AF75-313C5D55E48D}"/>
    <dgm:cxn modelId="{774F711E-E426-4978-AE84-72A76427F7F9}" srcId="{6B426E66-A3EC-4028-927E-68367557D3B4}" destId="{48A71DC2-3C24-4530-B557-D2AB2184BDCA}" srcOrd="3" destOrd="0" parTransId="{2ED39D2D-EB05-4B9F-83EE-A647D8C97649}" sibTransId="{BCFD2816-1B3D-4C36-B271-EC0CE516B57D}"/>
    <dgm:cxn modelId="{9E8F912A-146C-42FE-962E-9CE524044C3A}" type="presOf" srcId="{AE162567-00BB-45CF-B778-CBA5FF13C76E}" destId="{2927F071-9C5B-455A-AE69-389E36A7DA88}" srcOrd="0" destOrd="0" presId="urn:microsoft.com/office/officeart/2005/8/layout/hierarchy2"/>
    <dgm:cxn modelId="{01FA552D-C89A-4E7B-AC22-A68845760DDD}" type="presOf" srcId="{7CB9E5E5-2DD6-4266-88B8-FD2131BC255B}" destId="{62B2FD25-AE50-492D-94C4-C3A580ABC416}" srcOrd="0" destOrd="0" presId="urn:microsoft.com/office/officeart/2005/8/layout/hierarchy2"/>
    <dgm:cxn modelId="{D32C572E-4A64-4495-B280-829D4E40B42E}" type="presOf" srcId="{FED65682-CDFF-42D2-A196-1354442D3203}" destId="{44259800-A8A9-47E6-82E7-BE4DBAF34700}" srcOrd="1" destOrd="0" presId="urn:microsoft.com/office/officeart/2005/8/layout/hierarchy2"/>
    <dgm:cxn modelId="{B40E0138-5447-4890-B27A-673CD9B9A72A}" type="presOf" srcId="{D8BD5B47-8A17-4A98-B6D4-8362CD3628E0}" destId="{D83DA9EA-880E-4CA8-8197-5DEE0BA70BC2}" srcOrd="1" destOrd="0" presId="urn:microsoft.com/office/officeart/2005/8/layout/hierarchy2"/>
    <dgm:cxn modelId="{FAB94E38-F787-48CA-8523-A9AED941AD21}" srcId="{6B426E66-A3EC-4028-927E-68367557D3B4}" destId="{44BF3850-95D3-4C21-83E1-07B05FA5C087}" srcOrd="0" destOrd="0" parTransId="{9818DA21-AB4B-4778-AA9A-E71321306062}" sibTransId="{BD132663-19F4-43B1-9C97-5EFD16D22C00}"/>
    <dgm:cxn modelId="{F09FC15B-AE7E-4A4F-9186-5256575C7FA8}" type="presOf" srcId="{9818DA21-AB4B-4778-AA9A-E71321306062}" destId="{0B86A98F-E2F6-4343-BB1B-FAE3F6EE5E0E}" srcOrd="0" destOrd="0" presId="urn:microsoft.com/office/officeart/2005/8/layout/hierarchy2"/>
    <dgm:cxn modelId="{CB90F446-AFE1-49AB-A615-3F9A63246B65}" type="presOf" srcId="{B94A3E3B-C77F-434A-8789-0F96153C6E37}" destId="{B786A5A3-AFC8-4DFF-854C-72098E7E74B7}" srcOrd="1" destOrd="0" presId="urn:microsoft.com/office/officeart/2005/8/layout/hierarchy2"/>
    <dgm:cxn modelId="{7B293D49-8ED0-4156-9E88-4F130933E75A}" type="presOf" srcId="{45DB674F-FEB0-40DD-A5E6-DC9E1A719103}" destId="{F312C5DC-5C8B-4DD2-BF85-CD5E490C9B3A}" srcOrd="0" destOrd="0" presId="urn:microsoft.com/office/officeart/2005/8/layout/hierarchy2"/>
    <dgm:cxn modelId="{AA135D69-04FF-4ED6-8324-CAB7D8705064}" type="presOf" srcId="{83EBF715-638D-48BE-907D-84577F5311A9}" destId="{0265BC1A-9DA8-437B-9227-A8151119914B}" srcOrd="0" destOrd="0" presId="urn:microsoft.com/office/officeart/2005/8/layout/hierarchy2"/>
    <dgm:cxn modelId="{47B1814D-C45A-454D-AF0A-A4F45507FF12}" srcId="{6B426E66-A3EC-4028-927E-68367557D3B4}" destId="{4DD726C2-34E4-43F9-9D16-A2BE5D4F0290}" srcOrd="1" destOrd="0" parTransId="{FED65682-CDFF-42D2-A196-1354442D3203}" sibTransId="{E8C57C3B-AF47-42FD-AFAA-111B352E39A8}"/>
    <dgm:cxn modelId="{1981864E-427A-415B-B1F3-FAF76CDD23E3}" type="presOf" srcId="{9DD20158-9149-45E3-B630-46F0909D1229}" destId="{CF23301A-F55C-4B57-AA65-D32EBE48AD3F}" srcOrd="1" destOrd="0" presId="urn:microsoft.com/office/officeart/2005/8/layout/hierarchy2"/>
    <dgm:cxn modelId="{E7E0DE51-22B4-47D0-AC30-B8C7205B5EC7}" srcId="{AE162567-00BB-45CF-B778-CBA5FF13C76E}" destId="{3BD96296-5FE5-44DA-800C-654EBF5BDBC6}" srcOrd="1" destOrd="0" parTransId="{D8AD7285-68A6-4F07-921F-95150BF8FD11}" sibTransId="{D432DB59-75F1-44DE-8743-0A01900B1CD9}"/>
    <dgm:cxn modelId="{7DA19B53-4277-4E9B-B307-B13DBB65A41B}" type="presOf" srcId="{4DD726C2-34E4-43F9-9D16-A2BE5D4F0290}" destId="{CF0EE0EF-22B2-4A08-AF54-5DFF7BC07E71}" srcOrd="0" destOrd="0" presId="urn:microsoft.com/office/officeart/2005/8/layout/hierarchy2"/>
    <dgm:cxn modelId="{1B101E74-B405-4901-A251-AD3725673B49}" type="presOf" srcId="{D925D57D-8532-4BBA-9177-35EFC353CEBF}" destId="{C6C735A5-8E98-4FA2-B7A4-38041CC866AB}" srcOrd="0" destOrd="0" presId="urn:microsoft.com/office/officeart/2005/8/layout/hierarchy2"/>
    <dgm:cxn modelId="{4F39E978-F2B5-4B6B-A6B3-943330FF3699}" type="presOf" srcId="{D8AD7285-68A6-4F07-921F-95150BF8FD11}" destId="{C531C4F7-58B1-4526-8741-2140B0E11B36}" srcOrd="0" destOrd="0" presId="urn:microsoft.com/office/officeart/2005/8/layout/hierarchy2"/>
    <dgm:cxn modelId="{657C567D-76B4-465D-90A9-35544793DEC7}" type="presOf" srcId="{8D4F3A9E-41CE-4057-AA70-F9AB97CE5C81}" destId="{57C0BB6B-AF96-469F-924E-B67738B68215}" srcOrd="1" destOrd="0" presId="urn:microsoft.com/office/officeart/2005/8/layout/hierarchy2"/>
    <dgm:cxn modelId="{1A80817F-A430-4489-964A-E08F0C3A101B}" type="presOf" srcId="{FED65682-CDFF-42D2-A196-1354442D3203}" destId="{4764D756-A2EA-4940-8CE5-EE478404D571}" srcOrd="0" destOrd="0" presId="urn:microsoft.com/office/officeart/2005/8/layout/hierarchy2"/>
    <dgm:cxn modelId="{D1F86D87-8A07-49A4-B4FE-71CEF956B549}" type="presOf" srcId="{1C279FE4-63ED-48F6-8E6E-5FE28E574339}" destId="{75F70EBE-88A6-4367-A0ED-EFDDAF398D4F}" srcOrd="0" destOrd="0" presId="urn:microsoft.com/office/officeart/2005/8/layout/hierarchy2"/>
    <dgm:cxn modelId="{80115887-C788-4DB0-9803-75CC3CF1788A}" type="presOf" srcId="{D2F2A77E-43E8-44EB-808A-DED40F06E9E8}" destId="{D4B678A0-32A3-4BD9-956C-75A52BEA0C6F}" srcOrd="0" destOrd="0" presId="urn:microsoft.com/office/officeart/2005/8/layout/hierarchy2"/>
    <dgm:cxn modelId="{C4EB7189-177C-477D-98E1-DCE117811873}" type="presOf" srcId="{2CA27F48-9156-4FA2-A388-2AB3789E095E}" destId="{C0082AF3-7EC0-45C3-91F5-47631028DBBA}" srcOrd="0" destOrd="0" presId="urn:microsoft.com/office/officeart/2005/8/layout/hierarchy2"/>
    <dgm:cxn modelId="{0EE10B8C-BC96-42AC-A528-4247E8A2FCE9}" srcId="{AE162567-00BB-45CF-B778-CBA5FF13C76E}" destId="{6B426E66-A3EC-4028-927E-68367557D3B4}" srcOrd="0" destOrd="0" parTransId="{D8BD5B47-8A17-4A98-B6D4-8362CD3628E0}" sibTransId="{0F4365E5-F631-4116-B95E-C06F8F322E0E}"/>
    <dgm:cxn modelId="{A86EF795-6688-43DA-9CC4-EEE759CFF192}" type="presOf" srcId="{042B358E-699E-4DCE-B857-DC6BF7D6DCFE}" destId="{539E9202-556E-45E5-A3CD-189FE2FC06BA}" srcOrd="0" destOrd="0" presId="urn:microsoft.com/office/officeart/2005/8/layout/hierarchy2"/>
    <dgm:cxn modelId="{4F675A96-ADEF-4D2F-AFEF-32601113A067}" type="presOf" srcId="{48A71DC2-3C24-4530-B557-D2AB2184BDCA}" destId="{DA137076-76CA-459B-817B-10EA77614E56}" srcOrd="0" destOrd="0" presId="urn:microsoft.com/office/officeart/2005/8/layout/hierarchy2"/>
    <dgm:cxn modelId="{DF64BF9E-4A21-49A2-989C-74481C2ECF65}" type="presOf" srcId="{A6DFE95C-7D66-4DBD-A85B-ED357E005F5D}" destId="{11E59AE6-C194-4D57-95B1-3203B050F536}" srcOrd="0" destOrd="0" presId="urn:microsoft.com/office/officeart/2005/8/layout/hierarchy2"/>
    <dgm:cxn modelId="{7B8689A3-F0CE-4B39-9634-A41E5A592B1C}" type="presOf" srcId="{9818DA21-AB4B-4778-AA9A-E71321306062}" destId="{F095F48F-F071-46C6-BC1B-4715747E37C9}" srcOrd="1" destOrd="0" presId="urn:microsoft.com/office/officeart/2005/8/layout/hierarchy2"/>
    <dgm:cxn modelId="{325CAAA3-11E7-4DA2-ADEC-0A2BC345AEEF}" srcId="{3BD96296-5FE5-44DA-800C-654EBF5BDBC6}" destId="{D925D57D-8532-4BBA-9177-35EFC353CEBF}" srcOrd="3" destOrd="0" parTransId="{1C279FE4-63ED-48F6-8E6E-5FE28E574339}" sibTransId="{E86577CE-12BE-4525-8DAB-951016D0A498}"/>
    <dgm:cxn modelId="{8CD3D0A3-5D89-491C-9651-658FA3FFD897}" type="presOf" srcId="{D4D83228-BB7E-4062-A31D-F9E8C570D819}" destId="{4DD8CE3C-3E37-4829-A2F8-2BE95A540B3F}" srcOrd="0" destOrd="0" presId="urn:microsoft.com/office/officeart/2005/8/layout/hierarchy2"/>
    <dgm:cxn modelId="{64EADFA6-E1A2-4620-A1FA-D2608134D63A}" type="presOf" srcId="{44BF3850-95D3-4C21-83E1-07B05FA5C087}" destId="{222879B7-EC02-4E85-89DB-8BE01DA7BBA2}" srcOrd="0" destOrd="0" presId="urn:microsoft.com/office/officeart/2005/8/layout/hierarchy2"/>
    <dgm:cxn modelId="{F6CFDFAB-BE18-480D-A45A-94DCE60B38B4}" type="presOf" srcId="{3BD96296-5FE5-44DA-800C-654EBF5BDBC6}" destId="{4BEF54D7-D75C-4DAF-81D9-5CAACEF58184}" srcOrd="0" destOrd="0" presId="urn:microsoft.com/office/officeart/2005/8/layout/hierarchy2"/>
    <dgm:cxn modelId="{BC8252AF-236E-450A-A297-A7107B9C1D6C}" type="presOf" srcId="{2ED39D2D-EB05-4B9F-83EE-A647D8C97649}" destId="{3844F0B5-59EB-49D1-9E6B-AA32DEFADC71}" srcOrd="1" destOrd="0" presId="urn:microsoft.com/office/officeart/2005/8/layout/hierarchy2"/>
    <dgm:cxn modelId="{0CB12FB9-0D3C-45DA-BDDD-19CE45EE45C1}" srcId="{D2F2A77E-43E8-44EB-808A-DED40F06E9E8}" destId="{AE162567-00BB-45CF-B778-CBA5FF13C76E}" srcOrd="0" destOrd="0" parTransId="{FFE1D0A9-7904-4372-80DE-2C9BBE56FC1D}" sibTransId="{8CFA6359-7456-4702-A49D-07EF90A13A1B}"/>
    <dgm:cxn modelId="{0C369EBA-4E8E-457A-8520-583D1F5B8E4A}" type="presOf" srcId="{1C279FE4-63ED-48F6-8E6E-5FE28E574339}" destId="{7712B5D2-146A-4AE6-B191-DD5CE737B42B}" srcOrd="1" destOrd="0" presId="urn:microsoft.com/office/officeart/2005/8/layout/hierarchy2"/>
    <dgm:cxn modelId="{2DF552C6-A523-49D1-B1D2-55E564803DDD}" srcId="{3BD96296-5FE5-44DA-800C-654EBF5BDBC6}" destId="{D4D83228-BB7E-4062-A31D-F9E8C570D819}" srcOrd="1" destOrd="0" parTransId="{B94A3E3B-C77F-434A-8789-0F96153C6E37}" sibTransId="{C377157F-1783-46A2-9140-9606D81CC717}"/>
    <dgm:cxn modelId="{C3D418C8-7764-4284-BBF3-F96A65272B8D}" type="presOf" srcId="{1539347E-7BA5-4609-BB5A-1FE6C907A8EF}" destId="{5C857FF7-9B2D-4F67-BCA0-CF8D29D2F826}" srcOrd="1" destOrd="0" presId="urn:microsoft.com/office/officeart/2005/8/layout/hierarchy2"/>
    <dgm:cxn modelId="{574D54CE-E459-4194-A738-C02CB1BE4714}" type="presOf" srcId="{6B426E66-A3EC-4028-927E-68367557D3B4}" destId="{0BCC164F-369D-4AA2-8675-2316F7EE48DB}" srcOrd="0" destOrd="0" presId="urn:microsoft.com/office/officeart/2005/8/layout/hierarchy2"/>
    <dgm:cxn modelId="{29581ACF-F9FE-4415-BBDA-1EA2BA730E5D}" srcId="{6B426E66-A3EC-4028-927E-68367557D3B4}" destId="{2CA27F48-9156-4FA2-A388-2AB3789E095E}" srcOrd="4" destOrd="0" parTransId="{8D4F3A9E-41CE-4057-AA70-F9AB97CE5C81}" sibTransId="{D2F55A73-FDE7-4C64-874B-720B213A0A1D}"/>
    <dgm:cxn modelId="{ACE901D0-A20B-4608-9419-0954FC937431}" type="presOf" srcId="{8D4F3A9E-41CE-4057-AA70-F9AB97CE5C81}" destId="{A7B12FB1-C3A5-4852-9CF9-1F2D829A3403}" srcOrd="0" destOrd="0" presId="urn:microsoft.com/office/officeart/2005/8/layout/hierarchy2"/>
    <dgm:cxn modelId="{3595D9D0-4E11-43E7-AC76-D954A4B092CE}" type="presOf" srcId="{2ED39D2D-EB05-4B9F-83EE-A647D8C97649}" destId="{2D1E708F-D213-460D-9CB3-AAB1CA527BF0}" srcOrd="0" destOrd="0" presId="urn:microsoft.com/office/officeart/2005/8/layout/hierarchy2"/>
    <dgm:cxn modelId="{05F235DA-FC42-4382-915C-489295B7A320}" type="presOf" srcId="{B94A3E3B-C77F-434A-8789-0F96153C6E37}" destId="{254B6788-68C7-447F-BCF9-0FB5A88B170A}" srcOrd="0" destOrd="0" presId="urn:microsoft.com/office/officeart/2005/8/layout/hierarchy2"/>
    <dgm:cxn modelId="{6460F9E0-FF4B-4EFC-A29C-461CD088A6BA}" type="presOf" srcId="{5ADA0D88-5C58-44EF-B5CA-139E210CE10A}" destId="{B073BA52-6F09-4925-A2C5-E47C0BE001D7}" srcOrd="1" destOrd="0" presId="urn:microsoft.com/office/officeart/2005/8/layout/hierarchy2"/>
    <dgm:cxn modelId="{124667E9-61F8-4BBD-B634-20106BA4264D}" type="presOf" srcId="{A6DFE95C-7D66-4DBD-A85B-ED357E005F5D}" destId="{E2DF0FB4-180C-47F5-A347-67B2FA629618}" srcOrd="1" destOrd="0" presId="urn:microsoft.com/office/officeart/2005/8/layout/hierarchy2"/>
    <dgm:cxn modelId="{CEF001F2-797E-4F07-99CC-B6BB55B1C85F}" type="presOf" srcId="{5ADA0D88-5C58-44EF-B5CA-139E210CE10A}" destId="{C0EBE7D1-A781-4D7A-A8FF-91732179D681}" srcOrd="0" destOrd="0" presId="urn:microsoft.com/office/officeart/2005/8/layout/hierarchy2"/>
    <dgm:cxn modelId="{1F0B7EF5-D598-4E90-B005-A2C7B62DB34F}" type="presOf" srcId="{9DD20158-9149-45E3-B630-46F0909D1229}" destId="{E2E86A4E-305A-402B-AE17-6B4F814DEC1A}" srcOrd="0" destOrd="0" presId="urn:microsoft.com/office/officeart/2005/8/layout/hierarchy2"/>
    <dgm:cxn modelId="{46C162FF-3321-488D-A5B0-4B21973C4AFE}" srcId="{3BD96296-5FE5-44DA-800C-654EBF5BDBC6}" destId="{83EBF715-638D-48BE-907D-84577F5311A9}" srcOrd="0" destOrd="0" parTransId="{5ADA0D88-5C58-44EF-B5CA-139E210CE10A}" sibTransId="{C15B2133-9D66-4994-9533-26FD02472BE2}"/>
    <dgm:cxn modelId="{B9140463-39FB-4216-A84C-D2AE7866A318}" type="presParOf" srcId="{D4B678A0-32A3-4BD9-956C-75A52BEA0C6F}" destId="{E5F6A43B-5B5A-4E44-8455-372A8B023A16}" srcOrd="0" destOrd="0" presId="urn:microsoft.com/office/officeart/2005/8/layout/hierarchy2"/>
    <dgm:cxn modelId="{41A754E8-29F3-4DD8-8B8F-70A3AD5F0501}" type="presParOf" srcId="{E5F6A43B-5B5A-4E44-8455-372A8B023A16}" destId="{2927F071-9C5B-455A-AE69-389E36A7DA88}" srcOrd="0" destOrd="0" presId="urn:microsoft.com/office/officeart/2005/8/layout/hierarchy2"/>
    <dgm:cxn modelId="{500013AA-2BFA-458D-ADB0-05EE95956E8D}" type="presParOf" srcId="{E5F6A43B-5B5A-4E44-8455-372A8B023A16}" destId="{9E4BA729-33BF-408D-B1D2-7C20A6DE960B}" srcOrd="1" destOrd="0" presId="urn:microsoft.com/office/officeart/2005/8/layout/hierarchy2"/>
    <dgm:cxn modelId="{6BB8B436-58E9-4868-9F1E-EF2BFBBF2A38}" type="presParOf" srcId="{9E4BA729-33BF-408D-B1D2-7C20A6DE960B}" destId="{8283E328-946F-4961-9FFD-E4F1CCC06FDE}" srcOrd="0" destOrd="0" presId="urn:microsoft.com/office/officeart/2005/8/layout/hierarchy2"/>
    <dgm:cxn modelId="{407296D9-3428-494D-AC34-225C3CE8478D}" type="presParOf" srcId="{8283E328-946F-4961-9FFD-E4F1CCC06FDE}" destId="{D83DA9EA-880E-4CA8-8197-5DEE0BA70BC2}" srcOrd="0" destOrd="0" presId="urn:microsoft.com/office/officeart/2005/8/layout/hierarchy2"/>
    <dgm:cxn modelId="{4CAFCC32-DF70-405D-A3BB-191DE072C329}" type="presParOf" srcId="{9E4BA729-33BF-408D-B1D2-7C20A6DE960B}" destId="{A9EF7D48-ABAE-4F98-B96E-A4CC15E97963}" srcOrd="1" destOrd="0" presId="urn:microsoft.com/office/officeart/2005/8/layout/hierarchy2"/>
    <dgm:cxn modelId="{192F4249-1A61-4AB0-8BFF-25F779D6A888}" type="presParOf" srcId="{A9EF7D48-ABAE-4F98-B96E-A4CC15E97963}" destId="{0BCC164F-369D-4AA2-8675-2316F7EE48DB}" srcOrd="0" destOrd="0" presId="urn:microsoft.com/office/officeart/2005/8/layout/hierarchy2"/>
    <dgm:cxn modelId="{55C99FA8-BD60-42CE-A9D2-65106AD9B78D}" type="presParOf" srcId="{A9EF7D48-ABAE-4F98-B96E-A4CC15E97963}" destId="{E639EDCE-A254-49C4-AC11-92422EDA3DDB}" srcOrd="1" destOrd="0" presId="urn:microsoft.com/office/officeart/2005/8/layout/hierarchy2"/>
    <dgm:cxn modelId="{88253B4E-B9EA-4CF7-B4D7-0487B8FC9F59}" type="presParOf" srcId="{E639EDCE-A254-49C4-AC11-92422EDA3DDB}" destId="{0B86A98F-E2F6-4343-BB1B-FAE3F6EE5E0E}" srcOrd="0" destOrd="0" presId="urn:microsoft.com/office/officeart/2005/8/layout/hierarchy2"/>
    <dgm:cxn modelId="{4B4D8CE7-2EC8-46A8-8CC3-CDA1AED10B8B}" type="presParOf" srcId="{0B86A98F-E2F6-4343-BB1B-FAE3F6EE5E0E}" destId="{F095F48F-F071-46C6-BC1B-4715747E37C9}" srcOrd="0" destOrd="0" presId="urn:microsoft.com/office/officeart/2005/8/layout/hierarchy2"/>
    <dgm:cxn modelId="{D1FFBE21-B438-421B-9F7D-EB2CE73F03CC}" type="presParOf" srcId="{E639EDCE-A254-49C4-AC11-92422EDA3DDB}" destId="{E1E7D7B8-5EB0-4856-A7EE-4104882F60C1}" srcOrd="1" destOrd="0" presId="urn:microsoft.com/office/officeart/2005/8/layout/hierarchy2"/>
    <dgm:cxn modelId="{2E9E642B-7CAE-45C7-A1B6-3F4F50AD22B8}" type="presParOf" srcId="{E1E7D7B8-5EB0-4856-A7EE-4104882F60C1}" destId="{222879B7-EC02-4E85-89DB-8BE01DA7BBA2}" srcOrd="0" destOrd="0" presId="urn:microsoft.com/office/officeart/2005/8/layout/hierarchy2"/>
    <dgm:cxn modelId="{7A64FC00-BD5D-4FAC-B196-E143A81D00A0}" type="presParOf" srcId="{E1E7D7B8-5EB0-4856-A7EE-4104882F60C1}" destId="{7AED109C-98AB-47BD-B213-5261F27E557E}" srcOrd="1" destOrd="0" presId="urn:microsoft.com/office/officeart/2005/8/layout/hierarchy2"/>
    <dgm:cxn modelId="{5177B475-9A48-4CCD-AB01-5D6A3F6F6DA2}" type="presParOf" srcId="{E639EDCE-A254-49C4-AC11-92422EDA3DDB}" destId="{4764D756-A2EA-4940-8CE5-EE478404D571}" srcOrd="2" destOrd="0" presId="urn:microsoft.com/office/officeart/2005/8/layout/hierarchy2"/>
    <dgm:cxn modelId="{127339DC-C73F-45E8-B87E-9143C4CEFA7F}" type="presParOf" srcId="{4764D756-A2EA-4940-8CE5-EE478404D571}" destId="{44259800-A8A9-47E6-82E7-BE4DBAF34700}" srcOrd="0" destOrd="0" presId="urn:microsoft.com/office/officeart/2005/8/layout/hierarchy2"/>
    <dgm:cxn modelId="{442B4E96-3E23-41CE-B631-DF767A5EF5AE}" type="presParOf" srcId="{E639EDCE-A254-49C4-AC11-92422EDA3DDB}" destId="{7953BFC0-4279-4259-85D1-E2AEAC0BEDC9}" srcOrd="3" destOrd="0" presId="urn:microsoft.com/office/officeart/2005/8/layout/hierarchy2"/>
    <dgm:cxn modelId="{157CD9E3-E347-4DDC-85AD-9195998D14DB}" type="presParOf" srcId="{7953BFC0-4279-4259-85D1-E2AEAC0BEDC9}" destId="{CF0EE0EF-22B2-4A08-AF54-5DFF7BC07E71}" srcOrd="0" destOrd="0" presId="urn:microsoft.com/office/officeart/2005/8/layout/hierarchy2"/>
    <dgm:cxn modelId="{DCAA6EE4-5210-4252-B8D4-E4C7C1284B83}" type="presParOf" srcId="{7953BFC0-4279-4259-85D1-E2AEAC0BEDC9}" destId="{33D5EB37-6CD5-4517-80ED-6CBBE918880A}" srcOrd="1" destOrd="0" presId="urn:microsoft.com/office/officeart/2005/8/layout/hierarchy2"/>
    <dgm:cxn modelId="{29152C08-0E20-4026-9B02-78E1B1D51A8E}" type="presParOf" srcId="{E639EDCE-A254-49C4-AC11-92422EDA3DDB}" destId="{E2E86A4E-305A-402B-AE17-6B4F814DEC1A}" srcOrd="4" destOrd="0" presId="urn:microsoft.com/office/officeart/2005/8/layout/hierarchy2"/>
    <dgm:cxn modelId="{78A3C697-FF5B-43E8-8AF3-AC2DD14D2A11}" type="presParOf" srcId="{E2E86A4E-305A-402B-AE17-6B4F814DEC1A}" destId="{CF23301A-F55C-4B57-AA65-D32EBE48AD3F}" srcOrd="0" destOrd="0" presId="urn:microsoft.com/office/officeart/2005/8/layout/hierarchy2"/>
    <dgm:cxn modelId="{1EFCC378-9B21-4A29-A100-DDBC9A1F1DF1}" type="presParOf" srcId="{E639EDCE-A254-49C4-AC11-92422EDA3DDB}" destId="{427C6A4D-E9EF-40AD-9FCD-BEE4A92AECD8}" srcOrd="5" destOrd="0" presId="urn:microsoft.com/office/officeart/2005/8/layout/hierarchy2"/>
    <dgm:cxn modelId="{95EC3AB9-C1AA-4628-9383-F771CDB9ED5D}" type="presParOf" srcId="{427C6A4D-E9EF-40AD-9FCD-BEE4A92AECD8}" destId="{539E9202-556E-45E5-A3CD-189FE2FC06BA}" srcOrd="0" destOrd="0" presId="urn:microsoft.com/office/officeart/2005/8/layout/hierarchy2"/>
    <dgm:cxn modelId="{C8FD30F4-C4C9-4AD3-8A99-FCA9125F72D4}" type="presParOf" srcId="{427C6A4D-E9EF-40AD-9FCD-BEE4A92AECD8}" destId="{CBD94291-331F-4BF3-B486-AA58C2AC4430}" srcOrd="1" destOrd="0" presId="urn:microsoft.com/office/officeart/2005/8/layout/hierarchy2"/>
    <dgm:cxn modelId="{A7ADBAE8-1B7D-4CB1-B7BB-BCF568C28CB2}" type="presParOf" srcId="{E639EDCE-A254-49C4-AC11-92422EDA3DDB}" destId="{2D1E708F-D213-460D-9CB3-AAB1CA527BF0}" srcOrd="6" destOrd="0" presId="urn:microsoft.com/office/officeart/2005/8/layout/hierarchy2"/>
    <dgm:cxn modelId="{B3264772-0F49-436D-8DCF-0B0BF4318855}" type="presParOf" srcId="{2D1E708F-D213-460D-9CB3-AAB1CA527BF0}" destId="{3844F0B5-59EB-49D1-9E6B-AA32DEFADC71}" srcOrd="0" destOrd="0" presId="urn:microsoft.com/office/officeart/2005/8/layout/hierarchy2"/>
    <dgm:cxn modelId="{C5190C93-56A7-46F9-BE48-DABDC5623D98}" type="presParOf" srcId="{E639EDCE-A254-49C4-AC11-92422EDA3DDB}" destId="{91F9DAD2-BB41-4FC7-9B00-2AD11373DFAE}" srcOrd="7" destOrd="0" presId="urn:microsoft.com/office/officeart/2005/8/layout/hierarchy2"/>
    <dgm:cxn modelId="{16875D11-8C0A-47EA-A711-D7E22A9BA878}" type="presParOf" srcId="{91F9DAD2-BB41-4FC7-9B00-2AD11373DFAE}" destId="{DA137076-76CA-459B-817B-10EA77614E56}" srcOrd="0" destOrd="0" presId="urn:microsoft.com/office/officeart/2005/8/layout/hierarchy2"/>
    <dgm:cxn modelId="{053A2588-334B-4693-91C9-B6DBF7844EED}" type="presParOf" srcId="{91F9DAD2-BB41-4FC7-9B00-2AD11373DFAE}" destId="{71099E37-3389-47F5-A7A9-1243C82597C1}" srcOrd="1" destOrd="0" presId="urn:microsoft.com/office/officeart/2005/8/layout/hierarchy2"/>
    <dgm:cxn modelId="{809E435C-2273-4770-BBE9-4DC5BD9996F5}" type="presParOf" srcId="{E639EDCE-A254-49C4-AC11-92422EDA3DDB}" destId="{A7B12FB1-C3A5-4852-9CF9-1F2D829A3403}" srcOrd="8" destOrd="0" presId="urn:microsoft.com/office/officeart/2005/8/layout/hierarchy2"/>
    <dgm:cxn modelId="{F77B923A-0A06-4BF9-8F32-462907B3EE2F}" type="presParOf" srcId="{A7B12FB1-C3A5-4852-9CF9-1F2D829A3403}" destId="{57C0BB6B-AF96-469F-924E-B67738B68215}" srcOrd="0" destOrd="0" presId="urn:microsoft.com/office/officeart/2005/8/layout/hierarchy2"/>
    <dgm:cxn modelId="{121890A6-18AF-4743-B339-2B6029970722}" type="presParOf" srcId="{E639EDCE-A254-49C4-AC11-92422EDA3DDB}" destId="{964518E2-5A9C-457D-9CA6-9FB08F04AF66}" srcOrd="9" destOrd="0" presId="urn:microsoft.com/office/officeart/2005/8/layout/hierarchy2"/>
    <dgm:cxn modelId="{EF7AD329-0572-4A18-8AA9-82EF08F93115}" type="presParOf" srcId="{964518E2-5A9C-457D-9CA6-9FB08F04AF66}" destId="{C0082AF3-7EC0-45C3-91F5-47631028DBBA}" srcOrd="0" destOrd="0" presId="urn:microsoft.com/office/officeart/2005/8/layout/hierarchy2"/>
    <dgm:cxn modelId="{60FBB92D-72CD-45DF-BA8D-67FF4E4EF924}" type="presParOf" srcId="{964518E2-5A9C-457D-9CA6-9FB08F04AF66}" destId="{0FDEF952-6E41-4B42-B921-4D0C8F72BC9A}" srcOrd="1" destOrd="0" presId="urn:microsoft.com/office/officeart/2005/8/layout/hierarchy2"/>
    <dgm:cxn modelId="{9E2A4B2E-3793-4D18-837E-10BA9819EF7D}" type="presParOf" srcId="{E639EDCE-A254-49C4-AC11-92422EDA3DDB}" destId="{D7D280B0-32C8-48F4-BBA3-A0B6740A2225}" srcOrd="10" destOrd="0" presId="urn:microsoft.com/office/officeart/2005/8/layout/hierarchy2"/>
    <dgm:cxn modelId="{13078948-D9CB-4C70-B3EF-301C79D2B1E5}" type="presParOf" srcId="{D7D280B0-32C8-48F4-BBA3-A0B6740A2225}" destId="{5C857FF7-9B2D-4F67-BCA0-CF8D29D2F826}" srcOrd="0" destOrd="0" presId="urn:microsoft.com/office/officeart/2005/8/layout/hierarchy2"/>
    <dgm:cxn modelId="{778448BF-B916-43BC-94B5-4F64B169827E}" type="presParOf" srcId="{E639EDCE-A254-49C4-AC11-92422EDA3DDB}" destId="{1DDFBEC0-055B-4910-977A-B9C408CA7674}" srcOrd="11" destOrd="0" presId="urn:microsoft.com/office/officeart/2005/8/layout/hierarchy2"/>
    <dgm:cxn modelId="{FFD0388C-29C6-4BF7-9B4B-E81725D5FB86}" type="presParOf" srcId="{1DDFBEC0-055B-4910-977A-B9C408CA7674}" destId="{62B2FD25-AE50-492D-94C4-C3A580ABC416}" srcOrd="0" destOrd="0" presId="urn:microsoft.com/office/officeart/2005/8/layout/hierarchy2"/>
    <dgm:cxn modelId="{6C4AACC4-77B7-4A12-85F1-E051F4EA004A}" type="presParOf" srcId="{1DDFBEC0-055B-4910-977A-B9C408CA7674}" destId="{2E45E229-951E-48B5-A7B5-8CE35431D83E}" srcOrd="1" destOrd="0" presId="urn:microsoft.com/office/officeart/2005/8/layout/hierarchy2"/>
    <dgm:cxn modelId="{2F1D3CD8-1C96-4444-BB50-46007E10DB6B}" type="presParOf" srcId="{9E4BA729-33BF-408D-B1D2-7C20A6DE960B}" destId="{C531C4F7-58B1-4526-8741-2140B0E11B36}" srcOrd="2" destOrd="0" presId="urn:microsoft.com/office/officeart/2005/8/layout/hierarchy2"/>
    <dgm:cxn modelId="{79AA7C9B-3323-4658-AF74-8304BB608B1D}" type="presParOf" srcId="{C531C4F7-58B1-4526-8741-2140B0E11B36}" destId="{F64364B4-84D6-49D2-A412-CCB5992CA11B}" srcOrd="0" destOrd="0" presId="urn:microsoft.com/office/officeart/2005/8/layout/hierarchy2"/>
    <dgm:cxn modelId="{C760ABC6-A089-4B53-B98B-ECE24B9593DF}" type="presParOf" srcId="{9E4BA729-33BF-408D-B1D2-7C20A6DE960B}" destId="{E6953407-8A36-4F7D-AD9D-FD7B0F83D094}" srcOrd="3" destOrd="0" presId="urn:microsoft.com/office/officeart/2005/8/layout/hierarchy2"/>
    <dgm:cxn modelId="{4E63FB75-7B7A-4ED4-B339-9ED8D9A906F6}" type="presParOf" srcId="{E6953407-8A36-4F7D-AD9D-FD7B0F83D094}" destId="{4BEF54D7-D75C-4DAF-81D9-5CAACEF58184}" srcOrd="0" destOrd="0" presId="urn:microsoft.com/office/officeart/2005/8/layout/hierarchy2"/>
    <dgm:cxn modelId="{BC3E1260-8DCD-46D5-B3C4-AAC14AB08A8F}" type="presParOf" srcId="{E6953407-8A36-4F7D-AD9D-FD7B0F83D094}" destId="{C2564D6B-2B7F-455A-934B-1189ADAF742E}" srcOrd="1" destOrd="0" presId="urn:microsoft.com/office/officeart/2005/8/layout/hierarchy2"/>
    <dgm:cxn modelId="{858AD360-056A-443D-A220-685F9CCD8011}" type="presParOf" srcId="{C2564D6B-2B7F-455A-934B-1189ADAF742E}" destId="{C0EBE7D1-A781-4D7A-A8FF-91732179D681}" srcOrd="0" destOrd="0" presId="urn:microsoft.com/office/officeart/2005/8/layout/hierarchy2"/>
    <dgm:cxn modelId="{BDDEFFDC-9A7C-43C1-A73E-CDA706231768}" type="presParOf" srcId="{C0EBE7D1-A781-4D7A-A8FF-91732179D681}" destId="{B073BA52-6F09-4925-A2C5-E47C0BE001D7}" srcOrd="0" destOrd="0" presId="urn:microsoft.com/office/officeart/2005/8/layout/hierarchy2"/>
    <dgm:cxn modelId="{CE331F5F-D2F3-48F1-AA62-9AB494DFD6B0}" type="presParOf" srcId="{C2564D6B-2B7F-455A-934B-1189ADAF742E}" destId="{CD14EFBC-B147-45E8-B5C0-B05EEB7EE877}" srcOrd="1" destOrd="0" presId="urn:microsoft.com/office/officeart/2005/8/layout/hierarchy2"/>
    <dgm:cxn modelId="{419D4819-CF50-4803-A0CC-647152C5FEB3}" type="presParOf" srcId="{CD14EFBC-B147-45E8-B5C0-B05EEB7EE877}" destId="{0265BC1A-9DA8-437B-9227-A8151119914B}" srcOrd="0" destOrd="0" presId="urn:microsoft.com/office/officeart/2005/8/layout/hierarchy2"/>
    <dgm:cxn modelId="{9BDE595A-CDFB-43FA-8A31-0BEABD28ED97}" type="presParOf" srcId="{CD14EFBC-B147-45E8-B5C0-B05EEB7EE877}" destId="{64E72565-4D92-4DA2-A16B-1A98F41D53D6}" srcOrd="1" destOrd="0" presId="urn:microsoft.com/office/officeart/2005/8/layout/hierarchy2"/>
    <dgm:cxn modelId="{0E71744B-F992-4E32-A5D3-F070571CAF98}" type="presParOf" srcId="{C2564D6B-2B7F-455A-934B-1189ADAF742E}" destId="{254B6788-68C7-447F-BCF9-0FB5A88B170A}" srcOrd="2" destOrd="0" presId="urn:microsoft.com/office/officeart/2005/8/layout/hierarchy2"/>
    <dgm:cxn modelId="{64127617-8CDC-4706-A42D-6FA5CA03BF0C}" type="presParOf" srcId="{254B6788-68C7-447F-BCF9-0FB5A88B170A}" destId="{B786A5A3-AFC8-4DFF-854C-72098E7E74B7}" srcOrd="0" destOrd="0" presId="urn:microsoft.com/office/officeart/2005/8/layout/hierarchy2"/>
    <dgm:cxn modelId="{50675591-7F29-488C-B722-552F87D1EBBC}" type="presParOf" srcId="{C2564D6B-2B7F-455A-934B-1189ADAF742E}" destId="{98EC5FA3-3D8C-43F0-B322-311B68976D3B}" srcOrd="3" destOrd="0" presId="urn:microsoft.com/office/officeart/2005/8/layout/hierarchy2"/>
    <dgm:cxn modelId="{599069B5-E56A-44AB-A9C3-654576802BAA}" type="presParOf" srcId="{98EC5FA3-3D8C-43F0-B322-311B68976D3B}" destId="{4DD8CE3C-3E37-4829-A2F8-2BE95A540B3F}" srcOrd="0" destOrd="0" presId="urn:microsoft.com/office/officeart/2005/8/layout/hierarchy2"/>
    <dgm:cxn modelId="{8C86DADB-9776-423B-A7DC-AC32EA136BC9}" type="presParOf" srcId="{98EC5FA3-3D8C-43F0-B322-311B68976D3B}" destId="{259C89D1-D211-4842-A7EB-1BB207A5ECFD}" srcOrd="1" destOrd="0" presId="urn:microsoft.com/office/officeart/2005/8/layout/hierarchy2"/>
    <dgm:cxn modelId="{DD590E43-1C6F-44DF-8A7C-960A5443C1CA}" type="presParOf" srcId="{C2564D6B-2B7F-455A-934B-1189ADAF742E}" destId="{11E59AE6-C194-4D57-95B1-3203B050F536}" srcOrd="4" destOrd="0" presId="urn:microsoft.com/office/officeart/2005/8/layout/hierarchy2"/>
    <dgm:cxn modelId="{B86866A5-32D3-4C60-9BBB-44CF4F63A1AD}" type="presParOf" srcId="{11E59AE6-C194-4D57-95B1-3203B050F536}" destId="{E2DF0FB4-180C-47F5-A347-67B2FA629618}" srcOrd="0" destOrd="0" presId="urn:microsoft.com/office/officeart/2005/8/layout/hierarchy2"/>
    <dgm:cxn modelId="{734CC30A-D2A1-478F-8D51-84ED311FEA22}" type="presParOf" srcId="{C2564D6B-2B7F-455A-934B-1189ADAF742E}" destId="{4847B5D9-9C9B-4083-8D71-FC622562338B}" srcOrd="5" destOrd="0" presId="urn:microsoft.com/office/officeart/2005/8/layout/hierarchy2"/>
    <dgm:cxn modelId="{4D813882-2BFD-41AB-8376-58F8A3030DD1}" type="presParOf" srcId="{4847B5D9-9C9B-4083-8D71-FC622562338B}" destId="{F312C5DC-5C8B-4DD2-BF85-CD5E490C9B3A}" srcOrd="0" destOrd="0" presId="urn:microsoft.com/office/officeart/2005/8/layout/hierarchy2"/>
    <dgm:cxn modelId="{04195067-04E4-4653-B48C-6F8618276025}" type="presParOf" srcId="{4847B5D9-9C9B-4083-8D71-FC622562338B}" destId="{E95D7F53-D8A8-4C5D-9505-7C920A6DBEAF}" srcOrd="1" destOrd="0" presId="urn:microsoft.com/office/officeart/2005/8/layout/hierarchy2"/>
    <dgm:cxn modelId="{4A54AA7D-B134-44B1-97A4-0A1AD4EE1D23}" type="presParOf" srcId="{C2564D6B-2B7F-455A-934B-1189ADAF742E}" destId="{75F70EBE-88A6-4367-A0ED-EFDDAF398D4F}" srcOrd="6" destOrd="0" presId="urn:microsoft.com/office/officeart/2005/8/layout/hierarchy2"/>
    <dgm:cxn modelId="{618A7F62-5EA6-4F83-849D-C325C6DACFA5}" type="presParOf" srcId="{75F70EBE-88A6-4367-A0ED-EFDDAF398D4F}" destId="{7712B5D2-146A-4AE6-B191-DD5CE737B42B}" srcOrd="0" destOrd="0" presId="urn:microsoft.com/office/officeart/2005/8/layout/hierarchy2"/>
    <dgm:cxn modelId="{8F6904DE-1519-4EF2-940B-C405C32F79C5}" type="presParOf" srcId="{C2564D6B-2B7F-455A-934B-1189ADAF742E}" destId="{BBF027A7-3E57-4E13-BFB8-41CE9528DDBC}" srcOrd="7" destOrd="0" presId="urn:microsoft.com/office/officeart/2005/8/layout/hierarchy2"/>
    <dgm:cxn modelId="{3337C286-2F4B-4921-820D-23D27884B45E}" type="presParOf" srcId="{BBF027A7-3E57-4E13-BFB8-41CE9528DDBC}" destId="{C6C735A5-8E98-4FA2-B7A4-38041CC866AB}" srcOrd="0" destOrd="0" presId="urn:microsoft.com/office/officeart/2005/8/layout/hierarchy2"/>
    <dgm:cxn modelId="{50B6AD87-52E5-4AEE-9CEB-713D8FADA219}" type="presParOf" srcId="{BBF027A7-3E57-4E13-BFB8-41CE9528DDBC}" destId="{0C37A0ED-93A7-4960-B44A-9064BC83BE37}"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0134A-F814-48AD-828E-F6DE4C031BCB}">
      <dsp:nvSpPr>
        <dsp:cNvPr id="0" name=""/>
        <dsp:cNvSpPr/>
      </dsp:nvSpPr>
      <dsp:spPr>
        <a:xfrm>
          <a:off x="8126" y="152598"/>
          <a:ext cx="2662854" cy="1065141"/>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800" kern="1200" dirty="0">
              <a:latin typeface="微软雅黑" panose="020B0503020204020204" pitchFamily="34" charset="-122"/>
              <a:ea typeface="微软雅黑" panose="020B0503020204020204" pitchFamily="34" charset="-122"/>
            </a:rPr>
            <a:t>【</a:t>
          </a:r>
          <a:r>
            <a:rPr lang="zh-CN" altLang="en-US" sz="2800" kern="1200" dirty="0">
              <a:latin typeface="微软雅黑" panose="020B0503020204020204" pitchFamily="34" charset="-122"/>
              <a:ea typeface="微软雅黑" panose="020B0503020204020204" pitchFamily="34" charset="-122"/>
            </a:rPr>
            <a:t>知识目标</a:t>
          </a:r>
          <a:r>
            <a:rPr lang="en-US" altLang="zh-CN" sz="2800" kern="1200" dirty="0">
              <a:latin typeface="微软雅黑" panose="020B0503020204020204" pitchFamily="34" charset="-122"/>
              <a:ea typeface="微软雅黑" panose="020B0503020204020204" pitchFamily="34" charset="-122"/>
            </a:rPr>
            <a:t>】</a:t>
          </a:r>
          <a:endParaRPr lang="zh-CN" altLang="en-US" sz="2800" kern="1200" dirty="0">
            <a:latin typeface="微软雅黑" panose="020B0503020204020204" pitchFamily="34" charset="-122"/>
            <a:ea typeface="微软雅黑" panose="020B0503020204020204" pitchFamily="34" charset="-122"/>
          </a:endParaRPr>
        </a:p>
      </dsp:txBody>
      <dsp:txXfrm>
        <a:off x="8126" y="152598"/>
        <a:ext cx="2662854" cy="1065141"/>
      </dsp:txXfrm>
    </dsp:sp>
    <dsp:sp modelId="{5BE79BCB-C168-49A2-8715-45F8A48B6C91}">
      <dsp:nvSpPr>
        <dsp:cNvPr id="0" name=""/>
        <dsp:cNvSpPr/>
      </dsp:nvSpPr>
      <dsp:spPr>
        <a:xfrm>
          <a:off x="8126" y="1217739"/>
          <a:ext cx="2662854" cy="3750584"/>
        </a:xfrm>
        <a:prstGeom prst="rect">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了解变频器的基本概念及功能；</a:t>
          </a:r>
        </a:p>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了解变频器的主要发展趋势；</a:t>
          </a:r>
        </a:p>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了解主要变频器件；</a:t>
          </a:r>
        </a:p>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掌握变频器工作原理和常用控制方式；</a:t>
          </a:r>
        </a:p>
        <a:p>
          <a:pPr marL="171450" lvl="1" indent="-171450" algn="l" defTabSz="800100">
            <a:lnSpc>
              <a:spcPct val="90000"/>
            </a:lnSpc>
            <a:spcBef>
              <a:spcPct val="0"/>
            </a:spcBef>
            <a:spcAft>
              <a:spcPct val="15000"/>
            </a:spcAft>
            <a:buChar char="•"/>
          </a:pPr>
          <a:r>
            <a:rPr lang="en-US" altLang="en-US" sz="1800" kern="1200" dirty="0">
              <a:latin typeface="微软雅黑" panose="020B0503020204020204" pitchFamily="34" charset="-122"/>
              <a:ea typeface="微软雅黑" panose="020B0503020204020204" pitchFamily="34" charset="-122"/>
            </a:rPr>
            <a:t>(</a:t>
          </a:r>
          <a:r>
            <a:rPr lang="zh-CN" altLang="en-US" sz="1800" kern="1200" dirty="0">
              <a:latin typeface="微软雅黑" panose="020B0503020204020204" pitchFamily="34" charset="-122"/>
              <a:ea typeface="微软雅黑" panose="020B0503020204020204" pitchFamily="34" charset="-122"/>
            </a:rPr>
            <a:t>掌握变频器的硬件结构；</a:t>
          </a:r>
        </a:p>
      </dsp:txBody>
      <dsp:txXfrm>
        <a:off x="8126" y="1217739"/>
        <a:ext cx="2662854" cy="3750584"/>
      </dsp:txXfrm>
    </dsp:sp>
    <dsp:sp modelId="{FE27D164-674B-47B7-A6AC-2DD061F208C7}">
      <dsp:nvSpPr>
        <dsp:cNvPr id="0" name=""/>
        <dsp:cNvSpPr/>
      </dsp:nvSpPr>
      <dsp:spPr>
        <a:xfrm>
          <a:off x="3043780" y="152598"/>
          <a:ext cx="3633518" cy="1065141"/>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800" kern="1200" dirty="0">
              <a:latin typeface="微软雅黑" panose="020B0503020204020204" pitchFamily="34" charset="-122"/>
              <a:ea typeface="微软雅黑" panose="020B0503020204020204" pitchFamily="34" charset="-122"/>
            </a:rPr>
            <a:t>【</a:t>
          </a:r>
          <a:r>
            <a:rPr lang="zh-CN" altLang="en-US" sz="2800" kern="1200" dirty="0">
              <a:latin typeface="微软雅黑" panose="020B0503020204020204" pitchFamily="34" charset="-122"/>
              <a:ea typeface="微软雅黑" panose="020B0503020204020204" pitchFamily="34" charset="-122"/>
            </a:rPr>
            <a:t>能力目标</a:t>
          </a:r>
          <a:r>
            <a:rPr lang="en-US" altLang="zh-CN" sz="2800" kern="1200" dirty="0">
              <a:latin typeface="微软雅黑" panose="020B0503020204020204" pitchFamily="34" charset="-122"/>
              <a:ea typeface="微软雅黑" panose="020B0503020204020204" pitchFamily="34" charset="-122"/>
            </a:rPr>
            <a:t>】</a:t>
          </a:r>
          <a:endParaRPr lang="zh-CN" altLang="en-US" sz="2800" kern="1200" dirty="0">
            <a:latin typeface="微软雅黑" panose="020B0503020204020204" pitchFamily="34" charset="-122"/>
            <a:ea typeface="微软雅黑" panose="020B0503020204020204" pitchFamily="34" charset="-122"/>
          </a:endParaRPr>
        </a:p>
      </dsp:txBody>
      <dsp:txXfrm>
        <a:off x="3043780" y="152598"/>
        <a:ext cx="3633518" cy="1065141"/>
      </dsp:txXfrm>
    </dsp:sp>
    <dsp:sp modelId="{B6A082D4-8809-4850-A478-293E7381EA9F}">
      <dsp:nvSpPr>
        <dsp:cNvPr id="0" name=""/>
        <dsp:cNvSpPr/>
      </dsp:nvSpPr>
      <dsp:spPr>
        <a:xfrm>
          <a:off x="3043780" y="1217739"/>
          <a:ext cx="3633518" cy="3750584"/>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能认识变频器的外形、品牌、功能用途等；</a:t>
          </a:r>
        </a:p>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会根据采用变频目的、负载类型、电流电压匹配及应用场合等因数选用变频器；</a:t>
          </a:r>
        </a:p>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会根据散热问题、电磁干扰问题、防护问题选择正确的安装环境和接线方式；</a:t>
          </a:r>
        </a:p>
      </dsp:txBody>
      <dsp:txXfrm>
        <a:off x="3043780" y="1217739"/>
        <a:ext cx="3633518" cy="3750584"/>
      </dsp:txXfrm>
    </dsp:sp>
    <dsp:sp modelId="{BD5B861B-BE05-49CB-B123-5113E2E494F8}">
      <dsp:nvSpPr>
        <dsp:cNvPr id="0" name=""/>
        <dsp:cNvSpPr/>
      </dsp:nvSpPr>
      <dsp:spPr>
        <a:xfrm>
          <a:off x="7050098" y="152598"/>
          <a:ext cx="2662854" cy="1065141"/>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800" kern="1200" dirty="0">
              <a:latin typeface="微软雅黑" panose="020B0503020204020204" pitchFamily="34" charset="-122"/>
              <a:ea typeface="微软雅黑" panose="020B0503020204020204" pitchFamily="34" charset="-122"/>
            </a:rPr>
            <a:t>【</a:t>
          </a:r>
          <a:r>
            <a:rPr lang="zh-CN" altLang="en-US" sz="2800" kern="1200" dirty="0">
              <a:latin typeface="微软雅黑" panose="020B0503020204020204" pitchFamily="34" charset="-122"/>
              <a:ea typeface="微软雅黑" panose="020B0503020204020204" pitchFamily="34" charset="-122"/>
            </a:rPr>
            <a:t>素质目标</a:t>
          </a:r>
          <a:r>
            <a:rPr lang="en-US" altLang="zh-CN" sz="2800" kern="1200" dirty="0">
              <a:latin typeface="微软雅黑" panose="020B0503020204020204" pitchFamily="34" charset="-122"/>
              <a:ea typeface="微软雅黑" panose="020B0503020204020204" pitchFamily="34" charset="-122"/>
            </a:rPr>
            <a:t>】</a:t>
          </a:r>
          <a:endParaRPr lang="zh-CN" altLang="en-US" sz="3400" kern="1200" dirty="0">
            <a:latin typeface="微软雅黑" panose="020B0503020204020204" pitchFamily="34" charset="-122"/>
            <a:ea typeface="微软雅黑" panose="020B0503020204020204" pitchFamily="34" charset="-122"/>
          </a:endParaRPr>
        </a:p>
      </dsp:txBody>
      <dsp:txXfrm>
        <a:off x="7050098" y="152598"/>
        <a:ext cx="2662854" cy="1065141"/>
      </dsp:txXfrm>
    </dsp:sp>
    <dsp:sp modelId="{DC311AD3-540E-4FE3-9E4B-935FED7A2971}">
      <dsp:nvSpPr>
        <dsp:cNvPr id="0" name=""/>
        <dsp:cNvSpPr/>
      </dsp:nvSpPr>
      <dsp:spPr>
        <a:xfrm>
          <a:off x="7050098" y="1217739"/>
          <a:ext cx="2662854" cy="3750584"/>
        </a:xfrm>
        <a:prstGeom prst="rect">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培养正确的世界观、人生观、价值观；；</a:t>
          </a:r>
        </a:p>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遵纪守法，诚信做人、踏实做事；</a:t>
          </a:r>
        </a:p>
        <a:p>
          <a:pPr marL="171450" lvl="1" indent="-171450" algn="l" defTabSz="800100">
            <a:lnSpc>
              <a:spcPct val="90000"/>
            </a:lnSpc>
            <a:spcBef>
              <a:spcPct val="0"/>
            </a:spcBef>
            <a:spcAft>
              <a:spcPct val="15000"/>
            </a:spcAft>
            <a:buChar char="•"/>
          </a:pPr>
          <a:r>
            <a:rPr lang="en-US" altLang="en-US" sz="1800" kern="1200" dirty="0">
              <a:latin typeface="微软雅黑" panose="020B0503020204020204" pitchFamily="34" charset="-122"/>
              <a:ea typeface="微软雅黑" panose="020B0503020204020204" pitchFamily="34" charset="-122"/>
            </a:rPr>
            <a:t>(</a:t>
          </a:r>
          <a:r>
            <a:rPr lang="zh-CN" altLang="en-US" sz="1800" kern="1200" dirty="0">
              <a:latin typeface="微软雅黑" panose="020B0503020204020204" pitchFamily="34" charset="-122"/>
              <a:ea typeface="微软雅黑" panose="020B0503020204020204" pitchFamily="34" charset="-122"/>
            </a:rPr>
            <a:t>具有安全意识、责任意识；</a:t>
          </a:r>
        </a:p>
      </dsp:txBody>
      <dsp:txXfrm>
        <a:off x="7050098" y="1217739"/>
        <a:ext cx="2662854" cy="37505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27F071-9C5B-455A-AE69-389E36A7DA88}">
      <dsp:nvSpPr>
        <dsp:cNvPr id="0" name=""/>
        <dsp:cNvSpPr/>
      </dsp:nvSpPr>
      <dsp:spPr>
        <a:xfrm>
          <a:off x="4831" y="2372325"/>
          <a:ext cx="1354018" cy="8323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zh-CN" altLang="en-US" sz="1800" kern="1200" dirty="0"/>
            <a:t>变频器</a:t>
          </a:r>
          <a:endParaRPr lang="en-US" altLang="zh-CN" sz="1800" kern="1200" dirty="0"/>
        </a:p>
        <a:p>
          <a:pPr marL="0" lvl="0" indent="0" algn="ctr" defTabSz="800100">
            <a:lnSpc>
              <a:spcPct val="100000"/>
            </a:lnSpc>
            <a:spcBef>
              <a:spcPct val="0"/>
            </a:spcBef>
            <a:spcAft>
              <a:spcPts val="0"/>
            </a:spcAft>
            <a:buNone/>
          </a:pPr>
          <a:r>
            <a:rPr lang="zh-CN" altLang="en-US" sz="1800" kern="1200" dirty="0"/>
            <a:t>控制方式</a:t>
          </a:r>
        </a:p>
      </dsp:txBody>
      <dsp:txXfrm>
        <a:off x="29209" y="2396703"/>
        <a:ext cx="1305262" cy="783557"/>
      </dsp:txXfrm>
    </dsp:sp>
    <dsp:sp modelId="{8283E328-946F-4961-9FFD-E4F1CCC06FDE}">
      <dsp:nvSpPr>
        <dsp:cNvPr id="0" name=""/>
        <dsp:cNvSpPr/>
      </dsp:nvSpPr>
      <dsp:spPr>
        <a:xfrm rot="17132988">
          <a:off x="925762" y="2211459"/>
          <a:ext cx="1183422" cy="13939"/>
        </a:xfrm>
        <a:custGeom>
          <a:avLst/>
          <a:gdLst/>
          <a:ahLst/>
          <a:cxnLst/>
          <a:rect l="0" t="0" r="0" b="0"/>
          <a:pathLst>
            <a:path>
              <a:moveTo>
                <a:pt x="0" y="6969"/>
              </a:moveTo>
              <a:lnTo>
                <a:pt x="1183422" y="696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zh-CN" altLang="en-US" sz="1800" kern="1200"/>
        </a:p>
      </dsp:txBody>
      <dsp:txXfrm>
        <a:off x="1487888" y="2188843"/>
        <a:ext cx="59171" cy="59171"/>
      </dsp:txXfrm>
    </dsp:sp>
    <dsp:sp modelId="{0BCC164F-369D-4AA2-8675-2316F7EE48DB}">
      <dsp:nvSpPr>
        <dsp:cNvPr id="0" name=""/>
        <dsp:cNvSpPr/>
      </dsp:nvSpPr>
      <dsp:spPr>
        <a:xfrm>
          <a:off x="1676097" y="1450096"/>
          <a:ext cx="2166059" cy="396558"/>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非智能控制方式</a:t>
          </a:r>
        </a:p>
      </dsp:txBody>
      <dsp:txXfrm>
        <a:off x="1687712" y="1461711"/>
        <a:ext cx="2142829" cy="373328"/>
      </dsp:txXfrm>
    </dsp:sp>
    <dsp:sp modelId="{0B86A98F-E2F6-4343-BB1B-FAE3F6EE5E0E}">
      <dsp:nvSpPr>
        <dsp:cNvPr id="0" name=""/>
        <dsp:cNvSpPr/>
      </dsp:nvSpPr>
      <dsp:spPr>
        <a:xfrm rot="17132988">
          <a:off x="3409069" y="1071352"/>
          <a:ext cx="1183422" cy="13939"/>
        </a:xfrm>
        <a:custGeom>
          <a:avLst/>
          <a:gdLst/>
          <a:ahLst/>
          <a:cxnLst/>
          <a:rect l="0" t="0" r="0" b="0"/>
          <a:pathLst>
            <a:path>
              <a:moveTo>
                <a:pt x="0" y="6969"/>
              </a:moveTo>
              <a:lnTo>
                <a:pt x="1183422" y="696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zh-CN" altLang="en-US" sz="1800" kern="1200"/>
        </a:p>
      </dsp:txBody>
      <dsp:txXfrm>
        <a:off x="3971195" y="1048736"/>
        <a:ext cx="59171" cy="59171"/>
      </dsp:txXfrm>
    </dsp:sp>
    <dsp:sp modelId="{222879B7-EC02-4E85-89DB-8BE01DA7BBA2}">
      <dsp:nvSpPr>
        <dsp:cNvPr id="0" name=""/>
        <dsp:cNvSpPr/>
      </dsp:nvSpPr>
      <dsp:spPr>
        <a:xfrm>
          <a:off x="4159404" y="309989"/>
          <a:ext cx="1584411" cy="396558"/>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altLang="zh-CN" sz="1800" kern="1200" dirty="0"/>
            <a:t>V/f</a:t>
          </a:r>
          <a:r>
            <a:rPr lang="zh-CN" altLang="en-US" sz="1800" kern="1200" dirty="0"/>
            <a:t>控制</a:t>
          </a:r>
        </a:p>
      </dsp:txBody>
      <dsp:txXfrm>
        <a:off x="4171019" y="321604"/>
        <a:ext cx="1561181" cy="373328"/>
      </dsp:txXfrm>
    </dsp:sp>
    <dsp:sp modelId="{4764D756-A2EA-4940-8CE5-EE478404D571}">
      <dsp:nvSpPr>
        <dsp:cNvPr id="0" name=""/>
        <dsp:cNvSpPr/>
      </dsp:nvSpPr>
      <dsp:spPr>
        <a:xfrm rot="17692822">
          <a:off x="3623756" y="1299374"/>
          <a:ext cx="754048" cy="13939"/>
        </a:xfrm>
        <a:custGeom>
          <a:avLst/>
          <a:gdLst/>
          <a:ahLst/>
          <a:cxnLst/>
          <a:rect l="0" t="0" r="0" b="0"/>
          <a:pathLst>
            <a:path>
              <a:moveTo>
                <a:pt x="0" y="6969"/>
              </a:moveTo>
              <a:lnTo>
                <a:pt x="754048" y="696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zh-CN" altLang="en-US" sz="1800" kern="1200"/>
        </a:p>
      </dsp:txBody>
      <dsp:txXfrm>
        <a:off x="3981929" y="1287492"/>
        <a:ext cx="37702" cy="37702"/>
      </dsp:txXfrm>
    </dsp:sp>
    <dsp:sp modelId="{CF0EE0EF-22B2-4A08-AF54-5DFF7BC07E71}">
      <dsp:nvSpPr>
        <dsp:cNvPr id="0" name=""/>
        <dsp:cNvSpPr/>
      </dsp:nvSpPr>
      <dsp:spPr>
        <a:xfrm>
          <a:off x="4159404" y="766032"/>
          <a:ext cx="1584411" cy="396558"/>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转差率控制</a:t>
          </a:r>
        </a:p>
      </dsp:txBody>
      <dsp:txXfrm>
        <a:off x="4171019" y="777647"/>
        <a:ext cx="1561181" cy="373328"/>
      </dsp:txXfrm>
    </dsp:sp>
    <dsp:sp modelId="{E2E86A4E-305A-402B-AE17-6B4F814DEC1A}">
      <dsp:nvSpPr>
        <dsp:cNvPr id="0" name=""/>
        <dsp:cNvSpPr/>
      </dsp:nvSpPr>
      <dsp:spPr>
        <a:xfrm rot="19457599">
          <a:off x="3805435" y="1527395"/>
          <a:ext cx="390690" cy="13939"/>
        </a:xfrm>
        <a:custGeom>
          <a:avLst/>
          <a:gdLst/>
          <a:ahLst/>
          <a:cxnLst/>
          <a:rect l="0" t="0" r="0" b="0"/>
          <a:pathLst>
            <a:path>
              <a:moveTo>
                <a:pt x="0" y="6969"/>
              </a:moveTo>
              <a:lnTo>
                <a:pt x="390690" y="696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991013" y="1524597"/>
        <a:ext cx="19534" cy="19534"/>
      </dsp:txXfrm>
    </dsp:sp>
    <dsp:sp modelId="{539E9202-556E-45E5-A3CD-189FE2FC06BA}">
      <dsp:nvSpPr>
        <dsp:cNvPr id="0" name=""/>
        <dsp:cNvSpPr/>
      </dsp:nvSpPr>
      <dsp:spPr>
        <a:xfrm>
          <a:off x="4159404" y="1222074"/>
          <a:ext cx="1584411" cy="396558"/>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矢量控制</a:t>
          </a:r>
        </a:p>
      </dsp:txBody>
      <dsp:txXfrm>
        <a:off x="4171019" y="1233689"/>
        <a:ext cx="1561181" cy="373328"/>
      </dsp:txXfrm>
    </dsp:sp>
    <dsp:sp modelId="{2D1E708F-D213-460D-9CB3-AAB1CA527BF0}">
      <dsp:nvSpPr>
        <dsp:cNvPr id="0" name=""/>
        <dsp:cNvSpPr/>
      </dsp:nvSpPr>
      <dsp:spPr>
        <a:xfrm rot="2142401">
          <a:off x="3805435" y="1755416"/>
          <a:ext cx="390690" cy="13939"/>
        </a:xfrm>
        <a:custGeom>
          <a:avLst/>
          <a:gdLst/>
          <a:ahLst/>
          <a:cxnLst/>
          <a:rect l="0" t="0" r="0" b="0"/>
          <a:pathLst>
            <a:path>
              <a:moveTo>
                <a:pt x="0" y="6969"/>
              </a:moveTo>
              <a:lnTo>
                <a:pt x="390690" y="696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991013" y="1752619"/>
        <a:ext cx="19534" cy="19534"/>
      </dsp:txXfrm>
    </dsp:sp>
    <dsp:sp modelId="{DA137076-76CA-459B-817B-10EA77614E56}">
      <dsp:nvSpPr>
        <dsp:cNvPr id="0" name=""/>
        <dsp:cNvSpPr/>
      </dsp:nvSpPr>
      <dsp:spPr>
        <a:xfrm>
          <a:off x="4159404" y="1678117"/>
          <a:ext cx="1584411" cy="396558"/>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直接转矩控制</a:t>
          </a:r>
        </a:p>
      </dsp:txBody>
      <dsp:txXfrm>
        <a:off x="4171019" y="1689732"/>
        <a:ext cx="1561181" cy="373328"/>
      </dsp:txXfrm>
    </dsp:sp>
    <dsp:sp modelId="{A7B12FB1-C3A5-4852-9CF9-1F2D829A3403}">
      <dsp:nvSpPr>
        <dsp:cNvPr id="0" name=""/>
        <dsp:cNvSpPr/>
      </dsp:nvSpPr>
      <dsp:spPr>
        <a:xfrm rot="3907178">
          <a:off x="3623756" y="1983438"/>
          <a:ext cx="754048" cy="13939"/>
        </a:xfrm>
        <a:custGeom>
          <a:avLst/>
          <a:gdLst/>
          <a:ahLst/>
          <a:cxnLst/>
          <a:rect l="0" t="0" r="0" b="0"/>
          <a:pathLst>
            <a:path>
              <a:moveTo>
                <a:pt x="0" y="6969"/>
              </a:moveTo>
              <a:lnTo>
                <a:pt x="754048" y="696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981929" y="1971556"/>
        <a:ext cx="37702" cy="37702"/>
      </dsp:txXfrm>
    </dsp:sp>
    <dsp:sp modelId="{C0082AF3-7EC0-45C3-91F5-47631028DBBA}">
      <dsp:nvSpPr>
        <dsp:cNvPr id="0" name=""/>
        <dsp:cNvSpPr/>
      </dsp:nvSpPr>
      <dsp:spPr>
        <a:xfrm>
          <a:off x="4159404" y="2134160"/>
          <a:ext cx="1584411" cy="396558"/>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最优控制</a:t>
          </a:r>
        </a:p>
      </dsp:txBody>
      <dsp:txXfrm>
        <a:off x="4171019" y="2145775"/>
        <a:ext cx="1561181" cy="373328"/>
      </dsp:txXfrm>
    </dsp:sp>
    <dsp:sp modelId="{D7D280B0-32C8-48F4-BBA3-A0B6740A2225}">
      <dsp:nvSpPr>
        <dsp:cNvPr id="0" name=""/>
        <dsp:cNvSpPr/>
      </dsp:nvSpPr>
      <dsp:spPr>
        <a:xfrm rot="4467012">
          <a:off x="3409069" y="2211459"/>
          <a:ext cx="1183422" cy="13939"/>
        </a:xfrm>
        <a:custGeom>
          <a:avLst/>
          <a:gdLst/>
          <a:ahLst/>
          <a:cxnLst/>
          <a:rect l="0" t="0" r="0" b="0"/>
          <a:pathLst>
            <a:path>
              <a:moveTo>
                <a:pt x="0" y="6969"/>
              </a:moveTo>
              <a:lnTo>
                <a:pt x="1183422" y="696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971195" y="2188843"/>
        <a:ext cx="59171" cy="59171"/>
      </dsp:txXfrm>
    </dsp:sp>
    <dsp:sp modelId="{62B2FD25-AE50-492D-94C4-C3A580ABC416}">
      <dsp:nvSpPr>
        <dsp:cNvPr id="0" name=""/>
        <dsp:cNvSpPr/>
      </dsp:nvSpPr>
      <dsp:spPr>
        <a:xfrm>
          <a:off x="4159404" y="2590202"/>
          <a:ext cx="1584411" cy="396558"/>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其它控制</a:t>
          </a:r>
        </a:p>
      </dsp:txBody>
      <dsp:txXfrm>
        <a:off x="4171019" y="2601817"/>
        <a:ext cx="1561181" cy="373328"/>
      </dsp:txXfrm>
    </dsp:sp>
    <dsp:sp modelId="{C531C4F7-58B1-4526-8741-2140B0E11B36}">
      <dsp:nvSpPr>
        <dsp:cNvPr id="0" name=""/>
        <dsp:cNvSpPr/>
      </dsp:nvSpPr>
      <dsp:spPr>
        <a:xfrm rot="4467012">
          <a:off x="925762" y="3351566"/>
          <a:ext cx="1183422" cy="13939"/>
        </a:xfrm>
        <a:custGeom>
          <a:avLst/>
          <a:gdLst/>
          <a:ahLst/>
          <a:cxnLst/>
          <a:rect l="0" t="0" r="0" b="0"/>
          <a:pathLst>
            <a:path>
              <a:moveTo>
                <a:pt x="0" y="6969"/>
              </a:moveTo>
              <a:lnTo>
                <a:pt x="1183422" y="696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zh-CN" altLang="en-US" sz="1800" kern="1200"/>
        </a:p>
      </dsp:txBody>
      <dsp:txXfrm>
        <a:off x="1487888" y="3328950"/>
        <a:ext cx="59171" cy="59171"/>
      </dsp:txXfrm>
    </dsp:sp>
    <dsp:sp modelId="{4BEF54D7-D75C-4DAF-81D9-5CAACEF58184}">
      <dsp:nvSpPr>
        <dsp:cNvPr id="0" name=""/>
        <dsp:cNvSpPr/>
      </dsp:nvSpPr>
      <dsp:spPr>
        <a:xfrm>
          <a:off x="1676097" y="3730309"/>
          <a:ext cx="2178051" cy="396558"/>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智能控制方式</a:t>
          </a:r>
        </a:p>
      </dsp:txBody>
      <dsp:txXfrm>
        <a:off x="1687712" y="3741924"/>
        <a:ext cx="2154821" cy="373328"/>
      </dsp:txXfrm>
    </dsp:sp>
    <dsp:sp modelId="{C0EBE7D1-A781-4D7A-A8FF-91732179D681}">
      <dsp:nvSpPr>
        <dsp:cNvPr id="0" name=""/>
        <dsp:cNvSpPr/>
      </dsp:nvSpPr>
      <dsp:spPr>
        <a:xfrm rot="17692822">
          <a:off x="3635748" y="3579587"/>
          <a:ext cx="754048" cy="13939"/>
        </a:xfrm>
        <a:custGeom>
          <a:avLst/>
          <a:gdLst/>
          <a:ahLst/>
          <a:cxnLst/>
          <a:rect l="0" t="0" r="0" b="0"/>
          <a:pathLst>
            <a:path>
              <a:moveTo>
                <a:pt x="0" y="6969"/>
              </a:moveTo>
              <a:lnTo>
                <a:pt x="754048" y="696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zh-CN" altLang="en-US" sz="1800" kern="1200"/>
        </a:p>
      </dsp:txBody>
      <dsp:txXfrm>
        <a:off x="3993921" y="3567705"/>
        <a:ext cx="37702" cy="37702"/>
      </dsp:txXfrm>
    </dsp:sp>
    <dsp:sp modelId="{0265BC1A-9DA8-437B-9227-A8151119914B}">
      <dsp:nvSpPr>
        <dsp:cNvPr id="0" name=""/>
        <dsp:cNvSpPr/>
      </dsp:nvSpPr>
      <dsp:spPr>
        <a:xfrm>
          <a:off x="4171396" y="3046245"/>
          <a:ext cx="1584411" cy="396558"/>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神经网络控制</a:t>
          </a:r>
        </a:p>
      </dsp:txBody>
      <dsp:txXfrm>
        <a:off x="4183011" y="3057860"/>
        <a:ext cx="1561181" cy="373328"/>
      </dsp:txXfrm>
    </dsp:sp>
    <dsp:sp modelId="{254B6788-68C7-447F-BCF9-0FB5A88B170A}">
      <dsp:nvSpPr>
        <dsp:cNvPr id="0" name=""/>
        <dsp:cNvSpPr/>
      </dsp:nvSpPr>
      <dsp:spPr>
        <a:xfrm rot="19457599">
          <a:off x="3817427" y="3807608"/>
          <a:ext cx="390690" cy="13939"/>
        </a:xfrm>
        <a:custGeom>
          <a:avLst/>
          <a:gdLst/>
          <a:ahLst/>
          <a:cxnLst/>
          <a:rect l="0" t="0" r="0" b="0"/>
          <a:pathLst>
            <a:path>
              <a:moveTo>
                <a:pt x="0" y="6969"/>
              </a:moveTo>
              <a:lnTo>
                <a:pt x="390690" y="696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003005" y="3804811"/>
        <a:ext cx="19534" cy="19534"/>
      </dsp:txXfrm>
    </dsp:sp>
    <dsp:sp modelId="{4DD8CE3C-3E37-4829-A2F8-2BE95A540B3F}">
      <dsp:nvSpPr>
        <dsp:cNvPr id="0" name=""/>
        <dsp:cNvSpPr/>
      </dsp:nvSpPr>
      <dsp:spPr>
        <a:xfrm>
          <a:off x="4171396" y="3502288"/>
          <a:ext cx="1584411" cy="396558"/>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模糊控制</a:t>
          </a:r>
        </a:p>
      </dsp:txBody>
      <dsp:txXfrm>
        <a:off x="4183011" y="3513903"/>
        <a:ext cx="1561181" cy="373328"/>
      </dsp:txXfrm>
    </dsp:sp>
    <dsp:sp modelId="{11E59AE6-C194-4D57-95B1-3203B050F536}">
      <dsp:nvSpPr>
        <dsp:cNvPr id="0" name=""/>
        <dsp:cNvSpPr/>
      </dsp:nvSpPr>
      <dsp:spPr>
        <a:xfrm rot="2142401">
          <a:off x="3817427" y="4035630"/>
          <a:ext cx="390690" cy="13939"/>
        </a:xfrm>
        <a:custGeom>
          <a:avLst/>
          <a:gdLst/>
          <a:ahLst/>
          <a:cxnLst/>
          <a:rect l="0" t="0" r="0" b="0"/>
          <a:pathLst>
            <a:path>
              <a:moveTo>
                <a:pt x="0" y="6969"/>
              </a:moveTo>
              <a:lnTo>
                <a:pt x="390690" y="696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003005" y="4032832"/>
        <a:ext cx="19534" cy="19534"/>
      </dsp:txXfrm>
    </dsp:sp>
    <dsp:sp modelId="{F312C5DC-5C8B-4DD2-BF85-CD5E490C9B3A}">
      <dsp:nvSpPr>
        <dsp:cNvPr id="0" name=""/>
        <dsp:cNvSpPr/>
      </dsp:nvSpPr>
      <dsp:spPr>
        <a:xfrm>
          <a:off x="4171396" y="3958330"/>
          <a:ext cx="1584411" cy="396558"/>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专家系统</a:t>
          </a:r>
        </a:p>
      </dsp:txBody>
      <dsp:txXfrm>
        <a:off x="4183011" y="3969945"/>
        <a:ext cx="1561181" cy="373328"/>
      </dsp:txXfrm>
    </dsp:sp>
    <dsp:sp modelId="{75F70EBE-88A6-4367-A0ED-EFDDAF398D4F}">
      <dsp:nvSpPr>
        <dsp:cNvPr id="0" name=""/>
        <dsp:cNvSpPr/>
      </dsp:nvSpPr>
      <dsp:spPr>
        <a:xfrm rot="3907178">
          <a:off x="3635748" y="4263651"/>
          <a:ext cx="754048" cy="13939"/>
        </a:xfrm>
        <a:custGeom>
          <a:avLst/>
          <a:gdLst/>
          <a:ahLst/>
          <a:cxnLst/>
          <a:rect l="0" t="0" r="0" b="0"/>
          <a:pathLst>
            <a:path>
              <a:moveTo>
                <a:pt x="0" y="6969"/>
              </a:moveTo>
              <a:lnTo>
                <a:pt x="754048" y="696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993921" y="4251769"/>
        <a:ext cx="37702" cy="37702"/>
      </dsp:txXfrm>
    </dsp:sp>
    <dsp:sp modelId="{C6C735A5-8E98-4FA2-B7A4-38041CC866AB}">
      <dsp:nvSpPr>
        <dsp:cNvPr id="0" name=""/>
        <dsp:cNvSpPr/>
      </dsp:nvSpPr>
      <dsp:spPr>
        <a:xfrm>
          <a:off x="4171396" y="4414373"/>
          <a:ext cx="1584411" cy="396558"/>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学习控制</a:t>
          </a:r>
        </a:p>
      </dsp:txBody>
      <dsp:txXfrm>
        <a:off x="4183011" y="4425988"/>
        <a:ext cx="1561181" cy="373328"/>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EB1937-2493-4604-84C8-115764CE3929}" type="datetimeFigureOut">
              <a:rPr lang="zh-CN" altLang="en-US" smtClean="0"/>
              <a:t>2023/10/3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79DD4A-C4F5-4E55-BA18-BD5BD3ED4E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679DD4A-C4F5-4E55-BA18-BD5BD3ED4EBD}" type="slidenum">
              <a:rPr lang="zh-CN" altLang="en-US" smtClean="0"/>
              <a:t>20</a:t>
            </a:fld>
            <a:endParaRPr lang="zh-CN" altLang="en-US"/>
          </a:p>
        </p:txBody>
      </p:sp>
    </p:spTree>
    <p:extLst>
      <p:ext uri="{BB962C8B-B14F-4D97-AF65-F5344CB8AC3E}">
        <p14:creationId xmlns:p14="http://schemas.microsoft.com/office/powerpoint/2010/main" val="3457432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679DD4A-C4F5-4E55-BA18-BD5BD3ED4EBD}" type="slidenum">
              <a:rPr lang="zh-CN" altLang="en-US" smtClean="0"/>
              <a:t>21</a:t>
            </a:fld>
            <a:endParaRPr lang="zh-CN" altLang="en-US"/>
          </a:p>
        </p:txBody>
      </p:sp>
    </p:spTree>
    <p:extLst>
      <p:ext uri="{BB962C8B-B14F-4D97-AF65-F5344CB8AC3E}">
        <p14:creationId xmlns:p14="http://schemas.microsoft.com/office/powerpoint/2010/main" val="736146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679DD4A-C4F5-4E55-BA18-BD5BD3ED4EBD}" type="slidenum">
              <a:rPr lang="zh-CN" altLang="en-US" smtClean="0"/>
              <a:t>22</a:t>
            </a:fld>
            <a:endParaRPr lang="zh-CN" altLang="en-US"/>
          </a:p>
        </p:txBody>
      </p:sp>
    </p:spTree>
    <p:extLst>
      <p:ext uri="{BB962C8B-B14F-4D97-AF65-F5344CB8AC3E}">
        <p14:creationId xmlns:p14="http://schemas.microsoft.com/office/powerpoint/2010/main" val="22713915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679DD4A-C4F5-4E55-BA18-BD5BD3ED4EBD}" type="slidenum">
              <a:rPr lang="zh-CN" altLang="en-US" smtClean="0"/>
              <a:t>23</a:t>
            </a:fld>
            <a:endParaRPr lang="zh-CN" altLang="en-US"/>
          </a:p>
        </p:txBody>
      </p:sp>
    </p:spTree>
    <p:extLst>
      <p:ext uri="{BB962C8B-B14F-4D97-AF65-F5344CB8AC3E}">
        <p14:creationId xmlns:p14="http://schemas.microsoft.com/office/powerpoint/2010/main" val="3358981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679DD4A-C4F5-4E55-BA18-BD5BD3ED4EBD}" type="slidenum">
              <a:rPr lang="zh-CN" altLang="en-US" smtClean="0"/>
              <a:t>24</a:t>
            </a:fld>
            <a:endParaRPr lang="zh-CN" altLang="en-US"/>
          </a:p>
        </p:txBody>
      </p:sp>
    </p:spTree>
    <p:extLst>
      <p:ext uri="{BB962C8B-B14F-4D97-AF65-F5344CB8AC3E}">
        <p14:creationId xmlns:p14="http://schemas.microsoft.com/office/powerpoint/2010/main" val="34883615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679DD4A-C4F5-4E55-BA18-BD5BD3ED4EBD}" type="slidenum">
              <a:rPr lang="zh-CN" altLang="en-US" smtClean="0"/>
              <a:t>25</a:t>
            </a:fld>
            <a:endParaRPr lang="zh-CN" altLang="en-US"/>
          </a:p>
        </p:txBody>
      </p:sp>
    </p:spTree>
    <p:extLst>
      <p:ext uri="{BB962C8B-B14F-4D97-AF65-F5344CB8AC3E}">
        <p14:creationId xmlns:p14="http://schemas.microsoft.com/office/powerpoint/2010/main" val="370474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679DD4A-C4F5-4E55-BA18-BD5BD3ED4EBD}" type="slidenum">
              <a:rPr lang="zh-CN" altLang="en-US" smtClean="0"/>
              <a:t>26</a:t>
            </a:fld>
            <a:endParaRPr lang="zh-CN" altLang="en-US"/>
          </a:p>
        </p:txBody>
      </p:sp>
    </p:spTree>
    <p:extLst>
      <p:ext uri="{BB962C8B-B14F-4D97-AF65-F5344CB8AC3E}">
        <p14:creationId xmlns:p14="http://schemas.microsoft.com/office/powerpoint/2010/main" val="6692182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679DD4A-C4F5-4E55-BA18-BD5BD3ED4EBD}" type="slidenum">
              <a:rPr lang="zh-CN" altLang="en-US" smtClean="0"/>
              <a:t>27</a:t>
            </a:fld>
            <a:endParaRPr lang="zh-CN" altLang="en-US"/>
          </a:p>
        </p:txBody>
      </p:sp>
    </p:spTree>
    <p:extLst>
      <p:ext uri="{BB962C8B-B14F-4D97-AF65-F5344CB8AC3E}">
        <p14:creationId xmlns:p14="http://schemas.microsoft.com/office/powerpoint/2010/main" val="2655674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4156" y="2013055"/>
            <a:ext cx="9793764" cy="1389038"/>
          </a:xfrm>
        </p:spPr>
        <p:txBody>
          <a:bodyPr/>
          <a:lstStyle/>
          <a:p>
            <a:r>
              <a:rPr lang="zh-CN" altLang="en-US"/>
              <a:t>单击此处编辑母版标题样式</a:t>
            </a:r>
          </a:p>
        </p:txBody>
      </p:sp>
      <p:sp>
        <p:nvSpPr>
          <p:cNvPr id="3" name="副标题 2"/>
          <p:cNvSpPr>
            <a:spLocks noGrp="1"/>
          </p:cNvSpPr>
          <p:nvPr>
            <p:ph type="subTitle" idx="1"/>
          </p:nvPr>
        </p:nvSpPr>
        <p:spPr>
          <a:xfrm>
            <a:off x="1728311" y="3672099"/>
            <a:ext cx="8065453" cy="1656045"/>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9D3181-2550-4012-9AA4-572D36CAF4A3}" type="slidenum">
              <a:rPr lang="zh-CN" altLang="en-US" smtClean="0"/>
              <a:t>‹#›</a:t>
            </a:fld>
            <a:endParaRPr lang="zh-CN" altLang="en-US"/>
          </a:p>
        </p:txBody>
      </p:sp>
      <p:sp>
        <p:nvSpPr>
          <p:cNvPr id="7" name="矩形 6"/>
          <p:cNvSpPr/>
          <p:nvPr userDrawn="1"/>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nvSpPr>
        <p:spPr>
          <a:xfrm>
            <a:off x="751205" y="252730"/>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022F4F"/>
                </a:solidFill>
                <a:latin typeface="微软雅黑" panose="020B0503020204020204" charset="-122"/>
                <a:ea typeface="微软雅黑" panose="020B0503020204020204" charset="-122"/>
              </a:rPr>
              <a:t>项目一  低压配电柜的绘制与识图 </a:t>
            </a:r>
          </a:p>
        </p:txBody>
      </p:sp>
      <p:cxnSp>
        <p:nvCxnSpPr>
          <p:cNvPr id="10" name="直接连接符 9"/>
          <p:cNvCxnSpPr/>
          <p:nvPr userDrawn="1"/>
        </p:nvCxnSpPr>
        <p:spPr>
          <a:xfrm>
            <a:off x="282175" y="900088"/>
            <a:ext cx="11239900" cy="0"/>
          </a:xfrm>
          <a:prstGeom prst="line">
            <a:avLst/>
          </a:prstGeom>
          <a:noFill/>
          <a:ln w="28575" cap="flat" cmpd="sng" algn="ctr">
            <a:solidFill>
              <a:srgbClr val="022F4F"/>
            </a:solidFill>
            <a:prstDash val="solid"/>
          </a:ln>
          <a:effectLst/>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9D3181-2550-4012-9AA4-572D36CAF4A3}" type="slidenum">
              <a:rPr lang="zh-CN" altLang="en-US" smtClean="0"/>
              <a:t>‹#›</a:t>
            </a:fld>
            <a:endParaRPr lang="zh-CN" altLang="en-US"/>
          </a:p>
        </p:txBody>
      </p:sp>
      <p:sp>
        <p:nvSpPr>
          <p:cNvPr id="7" name="矩形 6"/>
          <p:cNvSpPr/>
          <p:nvPr userDrawn="1"/>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nvSpPr>
        <p:spPr>
          <a:xfrm>
            <a:off x="751447" y="396032"/>
            <a:ext cx="1841326" cy="52322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022F4F"/>
                </a:solidFill>
                <a:latin typeface="微软雅黑" panose="020B0503020204020204" charset="-122"/>
                <a:ea typeface="微软雅黑" panose="020B0503020204020204" charset="-122"/>
              </a:rPr>
              <a:t>情境引入</a:t>
            </a:r>
          </a:p>
        </p:txBody>
      </p:sp>
      <p:sp>
        <p:nvSpPr>
          <p:cNvPr id="9" name="矩形 8"/>
          <p:cNvSpPr>
            <a:spLocks noChangeArrowheads="1"/>
          </p:cNvSpPr>
          <p:nvPr userDrawn="1"/>
        </p:nvSpPr>
        <p:spPr bwMode="auto">
          <a:xfrm>
            <a:off x="2335624" y="549920"/>
            <a:ext cx="2201311" cy="646331"/>
          </a:xfrm>
          <a:prstGeom prst="rect">
            <a:avLst/>
          </a:prstGeom>
          <a:noFill/>
          <a:ln w="9525">
            <a:noFill/>
            <a:miter lim="800000"/>
          </a:ln>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en-US" altLang="zh-CN" b="1" dirty="0">
                <a:solidFill>
                  <a:srgbClr val="FF0000"/>
                </a:solidFill>
                <a:ea typeface="微软雅黑" panose="020B0503020204020204" charset="-122"/>
                <a:cs typeface="Arial Unicode MS" pitchFamily="34" charset="-122"/>
              </a:rPr>
              <a:t>Situational import </a:t>
            </a:r>
          </a:p>
          <a:p>
            <a:endParaRPr lang="en-US" altLang="zh-CN" b="1" dirty="0">
              <a:solidFill>
                <a:srgbClr val="FF0000"/>
              </a:solidFill>
              <a:ea typeface="微软雅黑" panose="020B0503020204020204" charset="-122"/>
              <a:cs typeface="Arial Unicode MS" pitchFamily="34" charset="-122"/>
            </a:endParaRPr>
          </a:p>
        </p:txBody>
      </p:sp>
      <p:cxnSp>
        <p:nvCxnSpPr>
          <p:cNvPr id="10" name="直接连接符 9"/>
          <p:cNvCxnSpPr/>
          <p:nvPr userDrawn="1"/>
        </p:nvCxnSpPr>
        <p:spPr>
          <a:xfrm>
            <a:off x="282175" y="900088"/>
            <a:ext cx="11239900" cy="0"/>
          </a:xfrm>
          <a:prstGeom prst="line">
            <a:avLst/>
          </a:prstGeom>
          <a:noFill/>
          <a:ln w="9525" cap="flat" cmpd="sng" algn="ctr">
            <a:solidFill>
              <a:srgbClr val="006BBC"/>
            </a:solidFill>
            <a:prstDash val="solid"/>
          </a:ln>
          <a:effectLst/>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353504" y="259508"/>
            <a:ext cx="2592467" cy="552914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576104" y="259508"/>
            <a:ext cx="7585366" cy="552914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792143" y="345609"/>
            <a:ext cx="9937790" cy="1252834"/>
          </a:xfrm>
        </p:spPr>
        <p:txBody>
          <a:bodyPr/>
          <a:lstStyle/>
          <a:p>
            <a:r>
              <a:rPr lang="zh-CN" altLang="en-US"/>
              <a:t>单击此处编辑母版标题样式</a:t>
            </a:r>
          </a:p>
        </p:txBody>
      </p:sp>
      <p:sp>
        <p:nvSpPr>
          <p:cNvPr id="3" name="日期占位符 2"/>
          <p:cNvSpPr>
            <a:spLocks noGrp="1"/>
          </p:cNvSpPr>
          <p:nvPr>
            <p:ph type="dt" sz="half" idx="10"/>
          </p:nvPr>
        </p:nvSpPr>
        <p:spPr>
          <a:xfrm>
            <a:off x="792144" y="6006764"/>
            <a:ext cx="2592467" cy="343809"/>
          </a:xfrm>
        </p:spPr>
        <p:txBody>
          <a:bodyPr/>
          <a:lstStyle>
            <a:lvl1pPr>
              <a:defRPr/>
            </a:lvl1pPr>
          </a:lstStyle>
          <a:p>
            <a:fld id="{ABEF6743-504C-488F-99A1-773658E3C73E}" type="datetime1">
              <a:rPr lang="zh-CN" altLang="en-US"/>
              <a:t>2023/10/3</a:t>
            </a:fld>
            <a:endParaRPr lang="zh-CN" altLang="en-US" sz="2200">
              <a:solidFill>
                <a:schemeClr val="tx1"/>
              </a:solidFill>
              <a:latin typeface="Arial" panose="020B0604020202020204" pitchFamily="34" charset="0"/>
            </a:endParaRPr>
          </a:p>
        </p:txBody>
      </p:sp>
      <p:sp>
        <p:nvSpPr>
          <p:cNvPr id="4" name="页脚占位符 3"/>
          <p:cNvSpPr>
            <a:spLocks noGrp="1"/>
          </p:cNvSpPr>
          <p:nvPr>
            <p:ph type="ftr" sz="quarter" idx="11"/>
          </p:nvPr>
        </p:nvSpPr>
        <p:spPr>
          <a:xfrm>
            <a:off x="3816688" y="6006764"/>
            <a:ext cx="3888700" cy="343809"/>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8137465" y="6006764"/>
            <a:ext cx="2592467" cy="343809"/>
          </a:xfrm>
        </p:spPr>
        <p:txBody>
          <a:bodyPr/>
          <a:lstStyle>
            <a:lvl1pPr>
              <a:defRPr/>
            </a:lvl1pPr>
          </a:lstStyle>
          <a:p>
            <a:fld id="{4FAC8254-B9AD-46B7-B387-47BFF986DEFD}" type="slidenum">
              <a:rPr lang="zh-CN" altLang="en-US"/>
              <a:t>‹#›</a:t>
            </a:fld>
            <a:endParaRPr lang="zh-CN" altLang="en-US" sz="2200">
              <a:solidFill>
                <a:schemeClr val="tx1"/>
              </a:solidFill>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4F73D46-4292-42F7-BA67-62797649967E}" type="datetimeFigureOut">
              <a:rPr lang="zh-CN" altLang="en-US" smtClean="0">
                <a:solidFill>
                  <a:srgbClr val="000000">
                    <a:tint val="75000"/>
                  </a:srgbClr>
                </a:solidFill>
              </a:rPr>
              <a:t>2023/10/3</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33DC97E8-6A7F-4291-9AE6-14749C7EA9C0}" type="slidenum">
              <a:rPr lang="zh-CN" altLang="en-US" smtClean="0">
                <a:solidFill>
                  <a:srgbClr val="FFFFFF"/>
                </a:solidFill>
              </a:rPr>
              <a:t>‹#›</a:t>
            </a:fld>
            <a:endParaRPr lang="zh-CN" altLang="en-US">
              <a:solidFill>
                <a:srgbClr val="FFFFFF"/>
              </a:solidFill>
            </a:endParaRPr>
          </a:p>
        </p:txBody>
      </p:sp>
      <p:sp>
        <p:nvSpPr>
          <p:cNvPr id="6" name="图片占位符 5"/>
          <p:cNvSpPr>
            <a:spLocks noGrp="1"/>
          </p:cNvSpPr>
          <p:nvPr>
            <p:ph type="pic" sz="quarter" idx="13"/>
          </p:nvPr>
        </p:nvSpPr>
        <p:spPr>
          <a:xfrm>
            <a:off x="0" y="0"/>
            <a:ext cx="11522075" cy="6480175"/>
          </a:xfrm>
        </p:spPr>
        <p:txBody>
          <a:bodyPr/>
          <a:lstStyle/>
          <a:p>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9D3181-2550-4012-9AA4-572D36CAF4A3}" type="slidenum">
              <a:rPr lang="zh-CN" altLang="en-US" smtClean="0"/>
              <a:t>‹#›</a:t>
            </a:fld>
            <a:endParaRPr lang="zh-CN" altLang="en-US"/>
          </a:p>
        </p:txBody>
      </p:sp>
      <p:sp>
        <p:nvSpPr>
          <p:cNvPr id="7" name="矩形 6"/>
          <p:cNvSpPr/>
          <p:nvPr userDrawn="1"/>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10" name="直接连接符 9"/>
          <p:cNvCxnSpPr/>
          <p:nvPr userDrawn="1"/>
        </p:nvCxnSpPr>
        <p:spPr>
          <a:xfrm>
            <a:off x="282175" y="900088"/>
            <a:ext cx="11239900" cy="0"/>
          </a:xfrm>
          <a:prstGeom prst="line">
            <a:avLst/>
          </a:prstGeom>
          <a:noFill/>
          <a:ln w="9525" cap="flat" cmpd="sng" algn="ctr">
            <a:solidFill>
              <a:srgbClr val="006BBC"/>
            </a:solidFill>
            <a:prstDash val="solid"/>
          </a:ln>
          <a:effectLst/>
        </p:spPr>
      </p:cxnSp>
      <p:sp>
        <p:nvSpPr>
          <p:cNvPr id="8" name="TextBox 3"/>
          <p:cNvSpPr txBox="1"/>
          <p:nvPr userDrawn="1"/>
        </p:nvSpPr>
        <p:spPr>
          <a:xfrm>
            <a:off x="751205" y="252730"/>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022F4F"/>
                </a:solidFill>
                <a:latin typeface="微软雅黑" panose="020B0503020204020204" charset="-122"/>
                <a:ea typeface="微软雅黑" panose="020B0503020204020204" charset="-122"/>
              </a:rPr>
              <a:t>项目一  低压配电柜的绘制与识图 </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0164" y="4164113"/>
            <a:ext cx="9793764" cy="128703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10164" y="2746575"/>
            <a:ext cx="9793764" cy="1417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9D3181-2550-4012-9AA4-572D36CAF4A3}" type="slidenum">
              <a:rPr lang="zh-CN" altLang="en-US" smtClean="0"/>
              <a:t>‹#›</a:t>
            </a:fld>
            <a:endParaRPr lang="zh-CN" altLang="en-US"/>
          </a:p>
        </p:txBody>
      </p:sp>
      <p:sp>
        <p:nvSpPr>
          <p:cNvPr id="8" name="TextBox 3"/>
          <p:cNvSpPr txBox="1"/>
          <p:nvPr userDrawn="1"/>
        </p:nvSpPr>
        <p:spPr>
          <a:xfrm>
            <a:off x="751205" y="252730"/>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022F4F"/>
                </a:solidFill>
                <a:latin typeface="微软雅黑" panose="020B0503020204020204" charset="-122"/>
                <a:ea typeface="微软雅黑" panose="020B0503020204020204" charset="-122"/>
              </a:rPr>
              <a:t>项目一  低压配电柜的绘制与识图 </a:t>
            </a:r>
          </a:p>
        </p:txBody>
      </p:sp>
      <p:sp>
        <p:nvSpPr>
          <p:cNvPr id="7" name="矩形 6"/>
          <p:cNvSpPr/>
          <p:nvPr userDrawn="1"/>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10" name="直接连接符 9"/>
          <p:cNvCxnSpPr/>
          <p:nvPr userDrawn="1"/>
        </p:nvCxnSpPr>
        <p:spPr>
          <a:xfrm>
            <a:off x="282175" y="900088"/>
            <a:ext cx="11239900" cy="0"/>
          </a:xfrm>
          <a:prstGeom prst="line">
            <a:avLst/>
          </a:prstGeom>
          <a:noFill/>
          <a:ln w="9525" cap="flat" cmpd="sng" algn="ctr">
            <a:solidFill>
              <a:srgbClr val="006BBC"/>
            </a:solidFill>
            <a:prstDash val="solid"/>
          </a:ln>
          <a:effectLst/>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576104" y="1512041"/>
            <a:ext cx="5088916" cy="42766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857055" y="1512041"/>
            <a:ext cx="5088916" cy="42766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576104" y="1450540"/>
            <a:ext cx="5090917" cy="6045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576104" y="2055056"/>
            <a:ext cx="5090917" cy="373360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853055" y="1450540"/>
            <a:ext cx="5092917" cy="6045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853055" y="2055056"/>
            <a:ext cx="5092917" cy="373360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105" y="258007"/>
            <a:ext cx="3790683" cy="109803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504811" y="258007"/>
            <a:ext cx="6441160" cy="55306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76105" y="1356037"/>
            <a:ext cx="3790683" cy="443262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8407" y="4536122"/>
            <a:ext cx="6913245" cy="53551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258407" y="579016"/>
            <a:ext cx="6913245" cy="388810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258407" y="5071637"/>
            <a:ext cx="6913245" cy="76052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9D3181-2550-4012-9AA4-572D36CAF4A3}" type="slidenum">
              <a:rPr lang="zh-CN" altLang="en-US" smtClean="0"/>
              <a:t>‹#›</a:t>
            </a:fld>
            <a:endParaRPr lang="zh-CN" altLang="en-US"/>
          </a:p>
        </p:txBody>
      </p:sp>
      <p:sp>
        <p:nvSpPr>
          <p:cNvPr id="8" name="矩形 7"/>
          <p:cNvSpPr/>
          <p:nvPr userDrawn="1"/>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9" name="TextBox 3"/>
          <p:cNvSpPr txBox="1"/>
          <p:nvPr userDrawn="1"/>
        </p:nvSpPr>
        <p:spPr>
          <a:xfrm>
            <a:off x="751447" y="252522"/>
            <a:ext cx="1841326" cy="460375"/>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400" b="1" dirty="0">
                <a:solidFill>
                  <a:srgbClr val="022F4F"/>
                </a:solidFill>
                <a:latin typeface="微软雅黑" panose="020B0503020204020204" charset="-122"/>
                <a:ea typeface="微软雅黑" panose="020B0503020204020204" charset="-122"/>
              </a:rPr>
              <a:t>项目一 </a:t>
            </a:r>
          </a:p>
        </p:txBody>
      </p:sp>
      <p:sp>
        <p:nvSpPr>
          <p:cNvPr id="10" name="矩形 9"/>
          <p:cNvSpPr>
            <a:spLocks noChangeArrowheads="1"/>
          </p:cNvSpPr>
          <p:nvPr userDrawn="1"/>
        </p:nvSpPr>
        <p:spPr bwMode="auto">
          <a:xfrm>
            <a:off x="2335624" y="549920"/>
            <a:ext cx="2201311" cy="646331"/>
          </a:xfrm>
          <a:prstGeom prst="rect">
            <a:avLst/>
          </a:prstGeom>
          <a:noFill/>
          <a:ln w="9525">
            <a:noFill/>
            <a:miter lim="800000"/>
          </a:ln>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en-US" altLang="zh-CN" b="1" dirty="0">
                <a:solidFill>
                  <a:srgbClr val="FF0000"/>
                </a:solidFill>
                <a:ea typeface="微软雅黑" panose="020B0503020204020204" charset="-122"/>
                <a:cs typeface="Arial Unicode MS" pitchFamily="34" charset="-122"/>
              </a:rPr>
              <a:t>Situational import </a:t>
            </a:r>
          </a:p>
          <a:p>
            <a:endParaRPr lang="en-US" altLang="zh-CN" b="1" dirty="0">
              <a:solidFill>
                <a:srgbClr val="FF0000"/>
              </a:solidFill>
              <a:ea typeface="微软雅黑" panose="020B0503020204020204" charset="-122"/>
              <a:cs typeface="Arial Unicode MS" pitchFamily="34" charset="-122"/>
            </a:endParaRPr>
          </a:p>
        </p:txBody>
      </p:sp>
      <p:cxnSp>
        <p:nvCxnSpPr>
          <p:cNvPr id="11" name="直接连接符 10"/>
          <p:cNvCxnSpPr/>
          <p:nvPr userDrawn="1"/>
        </p:nvCxnSpPr>
        <p:spPr>
          <a:xfrm>
            <a:off x="282175" y="900088"/>
            <a:ext cx="11239900" cy="0"/>
          </a:xfrm>
          <a:prstGeom prst="line">
            <a:avLst/>
          </a:prstGeom>
          <a:noFill/>
          <a:ln w="9525" cap="flat" cmpd="sng" algn="ctr">
            <a:solidFill>
              <a:srgbClr val="006BBC"/>
            </a:solidFill>
            <a:prstDash val="solid"/>
          </a:ln>
          <a:effectLst/>
        </p:spPr>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76104" y="259508"/>
            <a:ext cx="10369868" cy="1080029"/>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576104" y="1512041"/>
            <a:ext cx="10369868" cy="427661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576104" y="6006163"/>
            <a:ext cx="2688484" cy="345009"/>
          </a:xfrm>
          <a:prstGeom prst="rect">
            <a:avLst/>
          </a:prstGeom>
        </p:spPr>
        <p:txBody>
          <a:bodyPr vert="horz" lIns="91440" tIns="45720" rIns="91440" bIns="45720" rtlCol="0" anchor="ctr"/>
          <a:lstStyle>
            <a:lvl1pPr algn="l">
              <a:defRPr sz="1200">
                <a:solidFill>
                  <a:schemeClr val="tx1">
                    <a:tint val="75000"/>
                  </a:schemeClr>
                </a:solidFill>
              </a:defRPr>
            </a:lvl1p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3"/>
          </p:nvPr>
        </p:nvSpPr>
        <p:spPr>
          <a:xfrm>
            <a:off x="3936709" y="6006163"/>
            <a:ext cx="3648657" cy="34500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257487" y="6006163"/>
            <a:ext cx="2688484" cy="345009"/>
          </a:xfrm>
          <a:prstGeom prst="rect">
            <a:avLst/>
          </a:prstGeom>
        </p:spPr>
        <p:txBody>
          <a:bodyPr vert="horz" lIns="91440" tIns="45720" rIns="91440" bIns="45720" rtlCol="0" anchor="ctr"/>
          <a:lstStyle>
            <a:lvl1pPr algn="r">
              <a:defRPr sz="1200">
                <a:solidFill>
                  <a:schemeClr val="tx1">
                    <a:tint val="75000"/>
                  </a:schemeClr>
                </a:solidFill>
              </a:defRPr>
            </a:lvl1pPr>
          </a:lstStyle>
          <a:p>
            <a:fld id="{5F9D3181-2550-4012-9AA4-572D36CAF4A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12.emf"/><Relationship Id="rId13" Type="http://schemas.openxmlformats.org/officeDocument/2006/relationships/oleObject" Target="../embeddings/oleObject6.bin"/><Relationship Id="rId18" Type="http://schemas.openxmlformats.org/officeDocument/2006/relationships/image" Target="../media/image17.emf"/><Relationship Id="rId26" Type="http://schemas.openxmlformats.org/officeDocument/2006/relationships/image" Target="../media/image21.emf"/><Relationship Id="rId3" Type="http://schemas.openxmlformats.org/officeDocument/2006/relationships/oleObject" Target="../embeddings/oleObject1.bin"/><Relationship Id="rId21" Type="http://schemas.openxmlformats.org/officeDocument/2006/relationships/oleObject" Target="../embeddings/oleObject10.bin"/><Relationship Id="rId7" Type="http://schemas.openxmlformats.org/officeDocument/2006/relationships/oleObject" Target="../embeddings/oleObject3.bin"/><Relationship Id="rId12" Type="http://schemas.openxmlformats.org/officeDocument/2006/relationships/image" Target="../media/image14.emf"/><Relationship Id="rId17" Type="http://schemas.openxmlformats.org/officeDocument/2006/relationships/oleObject" Target="../embeddings/oleObject8.bin"/><Relationship Id="rId25" Type="http://schemas.openxmlformats.org/officeDocument/2006/relationships/oleObject" Target="../embeddings/oleObject12.bin"/><Relationship Id="rId2" Type="http://schemas.openxmlformats.org/officeDocument/2006/relationships/image" Target="../media/image13.png"/><Relationship Id="rId16" Type="http://schemas.openxmlformats.org/officeDocument/2006/relationships/image" Target="../media/image16.emf"/><Relationship Id="rId20" Type="http://schemas.openxmlformats.org/officeDocument/2006/relationships/image" Target="../media/image18.emf"/><Relationship Id="rId1" Type="http://schemas.openxmlformats.org/officeDocument/2006/relationships/slideLayout" Target="../slideLayouts/slideLayout12.xml"/><Relationship Id="rId6" Type="http://schemas.openxmlformats.org/officeDocument/2006/relationships/image" Target="../media/image11.emf"/><Relationship Id="rId11" Type="http://schemas.openxmlformats.org/officeDocument/2006/relationships/oleObject" Target="../embeddings/oleObject5.bin"/><Relationship Id="rId24" Type="http://schemas.openxmlformats.org/officeDocument/2006/relationships/image" Target="../media/image20.emf"/><Relationship Id="rId5" Type="http://schemas.openxmlformats.org/officeDocument/2006/relationships/oleObject" Target="../embeddings/oleObject2.bin"/><Relationship Id="rId15" Type="http://schemas.openxmlformats.org/officeDocument/2006/relationships/oleObject" Target="../embeddings/oleObject7.bin"/><Relationship Id="rId23" Type="http://schemas.openxmlformats.org/officeDocument/2006/relationships/oleObject" Target="../embeddings/oleObject11.bin"/><Relationship Id="rId10" Type="http://schemas.openxmlformats.org/officeDocument/2006/relationships/image" Target="../media/image13.emf"/><Relationship Id="rId19" Type="http://schemas.openxmlformats.org/officeDocument/2006/relationships/oleObject" Target="../embeddings/oleObject9.bin"/><Relationship Id="rId4" Type="http://schemas.openxmlformats.org/officeDocument/2006/relationships/image" Target="../media/image10.emf"/><Relationship Id="rId9" Type="http://schemas.openxmlformats.org/officeDocument/2006/relationships/oleObject" Target="../embeddings/oleObject4.bin"/><Relationship Id="rId14" Type="http://schemas.openxmlformats.org/officeDocument/2006/relationships/image" Target="../media/image15.emf"/><Relationship Id="rId22" Type="http://schemas.openxmlformats.org/officeDocument/2006/relationships/image" Target="../media/image19.emf"/></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2.xml"/><Relationship Id="rId5" Type="http://schemas.openxmlformats.org/officeDocument/2006/relationships/image" Target="../media/image25.jpeg"/><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3.bin"/><Relationship Id="rId7" Type="http://schemas.openxmlformats.org/officeDocument/2006/relationships/image" Target="../media/image29.wmf"/><Relationship Id="rId2" Type="http://schemas.openxmlformats.org/officeDocument/2006/relationships/image" Target="../media/image26.png"/><Relationship Id="rId1" Type="http://schemas.openxmlformats.org/officeDocument/2006/relationships/slideLayout" Target="../slideLayouts/slideLayout12.xml"/><Relationship Id="rId6" Type="http://schemas.openxmlformats.org/officeDocument/2006/relationships/oleObject" Target="../embeddings/oleObject14.bin"/><Relationship Id="rId5" Type="http://schemas.openxmlformats.org/officeDocument/2006/relationships/image" Target="../media/image28.png"/><Relationship Id="rId4" Type="http://schemas.openxmlformats.org/officeDocument/2006/relationships/image" Target="../media/image27.wmf"/></Relationships>
</file>

<file path=ppt/slides/_rels/slide1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oleObject" Target="../embeddings/oleObject15.bin"/><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19.bin"/><Relationship Id="rId13" Type="http://schemas.openxmlformats.org/officeDocument/2006/relationships/image" Target="../media/image37.emf"/><Relationship Id="rId18" Type="http://schemas.openxmlformats.org/officeDocument/2006/relationships/oleObject" Target="../embeddings/oleObject24.bin"/><Relationship Id="rId26" Type="http://schemas.openxmlformats.org/officeDocument/2006/relationships/oleObject" Target="../embeddings/oleObject28.bin"/><Relationship Id="rId3" Type="http://schemas.openxmlformats.org/officeDocument/2006/relationships/image" Target="../media/image32.wmf"/><Relationship Id="rId21" Type="http://schemas.openxmlformats.org/officeDocument/2006/relationships/image" Target="../media/image41.wmf"/><Relationship Id="rId7" Type="http://schemas.openxmlformats.org/officeDocument/2006/relationships/image" Target="../media/image34.emf"/><Relationship Id="rId12" Type="http://schemas.openxmlformats.org/officeDocument/2006/relationships/oleObject" Target="../embeddings/oleObject21.bin"/><Relationship Id="rId17" Type="http://schemas.openxmlformats.org/officeDocument/2006/relationships/image" Target="../media/image39.emf"/><Relationship Id="rId25" Type="http://schemas.openxmlformats.org/officeDocument/2006/relationships/image" Target="../media/image43.emf"/><Relationship Id="rId2" Type="http://schemas.openxmlformats.org/officeDocument/2006/relationships/oleObject" Target="../embeddings/oleObject16.bin"/><Relationship Id="rId16" Type="http://schemas.openxmlformats.org/officeDocument/2006/relationships/oleObject" Target="../embeddings/oleObject23.bin"/><Relationship Id="rId20" Type="http://schemas.openxmlformats.org/officeDocument/2006/relationships/oleObject" Target="../embeddings/oleObject25.bin"/><Relationship Id="rId29" Type="http://schemas.openxmlformats.org/officeDocument/2006/relationships/image" Target="../media/image45.emf"/><Relationship Id="rId1" Type="http://schemas.openxmlformats.org/officeDocument/2006/relationships/slideLayout" Target="../slideLayouts/slideLayout12.xml"/><Relationship Id="rId6" Type="http://schemas.openxmlformats.org/officeDocument/2006/relationships/oleObject" Target="../embeddings/oleObject18.bin"/><Relationship Id="rId11" Type="http://schemas.openxmlformats.org/officeDocument/2006/relationships/image" Target="../media/image36.emf"/><Relationship Id="rId24" Type="http://schemas.openxmlformats.org/officeDocument/2006/relationships/oleObject" Target="../embeddings/oleObject27.bin"/><Relationship Id="rId5" Type="http://schemas.openxmlformats.org/officeDocument/2006/relationships/image" Target="../media/image33.wmf"/><Relationship Id="rId15" Type="http://schemas.openxmlformats.org/officeDocument/2006/relationships/image" Target="../media/image38.emf"/><Relationship Id="rId23" Type="http://schemas.openxmlformats.org/officeDocument/2006/relationships/image" Target="../media/image42.wmf"/><Relationship Id="rId28" Type="http://schemas.openxmlformats.org/officeDocument/2006/relationships/oleObject" Target="../embeddings/oleObject29.bin"/><Relationship Id="rId10" Type="http://schemas.openxmlformats.org/officeDocument/2006/relationships/oleObject" Target="../embeddings/oleObject20.bin"/><Relationship Id="rId19" Type="http://schemas.openxmlformats.org/officeDocument/2006/relationships/image" Target="../media/image40.emf"/><Relationship Id="rId4" Type="http://schemas.openxmlformats.org/officeDocument/2006/relationships/oleObject" Target="../embeddings/oleObject17.bin"/><Relationship Id="rId9" Type="http://schemas.openxmlformats.org/officeDocument/2006/relationships/image" Target="../media/image35.emf"/><Relationship Id="rId14" Type="http://schemas.openxmlformats.org/officeDocument/2006/relationships/oleObject" Target="../embeddings/oleObject22.bin"/><Relationship Id="rId22" Type="http://schemas.openxmlformats.org/officeDocument/2006/relationships/oleObject" Target="../embeddings/oleObject26.bin"/><Relationship Id="rId27" Type="http://schemas.openxmlformats.org/officeDocument/2006/relationships/image" Target="../media/image44.emf"/></Relationships>
</file>

<file path=ppt/slides/_rels/slide16.xml.rels><?xml version="1.0" encoding="UTF-8" standalone="yes"?>
<Relationships xmlns="http://schemas.openxmlformats.org/package/2006/relationships"><Relationship Id="rId13" Type="http://schemas.openxmlformats.org/officeDocument/2006/relationships/image" Target="../media/image49.emf"/><Relationship Id="rId18" Type="http://schemas.openxmlformats.org/officeDocument/2006/relationships/oleObject" Target="../embeddings/oleObject38.bin"/><Relationship Id="rId26" Type="http://schemas.openxmlformats.org/officeDocument/2006/relationships/oleObject" Target="../embeddings/oleObject42.bin"/><Relationship Id="rId39" Type="http://schemas.openxmlformats.org/officeDocument/2006/relationships/image" Target="../media/image62.wmf"/><Relationship Id="rId21" Type="http://schemas.openxmlformats.org/officeDocument/2006/relationships/image" Target="../media/image53.emf"/><Relationship Id="rId34" Type="http://schemas.openxmlformats.org/officeDocument/2006/relationships/oleObject" Target="../embeddings/oleObject46.bin"/><Relationship Id="rId42" Type="http://schemas.openxmlformats.org/officeDocument/2006/relationships/oleObject" Target="../embeddings/oleObject50.bin"/><Relationship Id="rId7" Type="http://schemas.openxmlformats.org/officeDocument/2006/relationships/image" Target="../media/image46.wmf"/><Relationship Id="rId2" Type="http://schemas.openxmlformats.org/officeDocument/2006/relationships/oleObject" Target="../embeddings/oleObject30.bin"/><Relationship Id="rId16" Type="http://schemas.openxmlformats.org/officeDocument/2006/relationships/oleObject" Target="../embeddings/oleObject37.bin"/><Relationship Id="rId20" Type="http://schemas.openxmlformats.org/officeDocument/2006/relationships/oleObject" Target="../embeddings/oleObject39.bin"/><Relationship Id="rId29" Type="http://schemas.openxmlformats.org/officeDocument/2006/relationships/image" Target="../media/image57.emf"/><Relationship Id="rId41" Type="http://schemas.openxmlformats.org/officeDocument/2006/relationships/image" Target="../media/image63.wmf"/><Relationship Id="rId1" Type="http://schemas.openxmlformats.org/officeDocument/2006/relationships/slideLayout" Target="../slideLayouts/slideLayout12.xml"/><Relationship Id="rId6" Type="http://schemas.openxmlformats.org/officeDocument/2006/relationships/oleObject" Target="../embeddings/oleObject32.bin"/><Relationship Id="rId11" Type="http://schemas.openxmlformats.org/officeDocument/2006/relationships/image" Target="../media/image48.emf"/><Relationship Id="rId24" Type="http://schemas.openxmlformats.org/officeDocument/2006/relationships/oleObject" Target="../embeddings/oleObject41.bin"/><Relationship Id="rId32" Type="http://schemas.openxmlformats.org/officeDocument/2006/relationships/oleObject" Target="../embeddings/oleObject45.bin"/><Relationship Id="rId37" Type="http://schemas.openxmlformats.org/officeDocument/2006/relationships/image" Target="../media/image61.wmf"/><Relationship Id="rId40" Type="http://schemas.openxmlformats.org/officeDocument/2006/relationships/oleObject" Target="../embeddings/oleObject49.bin"/><Relationship Id="rId5" Type="http://schemas.openxmlformats.org/officeDocument/2006/relationships/image" Target="../media/image33.wmf"/><Relationship Id="rId15" Type="http://schemas.openxmlformats.org/officeDocument/2006/relationships/image" Target="../media/image50.emf"/><Relationship Id="rId23" Type="http://schemas.openxmlformats.org/officeDocument/2006/relationships/image" Target="../media/image54.emf"/><Relationship Id="rId28" Type="http://schemas.openxmlformats.org/officeDocument/2006/relationships/oleObject" Target="../embeddings/oleObject43.bin"/><Relationship Id="rId36" Type="http://schemas.openxmlformats.org/officeDocument/2006/relationships/oleObject" Target="../embeddings/oleObject47.bin"/><Relationship Id="rId10" Type="http://schemas.openxmlformats.org/officeDocument/2006/relationships/oleObject" Target="../embeddings/oleObject34.bin"/><Relationship Id="rId19" Type="http://schemas.openxmlformats.org/officeDocument/2006/relationships/image" Target="../media/image52.emf"/><Relationship Id="rId31" Type="http://schemas.openxmlformats.org/officeDocument/2006/relationships/image" Target="../media/image58.emf"/><Relationship Id="rId4" Type="http://schemas.openxmlformats.org/officeDocument/2006/relationships/oleObject" Target="../embeddings/oleObject31.bin"/><Relationship Id="rId9" Type="http://schemas.openxmlformats.org/officeDocument/2006/relationships/image" Target="../media/image47.emf"/><Relationship Id="rId14" Type="http://schemas.openxmlformats.org/officeDocument/2006/relationships/oleObject" Target="../embeddings/oleObject36.bin"/><Relationship Id="rId22" Type="http://schemas.openxmlformats.org/officeDocument/2006/relationships/oleObject" Target="../embeddings/oleObject40.bin"/><Relationship Id="rId27" Type="http://schemas.openxmlformats.org/officeDocument/2006/relationships/image" Target="../media/image56.emf"/><Relationship Id="rId30" Type="http://schemas.openxmlformats.org/officeDocument/2006/relationships/oleObject" Target="../embeddings/oleObject44.bin"/><Relationship Id="rId35" Type="http://schemas.openxmlformats.org/officeDocument/2006/relationships/image" Target="../media/image60.wmf"/><Relationship Id="rId43" Type="http://schemas.openxmlformats.org/officeDocument/2006/relationships/image" Target="../media/image64.wmf"/><Relationship Id="rId8" Type="http://schemas.openxmlformats.org/officeDocument/2006/relationships/oleObject" Target="../embeddings/oleObject33.bin"/><Relationship Id="rId3" Type="http://schemas.openxmlformats.org/officeDocument/2006/relationships/image" Target="../media/image32.wmf"/><Relationship Id="rId12" Type="http://schemas.openxmlformats.org/officeDocument/2006/relationships/oleObject" Target="../embeddings/oleObject35.bin"/><Relationship Id="rId17" Type="http://schemas.openxmlformats.org/officeDocument/2006/relationships/image" Target="../media/image51.emf"/><Relationship Id="rId25" Type="http://schemas.openxmlformats.org/officeDocument/2006/relationships/image" Target="../media/image55.emf"/><Relationship Id="rId33" Type="http://schemas.openxmlformats.org/officeDocument/2006/relationships/image" Target="../media/image59.wmf"/><Relationship Id="rId38" Type="http://schemas.openxmlformats.org/officeDocument/2006/relationships/oleObject" Target="../embeddings/oleObject48.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6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69.png"/></Relationships>
</file>

<file path=ppt/slides/_rels/slide2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71.emf"/><Relationship Id="rId4" Type="http://schemas.openxmlformats.org/officeDocument/2006/relationships/oleObject" Target="../embeddings/oleObject51.bin"/></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image" Target="../media/image74.png"/><Relationship Id="rId1" Type="http://schemas.openxmlformats.org/officeDocument/2006/relationships/slideLayout" Target="../slideLayouts/slideLayout12.xml"/><Relationship Id="rId4" Type="http://schemas.openxmlformats.org/officeDocument/2006/relationships/image" Target="../media/image75.w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png"/><Relationship Id="rId1" Type="http://schemas.openxmlformats.org/officeDocument/2006/relationships/slideLayout" Target="../slideLayouts/slideLayout12.xml"/><Relationship Id="rId4" Type="http://schemas.openxmlformats.org/officeDocument/2006/relationships/image" Target="../media/image83.jpeg"/></Relationships>
</file>

<file path=ppt/slides/_rels/slide43.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png"/><Relationship Id="rId1" Type="http://schemas.openxmlformats.org/officeDocument/2006/relationships/slideLayout" Target="../slideLayouts/slideLayout12.xml"/><Relationship Id="rId4" Type="http://schemas.openxmlformats.org/officeDocument/2006/relationships/image" Target="../media/image83.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12.xml"/><Relationship Id="rId4" Type="http://schemas.openxmlformats.org/officeDocument/2006/relationships/image" Target="../media/image86.jpeg"/></Relationships>
</file>

<file path=ppt/slides/_rels/slide4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12.xml"/><Relationship Id="rId4" Type="http://schemas.openxmlformats.org/officeDocument/2006/relationships/image" Target="../media/image89.jpeg"/></Relationships>
</file>

<file path=ppt/slides/_rels/slide47.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92.emf"/><Relationship Id="rId2" Type="http://schemas.openxmlformats.org/officeDocument/2006/relationships/oleObject" Target="../embeddings/oleObject53.bin"/><Relationship Id="rId1" Type="http://schemas.openxmlformats.org/officeDocument/2006/relationships/slideLayout" Target="../slideLayouts/slideLayout12.xml"/><Relationship Id="rId5" Type="http://schemas.openxmlformats.org/officeDocument/2006/relationships/image" Target="../media/image93.emf"/><Relationship Id="rId4" Type="http://schemas.openxmlformats.org/officeDocument/2006/relationships/oleObject" Target="../embeddings/oleObject54.bin"/></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png"/><Relationship Id="rId9" Type="http://schemas.openxmlformats.org/officeDocument/2006/relationships/image" Target="../media/image9.png"/></Relationships>
</file>

<file path=ppt/slides/_rels/slide50.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95.emf"/><Relationship Id="rId2" Type="http://schemas.openxmlformats.org/officeDocument/2006/relationships/oleObject" Target="../embeddings/oleObject55.bin"/><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png"/><Relationship Id="rId1" Type="http://schemas.openxmlformats.org/officeDocument/2006/relationships/slideLayout" Target="../slideLayouts/slideLayout12.xml"/><Relationship Id="rId4" Type="http://schemas.openxmlformats.org/officeDocument/2006/relationships/image" Target="../media/image101.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02.emf"/><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12.xml"/><Relationship Id="rId4" Type="http://schemas.openxmlformats.org/officeDocument/2006/relationships/image" Target="../media/image107.png"/></Relationships>
</file>

<file path=ppt/slides/_rels/slide6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12.xml"/><Relationship Id="rId5" Type="http://schemas.openxmlformats.org/officeDocument/2006/relationships/image" Target="../media/image106.jpeg"/><Relationship Id="rId4" Type="http://schemas.openxmlformats.org/officeDocument/2006/relationships/image" Target="../media/image110.png"/></Relationships>
</file>

<file path=ppt/slides/_rels/slide64.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11.jpeg"/><Relationship Id="rId1" Type="http://schemas.openxmlformats.org/officeDocument/2006/relationships/slideLayout" Target="../slideLayouts/slideLayout12.xml"/><Relationship Id="rId4" Type="http://schemas.openxmlformats.org/officeDocument/2006/relationships/image" Target="../media/image112.png"/></Relationships>
</file>

<file path=ppt/slides/_rels/slide65.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13.jpeg"/><Relationship Id="rId1" Type="http://schemas.openxmlformats.org/officeDocument/2006/relationships/slideLayout" Target="../slideLayouts/slideLayout12.xml"/><Relationship Id="rId4" Type="http://schemas.openxmlformats.org/officeDocument/2006/relationships/image" Target="../media/image114.jpeg"/></Relationships>
</file>

<file path=ppt/slides/_rels/slide66.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06.jpeg"/><Relationship Id="rId1" Type="http://schemas.openxmlformats.org/officeDocument/2006/relationships/slideLayout" Target="../slideLayouts/slideLayout12.xml"/><Relationship Id="rId4" Type="http://schemas.openxmlformats.org/officeDocument/2006/relationships/image" Target="../media/image112.png"/></Relationships>
</file>

<file path=ppt/slides/_rels/slide67.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6.jpeg"/><Relationship Id="rId1" Type="http://schemas.openxmlformats.org/officeDocument/2006/relationships/slideLayout" Target="../slideLayouts/slideLayout12.xml"/><Relationship Id="rId4" Type="http://schemas.openxmlformats.org/officeDocument/2006/relationships/image" Target="../media/image106.jpeg"/></Relationships>
</file>

<file path=ppt/slides/_rels/slide68.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7.jpeg"/><Relationship Id="rId1" Type="http://schemas.openxmlformats.org/officeDocument/2006/relationships/slideLayout" Target="../slideLayouts/slideLayout12.xml"/><Relationship Id="rId4" Type="http://schemas.openxmlformats.org/officeDocument/2006/relationships/image" Target="../media/image106.jpeg"/></Relationships>
</file>

<file path=ppt/slides/_rels/slide69.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19.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png"/><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bwMode="auto">
          <a:xfrm>
            <a:off x="0" y="-273"/>
            <a:ext cx="11522075" cy="648017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993527"/>
              </a:solidFill>
              <a:effectLst/>
              <a:uLnTx/>
              <a:uFillTx/>
              <a:latin typeface="Arial" panose="020B0604020202020204" pitchFamily="34" charset="0"/>
              <a:ea typeface="宋体" panose="02010600030101010101" pitchFamily="2" charset="-122"/>
            </a:endParaRPr>
          </a:p>
        </p:txBody>
      </p:sp>
      <p:sp>
        <p:nvSpPr>
          <p:cNvPr id="16" name="矩形 15"/>
          <p:cNvSpPr/>
          <p:nvPr/>
        </p:nvSpPr>
        <p:spPr bwMode="auto">
          <a:xfrm>
            <a:off x="1518" y="1100420"/>
            <a:ext cx="11522075" cy="4333179"/>
          </a:xfrm>
          <a:prstGeom prst="rect">
            <a:avLst/>
          </a:prstGeom>
          <a:solidFill>
            <a:srgbClr val="062B5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4" name="矩形 13"/>
          <p:cNvSpPr/>
          <p:nvPr/>
        </p:nvSpPr>
        <p:spPr bwMode="auto">
          <a:xfrm>
            <a:off x="3171857" y="2273265"/>
            <a:ext cx="8351736" cy="2214578"/>
          </a:xfrm>
          <a:prstGeom prst="rect">
            <a:avLst/>
          </a:prstGeom>
          <a:solidFill>
            <a:schemeClr val="tx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993527"/>
              </a:solidFill>
              <a:effectLst/>
              <a:uLnTx/>
              <a:uFillTx/>
              <a:latin typeface="Arial" panose="020B0604020202020204" pitchFamily="34" charset="0"/>
              <a:ea typeface="宋体" panose="02010600030101010101" pitchFamily="2" charset="-122"/>
            </a:endParaRPr>
          </a:p>
        </p:txBody>
      </p:sp>
      <p:sp>
        <p:nvSpPr>
          <p:cNvPr id="2" name="椭圆 1"/>
          <p:cNvSpPr/>
          <p:nvPr/>
        </p:nvSpPr>
        <p:spPr bwMode="auto">
          <a:xfrm>
            <a:off x="610485" y="1473207"/>
            <a:ext cx="3672306" cy="3672306"/>
          </a:xfrm>
          <a:prstGeom prst="ellipse">
            <a:avLst/>
          </a:prstGeom>
          <a:solidFill>
            <a:schemeClr val="bg1"/>
          </a:solidFill>
          <a:ln w="114300" cap="flat" cmpd="sng" algn="ctr">
            <a:solidFill>
              <a:srgbClr val="9DC3E6">
                <a:alpha val="69804"/>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713105"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7" name="矩形 16"/>
          <p:cNvSpPr/>
          <p:nvPr/>
        </p:nvSpPr>
        <p:spPr bwMode="auto">
          <a:xfrm>
            <a:off x="2075" y="1096947"/>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8" name="矩形 17"/>
          <p:cNvSpPr/>
          <p:nvPr/>
        </p:nvSpPr>
        <p:spPr bwMode="auto">
          <a:xfrm>
            <a:off x="2075" y="5388860"/>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39" name="矩形 38"/>
          <p:cNvSpPr/>
          <p:nvPr/>
        </p:nvSpPr>
        <p:spPr>
          <a:xfrm>
            <a:off x="4017298" y="2520007"/>
            <a:ext cx="7160626" cy="52322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2800" b="1" dirty="0">
                <a:solidFill>
                  <a:srgbClr val="022D56"/>
                </a:solidFill>
                <a:latin typeface="微软雅黑" panose="020B0503020204020204" charset="-122"/>
                <a:ea typeface="微软雅黑" panose="020B0503020204020204" charset="-122"/>
              </a:rPr>
              <a:t>项目</a:t>
            </a:r>
            <a:r>
              <a:rPr lang="en-US" altLang="zh-CN" sz="2800" b="1" dirty="0">
                <a:solidFill>
                  <a:srgbClr val="022D56"/>
                </a:solidFill>
                <a:latin typeface="微软雅黑" panose="020B0503020204020204" charset="-122"/>
                <a:ea typeface="微软雅黑" panose="020B0503020204020204" charset="-122"/>
              </a:rPr>
              <a:t>1 </a:t>
            </a:r>
            <a:r>
              <a:rPr lang="zh-CN" altLang="en-US" sz="2800" b="1" dirty="0">
                <a:solidFill>
                  <a:srgbClr val="022D56"/>
                </a:solidFill>
                <a:latin typeface="微软雅黑" panose="020B0503020204020204" charset="-122"/>
                <a:ea typeface="微软雅黑" panose="020B0503020204020204" charset="-122"/>
              </a:rPr>
              <a:t>变频器选用与安装</a:t>
            </a:r>
            <a:endParaRPr lang="en-US" altLang="zh-CN" sz="2800" b="1" dirty="0">
              <a:solidFill>
                <a:srgbClr val="022D56"/>
              </a:solidFill>
              <a:latin typeface="微软雅黑" panose="020B0503020204020204" charset="-122"/>
              <a:ea typeface="微软雅黑" panose="020B0503020204020204" charset="-122"/>
            </a:endParaRPr>
          </a:p>
        </p:txBody>
      </p:sp>
      <p:sp>
        <p:nvSpPr>
          <p:cNvPr id="5" name="矩形 4"/>
          <p:cNvSpPr/>
          <p:nvPr/>
        </p:nvSpPr>
        <p:spPr>
          <a:xfrm>
            <a:off x="3938351" y="1228262"/>
            <a:ext cx="7318521" cy="92333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5400" b="1" dirty="0">
                <a:solidFill>
                  <a:schemeClr val="bg1"/>
                </a:solidFill>
                <a:latin typeface="华文行楷" panose="02010800040101010101" pitchFamily="2" charset="-122"/>
                <a:ea typeface="华文行楷" panose="02010800040101010101" pitchFamily="2" charset="-122"/>
              </a:rPr>
              <a:t>变频与伺服控制技术</a:t>
            </a:r>
          </a:p>
        </p:txBody>
      </p:sp>
      <p:pic>
        <p:nvPicPr>
          <p:cNvPr id="3" name="图片 2">
            <a:extLst>
              <a:ext uri="{FF2B5EF4-FFF2-40B4-BE49-F238E27FC236}">
                <a16:creationId xmlns:a16="http://schemas.microsoft.com/office/drawing/2014/main" id="{6BAD86DE-18B0-C779-6D01-ED1095010A5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4895" y="2500612"/>
            <a:ext cx="2798852" cy="1675579"/>
          </a:xfrm>
          <a:prstGeom prst="rect">
            <a:avLst/>
          </a:prstGeom>
        </p:spPr>
      </p:pic>
      <p:sp>
        <p:nvSpPr>
          <p:cNvPr id="4" name="椭圆 3">
            <a:extLst>
              <a:ext uri="{FF2B5EF4-FFF2-40B4-BE49-F238E27FC236}">
                <a16:creationId xmlns:a16="http://schemas.microsoft.com/office/drawing/2014/main" id="{D192A4E4-8193-CD51-BDAE-A094FD022864}"/>
              </a:ext>
            </a:extLst>
          </p:cNvPr>
          <p:cNvSpPr/>
          <p:nvPr/>
        </p:nvSpPr>
        <p:spPr>
          <a:xfrm>
            <a:off x="720477" y="1583903"/>
            <a:ext cx="3456384" cy="3489610"/>
          </a:xfrm>
          <a:prstGeom prst="ellipse">
            <a:avLst/>
          </a:prstGeom>
          <a:solidFill>
            <a:schemeClr val="bg2">
              <a:alpha val="7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4" fill="hold" grpId="1"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ppt_x"/>
                                          </p:val>
                                        </p:tav>
                                        <p:tav tm="100000">
                                          <p:val>
                                            <p:strVal val="#ppt_x"/>
                                          </p:val>
                                        </p:tav>
                                      </p:tavLst>
                                    </p:anim>
                                    <p:anim calcmode="lin" valueType="num">
                                      <p:cBhvr additive="base">
                                        <p:cTn id="11" dur="50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fill="hold"/>
                                        <p:tgtEl>
                                          <p:spTgt spid="39"/>
                                        </p:tgtEl>
                                        <p:attrNameLst>
                                          <p:attrName>ppt_x</p:attrName>
                                        </p:attrNameLst>
                                      </p:cBhvr>
                                      <p:tavLst>
                                        <p:tav tm="0">
                                          <p:val>
                                            <p:strVal val="1+#ppt_w/2"/>
                                          </p:val>
                                        </p:tav>
                                        <p:tav tm="100000">
                                          <p:val>
                                            <p:strVal val="#ppt_x"/>
                                          </p:val>
                                        </p:tav>
                                      </p:tavLst>
                                    </p:anim>
                                    <p:anim calcmode="lin" valueType="num">
                                      <p:cBhvr additive="base">
                                        <p:cTn id="19" dur="500" fill="hold"/>
                                        <p:tgtEl>
                                          <p:spTgt spid="3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bldLvl="0" animBg="1"/>
      <p:bldP spid="2" grpId="0" bldLvl="0" animBg="1"/>
      <p:bldP spid="39"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3" name="文本框 12">
            <a:extLst>
              <a:ext uri="{FF2B5EF4-FFF2-40B4-BE49-F238E27FC236}">
                <a16:creationId xmlns:a16="http://schemas.microsoft.com/office/drawing/2014/main" id="{1EAA946D-F80F-4DE2-838C-95616FCC60DE}"/>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1.2 </a:t>
            </a:r>
            <a:r>
              <a:rPr lang="zh-CN" altLang="en-US" sz="3200" b="1" dirty="0">
                <a:solidFill>
                  <a:srgbClr val="022F4F"/>
                </a:solidFill>
                <a:latin typeface="微软雅黑" panose="020B0503020204020204" charset="-122"/>
                <a:ea typeface="微软雅黑" panose="020B0503020204020204" charset="-122"/>
              </a:rPr>
              <a:t>变频器的选用</a:t>
            </a:r>
            <a:endParaRPr lang="zh-CN" altLang="zh-CN" sz="3200" b="1" dirty="0">
              <a:solidFill>
                <a:srgbClr val="022F4F"/>
              </a:solidFill>
              <a:latin typeface="微软雅黑" panose="020B0503020204020204" charset="-122"/>
              <a:ea typeface="微软雅黑" panose="020B0503020204020204" charset="-122"/>
            </a:endParaRPr>
          </a:p>
        </p:txBody>
      </p:sp>
      <mc:AlternateContent xmlns:mc="http://schemas.openxmlformats.org/markup-compatibility/2006" xmlns:a14="http://schemas.microsoft.com/office/drawing/2010/main">
        <mc:Choice Requires="a14">
          <p:sp>
            <p:nvSpPr>
              <p:cNvPr id="9" name="文本框 8">
                <a:extLst>
                  <a:ext uri="{FF2B5EF4-FFF2-40B4-BE49-F238E27FC236}">
                    <a16:creationId xmlns:a16="http://schemas.microsoft.com/office/drawing/2014/main" id="{EA61E412-6838-39D3-940A-9913ED36BE09}"/>
                  </a:ext>
                </a:extLst>
              </p:cNvPr>
              <p:cNvSpPr txBox="1"/>
              <p:nvPr/>
            </p:nvSpPr>
            <p:spPr>
              <a:xfrm>
                <a:off x="3240757" y="1757331"/>
                <a:ext cx="4464007" cy="668516"/>
              </a:xfrm>
              <a:prstGeom prst="rect">
                <a:avLst/>
              </a:prstGeom>
              <a:noFill/>
            </p:spPr>
            <p:txBody>
              <a:bodyPr wrap="square">
                <a:spAutoFit/>
              </a:bodyPr>
              <a:lstStyle/>
              <a:p>
                <a14:m>
                  <m:oMath xmlns:m="http://schemas.openxmlformats.org/officeDocument/2006/math">
                    <m:sSub>
                      <m:sSubPr>
                        <m:ctrlPr>
                          <a:rPr lang="zh-CN" altLang="zh-CN" sz="2400" i="1">
                            <a:effectLst/>
                            <a:latin typeface="Cambria Math" panose="02040503050406030204" pitchFamily="18" charset="0"/>
                            <a:ea typeface="Cambria Math" panose="02040503050406030204" pitchFamily="18" charset="0"/>
                          </a:rPr>
                        </m:ctrlPr>
                      </m:sSubPr>
                      <m:e>
                        <m:r>
                          <a:rPr lang="en-US" altLang="zh-CN" sz="2400" i="1">
                            <a:effectLst/>
                            <a:latin typeface="Cambria Math" panose="02040503050406030204" pitchFamily="18" charset="0"/>
                            <a:ea typeface="宋体" panose="02010600030101010101" pitchFamily="2" charset="-122"/>
                            <a:cs typeface="宋体" panose="02010600030101010101" pitchFamily="2" charset="-122"/>
                          </a:rPr>
                          <m:t>𝑛</m:t>
                        </m:r>
                      </m:e>
                      <m:sub>
                        <m:r>
                          <a:rPr lang="en-US" altLang="zh-CN" sz="2400" i="1">
                            <a:effectLst/>
                            <a:latin typeface="Cambria Math" panose="02040503050406030204" pitchFamily="18" charset="0"/>
                            <a:ea typeface="宋体" panose="02010600030101010101" pitchFamily="2" charset="-122"/>
                            <a:cs typeface="宋体" panose="02010600030101010101" pitchFamily="2" charset="-122"/>
                          </a:rPr>
                          <m:t>0</m:t>
                        </m:r>
                      </m:sub>
                    </m:sSub>
                    <m:r>
                      <a:rPr lang="en-US" altLang="zh-CN" sz="2400" i="1">
                        <a:effectLst/>
                        <a:latin typeface="Cambria Math" panose="02040503050406030204" pitchFamily="18" charset="0"/>
                        <a:ea typeface="宋体" panose="02010600030101010101" pitchFamily="2" charset="-122"/>
                        <a:cs typeface="宋体" panose="02010600030101010101" pitchFamily="2" charset="-122"/>
                      </a:rPr>
                      <m:t>=</m:t>
                    </m:r>
                    <m:f>
                      <m:fPr>
                        <m:ctrlPr>
                          <a:rPr lang="zh-CN" altLang="zh-CN" sz="2400" i="1">
                            <a:effectLst/>
                            <a:latin typeface="Cambria Math" panose="02040503050406030204" pitchFamily="18" charset="0"/>
                            <a:ea typeface="Cambria Math" panose="02040503050406030204" pitchFamily="18" charset="0"/>
                          </a:rPr>
                        </m:ctrlPr>
                      </m:fPr>
                      <m:num>
                        <m:r>
                          <a:rPr lang="en-US" altLang="zh-CN" sz="2400" i="1">
                            <a:effectLst/>
                            <a:latin typeface="Cambria Math" panose="02040503050406030204" pitchFamily="18" charset="0"/>
                            <a:ea typeface="宋体" panose="02010600030101010101" pitchFamily="2" charset="-122"/>
                            <a:cs typeface="宋体" panose="02010600030101010101" pitchFamily="2" charset="-122"/>
                          </a:rPr>
                          <m:t>60</m:t>
                        </m:r>
                        <m:sSub>
                          <m:sSubPr>
                            <m:ctrlPr>
                              <a:rPr lang="zh-CN" altLang="zh-CN" sz="2400" i="1">
                                <a:effectLst/>
                                <a:latin typeface="Cambria Math" panose="02040503050406030204" pitchFamily="18" charset="0"/>
                                <a:ea typeface="Cambria Math" panose="02040503050406030204" pitchFamily="18" charset="0"/>
                              </a:rPr>
                            </m:ctrlPr>
                          </m:sSubPr>
                          <m:e>
                            <m:r>
                              <a:rPr lang="en-US" altLang="zh-CN" sz="2400" i="1">
                                <a:effectLst/>
                                <a:latin typeface="Cambria Math" panose="02040503050406030204" pitchFamily="18" charset="0"/>
                                <a:ea typeface="宋体" panose="02010600030101010101" pitchFamily="2" charset="-122"/>
                                <a:cs typeface="宋体" panose="02010600030101010101" pitchFamily="2" charset="-122"/>
                              </a:rPr>
                              <m:t>𝑓</m:t>
                            </m:r>
                          </m:e>
                          <m:sub>
                            <m:r>
                              <a:rPr lang="en-US" altLang="zh-CN" sz="2400" i="1">
                                <a:effectLst/>
                                <a:latin typeface="Cambria Math" panose="02040503050406030204" pitchFamily="18" charset="0"/>
                                <a:ea typeface="宋体" panose="02010600030101010101" pitchFamily="2" charset="-122"/>
                                <a:cs typeface="宋体" panose="02010600030101010101" pitchFamily="2" charset="-122"/>
                              </a:rPr>
                              <m:t>1</m:t>
                            </m:r>
                          </m:sub>
                        </m:sSub>
                      </m:num>
                      <m:den>
                        <m:r>
                          <a:rPr lang="en-US" altLang="zh-CN" sz="2400" i="1">
                            <a:effectLst/>
                            <a:latin typeface="Cambria Math" panose="02040503050406030204" pitchFamily="18" charset="0"/>
                            <a:ea typeface="宋体" panose="02010600030101010101" pitchFamily="2" charset="-122"/>
                            <a:cs typeface="宋体" panose="02010600030101010101" pitchFamily="2" charset="-122"/>
                          </a:rPr>
                          <m:t>𝑝</m:t>
                        </m:r>
                      </m:den>
                    </m:f>
                    <m:r>
                      <a:rPr lang="zh-CN" altLang="en-US" sz="2400" i="1">
                        <a:latin typeface="Cambria Math" panose="02040503050406030204" pitchFamily="18" charset="0"/>
                        <a:ea typeface="宋体" panose="02010600030101010101" pitchFamily="2" charset="-122"/>
                        <a:cs typeface="宋体" panose="02010600030101010101" pitchFamily="2" charset="-122"/>
                      </a:rPr>
                      <m:t>（</m:t>
                    </m:r>
                  </m:oMath>
                </a14:m>
                <a:r>
                  <a:rPr lang="en-US" altLang="zh-CN" sz="2400" dirty="0">
                    <a:effectLst/>
                    <a:latin typeface="宋体" panose="02010600030101010101" pitchFamily="2" charset="-122"/>
                    <a:cs typeface="宋体" panose="02010600030101010101" pitchFamily="2" charset="-122"/>
                  </a:rPr>
                  <a:t>RPM</a:t>
                </a:r>
                <a:r>
                  <a:rPr lang="zh-CN" altLang="en-US" sz="2400" dirty="0">
                    <a:effectLst/>
                    <a:latin typeface="宋体" panose="02010600030101010101" pitchFamily="2" charset="-122"/>
                    <a:cs typeface="宋体" panose="02010600030101010101" pitchFamily="2" charset="-122"/>
                  </a:rPr>
                  <a:t>）</a:t>
                </a:r>
                <a:r>
                  <a:rPr lang="en-US" altLang="zh-CN" sz="2400" dirty="0">
                    <a:effectLst/>
                    <a:latin typeface="宋体" panose="02010600030101010101" pitchFamily="2" charset="-122"/>
                    <a:cs typeface="宋体" panose="02010600030101010101" pitchFamily="2" charset="-122"/>
                  </a:rPr>
                  <a:t> </a:t>
                </a:r>
                <a:endParaRPr lang="zh-CN" altLang="en-US" sz="2400" dirty="0"/>
              </a:p>
            </p:txBody>
          </p:sp>
        </mc:Choice>
        <mc:Fallback xmlns="">
          <p:sp>
            <p:nvSpPr>
              <p:cNvPr id="9" name="文本框 8">
                <a:extLst>
                  <a:ext uri="{FF2B5EF4-FFF2-40B4-BE49-F238E27FC236}">
                    <a16:creationId xmlns:a16="http://schemas.microsoft.com/office/drawing/2014/main" id="{EA61E412-6838-39D3-940A-9913ED36BE09}"/>
                  </a:ext>
                </a:extLst>
              </p:cNvPr>
              <p:cNvSpPr txBox="1">
                <a:spLocks noRot="1" noChangeAspect="1" noMove="1" noResize="1" noEditPoints="1" noAdjustHandles="1" noChangeArrowheads="1" noChangeShapeType="1" noTextEdit="1"/>
              </p:cNvSpPr>
              <p:nvPr/>
            </p:nvSpPr>
            <p:spPr>
              <a:xfrm>
                <a:off x="3240757" y="1757331"/>
                <a:ext cx="4464007" cy="668516"/>
              </a:xfrm>
              <a:prstGeom prst="rect">
                <a:avLst/>
              </a:prstGeom>
              <a:blipFill>
                <a:blip r:embed="rId2"/>
                <a:stretch>
                  <a:fillRect/>
                </a:stretch>
              </a:blipFill>
            </p:spPr>
            <p:txBody>
              <a:bodyPr/>
              <a:lstStyle/>
              <a:p>
                <a:r>
                  <a:rPr lang="zh-CN" altLang="en-US">
                    <a:noFill/>
                  </a:rPr>
                  <a:t> </a:t>
                </a:r>
              </a:p>
            </p:txBody>
          </p:sp>
        </mc:Fallback>
      </mc:AlternateContent>
      <p:sp>
        <p:nvSpPr>
          <p:cNvPr id="2" name="Rectangle 8">
            <a:extLst>
              <a:ext uri="{FF2B5EF4-FFF2-40B4-BE49-F238E27FC236}">
                <a16:creationId xmlns:a16="http://schemas.microsoft.com/office/drawing/2014/main" id="{FC9A7B5B-66A6-DADB-F22F-41046DEB1137}"/>
              </a:ext>
            </a:extLst>
          </p:cNvPr>
          <p:cNvSpPr>
            <a:spLocks noChangeArrowheads="1"/>
          </p:cNvSpPr>
          <p:nvPr/>
        </p:nvSpPr>
        <p:spPr bwMode="auto">
          <a:xfrm>
            <a:off x="282175" y="1272385"/>
            <a:ext cx="9220835" cy="499624"/>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000" b="1" dirty="0">
                <a:solidFill>
                  <a:srgbClr val="294B64"/>
                </a:solidFill>
                <a:latin typeface="微软雅黑" panose="020B0503020204020204" charset="-122"/>
                <a:ea typeface="微软雅黑" panose="020B0503020204020204" charset="-122"/>
              </a:rPr>
              <a:t>1.</a:t>
            </a:r>
            <a:r>
              <a:rPr lang="zh-CN" altLang="en-US" sz="2000" b="1" dirty="0">
                <a:solidFill>
                  <a:srgbClr val="294B64"/>
                </a:solidFill>
                <a:latin typeface="微软雅黑" panose="020B0503020204020204" charset="-122"/>
                <a:ea typeface="微软雅黑" panose="020B0503020204020204" charset="-122"/>
              </a:rPr>
              <a:t> 变极调速</a:t>
            </a:r>
            <a:endParaRPr lang="en-US" altLang="zh-CN" sz="2000" b="1" dirty="0">
              <a:solidFill>
                <a:srgbClr val="294B64"/>
              </a:solidFill>
              <a:latin typeface="微软雅黑" panose="020B0503020204020204" charset="-122"/>
              <a:ea typeface="微软雅黑" panose="020B0503020204020204" charset="-122"/>
            </a:endParaRPr>
          </a:p>
        </p:txBody>
      </p:sp>
      <p:graphicFrame>
        <p:nvGraphicFramePr>
          <p:cNvPr id="38" name="表格 38">
            <a:extLst>
              <a:ext uri="{FF2B5EF4-FFF2-40B4-BE49-F238E27FC236}">
                <a16:creationId xmlns:a16="http://schemas.microsoft.com/office/drawing/2014/main" id="{E0D1AFE0-412F-8ABB-C6D6-15779172A448}"/>
              </a:ext>
            </a:extLst>
          </p:cNvPr>
          <p:cNvGraphicFramePr>
            <a:graphicFrameLocks noGrp="1"/>
          </p:cNvGraphicFramePr>
          <p:nvPr>
            <p:extLst>
              <p:ext uri="{D42A27DB-BD31-4B8C-83A1-F6EECF244321}">
                <p14:modId xmlns:p14="http://schemas.microsoft.com/office/powerpoint/2010/main" val="1414564262"/>
              </p:ext>
            </p:extLst>
          </p:nvPr>
        </p:nvGraphicFramePr>
        <p:xfrm>
          <a:off x="1656581" y="2678702"/>
          <a:ext cx="7681383" cy="2029464"/>
        </p:xfrm>
        <a:graphic>
          <a:graphicData uri="http://schemas.openxmlformats.org/drawingml/2006/table">
            <a:tbl>
              <a:tblPr firstRow="1" bandRow="1">
                <a:tableStyleId>{7DF18680-E054-41AD-8BC1-D1AEF772440D}</a:tableStyleId>
              </a:tblPr>
              <a:tblGrid>
                <a:gridCol w="1464673">
                  <a:extLst>
                    <a:ext uri="{9D8B030D-6E8A-4147-A177-3AD203B41FA5}">
                      <a16:colId xmlns:a16="http://schemas.microsoft.com/office/drawing/2014/main" val="2924207912"/>
                    </a:ext>
                  </a:extLst>
                </a:gridCol>
                <a:gridCol w="3656249">
                  <a:extLst>
                    <a:ext uri="{9D8B030D-6E8A-4147-A177-3AD203B41FA5}">
                      <a16:colId xmlns:a16="http://schemas.microsoft.com/office/drawing/2014/main" val="1551311978"/>
                    </a:ext>
                  </a:extLst>
                </a:gridCol>
                <a:gridCol w="2560461">
                  <a:extLst>
                    <a:ext uri="{9D8B030D-6E8A-4147-A177-3AD203B41FA5}">
                      <a16:colId xmlns:a16="http://schemas.microsoft.com/office/drawing/2014/main" val="473362126"/>
                    </a:ext>
                  </a:extLst>
                </a:gridCol>
              </a:tblGrid>
              <a:tr h="370840">
                <a:tc>
                  <a:txBody>
                    <a:bodyPr/>
                    <a:lstStyle/>
                    <a:p>
                      <a:r>
                        <a:rPr lang="zh-CN" altLang="en-US" sz="1800" dirty="0"/>
                        <a:t>磁极对数</a:t>
                      </a:r>
                    </a:p>
                  </a:txBody>
                  <a:tcPr/>
                </a:tc>
                <a:tc>
                  <a:txBody>
                    <a:bodyPr/>
                    <a:lstStyle/>
                    <a:p>
                      <a:r>
                        <a:rPr lang="zh-CN" altLang="en-US" sz="1800" dirty="0"/>
                        <a:t>每个电流周期磁场转过的空间角度</a:t>
                      </a:r>
                    </a:p>
                  </a:txBody>
                  <a:tcPr/>
                </a:tc>
                <a:tc>
                  <a:txBody>
                    <a:bodyPr/>
                    <a:lstStyle/>
                    <a:p>
                      <a:r>
                        <a:rPr lang="zh-CN" altLang="en-US" sz="1800" dirty="0"/>
                        <a:t>同步转速</a:t>
                      </a:r>
                      <a:r>
                        <a:rPr lang="en-US" altLang="zh-CN" sz="1800" dirty="0"/>
                        <a:t>n0</a:t>
                      </a:r>
                      <a:endParaRPr lang="zh-CN" altLang="en-US" sz="1800" dirty="0"/>
                    </a:p>
                  </a:txBody>
                  <a:tcPr/>
                </a:tc>
                <a:extLst>
                  <a:ext uri="{0D108BD9-81ED-4DB2-BD59-A6C34878D82A}">
                    <a16:rowId xmlns:a16="http://schemas.microsoft.com/office/drawing/2014/main" val="3170072456"/>
                  </a:ext>
                </a:extLst>
              </a:tr>
              <a:tr h="423688">
                <a:tc>
                  <a:txBody>
                    <a:bodyPr/>
                    <a:lstStyle/>
                    <a:p>
                      <a:endParaRPr lang="zh-CN" altLang="en-US" sz="1800" dirty="0"/>
                    </a:p>
                  </a:txBody>
                  <a:tcPr/>
                </a:tc>
                <a:tc>
                  <a:txBody>
                    <a:bodyPr/>
                    <a:lstStyle/>
                    <a:p>
                      <a:endParaRPr lang="zh-CN" altLang="en-US" sz="1800" dirty="0"/>
                    </a:p>
                  </a:txBody>
                  <a:tcPr/>
                </a:tc>
                <a:tc>
                  <a:txBody>
                    <a:bodyPr/>
                    <a:lstStyle/>
                    <a:p>
                      <a:endParaRPr lang="zh-CN" altLang="en-US" sz="1800"/>
                    </a:p>
                  </a:txBody>
                  <a:tcPr/>
                </a:tc>
                <a:extLst>
                  <a:ext uri="{0D108BD9-81ED-4DB2-BD59-A6C34878D82A}">
                    <a16:rowId xmlns:a16="http://schemas.microsoft.com/office/drawing/2014/main" val="3620506125"/>
                  </a:ext>
                </a:extLst>
              </a:tr>
              <a:tr h="370840">
                <a:tc>
                  <a:txBody>
                    <a:bodyPr/>
                    <a:lstStyle/>
                    <a:p>
                      <a:endParaRPr lang="zh-CN" altLang="en-US" sz="1800"/>
                    </a:p>
                  </a:txBody>
                  <a:tcPr/>
                </a:tc>
                <a:tc>
                  <a:txBody>
                    <a:bodyPr/>
                    <a:lstStyle/>
                    <a:p>
                      <a:endParaRPr lang="zh-CN" altLang="en-US" sz="1800" dirty="0"/>
                    </a:p>
                  </a:txBody>
                  <a:tcPr/>
                </a:tc>
                <a:tc>
                  <a:txBody>
                    <a:bodyPr/>
                    <a:lstStyle/>
                    <a:p>
                      <a:endParaRPr lang="zh-CN" altLang="en-US" sz="1800"/>
                    </a:p>
                  </a:txBody>
                  <a:tcPr/>
                </a:tc>
                <a:extLst>
                  <a:ext uri="{0D108BD9-81ED-4DB2-BD59-A6C34878D82A}">
                    <a16:rowId xmlns:a16="http://schemas.microsoft.com/office/drawing/2014/main" val="2922277075"/>
                  </a:ext>
                </a:extLst>
              </a:tr>
              <a:tr h="493256">
                <a:tc>
                  <a:txBody>
                    <a:bodyPr/>
                    <a:lstStyle/>
                    <a:p>
                      <a:endParaRPr lang="zh-CN" altLang="en-US" sz="1800"/>
                    </a:p>
                  </a:txBody>
                  <a:tcPr/>
                </a:tc>
                <a:tc>
                  <a:txBody>
                    <a:bodyPr/>
                    <a:lstStyle/>
                    <a:p>
                      <a:endParaRPr lang="zh-CN" altLang="en-US" sz="1800" dirty="0"/>
                    </a:p>
                  </a:txBody>
                  <a:tcPr/>
                </a:tc>
                <a:tc>
                  <a:txBody>
                    <a:bodyPr/>
                    <a:lstStyle/>
                    <a:p>
                      <a:endParaRPr lang="zh-CN" altLang="en-US" sz="1800"/>
                    </a:p>
                  </a:txBody>
                  <a:tcPr/>
                </a:tc>
                <a:extLst>
                  <a:ext uri="{0D108BD9-81ED-4DB2-BD59-A6C34878D82A}">
                    <a16:rowId xmlns:a16="http://schemas.microsoft.com/office/drawing/2014/main" val="3318181868"/>
                  </a:ext>
                </a:extLst>
              </a:tr>
              <a:tr h="370840">
                <a:tc>
                  <a:txBody>
                    <a:bodyPr/>
                    <a:lstStyle/>
                    <a:p>
                      <a:endParaRPr lang="zh-CN" altLang="en-US" sz="1800"/>
                    </a:p>
                  </a:txBody>
                  <a:tcPr/>
                </a:tc>
                <a:tc>
                  <a:txBody>
                    <a:bodyPr/>
                    <a:lstStyle/>
                    <a:p>
                      <a:endParaRPr lang="zh-CN" altLang="en-US" sz="1800"/>
                    </a:p>
                  </a:txBody>
                  <a:tcPr/>
                </a:tc>
                <a:tc>
                  <a:txBody>
                    <a:bodyPr/>
                    <a:lstStyle/>
                    <a:p>
                      <a:endParaRPr lang="zh-CN" altLang="en-US" sz="1800" dirty="0"/>
                    </a:p>
                  </a:txBody>
                  <a:tcPr/>
                </a:tc>
                <a:extLst>
                  <a:ext uri="{0D108BD9-81ED-4DB2-BD59-A6C34878D82A}">
                    <a16:rowId xmlns:a16="http://schemas.microsoft.com/office/drawing/2014/main" val="481126726"/>
                  </a:ext>
                </a:extLst>
              </a:tr>
            </a:tbl>
          </a:graphicData>
        </a:graphic>
      </p:graphicFrame>
      <p:graphicFrame>
        <p:nvGraphicFramePr>
          <p:cNvPr id="39" name="Object 46">
            <a:extLst>
              <a:ext uri="{FF2B5EF4-FFF2-40B4-BE49-F238E27FC236}">
                <a16:creationId xmlns:a16="http://schemas.microsoft.com/office/drawing/2014/main" id="{7FE58ABA-2A8E-CC70-B69F-B8823244EF9A}"/>
              </a:ext>
            </a:extLst>
          </p:cNvPr>
          <p:cNvGraphicFramePr>
            <a:graphicFrameLocks noChangeAspect="1"/>
          </p:cNvGraphicFramePr>
          <p:nvPr>
            <p:extLst>
              <p:ext uri="{D42A27DB-BD31-4B8C-83A1-F6EECF244321}">
                <p14:modId xmlns:p14="http://schemas.microsoft.com/office/powerpoint/2010/main" val="791237507"/>
              </p:ext>
            </p:extLst>
          </p:nvPr>
        </p:nvGraphicFramePr>
        <p:xfrm>
          <a:off x="1827908" y="3042372"/>
          <a:ext cx="1090613" cy="441325"/>
        </p:xfrm>
        <a:graphic>
          <a:graphicData uri="http://schemas.openxmlformats.org/presentationml/2006/ole">
            <mc:AlternateContent xmlns:mc="http://schemas.openxmlformats.org/markup-compatibility/2006">
              <mc:Choice xmlns:v="urn:schemas-microsoft-com:vml" Requires="v">
                <p:oleObj name="公式" r:id="rId3" imgW="266653" imgH="123680" progId="">
                  <p:embed/>
                </p:oleObj>
              </mc:Choice>
              <mc:Fallback>
                <p:oleObj name="公式" r:id="rId3" imgW="266653" imgH="123680" progId="">
                  <p:embed/>
                  <p:pic>
                    <p:nvPicPr>
                      <p:cNvPr id="12" name="Object 46">
                        <a:extLst>
                          <a:ext uri="{FF2B5EF4-FFF2-40B4-BE49-F238E27FC236}">
                            <a16:creationId xmlns:a16="http://schemas.microsoft.com/office/drawing/2014/main" id="{55DA6F9E-156F-4C0A-8619-76265F6517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7908" y="3042372"/>
                        <a:ext cx="1090613"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FF99"/>
                            </a:solidFill>
                            <a:miter lim="800000"/>
                            <a:headEnd/>
                            <a:tailEnd/>
                          </a14:hiddenLine>
                        </a:ext>
                      </a:extLst>
                    </p:spPr>
                  </p:pic>
                </p:oleObj>
              </mc:Fallback>
            </mc:AlternateContent>
          </a:graphicData>
        </a:graphic>
      </p:graphicFrame>
      <p:graphicFrame>
        <p:nvGraphicFramePr>
          <p:cNvPr id="40" name="Object 42">
            <a:extLst>
              <a:ext uri="{FF2B5EF4-FFF2-40B4-BE49-F238E27FC236}">
                <a16:creationId xmlns:a16="http://schemas.microsoft.com/office/drawing/2014/main" id="{F29BE43E-766F-611C-7D14-89D38EF4F3C3}"/>
              </a:ext>
            </a:extLst>
          </p:cNvPr>
          <p:cNvGraphicFramePr>
            <a:graphicFrameLocks noChangeAspect="1"/>
          </p:cNvGraphicFramePr>
          <p:nvPr>
            <p:extLst>
              <p:ext uri="{D42A27DB-BD31-4B8C-83A1-F6EECF244321}">
                <p14:modId xmlns:p14="http://schemas.microsoft.com/office/powerpoint/2010/main" val="329434552"/>
              </p:ext>
            </p:extLst>
          </p:nvPr>
        </p:nvGraphicFramePr>
        <p:xfrm>
          <a:off x="1827908" y="3453490"/>
          <a:ext cx="1208088" cy="436563"/>
        </p:xfrm>
        <a:graphic>
          <a:graphicData uri="http://schemas.openxmlformats.org/presentationml/2006/ole">
            <mc:AlternateContent xmlns:mc="http://schemas.openxmlformats.org/markup-compatibility/2006">
              <mc:Choice xmlns:v="urn:schemas-microsoft-com:vml" Requires="v">
                <p:oleObj name="公式" r:id="rId5" imgW="304854" imgH="123680" progId="">
                  <p:embed/>
                </p:oleObj>
              </mc:Choice>
              <mc:Fallback>
                <p:oleObj name="公式" r:id="rId5" imgW="304854" imgH="123680" progId="">
                  <p:embed/>
                  <p:pic>
                    <p:nvPicPr>
                      <p:cNvPr id="8" name="Object 42">
                        <a:extLst>
                          <a:ext uri="{FF2B5EF4-FFF2-40B4-BE49-F238E27FC236}">
                            <a16:creationId xmlns:a16="http://schemas.microsoft.com/office/drawing/2014/main" id="{7FCCDAAD-3576-4FAB-9B34-5523B5CEE59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7908" y="3453490"/>
                        <a:ext cx="1208088"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FF99"/>
                            </a:solidFill>
                            <a:miter lim="800000"/>
                            <a:headEnd/>
                            <a:tailEnd/>
                          </a14:hiddenLine>
                        </a:ext>
                      </a:extLst>
                    </p:spPr>
                  </p:pic>
                </p:oleObj>
              </mc:Fallback>
            </mc:AlternateContent>
          </a:graphicData>
        </a:graphic>
      </p:graphicFrame>
      <p:graphicFrame>
        <p:nvGraphicFramePr>
          <p:cNvPr id="41" name="Object 57">
            <a:extLst>
              <a:ext uri="{FF2B5EF4-FFF2-40B4-BE49-F238E27FC236}">
                <a16:creationId xmlns:a16="http://schemas.microsoft.com/office/drawing/2014/main" id="{801470A6-D0E8-1558-CDD2-89002B7099D3}"/>
              </a:ext>
            </a:extLst>
          </p:cNvPr>
          <p:cNvGraphicFramePr>
            <a:graphicFrameLocks noChangeAspect="1"/>
          </p:cNvGraphicFramePr>
          <p:nvPr>
            <p:extLst>
              <p:ext uri="{D42A27DB-BD31-4B8C-83A1-F6EECF244321}">
                <p14:modId xmlns:p14="http://schemas.microsoft.com/office/powerpoint/2010/main" val="4105153139"/>
              </p:ext>
            </p:extLst>
          </p:nvPr>
        </p:nvGraphicFramePr>
        <p:xfrm>
          <a:off x="1763882" y="3861835"/>
          <a:ext cx="1150938" cy="433388"/>
        </p:xfrm>
        <a:graphic>
          <a:graphicData uri="http://schemas.openxmlformats.org/presentationml/2006/ole">
            <mc:AlternateContent xmlns:mc="http://schemas.openxmlformats.org/markup-compatibility/2006">
              <mc:Choice xmlns:v="urn:schemas-microsoft-com:vml" Requires="v">
                <p:oleObj name="公式" r:id="rId7" imgW="295398" imgH="123680" progId="">
                  <p:embed/>
                </p:oleObj>
              </mc:Choice>
              <mc:Fallback>
                <p:oleObj name="公式" r:id="rId7" imgW="295398" imgH="123680" progId="">
                  <p:embed/>
                  <p:pic>
                    <p:nvPicPr>
                      <p:cNvPr id="23" name="Object 57">
                        <a:extLst>
                          <a:ext uri="{FF2B5EF4-FFF2-40B4-BE49-F238E27FC236}">
                            <a16:creationId xmlns:a16="http://schemas.microsoft.com/office/drawing/2014/main" id="{A73193EC-D0E4-4B30-A96D-EEB9B3AFC85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63882" y="3861835"/>
                        <a:ext cx="1150938" cy="43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FF99"/>
                            </a:solidFill>
                            <a:miter lim="800000"/>
                            <a:headEnd/>
                            <a:tailEnd/>
                          </a14:hiddenLine>
                        </a:ext>
                      </a:extLst>
                    </p:spPr>
                  </p:pic>
                </p:oleObj>
              </mc:Fallback>
            </mc:AlternateContent>
          </a:graphicData>
        </a:graphic>
      </p:graphicFrame>
      <p:graphicFrame>
        <p:nvGraphicFramePr>
          <p:cNvPr id="42" name="Object 62">
            <a:extLst>
              <a:ext uri="{FF2B5EF4-FFF2-40B4-BE49-F238E27FC236}">
                <a16:creationId xmlns:a16="http://schemas.microsoft.com/office/drawing/2014/main" id="{872882AF-474C-3F91-8631-145D5A3C9ECB}"/>
              </a:ext>
            </a:extLst>
          </p:cNvPr>
          <p:cNvGraphicFramePr>
            <a:graphicFrameLocks noChangeAspect="1"/>
          </p:cNvGraphicFramePr>
          <p:nvPr>
            <p:extLst>
              <p:ext uri="{D42A27DB-BD31-4B8C-83A1-F6EECF244321}">
                <p14:modId xmlns:p14="http://schemas.microsoft.com/office/powerpoint/2010/main" val="3448670360"/>
              </p:ext>
            </p:extLst>
          </p:nvPr>
        </p:nvGraphicFramePr>
        <p:xfrm>
          <a:off x="1796163" y="4368134"/>
          <a:ext cx="1087438" cy="392113"/>
        </p:xfrm>
        <a:graphic>
          <a:graphicData uri="http://schemas.openxmlformats.org/presentationml/2006/ole">
            <mc:AlternateContent xmlns:mc="http://schemas.openxmlformats.org/markup-compatibility/2006">
              <mc:Choice xmlns:v="urn:schemas-microsoft-com:vml" Requires="v">
                <p:oleObj name="公式" r:id="rId9" imgW="380879" imgH="161764" progId="">
                  <p:embed/>
                </p:oleObj>
              </mc:Choice>
              <mc:Fallback>
                <p:oleObj name="公式" r:id="rId9" imgW="380879" imgH="161764" progId="">
                  <p:embed/>
                  <p:pic>
                    <p:nvPicPr>
                      <p:cNvPr id="28" name="Object 62">
                        <a:extLst>
                          <a:ext uri="{FF2B5EF4-FFF2-40B4-BE49-F238E27FC236}">
                            <a16:creationId xmlns:a16="http://schemas.microsoft.com/office/drawing/2014/main" id="{67AA8FAA-3B05-4AE2-9EE8-00D88974384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96163" y="4368134"/>
                        <a:ext cx="1087438"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FF99"/>
                            </a:solidFill>
                            <a:miter lim="800000"/>
                            <a:headEnd/>
                            <a:tailEnd/>
                          </a14:hiddenLine>
                        </a:ext>
                      </a:extLst>
                    </p:spPr>
                  </p:pic>
                </p:oleObj>
              </mc:Fallback>
            </mc:AlternateContent>
          </a:graphicData>
        </a:graphic>
      </p:graphicFrame>
      <p:graphicFrame>
        <p:nvGraphicFramePr>
          <p:cNvPr id="43" name="Object 43">
            <a:extLst>
              <a:ext uri="{FF2B5EF4-FFF2-40B4-BE49-F238E27FC236}">
                <a16:creationId xmlns:a16="http://schemas.microsoft.com/office/drawing/2014/main" id="{1F834F67-02FA-80A8-E283-05208E44248E}"/>
              </a:ext>
            </a:extLst>
          </p:cNvPr>
          <p:cNvGraphicFramePr>
            <a:graphicFrameLocks noChangeAspect="1"/>
          </p:cNvGraphicFramePr>
          <p:nvPr>
            <p:extLst>
              <p:ext uri="{D42A27DB-BD31-4B8C-83A1-F6EECF244321}">
                <p14:modId xmlns:p14="http://schemas.microsoft.com/office/powerpoint/2010/main" val="3203711943"/>
              </p:ext>
            </p:extLst>
          </p:nvPr>
        </p:nvGraphicFramePr>
        <p:xfrm>
          <a:off x="4147381" y="3484859"/>
          <a:ext cx="1003300" cy="382588"/>
        </p:xfrm>
        <a:graphic>
          <a:graphicData uri="http://schemas.openxmlformats.org/presentationml/2006/ole">
            <mc:AlternateContent xmlns:mc="http://schemas.openxmlformats.org/markup-compatibility/2006">
              <mc:Choice xmlns:v="urn:schemas-microsoft-com:vml" Requires="v">
                <p:oleObj name="公式" r:id="rId11" imgW="238286" imgH="104826" progId="">
                  <p:embed/>
                </p:oleObj>
              </mc:Choice>
              <mc:Fallback>
                <p:oleObj name="公式" r:id="rId11" imgW="238286" imgH="104826" progId="">
                  <p:embed/>
                  <p:pic>
                    <p:nvPicPr>
                      <p:cNvPr id="9" name="Object 43">
                        <a:extLst>
                          <a:ext uri="{FF2B5EF4-FFF2-40B4-BE49-F238E27FC236}">
                            <a16:creationId xmlns:a16="http://schemas.microsoft.com/office/drawing/2014/main" id="{48024E90-E04D-4718-9BCB-2C39DF94D75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147381" y="3484859"/>
                        <a:ext cx="1003300" cy="38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FF99"/>
                            </a:solidFill>
                            <a:miter lim="800000"/>
                            <a:headEnd/>
                            <a:tailEnd/>
                          </a14:hiddenLine>
                        </a:ext>
                      </a:extLst>
                    </p:spPr>
                  </p:pic>
                </p:oleObj>
              </mc:Fallback>
            </mc:AlternateContent>
          </a:graphicData>
        </a:graphic>
      </p:graphicFrame>
      <p:graphicFrame>
        <p:nvGraphicFramePr>
          <p:cNvPr id="44" name="Object 47">
            <a:extLst>
              <a:ext uri="{FF2B5EF4-FFF2-40B4-BE49-F238E27FC236}">
                <a16:creationId xmlns:a16="http://schemas.microsoft.com/office/drawing/2014/main" id="{461FA6AE-D719-371B-9CFA-5EDD6CA58224}"/>
              </a:ext>
            </a:extLst>
          </p:cNvPr>
          <p:cNvGraphicFramePr>
            <a:graphicFrameLocks noChangeAspect="1"/>
          </p:cNvGraphicFramePr>
          <p:nvPr>
            <p:extLst>
              <p:ext uri="{D42A27DB-BD31-4B8C-83A1-F6EECF244321}">
                <p14:modId xmlns:p14="http://schemas.microsoft.com/office/powerpoint/2010/main" val="3130542313"/>
              </p:ext>
            </p:extLst>
          </p:nvPr>
        </p:nvGraphicFramePr>
        <p:xfrm>
          <a:off x="4110074" y="3042372"/>
          <a:ext cx="1063625" cy="388938"/>
        </p:xfrm>
        <a:graphic>
          <a:graphicData uri="http://schemas.openxmlformats.org/presentationml/2006/ole">
            <mc:AlternateContent xmlns:mc="http://schemas.openxmlformats.org/markup-compatibility/2006">
              <mc:Choice xmlns:v="urn:schemas-microsoft-com:vml" Requires="v">
                <p:oleObj name="公式" r:id="rId13" imgW="257197" imgH="104826" progId="">
                  <p:embed/>
                </p:oleObj>
              </mc:Choice>
              <mc:Fallback>
                <p:oleObj name="公式" r:id="rId13" imgW="257197" imgH="104826" progId="">
                  <p:embed/>
                  <p:pic>
                    <p:nvPicPr>
                      <p:cNvPr id="13" name="Object 47">
                        <a:extLst>
                          <a:ext uri="{FF2B5EF4-FFF2-40B4-BE49-F238E27FC236}">
                            <a16:creationId xmlns:a16="http://schemas.microsoft.com/office/drawing/2014/main" id="{2B4AF2CD-05CC-4584-9CE7-D07C143FFB12}"/>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110074" y="3042372"/>
                        <a:ext cx="1063625"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FF99"/>
                            </a:solidFill>
                            <a:miter lim="800000"/>
                            <a:headEnd/>
                            <a:tailEnd/>
                          </a14:hiddenLine>
                        </a:ext>
                      </a:extLst>
                    </p:spPr>
                  </p:pic>
                </p:oleObj>
              </mc:Fallback>
            </mc:AlternateContent>
          </a:graphicData>
        </a:graphic>
      </p:graphicFrame>
      <p:graphicFrame>
        <p:nvGraphicFramePr>
          <p:cNvPr id="45" name="Object 58">
            <a:extLst>
              <a:ext uri="{FF2B5EF4-FFF2-40B4-BE49-F238E27FC236}">
                <a16:creationId xmlns:a16="http://schemas.microsoft.com/office/drawing/2014/main" id="{76220F04-B5C7-61BA-EBDD-927336B7AF49}"/>
              </a:ext>
            </a:extLst>
          </p:cNvPr>
          <p:cNvGraphicFramePr>
            <a:graphicFrameLocks noChangeAspect="1"/>
          </p:cNvGraphicFramePr>
          <p:nvPr>
            <p:extLst>
              <p:ext uri="{D42A27DB-BD31-4B8C-83A1-F6EECF244321}">
                <p14:modId xmlns:p14="http://schemas.microsoft.com/office/powerpoint/2010/main" val="996807546"/>
              </p:ext>
            </p:extLst>
          </p:nvPr>
        </p:nvGraphicFramePr>
        <p:xfrm>
          <a:off x="4137061" y="3918695"/>
          <a:ext cx="1009650" cy="385763"/>
        </p:xfrm>
        <a:graphic>
          <a:graphicData uri="http://schemas.openxmlformats.org/presentationml/2006/ole">
            <mc:AlternateContent xmlns:mc="http://schemas.openxmlformats.org/markup-compatibility/2006">
              <mc:Choice xmlns:v="urn:schemas-microsoft-com:vml" Requires="v">
                <p:oleObj name="公式" r:id="rId15" imgW="238286" imgH="104826" progId="">
                  <p:embed/>
                </p:oleObj>
              </mc:Choice>
              <mc:Fallback>
                <p:oleObj name="公式" r:id="rId15" imgW="238286" imgH="104826" progId="">
                  <p:embed/>
                  <p:pic>
                    <p:nvPicPr>
                      <p:cNvPr id="24" name="Object 58">
                        <a:extLst>
                          <a:ext uri="{FF2B5EF4-FFF2-40B4-BE49-F238E27FC236}">
                            <a16:creationId xmlns:a16="http://schemas.microsoft.com/office/drawing/2014/main" id="{8A8017EC-60A8-4ADC-8C27-615DB2990BCF}"/>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137061" y="3918695"/>
                        <a:ext cx="1009650"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FF99"/>
                            </a:solidFill>
                            <a:miter lim="800000"/>
                            <a:headEnd/>
                            <a:tailEnd/>
                          </a14:hiddenLine>
                        </a:ext>
                      </a:extLst>
                    </p:spPr>
                  </p:pic>
                </p:oleObj>
              </mc:Fallback>
            </mc:AlternateContent>
          </a:graphicData>
        </a:graphic>
      </p:graphicFrame>
      <p:graphicFrame>
        <p:nvGraphicFramePr>
          <p:cNvPr id="46" name="Object 64">
            <a:extLst>
              <a:ext uri="{FF2B5EF4-FFF2-40B4-BE49-F238E27FC236}">
                <a16:creationId xmlns:a16="http://schemas.microsoft.com/office/drawing/2014/main" id="{DD087432-8C16-2116-99C2-DDF4D89055FF}"/>
              </a:ext>
            </a:extLst>
          </p:cNvPr>
          <p:cNvGraphicFramePr>
            <a:graphicFrameLocks noChangeAspect="1"/>
          </p:cNvGraphicFramePr>
          <p:nvPr>
            <p:extLst>
              <p:ext uri="{D42A27DB-BD31-4B8C-83A1-F6EECF244321}">
                <p14:modId xmlns:p14="http://schemas.microsoft.com/office/powerpoint/2010/main" val="3514103301"/>
              </p:ext>
            </p:extLst>
          </p:nvPr>
        </p:nvGraphicFramePr>
        <p:xfrm>
          <a:off x="4250567" y="4388023"/>
          <a:ext cx="782638" cy="358775"/>
        </p:xfrm>
        <a:graphic>
          <a:graphicData uri="http://schemas.openxmlformats.org/presentationml/2006/ole">
            <mc:AlternateContent xmlns:mc="http://schemas.openxmlformats.org/markup-compatibility/2006">
              <mc:Choice xmlns:v="urn:schemas-microsoft-com:vml" Requires="v">
                <p:oleObj name="公式" r:id="rId17" imgW="228452" imgH="123680" progId="">
                  <p:embed/>
                </p:oleObj>
              </mc:Choice>
              <mc:Fallback>
                <p:oleObj name="公式" r:id="rId17" imgW="228452" imgH="123680" progId="">
                  <p:embed/>
                  <p:pic>
                    <p:nvPicPr>
                      <p:cNvPr id="30" name="Object 64">
                        <a:extLst>
                          <a:ext uri="{FF2B5EF4-FFF2-40B4-BE49-F238E27FC236}">
                            <a16:creationId xmlns:a16="http://schemas.microsoft.com/office/drawing/2014/main" id="{C9B80383-CC55-4620-BA72-B3F22FF18635}"/>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250567" y="4388023"/>
                        <a:ext cx="782638"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FF99"/>
                            </a:solidFill>
                            <a:miter lim="800000"/>
                            <a:headEnd/>
                            <a:tailEnd/>
                          </a14:hiddenLine>
                        </a:ext>
                      </a:extLst>
                    </p:spPr>
                  </p:pic>
                </p:oleObj>
              </mc:Fallback>
            </mc:AlternateContent>
          </a:graphicData>
        </a:graphic>
      </p:graphicFrame>
      <p:graphicFrame>
        <p:nvGraphicFramePr>
          <p:cNvPr id="47" name="Object 44">
            <a:extLst>
              <a:ext uri="{FF2B5EF4-FFF2-40B4-BE49-F238E27FC236}">
                <a16:creationId xmlns:a16="http://schemas.microsoft.com/office/drawing/2014/main" id="{5DF56D3F-4DC1-89E4-4ACB-E2AB8C777E9C}"/>
              </a:ext>
            </a:extLst>
          </p:cNvPr>
          <p:cNvGraphicFramePr>
            <a:graphicFrameLocks noChangeAspect="1"/>
          </p:cNvGraphicFramePr>
          <p:nvPr>
            <p:extLst>
              <p:ext uri="{D42A27DB-BD31-4B8C-83A1-F6EECF244321}">
                <p14:modId xmlns:p14="http://schemas.microsoft.com/office/powerpoint/2010/main" val="324602504"/>
              </p:ext>
            </p:extLst>
          </p:nvPr>
        </p:nvGraphicFramePr>
        <p:xfrm>
          <a:off x="7025561" y="3480927"/>
          <a:ext cx="1905173" cy="406164"/>
        </p:xfrm>
        <a:graphic>
          <a:graphicData uri="http://schemas.openxmlformats.org/presentationml/2006/ole">
            <mc:AlternateContent xmlns:mc="http://schemas.openxmlformats.org/markup-compatibility/2006">
              <mc:Choice xmlns:v="urn:schemas-microsoft-com:vml" Requires="v">
                <p:oleObj name="公式" r:id="rId19" imgW="762136" imgH="142910" progId="">
                  <p:embed/>
                </p:oleObj>
              </mc:Choice>
              <mc:Fallback>
                <p:oleObj name="公式" r:id="rId19" imgW="762136" imgH="142910" progId="">
                  <p:embed/>
                  <p:pic>
                    <p:nvPicPr>
                      <p:cNvPr id="10" name="Object 44">
                        <a:extLst>
                          <a:ext uri="{FF2B5EF4-FFF2-40B4-BE49-F238E27FC236}">
                            <a16:creationId xmlns:a16="http://schemas.microsoft.com/office/drawing/2014/main" id="{D4A03895-BE49-4088-8FEB-DF68B49258C4}"/>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025561" y="3480927"/>
                        <a:ext cx="1905173" cy="406164"/>
                      </a:xfrm>
                      <a:prstGeom prst="rect">
                        <a:avLst/>
                      </a:prstGeom>
                      <a:noFill/>
                      <a:ln>
                        <a:noFill/>
                      </a:ln>
                    </p:spPr>
                  </p:pic>
                </p:oleObj>
              </mc:Fallback>
            </mc:AlternateContent>
          </a:graphicData>
        </a:graphic>
      </p:graphicFrame>
      <p:graphicFrame>
        <p:nvGraphicFramePr>
          <p:cNvPr id="48" name="Object 48">
            <a:extLst>
              <a:ext uri="{FF2B5EF4-FFF2-40B4-BE49-F238E27FC236}">
                <a16:creationId xmlns:a16="http://schemas.microsoft.com/office/drawing/2014/main" id="{80919A61-9D9C-EAC5-F38D-A86CBA41C6CB}"/>
              </a:ext>
            </a:extLst>
          </p:cNvPr>
          <p:cNvGraphicFramePr>
            <a:graphicFrameLocks noChangeAspect="1"/>
          </p:cNvGraphicFramePr>
          <p:nvPr>
            <p:extLst>
              <p:ext uri="{D42A27DB-BD31-4B8C-83A1-F6EECF244321}">
                <p14:modId xmlns:p14="http://schemas.microsoft.com/office/powerpoint/2010/main" val="3610291492"/>
              </p:ext>
            </p:extLst>
          </p:nvPr>
        </p:nvGraphicFramePr>
        <p:xfrm>
          <a:off x="7009513" y="3048922"/>
          <a:ext cx="1905173" cy="400029"/>
        </p:xfrm>
        <a:graphic>
          <a:graphicData uri="http://schemas.openxmlformats.org/presentationml/2006/ole">
            <mc:AlternateContent xmlns:mc="http://schemas.openxmlformats.org/markup-compatibility/2006">
              <mc:Choice xmlns:v="urn:schemas-microsoft-com:vml" Requires="v">
                <p:oleObj name="公式" r:id="rId21" imgW="771591" imgH="142910" progId="">
                  <p:embed/>
                </p:oleObj>
              </mc:Choice>
              <mc:Fallback>
                <p:oleObj name="公式" r:id="rId21" imgW="771591" imgH="142910" progId="">
                  <p:embed/>
                  <p:pic>
                    <p:nvPicPr>
                      <p:cNvPr id="14" name="Object 48">
                        <a:extLst>
                          <a:ext uri="{FF2B5EF4-FFF2-40B4-BE49-F238E27FC236}">
                            <a16:creationId xmlns:a16="http://schemas.microsoft.com/office/drawing/2014/main" id="{5EBFB5D3-96AA-45AA-8DAD-6EB37F2520F4}"/>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7009513" y="3048922"/>
                        <a:ext cx="1905173" cy="400029"/>
                      </a:xfrm>
                      <a:prstGeom prst="rect">
                        <a:avLst/>
                      </a:prstGeom>
                      <a:noFill/>
                      <a:ln>
                        <a:noFill/>
                      </a:ln>
                    </p:spPr>
                  </p:pic>
                </p:oleObj>
              </mc:Fallback>
            </mc:AlternateContent>
          </a:graphicData>
        </a:graphic>
      </p:graphicFrame>
      <p:graphicFrame>
        <p:nvGraphicFramePr>
          <p:cNvPr id="49" name="Object 59">
            <a:extLst>
              <a:ext uri="{FF2B5EF4-FFF2-40B4-BE49-F238E27FC236}">
                <a16:creationId xmlns:a16="http://schemas.microsoft.com/office/drawing/2014/main" id="{7CF17C94-64FD-C9BF-278D-0ACC3AE7D897}"/>
              </a:ext>
            </a:extLst>
          </p:cNvPr>
          <p:cNvGraphicFramePr>
            <a:graphicFrameLocks noChangeAspect="1"/>
          </p:cNvGraphicFramePr>
          <p:nvPr>
            <p:extLst>
              <p:ext uri="{D42A27DB-BD31-4B8C-83A1-F6EECF244321}">
                <p14:modId xmlns:p14="http://schemas.microsoft.com/office/powerpoint/2010/main" val="1996825662"/>
              </p:ext>
            </p:extLst>
          </p:nvPr>
        </p:nvGraphicFramePr>
        <p:xfrm>
          <a:off x="7021591" y="3884094"/>
          <a:ext cx="1893095" cy="405041"/>
        </p:xfrm>
        <a:graphic>
          <a:graphicData uri="http://schemas.openxmlformats.org/presentationml/2006/ole">
            <mc:AlternateContent xmlns:mc="http://schemas.openxmlformats.org/markup-compatibility/2006">
              <mc:Choice xmlns:v="urn:schemas-microsoft-com:vml" Requires="v">
                <p:oleObj name="公式" r:id="rId23" imgW="762136" imgH="142910" progId="">
                  <p:embed/>
                </p:oleObj>
              </mc:Choice>
              <mc:Fallback>
                <p:oleObj name="公式" r:id="rId23" imgW="762136" imgH="142910" progId="">
                  <p:embed/>
                  <p:pic>
                    <p:nvPicPr>
                      <p:cNvPr id="25" name="Object 59">
                        <a:extLst>
                          <a:ext uri="{FF2B5EF4-FFF2-40B4-BE49-F238E27FC236}">
                            <a16:creationId xmlns:a16="http://schemas.microsoft.com/office/drawing/2014/main" id="{FE4003DB-AC67-4E52-87CF-284A08615B54}"/>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7021591" y="3884094"/>
                        <a:ext cx="1893095" cy="405041"/>
                      </a:xfrm>
                      <a:prstGeom prst="rect">
                        <a:avLst/>
                      </a:prstGeom>
                      <a:noFill/>
                      <a:ln>
                        <a:noFill/>
                      </a:ln>
                    </p:spPr>
                  </p:pic>
                </p:oleObj>
              </mc:Fallback>
            </mc:AlternateContent>
          </a:graphicData>
        </a:graphic>
      </p:graphicFrame>
      <p:graphicFrame>
        <p:nvGraphicFramePr>
          <p:cNvPr id="50" name="Object 63">
            <a:extLst>
              <a:ext uri="{FF2B5EF4-FFF2-40B4-BE49-F238E27FC236}">
                <a16:creationId xmlns:a16="http://schemas.microsoft.com/office/drawing/2014/main" id="{22DAA328-56F2-403B-0393-7BDDA4351F98}"/>
              </a:ext>
            </a:extLst>
          </p:cNvPr>
          <p:cNvGraphicFramePr>
            <a:graphicFrameLocks noChangeAspect="1"/>
          </p:cNvGraphicFramePr>
          <p:nvPr>
            <p:extLst>
              <p:ext uri="{D42A27DB-BD31-4B8C-83A1-F6EECF244321}">
                <p14:modId xmlns:p14="http://schemas.microsoft.com/office/powerpoint/2010/main" val="1061516241"/>
              </p:ext>
            </p:extLst>
          </p:nvPr>
        </p:nvGraphicFramePr>
        <p:xfrm>
          <a:off x="7057224" y="4339559"/>
          <a:ext cx="1680654" cy="390679"/>
        </p:xfrm>
        <a:graphic>
          <a:graphicData uri="http://schemas.openxmlformats.org/presentationml/2006/ole">
            <mc:AlternateContent xmlns:mc="http://schemas.openxmlformats.org/markup-compatibility/2006">
              <mc:Choice xmlns:v="urn:schemas-microsoft-com:vml" Requires="v">
                <p:oleObj name="公式" r:id="rId25" imgW="876361" imgH="190421" progId="">
                  <p:embed/>
                </p:oleObj>
              </mc:Choice>
              <mc:Fallback>
                <p:oleObj name="公式" r:id="rId25" imgW="876361" imgH="190421" progId="">
                  <p:embed/>
                  <p:pic>
                    <p:nvPicPr>
                      <p:cNvPr id="29" name="Object 63">
                        <a:extLst>
                          <a:ext uri="{FF2B5EF4-FFF2-40B4-BE49-F238E27FC236}">
                            <a16:creationId xmlns:a16="http://schemas.microsoft.com/office/drawing/2014/main" id="{C52E49CE-1A64-42DB-866A-5A58E8EFA5C2}"/>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7057224" y="4339559"/>
                        <a:ext cx="1680654" cy="390679"/>
                      </a:xfrm>
                      <a:prstGeom prst="rect">
                        <a:avLst/>
                      </a:prstGeom>
                      <a:noFill/>
                      <a:ln>
                        <a:noFill/>
                      </a:ln>
                    </p:spPr>
                  </p:pic>
                </p:oleObj>
              </mc:Fallback>
            </mc:AlternateContent>
          </a:graphicData>
        </a:graphic>
      </p:graphicFrame>
      <p:sp>
        <p:nvSpPr>
          <p:cNvPr id="51" name="Rectangle 11">
            <a:extLst>
              <a:ext uri="{FF2B5EF4-FFF2-40B4-BE49-F238E27FC236}">
                <a16:creationId xmlns:a16="http://schemas.microsoft.com/office/drawing/2014/main" id="{96EB2F9A-79EA-BD83-10CE-17DD6BFD3AEF}"/>
              </a:ext>
            </a:extLst>
          </p:cNvPr>
          <p:cNvSpPr>
            <a:spLocks noChangeArrowheads="1"/>
          </p:cNvSpPr>
          <p:nvPr/>
        </p:nvSpPr>
        <p:spPr bwMode="auto">
          <a:xfrm>
            <a:off x="1656581" y="4965429"/>
            <a:ext cx="75231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lgn="just" eaLnBrk="1" hangingPunct="1">
              <a:spcBef>
                <a:spcPct val="50000"/>
              </a:spcBef>
              <a:buFont typeface="Arial" panose="020B0604020202020204" pitchFamily="34" charset="0"/>
              <a:buChar char="•"/>
            </a:pPr>
            <a:r>
              <a:rPr kumimoji="1" lang="zh-CN" altLang="en-US" dirty="0">
                <a:latin typeface="+mn-ea"/>
                <a:ea typeface="+mn-ea"/>
              </a:rPr>
              <a:t>通过改变定子绕组的接线，就可以改变电动机的磁极对数。</a:t>
            </a:r>
          </a:p>
        </p:txBody>
      </p:sp>
      <p:sp>
        <p:nvSpPr>
          <p:cNvPr id="52" name="Rectangle 11">
            <a:extLst>
              <a:ext uri="{FF2B5EF4-FFF2-40B4-BE49-F238E27FC236}">
                <a16:creationId xmlns:a16="http://schemas.microsoft.com/office/drawing/2014/main" id="{79509335-196A-E963-6E7D-BC3D4E93FE96}"/>
              </a:ext>
            </a:extLst>
          </p:cNvPr>
          <p:cNvSpPr>
            <a:spLocks noChangeArrowheads="1"/>
          </p:cNvSpPr>
          <p:nvPr/>
        </p:nvSpPr>
        <p:spPr bwMode="auto">
          <a:xfrm>
            <a:off x="1671244" y="5365539"/>
            <a:ext cx="7325547" cy="84023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lgn="just" eaLnBrk="1" hangingPunct="1">
              <a:lnSpc>
                <a:spcPct val="120000"/>
              </a:lnSpc>
              <a:spcBef>
                <a:spcPct val="50000"/>
              </a:spcBef>
              <a:buFont typeface="Arial" panose="020B0604020202020204" pitchFamily="34" charset="0"/>
              <a:buChar char="•"/>
            </a:pPr>
            <a:r>
              <a:rPr kumimoji="1" lang="zh-CN" altLang="en-US" dirty="0">
                <a:latin typeface="+mn-ea"/>
                <a:ea typeface="+mn-ea"/>
              </a:rPr>
              <a:t>极对数增加，电动机转速降低。</a:t>
            </a:r>
            <a:endParaRPr kumimoji="1" lang="en-US" altLang="zh-CN" dirty="0">
              <a:latin typeface="+mn-ea"/>
              <a:ea typeface="+mn-ea"/>
            </a:endParaRPr>
          </a:p>
          <a:p>
            <a:pPr marL="342900" indent="-342900" algn="just" eaLnBrk="1" hangingPunct="1">
              <a:spcBef>
                <a:spcPct val="50000"/>
              </a:spcBef>
              <a:buFont typeface="Arial" panose="020B0604020202020204" pitchFamily="34" charset="0"/>
              <a:buChar char="•"/>
            </a:pPr>
            <a:r>
              <a:rPr kumimoji="1" lang="zh-CN" altLang="en-US" dirty="0">
                <a:latin typeface="+mn-ea"/>
                <a:ea typeface="+mn-ea"/>
              </a:rPr>
              <a:t>极对数增加一倍，转速降低一半。</a:t>
            </a:r>
          </a:p>
        </p:txBody>
      </p:sp>
    </p:spTree>
    <p:extLst>
      <p:ext uri="{BB962C8B-B14F-4D97-AF65-F5344CB8AC3E}">
        <p14:creationId xmlns:p14="http://schemas.microsoft.com/office/powerpoint/2010/main" val="2801129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1000"/>
                                        <p:tgtEl>
                                          <p:spTgt spid="52"/>
                                        </p:tgtEl>
                                      </p:cBhvr>
                                    </p:animEffect>
                                    <p:anim calcmode="lin" valueType="num">
                                      <p:cBhvr>
                                        <p:cTn id="14" dur="1000" fill="hold"/>
                                        <p:tgtEl>
                                          <p:spTgt spid="52"/>
                                        </p:tgtEl>
                                        <p:attrNameLst>
                                          <p:attrName>ppt_x</p:attrName>
                                        </p:attrNameLst>
                                      </p:cBhvr>
                                      <p:tavLst>
                                        <p:tav tm="0">
                                          <p:val>
                                            <p:strVal val="#ppt_x"/>
                                          </p:val>
                                        </p:tav>
                                        <p:tav tm="100000">
                                          <p:val>
                                            <p:strVal val="#ppt_x"/>
                                          </p:val>
                                        </p:tav>
                                      </p:tavLst>
                                    </p:anim>
                                    <p:anim calcmode="lin" valueType="num">
                                      <p:cBhvr>
                                        <p:cTn id="15"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3" name="文本框 12">
            <a:extLst>
              <a:ext uri="{FF2B5EF4-FFF2-40B4-BE49-F238E27FC236}">
                <a16:creationId xmlns:a16="http://schemas.microsoft.com/office/drawing/2014/main" id="{1EAA946D-F80F-4DE2-838C-95616FCC60DE}"/>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1.2 </a:t>
            </a:r>
            <a:r>
              <a:rPr lang="zh-CN" altLang="en-US" sz="3200" b="1" dirty="0">
                <a:solidFill>
                  <a:srgbClr val="022F4F"/>
                </a:solidFill>
                <a:latin typeface="微软雅黑" panose="020B0503020204020204" charset="-122"/>
                <a:ea typeface="微软雅黑" panose="020B0503020204020204" charset="-122"/>
              </a:rPr>
              <a:t>变频器的选用</a:t>
            </a:r>
            <a:endParaRPr lang="zh-CN" altLang="zh-CN" sz="3200" b="1" dirty="0">
              <a:solidFill>
                <a:srgbClr val="022F4F"/>
              </a:solidFill>
              <a:latin typeface="微软雅黑" panose="020B0503020204020204" charset="-122"/>
              <a:ea typeface="微软雅黑" panose="020B0503020204020204" charset="-122"/>
            </a:endParaRPr>
          </a:p>
        </p:txBody>
      </p:sp>
      <p:sp>
        <p:nvSpPr>
          <p:cNvPr id="21" name="文本框 20">
            <a:extLst>
              <a:ext uri="{FF2B5EF4-FFF2-40B4-BE49-F238E27FC236}">
                <a16:creationId xmlns:a16="http://schemas.microsoft.com/office/drawing/2014/main" id="{EA3621A6-7875-E9ED-498C-6296416DC30E}"/>
              </a:ext>
            </a:extLst>
          </p:cNvPr>
          <p:cNvSpPr txBox="1"/>
          <p:nvPr/>
        </p:nvSpPr>
        <p:spPr>
          <a:xfrm>
            <a:off x="642215" y="1295871"/>
            <a:ext cx="9793088" cy="501291"/>
          </a:xfrm>
          <a:prstGeom prst="rect">
            <a:avLst/>
          </a:prstGeom>
          <a:noFill/>
        </p:spPr>
        <p:txBody>
          <a:bodyPr wrap="square">
            <a:spAutoFit/>
          </a:bodyPr>
          <a:lstStyle/>
          <a:p>
            <a:pPr>
              <a:lnSpc>
                <a:spcPct val="150000"/>
              </a:lnSpc>
            </a:pPr>
            <a:r>
              <a:rPr lang="zh-CN" altLang="en-US" sz="2000" dirty="0"/>
              <a:t>以</a:t>
            </a:r>
            <a:r>
              <a:rPr lang="en-US" altLang="zh-CN" sz="2000" dirty="0"/>
              <a:t>4</a:t>
            </a:r>
            <a:r>
              <a:rPr lang="zh-CN" altLang="en-US" sz="2000" dirty="0"/>
              <a:t>极变</a:t>
            </a:r>
            <a:r>
              <a:rPr lang="en-US" altLang="zh-CN" sz="2000" dirty="0"/>
              <a:t>2</a:t>
            </a:r>
            <a:r>
              <a:rPr lang="zh-CN" altLang="en-US" sz="2000" dirty="0"/>
              <a:t>极为例：</a:t>
            </a:r>
          </a:p>
        </p:txBody>
      </p:sp>
      <p:sp>
        <p:nvSpPr>
          <p:cNvPr id="2" name="Text Box 7">
            <a:extLst>
              <a:ext uri="{FF2B5EF4-FFF2-40B4-BE49-F238E27FC236}">
                <a16:creationId xmlns:a16="http://schemas.microsoft.com/office/drawing/2014/main" id="{B68654DF-5356-6136-EC22-069C8D7AB3AC}"/>
              </a:ext>
            </a:extLst>
          </p:cNvPr>
          <p:cNvSpPr txBox="1">
            <a:spLocks noChangeArrowheads="1"/>
          </p:cNvSpPr>
          <p:nvPr/>
        </p:nvSpPr>
        <p:spPr bwMode="auto">
          <a:xfrm>
            <a:off x="695003" y="2211853"/>
            <a:ext cx="3828399" cy="858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lnSpc>
                <a:spcPct val="150000"/>
              </a:lnSpc>
              <a:spcBef>
                <a:spcPct val="50000"/>
              </a:spcBef>
              <a:buFont typeface="Arial" panose="020B0604020202020204" pitchFamily="34" charset="0"/>
              <a:buChar char="•"/>
            </a:pPr>
            <a:r>
              <a:rPr lang="en-US" altLang="zh-CN" dirty="0">
                <a:latin typeface="+mn-ea"/>
                <a:ea typeface="+mn-ea"/>
              </a:rPr>
              <a:t>U</a:t>
            </a:r>
            <a:r>
              <a:rPr lang="zh-CN" altLang="en-US" dirty="0">
                <a:latin typeface="+mn-ea"/>
                <a:ea typeface="+mn-ea"/>
              </a:rPr>
              <a:t>相两个线圈，顺向串联，定子绕组产生</a:t>
            </a:r>
            <a:r>
              <a:rPr lang="en-US" altLang="zh-CN" dirty="0">
                <a:latin typeface="+mn-ea"/>
                <a:ea typeface="+mn-ea"/>
              </a:rPr>
              <a:t>4</a:t>
            </a:r>
            <a:r>
              <a:rPr lang="zh-CN" altLang="en-US" dirty="0">
                <a:latin typeface="+mn-ea"/>
                <a:ea typeface="+mn-ea"/>
              </a:rPr>
              <a:t>极磁场。</a:t>
            </a:r>
          </a:p>
        </p:txBody>
      </p:sp>
      <p:sp>
        <p:nvSpPr>
          <p:cNvPr id="3" name="Text Box 8">
            <a:extLst>
              <a:ext uri="{FF2B5EF4-FFF2-40B4-BE49-F238E27FC236}">
                <a16:creationId xmlns:a16="http://schemas.microsoft.com/office/drawing/2014/main" id="{3CEB60DB-3314-6AB5-98E9-1774F76F94E9}"/>
              </a:ext>
            </a:extLst>
          </p:cNvPr>
          <p:cNvSpPr txBox="1">
            <a:spLocks noChangeArrowheads="1"/>
          </p:cNvSpPr>
          <p:nvPr/>
        </p:nvSpPr>
        <p:spPr bwMode="auto">
          <a:xfrm>
            <a:off x="659760" y="4795396"/>
            <a:ext cx="3947669" cy="858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lnSpc>
                <a:spcPct val="150000"/>
              </a:lnSpc>
              <a:spcBef>
                <a:spcPct val="50000"/>
              </a:spcBef>
              <a:buFont typeface="Arial" panose="020B0604020202020204" pitchFamily="34" charset="0"/>
              <a:buChar char="•"/>
            </a:pPr>
            <a:r>
              <a:rPr lang="zh-CN" altLang="en-US" dirty="0">
                <a:latin typeface="+mn-ea"/>
                <a:ea typeface="+mn-ea"/>
              </a:rPr>
              <a:t>反向串联和反向并联，定子绕组产生</a:t>
            </a:r>
            <a:r>
              <a:rPr lang="en-US" altLang="zh-CN" dirty="0">
                <a:latin typeface="+mn-ea"/>
                <a:ea typeface="+mn-ea"/>
              </a:rPr>
              <a:t>2</a:t>
            </a:r>
            <a:r>
              <a:rPr lang="zh-CN" altLang="en-US" dirty="0">
                <a:latin typeface="+mn-ea"/>
                <a:ea typeface="+mn-ea"/>
              </a:rPr>
              <a:t>极磁场。</a:t>
            </a:r>
          </a:p>
        </p:txBody>
      </p:sp>
      <p:pic>
        <p:nvPicPr>
          <p:cNvPr id="4" name="Picture 101" descr="无标题">
            <a:extLst>
              <a:ext uri="{FF2B5EF4-FFF2-40B4-BE49-F238E27FC236}">
                <a16:creationId xmlns:a16="http://schemas.microsoft.com/office/drawing/2014/main" id="{524650F0-98DC-FBE4-083C-CFFD1D50A9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34615" y="1586391"/>
            <a:ext cx="196532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3" descr="无标题">
            <a:extLst>
              <a:ext uri="{FF2B5EF4-FFF2-40B4-BE49-F238E27FC236}">
                <a16:creationId xmlns:a16="http://schemas.microsoft.com/office/drawing/2014/main" id="{F48B245E-2294-CA2A-C1F0-641AA584A7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6981" y="1683778"/>
            <a:ext cx="2108200" cy="191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4" descr="无标题">
            <a:extLst>
              <a:ext uri="{FF2B5EF4-FFF2-40B4-BE49-F238E27FC236}">
                <a16:creationId xmlns:a16="http://schemas.microsoft.com/office/drawing/2014/main" id="{FD3FB981-73F5-E1CC-758F-FA800BB385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64765" y="4101589"/>
            <a:ext cx="2035175"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5" descr="无标题">
            <a:extLst>
              <a:ext uri="{FF2B5EF4-FFF2-40B4-BE49-F238E27FC236}">
                <a16:creationId xmlns:a16="http://schemas.microsoft.com/office/drawing/2014/main" id="{49DC969C-03DF-BC5D-B168-F3A99125A29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5292" y="4275263"/>
            <a:ext cx="3168650" cy="191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直接连接符 9">
            <a:extLst>
              <a:ext uri="{FF2B5EF4-FFF2-40B4-BE49-F238E27FC236}">
                <a16:creationId xmlns:a16="http://schemas.microsoft.com/office/drawing/2014/main" id="{F4CAC68F-78F0-B30C-01B9-05C073BE2808}"/>
              </a:ext>
            </a:extLst>
          </p:cNvPr>
          <p:cNvCxnSpPr>
            <a:cxnSpLocks/>
          </p:cNvCxnSpPr>
          <p:nvPr/>
        </p:nvCxnSpPr>
        <p:spPr>
          <a:xfrm>
            <a:off x="455198" y="3888159"/>
            <a:ext cx="10611678"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7789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Right)">
                                      <p:cBhvr>
                                        <p:cTn id="7" dur="500"/>
                                        <p:tgtEl>
                                          <p:spTgt spid="5"/>
                                        </p:tgtEl>
                                      </p:cBhvr>
                                    </p:animEffect>
                                  </p:childTnLst>
                                </p:cTn>
                              </p:par>
                            </p:childTnLst>
                          </p:cTn>
                        </p:par>
                        <p:par>
                          <p:cTn id="8" fill="hold">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ppt_x</p:attrName>
                                        </p:attrNameLst>
                                      </p:cBhvr>
                                      <p:tavLst>
                                        <p:tav tm="0">
                                          <p:val>
                                            <p:strVal val="#ppt_x-.2"/>
                                          </p:val>
                                        </p:tav>
                                        <p:tav tm="100000">
                                          <p:val>
                                            <p:strVal val="#ppt_x"/>
                                          </p:val>
                                        </p:tav>
                                      </p:tavLst>
                                    </p:anim>
                                    <p:anim calcmode="lin" valueType="num">
                                      <p:cBhvr>
                                        <p:cTn id="12"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3" dur="1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2"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slide(fromRigh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8"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lide(fromLeft)">
                                      <p:cBhvr>
                                        <p:cTn id="23" dur="500"/>
                                        <p:tgtEl>
                                          <p:spTgt spid="8"/>
                                        </p:tgtEl>
                                      </p:cBhvr>
                                    </p:animEffect>
                                  </p:childTnLst>
                                </p:cTn>
                              </p:par>
                            </p:childTnLst>
                          </p:cTn>
                        </p:par>
                        <p:par>
                          <p:cTn id="24" fill="hold">
                            <p:stCondLst>
                              <p:cond delay="500"/>
                            </p:stCondLst>
                            <p:childTnLst>
                              <p:par>
                                <p:cTn id="25" presetID="29"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1000" fill="hold"/>
                                        <p:tgtEl>
                                          <p:spTgt spid="3"/>
                                        </p:tgtEl>
                                        <p:attrNameLst>
                                          <p:attrName>ppt_x</p:attrName>
                                        </p:attrNameLst>
                                      </p:cBhvr>
                                      <p:tavLst>
                                        <p:tav tm="0">
                                          <p:val>
                                            <p:strVal val="#ppt_x-.2"/>
                                          </p:val>
                                        </p:tav>
                                        <p:tav tm="100000">
                                          <p:val>
                                            <p:strVal val="#ppt_x"/>
                                          </p:val>
                                        </p:tav>
                                      </p:tavLst>
                                    </p:anim>
                                    <p:anim calcmode="lin" valueType="num">
                                      <p:cBhvr>
                                        <p:cTn id="2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9" dur="10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8"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slide(fromLeft)">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3" name="文本框 12">
            <a:extLst>
              <a:ext uri="{FF2B5EF4-FFF2-40B4-BE49-F238E27FC236}">
                <a16:creationId xmlns:a16="http://schemas.microsoft.com/office/drawing/2014/main" id="{1EAA946D-F80F-4DE2-838C-95616FCC60DE}"/>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1.2 </a:t>
            </a:r>
            <a:r>
              <a:rPr lang="zh-CN" altLang="en-US" sz="3200" b="1" dirty="0">
                <a:solidFill>
                  <a:srgbClr val="022F4F"/>
                </a:solidFill>
                <a:latin typeface="微软雅黑" panose="020B0503020204020204" charset="-122"/>
                <a:ea typeface="微软雅黑" panose="020B0503020204020204" charset="-122"/>
              </a:rPr>
              <a:t>变频器的选用</a:t>
            </a:r>
            <a:endParaRPr lang="zh-CN" altLang="zh-CN" sz="3200" b="1" dirty="0">
              <a:solidFill>
                <a:srgbClr val="022F4F"/>
              </a:solidFill>
              <a:latin typeface="微软雅黑" panose="020B0503020204020204" charset="-122"/>
              <a:ea typeface="微软雅黑" panose="020B0503020204020204" charset="-122"/>
            </a:endParaRPr>
          </a:p>
        </p:txBody>
      </p:sp>
      <p:sp>
        <p:nvSpPr>
          <p:cNvPr id="21" name="文本框 20">
            <a:extLst>
              <a:ext uri="{FF2B5EF4-FFF2-40B4-BE49-F238E27FC236}">
                <a16:creationId xmlns:a16="http://schemas.microsoft.com/office/drawing/2014/main" id="{EA3621A6-7875-E9ED-498C-6296416DC30E}"/>
              </a:ext>
            </a:extLst>
          </p:cNvPr>
          <p:cNvSpPr txBox="1"/>
          <p:nvPr/>
        </p:nvSpPr>
        <p:spPr>
          <a:xfrm>
            <a:off x="642215" y="1295871"/>
            <a:ext cx="9793088" cy="501291"/>
          </a:xfrm>
          <a:prstGeom prst="rect">
            <a:avLst/>
          </a:prstGeom>
          <a:noFill/>
        </p:spPr>
        <p:txBody>
          <a:bodyPr wrap="square">
            <a:spAutoFit/>
          </a:bodyPr>
          <a:lstStyle/>
          <a:p>
            <a:pPr>
              <a:lnSpc>
                <a:spcPct val="150000"/>
              </a:lnSpc>
            </a:pPr>
            <a:r>
              <a:rPr lang="zh-CN" altLang="en-US" sz="2000" dirty="0"/>
              <a:t>多极电动机定子绕组联绕方式常用的有两种</a:t>
            </a:r>
          </a:p>
        </p:txBody>
      </p:sp>
      <p:sp>
        <p:nvSpPr>
          <p:cNvPr id="2" name="Text Box 7">
            <a:extLst>
              <a:ext uri="{FF2B5EF4-FFF2-40B4-BE49-F238E27FC236}">
                <a16:creationId xmlns:a16="http://schemas.microsoft.com/office/drawing/2014/main" id="{B68654DF-5356-6136-EC22-069C8D7AB3AC}"/>
              </a:ext>
            </a:extLst>
          </p:cNvPr>
          <p:cNvSpPr txBox="1">
            <a:spLocks noChangeArrowheads="1"/>
          </p:cNvSpPr>
          <p:nvPr/>
        </p:nvSpPr>
        <p:spPr bwMode="auto">
          <a:xfrm>
            <a:off x="763926" y="1750359"/>
            <a:ext cx="3828399" cy="442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lnSpc>
                <a:spcPct val="150000"/>
              </a:lnSpc>
              <a:spcBef>
                <a:spcPct val="50000"/>
              </a:spcBef>
              <a:buFont typeface="Arial" panose="020B0604020202020204" pitchFamily="34" charset="0"/>
              <a:buChar char="•"/>
            </a:pPr>
            <a:r>
              <a:rPr lang="zh-CN" altLang="en-US" dirty="0">
                <a:latin typeface="+mn-ea"/>
                <a:ea typeface="+mn-ea"/>
              </a:rPr>
              <a:t>星形改成双星形</a:t>
            </a:r>
            <a:r>
              <a:rPr lang="en-US" altLang="zh-CN" dirty="0">
                <a:latin typeface="+mn-ea"/>
                <a:ea typeface="+mn-ea"/>
              </a:rPr>
              <a:t>(</a:t>
            </a:r>
            <a:r>
              <a:rPr lang="zh-CN" altLang="en-US" dirty="0">
                <a:latin typeface="+mn-ea"/>
                <a:ea typeface="+mn-ea"/>
              </a:rPr>
              <a:t> </a:t>
            </a:r>
            <a:r>
              <a:rPr lang="en-US" altLang="zh-CN" dirty="0">
                <a:latin typeface="+mn-ea"/>
                <a:ea typeface="+mn-ea"/>
              </a:rPr>
              <a:t>Y/YY)</a:t>
            </a:r>
            <a:endParaRPr lang="zh-CN" altLang="en-US" dirty="0">
              <a:latin typeface="+mn-ea"/>
              <a:ea typeface="+mn-ea"/>
            </a:endParaRPr>
          </a:p>
        </p:txBody>
      </p:sp>
      <p:sp>
        <p:nvSpPr>
          <p:cNvPr id="3" name="Text Box 8">
            <a:extLst>
              <a:ext uri="{FF2B5EF4-FFF2-40B4-BE49-F238E27FC236}">
                <a16:creationId xmlns:a16="http://schemas.microsoft.com/office/drawing/2014/main" id="{3CEB60DB-3314-6AB5-98E9-1774F76F94E9}"/>
              </a:ext>
            </a:extLst>
          </p:cNvPr>
          <p:cNvSpPr txBox="1">
            <a:spLocks noChangeArrowheads="1"/>
          </p:cNvSpPr>
          <p:nvPr/>
        </p:nvSpPr>
        <p:spPr bwMode="auto">
          <a:xfrm>
            <a:off x="6121077" y="1797162"/>
            <a:ext cx="3947669" cy="45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lnSpc>
                <a:spcPct val="150000"/>
              </a:lnSpc>
              <a:spcBef>
                <a:spcPct val="50000"/>
              </a:spcBef>
              <a:buFont typeface="Arial" panose="020B0604020202020204" pitchFamily="34" charset="0"/>
              <a:buChar char="•"/>
            </a:pPr>
            <a:r>
              <a:rPr lang="zh-CN" altLang="en-US" dirty="0">
                <a:latin typeface="+mn-ea"/>
                <a:ea typeface="+mn-ea"/>
              </a:rPr>
              <a:t>三角形改成双星形</a:t>
            </a:r>
            <a:r>
              <a:rPr lang="en-US" altLang="zh-CN" dirty="0">
                <a:latin typeface="+mn-ea"/>
                <a:ea typeface="+mn-ea"/>
              </a:rPr>
              <a:t>(</a:t>
            </a:r>
            <a:r>
              <a:rPr lang="zh-CN" altLang="en-US" dirty="0">
                <a:latin typeface="+mn-ea"/>
                <a:ea typeface="+mn-ea"/>
              </a:rPr>
              <a:t>∆</a:t>
            </a:r>
            <a:r>
              <a:rPr lang="en-US" altLang="zh-CN" dirty="0">
                <a:latin typeface="+mn-ea"/>
                <a:ea typeface="+mn-ea"/>
              </a:rPr>
              <a:t>/YY)</a:t>
            </a:r>
            <a:endParaRPr lang="zh-CN" altLang="en-US" dirty="0">
              <a:latin typeface="+mn-ea"/>
              <a:ea typeface="+mn-ea"/>
            </a:endParaRPr>
          </a:p>
        </p:txBody>
      </p:sp>
      <p:pic>
        <p:nvPicPr>
          <p:cNvPr id="7" name="Picture 9" descr="812">
            <a:extLst>
              <a:ext uri="{FF2B5EF4-FFF2-40B4-BE49-F238E27FC236}">
                <a16:creationId xmlns:a16="http://schemas.microsoft.com/office/drawing/2014/main" id="{4D37137B-0C5D-E9D7-6A1E-A482BAF7DAF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b="8253"/>
          <a:stretch>
            <a:fillRect/>
          </a:stretch>
        </p:blipFill>
        <p:spPr bwMode="auto">
          <a:xfrm>
            <a:off x="763926" y="2383892"/>
            <a:ext cx="4364619" cy="205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12">
            <a:extLst>
              <a:ext uri="{FF2B5EF4-FFF2-40B4-BE49-F238E27FC236}">
                <a16:creationId xmlns:a16="http://schemas.microsoft.com/office/drawing/2014/main" id="{CD01576F-6EA2-3029-5353-0BA032F4D81B}"/>
              </a:ext>
            </a:extLst>
          </p:cNvPr>
          <p:cNvSpPr txBox="1">
            <a:spLocks noChangeArrowheads="1"/>
          </p:cNvSpPr>
          <p:nvPr/>
        </p:nvSpPr>
        <p:spPr bwMode="auto">
          <a:xfrm>
            <a:off x="534103" y="4536231"/>
            <a:ext cx="5108337" cy="168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eaLnBrk="1" hangingPunct="1">
              <a:lnSpc>
                <a:spcPct val="150000"/>
              </a:lnSpc>
              <a:spcBef>
                <a:spcPct val="50000"/>
              </a:spcBef>
              <a:buFont typeface="Arial" panose="020B0604020202020204" pitchFamily="34" charset="0"/>
              <a:buChar char="•"/>
            </a:pPr>
            <a:r>
              <a:rPr lang="en-US" altLang="zh-CN" dirty="0">
                <a:latin typeface="+mn-ea"/>
                <a:ea typeface="+mn-ea"/>
              </a:rPr>
              <a:t>Y-YY</a:t>
            </a:r>
            <a:r>
              <a:rPr lang="zh-CN" altLang="en-US" dirty="0">
                <a:latin typeface="+mn-ea"/>
                <a:ea typeface="+mn-ea"/>
              </a:rPr>
              <a:t>后</a:t>
            </a:r>
            <a:r>
              <a:rPr lang="en-US" altLang="zh-CN" dirty="0">
                <a:latin typeface="+mn-ea"/>
                <a:ea typeface="+mn-ea"/>
              </a:rPr>
              <a:t>,</a:t>
            </a:r>
            <a:r>
              <a:rPr lang="zh-CN" altLang="en-US" dirty="0">
                <a:latin typeface="+mn-ea"/>
                <a:ea typeface="+mn-ea"/>
              </a:rPr>
              <a:t>电动机极数减少一半</a:t>
            </a:r>
            <a:r>
              <a:rPr lang="en-US" altLang="zh-CN" dirty="0">
                <a:latin typeface="+mn-ea"/>
                <a:ea typeface="+mn-ea"/>
              </a:rPr>
              <a:t>,</a:t>
            </a:r>
            <a:r>
              <a:rPr lang="zh-CN" altLang="en-US" dirty="0">
                <a:latin typeface="+mn-ea"/>
                <a:ea typeface="+mn-ea"/>
              </a:rPr>
              <a:t>转速增大一倍</a:t>
            </a:r>
            <a:r>
              <a:rPr lang="en-US" altLang="zh-CN" dirty="0">
                <a:latin typeface="+mn-ea"/>
                <a:ea typeface="+mn-ea"/>
              </a:rPr>
              <a:t>,</a:t>
            </a:r>
            <a:r>
              <a:rPr lang="zh-CN" altLang="en-US" dirty="0">
                <a:latin typeface="+mn-ea"/>
                <a:ea typeface="+mn-ea"/>
              </a:rPr>
              <a:t>即             ，容许输出功率增大一倍，而容许输出转矩保持不变，属于</a:t>
            </a:r>
            <a:r>
              <a:rPr lang="zh-CN" altLang="en-US" b="1" dirty="0">
                <a:solidFill>
                  <a:srgbClr val="FF0000"/>
                </a:solidFill>
                <a:latin typeface="+mn-ea"/>
                <a:ea typeface="+mn-ea"/>
              </a:rPr>
              <a:t>恒转矩调速</a:t>
            </a:r>
            <a:r>
              <a:rPr lang="zh-CN" altLang="en-US" dirty="0">
                <a:latin typeface="+mn-ea"/>
                <a:ea typeface="+mn-ea"/>
              </a:rPr>
              <a:t>，适用于恒转矩负载。</a:t>
            </a:r>
            <a:endParaRPr lang="en-US" altLang="zh-CN" dirty="0">
              <a:latin typeface="+mn-ea"/>
              <a:ea typeface="+mn-ea"/>
            </a:endParaRPr>
          </a:p>
        </p:txBody>
      </p:sp>
      <p:graphicFrame>
        <p:nvGraphicFramePr>
          <p:cNvPr id="11" name="Object 13">
            <a:extLst>
              <a:ext uri="{FF2B5EF4-FFF2-40B4-BE49-F238E27FC236}">
                <a16:creationId xmlns:a16="http://schemas.microsoft.com/office/drawing/2014/main" id="{0DEDE51F-56AF-A792-DAFC-0C9D67159F37}"/>
              </a:ext>
            </a:extLst>
          </p:cNvPr>
          <p:cNvGraphicFramePr>
            <a:graphicFrameLocks noChangeAspect="1"/>
          </p:cNvGraphicFramePr>
          <p:nvPr>
            <p:extLst>
              <p:ext uri="{D42A27DB-BD31-4B8C-83A1-F6EECF244321}">
                <p14:modId xmlns:p14="http://schemas.microsoft.com/office/powerpoint/2010/main" val="2427324732"/>
              </p:ext>
            </p:extLst>
          </p:nvPr>
        </p:nvGraphicFramePr>
        <p:xfrm>
          <a:off x="1296541" y="4987719"/>
          <a:ext cx="1152128" cy="464954"/>
        </p:xfrm>
        <a:graphic>
          <a:graphicData uri="http://schemas.openxmlformats.org/presentationml/2006/ole">
            <mc:AlternateContent xmlns:mc="http://schemas.openxmlformats.org/markup-compatibility/2006">
              <mc:Choice xmlns:v="urn:schemas-microsoft-com:vml" Requires="v">
                <p:oleObj name="Equation" r:id="rId3" imgW="634725" imgH="228501" progId="">
                  <p:embed/>
                </p:oleObj>
              </mc:Choice>
              <mc:Fallback>
                <p:oleObj name="Equation" r:id="rId3" imgW="634725" imgH="228501" progId="">
                  <p:embed/>
                  <p:pic>
                    <p:nvPicPr>
                      <p:cNvPr id="40" name="Object 13">
                        <a:extLst>
                          <a:ext uri="{FF2B5EF4-FFF2-40B4-BE49-F238E27FC236}">
                            <a16:creationId xmlns:a16="http://schemas.microsoft.com/office/drawing/2014/main" id="{94A3C848-01EB-431C-9973-AA6899B7A4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6541" y="4987719"/>
                        <a:ext cx="1152128" cy="464954"/>
                      </a:xfrm>
                      <a:prstGeom prst="rect">
                        <a:avLst/>
                      </a:prstGeom>
                      <a:noFill/>
                      <a:ln>
                        <a:noFill/>
                      </a:ln>
                    </p:spPr>
                  </p:pic>
                </p:oleObj>
              </mc:Fallback>
            </mc:AlternateContent>
          </a:graphicData>
        </a:graphic>
      </p:graphicFrame>
      <p:pic>
        <p:nvPicPr>
          <p:cNvPr id="12" name="Picture 8" descr="813">
            <a:extLst>
              <a:ext uri="{FF2B5EF4-FFF2-40B4-BE49-F238E27FC236}">
                <a16:creationId xmlns:a16="http://schemas.microsoft.com/office/drawing/2014/main" id="{48803B15-9839-31C4-B158-9810914CB51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t="3891" b="2945"/>
          <a:stretch>
            <a:fillRect/>
          </a:stretch>
        </p:blipFill>
        <p:spPr bwMode="auto">
          <a:xfrm>
            <a:off x="6272978" y="2358315"/>
            <a:ext cx="4186867" cy="205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a:extLst>
              <a:ext uri="{FF2B5EF4-FFF2-40B4-BE49-F238E27FC236}">
                <a16:creationId xmlns:a16="http://schemas.microsoft.com/office/drawing/2014/main" id="{490529B8-4004-2AFE-7250-0DED254E0BB9}"/>
              </a:ext>
            </a:extLst>
          </p:cNvPr>
          <p:cNvSpPr txBox="1"/>
          <p:nvPr/>
        </p:nvSpPr>
        <p:spPr>
          <a:xfrm>
            <a:off x="6132271" y="4536231"/>
            <a:ext cx="4855702" cy="1273875"/>
          </a:xfrm>
          <a:prstGeom prst="rect">
            <a:avLst/>
          </a:prstGeom>
          <a:noFill/>
        </p:spPr>
        <p:txBody>
          <a:bodyPr wrap="square">
            <a:spAutoFit/>
          </a:bodyPr>
          <a:lstStyle/>
          <a:p>
            <a:pPr marL="285750" indent="-285750" eaLnBrk="1" hangingPunct="1">
              <a:lnSpc>
                <a:spcPct val="150000"/>
              </a:lnSpc>
              <a:spcBef>
                <a:spcPct val="50000"/>
              </a:spcBef>
              <a:buFont typeface="Arial" panose="020B0604020202020204" pitchFamily="34" charset="0"/>
              <a:buChar char="•"/>
            </a:pPr>
            <a:r>
              <a:rPr lang="en-US" altLang="zh-CN" sz="1800" dirty="0">
                <a:latin typeface="+mn-ea"/>
                <a:cs typeface="Arial" panose="020B0604020202020204" pitchFamily="34" charset="0"/>
              </a:rPr>
              <a:t>∆-YY</a:t>
            </a:r>
            <a:r>
              <a:rPr lang="zh-CN" altLang="en-US" sz="1800" dirty="0">
                <a:latin typeface="+mn-ea"/>
                <a:cs typeface="Arial" panose="020B0604020202020204" pitchFamily="34" charset="0"/>
              </a:rPr>
              <a:t>后</a:t>
            </a:r>
            <a:r>
              <a:rPr lang="en-US" altLang="zh-CN" sz="1800" dirty="0">
                <a:latin typeface="+mn-ea"/>
                <a:cs typeface="Arial" panose="020B0604020202020204" pitchFamily="34" charset="0"/>
              </a:rPr>
              <a:t>,</a:t>
            </a:r>
            <a:r>
              <a:rPr lang="zh-CN" altLang="en-US" dirty="0">
                <a:latin typeface="+mn-ea"/>
                <a:ea typeface="+mn-ea"/>
              </a:rPr>
              <a:t>电动机</a:t>
            </a:r>
            <a:r>
              <a:rPr lang="zh-CN" altLang="en-US" sz="1800" dirty="0">
                <a:latin typeface="+mn-ea"/>
                <a:cs typeface="Arial" panose="020B0604020202020204" pitchFamily="34" charset="0"/>
              </a:rPr>
              <a:t>极数减少一半</a:t>
            </a:r>
            <a:r>
              <a:rPr lang="en-US" altLang="zh-CN" sz="1800" dirty="0">
                <a:latin typeface="+mn-ea"/>
                <a:cs typeface="Arial" panose="020B0604020202020204" pitchFamily="34" charset="0"/>
              </a:rPr>
              <a:t>,</a:t>
            </a:r>
            <a:r>
              <a:rPr lang="zh-CN" altLang="en-US" sz="1800" dirty="0">
                <a:latin typeface="+mn-ea"/>
                <a:cs typeface="Arial" panose="020B0604020202020204" pitchFamily="34" charset="0"/>
              </a:rPr>
              <a:t>转速增大一倍</a:t>
            </a:r>
            <a:r>
              <a:rPr lang="en-US" altLang="zh-CN" sz="1800" dirty="0">
                <a:latin typeface="+mn-ea"/>
                <a:cs typeface="Arial" panose="020B0604020202020204" pitchFamily="34" charset="0"/>
              </a:rPr>
              <a:t>,</a:t>
            </a:r>
            <a:r>
              <a:rPr lang="zh-CN" altLang="en-US" sz="1800" dirty="0">
                <a:latin typeface="+mn-ea"/>
                <a:cs typeface="Arial" panose="020B0604020202020204" pitchFamily="34" charset="0"/>
              </a:rPr>
              <a:t>即              ，容许输出功率近似不变，属于</a:t>
            </a:r>
            <a:r>
              <a:rPr lang="zh-CN" altLang="en-US" sz="1800" b="1" dirty="0">
                <a:solidFill>
                  <a:srgbClr val="FF0000"/>
                </a:solidFill>
                <a:latin typeface="+mn-ea"/>
                <a:cs typeface="Arial" panose="020B0604020202020204" pitchFamily="34" charset="0"/>
              </a:rPr>
              <a:t>恒功率调速</a:t>
            </a:r>
            <a:r>
              <a:rPr lang="zh-CN" altLang="en-US" sz="1800" dirty="0">
                <a:latin typeface="+mn-ea"/>
                <a:cs typeface="Arial" panose="020B0604020202020204" pitchFamily="34" charset="0"/>
              </a:rPr>
              <a:t>，适用于恒功率负载。</a:t>
            </a:r>
          </a:p>
        </p:txBody>
      </p:sp>
      <p:graphicFrame>
        <p:nvGraphicFramePr>
          <p:cNvPr id="16" name="Object 11">
            <a:extLst>
              <a:ext uri="{FF2B5EF4-FFF2-40B4-BE49-F238E27FC236}">
                <a16:creationId xmlns:a16="http://schemas.microsoft.com/office/drawing/2014/main" id="{7B174050-7ED2-7DE7-7E6D-B1A4DA07B7AE}"/>
              </a:ext>
            </a:extLst>
          </p:cNvPr>
          <p:cNvGraphicFramePr>
            <a:graphicFrameLocks noChangeAspect="1"/>
          </p:cNvGraphicFramePr>
          <p:nvPr>
            <p:extLst>
              <p:ext uri="{D42A27DB-BD31-4B8C-83A1-F6EECF244321}">
                <p14:modId xmlns:p14="http://schemas.microsoft.com/office/powerpoint/2010/main" val="3705176469"/>
              </p:ext>
            </p:extLst>
          </p:nvPr>
        </p:nvGraphicFramePr>
        <p:xfrm>
          <a:off x="7129189" y="4971874"/>
          <a:ext cx="1511535" cy="444500"/>
        </p:xfrm>
        <a:graphic>
          <a:graphicData uri="http://schemas.openxmlformats.org/presentationml/2006/ole">
            <mc:AlternateContent xmlns:mc="http://schemas.openxmlformats.org/markup-compatibility/2006">
              <mc:Choice xmlns:v="urn:schemas-microsoft-com:vml" Requires="v">
                <p:oleObj name="Equation" r:id="rId6" imgW="634725" imgH="228501" progId="">
                  <p:embed/>
                </p:oleObj>
              </mc:Choice>
              <mc:Fallback>
                <p:oleObj name="Equation" r:id="rId6" imgW="634725" imgH="228501" progId="">
                  <p:embed/>
                  <p:pic>
                    <p:nvPicPr>
                      <p:cNvPr id="10" name="Object 11">
                        <a:extLst>
                          <a:ext uri="{FF2B5EF4-FFF2-40B4-BE49-F238E27FC236}">
                            <a16:creationId xmlns:a16="http://schemas.microsoft.com/office/drawing/2014/main" id="{3AF95C2D-402F-4D5F-8CFA-B41B1D34DAD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29189" y="4971874"/>
                        <a:ext cx="151153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748094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ppt_x</p:attrName>
                                        </p:attrNameLst>
                                      </p:cBhvr>
                                      <p:tavLst>
                                        <p:tav tm="0">
                                          <p:val>
                                            <p:strVal val="#ppt_x-.2"/>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3" name="文本框 12">
            <a:extLst>
              <a:ext uri="{FF2B5EF4-FFF2-40B4-BE49-F238E27FC236}">
                <a16:creationId xmlns:a16="http://schemas.microsoft.com/office/drawing/2014/main" id="{1EAA946D-F80F-4DE2-838C-95616FCC60DE}"/>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1.2 </a:t>
            </a:r>
            <a:r>
              <a:rPr lang="zh-CN" altLang="en-US" sz="3200" b="1" dirty="0">
                <a:solidFill>
                  <a:srgbClr val="022F4F"/>
                </a:solidFill>
                <a:latin typeface="微软雅黑" panose="020B0503020204020204" charset="-122"/>
                <a:ea typeface="微软雅黑" panose="020B0503020204020204" charset="-122"/>
              </a:rPr>
              <a:t>变频器的选用</a:t>
            </a:r>
            <a:endParaRPr lang="zh-CN" altLang="zh-CN" sz="3200" b="1" dirty="0">
              <a:solidFill>
                <a:srgbClr val="022F4F"/>
              </a:solidFill>
              <a:latin typeface="微软雅黑" panose="020B0503020204020204" charset="-122"/>
              <a:ea typeface="微软雅黑" panose="020B0503020204020204" charset="-122"/>
            </a:endParaRPr>
          </a:p>
        </p:txBody>
      </p:sp>
      <p:pic>
        <p:nvPicPr>
          <p:cNvPr id="4" name="Picture 27" descr="1">
            <a:extLst>
              <a:ext uri="{FF2B5EF4-FFF2-40B4-BE49-F238E27FC236}">
                <a16:creationId xmlns:a16="http://schemas.microsoft.com/office/drawing/2014/main" id="{B19A62EE-037D-F161-95D1-6931883BBF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2765" y="1179801"/>
            <a:ext cx="4173224" cy="3098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8">
            <a:extLst>
              <a:ext uri="{FF2B5EF4-FFF2-40B4-BE49-F238E27FC236}">
                <a16:creationId xmlns:a16="http://schemas.microsoft.com/office/drawing/2014/main" id="{6B71BEF7-A4EE-A59B-AB20-37CB54BBCF29}"/>
              </a:ext>
            </a:extLst>
          </p:cNvPr>
          <p:cNvSpPr>
            <a:spLocks noChangeArrowheads="1"/>
          </p:cNvSpPr>
          <p:nvPr/>
        </p:nvSpPr>
        <p:spPr bwMode="auto">
          <a:xfrm>
            <a:off x="836043" y="4636250"/>
            <a:ext cx="9101457" cy="113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ea"/>
                <a:ea typeface="+mn-ea"/>
              </a:rPr>
              <a:t>缺点</a:t>
            </a:r>
            <a:r>
              <a:rPr lang="en-US" altLang="zh-CN" dirty="0">
                <a:latin typeface="+mn-ea"/>
                <a:ea typeface="+mn-ea"/>
              </a:rPr>
              <a:t>:</a:t>
            </a:r>
          </a:p>
          <a:p>
            <a:pPr marL="342900" indent="-342900" eaLnBrk="1" hangingPunct="1">
              <a:lnSpc>
                <a:spcPct val="150000"/>
              </a:lnSpc>
              <a:buFont typeface="Arial" panose="020B0604020202020204" pitchFamily="34" charset="0"/>
              <a:buChar char="•"/>
            </a:pPr>
            <a:r>
              <a:rPr lang="zh-CN" altLang="en-US" dirty="0">
                <a:latin typeface="+mn-ea"/>
                <a:ea typeface="+mn-ea"/>
              </a:rPr>
              <a:t>一台电动机最多只能安置两套绕组，每套绕组最多只能有两种接法。</a:t>
            </a:r>
            <a:endParaRPr lang="en-US" altLang="zh-CN" dirty="0">
              <a:latin typeface="+mn-ea"/>
              <a:ea typeface="+mn-ea"/>
            </a:endParaRPr>
          </a:p>
          <a:p>
            <a:pPr marL="342900" indent="-342900" eaLnBrk="1" hangingPunct="1">
              <a:lnSpc>
                <a:spcPct val="150000"/>
              </a:lnSpc>
              <a:buFont typeface="Arial" panose="020B0604020202020204" pitchFamily="34" charset="0"/>
              <a:buChar char="•"/>
            </a:pPr>
            <a:r>
              <a:rPr lang="zh-CN" altLang="en-US" dirty="0">
                <a:latin typeface="+mn-ea"/>
                <a:ea typeface="+mn-ea"/>
              </a:rPr>
              <a:t>最多只能得到</a:t>
            </a:r>
            <a:r>
              <a:rPr lang="en-US" altLang="zh-CN" dirty="0">
                <a:latin typeface="+mn-ea"/>
                <a:ea typeface="+mn-ea"/>
              </a:rPr>
              <a:t>4</a:t>
            </a:r>
            <a:r>
              <a:rPr lang="zh-CN" altLang="en-US" dirty="0">
                <a:latin typeface="+mn-ea"/>
                <a:ea typeface="+mn-ea"/>
              </a:rPr>
              <a:t>种转速，与所要求的无级调速相去甚远。 </a:t>
            </a:r>
          </a:p>
        </p:txBody>
      </p:sp>
    </p:spTree>
    <p:extLst>
      <p:ext uri="{BB962C8B-B14F-4D97-AF65-F5344CB8AC3E}">
        <p14:creationId xmlns:p14="http://schemas.microsoft.com/office/powerpoint/2010/main" val="3088501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3" name="文本框 12">
            <a:extLst>
              <a:ext uri="{FF2B5EF4-FFF2-40B4-BE49-F238E27FC236}">
                <a16:creationId xmlns:a16="http://schemas.microsoft.com/office/drawing/2014/main" id="{1EAA946D-F80F-4DE2-838C-95616FCC60DE}"/>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1.2 </a:t>
            </a:r>
            <a:r>
              <a:rPr lang="zh-CN" altLang="en-US" sz="3200" b="1" dirty="0">
                <a:solidFill>
                  <a:srgbClr val="022F4F"/>
                </a:solidFill>
                <a:latin typeface="微软雅黑" panose="020B0503020204020204" charset="-122"/>
                <a:ea typeface="微软雅黑" panose="020B0503020204020204" charset="-122"/>
              </a:rPr>
              <a:t>变频器的选用</a:t>
            </a:r>
            <a:endParaRPr lang="zh-CN" altLang="zh-CN" sz="3200" b="1" dirty="0">
              <a:solidFill>
                <a:srgbClr val="022F4F"/>
              </a:solidFill>
              <a:latin typeface="微软雅黑" panose="020B0503020204020204" charset="-122"/>
              <a:ea typeface="微软雅黑" panose="020B0503020204020204" charset="-122"/>
            </a:endParaRPr>
          </a:p>
        </p:txBody>
      </p:sp>
      <p:sp>
        <p:nvSpPr>
          <p:cNvPr id="2" name="Rectangle 8">
            <a:extLst>
              <a:ext uri="{FF2B5EF4-FFF2-40B4-BE49-F238E27FC236}">
                <a16:creationId xmlns:a16="http://schemas.microsoft.com/office/drawing/2014/main" id="{FC9A7B5B-66A6-DADB-F22F-41046DEB1137}"/>
              </a:ext>
            </a:extLst>
          </p:cNvPr>
          <p:cNvSpPr>
            <a:spLocks noChangeArrowheads="1"/>
          </p:cNvSpPr>
          <p:nvPr/>
        </p:nvSpPr>
        <p:spPr bwMode="auto">
          <a:xfrm>
            <a:off x="282175" y="1043492"/>
            <a:ext cx="9220835" cy="499624"/>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000" b="1" dirty="0">
                <a:solidFill>
                  <a:srgbClr val="294B64"/>
                </a:solidFill>
                <a:latin typeface="微软雅黑" panose="020B0503020204020204" charset="-122"/>
                <a:ea typeface="微软雅黑" panose="020B0503020204020204" charset="-122"/>
              </a:rPr>
              <a:t>2.</a:t>
            </a:r>
            <a:r>
              <a:rPr lang="zh-CN" altLang="en-US" sz="2000" b="1" dirty="0">
                <a:solidFill>
                  <a:srgbClr val="294B64"/>
                </a:solidFill>
                <a:latin typeface="微软雅黑" panose="020B0503020204020204" charset="-122"/>
                <a:ea typeface="微软雅黑" panose="020B0503020204020204" charset="-122"/>
              </a:rPr>
              <a:t> 变转差率调速</a:t>
            </a:r>
            <a:endParaRPr lang="en-US" altLang="zh-CN" sz="2000" b="1" dirty="0">
              <a:solidFill>
                <a:srgbClr val="294B64"/>
              </a:solidFill>
              <a:latin typeface="微软雅黑" panose="020B0503020204020204" charset="-122"/>
              <a:ea typeface="微软雅黑" panose="020B0503020204020204" charset="-122"/>
            </a:endParaRPr>
          </a:p>
        </p:txBody>
      </p:sp>
      <p:graphicFrame>
        <p:nvGraphicFramePr>
          <p:cNvPr id="3" name="Object 9">
            <a:extLst>
              <a:ext uri="{FF2B5EF4-FFF2-40B4-BE49-F238E27FC236}">
                <a16:creationId xmlns:a16="http://schemas.microsoft.com/office/drawing/2014/main" id="{1E6DFBD6-57EA-4B2D-DB41-29121648F846}"/>
              </a:ext>
            </a:extLst>
          </p:cNvPr>
          <p:cNvGraphicFramePr>
            <a:graphicFrameLocks noChangeAspect="1"/>
          </p:cNvGraphicFramePr>
          <p:nvPr>
            <p:extLst>
              <p:ext uri="{D42A27DB-BD31-4B8C-83A1-F6EECF244321}">
                <p14:modId xmlns:p14="http://schemas.microsoft.com/office/powerpoint/2010/main" val="514635076"/>
              </p:ext>
            </p:extLst>
          </p:nvPr>
        </p:nvGraphicFramePr>
        <p:xfrm>
          <a:off x="4104853" y="1944278"/>
          <a:ext cx="6043940" cy="1147481"/>
        </p:xfrm>
        <a:graphic>
          <a:graphicData uri="http://schemas.openxmlformats.org/presentationml/2006/ole">
            <mc:AlternateContent xmlns:mc="http://schemas.openxmlformats.org/markup-compatibility/2006">
              <mc:Choice xmlns:v="urn:schemas-microsoft-com:vml" Requires="v">
                <p:oleObj name="Equation" r:id="rId2" imgW="2260600" imgH="431800" progId="">
                  <p:embed/>
                </p:oleObj>
              </mc:Choice>
              <mc:Fallback>
                <p:oleObj name="Equation" r:id="rId2" imgW="2260600" imgH="431800" progId="">
                  <p:embed/>
                  <p:pic>
                    <p:nvPicPr>
                      <p:cNvPr id="7" name="Object 9">
                        <a:extLst>
                          <a:ext uri="{FF2B5EF4-FFF2-40B4-BE49-F238E27FC236}">
                            <a16:creationId xmlns:a16="http://schemas.microsoft.com/office/drawing/2014/main" id="{88D8593B-0334-4114-A9EF-E7E413C8F7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4853" y="1944278"/>
                        <a:ext cx="6043940" cy="1147481"/>
                      </a:xfrm>
                      <a:prstGeom prst="rect">
                        <a:avLst/>
                      </a:prstGeom>
                      <a:noFill/>
                      <a:ln w="25400">
                        <a:solidFill>
                          <a:srgbClr val="FF0000"/>
                        </a:solidFill>
                        <a:prstDash val="dash"/>
                        <a:miter lim="800000"/>
                        <a:headEnd/>
                        <a:tailEnd/>
                      </a:ln>
                    </p:spPr>
                  </p:pic>
                </p:oleObj>
              </mc:Fallback>
            </mc:AlternateContent>
          </a:graphicData>
        </a:graphic>
      </p:graphicFrame>
      <p:sp>
        <p:nvSpPr>
          <p:cNvPr id="5" name="文本框 4">
            <a:extLst>
              <a:ext uri="{FF2B5EF4-FFF2-40B4-BE49-F238E27FC236}">
                <a16:creationId xmlns:a16="http://schemas.microsoft.com/office/drawing/2014/main" id="{D7BB8682-3016-755E-415D-DC2F5610DDAD}"/>
              </a:ext>
            </a:extLst>
          </p:cNvPr>
          <p:cNvSpPr txBox="1"/>
          <p:nvPr/>
        </p:nvSpPr>
        <p:spPr>
          <a:xfrm>
            <a:off x="572384" y="2157160"/>
            <a:ext cx="5800436" cy="369332"/>
          </a:xfrm>
          <a:prstGeom prst="rect">
            <a:avLst/>
          </a:prstGeom>
          <a:noFill/>
        </p:spPr>
        <p:txBody>
          <a:bodyPr wrap="square">
            <a:spAutoFit/>
          </a:bodyPr>
          <a:lstStyle/>
          <a:p>
            <a:pPr eaLnBrk="1" hangingPunct="1"/>
            <a:r>
              <a:rPr lang="zh-CN" altLang="en-US" sz="1800" dirty="0">
                <a:latin typeface="+mn-ea"/>
              </a:rPr>
              <a:t>异步电动机的机械特性方程式</a:t>
            </a:r>
            <a:r>
              <a:rPr lang="en-US" altLang="zh-CN" dirty="0">
                <a:latin typeface="+mn-ea"/>
              </a:rPr>
              <a:t>:</a:t>
            </a:r>
          </a:p>
        </p:txBody>
      </p:sp>
      <p:sp>
        <p:nvSpPr>
          <p:cNvPr id="6" name="Rectangle 13">
            <a:extLst>
              <a:ext uri="{FF2B5EF4-FFF2-40B4-BE49-F238E27FC236}">
                <a16:creationId xmlns:a16="http://schemas.microsoft.com/office/drawing/2014/main" id="{5A8113CE-F397-1EA4-5517-14939A4225BE}"/>
              </a:ext>
            </a:extLst>
          </p:cNvPr>
          <p:cNvSpPr>
            <a:spLocks noChangeArrowheads="1"/>
          </p:cNvSpPr>
          <p:nvPr/>
        </p:nvSpPr>
        <p:spPr bwMode="auto">
          <a:xfrm>
            <a:off x="619122" y="2942694"/>
            <a:ext cx="4070345" cy="2797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20000"/>
              </a:spcBef>
            </a:pPr>
            <a:r>
              <a:rPr kumimoji="1" lang="zh-CN" altLang="en-US" dirty="0">
                <a:latin typeface="+mn-ea"/>
                <a:ea typeface="+mn-ea"/>
              </a:rPr>
              <a:t>其中：</a:t>
            </a:r>
            <a:r>
              <a:rPr kumimoji="1" lang="en-US" altLang="zh-CN" i="1" dirty="0">
                <a:latin typeface="+mn-ea"/>
                <a:ea typeface="+mn-ea"/>
              </a:rPr>
              <a:t>p </a:t>
            </a:r>
            <a:r>
              <a:rPr kumimoji="1" lang="zh-CN" altLang="en-US" dirty="0">
                <a:latin typeface="+mn-ea"/>
                <a:ea typeface="+mn-ea"/>
              </a:rPr>
              <a:t>为电机极对数；</a:t>
            </a:r>
          </a:p>
          <a:p>
            <a:pPr eaLnBrk="1" hangingPunct="1">
              <a:lnSpc>
                <a:spcPct val="150000"/>
              </a:lnSpc>
              <a:spcBef>
                <a:spcPct val="20000"/>
              </a:spcBef>
            </a:pPr>
            <a:r>
              <a:rPr kumimoji="1" lang="zh-CN" altLang="en-US" dirty="0">
                <a:latin typeface="+mn-ea"/>
                <a:ea typeface="+mn-ea"/>
              </a:rPr>
              <a:t>      </a:t>
            </a:r>
            <a:r>
              <a:rPr kumimoji="1" lang="en-US" altLang="zh-CN" i="1" dirty="0">
                <a:latin typeface="+mn-ea"/>
                <a:ea typeface="+mn-ea"/>
              </a:rPr>
              <a:t>U</a:t>
            </a:r>
            <a:r>
              <a:rPr kumimoji="1" lang="en-US" altLang="zh-CN" baseline="-25000" dirty="0">
                <a:latin typeface="+mn-ea"/>
                <a:ea typeface="+mn-ea"/>
              </a:rPr>
              <a:t>1</a:t>
            </a:r>
            <a:r>
              <a:rPr kumimoji="1" lang="en-US" altLang="zh-CN" dirty="0">
                <a:latin typeface="+mn-ea"/>
                <a:ea typeface="+mn-ea"/>
              </a:rPr>
              <a:t> </a:t>
            </a:r>
            <a:r>
              <a:rPr kumimoji="1" lang="zh-CN" altLang="en-US" dirty="0">
                <a:latin typeface="+mn-ea"/>
                <a:ea typeface="+mn-ea"/>
              </a:rPr>
              <a:t>为相电压有效值</a:t>
            </a:r>
          </a:p>
          <a:p>
            <a:pPr eaLnBrk="1" hangingPunct="1">
              <a:lnSpc>
                <a:spcPct val="150000"/>
              </a:lnSpc>
              <a:spcBef>
                <a:spcPct val="20000"/>
              </a:spcBef>
            </a:pPr>
            <a:r>
              <a:rPr kumimoji="1" lang="zh-CN" altLang="en-US" dirty="0">
                <a:latin typeface="+mn-ea"/>
                <a:ea typeface="+mn-ea"/>
              </a:rPr>
              <a:t>      </a:t>
            </a:r>
            <a:r>
              <a:rPr kumimoji="1" lang="en-US" altLang="zh-CN" i="1" dirty="0">
                <a:latin typeface="+mn-ea"/>
                <a:ea typeface="+mn-ea"/>
              </a:rPr>
              <a:t>R</a:t>
            </a:r>
            <a:r>
              <a:rPr kumimoji="1" lang="en-US" altLang="zh-CN" baseline="-25000" dirty="0">
                <a:latin typeface="+mn-ea"/>
                <a:ea typeface="+mn-ea"/>
              </a:rPr>
              <a:t>1</a:t>
            </a:r>
            <a:r>
              <a:rPr kumimoji="1" lang="en-US" altLang="zh-CN" dirty="0">
                <a:latin typeface="+mn-ea"/>
                <a:ea typeface="+mn-ea"/>
              </a:rPr>
              <a:t> </a:t>
            </a:r>
            <a:r>
              <a:rPr kumimoji="1" lang="zh-CN" altLang="en-US" dirty="0">
                <a:latin typeface="+mn-ea"/>
                <a:ea typeface="+mn-ea"/>
              </a:rPr>
              <a:t>为定子每相绕组的内阻</a:t>
            </a:r>
          </a:p>
          <a:p>
            <a:pPr eaLnBrk="1" hangingPunct="1">
              <a:lnSpc>
                <a:spcPct val="150000"/>
              </a:lnSpc>
              <a:spcBef>
                <a:spcPct val="20000"/>
              </a:spcBef>
            </a:pPr>
            <a:r>
              <a:rPr kumimoji="1" lang="zh-CN" altLang="en-US" dirty="0">
                <a:latin typeface="+mn-ea"/>
                <a:ea typeface="+mn-ea"/>
              </a:rPr>
              <a:t>      </a:t>
            </a:r>
            <a:r>
              <a:rPr kumimoji="1" lang="en-US" altLang="zh-CN" i="1" dirty="0">
                <a:latin typeface="+mn-ea"/>
                <a:ea typeface="+mn-ea"/>
              </a:rPr>
              <a:t>L</a:t>
            </a:r>
            <a:r>
              <a:rPr kumimoji="1" lang="en-US" altLang="zh-CN" baseline="-25000" dirty="0">
                <a:latin typeface="+mn-ea"/>
                <a:ea typeface="+mn-ea"/>
              </a:rPr>
              <a:t>l1</a:t>
            </a:r>
            <a:r>
              <a:rPr kumimoji="1" lang="en-US" altLang="zh-CN" dirty="0">
                <a:latin typeface="+mn-ea"/>
                <a:ea typeface="+mn-ea"/>
              </a:rPr>
              <a:t> </a:t>
            </a:r>
            <a:r>
              <a:rPr kumimoji="1" lang="zh-CN" altLang="en-US" dirty="0">
                <a:latin typeface="+mn-ea"/>
                <a:ea typeface="+mn-ea"/>
              </a:rPr>
              <a:t>为每相漏感</a:t>
            </a:r>
          </a:p>
          <a:p>
            <a:pPr eaLnBrk="1" hangingPunct="1">
              <a:lnSpc>
                <a:spcPct val="150000"/>
              </a:lnSpc>
              <a:spcBef>
                <a:spcPct val="20000"/>
              </a:spcBef>
            </a:pPr>
            <a:r>
              <a:rPr kumimoji="1" lang="zh-CN" altLang="en-US" dirty="0">
                <a:latin typeface="+mn-ea"/>
                <a:ea typeface="+mn-ea"/>
              </a:rPr>
              <a:t>      </a:t>
            </a:r>
            <a:r>
              <a:rPr kumimoji="1" lang="en-US" altLang="zh-CN" i="1" dirty="0">
                <a:latin typeface="+mn-ea"/>
                <a:ea typeface="+mn-ea"/>
              </a:rPr>
              <a:t>R</a:t>
            </a:r>
            <a:r>
              <a:rPr kumimoji="1" lang="en-US" altLang="zh-CN" baseline="-25000" dirty="0">
                <a:latin typeface="+mn-ea"/>
                <a:ea typeface="+mn-ea"/>
              </a:rPr>
              <a:t>2</a:t>
            </a:r>
            <a:r>
              <a:rPr kumimoji="1" lang="en-US" altLang="zh-CN" dirty="0">
                <a:latin typeface="+mn-ea"/>
                <a:ea typeface="+mn-ea"/>
              </a:rPr>
              <a:t>′</a:t>
            </a:r>
            <a:r>
              <a:rPr kumimoji="1" lang="zh-CN" altLang="en-US" dirty="0">
                <a:latin typeface="+mn-ea"/>
                <a:ea typeface="+mn-ea"/>
              </a:rPr>
              <a:t>为折算到定子侧的每相电阻</a:t>
            </a:r>
          </a:p>
          <a:p>
            <a:pPr eaLnBrk="1" hangingPunct="1">
              <a:lnSpc>
                <a:spcPct val="150000"/>
              </a:lnSpc>
              <a:spcBef>
                <a:spcPct val="20000"/>
              </a:spcBef>
            </a:pPr>
            <a:r>
              <a:rPr kumimoji="1" lang="zh-CN" altLang="en-US" dirty="0">
                <a:latin typeface="+mn-ea"/>
                <a:ea typeface="+mn-ea"/>
              </a:rPr>
              <a:t>      </a:t>
            </a:r>
            <a:r>
              <a:rPr kumimoji="1" lang="en-US" altLang="zh-CN" i="1" dirty="0">
                <a:latin typeface="+mn-ea"/>
                <a:ea typeface="+mn-ea"/>
              </a:rPr>
              <a:t>L</a:t>
            </a:r>
            <a:r>
              <a:rPr kumimoji="1" lang="en-US" altLang="zh-CN" baseline="-25000" dirty="0">
                <a:latin typeface="+mn-ea"/>
                <a:ea typeface="+mn-ea"/>
              </a:rPr>
              <a:t>l2</a:t>
            </a:r>
            <a:r>
              <a:rPr kumimoji="1" lang="en-US" altLang="zh-CN" dirty="0">
                <a:latin typeface="+mn-ea"/>
                <a:ea typeface="+mn-ea"/>
              </a:rPr>
              <a:t>′</a:t>
            </a:r>
            <a:r>
              <a:rPr kumimoji="1" lang="zh-CN" altLang="en-US" dirty="0">
                <a:latin typeface="+mn-ea"/>
                <a:ea typeface="+mn-ea"/>
              </a:rPr>
              <a:t>为折算到定子侧的漏感</a:t>
            </a:r>
          </a:p>
        </p:txBody>
      </p:sp>
      <p:sp>
        <p:nvSpPr>
          <p:cNvPr id="7" name="Text Box 14">
            <a:extLst>
              <a:ext uri="{FF2B5EF4-FFF2-40B4-BE49-F238E27FC236}">
                <a16:creationId xmlns:a16="http://schemas.microsoft.com/office/drawing/2014/main" id="{97A313CA-4A7F-BA87-5A4B-64FE80D16E86}"/>
              </a:ext>
            </a:extLst>
          </p:cNvPr>
          <p:cNvSpPr txBox="1">
            <a:spLocks noChangeArrowheads="1"/>
          </p:cNvSpPr>
          <p:nvPr/>
        </p:nvSpPr>
        <p:spPr bwMode="auto">
          <a:xfrm>
            <a:off x="4608909" y="3583869"/>
            <a:ext cx="6043940" cy="481863"/>
          </a:xfrm>
          <a:prstGeom prst="rect">
            <a:avLst/>
          </a:prstGeom>
          <a:solidFill>
            <a:srgbClr val="008080"/>
          </a:solidFill>
          <a:ln w="12700">
            <a:solidFill>
              <a:schemeClr val="tx1"/>
            </a:solidFill>
            <a:miter lim="800000"/>
            <a:headEnd/>
            <a:tailEnd/>
          </a:ln>
          <a:effectLst/>
        </p:spPr>
        <p:txBody>
          <a:bodyPr wrap="square">
            <a:spAutoFit/>
          </a:bodyPr>
          <a:lstStyle/>
          <a:p>
            <a:pPr marL="285750" indent="-285750" algn="just">
              <a:lnSpc>
                <a:spcPct val="150000"/>
              </a:lnSpc>
              <a:spcBef>
                <a:spcPct val="50000"/>
              </a:spcBef>
              <a:buFont typeface="Arial" panose="020B0604020202020204" pitchFamily="34" charset="0"/>
              <a:buChar char="•"/>
              <a:defRPr/>
            </a:pPr>
            <a:r>
              <a:rPr kumimoji="1" lang="zh-CN" altLang="en-US" sz="2000" i="1" dirty="0">
                <a:solidFill>
                  <a:schemeClr val="bg1"/>
                </a:solidFill>
                <a:effectLst>
                  <a:outerShdw blurRad="38100" dist="38100" dir="2700000" algn="tl">
                    <a:srgbClr val="000000"/>
                  </a:outerShdw>
                </a:effectLst>
                <a:latin typeface="+mj-ea"/>
                <a:ea typeface="+mj-ea"/>
              </a:rPr>
              <a:t>电机参数一定，当</a:t>
            </a:r>
            <a:r>
              <a:rPr kumimoji="1" lang="en-US" altLang="zh-CN" sz="2000" i="1" dirty="0">
                <a:solidFill>
                  <a:schemeClr val="bg1"/>
                </a:solidFill>
                <a:effectLst>
                  <a:outerShdw blurRad="38100" dist="38100" dir="2700000" algn="tl">
                    <a:srgbClr val="000000"/>
                  </a:outerShdw>
                </a:effectLst>
                <a:latin typeface="+mj-ea"/>
                <a:ea typeface="+mj-ea"/>
              </a:rPr>
              <a:t>S </a:t>
            </a:r>
            <a:r>
              <a:rPr kumimoji="1" lang="zh-CN" altLang="en-US" sz="2000" i="1" dirty="0">
                <a:solidFill>
                  <a:schemeClr val="bg1"/>
                </a:solidFill>
                <a:effectLst>
                  <a:outerShdw blurRad="38100" dist="38100" dir="2700000" algn="tl">
                    <a:srgbClr val="000000"/>
                  </a:outerShdw>
                </a:effectLst>
                <a:latin typeface="+mj-ea"/>
                <a:ea typeface="+mj-ea"/>
              </a:rPr>
              <a:t>，</a:t>
            </a:r>
            <a:r>
              <a:rPr kumimoji="1" lang="en-US" altLang="zh-CN" sz="2000" i="1" dirty="0">
                <a:solidFill>
                  <a:schemeClr val="bg1"/>
                </a:solidFill>
                <a:effectLst>
                  <a:outerShdw blurRad="38100" dist="38100" dir="2700000" algn="tl">
                    <a:srgbClr val="000000"/>
                  </a:outerShdw>
                </a:effectLst>
                <a:latin typeface="+mj-ea"/>
                <a:ea typeface="+mj-ea"/>
              </a:rPr>
              <a:t>f</a:t>
            </a:r>
            <a:r>
              <a:rPr kumimoji="1" lang="en-US" altLang="zh-CN" sz="2000" baseline="-25000" dirty="0">
                <a:solidFill>
                  <a:schemeClr val="bg1"/>
                </a:solidFill>
                <a:effectLst>
                  <a:outerShdw blurRad="38100" dist="38100" dir="2700000" algn="tl">
                    <a:srgbClr val="000000"/>
                  </a:outerShdw>
                </a:effectLst>
                <a:latin typeface="+mj-ea"/>
                <a:ea typeface="+mj-ea"/>
              </a:rPr>
              <a:t>1</a:t>
            </a:r>
            <a:r>
              <a:rPr kumimoji="1" lang="zh-CN" altLang="en-US" sz="2000" i="1" dirty="0">
                <a:solidFill>
                  <a:schemeClr val="bg1"/>
                </a:solidFill>
                <a:effectLst>
                  <a:outerShdw blurRad="38100" dist="38100" dir="2700000" algn="tl">
                    <a:srgbClr val="000000"/>
                  </a:outerShdw>
                </a:effectLst>
                <a:latin typeface="+mj-ea"/>
                <a:ea typeface="+mj-ea"/>
              </a:rPr>
              <a:t>不变时，</a:t>
            </a:r>
            <a:r>
              <a:rPr kumimoji="1" lang="en-US" altLang="zh-CN" sz="2000" i="1" dirty="0">
                <a:solidFill>
                  <a:schemeClr val="bg1"/>
                </a:solidFill>
                <a:effectLst>
                  <a:outerShdw blurRad="38100" dist="38100" dir="2700000" algn="tl">
                    <a:srgbClr val="000000"/>
                  </a:outerShdw>
                </a:effectLst>
                <a:latin typeface="+mj-ea"/>
                <a:ea typeface="+mj-ea"/>
              </a:rPr>
              <a:t>T</a:t>
            </a:r>
            <a:r>
              <a:rPr kumimoji="1" lang="zh-CN" altLang="en-US" sz="2000" i="1" dirty="0">
                <a:solidFill>
                  <a:schemeClr val="bg1"/>
                </a:solidFill>
                <a:effectLst>
                  <a:outerShdw blurRad="38100" dist="38100" dir="2700000" algn="tl">
                    <a:srgbClr val="000000"/>
                  </a:outerShdw>
                </a:effectLst>
                <a:latin typeface="+mj-ea"/>
                <a:ea typeface="+mj-ea"/>
              </a:rPr>
              <a:t>仅与 </a:t>
            </a:r>
            <a:r>
              <a:rPr kumimoji="1" lang="en-US" altLang="zh-CN" sz="2000" i="1" dirty="0">
                <a:solidFill>
                  <a:schemeClr val="bg1"/>
                </a:solidFill>
                <a:effectLst>
                  <a:outerShdw blurRad="38100" dist="38100" dir="2700000" algn="tl">
                    <a:srgbClr val="000000"/>
                  </a:outerShdw>
                </a:effectLst>
                <a:latin typeface="+mj-ea"/>
                <a:ea typeface="+mj-ea"/>
              </a:rPr>
              <a:t>U</a:t>
            </a:r>
            <a:r>
              <a:rPr kumimoji="1" lang="en-US" altLang="zh-CN" sz="2000" baseline="-25000" dirty="0">
                <a:solidFill>
                  <a:schemeClr val="bg1"/>
                </a:solidFill>
                <a:effectLst>
                  <a:outerShdw blurRad="38100" dist="38100" dir="2700000" algn="tl">
                    <a:srgbClr val="000000"/>
                  </a:outerShdw>
                </a:effectLst>
                <a:latin typeface="+mj-ea"/>
                <a:ea typeface="+mj-ea"/>
              </a:rPr>
              <a:t>1</a:t>
            </a:r>
            <a:r>
              <a:rPr kumimoji="1" lang="zh-CN" altLang="en-US" sz="2000" i="1" dirty="0">
                <a:solidFill>
                  <a:schemeClr val="bg1"/>
                </a:solidFill>
                <a:effectLst>
                  <a:outerShdw blurRad="38100" dist="38100" dir="2700000" algn="tl">
                    <a:srgbClr val="000000"/>
                  </a:outerShdw>
                </a:effectLst>
                <a:latin typeface="+mj-ea"/>
                <a:ea typeface="+mj-ea"/>
              </a:rPr>
              <a:t>有关</a:t>
            </a:r>
            <a:endParaRPr kumimoji="1" lang="en-US" altLang="zh-CN" sz="2000" i="1" dirty="0">
              <a:solidFill>
                <a:schemeClr val="bg1"/>
              </a:solidFill>
              <a:effectLst>
                <a:outerShdw blurRad="38100" dist="38100" dir="2700000" algn="tl">
                  <a:srgbClr val="000000"/>
                </a:outerShdw>
              </a:effectLst>
              <a:latin typeface="+mj-ea"/>
              <a:ea typeface="+mj-ea"/>
            </a:endParaRPr>
          </a:p>
        </p:txBody>
      </p:sp>
      <p:sp>
        <p:nvSpPr>
          <p:cNvPr id="14" name="文本框 13">
            <a:extLst>
              <a:ext uri="{FF2B5EF4-FFF2-40B4-BE49-F238E27FC236}">
                <a16:creationId xmlns:a16="http://schemas.microsoft.com/office/drawing/2014/main" id="{CA4375AD-0740-7CFB-B60F-D534BC88D9C3}"/>
              </a:ext>
            </a:extLst>
          </p:cNvPr>
          <p:cNvSpPr txBox="1"/>
          <p:nvPr/>
        </p:nvSpPr>
        <p:spPr>
          <a:xfrm>
            <a:off x="630894" y="1530846"/>
            <a:ext cx="5804704" cy="455894"/>
          </a:xfrm>
          <a:prstGeom prst="rect">
            <a:avLst/>
          </a:prstGeom>
          <a:noFill/>
        </p:spPr>
        <p:txBody>
          <a:bodyPr wrap="square">
            <a:spAutoFit/>
          </a:bodyPr>
          <a:lstStyle/>
          <a:p>
            <a:pPr algn="just">
              <a:lnSpc>
                <a:spcPct val="150000"/>
              </a:lnSpc>
              <a:spcBef>
                <a:spcPct val="50000"/>
              </a:spcBef>
              <a:defRPr/>
            </a:pPr>
            <a:r>
              <a:rPr lang="zh-CN" altLang="en-US" sz="1800" b="1" dirty="0">
                <a:latin typeface="微软雅黑" panose="020B0503020204020204" pitchFamily="34" charset="-122"/>
                <a:ea typeface="微软雅黑" panose="020B0503020204020204" pitchFamily="34" charset="-122"/>
              </a:rPr>
              <a:t>（</a:t>
            </a:r>
            <a:r>
              <a:rPr lang="en-US" altLang="zh-CN" sz="1800" b="1" dirty="0">
                <a:latin typeface="微软雅黑" panose="020B0503020204020204" pitchFamily="34" charset="-122"/>
                <a:ea typeface="微软雅黑" panose="020B0503020204020204" pitchFamily="34" charset="-122"/>
              </a:rPr>
              <a:t>1</a:t>
            </a:r>
            <a:r>
              <a:rPr lang="zh-CN" altLang="en-US" sz="1800" b="1" dirty="0">
                <a:latin typeface="微软雅黑" panose="020B0503020204020204" pitchFamily="34" charset="-122"/>
                <a:ea typeface="微软雅黑" panose="020B0503020204020204" pitchFamily="34" charset="-122"/>
              </a:rPr>
              <a:t>）改变定子电压调速</a:t>
            </a:r>
            <a:r>
              <a:rPr lang="zh-CN" altLang="en-US" sz="1800" i="1" dirty="0">
                <a:solidFill>
                  <a:schemeClr val="bg1"/>
                </a:solidFill>
                <a:latin typeface="微软雅黑" panose="020B0503020204020204" pitchFamily="34" charset="-122"/>
                <a:ea typeface="微软雅黑" panose="020B0503020204020204" pitchFamily="34" charset="-122"/>
              </a:rPr>
              <a:t>定子电压调速</a:t>
            </a:r>
            <a:r>
              <a:rPr lang="zh-CN" altLang="en-US" sz="1800" dirty="0">
                <a:latin typeface="微软雅黑" panose="020B0503020204020204" pitchFamily="34" charset="-122"/>
                <a:ea typeface="微软雅黑" panose="020B0503020204020204" pitchFamily="34" charset="-122"/>
              </a:rPr>
              <a:t> </a:t>
            </a:r>
            <a:endParaRPr kumimoji="1" lang="zh-CN" altLang="en-US" sz="1800" i="1" dirty="0">
              <a:solidFill>
                <a:schemeClr val="bg1"/>
              </a:solidFill>
              <a:effectLst>
                <a:outerShdw blurRad="38100" dist="38100" dir="2700000" algn="tl">
                  <a:srgbClr val="000000"/>
                </a:outerShdw>
              </a:effectLst>
              <a:latin typeface="+mj-ea"/>
              <a:ea typeface="+mj-ea"/>
            </a:endParaRPr>
          </a:p>
        </p:txBody>
      </p:sp>
    </p:spTree>
    <p:extLst>
      <p:ext uri="{BB962C8B-B14F-4D97-AF65-F5344CB8AC3E}">
        <p14:creationId xmlns:p14="http://schemas.microsoft.com/office/powerpoint/2010/main" val="3812645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3" name="文本框 12">
            <a:extLst>
              <a:ext uri="{FF2B5EF4-FFF2-40B4-BE49-F238E27FC236}">
                <a16:creationId xmlns:a16="http://schemas.microsoft.com/office/drawing/2014/main" id="{1EAA946D-F80F-4DE2-838C-95616FCC60DE}"/>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1.2 </a:t>
            </a:r>
            <a:r>
              <a:rPr lang="zh-CN" altLang="en-US" sz="3200" b="1" dirty="0">
                <a:solidFill>
                  <a:srgbClr val="022F4F"/>
                </a:solidFill>
                <a:latin typeface="微软雅黑" panose="020B0503020204020204" charset="-122"/>
                <a:ea typeface="微软雅黑" panose="020B0503020204020204" charset="-122"/>
              </a:rPr>
              <a:t>变频器的选用</a:t>
            </a:r>
            <a:endParaRPr lang="zh-CN" altLang="zh-CN" sz="3200" b="1" dirty="0">
              <a:solidFill>
                <a:srgbClr val="022F4F"/>
              </a:solidFill>
              <a:latin typeface="微软雅黑" panose="020B0503020204020204" charset="-122"/>
              <a:ea typeface="微软雅黑" panose="020B0503020204020204" charset="-122"/>
            </a:endParaRPr>
          </a:p>
        </p:txBody>
      </p:sp>
      <p:grpSp>
        <p:nvGrpSpPr>
          <p:cNvPr id="4" name="组合 3">
            <a:extLst>
              <a:ext uri="{FF2B5EF4-FFF2-40B4-BE49-F238E27FC236}">
                <a16:creationId xmlns:a16="http://schemas.microsoft.com/office/drawing/2014/main" id="{19BE2031-D634-24A5-D9C3-4A8562324C40}"/>
              </a:ext>
            </a:extLst>
          </p:cNvPr>
          <p:cNvGrpSpPr/>
          <p:nvPr/>
        </p:nvGrpSpPr>
        <p:grpSpPr>
          <a:xfrm>
            <a:off x="633546" y="1389380"/>
            <a:ext cx="3676650" cy="4191000"/>
            <a:chOff x="3614736" y="1790252"/>
            <a:chExt cx="3676650" cy="4191000"/>
          </a:xfrm>
        </p:grpSpPr>
        <p:grpSp>
          <p:nvGrpSpPr>
            <p:cNvPr id="8" name="Group 8">
              <a:extLst>
                <a:ext uri="{FF2B5EF4-FFF2-40B4-BE49-F238E27FC236}">
                  <a16:creationId xmlns:a16="http://schemas.microsoft.com/office/drawing/2014/main" id="{097FE7C8-A677-9981-C472-4D1CC8CB67A9}"/>
                </a:ext>
              </a:extLst>
            </p:cNvPr>
            <p:cNvGrpSpPr>
              <a:grpSpLocks/>
            </p:cNvGrpSpPr>
            <p:nvPr/>
          </p:nvGrpSpPr>
          <p:grpSpPr bwMode="auto">
            <a:xfrm>
              <a:off x="3614736" y="1790252"/>
              <a:ext cx="3676650" cy="4191000"/>
              <a:chOff x="3216" y="1056"/>
              <a:chExt cx="2496" cy="2640"/>
            </a:xfrm>
          </p:grpSpPr>
          <p:sp>
            <p:nvSpPr>
              <p:cNvPr id="41" name="Rectangle 9">
                <a:extLst>
                  <a:ext uri="{FF2B5EF4-FFF2-40B4-BE49-F238E27FC236}">
                    <a16:creationId xmlns:a16="http://schemas.microsoft.com/office/drawing/2014/main" id="{0EB865C3-315B-321E-0B5B-7C478C7CA716}"/>
                  </a:ext>
                </a:extLst>
              </p:cNvPr>
              <p:cNvSpPr>
                <a:spLocks noChangeArrowheads="1"/>
              </p:cNvSpPr>
              <p:nvPr/>
            </p:nvSpPr>
            <p:spPr bwMode="auto">
              <a:xfrm>
                <a:off x="3216" y="1056"/>
                <a:ext cx="2496" cy="2640"/>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nvGrpSpPr>
              <p:cNvPr id="42" name="Group 10">
                <a:extLst>
                  <a:ext uri="{FF2B5EF4-FFF2-40B4-BE49-F238E27FC236}">
                    <a16:creationId xmlns:a16="http://schemas.microsoft.com/office/drawing/2014/main" id="{0667D9CB-54E4-2024-EBBF-AF4B140B2C4C}"/>
                  </a:ext>
                </a:extLst>
              </p:cNvPr>
              <p:cNvGrpSpPr>
                <a:grpSpLocks/>
              </p:cNvGrpSpPr>
              <p:nvPr/>
            </p:nvGrpSpPr>
            <p:grpSpPr bwMode="auto">
              <a:xfrm>
                <a:off x="3286" y="1106"/>
                <a:ext cx="2426" cy="2458"/>
                <a:chOff x="3334" y="1058"/>
                <a:chExt cx="2426" cy="2458"/>
              </a:xfrm>
            </p:grpSpPr>
            <p:sp>
              <p:nvSpPr>
                <p:cNvPr id="43" name="Line 11">
                  <a:extLst>
                    <a:ext uri="{FF2B5EF4-FFF2-40B4-BE49-F238E27FC236}">
                      <a16:creationId xmlns:a16="http://schemas.microsoft.com/office/drawing/2014/main" id="{D45D1F1C-D222-B6A6-3142-FE6534DA01DB}"/>
                    </a:ext>
                  </a:extLst>
                </p:cNvPr>
                <p:cNvSpPr>
                  <a:spLocks noChangeShapeType="1"/>
                </p:cNvSpPr>
                <p:nvPr/>
              </p:nvSpPr>
              <p:spPr bwMode="auto">
                <a:xfrm>
                  <a:off x="3393" y="3202"/>
                  <a:ext cx="2289" cy="0"/>
                </a:xfrm>
                <a:prstGeom prst="line">
                  <a:avLst/>
                </a:prstGeom>
                <a:noFill/>
                <a:ln w="127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44" name="Line 12">
                  <a:extLst>
                    <a:ext uri="{FF2B5EF4-FFF2-40B4-BE49-F238E27FC236}">
                      <a16:creationId xmlns:a16="http://schemas.microsoft.com/office/drawing/2014/main" id="{96F270DC-7155-551F-711C-11E901B08C10}"/>
                    </a:ext>
                  </a:extLst>
                </p:cNvPr>
                <p:cNvSpPr>
                  <a:spLocks noChangeShapeType="1"/>
                </p:cNvSpPr>
                <p:nvPr/>
              </p:nvSpPr>
              <p:spPr bwMode="auto">
                <a:xfrm>
                  <a:off x="3604" y="1123"/>
                  <a:ext cx="0" cy="2393"/>
                </a:xfrm>
                <a:prstGeom prst="line">
                  <a:avLst/>
                </a:prstGeom>
                <a:noFill/>
                <a:ln w="12700">
                  <a:solidFill>
                    <a:schemeClr val="tx1"/>
                  </a:solidFill>
                  <a:round/>
                  <a:headEnd type="stealth" w="med" len="lg"/>
                  <a:tailEnd/>
                </a:ln>
                <a:extLst>
                  <a:ext uri="{909E8E84-426E-40DD-AFC4-6F175D3DCCD1}">
                    <a14:hiddenFill xmlns:a14="http://schemas.microsoft.com/office/drawing/2010/main">
                      <a:noFill/>
                    </a14:hiddenFill>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aphicFrame>
              <p:nvGraphicFramePr>
                <p:cNvPr id="45" name="Object 13">
                  <a:extLst>
                    <a:ext uri="{FF2B5EF4-FFF2-40B4-BE49-F238E27FC236}">
                      <a16:creationId xmlns:a16="http://schemas.microsoft.com/office/drawing/2014/main" id="{C202C32D-E4BE-EE7E-FA91-D36980E9D4BB}"/>
                    </a:ext>
                  </a:extLst>
                </p:cNvPr>
                <p:cNvGraphicFramePr>
                  <a:graphicFrameLocks noChangeAspect="1"/>
                </p:cNvGraphicFramePr>
                <p:nvPr>
                  <p:extLst>
                    <p:ext uri="{D42A27DB-BD31-4B8C-83A1-F6EECF244321}">
                      <p14:modId xmlns:p14="http://schemas.microsoft.com/office/powerpoint/2010/main" val="2959895485"/>
                    </p:ext>
                  </p:extLst>
                </p:nvPr>
              </p:nvGraphicFramePr>
              <p:xfrm>
                <a:off x="3334" y="1058"/>
                <a:ext cx="238" cy="261"/>
              </p:xfrm>
              <a:graphic>
                <a:graphicData uri="http://schemas.openxmlformats.org/presentationml/2006/ole">
                  <mc:AlternateContent xmlns:mc="http://schemas.openxmlformats.org/markup-compatibility/2006">
                    <mc:Choice xmlns:v="urn:schemas-microsoft-com:vml" Requires="v">
                      <p:oleObj name="Equation" r:id="rId2" imgW="126835" imgH="139518" progId="">
                        <p:embed/>
                      </p:oleObj>
                    </mc:Choice>
                    <mc:Fallback>
                      <p:oleObj name="Equation" r:id="rId2" imgW="126835" imgH="139518" progId="">
                        <p:embed/>
                        <p:pic>
                          <p:nvPicPr>
                            <p:cNvPr id="100" name="Object 13">
                              <a:extLst>
                                <a:ext uri="{FF2B5EF4-FFF2-40B4-BE49-F238E27FC236}">
                                  <a16:creationId xmlns:a16="http://schemas.microsoft.com/office/drawing/2014/main" id="{92AC444C-38D4-41CC-B2DA-064E20A554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4" y="1058"/>
                              <a:ext cx="238" cy="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6" name="Object 14">
                  <a:extLst>
                    <a:ext uri="{FF2B5EF4-FFF2-40B4-BE49-F238E27FC236}">
                      <a16:creationId xmlns:a16="http://schemas.microsoft.com/office/drawing/2014/main" id="{C31985B6-3140-E4CE-2265-254357A4CD35}"/>
                    </a:ext>
                  </a:extLst>
                </p:cNvPr>
                <p:cNvGraphicFramePr>
                  <a:graphicFrameLocks noChangeAspect="1"/>
                </p:cNvGraphicFramePr>
                <p:nvPr/>
              </p:nvGraphicFramePr>
              <p:xfrm>
                <a:off x="5549" y="3247"/>
                <a:ext cx="211" cy="211"/>
              </p:xfrm>
              <a:graphic>
                <a:graphicData uri="http://schemas.openxmlformats.org/presentationml/2006/ole">
                  <mc:AlternateContent xmlns:mc="http://schemas.openxmlformats.org/markup-compatibility/2006">
                    <mc:Choice xmlns:v="urn:schemas-microsoft-com:vml" Requires="v">
                      <p:oleObj name="Equation" r:id="rId4" imgW="152268" imgH="152268" progId="">
                        <p:embed/>
                      </p:oleObj>
                    </mc:Choice>
                    <mc:Fallback>
                      <p:oleObj name="Equation" r:id="rId4" imgW="152268" imgH="152268" progId="">
                        <p:embed/>
                        <p:pic>
                          <p:nvPicPr>
                            <p:cNvPr id="101" name="Object 14">
                              <a:extLst>
                                <a:ext uri="{FF2B5EF4-FFF2-40B4-BE49-F238E27FC236}">
                                  <a16:creationId xmlns:a16="http://schemas.microsoft.com/office/drawing/2014/main" id="{DB6EEDCA-ED1C-401B-A07B-423AB67FA0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49" y="3247"/>
                              <a:ext cx="211"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7" name="Object 15">
                  <a:extLst>
                    <a:ext uri="{FF2B5EF4-FFF2-40B4-BE49-F238E27FC236}">
                      <a16:creationId xmlns:a16="http://schemas.microsoft.com/office/drawing/2014/main" id="{1449CE18-102C-2C45-7CD1-BE2859557F24}"/>
                    </a:ext>
                  </a:extLst>
                </p:cNvPr>
                <p:cNvGraphicFramePr>
                  <a:graphicFrameLocks noChangeAspect="1"/>
                </p:cNvGraphicFramePr>
                <p:nvPr/>
              </p:nvGraphicFramePr>
              <p:xfrm>
                <a:off x="3402" y="3202"/>
                <a:ext cx="158" cy="242"/>
              </p:xfrm>
              <a:graphic>
                <a:graphicData uri="http://schemas.openxmlformats.org/presentationml/2006/ole">
                  <mc:AlternateContent xmlns:mc="http://schemas.openxmlformats.org/markup-compatibility/2006">
                    <mc:Choice xmlns:v="urn:schemas-microsoft-com:vml" Requires="v">
                      <p:oleObj name="Equation" r:id="rId6" imgW="38201" imgH="104826" progId="">
                        <p:embed/>
                      </p:oleObj>
                    </mc:Choice>
                    <mc:Fallback>
                      <p:oleObj name="Equation" r:id="rId6" imgW="38201" imgH="104826" progId="">
                        <p:embed/>
                        <p:pic>
                          <p:nvPicPr>
                            <p:cNvPr id="102" name="Object 15">
                              <a:extLst>
                                <a:ext uri="{FF2B5EF4-FFF2-40B4-BE49-F238E27FC236}">
                                  <a16:creationId xmlns:a16="http://schemas.microsoft.com/office/drawing/2014/main" id="{B17C4847-6D55-4E57-B9F2-FE13857FC300}"/>
                                </a:ext>
                              </a:extLst>
                            </p:cNvPr>
                            <p:cNvPicPr>
                              <a:picLocks noChangeAspect="1" noChangeArrowheads="1"/>
                            </p:cNvPicPr>
                            <p:nvPr/>
                          </p:nvPicPr>
                          <p:blipFill>
                            <a:blip r:embed="rId7">
                              <a:lum bright="100000" contrast="100000"/>
                              <a:extLst>
                                <a:ext uri="{28A0092B-C50C-407E-A947-70E740481C1C}">
                                  <a14:useLocalDpi xmlns:a14="http://schemas.microsoft.com/office/drawing/2010/main" val="0"/>
                                </a:ext>
                              </a:extLst>
                            </a:blip>
                            <a:srcRect/>
                            <a:stretch>
                              <a:fillRect/>
                            </a:stretch>
                          </p:blipFill>
                          <p:spPr bwMode="auto">
                            <a:xfrm>
                              <a:off x="3402" y="3202"/>
                              <a:ext cx="158" cy="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8" name="Line 16">
                  <a:extLst>
                    <a:ext uri="{FF2B5EF4-FFF2-40B4-BE49-F238E27FC236}">
                      <a16:creationId xmlns:a16="http://schemas.microsoft.com/office/drawing/2014/main" id="{6415352D-B648-B762-5BF5-71F57E73F8FE}"/>
                    </a:ext>
                  </a:extLst>
                </p:cNvPr>
                <p:cNvSpPr>
                  <a:spLocks noChangeShapeType="1"/>
                </p:cNvSpPr>
                <p:nvPr/>
              </p:nvSpPr>
              <p:spPr bwMode="auto">
                <a:xfrm>
                  <a:off x="3688" y="1109"/>
                  <a:ext cx="0" cy="403"/>
                </a:xfrm>
                <a:prstGeom prst="line">
                  <a:avLst/>
                </a:prstGeom>
                <a:noFill/>
                <a:ln w="127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aphicFrame>
              <p:nvGraphicFramePr>
                <p:cNvPr id="49" name="Object 17">
                  <a:extLst>
                    <a:ext uri="{FF2B5EF4-FFF2-40B4-BE49-F238E27FC236}">
                      <a16:creationId xmlns:a16="http://schemas.microsoft.com/office/drawing/2014/main" id="{AF4F2187-B756-1B3E-5015-9090C219A282}"/>
                    </a:ext>
                  </a:extLst>
                </p:cNvPr>
                <p:cNvGraphicFramePr>
                  <a:graphicFrameLocks noChangeAspect="1"/>
                </p:cNvGraphicFramePr>
                <p:nvPr/>
              </p:nvGraphicFramePr>
              <p:xfrm>
                <a:off x="3721" y="1121"/>
                <a:ext cx="188" cy="238"/>
              </p:xfrm>
              <a:graphic>
                <a:graphicData uri="http://schemas.openxmlformats.org/presentationml/2006/ole">
                  <mc:AlternateContent xmlns:mc="http://schemas.openxmlformats.org/markup-compatibility/2006">
                    <mc:Choice xmlns:v="urn:schemas-microsoft-com:vml" Requires="v">
                      <p:oleObj name="Equation" r:id="rId8" imgW="66569" imgH="104826" progId="">
                        <p:embed/>
                      </p:oleObj>
                    </mc:Choice>
                    <mc:Fallback>
                      <p:oleObj name="Equation" r:id="rId8" imgW="66569" imgH="104826" progId="">
                        <p:embed/>
                        <p:pic>
                          <p:nvPicPr>
                            <p:cNvPr id="104" name="Object 17">
                              <a:extLst>
                                <a:ext uri="{FF2B5EF4-FFF2-40B4-BE49-F238E27FC236}">
                                  <a16:creationId xmlns:a16="http://schemas.microsoft.com/office/drawing/2014/main" id="{78A47945-4B3C-42AC-A02A-DDA51F8CEAC7}"/>
                                </a:ext>
                              </a:extLst>
                            </p:cNvPr>
                            <p:cNvPicPr>
                              <a:picLocks noChangeAspect="1" noChangeArrowheads="1"/>
                            </p:cNvPicPr>
                            <p:nvPr/>
                          </p:nvPicPr>
                          <p:blipFill>
                            <a:blip r:embed="rId9">
                              <a:lum bright="10000" contrast="100000"/>
                              <a:extLst>
                                <a:ext uri="{28A0092B-C50C-407E-A947-70E740481C1C}">
                                  <a14:useLocalDpi xmlns:a14="http://schemas.microsoft.com/office/drawing/2010/main" val="0"/>
                                </a:ext>
                              </a:extLst>
                            </a:blip>
                            <a:srcRect/>
                            <a:stretch>
                              <a:fillRect/>
                            </a:stretch>
                          </p:blipFill>
                          <p:spPr bwMode="auto">
                            <a:xfrm>
                              <a:off x="3721" y="1121"/>
                              <a:ext cx="188"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0" name="Object 18">
                  <a:extLst>
                    <a:ext uri="{FF2B5EF4-FFF2-40B4-BE49-F238E27FC236}">
                      <a16:creationId xmlns:a16="http://schemas.microsoft.com/office/drawing/2014/main" id="{5791AC83-5EAC-C839-0715-EDACF6F82697}"/>
                    </a:ext>
                  </a:extLst>
                </p:cNvPr>
                <p:cNvGraphicFramePr>
                  <a:graphicFrameLocks noChangeAspect="1"/>
                </p:cNvGraphicFramePr>
                <p:nvPr/>
              </p:nvGraphicFramePr>
              <p:xfrm>
                <a:off x="3635" y="3202"/>
                <a:ext cx="130" cy="209"/>
              </p:xfrm>
              <a:graphic>
                <a:graphicData uri="http://schemas.openxmlformats.org/presentationml/2006/ole">
                  <mc:AlternateContent xmlns:mc="http://schemas.openxmlformats.org/markup-compatibility/2006">
                    <mc:Choice xmlns:v="urn:schemas-microsoft-com:vml" Requires="v">
                      <p:oleObj name="Equation" r:id="rId10" imgW="28746" imgH="85595" progId="">
                        <p:embed/>
                      </p:oleObj>
                    </mc:Choice>
                    <mc:Fallback>
                      <p:oleObj name="Equation" r:id="rId10" imgW="28746" imgH="85595" progId="">
                        <p:embed/>
                        <p:pic>
                          <p:nvPicPr>
                            <p:cNvPr id="105" name="Object 18">
                              <a:extLst>
                                <a:ext uri="{FF2B5EF4-FFF2-40B4-BE49-F238E27FC236}">
                                  <a16:creationId xmlns:a16="http://schemas.microsoft.com/office/drawing/2014/main" id="{B8041538-4571-4ADA-8304-0C9014C27E28}"/>
                                </a:ext>
                              </a:extLst>
                            </p:cNvPr>
                            <p:cNvPicPr>
                              <a:picLocks noChangeAspect="1" noChangeArrowheads="1"/>
                            </p:cNvPicPr>
                            <p:nvPr/>
                          </p:nvPicPr>
                          <p:blipFill>
                            <a:blip r:embed="rId11">
                              <a:lum bright="10000" contrast="100000"/>
                              <a:extLst>
                                <a:ext uri="{28A0092B-C50C-407E-A947-70E740481C1C}">
                                  <a14:useLocalDpi xmlns:a14="http://schemas.microsoft.com/office/drawing/2010/main" val="0"/>
                                </a:ext>
                              </a:extLst>
                            </a:blip>
                            <a:srcRect/>
                            <a:stretch>
                              <a:fillRect/>
                            </a:stretch>
                          </p:blipFill>
                          <p:spPr bwMode="auto">
                            <a:xfrm>
                              <a:off x="3635" y="3202"/>
                              <a:ext cx="130" cy="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grpSp>
          <p:nvGrpSpPr>
            <p:cNvPr id="9" name="Group 19">
              <a:extLst>
                <a:ext uri="{FF2B5EF4-FFF2-40B4-BE49-F238E27FC236}">
                  <a16:creationId xmlns:a16="http://schemas.microsoft.com/office/drawing/2014/main" id="{DB2D1C9D-E30C-2B78-F7C3-2224461F7A21}"/>
                </a:ext>
              </a:extLst>
            </p:cNvPr>
            <p:cNvGrpSpPr>
              <a:grpSpLocks/>
            </p:cNvGrpSpPr>
            <p:nvPr/>
          </p:nvGrpSpPr>
          <p:grpSpPr bwMode="auto">
            <a:xfrm>
              <a:off x="3733799" y="2582414"/>
              <a:ext cx="3462338" cy="3009900"/>
              <a:chOff x="3296" y="1593"/>
              <a:chExt cx="2181" cy="1896"/>
            </a:xfrm>
          </p:grpSpPr>
          <p:grpSp>
            <p:nvGrpSpPr>
              <p:cNvPr id="30" name="Group 20">
                <a:extLst>
                  <a:ext uri="{FF2B5EF4-FFF2-40B4-BE49-F238E27FC236}">
                    <a16:creationId xmlns:a16="http://schemas.microsoft.com/office/drawing/2014/main" id="{842F9590-E102-A609-8B06-EA95334F10A9}"/>
                  </a:ext>
                </a:extLst>
              </p:cNvPr>
              <p:cNvGrpSpPr>
                <a:grpSpLocks/>
              </p:cNvGrpSpPr>
              <p:nvPr/>
            </p:nvGrpSpPr>
            <p:grpSpPr bwMode="auto">
              <a:xfrm>
                <a:off x="5088" y="2155"/>
                <a:ext cx="220" cy="1334"/>
                <a:chOff x="5136" y="2107"/>
                <a:chExt cx="220" cy="1334"/>
              </a:xfrm>
            </p:grpSpPr>
            <p:sp>
              <p:nvSpPr>
                <p:cNvPr id="39" name="Line 21">
                  <a:extLst>
                    <a:ext uri="{FF2B5EF4-FFF2-40B4-BE49-F238E27FC236}">
                      <a16:creationId xmlns:a16="http://schemas.microsoft.com/office/drawing/2014/main" id="{BA51CC66-88E5-99AF-AA2A-087239B876CF}"/>
                    </a:ext>
                  </a:extLst>
                </p:cNvPr>
                <p:cNvSpPr>
                  <a:spLocks noChangeShapeType="1"/>
                </p:cNvSpPr>
                <p:nvPr/>
              </p:nvSpPr>
              <p:spPr bwMode="auto">
                <a:xfrm>
                  <a:off x="5251" y="2107"/>
                  <a:ext cx="0" cy="1096"/>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aphicFrame>
              <p:nvGraphicFramePr>
                <p:cNvPr id="40" name="Object 22">
                  <a:extLst>
                    <a:ext uri="{FF2B5EF4-FFF2-40B4-BE49-F238E27FC236}">
                      <a16:creationId xmlns:a16="http://schemas.microsoft.com/office/drawing/2014/main" id="{93472D81-66C5-BBA2-DA71-C30F73BF027C}"/>
                    </a:ext>
                  </a:extLst>
                </p:cNvPr>
                <p:cNvGraphicFramePr>
                  <a:graphicFrameLocks noChangeAspect="1"/>
                </p:cNvGraphicFramePr>
                <p:nvPr/>
              </p:nvGraphicFramePr>
              <p:xfrm>
                <a:off x="5136" y="3177"/>
                <a:ext cx="220" cy="264"/>
              </p:xfrm>
              <a:graphic>
                <a:graphicData uri="http://schemas.openxmlformats.org/presentationml/2006/ole">
                  <mc:AlternateContent xmlns:mc="http://schemas.openxmlformats.org/markup-compatibility/2006">
                    <mc:Choice xmlns:v="urn:schemas-microsoft-com:vml" Requires="v">
                      <p:oleObj name="Equation" r:id="rId12" imgW="114226" imgH="152337" progId="">
                        <p:embed/>
                      </p:oleObj>
                    </mc:Choice>
                    <mc:Fallback>
                      <p:oleObj name="Equation" r:id="rId12" imgW="114226" imgH="152337" progId="">
                        <p:embed/>
                        <p:pic>
                          <p:nvPicPr>
                            <p:cNvPr id="95" name="Object 22">
                              <a:extLst>
                                <a:ext uri="{FF2B5EF4-FFF2-40B4-BE49-F238E27FC236}">
                                  <a16:creationId xmlns:a16="http://schemas.microsoft.com/office/drawing/2014/main" id="{B6064E5B-12DD-4DB8-AB5E-8906A145BF6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136" y="3177"/>
                              <a:ext cx="220" cy="264"/>
                            </a:xfrm>
                            <a:prstGeom prst="rect">
                              <a:avLst/>
                            </a:prstGeom>
                            <a:noFill/>
                            <a:ln>
                              <a:noFill/>
                            </a:ln>
                          </p:spPr>
                        </p:pic>
                      </p:oleObj>
                    </mc:Fallback>
                  </mc:AlternateContent>
                </a:graphicData>
              </a:graphic>
            </p:graphicFrame>
          </p:grpSp>
          <p:grpSp>
            <p:nvGrpSpPr>
              <p:cNvPr id="31" name="Group 23">
                <a:extLst>
                  <a:ext uri="{FF2B5EF4-FFF2-40B4-BE49-F238E27FC236}">
                    <a16:creationId xmlns:a16="http://schemas.microsoft.com/office/drawing/2014/main" id="{395B8DA6-9ED6-B3D2-29D2-45EE9A7A53A5}"/>
                  </a:ext>
                </a:extLst>
              </p:cNvPr>
              <p:cNvGrpSpPr>
                <a:grpSpLocks/>
              </p:cNvGrpSpPr>
              <p:nvPr/>
            </p:nvGrpSpPr>
            <p:grpSpPr bwMode="auto">
              <a:xfrm>
                <a:off x="3312" y="1593"/>
                <a:ext cx="2165" cy="1715"/>
                <a:chOff x="3360" y="1545"/>
                <a:chExt cx="2165" cy="1715"/>
              </a:xfrm>
            </p:grpSpPr>
            <p:sp>
              <p:nvSpPr>
                <p:cNvPr id="35" name="Freeform 24">
                  <a:extLst>
                    <a:ext uri="{FF2B5EF4-FFF2-40B4-BE49-F238E27FC236}">
                      <a16:creationId xmlns:a16="http://schemas.microsoft.com/office/drawing/2014/main" id="{889B45E4-06A2-05D6-A9D4-88B951B1E3F1}"/>
                    </a:ext>
                  </a:extLst>
                </p:cNvPr>
                <p:cNvSpPr>
                  <a:spLocks/>
                </p:cNvSpPr>
                <p:nvPr/>
              </p:nvSpPr>
              <p:spPr bwMode="auto">
                <a:xfrm>
                  <a:off x="3593" y="1785"/>
                  <a:ext cx="1687" cy="1475"/>
                </a:xfrm>
                <a:custGeom>
                  <a:avLst/>
                  <a:gdLst>
                    <a:gd name="T0" fmla="*/ 0 w 1687"/>
                    <a:gd name="T1" fmla="*/ 0 h 1475"/>
                    <a:gd name="T2" fmla="*/ 380 w 1687"/>
                    <a:gd name="T3" fmla="*/ 44 h 1475"/>
                    <a:gd name="T4" fmla="*/ 747 w 1687"/>
                    <a:gd name="T5" fmla="*/ 77 h 1475"/>
                    <a:gd name="T6" fmla="*/ 957 w 1687"/>
                    <a:gd name="T7" fmla="*/ 104 h 1475"/>
                    <a:gd name="T8" fmla="*/ 1152 w 1687"/>
                    <a:gd name="T9" fmla="*/ 139 h 1475"/>
                    <a:gd name="T10" fmla="*/ 1527 w 1687"/>
                    <a:gd name="T11" fmla="*/ 225 h 1475"/>
                    <a:gd name="T12" fmla="*/ 1659 w 1687"/>
                    <a:gd name="T13" fmla="*/ 358 h 1475"/>
                    <a:gd name="T14" fmla="*/ 1356 w 1687"/>
                    <a:gd name="T15" fmla="*/ 680 h 1475"/>
                    <a:gd name="T16" fmla="*/ 1015 w 1687"/>
                    <a:gd name="T17" fmla="*/ 1137 h 1475"/>
                    <a:gd name="T18" fmla="*/ 903 w 1687"/>
                    <a:gd name="T19" fmla="*/ 1425 h 1475"/>
                    <a:gd name="T20" fmla="*/ 871 w 1687"/>
                    <a:gd name="T21" fmla="*/ 1438 h 14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7"/>
                    <a:gd name="T34" fmla="*/ 0 h 1475"/>
                    <a:gd name="T35" fmla="*/ 1687 w 1687"/>
                    <a:gd name="T36" fmla="*/ 1475 h 147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7" h="1475">
                      <a:moveTo>
                        <a:pt x="0" y="0"/>
                      </a:moveTo>
                      <a:cubicBezTo>
                        <a:pt x="62" y="9"/>
                        <a:pt x="256" y="31"/>
                        <a:pt x="380" y="44"/>
                      </a:cubicBezTo>
                      <a:cubicBezTo>
                        <a:pt x="504" y="56"/>
                        <a:pt x="650" y="67"/>
                        <a:pt x="747" y="77"/>
                      </a:cubicBezTo>
                      <a:cubicBezTo>
                        <a:pt x="844" y="85"/>
                        <a:pt x="891" y="95"/>
                        <a:pt x="957" y="104"/>
                      </a:cubicBezTo>
                      <a:cubicBezTo>
                        <a:pt x="1025" y="114"/>
                        <a:pt x="1058" y="118"/>
                        <a:pt x="1152" y="139"/>
                      </a:cubicBezTo>
                      <a:cubicBezTo>
                        <a:pt x="1248" y="158"/>
                        <a:pt x="1444" y="188"/>
                        <a:pt x="1527" y="225"/>
                      </a:cubicBezTo>
                      <a:cubicBezTo>
                        <a:pt x="1613" y="261"/>
                        <a:pt x="1687" y="283"/>
                        <a:pt x="1659" y="358"/>
                      </a:cubicBezTo>
                      <a:cubicBezTo>
                        <a:pt x="1630" y="435"/>
                        <a:pt x="1464" y="550"/>
                        <a:pt x="1356" y="680"/>
                      </a:cubicBezTo>
                      <a:cubicBezTo>
                        <a:pt x="1250" y="810"/>
                        <a:pt x="1090" y="1013"/>
                        <a:pt x="1015" y="1137"/>
                      </a:cubicBezTo>
                      <a:cubicBezTo>
                        <a:pt x="940" y="1261"/>
                        <a:pt x="927" y="1375"/>
                        <a:pt x="903" y="1425"/>
                      </a:cubicBezTo>
                      <a:cubicBezTo>
                        <a:pt x="879" y="1475"/>
                        <a:pt x="878" y="1435"/>
                        <a:pt x="871" y="1438"/>
                      </a:cubicBezTo>
                    </a:path>
                  </a:pathLst>
                </a:custGeom>
                <a:noFill/>
                <a:ln w="28575"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aphicFrame>
              <p:nvGraphicFramePr>
                <p:cNvPr id="36" name="Object 25">
                  <a:extLst>
                    <a:ext uri="{FF2B5EF4-FFF2-40B4-BE49-F238E27FC236}">
                      <a16:creationId xmlns:a16="http://schemas.microsoft.com/office/drawing/2014/main" id="{E8A44609-8628-4F3E-7298-79DC623A7D1B}"/>
                    </a:ext>
                  </a:extLst>
                </p:cNvPr>
                <p:cNvGraphicFramePr>
                  <a:graphicFrameLocks noChangeAspect="1"/>
                </p:cNvGraphicFramePr>
                <p:nvPr/>
              </p:nvGraphicFramePr>
              <p:xfrm>
                <a:off x="3360" y="1545"/>
                <a:ext cx="243" cy="343"/>
              </p:xfrm>
              <a:graphic>
                <a:graphicData uri="http://schemas.openxmlformats.org/presentationml/2006/ole">
                  <mc:AlternateContent xmlns:mc="http://schemas.openxmlformats.org/markup-compatibility/2006">
                    <mc:Choice xmlns:v="urn:schemas-microsoft-com:vml" Requires="v">
                      <p:oleObj name="Equation" r:id="rId14" imgW="76024" imgH="142910" progId="">
                        <p:embed/>
                      </p:oleObj>
                    </mc:Choice>
                    <mc:Fallback>
                      <p:oleObj name="Equation" r:id="rId14" imgW="76024" imgH="142910" progId="">
                        <p:embed/>
                        <p:pic>
                          <p:nvPicPr>
                            <p:cNvPr id="91" name="Object 25">
                              <a:extLst>
                                <a:ext uri="{FF2B5EF4-FFF2-40B4-BE49-F238E27FC236}">
                                  <a16:creationId xmlns:a16="http://schemas.microsoft.com/office/drawing/2014/main" id="{F6349A5F-E382-4A92-9729-B76983CF1CBE}"/>
                                </a:ext>
                              </a:extLst>
                            </p:cNvPr>
                            <p:cNvPicPr>
                              <a:picLocks noChangeAspect="1" noChangeArrowheads="1"/>
                            </p:cNvPicPr>
                            <p:nvPr/>
                          </p:nvPicPr>
                          <p:blipFill>
                            <a:blip r:embed="rId15">
                              <a:lum bright="100000" contrast="-100000"/>
                              <a:extLst>
                                <a:ext uri="{28A0092B-C50C-407E-A947-70E740481C1C}">
                                  <a14:useLocalDpi xmlns:a14="http://schemas.microsoft.com/office/drawing/2010/main" val="0"/>
                                </a:ext>
                              </a:extLst>
                            </a:blip>
                            <a:srcRect/>
                            <a:stretch>
                              <a:fillRect/>
                            </a:stretch>
                          </p:blipFill>
                          <p:spPr bwMode="auto">
                            <a:xfrm>
                              <a:off x="3360" y="1545"/>
                              <a:ext cx="243" cy="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7" name="Line 26">
                  <a:extLst>
                    <a:ext uri="{FF2B5EF4-FFF2-40B4-BE49-F238E27FC236}">
                      <a16:creationId xmlns:a16="http://schemas.microsoft.com/office/drawing/2014/main" id="{123C24D6-09F0-213B-0BA5-9A5998873632}"/>
                    </a:ext>
                  </a:extLst>
                </p:cNvPr>
                <p:cNvSpPr>
                  <a:spLocks noChangeShapeType="1"/>
                </p:cNvSpPr>
                <p:nvPr/>
              </p:nvSpPr>
              <p:spPr bwMode="auto">
                <a:xfrm flipV="1">
                  <a:off x="4944" y="1755"/>
                  <a:ext cx="288" cy="19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aphicFrame>
              <p:nvGraphicFramePr>
                <p:cNvPr id="38" name="Object 27">
                  <a:extLst>
                    <a:ext uri="{FF2B5EF4-FFF2-40B4-BE49-F238E27FC236}">
                      <a16:creationId xmlns:a16="http://schemas.microsoft.com/office/drawing/2014/main" id="{18AEDBBA-7025-97BB-6E77-39B33D89A7A0}"/>
                    </a:ext>
                  </a:extLst>
                </p:cNvPr>
                <p:cNvGraphicFramePr>
                  <a:graphicFrameLocks noChangeAspect="1"/>
                </p:cNvGraphicFramePr>
                <p:nvPr/>
              </p:nvGraphicFramePr>
              <p:xfrm>
                <a:off x="5255" y="1565"/>
                <a:ext cx="270" cy="272"/>
              </p:xfrm>
              <a:graphic>
                <a:graphicData uri="http://schemas.openxmlformats.org/presentationml/2006/ole">
                  <mc:AlternateContent xmlns:mc="http://schemas.openxmlformats.org/markup-compatibility/2006">
                    <mc:Choice xmlns:v="urn:schemas-microsoft-com:vml" Requires="v">
                      <p:oleObj name="Equation" r:id="rId16" imgW="152427" imgH="152337" progId="">
                        <p:embed/>
                      </p:oleObj>
                    </mc:Choice>
                    <mc:Fallback>
                      <p:oleObj name="Equation" r:id="rId16" imgW="152427" imgH="152337" progId="">
                        <p:embed/>
                        <p:pic>
                          <p:nvPicPr>
                            <p:cNvPr id="93" name="Object 27">
                              <a:extLst>
                                <a:ext uri="{FF2B5EF4-FFF2-40B4-BE49-F238E27FC236}">
                                  <a16:creationId xmlns:a16="http://schemas.microsoft.com/office/drawing/2014/main" id="{BDD3E75A-EDD1-4045-BA79-09AFED8F039B}"/>
                                </a:ext>
                              </a:extLst>
                            </p:cNvPr>
                            <p:cNvPicPr>
                              <a:picLocks noChangeAspect="1" noChangeArrowheads="1"/>
                            </p:cNvPicPr>
                            <p:nvPr/>
                          </p:nvPicPr>
                          <p:blipFill>
                            <a:blip r:embed="rId17">
                              <a:lum bright="10000" contrast="100000"/>
                              <a:extLst>
                                <a:ext uri="{28A0092B-C50C-407E-A947-70E740481C1C}">
                                  <a14:useLocalDpi xmlns:a14="http://schemas.microsoft.com/office/drawing/2010/main" val="0"/>
                                </a:ext>
                              </a:extLst>
                            </a:blip>
                            <a:srcRect/>
                            <a:stretch>
                              <a:fillRect/>
                            </a:stretch>
                          </p:blipFill>
                          <p:spPr bwMode="auto">
                            <a:xfrm>
                              <a:off x="5255" y="1565"/>
                              <a:ext cx="270"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32" name="Group 28">
                <a:extLst>
                  <a:ext uri="{FF2B5EF4-FFF2-40B4-BE49-F238E27FC236}">
                    <a16:creationId xmlns:a16="http://schemas.microsoft.com/office/drawing/2014/main" id="{F8F91ACE-33CA-BE97-C823-E47BB94CC8F3}"/>
                  </a:ext>
                </a:extLst>
              </p:cNvPr>
              <p:cNvGrpSpPr>
                <a:grpSpLocks/>
              </p:cNvGrpSpPr>
              <p:nvPr/>
            </p:nvGrpSpPr>
            <p:grpSpPr bwMode="auto">
              <a:xfrm>
                <a:off x="3296" y="1997"/>
                <a:ext cx="1883" cy="255"/>
                <a:chOff x="1271" y="1857"/>
                <a:chExt cx="1347" cy="217"/>
              </a:xfrm>
            </p:grpSpPr>
            <p:graphicFrame>
              <p:nvGraphicFramePr>
                <p:cNvPr id="33" name="Object 29">
                  <a:extLst>
                    <a:ext uri="{FF2B5EF4-FFF2-40B4-BE49-F238E27FC236}">
                      <a16:creationId xmlns:a16="http://schemas.microsoft.com/office/drawing/2014/main" id="{F90BC395-46D8-509F-E19F-9A92376BB6B6}"/>
                    </a:ext>
                  </a:extLst>
                </p:cNvPr>
                <p:cNvGraphicFramePr>
                  <a:graphicFrameLocks noChangeAspect="1"/>
                </p:cNvGraphicFramePr>
                <p:nvPr>
                  <p:extLst>
                    <p:ext uri="{D42A27DB-BD31-4B8C-83A1-F6EECF244321}">
                      <p14:modId xmlns:p14="http://schemas.microsoft.com/office/powerpoint/2010/main" val="3022777594"/>
                    </p:ext>
                  </p:extLst>
                </p:nvPr>
              </p:nvGraphicFramePr>
              <p:xfrm>
                <a:off x="1271" y="1857"/>
                <a:ext cx="193" cy="217"/>
              </p:xfrm>
              <a:graphic>
                <a:graphicData uri="http://schemas.openxmlformats.org/presentationml/2006/ole">
                  <mc:AlternateContent xmlns:mc="http://schemas.openxmlformats.org/markup-compatibility/2006">
                    <mc:Choice xmlns:v="urn:schemas-microsoft-com:vml" Requires="v">
                      <p:oleObj name="Equation" r:id="rId18" imgW="123682" imgH="152337" progId="">
                        <p:embed/>
                      </p:oleObj>
                    </mc:Choice>
                    <mc:Fallback>
                      <p:oleObj name="Equation" r:id="rId18" imgW="123682" imgH="152337" progId="">
                        <p:embed/>
                        <p:pic>
                          <p:nvPicPr>
                            <p:cNvPr id="88" name="Object 29">
                              <a:extLst>
                                <a:ext uri="{FF2B5EF4-FFF2-40B4-BE49-F238E27FC236}">
                                  <a16:creationId xmlns:a16="http://schemas.microsoft.com/office/drawing/2014/main" id="{B4244325-8DA7-4616-9F78-31F848F4039B}"/>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271" y="1857"/>
                              <a:ext cx="193"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4" name="Line 30">
                  <a:extLst>
                    <a:ext uri="{FF2B5EF4-FFF2-40B4-BE49-F238E27FC236}">
                      <a16:creationId xmlns:a16="http://schemas.microsoft.com/office/drawing/2014/main" id="{49FECCD3-5A8D-6E91-176E-896A07717204}"/>
                    </a:ext>
                  </a:extLst>
                </p:cNvPr>
                <p:cNvSpPr>
                  <a:spLocks noChangeShapeType="1"/>
                </p:cNvSpPr>
                <p:nvPr/>
              </p:nvSpPr>
              <p:spPr bwMode="auto">
                <a:xfrm flipH="1">
                  <a:off x="1476" y="1978"/>
                  <a:ext cx="1142" cy="0"/>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sp>
          <p:nvSpPr>
            <p:cNvPr id="10" name="Text Box 78">
              <a:extLst>
                <a:ext uri="{FF2B5EF4-FFF2-40B4-BE49-F238E27FC236}">
                  <a16:creationId xmlns:a16="http://schemas.microsoft.com/office/drawing/2014/main" id="{240CEEAB-03BD-E103-7087-C00CE46028CE}"/>
                </a:ext>
              </a:extLst>
            </p:cNvPr>
            <p:cNvSpPr txBox="1">
              <a:spLocks noChangeArrowheads="1"/>
            </p:cNvSpPr>
            <p:nvPr/>
          </p:nvSpPr>
          <p:spPr bwMode="auto">
            <a:xfrm>
              <a:off x="3797299" y="2725289"/>
              <a:ext cx="41710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dirty="0">
                  <a:latin typeface="微软雅黑" panose="020B0503020204020204" pitchFamily="34" charset="-122"/>
                  <a:ea typeface="微软雅黑" panose="020B0503020204020204" pitchFamily="34" charset="-122"/>
                </a:rPr>
                <a:t>n</a:t>
              </a:r>
              <a:r>
                <a:rPr lang="en-US" altLang="zh-CN" baseline="-25000" dirty="0">
                  <a:latin typeface="微软雅黑" panose="020B0503020204020204" pitchFamily="34" charset="-122"/>
                  <a:ea typeface="微软雅黑" panose="020B0503020204020204" pitchFamily="34" charset="-122"/>
                </a:rPr>
                <a:t>0</a:t>
              </a:r>
            </a:p>
          </p:txBody>
        </p:sp>
        <p:grpSp>
          <p:nvGrpSpPr>
            <p:cNvPr id="11" name="Group 87">
              <a:extLst>
                <a:ext uri="{FF2B5EF4-FFF2-40B4-BE49-F238E27FC236}">
                  <a16:creationId xmlns:a16="http://schemas.microsoft.com/office/drawing/2014/main" id="{264FEB0A-049E-8919-C8EF-8C0F8603FA9E}"/>
                </a:ext>
              </a:extLst>
            </p:cNvPr>
            <p:cNvGrpSpPr>
              <a:grpSpLocks/>
            </p:cNvGrpSpPr>
            <p:nvPr/>
          </p:nvGrpSpPr>
          <p:grpSpPr bwMode="auto">
            <a:xfrm>
              <a:off x="4157661" y="2293489"/>
              <a:ext cx="1868488" cy="2962275"/>
              <a:chOff x="3606" y="1434"/>
              <a:chExt cx="1177" cy="1866"/>
            </a:xfrm>
          </p:grpSpPr>
          <p:grpSp>
            <p:nvGrpSpPr>
              <p:cNvPr id="25" name="Group 31">
                <a:extLst>
                  <a:ext uri="{FF2B5EF4-FFF2-40B4-BE49-F238E27FC236}">
                    <a16:creationId xmlns:a16="http://schemas.microsoft.com/office/drawing/2014/main" id="{4B7966AB-D483-988C-09DF-95D8D5150840}"/>
                  </a:ext>
                </a:extLst>
              </p:cNvPr>
              <p:cNvGrpSpPr>
                <a:grpSpLocks/>
              </p:cNvGrpSpPr>
              <p:nvPr/>
            </p:nvGrpSpPr>
            <p:grpSpPr bwMode="auto">
              <a:xfrm>
                <a:off x="3606" y="1434"/>
                <a:ext cx="1070" cy="1866"/>
                <a:chOff x="3551" y="1392"/>
                <a:chExt cx="1070" cy="1866"/>
              </a:xfrm>
            </p:grpSpPr>
            <p:sp>
              <p:nvSpPr>
                <p:cNvPr id="27" name="Freeform 32">
                  <a:extLst>
                    <a:ext uri="{FF2B5EF4-FFF2-40B4-BE49-F238E27FC236}">
                      <a16:creationId xmlns:a16="http://schemas.microsoft.com/office/drawing/2014/main" id="{656685A7-EC1D-DD92-B354-C487B4DDF4D9}"/>
                    </a:ext>
                  </a:extLst>
                </p:cNvPr>
                <p:cNvSpPr>
                  <a:spLocks/>
                </p:cNvSpPr>
                <p:nvPr/>
              </p:nvSpPr>
              <p:spPr bwMode="auto">
                <a:xfrm>
                  <a:off x="3551" y="1838"/>
                  <a:ext cx="1034" cy="1420"/>
                </a:xfrm>
                <a:custGeom>
                  <a:avLst/>
                  <a:gdLst>
                    <a:gd name="T0" fmla="*/ 0 w 1034"/>
                    <a:gd name="T1" fmla="*/ 0 h 1420"/>
                    <a:gd name="T2" fmla="*/ 327 w 1034"/>
                    <a:gd name="T3" fmla="*/ 80 h 1420"/>
                    <a:gd name="T4" fmla="*/ 717 w 1034"/>
                    <a:gd name="T5" fmla="*/ 179 h 1420"/>
                    <a:gd name="T6" fmla="*/ 1031 w 1034"/>
                    <a:gd name="T7" fmla="*/ 303 h 1420"/>
                    <a:gd name="T8" fmla="*/ 734 w 1034"/>
                    <a:gd name="T9" fmla="*/ 719 h 1420"/>
                    <a:gd name="T10" fmla="*/ 548 w 1034"/>
                    <a:gd name="T11" fmla="*/ 1063 h 1420"/>
                    <a:gd name="T12" fmla="*/ 454 w 1034"/>
                    <a:gd name="T13" fmla="*/ 1420 h 1420"/>
                    <a:gd name="T14" fmla="*/ 0 60000 65536"/>
                    <a:gd name="T15" fmla="*/ 0 60000 65536"/>
                    <a:gd name="T16" fmla="*/ 0 60000 65536"/>
                    <a:gd name="T17" fmla="*/ 0 60000 65536"/>
                    <a:gd name="T18" fmla="*/ 0 60000 65536"/>
                    <a:gd name="T19" fmla="*/ 0 60000 65536"/>
                    <a:gd name="T20" fmla="*/ 0 60000 65536"/>
                    <a:gd name="T21" fmla="*/ 0 w 1034"/>
                    <a:gd name="T22" fmla="*/ 0 h 1420"/>
                    <a:gd name="T23" fmla="*/ 1034 w 1034"/>
                    <a:gd name="T24" fmla="*/ 1420 h 14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4" h="1420">
                      <a:moveTo>
                        <a:pt x="0" y="0"/>
                      </a:moveTo>
                      <a:cubicBezTo>
                        <a:pt x="55" y="13"/>
                        <a:pt x="208" y="50"/>
                        <a:pt x="327" y="80"/>
                      </a:cubicBezTo>
                      <a:cubicBezTo>
                        <a:pt x="446" y="110"/>
                        <a:pt x="600" y="142"/>
                        <a:pt x="717" y="179"/>
                      </a:cubicBezTo>
                      <a:cubicBezTo>
                        <a:pt x="834" y="216"/>
                        <a:pt x="1028" y="213"/>
                        <a:pt x="1031" y="303"/>
                      </a:cubicBezTo>
                      <a:cubicBezTo>
                        <a:pt x="1034" y="393"/>
                        <a:pt x="815" y="592"/>
                        <a:pt x="734" y="719"/>
                      </a:cubicBezTo>
                      <a:cubicBezTo>
                        <a:pt x="653" y="846"/>
                        <a:pt x="596" y="946"/>
                        <a:pt x="548" y="1063"/>
                      </a:cubicBezTo>
                      <a:cubicBezTo>
                        <a:pt x="501" y="1180"/>
                        <a:pt x="474" y="1345"/>
                        <a:pt x="454" y="1420"/>
                      </a:cubicBezTo>
                    </a:path>
                  </a:pathLst>
                </a:custGeom>
                <a:noFill/>
                <a:ln w="28575" cap="flat" cmpd="sng">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8" name="Line 33">
                  <a:extLst>
                    <a:ext uri="{FF2B5EF4-FFF2-40B4-BE49-F238E27FC236}">
                      <a16:creationId xmlns:a16="http://schemas.microsoft.com/office/drawing/2014/main" id="{EC84F957-57B9-FDA8-81B4-3FCDCF669F49}"/>
                    </a:ext>
                  </a:extLst>
                </p:cNvPr>
                <p:cNvSpPr>
                  <a:spLocks noChangeShapeType="1"/>
                </p:cNvSpPr>
                <p:nvPr/>
              </p:nvSpPr>
              <p:spPr bwMode="auto">
                <a:xfrm flipV="1">
                  <a:off x="4176" y="1556"/>
                  <a:ext cx="192" cy="43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aphicFrame>
              <p:nvGraphicFramePr>
                <p:cNvPr id="29" name="Object 34">
                  <a:extLst>
                    <a:ext uri="{FF2B5EF4-FFF2-40B4-BE49-F238E27FC236}">
                      <a16:creationId xmlns:a16="http://schemas.microsoft.com/office/drawing/2014/main" id="{B9FAA29B-4FDB-C2D2-0692-42AFF4EFC2ED}"/>
                    </a:ext>
                  </a:extLst>
                </p:cNvPr>
                <p:cNvGraphicFramePr>
                  <a:graphicFrameLocks noChangeAspect="1"/>
                </p:cNvGraphicFramePr>
                <p:nvPr/>
              </p:nvGraphicFramePr>
              <p:xfrm>
                <a:off x="4368" y="1392"/>
                <a:ext cx="253" cy="255"/>
              </p:xfrm>
              <a:graphic>
                <a:graphicData uri="http://schemas.openxmlformats.org/presentationml/2006/ole">
                  <mc:AlternateContent xmlns:mc="http://schemas.openxmlformats.org/markup-compatibility/2006">
                    <mc:Choice xmlns:v="urn:schemas-microsoft-com:vml" Requires="v">
                      <p:oleObj name="Equation" r:id="rId20" imgW="190500" imgH="228600" progId="">
                        <p:embed/>
                      </p:oleObj>
                    </mc:Choice>
                    <mc:Fallback>
                      <p:oleObj name="Equation" r:id="rId20" imgW="190500" imgH="228600" progId="">
                        <p:embed/>
                        <p:pic>
                          <p:nvPicPr>
                            <p:cNvPr id="84" name="Object 34">
                              <a:extLst>
                                <a:ext uri="{FF2B5EF4-FFF2-40B4-BE49-F238E27FC236}">
                                  <a16:creationId xmlns:a16="http://schemas.microsoft.com/office/drawing/2014/main" id="{E3344BDA-556B-4CA2-B000-61D50605E748}"/>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368" y="1392"/>
                              <a:ext cx="253"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26" name="Text Box 80">
                <a:extLst>
                  <a:ext uri="{FF2B5EF4-FFF2-40B4-BE49-F238E27FC236}">
                    <a16:creationId xmlns:a16="http://schemas.microsoft.com/office/drawing/2014/main" id="{851577EE-7080-968B-E2FF-8AE3F01BD094}"/>
                  </a:ext>
                </a:extLst>
              </p:cNvPr>
              <p:cNvSpPr txBox="1">
                <a:spLocks noChangeArrowheads="1"/>
              </p:cNvSpPr>
              <p:nvPr/>
            </p:nvSpPr>
            <p:spPr bwMode="auto">
              <a:xfrm>
                <a:off x="4274" y="2627"/>
                <a:ext cx="509"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latin typeface="微软雅黑" panose="020B0503020204020204" pitchFamily="34" charset="-122"/>
                    <a:ea typeface="微软雅黑" panose="020B0503020204020204" pitchFamily="34" charset="-122"/>
                  </a:rPr>
                  <a:t>0.7</a:t>
                </a:r>
                <a:r>
                  <a:rPr lang="en-US" altLang="zh-CN" i="1">
                    <a:latin typeface="微软雅黑" panose="020B0503020204020204" pitchFamily="34" charset="-122"/>
                    <a:ea typeface="微软雅黑" panose="020B0503020204020204" pitchFamily="34" charset="-122"/>
                  </a:rPr>
                  <a:t>U</a:t>
                </a:r>
                <a:r>
                  <a:rPr lang="en-US" altLang="zh-CN" baseline="-25000">
                    <a:latin typeface="微软雅黑" panose="020B0503020204020204" pitchFamily="34" charset="-122"/>
                    <a:ea typeface="微软雅黑" panose="020B0503020204020204" pitchFamily="34" charset="-122"/>
                  </a:rPr>
                  <a:t>N</a:t>
                </a:r>
              </a:p>
            </p:txBody>
          </p:sp>
        </p:grpSp>
        <p:grpSp>
          <p:nvGrpSpPr>
            <p:cNvPr id="12" name="Group 89">
              <a:extLst>
                <a:ext uri="{FF2B5EF4-FFF2-40B4-BE49-F238E27FC236}">
                  <a16:creationId xmlns:a16="http://schemas.microsoft.com/office/drawing/2014/main" id="{32884EFA-16AF-EE03-3E7A-504F7B117666}"/>
                </a:ext>
              </a:extLst>
            </p:cNvPr>
            <p:cNvGrpSpPr>
              <a:grpSpLocks/>
            </p:cNvGrpSpPr>
            <p:nvPr/>
          </p:nvGrpSpPr>
          <p:grpSpPr bwMode="auto">
            <a:xfrm>
              <a:off x="4157661" y="2260152"/>
              <a:ext cx="1527175" cy="2997200"/>
              <a:chOff x="3606" y="1434"/>
              <a:chExt cx="962" cy="1888"/>
            </a:xfrm>
          </p:grpSpPr>
          <p:grpSp>
            <p:nvGrpSpPr>
              <p:cNvPr id="18" name="Group 35">
                <a:extLst>
                  <a:ext uri="{FF2B5EF4-FFF2-40B4-BE49-F238E27FC236}">
                    <a16:creationId xmlns:a16="http://schemas.microsoft.com/office/drawing/2014/main" id="{19D548C2-516A-A407-F8DF-E5FA29B630C3}"/>
                  </a:ext>
                </a:extLst>
              </p:cNvPr>
              <p:cNvGrpSpPr>
                <a:grpSpLocks/>
              </p:cNvGrpSpPr>
              <p:nvPr/>
            </p:nvGrpSpPr>
            <p:grpSpPr bwMode="auto">
              <a:xfrm>
                <a:off x="3606" y="1434"/>
                <a:ext cx="690" cy="1888"/>
                <a:chOff x="3530" y="1372"/>
                <a:chExt cx="690" cy="1888"/>
              </a:xfrm>
            </p:grpSpPr>
            <p:sp>
              <p:nvSpPr>
                <p:cNvPr id="21" name="Freeform 36">
                  <a:extLst>
                    <a:ext uri="{FF2B5EF4-FFF2-40B4-BE49-F238E27FC236}">
                      <a16:creationId xmlns:a16="http://schemas.microsoft.com/office/drawing/2014/main" id="{48F3E279-9F95-8AEF-A0A0-AF79FFA5C190}"/>
                    </a:ext>
                  </a:extLst>
                </p:cNvPr>
                <p:cNvSpPr>
                  <a:spLocks/>
                </p:cNvSpPr>
                <p:nvPr/>
              </p:nvSpPr>
              <p:spPr bwMode="auto">
                <a:xfrm>
                  <a:off x="3530" y="1816"/>
                  <a:ext cx="598" cy="1444"/>
                </a:xfrm>
                <a:custGeom>
                  <a:avLst/>
                  <a:gdLst>
                    <a:gd name="T0" fmla="*/ 4 w 704"/>
                    <a:gd name="T1" fmla="*/ 49 h 1318"/>
                    <a:gd name="T2" fmla="*/ 15 w 704"/>
                    <a:gd name="T3" fmla="*/ 49 h 1318"/>
                    <a:gd name="T4" fmla="*/ 96 w 704"/>
                    <a:gd name="T5" fmla="*/ 348 h 1318"/>
                    <a:gd name="T6" fmla="*/ 154 w 704"/>
                    <a:gd name="T7" fmla="*/ 615 h 1318"/>
                    <a:gd name="T8" fmla="*/ 141 w 704"/>
                    <a:gd name="T9" fmla="*/ 960 h 1318"/>
                    <a:gd name="T10" fmla="*/ 104 w 704"/>
                    <a:gd name="T11" fmla="*/ 1579 h 1318"/>
                    <a:gd name="T12" fmla="*/ 75 w 704"/>
                    <a:gd name="T13" fmla="*/ 2387 h 1318"/>
                    <a:gd name="T14" fmla="*/ 59 w 704"/>
                    <a:gd name="T15" fmla="*/ 2999 h 1318"/>
                    <a:gd name="T16" fmla="*/ 0 60000 65536"/>
                    <a:gd name="T17" fmla="*/ 0 60000 65536"/>
                    <a:gd name="T18" fmla="*/ 0 60000 65536"/>
                    <a:gd name="T19" fmla="*/ 0 60000 65536"/>
                    <a:gd name="T20" fmla="*/ 0 60000 65536"/>
                    <a:gd name="T21" fmla="*/ 0 60000 65536"/>
                    <a:gd name="T22" fmla="*/ 0 60000 65536"/>
                    <a:gd name="T23" fmla="*/ 0 60000 65536"/>
                    <a:gd name="T24" fmla="*/ 0 w 704"/>
                    <a:gd name="T25" fmla="*/ 0 h 1318"/>
                    <a:gd name="T26" fmla="*/ 704 w 704"/>
                    <a:gd name="T27" fmla="*/ 1318 h 13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4" h="1318">
                      <a:moveTo>
                        <a:pt x="18" y="22"/>
                      </a:moveTo>
                      <a:cubicBezTo>
                        <a:pt x="10" y="10"/>
                        <a:pt x="0" y="0"/>
                        <a:pt x="66" y="22"/>
                      </a:cubicBezTo>
                      <a:cubicBezTo>
                        <a:pt x="132" y="44"/>
                        <a:pt x="314" y="112"/>
                        <a:pt x="415" y="153"/>
                      </a:cubicBezTo>
                      <a:cubicBezTo>
                        <a:pt x="516" y="194"/>
                        <a:pt x="638" y="225"/>
                        <a:pt x="671" y="270"/>
                      </a:cubicBezTo>
                      <a:cubicBezTo>
                        <a:pt x="704" y="315"/>
                        <a:pt x="648" y="352"/>
                        <a:pt x="612" y="423"/>
                      </a:cubicBezTo>
                      <a:cubicBezTo>
                        <a:pt x="576" y="494"/>
                        <a:pt x="499" y="588"/>
                        <a:pt x="452" y="693"/>
                      </a:cubicBezTo>
                      <a:cubicBezTo>
                        <a:pt x="405" y="798"/>
                        <a:pt x="360" y="946"/>
                        <a:pt x="328" y="1050"/>
                      </a:cubicBezTo>
                      <a:cubicBezTo>
                        <a:pt x="296" y="1154"/>
                        <a:pt x="273" y="1262"/>
                        <a:pt x="258" y="1318"/>
                      </a:cubicBezTo>
                    </a:path>
                  </a:pathLst>
                </a:custGeom>
                <a:noFill/>
                <a:ln w="28575" cap="flat" cmpd="sng">
                  <a:solidFill>
                    <a:srgbClr val="00FF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2" name="Line 37">
                  <a:extLst>
                    <a:ext uri="{FF2B5EF4-FFF2-40B4-BE49-F238E27FC236}">
                      <a16:creationId xmlns:a16="http://schemas.microsoft.com/office/drawing/2014/main" id="{EC819860-4717-B22C-0E67-EFA76D86CA2F}"/>
                    </a:ext>
                  </a:extLst>
                </p:cNvPr>
                <p:cNvSpPr>
                  <a:spLocks noChangeShapeType="1"/>
                </p:cNvSpPr>
                <p:nvPr/>
              </p:nvSpPr>
              <p:spPr bwMode="auto">
                <a:xfrm flipV="1">
                  <a:off x="3792" y="1536"/>
                  <a:ext cx="144" cy="384"/>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aphicFrame>
              <p:nvGraphicFramePr>
                <p:cNvPr id="24" name="Object 38">
                  <a:extLst>
                    <a:ext uri="{FF2B5EF4-FFF2-40B4-BE49-F238E27FC236}">
                      <a16:creationId xmlns:a16="http://schemas.microsoft.com/office/drawing/2014/main" id="{B3E5A287-CF85-F66C-E5CA-3B550282AC6B}"/>
                    </a:ext>
                  </a:extLst>
                </p:cNvPr>
                <p:cNvGraphicFramePr>
                  <a:graphicFrameLocks noChangeAspect="1"/>
                </p:cNvGraphicFramePr>
                <p:nvPr/>
              </p:nvGraphicFramePr>
              <p:xfrm>
                <a:off x="3950" y="1372"/>
                <a:ext cx="270" cy="255"/>
              </p:xfrm>
              <a:graphic>
                <a:graphicData uri="http://schemas.openxmlformats.org/presentationml/2006/ole">
                  <mc:AlternateContent xmlns:mc="http://schemas.openxmlformats.org/markup-compatibility/2006">
                    <mc:Choice xmlns:v="urn:schemas-microsoft-com:vml" Requires="v">
                      <p:oleObj name="Equation" r:id="rId22" imgW="203112" imgH="228501" progId="">
                        <p:embed/>
                      </p:oleObj>
                    </mc:Choice>
                    <mc:Fallback>
                      <p:oleObj name="Equation" r:id="rId22" imgW="203112" imgH="228501" progId="">
                        <p:embed/>
                        <p:pic>
                          <p:nvPicPr>
                            <p:cNvPr id="79" name="Object 38">
                              <a:extLst>
                                <a:ext uri="{FF2B5EF4-FFF2-40B4-BE49-F238E27FC236}">
                                  <a16:creationId xmlns:a16="http://schemas.microsoft.com/office/drawing/2014/main" id="{ED4D3E71-065D-4D07-AC7B-55C43988F3C3}"/>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950" y="1372"/>
                              <a:ext cx="270"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19" name="Text Box 81">
                <a:extLst>
                  <a:ext uri="{FF2B5EF4-FFF2-40B4-BE49-F238E27FC236}">
                    <a16:creationId xmlns:a16="http://schemas.microsoft.com/office/drawing/2014/main" id="{4CC39E7E-ADDD-78CF-1EDE-D75927AFCE4C}"/>
                  </a:ext>
                </a:extLst>
              </p:cNvPr>
              <p:cNvSpPr txBox="1">
                <a:spLocks noChangeArrowheads="1"/>
              </p:cNvSpPr>
              <p:nvPr/>
            </p:nvSpPr>
            <p:spPr bwMode="auto">
              <a:xfrm>
                <a:off x="4059" y="2323"/>
                <a:ext cx="509"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latin typeface="微软雅黑" panose="020B0503020204020204" pitchFamily="34" charset="-122"/>
                    <a:ea typeface="微软雅黑" panose="020B0503020204020204" pitchFamily="34" charset="-122"/>
                  </a:rPr>
                  <a:t>0.5</a:t>
                </a:r>
                <a:r>
                  <a:rPr lang="en-US" altLang="zh-CN" i="1">
                    <a:latin typeface="微软雅黑" panose="020B0503020204020204" pitchFamily="34" charset="-122"/>
                    <a:ea typeface="微软雅黑" panose="020B0503020204020204" pitchFamily="34" charset="-122"/>
                  </a:rPr>
                  <a:t>U</a:t>
                </a:r>
                <a:r>
                  <a:rPr lang="en-US" altLang="zh-CN" baseline="-25000">
                    <a:latin typeface="微软雅黑" panose="020B0503020204020204" pitchFamily="34" charset="-122"/>
                    <a:ea typeface="微软雅黑" panose="020B0503020204020204" pitchFamily="34" charset="-122"/>
                  </a:rPr>
                  <a:t>N</a:t>
                </a:r>
              </a:p>
            </p:txBody>
          </p:sp>
        </p:grpSp>
        <p:sp>
          <p:nvSpPr>
            <p:cNvPr id="14" name="Text Box 82">
              <a:extLst>
                <a:ext uri="{FF2B5EF4-FFF2-40B4-BE49-F238E27FC236}">
                  <a16:creationId xmlns:a16="http://schemas.microsoft.com/office/drawing/2014/main" id="{9796CD8E-AAAD-5315-9324-B51D8E357958}"/>
                </a:ext>
              </a:extLst>
            </p:cNvPr>
            <p:cNvSpPr txBox="1">
              <a:spLocks noChangeArrowheads="1"/>
            </p:cNvSpPr>
            <p:nvPr/>
          </p:nvSpPr>
          <p:spPr bwMode="auto">
            <a:xfrm>
              <a:off x="3868736" y="5246239"/>
              <a:ext cx="3193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latin typeface="微软雅黑" panose="020B0503020204020204" pitchFamily="34" charset="-122"/>
                  <a:ea typeface="微软雅黑" panose="020B0503020204020204" pitchFamily="34" charset="-122"/>
                </a:rPr>
                <a:t>0</a:t>
              </a:r>
            </a:p>
          </p:txBody>
        </p:sp>
      </p:grpSp>
      <p:graphicFrame>
        <p:nvGraphicFramePr>
          <p:cNvPr id="51" name="Object 39">
            <a:extLst>
              <a:ext uri="{FF2B5EF4-FFF2-40B4-BE49-F238E27FC236}">
                <a16:creationId xmlns:a16="http://schemas.microsoft.com/office/drawing/2014/main" id="{B9B2078E-CC60-BF90-708A-8839608B5094}"/>
              </a:ext>
            </a:extLst>
          </p:cNvPr>
          <p:cNvGraphicFramePr>
            <a:graphicFrameLocks noChangeAspect="1"/>
          </p:cNvGraphicFramePr>
          <p:nvPr>
            <p:extLst>
              <p:ext uri="{D42A27DB-BD31-4B8C-83A1-F6EECF244321}">
                <p14:modId xmlns:p14="http://schemas.microsoft.com/office/powerpoint/2010/main" val="547323736"/>
              </p:ext>
            </p:extLst>
          </p:nvPr>
        </p:nvGraphicFramePr>
        <p:xfrm>
          <a:off x="2375034" y="1496798"/>
          <a:ext cx="1795463" cy="427038"/>
        </p:xfrm>
        <a:graphic>
          <a:graphicData uri="http://schemas.openxmlformats.org/presentationml/2006/ole">
            <mc:AlternateContent xmlns:mc="http://schemas.openxmlformats.org/markup-compatibility/2006">
              <mc:Choice xmlns:v="urn:schemas-microsoft-com:vml" Requires="v">
                <p:oleObj name="Equation" r:id="rId24" imgW="771591" imgH="161764" progId="">
                  <p:embed/>
                </p:oleObj>
              </mc:Choice>
              <mc:Fallback>
                <p:oleObj name="Equation" r:id="rId24" imgW="771591" imgH="161764" progId="">
                  <p:embed/>
                  <p:pic>
                    <p:nvPicPr>
                      <p:cNvPr id="30" name="Object 39">
                        <a:extLst>
                          <a:ext uri="{FF2B5EF4-FFF2-40B4-BE49-F238E27FC236}">
                            <a16:creationId xmlns:a16="http://schemas.microsoft.com/office/drawing/2014/main" id="{FC8625E7-B454-4581-87F5-CE66BDA70A37}"/>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375034" y="1496798"/>
                        <a:ext cx="1795463"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52" name="Group 40">
            <a:extLst>
              <a:ext uri="{FF2B5EF4-FFF2-40B4-BE49-F238E27FC236}">
                <a16:creationId xmlns:a16="http://schemas.microsoft.com/office/drawing/2014/main" id="{17209235-0233-71B4-57E9-9BE6CB921F62}"/>
              </a:ext>
            </a:extLst>
          </p:cNvPr>
          <p:cNvGrpSpPr>
            <a:grpSpLocks/>
          </p:cNvGrpSpPr>
          <p:nvPr/>
        </p:nvGrpSpPr>
        <p:grpSpPr bwMode="auto">
          <a:xfrm>
            <a:off x="1662246" y="2198981"/>
            <a:ext cx="508000" cy="3033713"/>
            <a:chOff x="3904" y="1584"/>
            <a:chExt cx="320" cy="1911"/>
          </a:xfrm>
        </p:grpSpPr>
        <p:grpSp>
          <p:nvGrpSpPr>
            <p:cNvPr id="53" name="Group 41">
              <a:extLst>
                <a:ext uri="{FF2B5EF4-FFF2-40B4-BE49-F238E27FC236}">
                  <a16:creationId xmlns:a16="http://schemas.microsoft.com/office/drawing/2014/main" id="{A4A4DDAA-45A2-55A5-0C99-8289C6794F07}"/>
                </a:ext>
              </a:extLst>
            </p:cNvPr>
            <p:cNvGrpSpPr>
              <a:grpSpLocks/>
            </p:cNvGrpSpPr>
            <p:nvPr/>
          </p:nvGrpSpPr>
          <p:grpSpPr bwMode="auto">
            <a:xfrm>
              <a:off x="3904" y="1584"/>
              <a:ext cx="224" cy="1911"/>
              <a:chOff x="4272" y="1536"/>
              <a:chExt cx="224" cy="1911"/>
            </a:xfrm>
          </p:grpSpPr>
          <p:sp>
            <p:nvSpPr>
              <p:cNvPr id="60" name="Line 42">
                <a:extLst>
                  <a:ext uri="{FF2B5EF4-FFF2-40B4-BE49-F238E27FC236}">
                    <a16:creationId xmlns:a16="http://schemas.microsoft.com/office/drawing/2014/main" id="{86875779-477F-41FD-7697-B7DDA3657DAD}"/>
                  </a:ext>
                </a:extLst>
              </p:cNvPr>
              <p:cNvSpPr>
                <a:spLocks noChangeShapeType="1"/>
              </p:cNvSpPr>
              <p:nvPr/>
            </p:nvSpPr>
            <p:spPr bwMode="auto">
              <a:xfrm>
                <a:off x="4368" y="1536"/>
                <a:ext cx="0" cy="1676"/>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aphicFrame>
            <p:nvGraphicFramePr>
              <p:cNvPr id="61" name="Object 43">
                <a:extLst>
                  <a:ext uri="{FF2B5EF4-FFF2-40B4-BE49-F238E27FC236}">
                    <a16:creationId xmlns:a16="http://schemas.microsoft.com/office/drawing/2014/main" id="{A8957ACA-D6B5-CD64-1EAF-AA9014BA97A0}"/>
                  </a:ext>
                </a:extLst>
              </p:cNvPr>
              <p:cNvGraphicFramePr>
                <a:graphicFrameLocks noChangeAspect="1"/>
              </p:cNvGraphicFramePr>
              <p:nvPr/>
            </p:nvGraphicFramePr>
            <p:xfrm>
              <a:off x="4272" y="3177"/>
              <a:ext cx="224" cy="270"/>
            </p:xfrm>
            <a:graphic>
              <a:graphicData uri="http://schemas.openxmlformats.org/presentationml/2006/ole">
                <mc:AlternateContent xmlns:mc="http://schemas.openxmlformats.org/markup-compatibility/2006">
                  <mc:Choice xmlns:v="urn:schemas-microsoft-com:vml" Requires="v">
                    <p:oleObj name="Equation" r:id="rId26" imgW="104770" imgH="142910" progId="">
                      <p:embed/>
                    </p:oleObj>
                  </mc:Choice>
                  <mc:Fallback>
                    <p:oleObj name="Equation" r:id="rId26" imgW="104770" imgH="142910" progId="">
                      <p:embed/>
                      <p:pic>
                        <p:nvPicPr>
                          <p:cNvPr id="40" name="Object 43">
                            <a:extLst>
                              <a:ext uri="{FF2B5EF4-FFF2-40B4-BE49-F238E27FC236}">
                                <a16:creationId xmlns:a16="http://schemas.microsoft.com/office/drawing/2014/main" id="{E6E281A0-7908-4A55-B80F-299E7318695C}"/>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272" y="3177"/>
                            <a:ext cx="224"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54" name="Oval 44">
              <a:extLst>
                <a:ext uri="{FF2B5EF4-FFF2-40B4-BE49-F238E27FC236}">
                  <a16:creationId xmlns:a16="http://schemas.microsoft.com/office/drawing/2014/main" id="{E9AFCD80-1F02-7A5C-1A12-DF3A19F096F0}"/>
                </a:ext>
              </a:extLst>
            </p:cNvPr>
            <p:cNvSpPr>
              <a:spLocks noChangeAspect="1" noChangeArrowheads="1"/>
            </p:cNvSpPr>
            <p:nvPr/>
          </p:nvSpPr>
          <p:spPr bwMode="auto">
            <a:xfrm>
              <a:off x="3973" y="1864"/>
              <a:ext cx="39" cy="39"/>
            </a:xfrm>
            <a:prstGeom prst="ellipse">
              <a:avLst/>
            </a:prstGeom>
            <a:solidFill>
              <a:schemeClr val="accent1"/>
            </a:solidFill>
            <a:ln w="28575">
              <a:solidFill>
                <a:schemeClr val="accent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5" name="Text Box 45">
              <a:extLst>
                <a:ext uri="{FF2B5EF4-FFF2-40B4-BE49-F238E27FC236}">
                  <a16:creationId xmlns:a16="http://schemas.microsoft.com/office/drawing/2014/main" id="{74D1F4B3-E48D-E417-CB27-386426BEEEBE}"/>
                </a:ext>
              </a:extLst>
            </p:cNvPr>
            <p:cNvSpPr txBox="1">
              <a:spLocks noChangeArrowheads="1"/>
            </p:cNvSpPr>
            <p:nvPr/>
          </p:nvSpPr>
          <p:spPr bwMode="auto">
            <a:xfrm>
              <a:off x="3984" y="1680"/>
              <a:ext cx="240" cy="250"/>
            </a:xfrm>
            <a:prstGeom prst="rect">
              <a:avLst/>
            </a:prstGeom>
            <a:noFill/>
            <a:ln w="28575">
              <a:noFill/>
              <a:miter lim="800000"/>
              <a:headEnd/>
              <a:tailEnd/>
            </a:ln>
            <a:effec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defRPr/>
              </a:pPr>
              <a:r>
                <a:rPr kumimoji="1" lang="en-US" altLang="zh-CN" sz="2000">
                  <a:solidFill>
                    <a:srgbClr val="FF99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1</a:t>
              </a:r>
            </a:p>
          </p:txBody>
        </p:sp>
        <p:sp>
          <p:nvSpPr>
            <p:cNvPr id="56" name="Text Box 46">
              <a:extLst>
                <a:ext uri="{FF2B5EF4-FFF2-40B4-BE49-F238E27FC236}">
                  <a16:creationId xmlns:a16="http://schemas.microsoft.com/office/drawing/2014/main" id="{38CC9E33-5C41-1428-C6A8-94E6DF5BEC1B}"/>
                </a:ext>
              </a:extLst>
            </p:cNvPr>
            <p:cNvSpPr txBox="1">
              <a:spLocks noChangeArrowheads="1"/>
            </p:cNvSpPr>
            <p:nvPr/>
          </p:nvSpPr>
          <p:spPr bwMode="auto">
            <a:xfrm>
              <a:off x="3984" y="1824"/>
              <a:ext cx="240" cy="231"/>
            </a:xfrm>
            <a:prstGeom prst="rect">
              <a:avLst/>
            </a:prstGeom>
            <a:noFill/>
            <a:ln w="28575">
              <a:noFill/>
              <a:miter lim="800000"/>
              <a:headEnd/>
              <a:tailEnd/>
            </a:ln>
            <a:effec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defRPr/>
              </a:pPr>
              <a:r>
                <a:rPr kumimoji="1" lang="en-US" altLang="zh-CN">
                  <a:solidFill>
                    <a:srgbClr val="FF99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2</a:t>
              </a:r>
            </a:p>
          </p:txBody>
        </p:sp>
        <p:sp>
          <p:nvSpPr>
            <p:cNvPr id="57" name="Oval 47">
              <a:extLst>
                <a:ext uri="{FF2B5EF4-FFF2-40B4-BE49-F238E27FC236}">
                  <a16:creationId xmlns:a16="http://schemas.microsoft.com/office/drawing/2014/main" id="{F209A602-8BDE-9807-D6E5-3991A981E213}"/>
                </a:ext>
              </a:extLst>
            </p:cNvPr>
            <p:cNvSpPr>
              <a:spLocks noChangeAspect="1" noChangeArrowheads="1"/>
            </p:cNvSpPr>
            <p:nvPr/>
          </p:nvSpPr>
          <p:spPr bwMode="auto">
            <a:xfrm>
              <a:off x="3978" y="1939"/>
              <a:ext cx="39" cy="39"/>
            </a:xfrm>
            <a:prstGeom prst="ellipse">
              <a:avLst/>
            </a:prstGeom>
            <a:solidFill>
              <a:schemeClr val="accent1"/>
            </a:solidFill>
            <a:ln w="28575">
              <a:solidFill>
                <a:schemeClr val="accent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8" name="Oval 48">
              <a:extLst>
                <a:ext uri="{FF2B5EF4-FFF2-40B4-BE49-F238E27FC236}">
                  <a16:creationId xmlns:a16="http://schemas.microsoft.com/office/drawing/2014/main" id="{68C228D0-A206-F4E9-1E94-71C84AE55194}"/>
                </a:ext>
              </a:extLst>
            </p:cNvPr>
            <p:cNvSpPr>
              <a:spLocks noChangeAspect="1" noChangeArrowheads="1"/>
            </p:cNvSpPr>
            <p:nvPr/>
          </p:nvSpPr>
          <p:spPr bwMode="auto">
            <a:xfrm>
              <a:off x="3978" y="2016"/>
              <a:ext cx="39" cy="39"/>
            </a:xfrm>
            <a:prstGeom prst="ellipse">
              <a:avLst/>
            </a:prstGeom>
            <a:solidFill>
              <a:schemeClr val="accent1"/>
            </a:solidFill>
            <a:ln w="28575">
              <a:solidFill>
                <a:schemeClr val="accent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59" name="Rectangle 49">
              <a:extLst>
                <a:ext uri="{FF2B5EF4-FFF2-40B4-BE49-F238E27FC236}">
                  <a16:creationId xmlns:a16="http://schemas.microsoft.com/office/drawing/2014/main" id="{B0B1BDE5-9F5C-3170-8398-CEE5FE655334}"/>
                </a:ext>
              </a:extLst>
            </p:cNvPr>
            <p:cNvSpPr>
              <a:spLocks noChangeArrowheads="1"/>
            </p:cNvSpPr>
            <p:nvPr/>
          </p:nvSpPr>
          <p:spPr bwMode="auto">
            <a:xfrm>
              <a:off x="3978" y="1934"/>
              <a:ext cx="211" cy="252"/>
            </a:xfrm>
            <a:prstGeom prst="rect">
              <a:avLst/>
            </a:prstGeom>
            <a:noFill/>
            <a:ln w="12700">
              <a:noFill/>
              <a:miter lim="800000"/>
              <a:headEnd/>
              <a:tailEnd/>
            </a:ln>
            <a:effec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defRPr/>
              </a:pPr>
              <a:r>
                <a:rPr kumimoji="1" lang="en-US" altLang="zh-CN" sz="2000">
                  <a:solidFill>
                    <a:srgbClr val="FF99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3</a:t>
              </a:r>
            </a:p>
          </p:txBody>
        </p:sp>
      </p:grpSp>
      <p:grpSp>
        <p:nvGrpSpPr>
          <p:cNvPr id="62" name="Group 50">
            <a:extLst>
              <a:ext uri="{FF2B5EF4-FFF2-40B4-BE49-F238E27FC236}">
                <a16:creationId xmlns:a16="http://schemas.microsoft.com/office/drawing/2014/main" id="{440B6FBA-B825-91FB-EC1E-EC56797B3462}"/>
              </a:ext>
            </a:extLst>
          </p:cNvPr>
          <p:cNvGrpSpPr>
            <a:grpSpLocks/>
          </p:cNvGrpSpPr>
          <p:nvPr/>
        </p:nvGrpSpPr>
        <p:grpSpPr bwMode="auto">
          <a:xfrm>
            <a:off x="1230446" y="1943394"/>
            <a:ext cx="2851150" cy="2935288"/>
            <a:chOff x="3552" y="1415"/>
            <a:chExt cx="1796" cy="1849"/>
          </a:xfrm>
        </p:grpSpPr>
        <p:sp>
          <p:nvSpPr>
            <p:cNvPr id="63" name="Oval 51">
              <a:extLst>
                <a:ext uri="{FF2B5EF4-FFF2-40B4-BE49-F238E27FC236}">
                  <a16:creationId xmlns:a16="http://schemas.microsoft.com/office/drawing/2014/main" id="{164E719F-7C9F-0B1D-4A07-24001D2E9C2D}"/>
                </a:ext>
              </a:extLst>
            </p:cNvPr>
            <p:cNvSpPr>
              <a:spLocks noChangeAspect="1" noChangeArrowheads="1"/>
            </p:cNvSpPr>
            <p:nvPr/>
          </p:nvSpPr>
          <p:spPr bwMode="auto">
            <a:xfrm>
              <a:off x="4334" y="2016"/>
              <a:ext cx="39" cy="39"/>
            </a:xfrm>
            <a:prstGeom prst="ellipse">
              <a:avLst/>
            </a:prstGeom>
            <a:solidFill>
              <a:schemeClr val="hlink"/>
            </a:solidFill>
            <a:ln w="28575">
              <a:solidFill>
                <a:schemeClr val="hlink"/>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64" name="Oval 52">
              <a:extLst>
                <a:ext uri="{FF2B5EF4-FFF2-40B4-BE49-F238E27FC236}">
                  <a16:creationId xmlns:a16="http://schemas.microsoft.com/office/drawing/2014/main" id="{9EA4DEF8-4872-E020-27B6-AF2F53788DF8}"/>
                </a:ext>
              </a:extLst>
            </p:cNvPr>
            <p:cNvSpPr>
              <a:spLocks noChangeAspect="1" noChangeArrowheads="1"/>
            </p:cNvSpPr>
            <p:nvPr/>
          </p:nvSpPr>
          <p:spPr bwMode="auto">
            <a:xfrm>
              <a:off x="4457" y="1907"/>
              <a:ext cx="39" cy="39"/>
            </a:xfrm>
            <a:prstGeom prst="ellipse">
              <a:avLst/>
            </a:prstGeom>
            <a:solidFill>
              <a:schemeClr val="hlink"/>
            </a:solidFill>
            <a:ln w="28575">
              <a:solidFill>
                <a:schemeClr val="hlink"/>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nvGrpSpPr>
            <p:cNvPr id="65" name="Group 53">
              <a:extLst>
                <a:ext uri="{FF2B5EF4-FFF2-40B4-BE49-F238E27FC236}">
                  <a16:creationId xmlns:a16="http://schemas.microsoft.com/office/drawing/2014/main" id="{12CF7699-C003-C969-CD28-77D021595DC9}"/>
                </a:ext>
              </a:extLst>
            </p:cNvPr>
            <p:cNvGrpSpPr>
              <a:grpSpLocks/>
            </p:cNvGrpSpPr>
            <p:nvPr/>
          </p:nvGrpSpPr>
          <p:grpSpPr bwMode="auto">
            <a:xfrm>
              <a:off x="3552" y="1415"/>
              <a:ext cx="1796" cy="1849"/>
              <a:chOff x="3552" y="1415"/>
              <a:chExt cx="1796" cy="1849"/>
            </a:xfrm>
          </p:grpSpPr>
          <p:sp>
            <p:nvSpPr>
              <p:cNvPr id="66" name="Freeform 54">
                <a:extLst>
                  <a:ext uri="{FF2B5EF4-FFF2-40B4-BE49-F238E27FC236}">
                    <a16:creationId xmlns:a16="http://schemas.microsoft.com/office/drawing/2014/main" id="{81E97B37-1DDD-64EC-1344-ABEAD3ABF910}"/>
                  </a:ext>
                </a:extLst>
              </p:cNvPr>
              <p:cNvSpPr>
                <a:spLocks/>
              </p:cNvSpPr>
              <p:nvPr/>
            </p:nvSpPr>
            <p:spPr bwMode="auto">
              <a:xfrm>
                <a:off x="3552" y="1674"/>
                <a:ext cx="1300" cy="1590"/>
              </a:xfrm>
              <a:custGeom>
                <a:avLst/>
                <a:gdLst>
                  <a:gd name="T0" fmla="*/ 0 w 1300"/>
                  <a:gd name="T1" fmla="*/ 1590 h 1590"/>
                  <a:gd name="T2" fmla="*/ 162 w 1300"/>
                  <a:gd name="T3" fmla="*/ 1210 h 1590"/>
                  <a:gd name="T4" fmla="*/ 541 w 1300"/>
                  <a:gd name="T5" fmla="*/ 649 h 1590"/>
                  <a:gd name="T6" fmla="*/ 884 w 1300"/>
                  <a:gd name="T7" fmla="*/ 284 h 1590"/>
                  <a:gd name="T8" fmla="*/ 1300 w 1300"/>
                  <a:gd name="T9" fmla="*/ 0 h 1590"/>
                  <a:gd name="T10" fmla="*/ 0 60000 65536"/>
                  <a:gd name="T11" fmla="*/ 0 60000 65536"/>
                  <a:gd name="T12" fmla="*/ 0 60000 65536"/>
                  <a:gd name="T13" fmla="*/ 0 60000 65536"/>
                  <a:gd name="T14" fmla="*/ 0 60000 65536"/>
                  <a:gd name="T15" fmla="*/ 0 w 1300"/>
                  <a:gd name="T16" fmla="*/ 0 h 1590"/>
                  <a:gd name="T17" fmla="*/ 1300 w 1300"/>
                  <a:gd name="T18" fmla="*/ 1590 h 1590"/>
                </a:gdLst>
                <a:ahLst/>
                <a:cxnLst>
                  <a:cxn ang="T10">
                    <a:pos x="T0" y="T1"/>
                  </a:cxn>
                  <a:cxn ang="T11">
                    <a:pos x="T2" y="T3"/>
                  </a:cxn>
                  <a:cxn ang="T12">
                    <a:pos x="T4" y="T5"/>
                  </a:cxn>
                  <a:cxn ang="T13">
                    <a:pos x="T6" y="T7"/>
                  </a:cxn>
                  <a:cxn ang="T14">
                    <a:pos x="T8" y="T9"/>
                  </a:cxn>
                </a:cxnLst>
                <a:rect l="T15" t="T16" r="T17" b="T18"/>
                <a:pathLst>
                  <a:path w="1300" h="1590">
                    <a:moveTo>
                      <a:pt x="0" y="1590"/>
                    </a:moveTo>
                    <a:cubicBezTo>
                      <a:pt x="27" y="1527"/>
                      <a:pt x="72" y="1367"/>
                      <a:pt x="162" y="1210"/>
                    </a:cubicBezTo>
                    <a:cubicBezTo>
                      <a:pt x="252" y="1053"/>
                      <a:pt x="421" y="803"/>
                      <a:pt x="541" y="649"/>
                    </a:cubicBezTo>
                    <a:cubicBezTo>
                      <a:pt x="661" y="495"/>
                      <a:pt x="758" y="392"/>
                      <a:pt x="884" y="284"/>
                    </a:cubicBezTo>
                    <a:cubicBezTo>
                      <a:pt x="1010" y="176"/>
                      <a:pt x="1213" y="59"/>
                      <a:pt x="1300" y="0"/>
                    </a:cubicBezTo>
                  </a:path>
                </a:pathLst>
              </a:custGeom>
              <a:noFill/>
              <a:ln w="19050" cap="flat" cmpd="sng">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67" name="Rectangle 55">
                <a:extLst>
                  <a:ext uri="{FF2B5EF4-FFF2-40B4-BE49-F238E27FC236}">
                    <a16:creationId xmlns:a16="http://schemas.microsoft.com/office/drawing/2014/main" id="{9061E709-9AD5-F164-FEBE-7DB1CB20E0C8}"/>
                  </a:ext>
                </a:extLst>
              </p:cNvPr>
              <p:cNvSpPr>
                <a:spLocks noChangeArrowheads="1"/>
              </p:cNvSpPr>
              <p:nvPr/>
            </p:nvSpPr>
            <p:spPr bwMode="auto">
              <a:xfrm>
                <a:off x="3744" y="2400"/>
                <a:ext cx="197" cy="252"/>
              </a:xfrm>
              <a:prstGeom prst="rect">
                <a:avLst/>
              </a:prstGeom>
              <a:noFill/>
              <a:ln w="12700">
                <a:noFill/>
                <a:miter lim="800000"/>
                <a:headEnd/>
                <a:tailEnd/>
              </a:ln>
              <a:effec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defRPr/>
                </a:pPr>
                <a:r>
                  <a:rPr kumimoji="1" lang="en-US" altLang="zh-CN" sz="2000" i="1">
                    <a:solidFill>
                      <a:srgbClr val="FF99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c</a:t>
                </a:r>
              </a:p>
            </p:txBody>
          </p:sp>
          <p:sp>
            <p:nvSpPr>
              <p:cNvPr id="68" name="Rectangle 56">
                <a:extLst>
                  <a:ext uri="{FF2B5EF4-FFF2-40B4-BE49-F238E27FC236}">
                    <a16:creationId xmlns:a16="http://schemas.microsoft.com/office/drawing/2014/main" id="{C15B157F-DEA0-4C2D-9B90-809649DF423A}"/>
                  </a:ext>
                </a:extLst>
              </p:cNvPr>
              <p:cNvSpPr>
                <a:spLocks noChangeArrowheads="1"/>
              </p:cNvSpPr>
              <p:nvPr/>
            </p:nvSpPr>
            <p:spPr bwMode="auto">
              <a:xfrm>
                <a:off x="4195" y="1851"/>
                <a:ext cx="288" cy="250"/>
              </a:xfrm>
              <a:prstGeom prst="rect">
                <a:avLst/>
              </a:prstGeom>
              <a:noFill/>
              <a:ln w="12700">
                <a:noFill/>
                <a:miter lim="800000"/>
                <a:headEnd/>
                <a:tailEnd/>
              </a:ln>
              <a:effec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defRPr/>
                </a:pPr>
                <a:r>
                  <a:rPr kumimoji="1" lang="en-US" altLang="zh-CN" sz="2000" i="1">
                    <a:solidFill>
                      <a:srgbClr val="FF99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b</a:t>
                </a:r>
              </a:p>
            </p:txBody>
          </p:sp>
          <p:sp>
            <p:nvSpPr>
              <p:cNvPr id="69" name="Rectangle 57">
                <a:extLst>
                  <a:ext uri="{FF2B5EF4-FFF2-40B4-BE49-F238E27FC236}">
                    <a16:creationId xmlns:a16="http://schemas.microsoft.com/office/drawing/2014/main" id="{EBCE4C18-C9C5-23A0-9603-9DAB30BA62CB}"/>
                  </a:ext>
                </a:extLst>
              </p:cNvPr>
              <p:cNvSpPr>
                <a:spLocks noChangeArrowheads="1"/>
              </p:cNvSpPr>
              <p:nvPr/>
            </p:nvSpPr>
            <p:spPr bwMode="auto">
              <a:xfrm>
                <a:off x="4368" y="1680"/>
                <a:ext cx="205" cy="252"/>
              </a:xfrm>
              <a:prstGeom prst="rect">
                <a:avLst/>
              </a:prstGeom>
              <a:noFill/>
              <a:ln w="12700">
                <a:noFill/>
                <a:miter lim="800000"/>
                <a:headEnd/>
                <a:tailEnd/>
              </a:ln>
              <a:effec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defRPr/>
                </a:pPr>
                <a:r>
                  <a:rPr kumimoji="1" lang="en-US" altLang="zh-CN" sz="2000" i="1">
                    <a:solidFill>
                      <a:srgbClr val="FF99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a:t>
                </a:r>
              </a:p>
            </p:txBody>
          </p:sp>
          <p:sp>
            <p:nvSpPr>
              <p:cNvPr id="70" name="Oval 58">
                <a:extLst>
                  <a:ext uri="{FF2B5EF4-FFF2-40B4-BE49-F238E27FC236}">
                    <a16:creationId xmlns:a16="http://schemas.microsoft.com/office/drawing/2014/main" id="{3CDB7D2B-9CA2-0BBC-CEF3-407989FFA116}"/>
                  </a:ext>
                </a:extLst>
              </p:cNvPr>
              <p:cNvSpPr>
                <a:spLocks noChangeAspect="1" noChangeArrowheads="1"/>
              </p:cNvSpPr>
              <p:nvPr/>
            </p:nvSpPr>
            <p:spPr bwMode="auto">
              <a:xfrm>
                <a:off x="3880" y="2562"/>
                <a:ext cx="39" cy="39"/>
              </a:xfrm>
              <a:prstGeom prst="ellipse">
                <a:avLst/>
              </a:prstGeom>
              <a:solidFill>
                <a:schemeClr val="hlink"/>
              </a:solidFill>
              <a:ln w="28575">
                <a:solidFill>
                  <a:schemeClr val="hlink"/>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graphicFrame>
            <p:nvGraphicFramePr>
              <p:cNvPr id="71" name="Object 59">
                <a:extLst>
                  <a:ext uri="{FF2B5EF4-FFF2-40B4-BE49-F238E27FC236}">
                    <a16:creationId xmlns:a16="http://schemas.microsoft.com/office/drawing/2014/main" id="{19F2B641-3F31-66A6-DF0E-97E498183C27}"/>
                  </a:ext>
                </a:extLst>
              </p:cNvPr>
              <p:cNvGraphicFramePr>
                <a:graphicFrameLocks noChangeAspect="1"/>
              </p:cNvGraphicFramePr>
              <p:nvPr>
                <p:extLst>
                  <p:ext uri="{D42A27DB-BD31-4B8C-83A1-F6EECF244321}">
                    <p14:modId xmlns:p14="http://schemas.microsoft.com/office/powerpoint/2010/main" val="1754437150"/>
                  </p:ext>
                </p:extLst>
              </p:nvPr>
            </p:nvGraphicFramePr>
            <p:xfrm>
              <a:off x="4622" y="1415"/>
              <a:ext cx="726" cy="255"/>
            </p:xfrm>
            <a:graphic>
              <a:graphicData uri="http://schemas.openxmlformats.org/presentationml/2006/ole">
                <mc:AlternateContent xmlns:mc="http://schemas.openxmlformats.org/markup-compatibility/2006">
                  <mc:Choice xmlns:v="urn:schemas-microsoft-com:vml" Requires="v">
                    <p:oleObj name="Equation" r:id="rId28" imgW="466737" imgH="152337" progId="">
                      <p:embed/>
                    </p:oleObj>
                  </mc:Choice>
                  <mc:Fallback>
                    <p:oleObj name="Equation" r:id="rId28" imgW="466737" imgH="152337" progId="">
                      <p:embed/>
                      <p:pic>
                        <p:nvPicPr>
                          <p:cNvPr id="50" name="Object 59">
                            <a:extLst>
                              <a:ext uri="{FF2B5EF4-FFF2-40B4-BE49-F238E27FC236}">
                                <a16:creationId xmlns:a16="http://schemas.microsoft.com/office/drawing/2014/main" id="{5F1C3946-CB58-42F3-A6C2-2852B6BEBBE8}"/>
                              </a:ext>
                            </a:extLst>
                          </p:cNvPr>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4622" y="1415"/>
                            <a:ext cx="726"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sp>
        <p:nvSpPr>
          <p:cNvPr id="72" name="Text Box 7">
            <a:extLst>
              <a:ext uri="{FF2B5EF4-FFF2-40B4-BE49-F238E27FC236}">
                <a16:creationId xmlns:a16="http://schemas.microsoft.com/office/drawing/2014/main" id="{CEF045EF-C975-2E55-E9A2-A040C24D749A}"/>
              </a:ext>
            </a:extLst>
          </p:cNvPr>
          <p:cNvSpPr txBox="1">
            <a:spLocks noChangeArrowheads="1"/>
          </p:cNvSpPr>
          <p:nvPr/>
        </p:nvSpPr>
        <p:spPr bwMode="auto">
          <a:xfrm>
            <a:off x="1371735" y="5270734"/>
            <a:ext cx="25217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1600" dirty="0">
                <a:solidFill>
                  <a:srgbClr val="CC0000"/>
                </a:solidFill>
                <a:latin typeface="微软雅黑" panose="020B0503020204020204" pitchFamily="34" charset="-122"/>
                <a:ea typeface="微软雅黑" panose="020B0503020204020204" pitchFamily="34" charset="-122"/>
              </a:rPr>
              <a:t>调压</a:t>
            </a:r>
            <a:r>
              <a:rPr kumimoji="1" lang="zh-CN" altLang="en-US" sz="1600" dirty="0">
                <a:solidFill>
                  <a:srgbClr val="FF0000"/>
                </a:solidFill>
                <a:latin typeface="微软雅黑" panose="020B0503020204020204" pitchFamily="34" charset="-122"/>
                <a:ea typeface="微软雅黑" panose="020B0503020204020204" pitchFamily="34" charset="-122"/>
              </a:rPr>
              <a:t>调速的机械特性</a:t>
            </a:r>
          </a:p>
        </p:txBody>
      </p:sp>
      <p:sp>
        <p:nvSpPr>
          <p:cNvPr id="73" name="Rectangle 79">
            <a:extLst>
              <a:ext uri="{FF2B5EF4-FFF2-40B4-BE49-F238E27FC236}">
                <a16:creationId xmlns:a16="http://schemas.microsoft.com/office/drawing/2014/main" id="{452F0FFF-03D0-9F5E-A792-D8CB9C782950}"/>
              </a:ext>
            </a:extLst>
          </p:cNvPr>
          <p:cNvSpPr>
            <a:spLocks noChangeArrowheads="1"/>
          </p:cNvSpPr>
          <p:nvPr/>
        </p:nvSpPr>
        <p:spPr bwMode="auto">
          <a:xfrm>
            <a:off x="4267434" y="3234357"/>
            <a:ext cx="6894203" cy="1157858"/>
          </a:xfrm>
          <a:prstGeom prst="rect">
            <a:avLst/>
          </a:prstGeom>
          <a:noFill/>
          <a:ln w="9525">
            <a:solidFill>
              <a:srgbClr val="8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812800" indent="-8128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360000" eaLnBrk="1" hangingPunct="1">
              <a:lnSpc>
                <a:spcPct val="120000"/>
              </a:lnSpc>
              <a:spcBef>
                <a:spcPct val="10000"/>
              </a:spcBef>
              <a:spcAft>
                <a:spcPct val="10000"/>
              </a:spcAft>
              <a:buFont typeface="Arial" panose="020B0604020202020204" pitchFamily="34" charset="0"/>
              <a:buChar char="•"/>
            </a:pPr>
            <a:r>
              <a:rPr lang="zh-CN" altLang="en-US" dirty="0">
                <a:latin typeface="+mn-ea"/>
                <a:ea typeface="+mn-ea"/>
              </a:rPr>
              <a:t>改变定子调压时调速范围不大（恒转矩负载）。如图</a:t>
            </a:r>
            <a:r>
              <a:rPr lang="en-US" altLang="zh-CN" dirty="0">
                <a:latin typeface="+mn-ea"/>
                <a:ea typeface="+mn-ea"/>
              </a:rPr>
              <a:t>1</a:t>
            </a:r>
            <a:r>
              <a:rPr lang="zh-CN" altLang="en-US" dirty="0">
                <a:latin typeface="+mn-ea"/>
                <a:ea typeface="+mn-ea"/>
              </a:rPr>
              <a:t>、</a:t>
            </a:r>
            <a:r>
              <a:rPr lang="en-US" altLang="zh-CN" dirty="0">
                <a:latin typeface="+mn-ea"/>
                <a:ea typeface="+mn-ea"/>
              </a:rPr>
              <a:t>2</a:t>
            </a:r>
            <a:r>
              <a:rPr lang="zh-CN" altLang="en-US" dirty="0">
                <a:latin typeface="+mn-ea"/>
                <a:ea typeface="+mn-ea"/>
              </a:rPr>
              <a:t>、</a:t>
            </a:r>
            <a:r>
              <a:rPr lang="en-US" altLang="zh-CN" dirty="0">
                <a:latin typeface="+mn-ea"/>
                <a:ea typeface="+mn-ea"/>
              </a:rPr>
              <a:t>3</a:t>
            </a:r>
            <a:r>
              <a:rPr lang="zh-CN" altLang="en-US" dirty="0">
                <a:latin typeface="+mn-ea"/>
                <a:ea typeface="+mn-ea"/>
              </a:rPr>
              <a:t>点。</a:t>
            </a:r>
          </a:p>
          <a:p>
            <a:pPr marL="360000" indent="-360000" eaLnBrk="1" hangingPunct="1">
              <a:lnSpc>
                <a:spcPct val="120000"/>
              </a:lnSpc>
              <a:spcBef>
                <a:spcPct val="10000"/>
              </a:spcBef>
              <a:spcAft>
                <a:spcPct val="10000"/>
              </a:spcAft>
              <a:buFont typeface="Arial" panose="020B0604020202020204" pitchFamily="34" charset="0"/>
              <a:buChar char="•"/>
            </a:pPr>
            <a:r>
              <a:rPr lang="zh-CN" altLang="en-US" dirty="0">
                <a:solidFill>
                  <a:srgbClr val="CC0000"/>
                </a:solidFill>
                <a:latin typeface="+mn-ea"/>
                <a:ea typeface="+mn-ea"/>
              </a:rPr>
              <a:t>低速时运行稳定性不好</a:t>
            </a:r>
            <a:r>
              <a:rPr lang="zh-CN" altLang="en-US" dirty="0">
                <a:latin typeface="+mn-ea"/>
                <a:ea typeface="+mn-ea"/>
              </a:rPr>
              <a:t>（如</a:t>
            </a:r>
            <a:r>
              <a:rPr lang="en-US" altLang="zh-CN" dirty="0">
                <a:latin typeface="+mn-ea"/>
                <a:ea typeface="+mn-ea"/>
              </a:rPr>
              <a:t>c</a:t>
            </a:r>
            <a:r>
              <a:rPr lang="zh-CN" altLang="en-US" dirty="0">
                <a:latin typeface="+mn-ea"/>
                <a:ea typeface="+mn-ea"/>
              </a:rPr>
              <a:t>点），转子电流相应增大。为了既低速运行稳定又不致过热，要求电动机转子绕组有较高的电阻。</a:t>
            </a:r>
            <a:endParaRPr lang="en-US" altLang="zh-CN" dirty="0">
              <a:latin typeface="+mn-ea"/>
              <a:ea typeface="+mn-ea"/>
            </a:endParaRPr>
          </a:p>
        </p:txBody>
      </p:sp>
      <p:sp>
        <p:nvSpPr>
          <p:cNvPr id="74" name="Rectangle 83">
            <a:extLst>
              <a:ext uri="{FF2B5EF4-FFF2-40B4-BE49-F238E27FC236}">
                <a16:creationId xmlns:a16="http://schemas.microsoft.com/office/drawing/2014/main" id="{5C0A50CA-50B4-6D5B-2DA1-7AE65FC16290}"/>
              </a:ext>
            </a:extLst>
          </p:cNvPr>
          <p:cNvSpPr>
            <a:spLocks noChangeArrowheads="1"/>
          </p:cNvSpPr>
          <p:nvPr/>
        </p:nvSpPr>
        <p:spPr bwMode="auto">
          <a:xfrm>
            <a:off x="4182810" y="1573048"/>
            <a:ext cx="6978827" cy="968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10000"/>
              </a:spcBef>
              <a:spcAft>
                <a:spcPct val="10000"/>
              </a:spcAft>
            </a:pPr>
            <a:r>
              <a:rPr lang="zh-CN" altLang="en-US" dirty="0">
                <a:latin typeface="+mn-ea"/>
                <a:ea typeface="+mn-ea"/>
              </a:rPr>
              <a:t>当</a:t>
            </a:r>
            <a:r>
              <a:rPr lang="en-US" altLang="zh-CN" i="1" dirty="0">
                <a:latin typeface="+mn-ea"/>
                <a:ea typeface="+mn-ea"/>
              </a:rPr>
              <a:t>s </a:t>
            </a:r>
            <a:r>
              <a:rPr lang="zh-CN" altLang="en-US" dirty="0">
                <a:latin typeface="+mn-ea"/>
                <a:ea typeface="+mn-ea"/>
              </a:rPr>
              <a:t>一定时，</a:t>
            </a:r>
            <a:r>
              <a:rPr lang="zh-CN" altLang="en-US" i="1" dirty="0">
                <a:latin typeface="+mn-ea"/>
                <a:ea typeface="+mn-ea"/>
              </a:rPr>
              <a:t> </a:t>
            </a:r>
            <a:r>
              <a:rPr lang="en-US" altLang="zh-CN" i="1" dirty="0">
                <a:latin typeface="+mn-ea"/>
                <a:ea typeface="+mn-ea"/>
              </a:rPr>
              <a:t>T</a:t>
            </a:r>
            <a:r>
              <a:rPr lang="en-US" altLang="zh-CN" dirty="0">
                <a:latin typeface="+mn-ea"/>
                <a:ea typeface="+mn-ea"/>
              </a:rPr>
              <a:t> ∝</a:t>
            </a:r>
            <a:r>
              <a:rPr lang="en-US" altLang="zh-CN" i="1" dirty="0">
                <a:latin typeface="+mn-ea"/>
                <a:ea typeface="+mn-ea"/>
              </a:rPr>
              <a:t> U</a:t>
            </a:r>
            <a:r>
              <a:rPr lang="en-US" altLang="zh-CN" dirty="0">
                <a:latin typeface="+mn-ea"/>
                <a:ea typeface="+mn-ea"/>
              </a:rPr>
              <a:t> </a:t>
            </a:r>
            <a:r>
              <a:rPr lang="en-US" altLang="zh-CN" baseline="-25000" dirty="0">
                <a:latin typeface="+mn-ea"/>
                <a:ea typeface="+mn-ea"/>
              </a:rPr>
              <a:t>1</a:t>
            </a:r>
            <a:r>
              <a:rPr lang="en-US" altLang="zh-CN" baseline="30000" dirty="0">
                <a:latin typeface="+mn-ea"/>
                <a:ea typeface="+mn-ea"/>
              </a:rPr>
              <a:t>2</a:t>
            </a:r>
            <a:r>
              <a:rPr lang="en-US" altLang="zh-CN" dirty="0">
                <a:latin typeface="+mn-ea"/>
                <a:ea typeface="+mn-ea"/>
              </a:rPr>
              <a:t> </a:t>
            </a:r>
            <a:r>
              <a:rPr lang="zh-CN" altLang="en-US" dirty="0">
                <a:latin typeface="+mn-ea"/>
                <a:ea typeface="+mn-ea"/>
              </a:rPr>
              <a:t>，改变</a:t>
            </a:r>
            <a:r>
              <a:rPr lang="en-US" altLang="zh-CN" i="1" dirty="0">
                <a:latin typeface="+mn-ea"/>
                <a:ea typeface="+mn-ea"/>
              </a:rPr>
              <a:t>U</a:t>
            </a:r>
            <a:r>
              <a:rPr lang="en-US" altLang="zh-CN" baseline="-25000" dirty="0">
                <a:latin typeface="+mn-ea"/>
                <a:ea typeface="+mn-ea"/>
              </a:rPr>
              <a:t>1</a:t>
            </a:r>
            <a:r>
              <a:rPr lang="zh-CN" altLang="en-US" dirty="0">
                <a:latin typeface="+mn-ea"/>
                <a:ea typeface="+mn-ea"/>
              </a:rPr>
              <a:t>得到一组不同的人为特性。在带恒转矩负载</a:t>
            </a:r>
            <a:r>
              <a:rPr lang="en-US" altLang="zh-CN" i="1" dirty="0">
                <a:latin typeface="+mn-ea"/>
                <a:ea typeface="+mn-ea"/>
              </a:rPr>
              <a:t>T</a:t>
            </a:r>
            <a:r>
              <a:rPr lang="en-US" altLang="zh-CN" baseline="-25000" dirty="0">
                <a:latin typeface="+mn-ea"/>
                <a:ea typeface="+mn-ea"/>
              </a:rPr>
              <a:t>Z</a:t>
            </a:r>
            <a:r>
              <a:rPr lang="zh-CN" altLang="en-US" dirty="0">
                <a:latin typeface="+mn-ea"/>
                <a:ea typeface="+mn-ea"/>
              </a:rPr>
              <a:t>时，可得到不同的稳定转速，如下图中的</a:t>
            </a:r>
            <a:r>
              <a:rPr lang="en-US" altLang="zh-CN" dirty="0">
                <a:latin typeface="+mn-ea"/>
                <a:ea typeface="+mn-ea"/>
              </a:rPr>
              <a:t>1</a:t>
            </a:r>
            <a:r>
              <a:rPr lang="zh-CN" altLang="en-US" dirty="0">
                <a:latin typeface="+mn-ea"/>
                <a:ea typeface="+mn-ea"/>
              </a:rPr>
              <a:t>、</a:t>
            </a:r>
            <a:r>
              <a:rPr lang="en-US" altLang="zh-CN" dirty="0">
                <a:latin typeface="+mn-ea"/>
                <a:ea typeface="+mn-ea"/>
              </a:rPr>
              <a:t>2</a:t>
            </a:r>
            <a:r>
              <a:rPr lang="zh-CN" altLang="en-US" dirty="0">
                <a:latin typeface="+mn-ea"/>
                <a:ea typeface="+mn-ea"/>
              </a:rPr>
              <a:t>、</a:t>
            </a:r>
            <a:r>
              <a:rPr lang="en-US" altLang="zh-CN" dirty="0">
                <a:latin typeface="+mn-ea"/>
                <a:ea typeface="+mn-ea"/>
              </a:rPr>
              <a:t>3</a:t>
            </a:r>
            <a:r>
              <a:rPr lang="zh-CN" altLang="en-US" dirty="0">
                <a:latin typeface="+mn-ea"/>
                <a:ea typeface="+mn-ea"/>
              </a:rPr>
              <a:t>点。</a:t>
            </a:r>
          </a:p>
        </p:txBody>
      </p:sp>
      <p:sp>
        <p:nvSpPr>
          <p:cNvPr id="75" name="矩形 74">
            <a:extLst>
              <a:ext uri="{FF2B5EF4-FFF2-40B4-BE49-F238E27FC236}">
                <a16:creationId xmlns:a16="http://schemas.microsoft.com/office/drawing/2014/main" id="{5B88BE53-81D9-7866-BAC2-1219F080DC92}"/>
              </a:ext>
            </a:extLst>
          </p:cNvPr>
          <p:cNvSpPr/>
          <p:nvPr/>
        </p:nvSpPr>
        <p:spPr>
          <a:xfrm>
            <a:off x="4214947" y="2795112"/>
            <a:ext cx="3647152" cy="380553"/>
          </a:xfrm>
          <a:prstGeom prst="rect">
            <a:avLst/>
          </a:prstGeom>
        </p:spPr>
        <p:txBody>
          <a:bodyPr wrap="none">
            <a:spAutoFit/>
          </a:bodyPr>
          <a:lstStyle/>
          <a:p>
            <a:pPr algn="just">
              <a:lnSpc>
                <a:spcPct val="120000"/>
              </a:lnSpc>
              <a:spcBef>
                <a:spcPct val="10000"/>
              </a:spcBef>
              <a:spcAft>
                <a:spcPct val="10000"/>
              </a:spcAft>
            </a:pPr>
            <a:r>
              <a:rPr lang="zh-CN" altLang="en-US" dirty="0">
                <a:solidFill>
                  <a:srgbClr val="CC0000"/>
                </a:solidFill>
                <a:latin typeface="+mn-ea"/>
              </a:rPr>
              <a:t>异步电动机调压调速时存在的问题</a:t>
            </a:r>
          </a:p>
        </p:txBody>
      </p:sp>
    </p:spTree>
    <p:extLst>
      <p:ext uri="{BB962C8B-B14F-4D97-AF65-F5344CB8AC3E}">
        <p14:creationId xmlns:p14="http://schemas.microsoft.com/office/powerpoint/2010/main" val="207370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dissolve">
                                      <p:cBhvr>
                                        <p:cTn id="7" dur="500"/>
                                        <p:tgtEl>
                                          <p:spTgt spid="7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barn(outVertical)">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up)">
                                      <p:cBhvr>
                                        <p:cTn id="17" dur="500"/>
                                        <p:tgtEl>
                                          <p:spTgt spid="5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wipe(down)">
                                      <p:cBhvr>
                                        <p:cTn id="22" dur="500"/>
                                        <p:tgtEl>
                                          <p:spTgt spid="6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left)">
                                      <p:cBhvr>
                                        <p:cTn id="27" dur="500"/>
                                        <p:tgtEl>
                                          <p:spTgt spid="74"/>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73">
                                            <p:bg/>
                                          </p:spTgt>
                                        </p:tgtEl>
                                        <p:attrNameLst>
                                          <p:attrName>style.visibility</p:attrName>
                                        </p:attrNameLst>
                                      </p:cBhvr>
                                      <p:to>
                                        <p:strVal val="visible"/>
                                      </p:to>
                                    </p:set>
                                    <p:animEffect transition="in" filter="fade">
                                      <p:cBhvr>
                                        <p:cTn id="32" dur="1000"/>
                                        <p:tgtEl>
                                          <p:spTgt spid="73">
                                            <p:bg/>
                                          </p:spTgt>
                                        </p:tgtEl>
                                      </p:cBhvr>
                                    </p:animEffect>
                                    <p:anim calcmode="lin" valueType="num">
                                      <p:cBhvr>
                                        <p:cTn id="33" dur="1000" fill="hold"/>
                                        <p:tgtEl>
                                          <p:spTgt spid="73">
                                            <p:bg/>
                                          </p:spTgt>
                                        </p:tgtEl>
                                        <p:attrNameLst>
                                          <p:attrName>ppt_x</p:attrName>
                                        </p:attrNameLst>
                                      </p:cBhvr>
                                      <p:tavLst>
                                        <p:tav tm="0">
                                          <p:val>
                                            <p:strVal val="#ppt_x"/>
                                          </p:val>
                                        </p:tav>
                                        <p:tav tm="100000">
                                          <p:val>
                                            <p:strVal val="#ppt_x"/>
                                          </p:val>
                                        </p:tav>
                                      </p:tavLst>
                                    </p:anim>
                                    <p:anim calcmode="lin" valueType="num">
                                      <p:cBhvr>
                                        <p:cTn id="34" dur="1000" fill="hold"/>
                                        <p:tgtEl>
                                          <p:spTgt spid="73">
                                            <p:bg/>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73">
                                            <p:txEl>
                                              <p:pRg st="0" end="0"/>
                                            </p:txEl>
                                          </p:spTgt>
                                        </p:tgtEl>
                                        <p:attrNameLst>
                                          <p:attrName>style.visibility</p:attrName>
                                        </p:attrNameLst>
                                      </p:cBhvr>
                                      <p:to>
                                        <p:strVal val="visible"/>
                                      </p:to>
                                    </p:set>
                                    <p:animEffect transition="in" filter="fade">
                                      <p:cBhvr>
                                        <p:cTn id="43" dur="1000"/>
                                        <p:tgtEl>
                                          <p:spTgt spid="73">
                                            <p:txEl>
                                              <p:pRg st="0" end="0"/>
                                            </p:txEl>
                                          </p:spTgt>
                                        </p:tgtEl>
                                      </p:cBhvr>
                                    </p:animEffect>
                                    <p:anim calcmode="lin" valueType="num">
                                      <p:cBhvr>
                                        <p:cTn id="44" dur="1000" fill="hold"/>
                                        <p:tgtEl>
                                          <p:spTgt spid="73">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7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73">
                                            <p:txEl>
                                              <p:pRg st="1" end="1"/>
                                            </p:txEl>
                                          </p:spTgt>
                                        </p:tgtEl>
                                        <p:attrNameLst>
                                          <p:attrName>style.visibility</p:attrName>
                                        </p:attrNameLst>
                                      </p:cBhvr>
                                      <p:to>
                                        <p:strVal val="visible"/>
                                      </p:to>
                                    </p:set>
                                    <p:animEffect transition="in" filter="fade">
                                      <p:cBhvr>
                                        <p:cTn id="50" dur="1000"/>
                                        <p:tgtEl>
                                          <p:spTgt spid="73">
                                            <p:txEl>
                                              <p:pRg st="1" end="1"/>
                                            </p:txEl>
                                          </p:spTgt>
                                        </p:tgtEl>
                                      </p:cBhvr>
                                    </p:animEffect>
                                    <p:anim calcmode="lin" valueType="num">
                                      <p:cBhvr>
                                        <p:cTn id="51" dur="1000" fill="hold"/>
                                        <p:tgtEl>
                                          <p:spTgt spid="73">
                                            <p:txEl>
                                              <p:pRg st="1" end="1"/>
                                            </p:txEl>
                                          </p:spTgt>
                                        </p:tgtEl>
                                        <p:attrNameLst>
                                          <p:attrName>ppt_x</p:attrName>
                                        </p:attrNameLst>
                                      </p:cBhvr>
                                      <p:tavLst>
                                        <p:tav tm="0">
                                          <p:val>
                                            <p:strVal val="#ppt_x"/>
                                          </p:val>
                                        </p:tav>
                                        <p:tav tm="100000">
                                          <p:val>
                                            <p:strVal val="#ppt_x"/>
                                          </p:val>
                                        </p:tav>
                                      </p:tavLst>
                                    </p:anim>
                                    <p:anim calcmode="lin" valueType="num">
                                      <p:cBhvr>
                                        <p:cTn id="52" dur="1000" fill="hold"/>
                                        <p:tgtEl>
                                          <p:spTgt spid="7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utoUpdateAnimBg="0"/>
      <p:bldP spid="73" grpId="0" uiExpand="1" build="p" animBg="1"/>
      <p:bldP spid="74" grpId="0"/>
      <p:bldP spid="7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3" name="文本框 12">
            <a:extLst>
              <a:ext uri="{FF2B5EF4-FFF2-40B4-BE49-F238E27FC236}">
                <a16:creationId xmlns:a16="http://schemas.microsoft.com/office/drawing/2014/main" id="{1EAA946D-F80F-4DE2-838C-95616FCC60DE}"/>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1.2 </a:t>
            </a:r>
            <a:r>
              <a:rPr lang="zh-CN" altLang="en-US" sz="3200" b="1" dirty="0">
                <a:solidFill>
                  <a:srgbClr val="022F4F"/>
                </a:solidFill>
                <a:latin typeface="微软雅黑" panose="020B0503020204020204" charset="-122"/>
                <a:ea typeface="微软雅黑" panose="020B0503020204020204" charset="-122"/>
              </a:rPr>
              <a:t>变频器的选用</a:t>
            </a:r>
            <a:endParaRPr lang="zh-CN" altLang="zh-CN" sz="3200" b="1" dirty="0">
              <a:solidFill>
                <a:srgbClr val="022F4F"/>
              </a:solidFill>
              <a:latin typeface="微软雅黑" panose="020B0503020204020204" charset="-122"/>
              <a:ea typeface="微软雅黑" panose="020B0503020204020204" charset="-122"/>
            </a:endParaRPr>
          </a:p>
        </p:txBody>
      </p:sp>
      <p:grpSp>
        <p:nvGrpSpPr>
          <p:cNvPr id="2" name="Group 19">
            <a:extLst>
              <a:ext uri="{FF2B5EF4-FFF2-40B4-BE49-F238E27FC236}">
                <a16:creationId xmlns:a16="http://schemas.microsoft.com/office/drawing/2014/main" id="{CABE9B3F-73CC-7300-40AC-F749842047D0}"/>
              </a:ext>
            </a:extLst>
          </p:cNvPr>
          <p:cNvGrpSpPr>
            <a:grpSpLocks/>
          </p:cNvGrpSpPr>
          <p:nvPr/>
        </p:nvGrpSpPr>
        <p:grpSpPr bwMode="auto">
          <a:xfrm>
            <a:off x="7304332" y="2326472"/>
            <a:ext cx="3733800" cy="3733800"/>
            <a:chOff x="3168" y="1277"/>
            <a:chExt cx="2352" cy="2352"/>
          </a:xfrm>
        </p:grpSpPr>
        <p:sp>
          <p:nvSpPr>
            <p:cNvPr id="3" name="Line 20">
              <a:extLst>
                <a:ext uri="{FF2B5EF4-FFF2-40B4-BE49-F238E27FC236}">
                  <a16:creationId xmlns:a16="http://schemas.microsoft.com/office/drawing/2014/main" id="{804E0E4D-6D08-23E1-6F65-896979B7692A}"/>
                </a:ext>
              </a:extLst>
            </p:cNvPr>
            <p:cNvSpPr>
              <a:spLocks noChangeShapeType="1"/>
            </p:cNvSpPr>
            <p:nvPr/>
          </p:nvSpPr>
          <p:spPr bwMode="auto">
            <a:xfrm>
              <a:off x="3178" y="3375"/>
              <a:ext cx="2289" cy="0"/>
            </a:xfrm>
            <a:prstGeom prst="line">
              <a:avLst/>
            </a:prstGeom>
            <a:noFill/>
            <a:ln w="127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 name="Line 21">
              <a:extLst>
                <a:ext uri="{FF2B5EF4-FFF2-40B4-BE49-F238E27FC236}">
                  <a16:creationId xmlns:a16="http://schemas.microsoft.com/office/drawing/2014/main" id="{C481F8C5-05C3-9189-032B-8A3AEBAE5D91}"/>
                </a:ext>
              </a:extLst>
            </p:cNvPr>
            <p:cNvSpPr>
              <a:spLocks noChangeShapeType="1"/>
            </p:cNvSpPr>
            <p:nvPr/>
          </p:nvSpPr>
          <p:spPr bwMode="auto">
            <a:xfrm>
              <a:off x="3389" y="1296"/>
              <a:ext cx="0" cy="2333"/>
            </a:xfrm>
            <a:prstGeom prst="line">
              <a:avLst/>
            </a:prstGeom>
            <a:noFill/>
            <a:ln w="12700">
              <a:solidFill>
                <a:schemeClr val="tx1"/>
              </a:solidFill>
              <a:round/>
              <a:headEnd type="stealth" w="med" len="lg"/>
              <a:tailEnd/>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6" name="Object 22">
              <a:extLst>
                <a:ext uri="{FF2B5EF4-FFF2-40B4-BE49-F238E27FC236}">
                  <a16:creationId xmlns:a16="http://schemas.microsoft.com/office/drawing/2014/main" id="{86B40599-21DA-83AE-87C7-9960CC69C350}"/>
                </a:ext>
              </a:extLst>
            </p:cNvPr>
            <p:cNvGraphicFramePr>
              <a:graphicFrameLocks noChangeAspect="1"/>
            </p:cNvGraphicFramePr>
            <p:nvPr/>
          </p:nvGraphicFramePr>
          <p:xfrm>
            <a:off x="3168" y="1277"/>
            <a:ext cx="219" cy="240"/>
          </p:xfrm>
          <a:graphic>
            <a:graphicData uri="http://schemas.openxmlformats.org/presentationml/2006/ole">
              <mc:AlternateContent xmlns:mc="http://schemas.openxmlformats.org/markup-compatibility/2006">
                <mc:Choice xmlns:v="urn:schemas-microsoft-com:vml" Requires="v">
                  <p:oleObj name="Equation" r:id="rId2" imgW="126835" imgH="139518" progId="">
                    <p:embed/>
                  </p:oleObj>
                </mc:Choice>
                <mc:Fallback>
                  <p:oleObj name="Equation" r:id="rId2" imgW="126835" imgH="139518" progId="">
                    <p:embed/>
                    <p:pic>
                      <p:nvPicPr>
                        <p:cNvPr id="14" name="Object 22">
                          <a:extLst>
                            <a:ext uri="{FF2B5EF4-FFF2-40B4-BE49-F238E27FC236}">
                              <a16:creationId xmlns:a16="http://schemas.microsoft.com/office/drawing/2014/main" id="{A3CDA99F-AF24-4178-B1F5-4522CB717B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8" y="1277"/>
                          <a:ext cx="219"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23">
              <a:extLst>
                <a:ext uri="{FF2B5EF4-FFF2-40B4-BE49-F238E27FC236}">
                  <a16:creationId xmlns:a16="http://schemas.microsoft.com/office/drawing/2014/main" id="{B9A301C8-48D6-93FC-39B9-31FD042BC11F}"/>
                </a:ext>
              </a:extLst>
            </p:cNvPr>
            <p:cNvGraphicFramePr>
              <a:graphicFrameLocks noChangeAspect="1"/>
            </p:cNvGraphicFramePr>
            <p:nvPr/>
          </p:nvGraphicFramePr>
          <p:xfrm>
            <a:off x="5334" y="3420"/>
            <a:ext cx="186" cy="186"/>
          </p:xfrm>
          <a:graphic>
            <a:graphicData uri="http://schemas.openxmlformats.org/presentationml/2006/ole">
              <mc:AlternateContent xmlns:mc="http://schemas.openxmlformats.org/markup-compatibility/2006">
                <mc:Choice xmlns:v="urn:schemas-microsoft-com:vml" Requires="v">
                  <p:oleObj name="Equation" r:id="rId4" imgW="152268" imgH="152268" progId="">
                    <p:embed/>
                  </p:oleObj>
                </mc:Choice>
                <mc:Fallback>
                  <p:oleObj name="Equation" r:id="rId4" imgW="152268" imgH="152268" progId="">
                    <p:embed/>
                    <p:pic>
                      <p:nvPicPr>
                        <p:cNvPr id="15" name="Object 23">
                          <a:extLst>
                            <a:ext uri="{FF2B5EF4-FFF2-40B4-BE49-F238E27FC236}">
                              <a16:creationId xmlns:a16="http://schemas.microsoft.com/office/drawing/2014/main" id="{E2D5CE84-FC29-4BC1-A659-71EA37877C9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 y="3420"/>
                          <a:ext cx="186"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6" name="Object 24">
              <a:extLst>
                <a:ext uri="{FF2B5EF4-FFF2-40B4-BE49-F238E27FC236}">
                  <a16:creationId xmlns:a16="http://schemas.microsoft.com/office/drawing/2014/main" id="{96062704-84EF-C79D-2577-1E5885D1EDE9}"/>
                </a:ext>
              </a:extLst>
            </p:cNvPr>
            <p:cNvGraphicFramePr>
              <a:graphicFrameLocks noChangeAspect="1"/>
            </p:cNvGraphicFramePr>
            <p:nvPr/>
          </p:nvGraphicFramePr>
          <p:xfrm>
            <a:off x="3187" y="3375"/>
            <a:ext cx="158" cy="242"/>
          </p:xfrm>
          <a:graphic>
            <a:graphicData uri="http://schemas.openxmlformats.org/presentationml/2006/ole">
              <mc:AlternateContent xmlns:mc="http://schemas.openxmlformats.org/markup-compatibility/2006">
                <mc:Choice xmlns:v="urn:schemas-microsoft-com:vml" Requires="v">
                  <p:oleObj name="Equation" r:id="rId6" imgW="114102" imgH="177492" progId="">
                    <p:embed/>
                  </p:oleObj>
                </mc:Choice>
                <mc:Fallback>
                  <p:oleObj name="Equation" r:id="rId6" imgW="114102" imgH="177492" progId="">
                    <p:embed/>
                    <p:pic>
                      <p:nvPicPr>
                        <p:cNvPr id="16" name="Object 24">
                          <a:extLst>
                            <a:ext uri="{FF2B5EF4-FFF2-40B4-BE49-F238E27FC236}">
                              <a16:creationId xmlns:a16="http://schemas.microsoft.com/office/drawing/2014/main" id="{4C511FD4-095C-4B5C-938E-BD1ED998209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87" y="3375"/>
                          <a:ext cx="158" cy="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7" name="Line 25">
              <a:extLst>
                <a:ext uri="{FF2B5EF4-FFF2-40B4-BE49-F238E27FC236}">
                  <a16:creationId xmlns:a16="http://schemas.microsoft.com/office/drawing/2014/main" id="{1A259F6A-8614-A371-6662-F7B436B4CD22}"/>
                </a:ext>
              </a:extLst>
            </p:cNvPr>
            <p:cNvSpPr>
              <a:spLocks noChangeShapeType="1"/>
            </p:cNvSpPr>
            <p:nvPr/>
          </p:nvSpPr>
          <p:spPr bwMode="auto">
            <a:xfrm>
              <a:off x="3473" y="1282"/>
              <a:ext cx="0" cy="403"/>
            </a:xfrm>
            <a:prstGeom prst="line">
              <a:avLst/>
            </a:prstGeom>
            <a:noFill/>
            <a:ln w="127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78" name="Object 26">
              <a:extLst>
                <a:ext uri="{FF2B5EF4-FFF2-40B4-BE49-F238E27FC236}">
                  <a16:creationId xmlns:a16="http://schemas.microsoft.com/office/drawing/2014/main" id="{79E7374E-3D6D-F5C7-0462-8C6FEF458DC3}"/>
                </a:ext>
              </a:extLst>
            </p:cNvPr>
            <p:cNvGraphicFramePr>
              <a:graphicFrameLocks noChangeAspect="1"/>
            </p:cNvGraphicFramePr>
            <p:nvPr/>
          </p:nvGraphicFramePr>
          <p:xfrm>
            <a:off x="3506" y="1294"/>
            <a:ext cx="188" cy="238"/>
          </p:xfrm>
          <a:graphic>
            <a:graphicData uri="http://schemas.openxmlformats.org/presentationml/2006/ole">
              <mc:AlternateContent xmlns:mc="http://schemas.openxmlformats.org/markup-compatibility/2006">
                <mc:Choice xmlns:v="urn:schemas-microsoft-com:vml" Requires="v">
                  <p:oleObj name="Equation" r:id="rId8" imgW="66569" imgH="104826" progId="">
                    <p:embed/>
                  </p:oleObj>
                </mc:Choice>
                <mc:Fallback>
                  <p:oleObj name="Equation" r:id="rId8" imgW="66569" imgH="104826" progId="">
                    <p:embed/>
                    <p:pic>
                      <p:nvPicPr>
                        <p:cNvPr id="18" name="Object 26">
                          <a:extLst>
                            <a:ext uri="{FF2B5EF4-FFF2-40B4-BE49-F238E27FC236}">
                              <a16:creationId xmlns:a16="http://schemas.microsoft.com/office/drawing/2014/main" id="{5A3C6BEA-9A25-458E-AAF1-32343F1FB091}"/>
                            </a:ext>
                          </a:extLst>
                        </p:cNvPr>
                        <p:cNvPicPr>
                          <a:picLocks noChangeAspect="1" noChangeArrowheads="1"/>
                        </p:cNvPicPr>
                        <p:nvPr/>
                      </p:nvPicPr>
                      <p:blipFill>
                        <a:blip r:embed="rId9">
                          <a:lum bright="10000" contrast="100000"/>
                          <a:extLst>
                            <a:ext uri="{28A0092B-C50C-407E-A947-70E740481C1C}">
                              <a14:useLocalDpi xmlns:a14="http://schemas.microsoft.com/office/drawing/2010/main" val="0"/>
                            </a:ext>
                          </a:extLst>
                        </a:blip>
                        <a:srcRect/>
                        <a:stretch>
                          <a:fillRect/>
                        </a:stretch>
                      </p:blipFill>
                      <p:spPr bwMode="auto">
                        <a:xfrm>
                          <a:off x="3506" y="1294"/>
                          <a:ext cx="188"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9" name="Object 27">
              <a:extLst>
                <a:ext uri="{FF2B5EF4-FFF2-40B4-BE49-F238E27FC236}">
                  <a16:creationId xmlns:a16="http://schemas.microsoft.com/office/drawing/2014/main" id="{AE6F6352-3B17-E5A5-1BC4-3B4E4465161B}"/>
                </a:ext>
              </a:extLst>
            </p:cNvPr>
            <p:cNvGraphicFramePr>
              <a:graphicFrameLocks noChangeAspect="1"/>
            </p:cNvGraphicFramePr>
            <p:nvPr/>
          </p:nvGraphicFramePr>
          <p:xfrm>
            <a:off x="3420" y="3375"/>
            <a:ext cx="130" cy="209"/>
          </p:xfrm>
          <a:graphic>
            <a:graphicData uri="http://schemas.openxmlformats.org/presentationml/2006/ole">
              <mc:AlternateContent xmlns:mc="http://schemas.openxmlformats.org/markup-compatibility/2006">
                <mc:Choice xmlns:v="urn:schemas-microsoft-com:vml" Requires="v">
                  <p:oleObj name="Equation" r:id="rId10" imgW="28746" imgH="85595" progId="">
                    <p:embed/>
                  </p:oleObj>
                </mc:Choice>
                <mc:Fallback>
                  <p:oleObj name="Equation" r:id="rId10" imgW="28746" imgH="85595" progId="">
                    <p:embed/>
                    <p:pic>
                      <p:nvPicPr>
                        <p:cNvPr id="19" name="Object 27">
                          <a:extLst>
                            <a:ext uri="{FF2B5EF4-FFF2-40B4-BE49-F238E27FC236}">
                              <a16:creationId xmlns:a16="http://schemas.microsoft.com/office/drawing/2014/main" id="{184CCA81-4AA6-458E-BD00-A34543E20E1B}"/>
                            </a:ext>
                          </a:extLst>
                        </p:cNvPr>
                        <p:cNvPicPr>
                          <a:picLocks noChangeAspect="1" noChangeArrowheads="1"/>
                        </p:cNvPicPr>
                        <p:nvPr/>
                      </p:nvPicPr>
                      <p:blipFill>
                        <a:blip r:embed="rId11">
                          <a:lum bright="10000" contrast="100000"/>
                          <a:extLst>
                            <a:ext uri="{28A0092B-C50C-407E-A947-70E740481C1C}">
                              <a14:useLocalDpi xmlns:a14="http://schemas.microsoft.com/office/drawing/2010/main" val="0"/>
                            </a:ext>
                          </a:extLst>
                        </a:blip>
                        <a:srcRect/>
                        <a:stretch>
                          <a:fillRect/>
                        </a:stretch>
                      </p:blipFill>
                      <p:spPr bwMode="auto">
                        <a:xfrm>
                          <a:off x="3420" y="3375"/>
                          <a:ext cx="130" cy="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80" name="Group 28">
            <a:extLst>
              <a:ext uri="{FF2B5EF4-FFF2-40B4-BE49-F238E27FC236}">
                <a16:creationId xmlns:a16="http://schemas.microsoft.com/office/drawing/2014/main" id="{9A2024A9-0641-0712-2BBC-FDFFD4CE6C0E}"/>
              </a:ext>
            </a:extLst>
          </p:cNvPr>
          <p:cNvGrpSpPr>
            <a:grpSpLocks/>
          </p:cNvGrpSpPr>
          <p:nvPr/>
        </p:nvGrpSpPr>
        <p:grpSpPr bwMode="auto">
          <a:xfrm>
            <a:off x="7305920" y="2797959"/>
            <a:ext cx="3306762" cy="3321050"/>
            <a:chOff x="3168" y="1287"/>
            <a:chExt cx="2083" cy="2092"/>
          </a:xfrm>
        </p:grpSpPr>
        <p:grpSp>
          <p:nvGrpSpPr>
            <p:cNvPr id="81" name="Group 29">
              <a:extLst>
                <a:ext uri="{FF2B5EF4-FFF2-40B4-BE49-F238E27FC236}">
                  <a16:creationId xmlns:a16="http://schemas.microsoft.com/office/drawing/2014/main" id="{7442F6AF-6B39-F6AD-87DE-D01686C039B5}"/>
                </a:ext>
              </a:extLst>
            </p:cNvPr>
            <p:cNvGrpSpPr>
              <a:grpSpLocks/>
            </p:cNvGrpSpPr>
            <p:nvPr/>
          </p:nvGrpSpPr>
          <p:grpSpPr bwMode="auto">
            <a:xfrm>
              <a:off x="4944" y="2011"/>
              <a:ext cx="220" cy="1325"/>
              <a:chOff x="4944" y="2011"/>
              <a:chExt cx="220" cy="1325"/>
            </a:xfrm>
          </p:grpSpPr>
          <p:sp>
            <p:nvSpPr>
              <p:cNvPr id="90" name="Line 30">
                <a:extLst>
                  <a:ext uri="{FF2B5EF4-FFF2-40B4-BE49-F238E27FC236}">
                    <a16:creationId xmlns:a16="http://schemas.microsoft.com/office/drawing/2014/main" id="{B5B35FBD-4B8C-BC99-9200-6F40A4218DEF}"/>
                  </a:ext>
                </a:extLst>
              </p:cNvPr>
              <p:cNvSpPr>
                <a:spLocks noChangeShapeType="1"/>
              </p:cNvSpPr>
              <p:nvPr/>
            </p:nvSpPr>
            <p:spPr bwMode="auto">
              <a:xfrm>
                <a:off x="5036" y="2011"/>
                <a:ext cx="0" cy="1109"/>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91" name="Object 31">
                <a:extLst>
                  <a:ext uri="{FF2B5EF4-FFF2-40B4-BE49-F238E27FC236}">
                    <a16:creationId xmlns:a16="http://schemas.microsoft.com/office/drawing/2014/main" id="{92D2FFC3-4127-09A9-AA2F-1ACF021E6848}"/>
                  </a:ext>
                </a:extLst>
              </p:cNvPr>
              <p:cNvGraphicFramePr>
                <a:graphicFrameLocks noChangeAspect="1"/>
              </p:cNvGraphicFramePr>
              <p:nvPr/>
            </p:nvGraphicFramePr>
            <p:xfrm>
              <a:off x="4944" y="3072"/>
              <a:ext cx="220" cy="264"/>
            </p:xfrm>
            <a:graphic>
              <a:graphicData uri="http://schemas.openxmlformats.org/presentationml/2006/ole">
                <mc:AlternateContent xmlns:mc="http://schemas.openxmlformats.org/markup-compatibility/2006">
                  <mc:Choice xmlns:v="urn:schemas-microsoft-com:vml" Requires="v">
                    <p:oleObj name="Equation" r:id="rId12" imgW="114226" imgH="152337" progId="">
                      <p:embed/>
                    </p:oleObj>
                  </mc:Choice>
                  <mc:Fallback>
                    <p:oleObj name="Equation" r:id="rId12" imgW="114226" imgH="152337" progId="">
                      <p:embed/>
                      <p:pic>
                        <p:nvPicPr>
                          <p:cNvPr id="31" name="Object 31">
                            <a:extLst>
                              <a:ext uri="{FF2B5EF4-FFF2-40B4-BE49-F238E27FC236}">
                                <a16:creationId xmlns:a16="http://schemas.microsoft.com/office/drawing/2014/main" id="{DE199859-D459-485C-B8D4-2EA4C897BAB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944" y="3072"/>
                            <a:ext cx="220"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82" name="Group 32">
              <a:extLst>
                <a:ext uri="{FF2B5EF4-FFF2-40B4-BE49-F238E27FC236}">
                  <a16:creationId xmlns:a16="http://schemas.microsoft.com/office/drawing/2014/main" id="{21AC1BD2-D4C5-0439-D44B-DE587B0C39FF}"/>
                </a:ext>
              </a:extLst>
            </p:cNvPr>
            <p:cNvGrpSpPr>
              <a:grpSpLocks/>
            </p:cNvGrpSpPr>
            <p:nvPr/>
          </p:nvGrpSpPr>
          <p:grpSpPr bwMode="auto">
            <a:xfrm>
              <a:off x="3168" y="1287"/>
              <a:ext cx="2083" cy="2092"/>
              <a:chOff x="3168" y="1287"/>
              <a:chExt cx="2083" cy="2092"/>
            </a:xfrm>
          </p:grpSpPr>
          <p:graphicFrame>
            <p:nvGraphicFramePr>
              <p:cNvPr id="83" name="Object 33">
                <a:extLst>
                  <a:ext uri="{FF2B5EF4-FFF2-40B4-BE49-F238E27FC236}">
                    <a16:creationId xmlns:a16="http://schemas.microsoft.com/office/drawing/2014/main" id="{6C45BE47-FC58-4E76-BBBE-F0C32A5D0CA3}"/>
                  </a:ext>
                </a:extLst>
              </p:cNvPr>
              <p:cNvGraphicFramePr>
                <a:graphicFrameLocks noChangeAspect="1"/>
              </p:cNvGraphicFramePr>
              <p:nvPr/>
            </p:nvGraphicFramePr>
            <p:xfrm>
              <a:off x="3169" y="1950"/>
              <a:ext cx="240" cy="226"/>
            </p:xfrm>
            <a:graphic>
              <a:graphicData uri="http://schemas.openxmlformats.org/presentationml/2006/ole">
                <mc:AlternateContent xmlns:mc="http://schemas.openxmlformats.org/markup-compatibility/2006">
                  <mc:Choice xmlns:v="urn:schemas-microsoft-com:vml" Requires="v">
                    <p:oleObj name="Equation" r:id="rId14" imgW="123682" imgH="152337" progId="">
                      <p:embed/>
                    </p:oleObj>
                  </mc:Choice>
                  <mc:Fallback>
                    <p:oleObj name="Equation" r:id="rId14" imgW="123682" imgH="152337" progId="">
                      <p:embed/>
                      <p:pic>
                        <p:nvPicPr>
                          <p:cNvPr id="23" name="Object 33">
                            <a:extLst>
                              <a:ext uri="{FF2B5EF4-FFF2-40B4-BE49-F238E27FC236}">
                                <a16:creationId xmlns:a16="http://schemas.microsoft.com/office/drawing/2014/main" id="{8D1D8A2F-FF7E-4FF5-89DF-397A0782197C}"/>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69" y="1950"/>
                            <a:ext cx="240" cy="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4" name="Line 34">
                <a:extLst>
                  <a:ext uri="{FF2B5EF4-FFF2-40B4-BE49-F238E27FC236}">
                    <a16:creationId xmlns:a16="http://schemas.microsoft.com/office/drawing/2014/main" id="{FD8D613A-AED3-ECF8-5C78-8C69E9D14256}"/>
                  </a:ext>
                </a:extLst>
              </p:cNvPr>
              <p:cNvSpPr>
                <a:spLocks noChangeShapeType="1"/>
              </p:cNvSpPr>
              <p:nvPr/>
            </p:nvSpPr>
            <p:spPr bwMode="auto">
              <a:xfrm flipH="1">
                <a:off x="3412" y="2034"/>
                <a:ext cx="1597" cy="0"/>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5" name="Freeform 35">
                <a:extLst>
                  <a:ext uri="{FF2B5EF4-FFF2-40B4-BE49-F238E27FC236}">
                    <a16:creationId xmlns:a16="http://schemas.microsoft.com/office/drawing/2014/main" id="{C1FF4A2D-514E-3AA3-B7A2-E7C2183322AC}"/>
                  </a:ext>
                </a:extLst>
              </p:cNvPr>
              <p:cNvSpPr>
                <a:spLocks/>
              </p:cNvSpPr>
              <p:nvPr/>
            </p:nvSpPr>
            <p:spPr bwMode="auto">
              <a:xfrm>
                <a:off x="3374" y="1689"/>
                <a:ext cx="1687" cy="1470"/>
              </a:xfrm>
              <a:custGeom>
                <a:avLst/>
                <a:gdLst>
                  <a:gd name="T0" fmla="*/ 0 w 1687"/>
                  <a:gd name="T1" fmla="*/ 0 h 1470"/>
                  <a:gd name="T2" fmla="*/ 380 w 1687"/>
                  <a:gd name="T3" fmla="*/ 44 h 1470"/>
                  <a:gd name="T4" fmla="*/ 747 w 1687"/>
                  <a:gd name="T5" fmla="*/ 77 h 1470"/>
                  <a:gd name="T6" fmla="*/ 957 w 1687"/>
                  <a:gd name="T7" fmla="*/ 104 h 1470"/>
                  <a:gd name="T8" fmla="*/ 1152 w 1687"/>
                  <a:gd name="T9" fmla="*/ 139 h 1470"/>
                  <a:gd name="T10" fmla="*/ 1527 w 1687"/>
                  <a:gd name="T11" fmla="*/ 225 h 1470"/>
                  <a:gd name="T12" fmla="*/ 1659 w 1687"/>
                  <a:gd name="T13" fmla="*/ 358 h 1470"/>
                  <a:gd name="T14" fmla="*/ 1356 w 1687"/>
                  <a:gd name="T15" fmla="*/ 680 h 1470"/>
                  <a:gd name="T16" fmla="*/ 1015 w 1687"/>
                  <a:gd name="T17" fmla="*/ 1137 h 1470"/>
                  <a:gd name="T18" fmla="*/ 903 w 1687"/>
                  <a:gd name="T19" fmla="*/ 1425 h 1470"/>
                  <a:gd name="T20" fmla="*/ 913 w 1687"/>
                  <a:gd name="T21" fmla="*/ 1407 h 14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7"/>
                  <a:gd name="T34" fmla="*/ 0 h 1470"/>
                  <a:gd name="T35" fmla="*/ 1687 w 1687"/>
                  <a:gd name="T36" fmla="*/ 1470 h 14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7" h="1470">
                    <a:moveTo>
                      <a:pt x="0" y="0"/>
                    </a:moveTo>
                    <a:cubicBezTo>
                      <a:pt x="62" y="9"/>
                      <a:pt x="256" y="31"/>
                      <a:pt x="380" y="44"/>
                    </a:cubicBezTo>
                    <a:cubicBezTo>
                      <a:pt x="504" y="56"/>
                      <a:pt x="650" y="67"/>
                      <a:pt x="747" y="77"/>
                    </a:cubicBezTo>
                    <a:cubicBezTo>
                      <a:pt x="844" y="85"/>
                      <a:pt x="891" y="95"/>
                      <a:pt x="957" y="104"/>
                    </a:cubicBezTo>
                    <a:cubicBezTo>
                      <a:pt x="1025" y="114"/>
                      <a:pt x="1058" y="118"/>
                      <a:pt x="1152" y="139"/>
                    </a:cubicBezTo>
                    <a:cubicBezTo>
                      <a:pt x="1248" y="158"/>
                      <a:pt x="1444" y="188"/>
                      <a:pt x="1527" y="225"/>
                    </a:cubicBezTo>
                    <a:cubicBezTo>
                      <a:pt x="1613" y="261"/>
                      <a:pt x="1687" y="283"/>
                      <a:pt x="1659" y="358"/>
                    </a:cubicBezTo>
                    <a:cubicBezTo>
                      <a:pt x="1630" y="435"/>
                      <a:pt x="1464" y="550"/>
                      <a:pt x="1356" y="680"/>
                    </a:cubicBezTo>
                    <a:cubicBezTo>
                      <a:pt x="1250" y="810"/>
                      <a:pt x="1090" y="1013"/>
                      <a:pt x="1015" y="1137"/>
                    </a:cubicBezTo>
                    <a:cubicBezTo>
                      <a:pt x="940" y="1261"/>
                      <a:pt x="920" y="1380"/>
                      <a:pt x="903" y="1425"/>
                    </a:cubicBezTo>
                    <a:cubicBezTo>
                      <a:pt x="886" y="1470"/>
                      <a:pt x="911" y="1411"/>
                      <a:pt x="913" y="1407"/>
                    </a:cubicBezTo>
                  </a:path>
                </a:pathLst>
              </a:custGeom>
              <a:noFill/>
              <a:ln w="28575"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aphicFrame>
            <p:nvGraphicFramePr>
              <p:cNvPr id="86" name="Object 36">
                <a:extLst>
                  <a:ext uri="{FF2B5EF4-FFF2-40B4-BE49-F238E27FC236}">
                    <a16:creationId xmlns:a16="http://schemas.microsoft.com/office/drawing/2014/main" id="{176F53C4-92EB-64C3-412D-073234D51026}"/>
                  </a:ext>
                </a:extLst>
              </p:cNvPr>
              <p:cNvGraphicFramePr>
                <a:graphicFrameLocks noChangeAspect="1"/>
              </p:cNvGraphicFramePr>
              <p:nvPr/>
            </p:nvGraphicFramePr>
            <p:xfrm>
              <a:off x="3168" y="1440"/>
              <a:ext cx="204" cy="288"/>
            </p:xfrm>
            <a:graphic>
              <a:graphicData uri="http://schemas.openxmlformats.org/presentationml/2006/ole">
                <mc:AlternateContent xmlns:mc="http://schemas.openxmlformats.org/markup-compatibility/2006">
                  <mc:Choice xmlns:v="urn:schemas-microsoft-com:vml" Requires="v">
                    <p:oleObj name="Equation" r:id="rId16" imgW="76024" imgH="142910" progId="">
                      <p:embed/>
                    </p:oleObj>
                  </mc:Choice>
                  <mc:Fallback>
                    <p:oleObj name="Equation" r:id="rId16" imgW="76024" imgH="142910" progId="">
                      <p:embed/>
                      <p:pic>
                        <p:nvPicPr>
                          <p:cNvPr id="26" name="Object 36">
                            <a:extLst>
                              <a:ext uri="{FF2B5EF4-FFF2-40B4-BE49-F238E27FC236}">
                                <a16:creationId xmlns:a16="http://schemas.microsoft.com/office/drawing/2014/main" id="{824D5400-91B8-4E2A-9BC7-94C70BCA1BB1}"/>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68" y="1440"/>
                            <a:ext cx="20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7" name="Object 37">
                <a:extLst>
                  <a:ext uri="{FF2B5EF4-FFF2-40B4-BE49-F238E27FC236}">
                    <a16:creationId xmlns:a16="http://schemas.microsoft.com/office/drawing/2014/main" id="{4C5E5449-60F9-E705-329B-80914E5B0A40}"/>
                  </a:ext>
                </a:extLst>
              </p:cNvPr>
              <p:cNvGraphicFramePr>
                <a:graphicFrameLocks noChangeAspect="1"/>
              </p:cNvGraphicFramePr>
              <p:nvPr/>
            </p:nvGraphicFramePr>
            <p:xfrm>
              <a:off x="4172" y="3100"/>
              <a:ext cx="220" cy="279"/>
            </p:xfrm>
            <a:graphic>
              <a:graphicData uri="http://schemas.openxmlformats.org/presentationml/2006/ole">
                <mc:AlternateContent xmlns:mc="http://schemas.openxmlformats.org/markup-compatibility/2006">
                  <mc:Choice xmlns:v="urn:schemas-microsoft-com:vml" Requires="v">
                    <p:oleObj name="Equation" r:id="rId18" imgW="114226" imgH="161764" progId="">
                      <p:embed/>
                    </p:oleObj>
                  </mc:Choice>
                  <mc:Fallback>
                    <p:oleObj name="Equation" r:id="rId18" imgW="114226" imgH="161764" progId="">
                      <p:embed/>
                      <p:pic>
                        <p:nvPicPr>
                          <p:cNvPr id="27" name="Object 37">
                            <a:extLst>
                              <a:ext uri="{FF2B5EF4-FFF2-40B4-BE49-F238E27FC236}">
                                <a16:creationId xmlns:a16="http://schemas.microsoft.com/office/drawing/2014/main" id="{6E61AB41-3E88-4A0F-8BA3-89FB1304C566}"/>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172" y="3100"/>
                            <a:ext cx="220"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8" name="Line 38">
                <a:extLst>
                  <a:ext uri="{FF2B5EF4-FFF2-40B4-BE49-F238E27FC236}">
                    <a16:creationId xmlns:a16="http://schemas.microsoft.com/office/drawing/2014/main" id="{4C838321-2195-E56B-4D91-CE60189D84B4}"/>
                  </a:ext>
                </a:extLst>
              </p:cNvPr>
              <p:cNvSpPr>
                <a:spLocks noChangeShapeType="1"/>
              </p:cNvSpPr>
              <p:nvPr/>
            </p:nvSpPr>
            <p:spPr bwMode="auto">
              <a:xfrm flipV="1">
                <a:off x="4652" y="1488"/>
                <a:ext cx="384" cy="336"/>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89" name="Object 39">
                <a:extLst>
                  <a:ext uri="{FF2B5EF4-FFF2-40B4-BE49-F238E27FC236}">
                    <a16:creationId xmlns:a16="http://schemas.microsoft.com/office/drawing/2014/main" id="{D6884AB9-D7D9-94BC-D23D-81540BD58746}"/>
                  </a:ext>
                </a:extLst>
              </p:cNvPr>
              <p:cNvGraphicFramePr>
                <a:graphicFrameLocks noChangeAspect="1"/>
              </p:cNvGraphicFramePr>
              <p:nvPr/>
            </p:nvGraphicFramePr>
            <p:xfrm>
              <a:off x="5040" y="1287"/>
              <a:ext cx="211" cy="288"/>
            </p:xfrm>
            <a:graphic>
              <a:graphicData uri="http://schemas.openxmlformats.org/presentationml/2006/ole">
                <mc:AlternateContent xmlns:mc="http://schemas.openxmlformats.org/markup-compatibility/2006">
                  <mc:Choice xmlns:v="urn:schemas-microsoft-com:vml" Requires="v">
                    <p:oleObj name="Equation" r:id="rId20" imgW="66569" imgH="152337" progId="">
                      <p:embed/>
                    </p:oleObj>
                  </mc:Choice>
                  <mc:Fallback>
                    <p:oleObj name="Equation" r:id="rId20" imgW="66569" imgH="152337" progId="">
                      <p:embed/>
                      <p:pic>
                        <p:nvPicPr>
                          <p:cNvPr id="29" name="Object 39">
                            <a:extLst>
                              <a:ext uri="{FF2B5EF4-FFF2-40B4-BE49-F238E27FC236}">
                                <a16:creationId xmlns:a16="http://schemas.microsoft.com/office/drawing/2014/main" id="{973C20A3-6BB5-4B87-A36E-93448BA0064B}"/>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040" y="1287"/>
                            <a:ext cx="21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grpSp>
        <p:nvGrpSpPr>
          <p:cNvPr id="92" name="Group 40">
            <a:extLst>
              <a:ext uri="{FF2B5EF4-FFF2-40B4-BE49-F238E27FC236}">
                <a16:creationId xmlns:a16="http://schemas.microsoft.com/office/drawing/2014/main" id="{4C1D3B67-3E39-381D-B1C6-7D1BBC5F62CA}"/>
              </a:ext>
            </a:extLst>
          </p:cNvPr>
          <p:cNvGrpSpPr>
            <a:grpSpLocks/>
          </p:cNvGrpSpPr>
          <p:nvPr/>
        </p:nvGrpSpPr>
        <p:grpSpPr bwMode="auto">
          <a:xfrm>
            <a:off x="7304332" y="3334534"/>
            <a:ext cx="3971925" cy="2811463"/>
            <a:chOff x="3162" y="1603"/>
            <a:chExt cx="2502" cy="1771"/>
          </a:xfrm>
        </p:grpSpPr>
        <p:sp>
          <p:nvSpPr>
            <p:cNvPr id="93" name="Line 41">
              <a:extLst>
                <a:ext uri="{FF2B5EF4-FFF2-40B4-BE49-F238E27FC236}">
                  <a16:creationId xmlns:a16="http://schemas.microsoft.com/office/drawing/2014/main" id="{E4F68E1C-DA94-C33D-D151-0D0F391686D3}"/>
                </a:ext>
              </a:extLst>
            </p:cNvPr>
            <p:cNvSpPr>
              <a:spLocks noChangeShapeType="1"/>
            </p:cNvSpPr>
            <p:nvPr/>
          </p:nvSpPr>
          <p:spPr bwMode="auto">
            <a:xfrm flipV="1">
              <a:off x="4704" y="1824"/>
              <a:ext cx="288" cy="28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94" name="Object 42">
              <a:extLst>
                <a:ext uri="{FF2B5EF4-FFF2-40B4-BE49-F238E27FC236}">
                  <a16:creationId xmlns:a16="http://schemas.microsoft.com/office/drawing/2014/main" id="{1F7B6981-A4BB-11F6-137E-CBBE99FDA6C5}"/>
                </a:ext>
              </a:extLst>
            </p:cNvPr>
            <p:cNvGraphicFramePr>
              <a:graphicFrameLocks noChangeAspect="1"/>
            </p:cNvGraphicFramePr>
            <p:nvPr/>
          </p:nvGraphicFramePr>
          <p:xfrm>
            <a:off x="5058" y="1603"/>
            <a:ext cx="606" cy="253"/>
          </p:xfrm>
          <a:graphic>
            <a:graphicData uri="http://schemas.openxmlformats.org/presentationml/2006/ole">
              <mc:AlternateContent xmlns:mc="http://schemas.openxmlformats.org/markup-compatibility/2006">
                <mc:Choice xmlns:v="urn:schemas-microsoft-com:vml" Requires="v">
                  <p:oleObj name="Equation" r:id="rId22" imgW="380879" imgH="152337" progId="">
                    <p:embed/>
                  </p:oleObj>
                </mc:Choice>
                <mc:Fallback>
                  <p:oleObj name="Equation" r:id="rId22" imgW="380879" imgH="152337" progId="">
                    <p:embed/>
                    <p:pic>
                      <p:nvPicPr>
                        <p:cNvPr id="34" name="Object 42">
                          <a:extLst>
                            <a:ext uri="{FF2B5EF4-FFF2-40B4-BE49-F238E27FC236}">
                              <a16:creationId xmlns:a16="http://schemas.microsoft.com/office/drawing/2014/main" id="{DD3576EF-51F7-4D04-ACEA-344FAB3624C0}"/>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058" y="1603"/>
                          <a:ext cx="606"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95" name="Group 43">
              <a:extLst>
                <a:ext uri="{FF2B5EF4-FFF2-40B4-BE49-F238E27FC236}">
                  <a16:creationId xmlns:a16="http://schemas.microsoft.com/office/drawing/2014/main" id="{DF7B4BB2-EC2A-524D-800C-799F14E24492}"/>
                </a:ext>
              </a:extLst>
            </p:cNvPr>
            <p:cNvGrpSpPr>
              <a:grpSpLocks/>
            </p:cNvGrpSpPr>
            <p:nvPr/>
          </p:nvGrpSpPr>
          <p:grpSpPr bwMode="auto">
            <a:xfrm>
              <a:off x="3162" y="1704"/>
              <a:ext cx="1914" cy="1670"/>
              <a:chOff x="3162" y="1704"/>
              <a:chExt cx="1914" cy="1670"/>
            </a:xfrm>
          </p:grpSpPr>
          <p:graphicFrame>
            <p:nvGraphicFramePr>
              <p:cNvPr id="96" name="Object 44">
                <a:extLst>
                  <a:ext uri="{FF2B5EF4-FFF2-40B4-BE49-F238E27FC236}">
                    <a16:creationId xmlns:a16="http://schemas.microsoft.com/office/drawing/2014/main" id="{856C66FF-66EA-14BA-7FB7-91BAA71CECA9}"/>
                  </a:ext>
                </a:extLst>
              </p:cNvPr>
              <p:cNvGraphicFramePr>
                <a:graphicFrameLocks noChangeAspect="1"/>
              </p:cNvGraphicFramePr>
              <p:nvPr/>
            </p:nvGraphicFramePr>
            <p:xfrm>
              <a:off x="4416" y="3114"/>
              <a:ext cx="195" cy="260"/>
            </p:xfrm>
            <a:graphic>
              <a:graphicData uri="http://schemas.openxmlformats.org/presentationml/2006/ole">
                <mc:AlternateContent xmlns:mc="http://schemas.openxmlformats.org/markup-compatibility/2006">
                  <mc:Choice xmlns:v="urn:schemas-microsoft-com:vml" Requires="v">
                    <p:oleObj name="Equation" r:id="rId24" imgW="114226" imgH="180995" progId="">
                      <p:embed/>
                    </p:oleObj>
                  </mc:Choice>
                  <mc:Fallback>
                    <p:oleObj name="Equation" r:id="rId24" imgW="114226" imgH="180995" progId="">
                      <p:embed/>
                      <p:pic>
                        <p:nvPicPr>
                          <p:cNvPr id="36" name="Object 44">
                            <a:extLst>
                              <a:ext uri="{FF2B5EF4-FFF2-40B4-BE49-F238E27FC236}">
                                <a16:creationId xmlns:a16="http://schemas.microsoft.com/office/drawing/2014/main" id="{3840888E-EDCE-4C8F-897D-AB236888C8C7}"/>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416" y="3114"/>
                            <a:ext cx="195" cy="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7" name="Freeform 45">
                <a:extLst>
                  <a:ext uri="{FF2B5EF4-FFF2-40B4-BE49-F238E27FC236}">
                    <a16:creationId xmlns:a16="http://schemas.microsoft.com/office/drawing/2014/main" id="{55275BA0-F0EE-B4EB-BF60-B2CC9BA242EF}"/>
                  </a:ext>
                </a:extLst>
              </p:cNvPr>
              <p:cNvSpPr>
                <a:spLocks/>
              </p:cNvSpPr>
              <p:nvPr/>
            </p:nvSpPr>
            <p:spPr bwMode="auto">
              <a:xfrm>
                <a:off x="3398" y="1704"/>
                <a:ext cx="1678" cy="1375"/>
              </a:xfrm>
              <a:custGeom>
                <a:avLst/>
                <a:gdLst>
                  <a:gd name="T0" fmla="*/ 0 w 1678"/>
                  <a:gd name="T1" fmla="*/ 0 h 1375"/>
                  <a:gd name="T2" fmla="*/ 1186 w 1678"/>
                  <a:gd name="T3" fmla="*/ 391 h 1375"/>
                  <a:gd name="T4" fmla="*/ 1628 w 1678"/>
                  <a:gd name="T5" fmla="*/ 566 h 1375"/>
                  <a:gd name="T6" fmla="*/ 1484 w 1678"/>
                  <a:gd name="T7" fmla="*/ 791 h 1375"/>
                  <a:gd name="T8" fmla="*/ 1310 w 1678"/>
                  <a:gd name="T9" fmla="*/ 1033 h 1375"/>
                  <a:gd name="T10" fmla="*/ 1148 w 1678"/>
                  <a:gd name="T11" fmla="*/ 1375 h 1375"/>
                  <a:gd name="T12" fmla="*/ 0 60000 65536"/>
                  <a:gd name="T13" fmla="*/ 0 60000 65536"/>
                  <a:gd name="T14" fmla="*/ 0 60000 65536"/>
                  <a:gd name="T15" fmla="*/ 0 60000 65536"/>
                  <a:gd name="T16" fmla="*/ 0 60000 65536"/>
                  <a:gd name="T17" fmla="*/ 0 60000 65536"/>
                  <a:gd name="T18" fmla="*/ 0 w 1678"/>
                  <a:gd name="T19" fmla="*/ 0 h 1375"/>
                  <a:gd name="T20" fmla="*/ 1678 w 1678"/>
                  <a:gd name="T21" fmla="*/ 1375 h 1375"/>
                </a:gdLst>
                <a:ahLst/>
                <a:cxnLst>
                  <a:cxn ang="T12">
                    <a:pos x="T0" y="T1"/>
                  </a:cxn>
                  <a:cxn ang="T13">
                    <a:pos x="T2" y="T3"/>
                  </a:cxn>
                  <a:cxn ang="T14">
                    <a:pos x="T4" y="T5"/>
                  </a:cxn>
                  <a:cxn ang="T15">
                    <a:pos x="T6" y="T7"/>
                  </a:cxn>
                  <a:cxn ang="T16">
                    <a:pos x="T8" y="T9"/>
                  </a:cxn>
                  <a:cxn ang="T17">
                    <a:pos x="T10" y="T11"/>
                  </a:cxn>
                </a:cxnLst>
                <a:rect l="T18" t="T19" r="T20" b="T21"/>
                <a:pathLst>
                  <a:path w="1678" h="1375">
                    <a:moveTo>
                      <a:pt x="0" y="0"/>
                    </a:moveTo>
                    <a:cubicBezTo>
                      <a:pt x="196" y="65"/>
                      <a:pt x="915" y="297"/>
                      <a:pt x="1186" y="391"/>
                    </a:cubicBezTo>
                    <a:cubicBezTo>
                      <a:pt x="1457" y="485"/>
                      <a:pt x="1578" y="500"/>
                      <a:pt x="1628" y="566"/>
                    </a:cubicBezTo>
                    <a:cubicBezTo>
                      <a:pt x="1678" y="633"/>
                      <a:pt x="1537" y="713"/>
                      <a:pt x="1484" y="791"/>
                    </a:cubicBezTo>
                    <a:cubicBezTo>
                      <a:pt x="1431" y="869"/>
                      <a:pt x="1366" y="936"/>
                      <a:pt x="1310" y="1033"/>
                    </a:cubicBezTo>
                    <a:cubicBezTo>
                      <a:pt x="1254" y="1131"/>
                      <a:pt x="1182" y="1304"/>
                      <a:pt x="1148" y="1375"/>
                    </a:cubicBezTo>
                  </a:path>
                </a:pathLst>
              </a:custGeom>
              <a:noFill/>
              <a:ln w="28575" cap="flat" cmpd="sng">
                <a:solidFill>
                  <a:srgbClr val="00FF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8" name="Line 46">
                <a:extLst>
                  <a:ext uri="{FF2B5EF4-FFF2-40B4-BE49-F238E27FC236}">
                    <a16:creationId xmlns:a16="http://schemas.microsoft.com/office/drawing/2014/main" id="{BCA80C2D-EA51-F4AB-1A71-CF0BAB3E6766}"/>
                  </a:ext>
                </a:extLst>
              </p:cNvPr>
              <p:cNvSpPr>
                <a:spLocks noChangeShapeType="1"/>
              </p:cNvSpPr>
              <p:nvPr/>
            </p:nvSpPr>
            <p:spPr bwMode="auto">
              <a:xfrm flipH="1">
                <a:off x="3381" y="2304"/>
                <a:ext cx="1655" cy="0"/>
              </a:xfrm>
              <a:prstGeom prst="line">
                <a:avLst/>
              </a:prstGeom>
              <a:noFill/>
              <a:ln w="12700">
                <a:solidFill>
                  <a:schemeClr val="folHlink"/>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99" name="Object 47">
                <a:extLst>
                  <a:ext uri="{FF2B5EF4-FFF2-40B4-BE49-F238E27FC236}">
                    <a16:creationId xmlns:a16="http://schemas.microsoft.com/office/drawing/2014/main" id="{B48CB476-0142-6153-0BAF-250DA9388EB4}"/>
                  </a:ext>
                </a:extLst>
              </p:cNvPr>
              <p:cNvGraphicFramePr>
                <a:graphicFrameLocks noChangeAspect="1"/>
              </p:cNvGraphicFramePr>
              <p:nvPr/>
            </p:nvGraphicFramePr>
            <p:xfrm>
              <a:off x="3162" y="2189"/>
              <a:ext cx="240" cy="239"/>
            </p:xfrm>
            <a:graphic>
              <a:graphicData uri="http://schemas.openxmlformats.org/presentationml/2006/ole">
                <mc:AlternateContent xmlns:mc="http://schemas.openxmlformats.org/markup-compatibility/2006">
                  <mc:Choice xmlns:v="urn:schemas-microsoft-com:vml" Requires="v">
                    <p:oleObj name="Equation" r:id="rId26" imgW="123682" imgH="161764" progId="">
                      <p:embed/>
                    </p:oleObj>
                  </mc:Choice>
                  <mc:Fallback>
                    <p:oleObj name="Equation" r:id="rId26" imgW="123682" imgH="161764" progId="">
                      <p:embed/>
                      <p:pic>
                        <p:nvPicPr>
                          <p:cNvPr id="39" name="Object 47">
                            <a:extLst>
                              <a:ext uri="{FF2B5EF4-FFF2-40B4-BE49-F238E27FC236}">
                                <a16:creationId xmlns:a16="http://schemas.microsoft.com/office/drawing/2014/main" id="{669D4971-D15D-4413-B996-A7854B5360FF}"/>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162" y="2189"/>
                            <a:ext cx="240"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grpSp>
        <p:nvGrpSpPr>
          <p:cNvPr id="100" name="Group 48">
            <a:extLst>
              <a:ext uri="{FF2B5EF4-FFF2-40B4-BE49-F238E27FC236}">
                <a16:creationId xmlns:a16="http://schemas.microsoft.com/office/drawing/2014/main" id="{83ECF748-86F2-18F7-5DC5-E5929A4B32B5}"/>
              </a:ext>
            </a:extLst>
          </p:cNvPr>
          <p:cNvGrpSpPr>
            <a:grpSpLocks/>
          </p:cNvGrpSpPr>
          <p:nvPr/>
        </p:nvGrpSpPr>
        <p:grpSpPr bwMode="auto">
          <a:xfrm>
            <a:off x="8528295" y="2572534"/>
            <a:ext cx="598487" cy="3467100"/>
            <a:chOff x="3943" y="1152"/>
            <a:chExt cx="377" cy="2184"/>
          </a:xfrm>
        </p:grpSpPr>
        <p:sp>
          <p:nvSpPr>
            <p:cNvPr id="101" name="Text Box 49">
              <a:extLst>
                <a:ext uri="{FF2B5EF4-FFF2-40B4-BE49-F238E27FC236}">
                  <a16:creationId xmlns:a16="http://schemas.microsoft.com/office/drawing/2014/main" id="{2B38D8CA-10CF-0CCB-E314-CBBA0B998DA0}"/>
                </a:ext>
              </a:extLst>
            </p:cNvPr>
            <p:cNvSpPr txBox="1">
              <a:spLocks noChangeArrowheads="1"/>
            </p:cNvSpPr>
            <p:nvPr/>
          </p:nvSpPr>
          <p:spPr bwMode="auto">
            <a:xfrm>
              <a:off x="4018" y="1544"/>
              <a:ext cx="288" cy="250"/>
            </a:xfrm>
            <a:prstGeom prst="rect">
              <a:avLst/>
            </a:prstGeom>
            <a:noFill/>
            <a:ln w="28575">
              <a:noFill/>
              <a:miter lim="800000"/>
              <a:headEnd/>
              <a:tailEnd/>
            </a:ln>
            <a:effec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defRPr/>
              </a:pPr>
              <a:r>
                <a:rPr kumimoji="1" lang="en-US" altLang="zh-CN" sz="2000">
                  <a:solidFill>
                    <a:srgbClr val="FF9900"/>
                  </a:solidFill>
                  <a:effectLst>
                    <a:outerShdw blurRad="38100" dist="38100" dir="2700000" algn="tl">
                      <a:srgbClr val="C0C0C0"/>
                    </a:outerShdw>
                  </a:effectLst>
                  <a:latin typeface="Times New Roman" panose="02020603050405020304" pitchFamily="18" charset="0"/>
                </a:rPr>
                <a:t>1</a:t>
              </a:r>
            </a:p>
          </p:txBody>
        </p:sp>
        <p:grpSp>
          <p:nvGrpSpPr>
            <p:cNvPr id="102" name="Group 50">
              <a:extLst>
                <a:ext uri="{FF2B5EF4-FFF2-40B4-BE49-F238E27FC236}">
                  <a16:creationId xmlns:a16="http://schemas.microsoft.com/office/drawing/2014/main" id="{28F5B894-1E0D-E912-3F92-707CA99C43AB}"/>
                </a:ext>
              </a:extLst>
            </p:cNvPr>
            <p:cNvGrpSpPr>
              <a:grpSpLocks/>
            </p:cNvGrpSpPr>
            <p:nvPr/>
          </p:nvGrpSpPr>
          <p:grpSpPr bwMode="auto">
            <a:xfrm>
              <a:off x="3943" y="1152"/>
              <a:ext cx="205" cy="2184"/>
              <a:chOff x="3943" y="1421"/>
              <a:chExt cx="205" cy="2184"/>
            </a:xfrm>
          </p:grpSpPr>
          <p:grpSp>
            <p:nvGrpSpPr>
              <p:cNvPr id="104" name="Group 51">
                <a:extLst>
                  <a:ext uri="{FF2B5EF4-FFF2-40B4-BE49-F238E27FC236}">
                    <a16:creationId xmlns:a16="http://schemas.microsoft.com/office/drawing/2014/main" id="{715622BF-82F4-B7F2-0C27-109A135BB9B6}"/>
                  </a:ext>
                </a:extLst>
              </p:cNvPr>
              <p:cNvGrpSpPr>
                <a:grpSpLocks/>
              </p:cNvGrpSpPr>
              <p:nvPr/>
            </p:nvGrpSpPr>
            <p:grpSpPr bwMode="auto">
              <a:xfrm>
                <a:off x="3943" y="1421"/>
                <a:ext cx="205" cy="2184"/>
                <a:chOff x="3943" y="1421"/>
                <a:chExt cx="205" cy="2184"/>
              </a:xfrm>
            </p:grpSpPr>
            <p:sp>
              <p:nvSpPr>
                <p:cNvPr id="107" name="Line 52">
                  <a:extLst>
                    <a:ext uri="{FF2B5EF4-FFF2-40B4-BE49-F238E27FC236}">
                      <a16:creationId xmlns:a16="http://schemas.microsoft.com/office/drawing/2014/main" id="{D95B0413-3086-92DD-5924-9D4F3F112683}"/>
                    </a:ext>
                  </a:extLst>
                </p:cNvPr>
                <p:cNvSpPr>
                  <a:spLocks noChangeShapeType="1"/>
                </p:cNvSpPr>
                <p:nvPr/>
              </p:nvSpPr>
              <p:spPr bwMode="auto">
                <a:xfrm>
                  <a:off x="4032" y="1421"/>
                  <a:ext cx="0" cy="1968"/>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108" name="Object 53">
                  <a:extLst>
                    <a:ext uri="{FF2B5EF4-FFF2-40B4-BE49-F238E27FC236}">
                      <a16:creationId xmlns:a16="http://schemas.microsoft.com/office/drawing/2014/main" id="{1F653B70-E5F9-35B1-72AC-2F04500A386E}"/>
                    </a:ext>
                  </a:extLst>
                </p:cNvPr>
                <p:cNvGraphicFramePr>
                  <a:graphicFrameLocks noChangeAspect="1"/>
                </p:cNvGraphicFramePr>
                <p:nvPr/>
              </p:nvGraphicFramePr>
              <p:xfrm>
                <a:off x="3943" y="3356"/>
                <a:ext cx="205" cy="249"/>
              </p:xfrm>
              <a:graphic>
                <a:graphicData uri="http://schemas.openxmlformats.org/presentationml/2006/ole">
                  <mc:AlternateContent xmlns:mc="http://schemas.openxmlformats.org/markup-compatibility/2006">
                    <mc:Choice xmlns:v="urn:schemas-microsoft-com:vml" Requires="v">
                      <p:oleObj name="Equation" r:id="rId28" imgW="104770" imgH="142910" progId="">
                        <p:embed/>
                      </p:oleObj>
                    </mc:Choice>
                    <mc:Fallback>
                      <p:oleObj name="Equation" r:id="rId28" imgW="104770" imgH="142910" progId="">
                        <p:embed/>
                        <p:pic>
                          <p:nvPicPr>
                            <p:cNvPr id="48" name="Object 53">
                              <a:extLst>
                                <a:ext uri="{FF2B5EF4-FFF2-40B4-BE49-F238E27FC236}">
                                  <a16:creationId xmlns:a16="http://schemas.microsoft.com/office/drawing/2014/main" id="{D08D90F9-E370-4D4E-82D7-F9BAECD5A6E9}"/>
                                </a:ext>
                              </a:extLst>
                            </p:cNvPr>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943" y="3356"/>
                              <a:ext cx="205"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1"/>
                                  </a:solidFill>
                                  <a:miter lim="800000"/>
                                  <a:headEnd/>
                                  <a:tailEnd/>
                                </a14:hiddenLine>
                              </a:ext>
                            </a:extLst>
                          </p:spPr>
                        </p:pic>
                      </p:oleObj>
                    </mc:Fallback>
                  </mc:AlternateContent>
                </a:graphicData>
              </a:graphic>
            </p:graphicFrame>
          </p:grpSp>
          <p:sp>
            <p:nvSpPr>
              <p:cNvPr id="105" name="Oval 54">
                <a:extLst>
                  <a:ext uri="{FF2B5EF4-FFF2-40B4-BE49-F238E27FC236}">
                    <a16:creationId xmlns:a16="http://schemas.microsoft.com/office/drawing/2014/main" id="{9F20F415-C6BC-9888-59C7-CD64586E5747}"/>
                  </a:ext>
                </a:extLst>
              </p:cNvPr>
              <p:cNvSpPr>
                <a:spLocks noChangeAspect="1" noChangeArrowheads="1"/>
              </p:cNvSpPr>
              <p:nvPr/>
            </p:nvSpPr>
            <p:spPr bwMode="auto">
              <a:xfrm>
                <a:off x="4004" y="2004"/>
                <a:ext cx="48" cy="48"/>
              </a:xfrm>
              <a:prstGeom prst="ellipse">
                <a:avLst/>
              </a:prstGeom>
              <a:solidFill>
                <a:schemeClr val="accent1"/>
              </a:solidFill>
              <a:ln w="28575">
                <a:solidFill>
                  <a:schemeClr val="accent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06" name="Oval 55">
                <a:extLst>
                  <a:ext uri="{FF2B5EF4-FFF2-40B4-BE49-F238E27FC236}">
                    <a16:creationId xmlns:a16="http://schemas.microsoft.com/office/drawing/2014/main" id="{6B5CC1EF-6D7C-C8CC-C8CA-3976261590FE}"/>
                  </a:ext>
                </a:extLst>
              </p:cNvPr>
              <p:cNvSpPr>
                <a:spLocks noChangeAspect="1" noChangeArrowheads="1"/>
              </p:cNvSpPr>
              <p:nvPr/>
            </p:nvSpPr>
            <p:spPr bwMode="auto">
              <a:xfrm>
                <a:off x="4009" y="2156"/>
                <a:ext cx="48" cy="48"/>
              </a:xfrm>
              <a:prstGeom prst="ellipse">
                <a:avLst/>
              </a:prstGeom>
              <a:solidFill>
                <a:schemeClr val="accent1"/>
              </a:solidFill>
              <a:ln w="28575">
                <a:solidFill>
                  <a:schemeClr val="accent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grpSp>
        <p:sp>
          <p:nvSpPr>
            <p:cNvPr id="103" name="Text Box 56">
              <a:extLst>
                <a:ext uri="{FF2B5EF4-FFF2-40B4-BE49-F238E27FC236}">
                  <a16:creationId xmlns:a16="http://schemas.microsoft.com/office/drawing/2014/main" id="{ACCCB76F-B586-B8D6-DE27-194A59FA2217}"/>
                </a:ext>
              </a:extLst>
            </p:cNvPr>
            <p:cNvSpPr txBox="1">
              <a:spLocks noChangeArrowheads="1"/>
            </p:cNvSpPr>
            <p:nvPr/>
          </p:nvSpPr>
          <p:spPr bwMode="auto">
            <a:xfrm>
              <a:off x="4032" y="1728"/>
              <a:ext cx="288" cy="250"/>
            </a:xfrm>
            <a:prstGeom prst="rect">
              <a:avLst/>
            </a:prstGeom>
            <a:noFill/>
            <a:ln w="28575">
              <a:noFill/>
              <a:miter lim="800000"/>
              <a:headEnd/>
              <a:tailEnd/>
            </a:ln>
            <a:effec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defRPr/>
              </a:pPr>
              <a:r>
                <a:rPr kumimoji="1" lang="en-US" altLang="zh-CN" sz="2000">
                  <a:solidFill>
                    <a:srgbClr val="FF9900"/>
                  </a:solidFill>
                  <a:effectLst>
                    <a:outerShdw blurRad="38100" dist="38100" dir="2700000" algn="tl">
                      <a:srgbClr val="C0C0C0"/>
                    </a:outerShdw>
                  </a:effectLst>
                  <a:latin typeface="Times New Roman" panose="02020603050405020304" pitchFamily="18" charset="0"/>
                </a:rPr>
                <a:t>2</a:t>
              </a:r>
            </a:p>
          </p:txBody>
        </p:sp>
      </p:grpSp>
      <p:grpSp>
        <p:nvGrpSpPr>
          <p:cNvPr id="109" name="Group 57">
            <a:extLst>
              <a:ext uri="{FF2B5EF4-FFF2-40B4-BE49-F238E27FC236}">
                <a16:creationId xmlns:a16="http://schemas.microsoft.com/office/drawing/2014/main" id="{DBD104B2-50DB-2E6C-BECD-AB70A0EBD5A9}"/>
              </a:ext>
            </a:extLst>
          </p:cNvPr>
          <p:cNvGrpSpPr>
            <a:grpSpLocks/>
          </p:cNvGrpSpPr>
          <p:nvPr/>
        </p:nvGrpSpPr>
        <p:grpSpPr bwMode="auto">
          <a:xfrm>
            <a:off x="7871864" y="2955123"/>
            <a:ext cx="325437" cy="3105150"/>
            <a:chOff x="3532" y="1392"/>
            <a:chExt cx="205" cy="1956"/>
          </a:xfrm>
        </p:grpSpPr>
        <p:grpSp>
          <p:nvGrpSpPr>
            <p:cNvPr id="110" name="Group 58">
              <a:extLst>
                <a:ext uri="{FF2B5EF4-FFF2-40B4-BE49-F238E27FC236}">
                  <a16:creationId xmlns:a16="http://schemas.microsoft.com/office/drawing/2014/main" id="{1C48D8C5-759C-0D30-00FD-E3518B92A259}"/>
                </a:ext>
              </a:extLst>
            </p:cNvPr>
            <p:cNvGrpSpPr>
              <a:grpSpLocks/>
            </p:cNvGrpSpPr>
            <p:nvPr/>
          </p:nvGrpSpPr>
          <p:grpSpPr bwMode="auto">
            <a:xfrm>
              <a:off x="3532" y="1392"/>
              <a:ext cx="205" cy="1956"/>
              <a:chOff x="3532" y="1392"/>
              <a:chExt cx="205" cy="1956"/>
            </a:xfrm>
          </p:grpSpPr>
          <p:sp>
            <p:nvSpPr>
              <p:cNvPr id="113" name="Line 59">
                <a:extLst>
                  <a:ext uri="{FF2B5EF4-FFF2-40B4-BE49-F238E27FC236}">
                    <a16:creationId xmlns:a16="http://schemas.microsoft.com/office/drawing/2014/main" id="{1269E9FB-4122-9C54-DABC-3EB6B9583AE3}"/>
                  </a:ext>
                </a:extLst>
              </p:cNvPr>
              <p:cNvSpPr>
                <a:spLocks noChangeShapeType="1"/>
              </p:cNvSpPr>
              <p:nvPr/>
            </p:nvSpPr>
            <p:spPr bwMode="auto">
              <a:xfrm>
                <a:off x="3607" y="1392"/>
                <a:ext cx="0" cy="1718"/>
              </a:xfrm>
              <a:prstGeom prst="line">
                <a:avLst/>
              </a:prstGeom>
              <a:noFill/>
              <a:ln w="28575">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114" name="Object 60">
                <a:extLst>
                  <a:ext uri="{FF2B5EF4-FFF2-40B4-BE49-F238E27FC236}">
                    <a16:creationId xmlns:a16="http://schemas.microsoft.com/office/drawing/2014/main" id="{3B1C9FB0-84C3-DC5E-E958-4BE7E71E7180}"/>
                  </a:ext>
                </a:extLst>
              </p:cNvPr>
              <p:cNvGraphicFramePr>
                <a:graphicFrameLocks noChangeAspect="1"/>
              </p:cNvGraphicFramePr>
              <p:nvPr/>
            </p:nvGraphicFramePr>
            <p:xfrm>
              <a:off x="3532" y="3084"/>
              <a:ext cx="205" cy="264"/>
            </p:xfrm>
            <a:graphic>
              <a:graphicData uri="http://schemas.openxmlformats.org/presentationml/2006/ole">
                <mc:AlternateContent xmlns:mc="http://schemas.openxmlformats.org/markup-compatibility/2006">
                  <mc:Choice xmlns:v="urn:schemas-microsoft-com:vml" Requires="v">
                    <p:oleObj name="Equation" r:id="rId30" imgW="104770" imgH="152337" progId="">
                      <p:embed/>
                    </p:oleObj>
                  </mc:Choice>
                  <mc:Fallback>
                    <p:oleObj name="Equation" r:id="rId30" imgW="104770" imgH="152337" progId="">
                      <p:embed/>
                      <p:pic>
                        <p:nvPicPr>
                          <p:cNvPr id="54" name="Object 60">
                            <a:extLst>
                              <a:ext uri="{FF2B5EF4-FFF2-40B4-BE49-F238E27FC236}">
                                <a16:creationId xmlns:a16="http://schemas.microsoft.com/office/drawing/2014/main" id="{DAF6E902-079F-4FF6-8312-A95F86876611}"/>
                              </a:ext>
                            </a:extLst>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532" y="3084"/>
                            <a:ext cx="205"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1"/>
                                </a:solidFill>
                                <a:miter lim="800000"/>
                                <a:headEnd/>
                                <a:tailEnd/>
                              </a14:hiddenLine>
                            </a:ext>
                          </a:extLst>
                        </p:spPr>
                      </p:pic>
                    </p:oleObj>
                  </mc:Fallback>
                </mc:AlternateContent>
              </a:graphicData>
            </a:graphic>
          </p:graphicFrame>
        </p:grpSp>
        <p:sp>
          <p:nvSpPr>
            <p:cNvPr id="111" name="Oval 61">
              <a:extLst>
                <a:ext uri="{FF2B5EF4-FFF2-40B4-BE49-F238E27FC236}">
                  <a16:creationId xmlns:a16="http://schemas.microsoft.com/office/drawing/2014/main" id="{6D76C48E-20AA-AE22-5AFA-970EFBED0F8E}"/>
                </a:ext>
              </a:extLst>
            </p:cNvPr>
            <p:cNvSpPr>
              <a:spLocks noChangeArrowheads="1"/>
            </p:cNvSpPr>
            <p:nvPr/>
          </p:nvSpPr>
          <p:spPr bwMode="auto">
            <a:xfrm>
              <a:off x="3580" y="1686"/>
              <a:ext cx="48" cy="48"/>
            </a:xfrm>
            <a:prstGeom prst="ellipse">
              <a:avLst/>
            </a:prstGeom>
            <a:solidFill>
              <a:schemeClr val="tx2"/>
            </a:solidFill>
            <a:ln w="12700">
              <a:solidFill>
                <a:schemeClr val="tx2"/>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
          <p:nvSpPr>
            <p:cNvPr id="112" name="Oval 62">
              <a:extLst>
                <a:ext uri="{FF2B5EF4-FFF2-40B4-BE49-F238E27FC236}">
                  <a16:creationId xmlns:a16="http://schemas.microsoft.com/office/drawing/2014/main" id="{F73BBB6A-E0A1-545A-3C15-3EA9B294B9FA}"/>
                </a:ext>
              </a:extLst>
            </p:cNvPr>
            <p:cNvSpPr>
              <a:spLocks noChangeArrowheads="1"/>
            </p:cNvSpPr>
            <p:nvPr/>
          </p:nvSpPr>
          <p:spPr bwMode="auto">
            <a:xfrm>
              <a:off x="3578" y="1754"/>
              <a:ext cx="48" cy="48"/>
            </a:xfrm>
            <a:prstGeom prst="ellipse">
              <a:avLst/>
            </a:prstGeom>
            <a:solidFill>
              <a:schemeClr val="tx2"/>
            </a:solidFill>
            <a:ln w="12700">
              <a:solidFill>
                <a:schemeClr val="tx2"/>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grpSp>
      <p:sp>
        <p:nvSpPr>
          <p:cNvPr id="115" name="AutoShape 63">
            <a:extLst>
              <a:ext uri="{FF2B5EF4-FFF2-40B4-BE49-F238E27FC236}">
                <a16:creationId xmlns:a16="http://schemas.microsoft.com/office/drawing/2014/main" id="{D40500A4-8FB1-8596-92E1-7C84187D53E0}"/>
              </a:ext>
            </a:extLst>
          </p:cNvPr>
          <p:cNvSpPr>
            <a:spLocks noChangeArrowheads="1"/>
          </p:cNvSpPr>
          <p:nvPr/>
        </p:nvSpPr>
        <p:spPr bwMode="auto">
          <a:xfrm>
            <a:off x="9134720" y="2126447"/>
            <a:ext cx="1524000" cy="762000"/>
          </a:xfrm>
          <a:prstGeom prst="wedgeRectCallout">
            <a:avLst>
              <a:gd name="adj1" fmla="val -119167"/>
              <a:gd name="adj2" fmla="val 121250"/>
            </a:avLst>
          </a:prstGeom>
          <a:solidFill>
            <a:srgbClr val="FF9933"/>
          </a:solidFill>
          <a:ln w="12700">
            <a:solidFill>
              <a:schemeClr val="tx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kumimoji="1" lang="zh-CN" altLang="en-US">
                <a:solidFill>
                  <a:srgbClr val="CC0000"/>
                </a:solidFill>
                <a:latin typeface="微软雅黑" panose="020B0503020204020204" pitchFamily="34" charset="-122"/>
                <a:ea typeface="微软雅黑" panose="020B0503020204020204" pitchFamily="34" charset="-122"/>
              </a:rPr>
              <a:t>轻载调速范围不大</a:t>
            </a:r>
          </a:p>
        </p:txBody>
      </p:sp>
      <p:grpSp>
        <p:nvGrpSpPr>
          <p:cNvPr id="116" name="Group 64">
            <a:extLst>
              <a:ext uri="{FF2B5EF4-FFF2-40B4-BE49-F238E27FC236}">
                <a16:creationId xmlns:a16="http://schemas.microsoft.com/office/drawing/2014/main" id="{82749F61-4581-33AE-40A8-1694CD4B2AE8}"/>
              </a:ext>
            </a:extLst>
          </p:cNvPr>
          <p:cNvGrpSpPr>
            <a:grpSpLocks/>
          </p:cNvGrpSpPr>
          <p:nvPr/>
        </p:nvGrpSpPr>
        <p:grpSpPr bwMode="auto">
          <a:xfrm>
            <a:off x="6213958" y="1206731"/>
            <a:ext cx="4866797" cy="812801"/>
            <a:chOff x="375" y="2016"/>
            <a:chExt cx="1593" cy="512"/>
          </a:xfrm>
        </p:grpSpPr>
        <p:sp>
          <p:nvSpPr>
            <p:cNvPr id="117" name="Text Box 65">
              <a:extLst>
                <a:ext uri="{FF2B5EF4-FFF2-40B4-BE49-F238E27FC236}">
                  <a16:creationId xmlns:a16="http://schemas.microsoft.com/office/drawing/2014/main" id="{FA09FCF2-E911-C862-4B59-83041A037E9E}"/>
                </a:ext>
              </a:extLst>
            </p:cNvPr>
            <p:cNvSpPr txBox="1">
              <a:spLocks noChangeArrowheads="1"/>
            </p:cNvSpPr>
            <p:nvPr/>
          </p:nvSpPr>
          <p:spPr bwMode="auto">
            <a:xfrm>
              <a:off x="384" y="2016"/>
              <a:ext cx="158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dirty="0">
                  <a:latin typeface="+mn-ea"/>
                  <a:ea typeface="+mn-ea"/>
                </a:rPr>
                <a:t>调速前：</a:t>
              </a:r>
              <a:r>
                <a:rPr kumimoji="1" lang="en-US" altLang="zh-CN" dirty="0">
                  <a:latin typeface="+mn-ea"/>
                  <a:ea typeface="+mn-ea"/>
                </a:rPr>
                <a:t>1</a:t>
              </a:r>
              <a:r>
                <a:rPr kumimoji="1" lang="zh-CN" altLang="en-US" dirty="0">
                  <a:latin typeface="+mn-ea"/>
                  <a:ea typeface="+mn-ea"/>
                </a:rPr>
                <a:t>，</a:t>
              </a:r>
              <a:r>
                <a:rPr kumimoji="1" lang="en-US" altLang="zh-CN" i="1" dirty="0">
                  <a:latin typeface="+mn-ea"/>
                  <a:ea typeface="+mn-ea"/>
                </a:rPr>
                <a:t>S</a:t>
              </a:r>
              <a:r>
                <a:rPr kumimoji="1" lang="en-US" altLang="zh-CN" baseline="-25000" dirty="0">
                  <a:latin typeface="+mn-ea"/>
                  <a:ea typeface="+mn-ea"/>
                </a:rPr>
                <a:t>1</a:t>
              </a:r>
              <a:endParaRPr kumimoji="1" lang="en-US" altLang="zh-CN" dirty="0">
                <a:latin typeface="+mn-ea"/>
                <a:ea typeface="+mn-ea"/>
              </a:endParaRPr>
            </a:p>
          </p:txBody>
        </p:sp>
        <p:sp>
          <p:nvSpPr>
            <p:cNvPr id="118" name="Text Box 66">
              <a:extLst>
                <a:ext uri="{FF2B5EF4-FFF2-40B4-BE49-F238E27FC236}">
                  <a16:creationId xmlns:a16="http://schemas.microsoft.com/office/drawing/2014/main" id="{09954C68-70AD-C0C3-3F12-8ACEB20F46F1}"/>
                </a:ext>
              </a:extLst>
            </p:cNvPr>
            <p:cNvSpPr txBox="1">
              <a:spLocks noChangeArrowheads="1"/>
            </p:cNvSpPr>
            <p:nvPr/>
          </p:nvSpPr>
          <p:spPr bwMode="auto">
            <a:xfrm>
              <a:off x="375" y="2295"/>
              <a:ext cx="158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dirty="0">
                  <a:latin typeface="+mn-ea"/>
                  <a:ea typeface="+mn-ea"/>
                </a:rPr>
                <a:t>调速后：</a:t>
              </a:r>
              <a:r>
                <a:rPr kumimoji="1" lang="en-US" altLang="zh-CN" dirty="0">
                  <a:latin typeface="+mn-ea"/>
                  <a:ea typeface="+mn-ea"/>
                </a:rPr>
                <a:t>2</a:t>
              </a:r>
              <a:r>
                <a:rPr kumimoji="1" lang="zh-CN" altLang="en-US" dirty="0">
                  <a:latin typeface="+mn-ea"/>
                  <a:ea typeface="+mn-ea"/>
                </a:rPr>
                <a:t>，</a:t>
              </a:r>
              <a:r>
                <a:rPr kumimoji="1" lang="en-US" altLang="zh-CN" i="1" dirty="0">
                  <a:latin typeface="+mn-ea"/>
                  <a:ea typeface="+mn-ea"/>
                </a:rPr>
                <a:t>S</a:t>
              </a:r>
              <a:r>
                <a:rPr kumimoji="1" lang="en-US" altLang="zh-CN" baseline="-25000" dirty="0">
                  <a:latin typeface="+mn-ea"/>
                  <a:ea typeface="+mn-ea"/>
                </a:rPr>
                <a:t>2</a:t>
              </a:r>
              <a:endParaRPr kumimoji="1" lang="en-US" altLang="zh-CN" dirty="0">
                <a:latin typeface="+mn-ea"/>
                <a:ea typeface="+mn-ea"/>
              </a:endParaRPr>
            </a:p>
          </p:txBody>
        </p:sp>
      </p:grpSp>
      <p:sp>
        <p:nvSpPr>
          <p:cNvPr id="119" name="Rectangle 72">
            <a:extLst>
              <a:ext uri="{FF2B5EF4-FFF2-40B4-BE49-F238E27FC236}">
                <a16:creationId xmlns:a16="http://schemas.microsoft.com/office/drawing/2014/main" id="{D2CD3DAE-0779-FE40-70B1-E8E63017CB16}"/>
              </a:ext>
            </a:extLst>
          </p:cNvPr>
          <p:cNvSpPr>
            <a:spLocks noChangeArrowheads="1"/>
          </p:cNvSpPr>
          <p:nvPr/>
        </p:nvSpPr>
        <p:spPr bwMode="auto">
          <a:xfrm>
            <a:off x="373793" y="1380438"/>
            <a:ext cx="47708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）绕线式异步电动机转子串电阻调速</a:t>
            </a:r>
            <a:r>
              <a:rPr lang="zh-CN" altLang="en-US" sz="2000" dirty="0">
                <a:solidFill>
                  <a:schemeClr val="bg1"/>
                </a:solidFill>
                <a:latin typeface="微软雅黑" panose="020B0503020204020204" pitchFamily="34" charset="-122"/>
                <a:ea typeface="微软雅黑" panose="020B0503020204020204" pitchFamily="34" charset="-122"/>
              </a:rPr>
              <a:t> </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20" name="Rectangle 73">
            <a:extLst>
              <a:ext uri="{FF2B5EF4-FFF2-40B4-BE49-F238E27FC236}">
                <a16:creationId xmlns:a16="http://schemas.microsoft.com/office/drawing/2014/main" id="{B1C91F6C-6DAA-2BE8-37C5-75B703B09B07}"/>
              </a:ext>
            </a:extLst>
          </p:cNvPr>
          <p:cNvSpPr>
            <a:spLocks noChangeArrowheads="1"/>
          </p:cNvSpPr>
          <p:nvPr/>
        </p:nvSpPr>
        <p:spPr bwMode="auto">
          <a:xfrm>
            <a:off x="990051" y="2218102"/>
            <a:ext cx="3673475" cy="127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latin typeface="+mn-ea"/>
                <a:ea typeface="+mn-ea"/>
              </a:rPr>
              <a:t>转子串电阻</a:t>
            </a:r>
            <a:endParaRPr lang="en-US" altLang="zh-CN" dirty="0">
              <a:latin typeface="+mn-ea"/>
              <a:ea typeface="+mn-ea"/>
            </a:endParaRPr>
          </a:p>
          <a:p>
            <a:pPr marL="216000" indent="-216000" eaLnBrk="1" hangingPunct="1">
              <a:lnSpc>
                <a:spcPct val="150000"/>
              </a:lnSpc>
              <a:buFont typeface="Arial" panose="020B0604020202020204" pitchFamily="34" charset="0"/>
              <a:buChar char="•"/>
            </a:pPr>
            <a:r>
              <a:rPr lang="zh-CN" altLang="en-US" dirty="0">
                <a:latin typeface="+mn-ea"/>
                <a:ea typeface="+mn-ea"/>
              </a:rPr>
              <a:t>同步转速和最大转矩</a:t>
            </a:r>
            <a:r>
              <a:rPr lang="en-US" altLang="zh-CN" i="1" dirty="0">
                <a:latin typeface="+mn-ea"/>
                <a:ea typeface="+mn-ea"/>
              </a:rPr>
              <a:t>T</a:t>
            </a:r>
            <a:r>
              <a:rPr lang="en-US" altLang="zh-CN" baseline="-25000" dirty="0">
                <a:latin typeface="+mn-ea"/>
                <a:ea typeface="+mn-ea"/>
              </a:rPr>
              <a:t>m</a:t>
            </a:r>
            <a:r>
              <a:rPr lang="zh-CN" altLang="en-US" dirty="0">
                <a:latin typeface="+mn-ea"/>
                <a:ea typeface="+mn-ea"/>
              </a:rPr>
              <a:t>不变</a:t>
            </a:r>
            <a:endParaRPr lang="en-US" altLang="zh-CN" dirty="0">
              <a:latin typeface="+mn-ea"/>
              <a:ea typeface="+mn-ea"/>
            </a:endParaRPr>
          </a:p>
          <a:p>
            <a:pPr marL="216000" indent="-216000" eaLnBrk="1" hangingPunct="1">
              <a:lnSpc>
                <a:spcPct val="150000"/>
              </a:lnSpc>
              <a:buFont typeface="Arial" panose="020B0604020202020204" pitchFamily="34" charset="0"/>
              <a:buChar char="•"/>
            </a:pPr>
            <a:r>
              <a:rPr lang="zh-CN" altLang="en-US" dirty="0">
                <a:latin typeface="+mn-ea"/>
                <a:ea typeface="+mn-ea"/>
              </a:rPr>
              <a:t>临界转差率增大</a:t>
            </a:r>
            <a:endParaRPr lang="zh-CN" altLang="en-US" sz="1400" dirty="0">
              <a:latin typeface="+mn-ea"/>
              <a:ea typeface="+mn-ea"/>
            </a:endParaRPr>
          </a:p>
        </p:txBody>
      </p:sp>
      <p:sp>
        <p:nvSpPr>
          <p:cNvPr id="121" name="Text Box 103">
            <a:extLst>
              <a:ext uri="{FF2B5EF4-FFF2-40B4-BE49-F238E27FC236}">
                <a16:creationId xmlns:a16="http://schemas.microsoft.com/office/drawing/2014/main" id="{2768BE38-0CBB-3955-85C7-0CD95460A02E}"/>
              </a:ext>
            </a:extLst>
          </p:cNvPr>
          <p:cNvSpPr txBox="1">
            <a:spLocks noChangeArrowheads="1"/>
          </p:cNvSpPr>
          <p:nvPr/>
        </p:nvSpPr>
        <p:spPr bwMode="auto">
          <a:xfrm>
            <a:off x="7424189" y="3205154"/>
            <a:ext cx="2857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rgbClr val="FF0000"/>
                </a:solidFill>
                <a:latin typeface="Times New Roman" panose="02020603050405020304" pitchFamily="18" charset="0"/>
              </a:rPr>
              <a:t>0</a:t>
            </a:r>
          </a:p>
        </p:txBody>
      </p:sp>
      <p:grpSp>
        <p:nvGrpSpPr>
          <p:cNvPr id="122" name="Group 105">
            <a:extLst>
              <a:ext uri="{FF2B5EF4-FFF2-40B4-BE49-F238E27FC236}">
                <a16:creationId xmlns:a16="http://schemas.microsoft.com/office/drawing/2014/main" id="{37E7DA1B-0CC7-D442-AC42-0B03D1A36407}"/>
              </a:ext>
            </a:extLst>
          </p:cNvPr>
          <p:cNvGrpSpPr>
            <a:grpSpLocks/>
          </p:cNvGrpSpPr>
          <p:nvPr/>
        </p:nvGrpSpPr>
        <p:grpSpPr bwMode="auto">
          <a:xfrm>
            <a:off x="765724" y="3801259"/>
            <a:ext cx="3259138" cy="1306513"/>
            <a:chOff x="567" y="2296"/>
            <a:chExt cx="2053" cy="823"/>
          </a:xfrm>
        </p:grpSpPr>
        <p:grpSp>
          <p:nvGrpSpPr>
            <p:cNvPr id="123" name="Group 4">
              <a:extLst>
                <a:ext uri="{FF2B5EF4-FFF2-40B4-BE49-F238E27FC236}">
                  <a16:creationId xmlns:a16="http://schemas.microsoft.com/office/drawing/2014/main" id="{1C6793C4-DFA7-1242-20F0-487F56D49061}"/>
                </a:ext>
              </a:extLst>
            </p:cNvPr>
            <p:cNvGrpSpPr>
              <a:grpSpLocks/>
            </p:cNvGrpSpPr>
            <p:nvPr/>
          </p:nvGrpSpPr>
          <p:grpSpPr bwMode="auto">
            <a:xfrm>
              <a:off x="567" y="2296"/>
              <a:ext cx="2053" cy="823"/>
              <a:chOff x="519" y="1145"/>
              <a:chExt cx="2053" cy="823"/>
            </a:xfrm>
          </p:grpSpPr>
          <p:graphicFrame>
            <p:nvGraphicFramePr>
              <p:cNvPr id="125" name="Object 5">
                <a:extLst>
                  <a:ext uri="{FF2B5EF4-FFF2-40B4-BE49-F238E27FC236}">
                    <a16:creationId xmlns:a16="http://schemas.microsoft.com/office/drawing/2014/main" id="{E4F151F2-8CAD-8338-E628-6EBEAFC25347}"/>
                  </a:ext>
                </a:extLst>
              </p:cNvPr>
              <p:cNvGraphicFramePr>
                <a:graphicFrameLocks noChangeAspect="1"/>
              </p:cNvGraphicFramePr>
              <p:nvPr/>
            </p:nvGraphicFramePr>
            <p:xfrm>
              <a:off x="519" y="1543"/>
              <a:ext cx="287" cy="241"/>
            </p:xfrm>
            <a:graphic>
              <a:graphicData uri="http://schemas.openxmlformats.org/presentationml/2006/ole">
                <mc:AlternateContent xmlns:mc="http://schemas.openxmlformats.org/markup-compatibility/2006">
                  <mc:Choice xmlns:v="urn:schemas-microsoft-com:vml" Requires="v">
                    <p:oleObj name="Equation" r:id="rId32" imgW="215619" imgH="215619" progId="">
                      <p:embed/>
                    </p:oleObj>
                  </mc:Choice>
                  <mc:Fallback>
                    <p:oleObj name="Equation" r:id="rId32" imgW="215619" imgH="215619" progId="">
                      <p:embed/>
                      <p:pic>
                        <p:nvPicPr>
                          <p:cNvPr id="65" name="Object 5">
                            <a:extLst>
                              <a:ext uri="{FF2B5EF4-FFF2-40B4-BE49-F238E27FC236}">
                                <a16:creationId xmlns:a16="http://schemas.microsoft.com/office/drawing/2014/main" id="{683A6139-E0BF-4C0D-9882-7CCFF76307A2}"/>
                              </a:ext>
                            </a:extLst>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519" y="1543"/>
                            <a:ext cx="287"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6" name="Line 6">
                <a:extLst>
                  <a:ext uri="{FF2B5EF4-FFF2-40B4-BE49-F238E27FC236}">
                    <a16:creationId xmlns:a16="http://schemas.microsoft.com/office/drawing/2014/main" id="{AFCAACAC-E243-9FCC-CAEE-E630C417B4A1}"/>
                  </a:ext>
                </a:extLst>
              </p:cNvPr>
              <p:cNvSpPr>
                <a:spLocks noChangeShapeType="1"/>
              </p:cNvSpPr>
              <p:nvPr/>
            </p:nvSpPr>
            <p:spPr bwMode="auto">
              <a:xfrm>
                <a:off x="816" y="1392"/>
                <a:ext cx="0" cy="288"/>
              </a:xfrm>
              <a:prstGeom prst="line">
                <a:avLst/>
              </a:prstGeom>
              <a:noFill/>
              <a:ln w="28575">
                <a:solidFill>
                  <a:srgbClr val="CC0000"/>
                </a:solidFill>
                <a:round/>
                <a:headEnd type="triangle" w="med" len="lg"/>
                <a:tailEnd type="none" w="med" len="lg"/>
              </a:ln>
              <a:extLst>
                <a:ext uri="{909E8E84-426E-40DD-AFC4-6F175D3DCCD1}">
                  <a14:hiddenFill xmlns:a14="http://schemas.microsoft.com/office/drawing/2010/main">
                    <a:noFill/>
                  </a14:hiddenFill>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27" name="AutoShape 7">
                <a:extLst>
                  <a:ext uri="{FF2B5EF4-FFF2-40B4-BE49-F238E27FC236}">
                    <a16:creationId xmlns:a16="http://schemas.microsoft.com/office/drawing/2014/main" id="{D7935528-B3D0-6CA5-BAAF-C210904EB3CB}"/>
                  </a:ext>
                </a:extLst>
              </p:cNvPr>
              <p:cNvSpPr>
                <a:spLocks/>
              </p:cNvSpPr>
              <p:nvPr/>
            </p:nvSpPr>
            <p:spPr bwMode="auto">
              <a:xfrm>
                <a:off x="912" y="1248"/>
                <a:ext cx="96" cy="720"/>
              </a:xfrm>
              <a:prstGeom prst="leftBrace">
                <a:avLst>
                  <a:gd name="adj1" fmla="val 62500"/>
                  <a:gd name="adj2" fmla="val 50000"/>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graphicFrame>
            <p:nvGraphicFramePr>
              <p:cNvPr id="128" name="Object 8">
                <a:extLst>
                  <a:ext uri="{FF2B5EF4-FFF2-40B4-BE49-F238E27FC236}">
                    <a16:creationId xmlns:a16="http://schemas.microsoft.com/office/drawing/2014/main" id="{083FF256-9DC6-DC8F-3B80-13FAF9B07E92}"/>
                  </a:ext>
                </a:extLst>
              </p:cNvPr>
              <p:cNvGraphicFramePr>
                <a:graphicFrameLocks noChangeAspect="1"/>
              </p:cNvGraphicFramePr>
              <p:nvPr>
                <p:extLst>
                  <p:ext uri="{D42A27DB-BD31-4B8C-83A1-F6EECF244321}">
                    <p14:modId xmlns:p14="http://schemas.microsoft.com/office/powerpoint/2010/main" val="1910610109"/>
                  </p:ext>
                </p:extLst>
              </p:nvPr>
            </p:nvGraphicFramePr>
            <p:xfrm>
              <a:off x="1419" y="1428"/>
              <a:ext cx="253" cy="255"/>
            </p:xfrm>
            <a:graphic>
              <a:graphicData uri="http://schemas.openxmlformats.org/presentationml/2006/ole">
                <mc:AlternateContent xmlns:mc="http://schemas.openxmlformats.org/markup-compatibility/2006">
                  <mc:Choice xmlns:v="urn:schemas-microsoft-com:vml" Requires="v">
                    <p:oleObj name="Equation" r:id="rId34" imgW="190500" imgH="228600" progId="">
                      <p:embed/>
                    </p:oleObj>
                  </mc:Choice>
                  <mc:Fallback>
                    <p:oleObj name="Equation" r:id="rId34" imgW="190500" imgH="228600" progId="">
                      <p:embed/>
                      <p:pic>
                        <p:nvPicPr>
                          <p:cNvPr id="68" name="Object 8">
                            <a:extLst>
                              <a:ext uri="{FF2B5EF4-FFF2-40B4-BE49-F238E27FC236}">
                                <a16:creationId xmlns:a16="http://schemas.microsoft.com/office/drawing/2014/main" id="{C7869B0C-D58E-4AF1-BEC5-72008592549B}"/>
                              </a:ext>
                            </a:extLst>
                          </p:cNvPr>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1419" y="1428"/>
                            <a:ext cx="253"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9" name="Line 9">
                <a:extLst>
                  <a:ext uri="{FF2B5EF4-FFF2-40B4-BE49-F238E27FC236}">
                    <a16:creationId xmlns:a16="http://schemas.microsoft.com/office/drawing/2014/main" id="{89D5A751-93ED-279F-2C20-582DB708A9F8}"/>
                  </a:ext>
                </a:extLst>
              </p:cNvPr>
              <p:cNvSpPr>
                <a:spLocks noChangeShapeType="1"/>
              </p:cNvSpPr>
              <p:nvPr/>
            </p:nvSpPr>
            <p:spPr bwMode="auto">
              <a:xfrm>
                <a:off x="1344" y="1425"/>
                <a:ext cx="0" cy="240"/>
              </a:xfrm>
              <a:prstGeom prst="line">
                <a:avLst/>
              </a:prstGeom>
              <a:noFill/>
              <a:ln w="19050">
                <a:solidFill>
                  <a:schemeClr val="accent1"/>
                </a:solidFill>
                <a:round/>
                <a:headEnd type="triangle" w="med" len="lg"/>
                <a:tailEnd type="none" w="med" len="lg"/>
              </a:ln>
              <a:extLst>
                <a:ext uri="{909E8E84-426E-40DD-AFC4-6F175D3DCCD1}">
                  <a14:hiddenFill xmlns:a14="http://schemas.microsoft.com/office/drawing/2010/main">
                    <a:noFill/>
                  </a14:hiddenFill>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aphicFrame>
            <p:nvGraphicFramePr>
              <p:cNvPr id="130" name="Object 10">
                <a:extLst>
                  <a:ext uri="{FF2B5EF4-FFF2-40B4-BE49-F238E27FC236}">
                    <a16:creationId xmlns:a16="http://schemas.microsoft.com/office/drawing/2014/main" id="{ACEA1FB6-CABD-9933-28A9-1BACF0C9B859}"/>
                  </a:ext>
                </a:extLst>
              </p:cNvPr>
              <p:cNvGraphicFramePr>
                <a:graphicFrameLocks noChangeAspect="1"/>
              </p:cNvGraphicFramePr>
              <p:nvPr>
                <p:extLst>
                  <p:ext uri="{D42A27DB-BD31-4B8C-83A1-F6EECF244321}">
                    <p14:modId xmlns:p14="http://schemas.microsoft.com/office/powerpoint/2010/main" val="1808277459"/>
                  </p:ext>
                </p:extLst>
              </p:nvPr>
            </p:nvGraphicFramePr>
            <p:xfrm>
              <a:off x="1083" y="1407"/>
              <a:ext cx="223" cy="255"/>
            </p:xfrm>
            <a:graphic>
              <a:graphicData uri="http://schemas.openxmlformats.org/presentationml/2006/ole">
                <mc:AlternateContent xmlns:mc="http://schemas.openxmlformats.org/markup-compatibility/2006">
                  <mc:Choice xmlns:v="urn:schemas-microsoft-com:vml" Requires="v">
                    <p:oleObj name="Equation" r:id="rId36" imgW="203112" imgH="228501" progId="">
                      <p:embed/>
                    </p:oleObj>
                  </mc:Choice>
                  <mc:Fallback>
                    <p:oleObj name="Equation" r:id="rId36" imgW="203112" imgH="228501" progId="">
                      <p:embed/>
                      <p:pic>
                        <p:nvPicPr>
                          <p:cNvPr id="70" name="Object 10">
                            <a:extLst>
                              <a:ext uri="{FF2B5EF4-FFF2-40B4-BE49-F238E27FC236}">
                                <a16:creationId xmlns:a16="http://schemas.microsoft.com/office/drawing/2014/main" id="{683064C9-9BB3-47E2-A5C2-91990C1336D7}"/>
                              </a:ext>
                            </a:extLst>
                          </p:cNvPr>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1083" y="1407"/>
                            <a:ext cx="223" cy="255"/>
                          </a:xfrm>
                          <a:prstGeom prst="rect">
                            <a:avLst/>
                          </a:prstGeom>
                          <a:noFill/>
                          <a:ln>
                            <a:noFill/>
                          </a:ln>
                        </p:spPr>
                      </p:pic>
                    </p:oleObj>
                  </mc:Fallback>
                </mc:AlternateContent>
              </a:graphicData>
            </a:graphic>
          </p:graphicFrame>
          <p:sp>
            <p:nvSpPr>
              <p:cNvPr id="131" name="Text Box 11">
                <a:extLst>
                  <a:ext uri="{FF2B5EF4-FFF2-40B4-BE49-F238E27FC236}">
                    <a16:creationId xmlns:a16="http://schemas.microsoft.com/office/drawing/2014/main" id="{0B5A7C94-2E9E-A600-C0B4-476744ECF57C}"/>
                  </a:ext>
                </a:extLst>
              </p:cNvPr>
              <p:cNvSpPr txBox="1">
                <a:spLocks noChangeArrowheads="1"/>
              </p:cNvSpPr>
              <p:nvPr/>
            </p:nvSpPr>
            <p:spPr bwMode="auto">
              <a:xfrm>
                <a:off x="1659" y="1414"/>
                <a:ext cx="43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000" dirty="0">
                    <a:latin typeface="微软雅黑" panose="020B0503020204020204" pitchFamily="34" charset="-122"/>
                    <a:ea typeface="微软雅黑" panose="020B0503020204020204" pitchFamily="34" charset="-122"/>
                  </a:rPr>
                  <a:t>不变</a:t>
                </a:r>
              </a:p>
            </p:txBody>
          </p:sp>
          <p:graphicFrame>
            <p:nvGraphicFramePr>
              <p:cNvPr id="132" name="Object 12">
                <a:extLst>
                  <a:ext uri="{FF2B5EF4-FFF2-40B4-BE49-F238E27FC236}">
                    <a16:creationId xmlns:a16="http://schemas.microsoft.com/office/drawing/2014/main" id="{533931F4-F4C7-C5C6-7CCA-B16E4B49FC25}"/>
                  </a:ext>
                </a:extLst>
              </p:cNvPr>
              <p:cNvGraphicFramePr>
                <a:graphicFrameLocks noChangeAspect="1"/>
              </p:cNvGraphicFramePr>
              <p:nvPr/>
            </p:nvGraphicFramePr>
            <p:xfrm>
              <a:off x="1104" y="1680"/>
              <a:ext cx="253" cy="269"/>
            </p:xfrm>
            <a:graphic>
              <a:graphicData uri="http://schemas.openxmlformats.org/presentationml/2006/ole">
                <mc:AlternateContent xmlns:mc="http://schemas.openxmlformats.org/markup-compatibility/2006">
                  <mc:Choice xmlns:v="urn:schemas-microsoft-com:vml" Requires="v">
                    <p:oleObj name="Equation" r:id="rId38" imgW="190417" imgH="241195" progId="">
                      <p:embed/>
                    </p:oleObj>
                  </mc:Choice>
                  <mc:Fallback>
                    <p:oleObj name="Equation" r:id="rId38" imgW="190417" imgH="241195" progId="">
                      <p:embed/>
                      <p:pic>
                        <p:nvPicPr>
                          <p:cNvPr id="72" name="Object 12">
                            <a:extLst>
                              <a:ext uri="{FF2B5EF4-FFF2-40B4-BE49-F238E27FC236}">
                                <a16:creationId xmlns:a16="http://schemas.microsoft.com/office/drawing/2014/main" id="{AAC44EF1-98E5-4E05-8C8F-F39562CC2124}"/>
                              </a:ext>
                            </a:extLst>
                          </p:cNvPr>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1104" y="1680"/>
                            <a:ext cx="253"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3" name="Object 13">
                <a:extLst>
                  <a:ext uri="{FF2B5EF4-FFF2-40B4-BE49-F238E27FC236}">
                    <a16:creationId xmlns:a16="http://schemas.microsoft.com/office/drawing/2014/main" id="{F9C92C34-937C-BB49-A194-D68ED8FD1F6B}"/>
                  </a:ext>
                </a:extLst>
              </p:cNvPr>
              <p:cNvGraphicFramePr>
                <a:graphicFrameLocks noChangeAspect="1"/>
              </p:cNvGraphicFramePr>
              <p:nvPr/>
            </p:nvGraphicFramePr>
            <p:xfrm>
              <a:off x="1130" y="1145"/>
              <a:ext cx="203" cy="240"/>
            </p:xfrm>
            <a:graphic>
              <a:graphicData uri="http://schemas.openxmlformats.org/presentationml/2006/ole">
                <mc:AlternateContent xmlns:mc="http://schemas.openxmlformats.org/markup-compatibility/2006">
                  <mc:Choice xmlns:v="urn:schemas-microsoft-com:vml" Requires="v">
                    <p:oleObj name="Equation" r:id="rId40" imgW="152268" imgH="215713" progId="">
                      <p:embed/>
                    </p:oleObj>
                  </mc:Choice>
                  <mc:Fallback>
                    <p:oleObj name="Equation" r:id="rId40" imgW="152268" imgH="215713" progId="">
                      <p:embed/>
                      <p:pic>
                        <p:nvPicPr>
                          <p:cNvPr id="73" name="Object 13">
                            <a:extLst>
                              <a:ext uri="{FF2B5EF4-FFF2-40B4-BE49-F238E27FC236}">
                                <a16:creationId xmlns:a16="http://schemas.microsoft.com/office/drawing/2014/main" id="{1AA5520B-8C5E-4660-A252-41FFA42AFEDE}"/>
                              </a:ext>
                            </a:extLst>
                          </p:cNvPr>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1130" y="1145"/>
                            <a:ext cx="203"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4" name="Text Box 14">
                <a:extLst>
                  <a:ext uri="{FF2B5EF4-FFF2-40B4-BE49-F238E27FC236}">
                    <a16:creationId xmlns:a16="http://schemas.microsoft.com/office/drawing/2014/main" id="{7FB1DD63-1B31-2BE9-4086-DADE70EBA9DE}"/>
                  </a:ext>
                </a:extLst>
              </p:cNvPr>
              <p:cNvSpPr txBox="1">
                <a:spLocks noChangeArrowheads="1"/>
              </p:cNvSpPr>
              <p:nvPr/>
            </p:nvSpPr>
            <p:spPr bwMode="auto">
              <a:xfrm>
                <a:off x="1365" y="1158"/>
                <a:ext cx="67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000">
                    <a:latin typeface="微软雅黑" panose="020B0503020204020204" pitchFamily="34" charset="-122"/>
                    <a:ea typeface="微软雅黑" panose="020B0503020204020204" pitchFamily="34" charset="-122"/>
                  </a:rPr>
                  <a:t>不变</a:t>
                </a:r>
              </a:p>
            </p:txBody>
          </p:sp>
          <p:sp>
            <p:nvSpPr>
              <p:cNvPr id="135" name="Line 15">
                <a:extLst>
                  <a:ext uri="{FF2B5EF4-FFF2-40B4-BE49-F238E27FC236}">
                    <a16:creationId xmlns:a16="http://schemas.microsoft.com/office/drawing/2014/main" id="{B8D864F1-1542-8DEA-C026-7E6C507CB043}"/>
                  </a:ext>
                </a:extLst>
              </p:cNvPr>
              <p:cNvSpPr>
                <a:spLocks noChangeShapeType="1"/>
              </p:cNvSpPr>
              <p:nvPr/>
            </p:nvSpPr>
            <p:spPr bwMode="auto">
              <a:xfrm>
                <a:off x="1344" y="1713"/>
                <a:ext cx="0" cy="240"/>
              </a:xfrm>
              <a:prstGeom prst="line">
                <a:avLst/>
              </a:prstGeom>
              <a:noFill/>
              <a:ln w="28575">
                <a:solidFill>
                  <a:srgbClr val="FF0000"/>
                </a:solidFill>
                <a:round/>
                <a:headEnd type="triangle" w="med" len="lg"/>
                <a:tailEnd type="none" w="med" len="lg"/>
              </a:ln>
              <a:extLst>
                <a:ext uri="{909E8E84-426E-40DD-AFC4-6F175D3DCCD1}">
                  <a14:hiddenFill xmlns:a14="http://schemas.microsoft.com/office/drawing/2010/main">
                    <a:noFill/>
                  </a14:hiddenFill>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6" name="AutoShape 16">
                <a:extLst>
                  <a:ext uri="{FF2B5EF4-FFF2-40B4-BE49-F238E27FC236}">
                    <a16:creationId xmlns:a16="http://schemas.microsoft.com/office/drawing/2014/main" id="{97AE1613-7B31-57EE-99A4-0C100EA3D34D}"/>
                  </a:ext>
                </a:extLst>
              </p:cNvPr>
              <p:cNvSpPr>
                <a:spLocks noChangeArrowheads="1"/>
              </p:cNvSpPr>
              <p:nvPr/>
            </p:nvSpPr>
            <p:spPr bwMode="auto">
              <a:xfrm>
                <a:off x="2073" y="1491"/>
                <a:ext cx="240" cy="96"/>
              </a:xfrm>
              <a:prstGeom prst="rightArrow">
                <a:avLst>
                  <a:gd name="adj1" fmla="val 50000"/>
                  <a:gd name="adj2" fmla="val 62500"/>
                </a:avLst>
              </a:prstGeom>
              <a:solidFill>
                <a:schemeClr val="accent1"/>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graphicFrame>
            <p:nvGraphicFramePr>
              <p:cNvPr id="137" name="Object 17">
                <a:extLst>
                  <a:ext uri="{FF2B5EF4-FFF2-40B4-BE49-F238E27FC236}">
                    <a16:creationId xmlns:a16="http://schemas.microsoft.com/office/drawing/2014/main" id="{FB04B853-8745-E571-87A0-9203DEFB98DD}"/>
                  </a:ext>
                </a:extLst>
              </p:cNvPr>
              <p:cNvGraphicFramePr>
                <a:graphicFrameLocks noChangeAspect="1"/>
              </p:cNvGraphicFramePr>
              <p:nvPr>
                <p:extLst>
                  <p:ext uri="{D42A27DB-BD31-4B8C-83A1-F6EECF244321}">
                    <p14:modId xmlns:p14="http://schemas.microsoft.com/office/powerpoint/2010/main" val="3079924591"/>
                  </p:ext>
                </p:extLst>
              </p:nvPr>
            </p:nvGraphicFramePr>
            <p:xfrm>
              <a:off x="2343" y="1433"/>
              <a:ext cx="229" cy="211"/>
            </p:xfrm>
            <a:graphic>
              <a:graphicData uri="http://schemas.openxmlformats.org/presentationml/2006/ole">
                <mc:AlternateContent xmlns:mc="http://schemas.openxmlformats.org/markup-compatibility/2006">
                  <mc:Choice xmlns:v="urn:schemas-microsoft-com:vml" Requires="v">
                    <p:oleObj name="Equation" r:id="rId42" imgW="126835" imgH="139518" progId="">
                      <p:embed/>
                    </p:oleObj>
                  </mc:Choice>
                  <mc:Fallback>
                    <p:oleObj name="Equation" r:id="rId42" imgW="126835" imgH="139518" progId="">
                      <p:embed/>
                      <p:pic>
                        <p:nvPicPr>
                          <p:cNvPr id="77" name="Object 17">
                            <a:extLst>
                              <a:ext uri="{FF2B5EF4-FFF2-40B4-BE49-F238E27FC236}">
                                <a16:creationId xmlns:a16="http://schemas.microsoft.com/office/drawing/2014/main" id="{2DE95B4B-5E06-4E41-9D50-0FDDA7D5F077}"/>
                              </a:ext>
                            </a:extLst>
                          </p:cNvPr>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2343" y="1433"/>
                            <a:ext cx="229"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8" name="Line 18">
                <a:extLst>
                  <a:ext uri="{FF2B5EF4-FFF2-40B4-BE49-F238E27FC236}">
                    <a16:creationId xmlns:a16="http://schemas.microsoft.com/office/drawing/2014/main" id="{E9041523-9D8F-FB4D-5DC3-211CCF964925}"/>
                  </a:ext>
                </a:extLst>
              </p:cNvPr>
              <p:cNvSpPr>
                <a:spLocks noChangeShapeType="1"/>
              </p:cNvSpPr>
              <p:nvPr/>
            </p:nvSpPr>
            <p:spPr bwMode="auto">
              <a:xfrm>
                <a:off x="2561" y="1392"/>
                <a:ext cx="0" cy="288"/>
              </a:xfrm>
              <a:prstGeom prst="line">
                <a:avLst/>
              </a:prstGeom>
              <a:noFill/>
              <a:ln w="28575">
                <a:solidFill>
                  <a:srgbClr val="CC0000"/>
                </a:solidFill>
                <a:round/>
                <a:headEnd type="none" w="med" len="lg"/>
                <a:tailEnd type="triangle" w="med" len="lg"/>
              </a:ln>
              <a:extLst>
                <a:ext uri="{909E8E84-426E-40DD-AFC4-6F175D3DCCD1}">
                  <a14:hiddenFill xmlns:a14="http://schemas.microsoft.com/office/drawing/2010/main">
                    <a:noFill/>
                  </a14:hiddenFill>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124" name="Text Box 104">
              <a:extLst>
                <a:ext uri="{FF2B5EF4-FFF2-40B4-BE49-F238E27FC236}">
                  <a16:creationId xmlns:a16="http://schemas.microsoft.com/office/drawing/2014/main" id="{F9480117-AFDE-6A01-DCA1-2B2AE172FCDE}"/>
                </a:ext>
              </a:extLst>
            </p:cNvPr>
            <p:cNvSpPr txBox="1">
              <a:spLocks noChangeArrowheads="1"/>
            </p:cNvSpPr>
            <p:nvPr/>
          </p:nvSpPr>
          <p:spPr bwMode="auto">
            <a:xfrm>
              <a:off x="1254" y="2348"/>
              <a:ext cx="19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latin typeface="微软雅黑" panose="020B0503020204020204" pitchFamily="34" charset="-122"/>
                  <a:ea typeface="微软雅黑" panose="020B0503020204020204" pitchFamily="34" charset="-122"/>
                </a:rPr>
                <a:t>0</a:t>
              </a:r>
            </a:p>
          </p:txBody>
        </p:sp>
      </p:grpSp>
    </p:spTree>
    <p:extLst>
      <p:ext uri="{BB962C8B-B14F-4D97-AF65-F5344CB8AC3E}">
        <p14:creationId xmlns:p14="http://schemas.microsoft.com/office/powerpoint/2010/main" val="1484988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wipe(up)">
                                      <p:cBhvr>
                                        <p:cTn id="12" dur="500"/>
                                        <p:tgtEl>
                                          <p:spTgt spid="8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92"/>
                                        </p:tgtEl>
                                        <p:attrNameLst>
                                          <p:attrName>style.visibility</p:attrName>
                                        </p:attrNameLst>
                                      </p:cBhvr>
                                      <p:to>
                                        <p:strVal val="visible"/>
                                      </p:to>
                                    </p:set>
                                    <p:animEffect transition="in" filter="wipe(up)">
                                      <p:cBhvr>
                                        <p:cTn id="17" dur="500"/>
                                        <p:tgtEl>
                                          <p:spTgt spid="9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wipe(up)">
                                      <p:cBhvr>
                                        <p:cTn id="22" dur="500"/>
                                        <p:tgtEl>
                                          <p:spTgt spid="10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09"/>
                                        </p:tgtEl>
                                        <p:attrNameLst>
                                          <p:attrName>style.visibility</p:attrName>
                                        </p:attrNameLst>
                                      </p:cBhvr>
                                      <p:to>
                                        <p:strVal val="visible"/>
                                      </p:to>
                                    </p:set>
                                    <p:animEffect transition="in" filter="wipe(up)">
                                      <p:cBhvr>
                                        <p:cTn id="27" dur="500"/>
                                        <p:tgtEl>
                                          <p:spTgt spid="109"/>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15"/>
                                        </p:tgtEl>
                                        <p:attrNameLst>
                                          <p:attrName>style.visibility</p:attrName>
                                        </p:attrNameLst>
                                      </p:cBhvr>
                                      <p:to>
                                        <p:strVal val="visible"/>
                                      </p:to>
                                    </p:set>
                                    <p:animEffect transition="in" filter="wipe(left)">
                                      <p:cBhvr>
                                        <p:cTn id="31" dur="500"/>
                                        <p:tgtEl>
                                          <p:spTgt spid="115"/>
                                        </p:tgtEl>
                                      </p:cBhvr>
                                    </p:animEffect>
                                  </p:childTnLst>
                                </p:cTn>
                              </p:par>
                            </p:childTnLst>
                          </p:cTn>
                        </p:par>
                        <p:par>
                          <p:cTn id="32" fill="hold">
                            <p:stCondLst>
                              <p:cond delay="1000"/>
                            </p:stCondLst>
                            <p:childTnLst>
                              <p:par>
                                <p:cTn id="33" presetID="3" presetClass="entr" presetSubtype="5" fill="hold" nodeType="afterEffect">
                                  <p:stCondLst>
                                    <p:cond delay="0"/>
                                  </p:stCondLst>
                                  <p:childTnLst>
                                    <p:set>
                                      <p:cBhvr>
                                        <p:cTn id="34" dur="1" fill="hold">
                                          <p:stCondLst>
                                            <p:cond delay="0"/>
                                          </p:stCondLst>
                                        </p:cTn>
                                        <p:tgtEl>
                                          <p:spTgt spid="116"/>
                                        </p:tgtEl>
                                        <p:attrNameLst>
                                          <p:attrName>style.visibility</p:attrName>
                                        </p:attrNameLst>
                                      </p:cBhvr>
                                      <p:to>
                                        <p:strVal val="visible"/>
                                      </p:to>
                                    </p:set>
                                    <p:animEffect transition="in" filter="blinds(vertical)">
                                      <p:cBhvr>
                                        <p:cTn id="35" dur="500"/>
                                        <p:tgtEl>
                                          <p:spTgt spid="116"/>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122"/>
                                        </p:tgtEl>
                                        <p:attrNameLst>
                                          <p:attrName>style.visibility</p:attrName>
                                        </p:attrNameLst>
                                      </p:cBhvr>
                                      <p:to>
                                        <p:strVal val="visible"/>
                                      </p:to>
                                    </p:set>
                                    <p:animEffect transition="in" filter="blinds(horizontal)">
                                      <p:cBhvr>
                                        <p:cTn id="40"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3" name="文本框 12">
            <a:extLst>
              <a:ext uri="{FF2B5EF4-FFF2-40B4-BE49-F238E27FC236}">
                <a16:creationId xmlns:a16="http://schemas.microsoft.com/office/drawing/2014/main" id="{1EAA946D-F80F-4DE2-838C-95616FCC60DE}"/>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1.2 </a:t>
            </a:r>
            <a:r>
              <a:rPr lang="zh-CN" altLang="en-US" sz="3200" b="1" dirty="0">
                <a:solidFill>
                  <a:srgbClr val="022F4F"/>
                </a:solidFill>
                <a:latin typeface="微软雅黑" panose="020B0503020204020204" charset="-122"/>
                <a:ea typeface="微软雅黑" panose="020B0503020204020204" charset="-122"/>
              </a:rPr>
              <a:t>变频器的选用</a:t>
            </a:r>
            <a:endParaRPr lang="zh-CN" altLang="zh-CN" sz="3200" b="1" dirty="0">
              <a:solidFill>
                <a:srgbClr val="022F4F"/>
              </a:solidFill>
              <a:latin typeface="微软雅黑" panose="020B0503020204020204" charset="-122"/>
              <a:ea typeface="微软雅黑" panose="020B0503020204020204" charset="-122"/>
            </a:endParaRPr>
          </a:p>
        </p:txBody>
      </p:sp>
      <p:sp>
        <p:nvSpPr>
          <p:cNvPr id="119" name="Rectangle 72">
            <a:extLst>
              <a:ext uri="{FF2B5EF4-FFF2-40B4-BE49-F238E27FC236}">
                <a16:creationId xmlns:a16="http://schemas.microsoft.com/office/drawing/2014/main" id="{D2CD3DAE-0779-FE40-70B1-E8E63017CB16}"/>
              </a:ext>
            </a:extLst>
          </p:cNvPr>
          <p:cNvSpPr>
            <a:spLocks noChangeArrowheads="1"/>
          </p:cNvSpPr>
          <p:nvPr/>
        </p:nvSpPr>
        <p:spPr bwMode="auto">
          <a:xfrm>
            <a:off x="373793" y="1395827"/>
            <a:ext cx="43123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）绕线式异步电动机转子串电阻调速</a:t>
            </a:r>
            <a:r>
              <a:rPr lang="zh-CN" altLang="en-US" dirty="0">
                <a:solidFill>
                  <a:schemeClr val="bg1"/>
                </a:solidFill>
                <a:latin typeface="微软雅黑" panose="020B0503020204020204" pitchFamily="34" charset="-122"/>
                <a:ea typeface="微软雅黑" panose="020B0503020204020204" pitchFamily="34" charset="-122"/>
              </a:rPr>
              <a:t> </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 name="Rectangle 7">
            <a:extLst>
              <a:ext uri="{FF2B5EF4-FFF2-40B4-BE49-F238E27FC236}">
                <a16:creationId xmlns:a16="http://schemas.microsoft.com/office/drawing/2014/main" id="{EB9690F3-0068-4334-28AE-CE937CE32FE1}"/>
              </a:ext>
            </a:extLst>
          </p:cNvPr>
          <p:cNvSpPr>
            <a:spLocks noChangeArrowheads="1"/>
          </p:cNvSpPr>
          <p:nvPr/>
        </p:nvSpPr>
        <p:spPr bwMode="auto">
          <a:xfrm>
            <a:off x="1325905" y="2935537"/>
            <a:ext cx="9619708" cy="2120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solidFill>
                  <a:srgbClr val="C00000"/>
                </a:solidFill>
                <a:latin typeface="+mn-ea"/>
                <a:ea typeface="+mn-ea"/>
              </a:rPr>
              <a:t>优点：</a:t>
            </a:r>
          </a:p>
          <a:p>
            <a:pPr eaLnBrk="1" hangingPunct="1">
              <a:lnSpc>
                <a:spcPct val="150000"/>
              </a:lnSpc>
            </a:pPr>
            <a:r>
              <a:rPr lang="zh-CN" altLang="en-US" dirty="0">
                <a:latin typeface="+mn-ea"/>
                <a:ea typeface="+mn-ea"/>
              </a:rPr>
              <a:t>    设备简单，主要用于中、小容量的绕线式异步电动机如桥式起重机等。</a:t>
            </a:r>
          </a:p>
          <a:p>
            <a:pPr eaLnBrk="1" hangingPunct="1">
              <a:lnSpc>
                <a:spcPct val="150000"/>
              </a:lnSpc>
            </a:pPr>
            <a:r>
              <a:rPr lang="zh-CN" altLang="en-US" dirty="0">
                <a:solidFill>
                  <a:srgbClr val="C00000"/>
                </a:solidFill>
                <a:latin typeface="+mn-ea"/>
                <a:ea typeface="+mn-ea"/>
              </a:rPr>
              <a:t>缺点：</a:t>
            </a:r>
          </a:p>
          <a:p>
            <a:pPr eaLnBrk="1" hangingPunct="1">
              <a:lnSpc>
                <a:spcPct val="150000"/>
              </a:lnSpc>
            </a:pPr>
            <a:r>
              <a:rPr lang="zh-CN" altLang="en-US" dirty="0">
                <a:solidFill>
                  <a:srgbClr val="CC0000"/>
                </a:solidFill>
                <a:latin typeface="+mn-ea"/>
                <a:ea typeface="+mn-ea"/>
              </a:rPr>
              <a:t>    </a:t>
            </a:r>
            <a:r>
              <a:rPr lang="zh-CN" altLang="en-US" dirty="0">
                <a:latin typeface="+mn-ea"/>
                <a:ea typeface="+mn-ea"/>
              </a:rPr>
              <a:t>转子绕组需经过电刷引出，属于有级调速，平滑性差；由于转子中电流很大，在串接电阻上产生很大损耗，所以电动机的效率很低，机械特性较软，调速精度差。</a:t>
            </a:r>
          </a:p>
        </p:txBody>
      </p:sp>
    </p:spTree>
    <p:extLst>
      <p:ext uri="{BB962C8B-B14F-4D97-AF65-F5344CB8AC3E}">
        <p14:creationId xmlns:p14="http://schemas.microsoft.com/office/powerpoint/2010/main" val="31929917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3" name="文本框 12">
            <a:extLst>
              <a:ext uri="{FF2B5EF4-FFF2-40B4-BE49-F238E27FC236}">
                <a16:creationId xmlns:a16="http://schemas.microsoft.com/office/drawing/2014/main" id="{1EAA946D-F80F-4DE2-838C-95616FCC60DE}"/>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1.2 </a:t>
            </a:r>
            <a:r>
              <a:rPr lang="zh-CN" altLang="en-US" sz="3200" b="1" dirty="0">
                <a:solidFill>
                  <a:srgbClr val="022F4F"/>
                </a:solidFill>
                <a:latin typeface="微软雅黑" panose="020B0503020204020204" charset="-122"/>
                <a:ea typeface="微软雅黑" panose="020B0503020204020204" charset="-122"/>
              </a:rPr>
              <a:t>变频器的选用</a:t>
            </a:r>
            <a:endParaRPr lang="zh-CN" altLang="zh-CN" sz="3200" b="1" dirty="0">
              <a:solidFill>
                <a:srgbClr val="022F4F"/>
              </a:solidFill>
              <a:latin typeface="微软雅黑" panose="020B0503020204020204" charset="-122"/>
              <a:ea typeface="微软雅黑" panose="020B0503020204020204" charset="-122"/>
            </a:endParaRPr>
          </a:p>
        </p:txBody>
      </p:sp>
      <p:sp>
        <p:nvSpPr>
          <p:cNvPr id="119" name="Rectangle 72">
            <a:extLst>
              <a:ext uri="{FF2B5EF4-FFF2-40B4-BE49-F238E27FC236}">
                <a16:creationId xmlns:a16="http://schemas.microsoft.com/office/drawing/2014/main" id="{D2CD3DAE-0779-FE40-70B1-E8E63017CB16}"/>
              </a:ext>
            </a:extLst>
          </p:cNvPr>
          <p:cNvSpPr>
            <a:spLocks noChangeArrowheads="1"/>
          </p:cNvSpPr>
          <p:nvPr/>
        </p:nvSpPr>
        <p:spPr bwMode="auto">
          <a:xfrm>
            <a:off x="373793" y="1395827"/>
            <a:ext cx="177324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）串级调速</a:t>
            </a:r>
            <a:r>
              <a:rPr lang="zh-CN" altLang="en-US" dirty="0">
                <a:solidFill>
                  <a:schemeClr val="bg1"/>
                </a:solidFill>
                <a:latin typeface="微软雅黑" panose="020B0503020204020204" pitchFamily="34" charset="-122"/>
                <a:ea typeface="微软雅黑" panose="020B0503020204020204" pitchFamily="34" charset="-122"/>
              </a:rPr>
              <a:t> </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A7D42D09-A881-27E4-460A-BEDC48959B18}"/>
              </a:ext>
            </a:extLst>
          </p:cNvPr>
          <p:cNvPicPr>
            <a:picLocks noChangeAspect="1"/>
          </p:cNvPicPr>
          <p:nvPr/>
        </p:nvPicPr>
        <p:blipFill>
          <a:blip r:embed="rId2"/>
          <a:stretch>
            <a:fillRect/>
          </a:stretch>
        </p:blipFill>
        <p:spPr>
          <a:xfrm>
            <a:off x="569634" y="1943944"/>
            <a:ext cx="4198219" cy="3528391"/>
          </a:xfrm>
          <a:prstGeom prst="rect">
            <a:avLst/>
          </a:prstGeom>
        </p:spPr>
      </p:pic>
      <p:sp>
        <p:nvSpPr>
          <p:cNvPr id="3" name="Rectangle 8">
            <a:extLst>
              <a:ext uri="{FF2B5EF4-FFF2-40B4-BE49-F238E27FC236}">
                <a16:creationId xmlns:a16="http://schemas.microsoft.com/office/drawing/2014/main" id="{39F8FE33-4C74-1A2A-DED3-4483114C874D}"/>
              </a:ext>
            </a:extLst>
          </p:cNvPr>
          <p:cNvSpPr>
            <a:spLocks noChangeArrowheads="1"/>
          </p:cNvSpPr>
          <p:nvPr/>
        </p:nvSpPr>
        <p:spPr bwMode="auto">
          <a:xfrm>
            <a:off x="4767853" y="1463299"/>
            <a:ext cx="6313804" cy="874407"/>
          </a:xfrm>
          <a:prstGeom prst="rect">
            <a:avLst/>
          </a:prstGeom>
          <a:noFill/>
          <a:ln w="9525">
            <a:solidFill>
              <a:srgbClr val="C000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latin typeface="+mn-ea"/>
                <a:ea typeface="+mn-ea"/>
              </a:rPr>
              <a:t>在转子回路中串入与转子电势同频率的附加电势，通过改变附加电势的幅值和相位实现调速。</a:t>
            </a:r>
          </a:p>
        </p:txBody>
      </p:sp>
      <p:sp>
        <p:nvSpPr>
          <p:cNvPr id="5" name="Rectangle 9">
            <a:extLst>
              <a:ext uri="{FF2B5EF4-FFF2-40B4-BE49-F238E27FC236}">
                <a16:creationId xmlns:a16="http://schemas.microsoft.com/office/drawing/2014/main" id="{4CDAE4A6-9761-43ED-55C3-64EC59BD3D02}"/>
              </a:ext>
            </a:extLst>
          </p:cNvPr>
          <p:cNvSpPr>
            <a:spLocks noChangeArrowheads="1"/>
          </p:cNvSpPr>
          <p:nvPr/>
        </p:nvSpPr>
        <p:spPr bwMode="auto">
          <a:xfrm>
            <a:off x="4682841" y="3050190"/>
            <a:ext cx="6478796" cy="253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solidFill>
                  <a:srgbClr val="CC0000"/>
                </a:solidFill>
                <a:latin typeface="+mn-ea"/>
                <a:ea typeface="+mn-ea"/>
              </a:rPr>
              <a:t>优点：</a:t>
            </a:r>
          </a:p>
          <a:p>
            <a:pPr marL="342900" indent="-342900" eaLnBrk="1" hangingPunct="1">
              <a:lnSpc>
                <a:spcPct val="150000"/>
              </a:lnSpc>
              <a:buFont typeface="Arial" panose="020B0604020202020204" pitchFamily="34" charset="0"/>
              <a:buChar char="•"/>
            </a:pPr>
            <a:r>
              <a:rPr lang="zh-CN" altLang="en-US" dirty="0">
                <a:latin typeface="+mn-ea"/>
                <a:ea typeface="+mn-ea"/>
              </a:rPr>
              <a:t>可以通过某种控制方式，使转子回路的能量回馈到电网，从而提高效率；</a:t>
            </a:r>
            <a:endParaRPr lang="en-US" altLang="zh-CN" dirty="0">
              <a:latin typeface="+mn-ea"/>
              <a:ea typeface="+mn-ea"/>
            </a:endParaRPr>
          </a:p>
          <a:p>
            <a:pPr marL="342900" indent="-342900" eaLnBrk="1" hangingPunct="1">
              <a:lnSpc>
                <a:spcPct val="150000"/>
              </a:lnSpc>
              <a:buFont typeface="Arial" panose="020B0604020202020204" pitchFamily="34" charset="0"/>
              <a:buChar char="•"/>
            </a:pPr>
            <a:r>
              <a:rPr lang="zh-CN" altLang="en-US" dirty="0">
                <a:latin typeface="+mn-ea"/>
                <a:ea typeface="+mn-ea"/>
              </a:rPr>
              <a:t>在适当的控制方式下，可以实现低同步或高同步的连续调速。</a:t>
            </a:r>
          </a:p>
          <a:p>
            <a:pPr eaLnBrk="1" hangingPunct="1">
              <a:lnSpc>
                <a:spcPct val="150000"/>
              </a:lnSpc>
            </a:pPr>
            <a:r>
              <a:rPr lang="zh-CN" altLang="en-US" dirty="0">
                <a:solidFill>
                  <a:srgbClr val="CC0000"/>
                </a:solidFill>
                <a:latin typeface="+mn-ea"/>
                <a:ea typeface="+mn-ea"/>
              </a:rPr>
              <a:t>缺点：</a:t>
            </a:r>
          </a:p>
          <a:p>
            <a:pPr marL="342900" indent="-342900" eaLnBrk="1" hangingPunct="1">
              <a:lnSpc>
                <a:spcPct val="150000"/>
              </a:lnSpc>
              <a:buFont typeface="Arial" panose="020B0604020202020204" pitchFamily="34" charset="0"/>
              <a:buChar char="•"/>
            </a:pPr>
            <a:r>
              <a:rPr lang="zh-CN" altLang="en-US" dirty="0">
                <a:latin typeface="+mn-ea"/>
                <a:ea typeface="+mn-ea"/>
              </a:rPr>
              <a:t>只能适应于绕线式异步电动机，且控制系统相对复杂。 </a:t>
            </a:r>
          </a:p>
        </p:txBody>
      </p:sp>
    </p:spTree>
    <p:extLst>
      <p:ext uri="{BB962C8B-B14F-4D97-AF65-F5344CB8AC3E}">
        <p14:creationId xmlns:p14="http://schemas.microsoft.com/office/powerpoint/2010/main" val="1369805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3" name="文本框 12">
            <a:extLst>
              <a:ext uri="{FF2B5EF4-FFF2-40B4-BE49-F238E27FC236}">
                <a16:creationId xmlns:a16="http://schemas.microsoft.com/office/drawing/2014/main" id="{1EAA946D-F80F-4DE2-838C-95616FCC60DE}"/>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1.2 </a:t>
            </a:r>
            <a:r>
              <a:rPr lang="zh-CN" altLang="en-US" sz="3200" b="1" dirty="0">
                <a:solidFill>
                  <a:srgbClr val="022F4F"/>
                </a:solidFill>
                <a:latin typeface="微软雅黑" panose="020B0503020204020204" charset="-122"/>
                <a:ea typeface="微软雅黑" panose="020B0503020204020204" charset="-122"/>
              </a:rPr>
              <a:t>变频器的选用</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Rectangle 8">
            <a:extLst>
              <a:ext uri="{FF2B5EF4-FFF2-40B4-BE49-F238E27FC236}">
                <a16:creationId xmlns:a16="http://schemas.microsoft.com/office/drawing/2014/main" id="{DDCEF1C8-61FA-5656-E664-01389C2945A7}"/>
              </a:ext>
            </a:extLst>
          </p:cNvPr>
          <p:cNvSpPr>
            <a:spLocks noChangeArrowheads="1"/>
          </p:cNvSpPr>
          <p:nvPr/>
        </p:nvSpPr>
        <p:spPr bwMode="auto">
          <a:xfrm>
            <a:off x="282175" y="1043492"/>
            <a:ext cx="9220835" cy="499624"/>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000" b="1" dirty="0">
                <a:solidFill>
                  <a:srgbClr val="294B64"/>
                </a:solidFill>
                <a:latin typeface="微软雅黑" panose="020B0503020204020204" charset="-122"/>
                <a:ea typeface="微软雅黑" panose="020B0503020204020204" charset="-122"/>
              </a:rPr>
              <a:t>3.</a:t>
            </a:r>
            <a:r>
              <a:rPr lang="zh-CN" altLang="en-US" sz="2000" b="1" dirty="0">
                <a:solidFill>
                  <a:srgbClr val="294B64"/>
                </a:solidFill>
                <a:latin typeface="微软雅黑" panose="020B0503020204020204" charset="-122"/>
                <a:ea typeface="微软雅黑" panose="020B0503020204020204" charset="-122"/>
              </a:rPr>
              <a:t> 变频调速</a:t>
            </a:r>
            <a:endParaRPr lang="en-US" altLang="zh-CN" sz="2000" b="1" dirty="0">
              <a:solidFill>
                <a:srgbClr val="294B64"/>
              </a:solidFill>
              <a:latin typeface="微软雅黑" panose="020B0503020204020204" charset="-122"/>
              <a:ea typeface="微软雅黑" panose="020B0503020204020204" charset="-122"/>
            </a:endParaRPr>
          </a:p>
        </p:txBody>
      </p:sp>
      <p:sp>
        <p:nvSpPr>
          <p:cNvPr id="6" name="Rectangle 8">
            <a:extLst>
              <a:ext uri="{FF2B5EF4-FFF2-40B4-BE49-F238E27FC236}">
                <a16:creationId xmlns:a16="http://schemas.microsoft.com/office/drawing/2014/main" id="{91DCA452-1F29-BC74-E2D7-0EF08F42B86B}"/>
              </a:ext>
            </a:extLst>
          </p:cNvPr>
          <p:cNvSpPr>
            <a:spLocks noChangeArrowheads="1"/>
          </p:cNvSpPr>
          <p:nvPr/>
        </p:nvSpPr>
        <p:spPr bwMode="auto">
          <a:xfrm>
            <a:off x="450648" y="1556218"/>
            <a:ext cx="10649818"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lnSpc>
                <a:spcPct val="150000"/>
              </a:lnSpc>
              <a:buFont typeface="Arial" panose="020B0604020202020204" pitchFamily="34" charset="0"/>
              <a:buChar char="•"/>
            </a:pPr>
            <a:r>
              <a:rPr lang="zh-CN" altLang="en-US" sz="2000" b="1" dirty="0">
                <a:solidFill>
                  <a:srgbClr val="C00000"/>
                </a:solidFill>
                <a:latin typeface="+mn-ea"/>
                <a:ea typeface="+mn-ea"/>
              </a:rPr>
              <a:t>交流变频调速技术 </a:t>
            </a:r>
            <a:r>
              <a:rPr lang="en-US" altLang="zh-CN" sz="2000" dirty="0">
                <a:latin typeface="+mn-ea"/>
                <a:ea typeface="+mn-ea"/>
              </a:rPr>
              <a:t>— </a:t>
            </a:r>
            <a:r>
              <a:rPr lang="zh-CN" altLang="en-US" sz="2000" dirty="0">
                <a:latin typeface="+mn-ea"/>
                <a:ea typeface="+mn-ea"/>
              </a:rPr>
              <a:t>把工频</a:t>
            </a:r>
            <a:r>
              <a:rPr lang="en-US" altLang="zh-CN" sz="2000" dirty="0">
                <a:latin typeface="+mn-ea"/>
                <a:ea typeface="+mn-ea"/>
              </a:rPr>
              <a:t>50Hz</a:t>
            </a:r>
            <a:r>
              <a:rPr lang="zh-CN" altLang="en-US" sz="2000" dirty="0">
                <a:latin typeface="+mn-ea"/>
                <a:ea typeface="+mn-ea"/>
              </a:rPr>
              <a:t>的交流电转换成</a:t>
            </a:r>
            <a:r>
              <a:rPr lang="zh-CN" altLang="en-US" sz="2000" dirty="0">
                <a:solidFill>
                  <a:srgbClr val="C00000"/>
                </a:solidFill>
                <a:latin typeface="+mn-ea"/>
                <a:ea typeface="+mn-ea"/>
              </a:rPr>
              <a:t>频率</a:t>
            </a:r>
            <a:r>
              <a:rPr lang="zh-CN" altLang="en-US" sz="2000" dirty="0">
                <a:latin typeface="+mn-ea"/>
                <a:ea typeface="+mn-ea"/>
              </a:rPr>
              <a:t>和</a:t>
            </a:r>
            <a:r>
              <a:rPr lang="zh-CN" altLang="en-US" sz="2000" dirty="0">
                <a:solidFill>
                  <a:srgbClr val="C00000"/>
                </a:solidFill>
                <a:latin typeface="+mn-ea"/>
                <a:ea typeface="+mn-ea"/>
              </a:rPr>
              <a:t>电压</a:t>
            </a:r>
            <a:r>
              <a:rPr lang="zh-CN" altLang="en-US" sz="2000" dirty="0">
                <a:latin typeface="+mn-ea"/>
                <a:ea typeface="+mn-ea"/>
              </a:rPr>
              <a:t>可调的交流电</a:t>
            </a:r>
            <a:endParaRPr lang="en-US" altLang="zh-CN" sz="2000" dirty="0">
              <a:latin typeface="+mn-ea"/>
              <a:ea typeface="+mn-ea"/>
            </a:endParaRPr>
          </a:p>
          <a:p>
            <a:pPr marL="342900" indent="-342900" eaLnBrk="1" hangingPunct="1">
              <a:lnSpc>
                <a:spcPct val="150000"/>
              </a:lnSpc>
              <a:buFont typeface="Arial" panose="020B0604020202020204" pitchFamily="34" charset="0"/>
              <a:buChar char="•"/>
            </a:pPr>
            <a:r>
              <a:rPr lang="zh-CN" altLang="en-US" sz="2000" dirty="0">
                <a:latin typeface="+mn-ea"/>
                <a:ea typeface="+mn-ea"/>
              </a:rPr>
              <a:t>通过改变交流异步电动机定子绕组的供电频率，在</a:t>
            </a:r>
            <a:r>
              <a:rPr lang="zh-CN" altLang="en-US" sz="2000" dirty="0">
                <a:solidFill>
                  <a:srgbClr val="C00000"/>
                </a:solidFill>
                <a:latin typeface="+mn-ea"/>
                <a:ea typeface="+mn-ea"/>
              </a:rPr>
              <a:t>改变频率</a:t>
            </a:r>
            <a:r>
              <a:rPr lang="zh-CN" altLang="en-US" sz="2000" dirty="0">
                <a:latin typeface="+mn-ea"/>
                <a:ea typeface="+mn-ea"/>
              </a:rPr>
              <a:t>的同时也改变电压，从而达到调节电动机转速的目的。</a:t>
            </a:r>
            <a:r>
              <a:rPr lang="zh-CN" altLang="en-US" sz="2000" dirty="0">
                <a:solidFill>
                  <a:schemeClr val="bg1"/>
                </a:solidFill>
                <a:latin typeface="+mn-ea"/>
                <a:ea typeface="+mn-ea"/>
              </a:rPr>
              <a:t> </a:t>
            </a:r>
          </a:p>
        </p:txBody>
      </p:sp>
      <p:sp>
        <p:nvSpPr>
          <p:cNvPr id="7" name="Rectangle 40">
            <a:extLst>
              <a:ext uri="{FF2B5EF4-FFF2-40B4-BE49-F238E27FC236}">
                <a16:creationId xmlns:a16="http://schemas.microsoft.com/office/drawing/2014/main" id="{F62436BC-7D65-185C-47C9-D8E81B64F6A5}"/>
              </a:ext>
            </a:extLst>
          </p:cNvPr>
          <p:cNvSpPr>
            <a:spLocks noChangeArrowheads="1"/>
          </p:cNvSpPr>
          <p:nvPr/>
        </p:nvSpPr>
        <p:spPr bwMode="auto">
          <a:xfrm>
            <a:off x="450648" y="3402867"/>
            <a:ext cx="10649818" cy="1563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lnSpc>
                <a:spcPct val="150000"/>
              </a:lnSpc>
              <a:spcBef>
                <a:spcPct val="20000"/>
              </a:spcBef>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变频器在英文译名是</a:t>
            </a:r>
            <a:r>
              <a:rPr lang="en-US" altLang="zh-CN" sz="2000" dirty="0">
                <a:solidFill>
                  <a:srgbClr val="FF0000"/>
                </a:solidFill>
                <a:latin typeface="微软雅黑" panose="020B0503020204020204" pitchFamily="34" charset="-122"/>
                <a:ea typeface="微软雅黑" panose="020B0503020204020204" pitchFamily="34" charset="-122"/>
              </a:rPr>
              <a:t>VFD</a:t>
            </a:r>
            <a:r>
              <a:rPr lang="zh-CN" altLang="en-US" sz="2000" dirty="0">
                <a:latin typeface="微软雅黑" panose="020B0503020204020204" pitchFamily="34" charset="-122"/>
                <a:ea typeface="微软雅黑" panose="020B0503020204020204" pitchFamily="34" charset="-122"/>
              </a:rPr>
              <a:t>（</a:t>
            </a:r>
            <a:r>
              <a:rPr lang="en-US" altLang="zh-CN" sz="2000" dirty="0">
                <a:solidFill>
                  <a:srgbClr val="FF0000"/>
                </a:solidFill>
                <a:latin typeface="微软雅黑" panose="020B0503020204020204" pitchFamily="34" charset="-122"/>
                <a:ea typeface="微软雅黑" panose="020B0503020204020204" pitchFamily="34" charset="-122"/>
              </a:rPr>
              <a:t>Variable-frequency Drive</a:t>
            </a:r>
            <a:r>
              <a:rPr lang="zh-CN" altLang="en-US" sz="2000" dirty="0">
                <a:latin typeface="微软雅黑" panose="020B0503020204020204" pitchFamily="34" charset="-122"/>
                <a:ea typeface="微软雅黑" panose="020B0503020204020204" pitchFamily="34" charset="-122"/>
              </a:rPr>
              <a:t>）。</a:t>
            </a:r>
          </a:p>
          <a:p>
            <a:pPr marL="342900" indent="-342900" eaLnBrk="1" hangingPunct="1">
              <a:lnSpc>
                <a:spcPct val="150000"/>
              </a:lnSpc>
              <a:spcBef>
                <a:spcPct val="20000"/>
              </a:spcBef>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变频器在中、韩等亚洲地区受日本厂商</a:t>
            </a:r>
            <a:r>
              <a:rPr lang="zh-CN" altLang="en-US" sz="2000" dirty="0">
                <a:latin typeface="+mn-ea"/>
                <a:ea typeface="+mn-ea"/>
              </a:rPr>
              <a:t>影响</a:t>
            </a:r>
            <a:r>
              <a:rPr lang="zh-CN" altLang="en-US" sz="2000" dirty="0">
                <a:latin typeface="微软雅黑" panose="020B0503020204020204" pitchFamily="34" charset="-122"/>
                <a:ea typeface="微软雅黑" panose="020B0503020204020204" pitchFamily="34" charset="-122"/>
              </a:rPr>
              <a:t>而曾被称作</a:t>
            </a:r>
            <a:r>
              <a:rPr lang="en-US" altLang="zh-CN" sz="2000" dirty="0">
                <a:solidFill>
                  <a:srgbClr val="FF0000"/>
                </a:solidFill>
                <a:latin typeface="微软雅黑" panose="020B0503020204020204" pitchFamily="34" charset="-122"/>
                <a:ea typeface="微软雅黑" panose="020B0503020204020204" pitchFamily="34" charset="-122"/>
              </a:rPr>
              <a:t>VVVF</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Variable Voltage Variable Frequency Inverter</a:t>
            </a:r>
            <a:r>
              <a:rPr lang="zh-CN" altLang="en-US" sz="2000" dirty="0">
                <a:latin typeface="微软雅黑" panose="020B0503020204020204" pitchFamily="34" charset="-122"/>
                <a:ea typeface="微软雅黑" panose="020B0503020204020204" pitchFamily="34" charset="-122"/>
              </a:rPr>
              <a:t>）。    </a:t>
            </a:r>
          </a:p>
          <a:p>
            <a:pPr marL="457200" indent="-457200" algn="ctr" eaLnBrk="1" hangingPunct="1">
              <a:lnSpc>
                <a:spcPct val="150000"/>
              </a:lnSpc>
              <a:spcBef>
                <a:spcPct val="20000"/>
              </a:spcBef>
              <a:buFont typeface="Arial" panose="020B0604020202020204" pitchFamily="34" charset="0"/>
              <a:buChar char="•"/>
            </a:pPr>
            <a:endParaRPr lang="en-US" altLang="zh-CN"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47077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p:cNvSpPr txBox="1"/>
          <p:nvPr/>
        </p:nvSpPr>
        <p:spPr>
          <a:xfrm>
            <a:off x="0" y="176795"/>
            <a:ext cx="11522075" cy="584775"/>
          </a:xfrm>
          <a:prstGeom prst="rect">
            <a:avLst/>
          </a:prstGeom>
          <a:noFill/>
        </p:spPr>
        <p:txBody>
          <a:bodyPr wrap="square" rtlCol="0" anchor="t">
            <a:spAutoFit/>
          </a:bodyPr>
          <a:lstStyle/>
          <a:p>
            <a:pPr algn="ctr">
              <a:defRPr/>
            </a:pPr>
            <a:r>
              <a:rPr lang="zh-CN" altLang="en-US" sz="3200" b="1" dirty="0">
                <a:solidFill>
                  <a:srgbClr val="022F4F"/>
                </a:solidFill>
                <a:latin typeface="微软雅黑" panose="020B0503020204020204" charset="-122"/>
                <a:ea typeface="微软雅黑" panose="020B0503020204020204" charset="-122"/>
              </a:rPr>
              <a:t>项目</a:t>
            </a:r>
            <a:r>
              <a:rPr lang="en-US" altLang="zh-CN" sz="3200" b="1" dirty="0">
                <a:solidFill>
                  <a:srgbClr val="022F4F"/>
                </a:solidFill>
                <a:latin typeface="微软雅黑" panose="020B0503020204020204" charset="-122"/>
                <a:ea typeface="微软雅黑" panose="020B0503020204020204" charset="-122"/>
              </a:rPr>
              <a:t>1  </a:t>
            </a:r>
            <a:r>
              <a:rPr lang="zh-CN" altLang="en-US" sz="3200" b="1" dirty="0">
                <a:solidFill>
                  <a:srgbClr val="022F4F"/>
                </a:solidFill>
                <a:latin typeface="微软雅黑" panose="020B0503020204020204" charset="-122"/>
                <a:ea typeface="微软雅黑" panose="020B0503020204020204" charset="-122"/>
              </a:rPr>
              <a:t>变频器选用与安装</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4" name="图示 3">
            <a:extLst>
              <a:ext uri="{FF2B5EF4-FFF2-40B4-BE49-F238E27FC236}">
                <a16:creationId xmlns:a16="http://schemas.microsoft.com/office/drawing/2014/main" id="{0482D987-AFDC-B47B-FDE8-5BA0A5E50B4E}"/>
              </a:ext>
            </a:extLst>
          </p:cNvPr>
          <p:cNvGraphicFramePr/>
          <p:nvPr>
            <p:extLst>
              <p:ext uri="{D42A27DB-BD31-4B8C-83A1-F6EECF244321}">
                <p14:modId xmlns:p14="http://schemas.microsoft.com/office/powerpoint/2010/main" val="2606742213"/>
              </p:ext>
            </p:extLst>
          </p:nvPr>
        </p:nvGraphicFramePr>
        <p:xfrm>
          <a:off x="1008509" y="1193203"/>
          <a:ext cx="9721080" cy="51209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E1484E05-C7FF-F1AA-BCCD-4DC60ECFF0F5}"/>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1.2 </a:t>
            </a:r>
            <a:r>
              <a:rPr lang="zh-CN" altLang="en-US" sz="3200" b="1" dirty="0">
                <a:solidFill>
                  <a:srgbClr val="022F4F"/>
                </a:solidFill>
                <a:latin typeface="微软雅黑" panose="020B0503020204020204" charset="-122"/>
                <a:ea typeface="微软雅黑" panose="020B0503020204020204" charset="-122"/>
              </a:rPr>
              <a:t>变频器的选用</a:t>
            </a:r>
            <a:endParaRPr lang="zh-CN" altLang="zh-CN" sz="3200" b="1" dirty="0">
              <a:solidFill>
                <a:srgbClr val="022F4F"/>
              </a:solidFill>
              <a:latin typeface="微软雅黑" panose="020B0503020204020204" charset="-122"/>
              <a:ea typeface="微软雅黑" panose="020B0503020204020204" charset="-122"/>
            </a:endParaRPr>
          </a:p>
        </p:txBody>
      </p:sp>
      <p:sp>
        <p:nvSpPr>
          <p:cNvPr id="3" name="Rectangle 8">
            <a:extLst>
              <a:ext uri="{FF2B5EF4-FFF2-40B4-BE49-F238E27FC236}">
                <a16:creationId xmlns:a16="http://schemas.microsoft.com/office/drawing/2014/main" id="{E25858F2-DA8A-2EEC-5F41-98B70B93B658}"/>
              </a:ext>
            </a:extLst>
          </p:cNvPr>
          <p:cNvSpPr>
            <a:spLocks noChangeArrowheads="1"/>
          </p:cNvSpPr>
          <p:nvPr/>
        </p:nvSpPr>
        <p:spPr bwMode="auto">
          <a:xfrm>
            <a:off x="282175" y="1068363"/>
            <a:ext cx="9220835"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1.2.2 </a:t>
            </a:r>
            <a:r>
              <a:rPr lang="zh-CN" altLang="en-US" sz="2400" b="1" dirty="0">
                <a:solidFill>
                  <a:srgbClr val="294B64"/>
                </a:solidFill>
                <a:latin typeface="微软雅黑" panose="020B0503020204020204" charset="-122"/>
                <a:ea typeface="微软雅黑" panose="020B0503020204020204" charset="-122"/>
              </a:rPr>
              <a:t>变频调速原理</a:t>
            </a:r>
            <a:endParaRPr lang="en-US" altLang="zh-CN" sz="2400" b="1" dirty="0">
              <a:solidFill>
                <a:srgbClr val="294B64"/>
              </a:solidFill>
              <a:latin typeface="微软雅黑" panose="020B0503020204020204" charset="-122"/>
              <a:ea typeface="微软雅黑" panose="020B0503020204020204" charset="-122"/>
            </a:endParaRPr>
          </a:p>
        </p:txBody>
      </p:sp>
      <p:sp>
        <p:nvSpPr>
          <p:cNvPr id="6" name="Rectangle 8">
            <a:extLst>
              <a:ext uri="{FF2B5EF4-FFF2-40B4-BE49-F238E27FC236}">
                <a16:creationId xmlns:a16="http://schemas.microsoft.com/office/drawing/2014/main" id="{571F6ECB-CD38-421A-E7BE-89D85E277A9B}"/>
              </a:ext>
            </a:extLst>
          </p:cNvPr>
          <p:cNvSpPr>
            <a:spLocks noChangeArrowheads="1"/>
          </p:cNvSpPr>
          <p:nvPr/>
        </p:nvSpPr>
        <p:spPr bwMode="auto">
          <a:xfrm>
            <a:off x="450648" y="1665862"/>
            <a:ext cx="3304505" cy="400110"/>
          </a:xfrm>
          <a:prstGeom prst="rect">
            <a:avLst/>
          </a:prstGeom>
          <a:noFill/>
          <a:ln>
            <a:noFill/>
          </a:ln>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．变频调速的条件 </a:t>
            </a:r>
          </a:p>
        </p:txBody>
      </p:sp>
      <p:sp>
        <p:nvSpPr>
          <p:cNvPr id="8" name="Rectangle 9">
            <a:extLst>
              <a:ext uri="{FF2B5EF4-FFF2-40B4-BE49-F238E27FC236}">
                <a16:creationId xmlns:a16="http://schemas.microsoft.com/office/drawing/2014/main" id="{2B871FB1-2F28-BCAF-1DB6-987F0C9D0FC8}"/>
              </a:ext>
            </a:extLst>
          </p:cNvPr>
          <p:cNvSpPr>
            <a:spLocks noChangeArrowheads="1"/>
          </p:cNvSpPr>
          <p:nvPr/>
        </p:nvSpPr>
        <p:spPr bwMode="auto">
          <a:xfrm>
            <a:off x="777940" y="2223769"/>
            <a:ext cx="72122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latin typeface="+mn-ea"/>
                <a:ea typeface="+mn-ea"/>
              </a:rPr>
              <a:t>三相异步电动机定子绕组的反电动势</a:t>
            </a:r>
            <a:r>
              <a:rPr lang="en-US" altLang="zh-CN" sz="2400" i="1" dirty="0">
                <a:latin typeface="+mn-ea"/>
                <a:ea typeface="+mn-ea"/>
              </a:rPr>
              <a:t>E</a:t>
            </a:r>
            <a:r>
              <a:rPr lang="en-US" altLang="zh-CN" sz="2400" baseline="-25000" dirty="0">
                <a:latin typeface="+mn-ea"/>
                <a:ea typeface="+mn-ea"/>
              </a:rPr>
              <a:t>1</a:t>
            </a:r>
            <a:r>
              <a:rPr lang="zh-CN" altLang="en-US" sz="2400" dirty="0">
                <a:latin typeface="+mn-ea"/>
                <a:ea typeface="+mn-ea"/>
              </a:rPr>
              <a:t>的表达式为 </a:t>
            </a:r>
            <a:r>
              <a:rPr lang="en-US" altLang="zh-CN" sz="2400" dirty="0">
                <a:latin typeface="+mn-ea"/>
                <a:ea typeface="+mn-ea"/>
              </a:rPr>
              <a:t>:</a:t>
            </a:r>
          </a:p>
        </p:txBody>
      </p:sp>
      <p:sp>
        <p:nvSpPr>
          <p:cNvPr id="9" name="Rectangle 12">
            <a:extLst>
              <a:ext uri="{FF2B5EF4-FFF2-40B4-BE49-F238E27FC236}">
                <a16:creationId xmlns:a16="http://schemas.microsoft.com/office/drawing/2014/main" id="{A1FFE85F-094C-938F-A616-6E527B1D83DD}"/>
              </a:ext>
            </a:extLst>
          </p:cNvPr>
          <p:cNvSpPr>
            <a:spLocks noChangeArrowheads="1"/>
          </p:cNvSpPr>
          <p:nvPr/>
        </p:nvSpPr>
        <p:spPr bwMode="auto">
          <a:xfrm>
            <a:off x="3466904" y="2898660"/>
            <a:ext cx="33749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i="1" dirty="0">
                <a:solidFill>
                  <a:srgbClr val="FF0000"/>
                </a:solidFill>
                <a:latin typeface="+mn-ea"/>
                <a:ea typeface="+mn-ea"/>
              </a:rPr>
              <a:t>E</a:t>
            </a:r>
            <a:r>
              <a:rPr lang="en-US" altLang="zh-CN" sz="2800" baseline="-25000" dirty="0">
                <a:solidFill>
                  <a:srgbClr val="FF0000"/>
                </a:solidFill>
                <a:latin typeface="+mn-ea"/>
                <a:ea typeface="+mn-ea"/>
              </a:rPr>
              <a:t>1</a:t>
            </a:r>
            <a:r>
              <a:rPr lang="en-US" altLang="zh-CN" sz="2800" dirty="0">
                <a:solidFill>
                  <a:srgbClr val="FF0000"/>
                </a:solidFill>
                <a:latin typeface="+mn-ea"/>
                <a:ea typeface="+mn-ea"/>
              </a:rPr>
              <a:t>=4.44</a:t>
            </a:r>
            <a:r>
              <a:rPr lang="en-US" altLang="zh-CN" sz="2800" i="1" dirty="0">
                <a:solidFill>
                  <a:srgbClr val="FF0000"/>
                </a:solidFill>
                <a:latin typeface="+mn-ea"/>
                <a:ea typeface="+mn-ea"/>
              </a:rPr>
              <a:t>ƒ</a:t>
            </a:r>
            <a:r>
              <a:rPr lang="en-US" altLang="zh-CN" sz="2800" baseline="-25000" dirty="0">
                <a:solidFill>
                  <a:srgbClr val="FF0000"/>
                </a:solidFill>
                <a:latin typeface="+mn-ea"/>
                <a:ea typeface="+mn-ea"/>
              </a:rPr>
              <a:t>1</a:t>
            </a:r>
            <a:r>
              <a:rPr lang="en-US" altLang="zh-CN" sz="2800" i="1" dirty="0">
                <a:solidFill>
                  <a:srgbClr val="FF0000"/>
                </a:solidFill>
                <a:latin typeface="+mn-ea"/>
                <a:ea typeface="+mn-ea"/>
              </a:rPr>
              <a:t>N</a:t>
            </a:r>
            <a:r>
              <a:rPr lang="en-US" altLang="zh-CN" sz="2800" baseline="-25000" dirty="0">
                <a:solidFill>
                  <a:srgbClr val="FF0000"/>
                </a:solidFill>
                <a:latin typeface="+mn-ea"/>
                <a:ea typeface="+mn-ea"/>
              </a:rPr>
              <a:t>1</a:t>
            </a:r>
            <a:r>
              <a:rPr lang="en-US" altLang="zh-CN" sz="2800" i="1" dirty="0">
                <a:solidFill>
                  <a:srgbClr val="FF0000"/>
                </a:solidFill>
                <a:latin typeface="+mn-ea"/>
                <a:ea typeface="+mn-ea"/>
              </a:rPr>
              <a:t>K</a:t>
            </a:r>
            <a:r>
              <a:rPr lang="en-US" altLang="zh-CN" sz="2800" baseline="-25000" dirty="0">
                <a:solidFill>
                  <a:srgbClr val="FF0000"/>
                </a:solidFill>
                <a:latin typeface="+mn-ea"/>
                <a:ea typeface="+mn-ea"/>
              </a:rPr>
              <a:t>N1</a:t>
            </a:r>
            <a:r>
              <a:rPr lang="en-US" altLang="zh-CN" sz="2800" i="1" dirty="0">
                <a:solidFill>
                  <a:srgbClr val="FF0000"/>
                </a:solidFill>
                <a:latin typeface="+mn-ea"/>
                <a:ea typeface="+mn-ea"/>
              </a:rPr>
              <a:t>Φ</a:t>
            </a:r>
            <a:r>
              <a:rPr lang="en-US" altLang="zh-CN" sz="2800" baseline="-25000" dirty="0">
                <a:solidFill>
                  <a:srgbClr val="FF0000"/>
                </a:solidFill>
                <a:latin typeface="+mn-ea"/>
                <a:ea typeface="+mn-ea"/>
              </a:rPr>
              <a:t>m</a:t>
            </a:r>
            <a:endParaRPr lang="en-US" altLang="zh-CN" sz="2800" i="1" dirty="0">
              <a:solidFill>
                <a:srgbClr val="FF0000"/>
              </a:solidFill>
              <a:latin typeface="+mn-ea"/>
              <a:ea typeface="+mn-ea"/>
            </a:endParaRPr>
          </a:p>
        </p:txBody>
      </p:sp>
      <p:sp>
        <p:nvSpPr>
          <p:cNvPr id="10" name="Rectangle 13">
            <a:extLst>
              <a:ext uri="{FF2B5EF4-FFF2-40B4-BE49-F238E27FC236}">
                <a16:creationId xmlns:a16="http://schemas.microsoft.com/office/drawing/2014/main" id="{62749A67-324F-A98F-E41E-E55E12E3CFDF}"/>
              </a:ext>
            </a:extLst>
          </p:cNvPr>
          <p:cNvSpPr>
            <a:spLocks noChangeArrowheads="1"/>
          </p:cNvSpPr>
          <p:nvPr/>
        </p:nvSpPr>
        <p:spPr bwMode="auto">
          <a:xfrm>
            <a:off x="745635" y="3491387"/>
            <a:ext cx="788402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式中</a:t>
            </a:r>
            <a:r>
              <a:rPr lang="en-US" altLang="zh-CN" sz="2000" dirty="0">
                <a:latin typeface="+mn-ea"/>
                <a:ea typeface="+mn-ea"/>
              </a:rPr>
              <a:t>:</a:t>
            </a:r>
            <a:r>
              <a:rPr lang="en-US" altLang="zh-CN" sz="2000" i="1" dirty="0">
                <a:latin typeface="+mn-ea"/>
                <a:ea typeface="+mn-ea"/>
              </a:rPr>
              <a:t> </a:t>
            </a:r>
          </a:p>
          <a:p>
            <a:pPr eaLnBrk="1" hangingPunct="1"/>
            <a:r>
              <a:rPr lang="en-US" altLang="zh-CN" sz="2000" i="1" dirty="0">
                <a:latin typeface="+mn-ea"/>
                <a:ea typeface="+mn-ea"/>
              </a:rPr>
              <a:t>      E</a:t>
            </a:r>
            <a:r>
              <a:rPr lang="en-US" altLang="zh-CN" sz="2000" baseline="-25000" dirty="0">
                <a:latin typeface="+mn-ea"/>
                <a:ea typeface="+mn-ea"/>
              </a:rPr>
              <a:t>1</a:t>
            </a:r>
            <a:r>
              <a:rPr lang="en-US" altLang="zh-CN" sz="2000" dirty="0">
                <a:latin typeface="+mn-ea"/>
                <a:ea typeface="+mn-ea"/>
              </a:rPr>
              <a:t>——</a:t>
            </a:r>
            <a:r>
              <a:rPr lang="zh-CN" altLang="en-US" sz="2000" dirty="0">
                <a:latin typeface="+mn-ea"/>
                <a:ea typeface="+mn-ea"/>
              </a:rPr>
              <a:t>定子绕组的感应电动势有效值</a:t>
            </a:r>
            <a:r>
              <a:rPr lang="en-US" altLang="zh-CN" sz="2000" dirty="0">
                <a:latin typeface="+mn-ea"/>
                <a:ea typeface="+mn-ea"/>
              </a:rPr>
              <a:t> </a:t>
            </a:r>
            <a:endParaRPr lang="zh-CN" altLang="en-US" sz="2000" dirty="0">
              <a:latin typeface="+mn-ea"/>
              <a:ea typeface="+mn-ea"/>
            </a:endParaRPr>
          </a:p>
          <a:p>
            <a:pPr eaLnBrk="1" hangingPunct="1"/>
            <a:r>
              <a:rPr lang="zh-CN" altLang="en-US" sz="2000" i="1" dirty="0">
                <a:latin typeface="+mn-ea"/>
                <a:ea typeface="+mn-ea"/>
              </a:rPr>
              <a:t>      </a:t>
            </a:r>
            <a:r>
              <a:rPr lang="en-US" altLang="zh-CN" sz="2000" i="1" dirty="0">
                <a:latin typeface="+mn-ea"/>
                <a:ea typeface="+mn-ea"/>
              </a:rPr>
              <a:t>N</a:t>
            </a:r>
            <a:r>
              <a:rPr lang="en-US" altLang="zh-CN" sz="2000" baseline="-25000" dirty="0">
                <a:latin typeface="+mn-ea"/>
                <a:ea typeface="+mn-ea"/>
              </a:rPr>
              <a:t>1  </a:t>
            </a:r>
            <a:r>
              <a:rPr lang="en-US" altLang="zh-CN" sz="2000" dirty="0">
                <a:latin typeface="+mn-ea"/>
                <a:ea typeface="+mn-ea"/>
              </a:rPr>
              <a:t>——</a:t>
            </a:r>
            <a:r>
              <a:rPr lang="zh-CN" altLang="en-US" sz="2000" dirty="0">
                <a:latin typeface="+mn-ea"/>
                <a:ea typeface="+mn-ea"/>
              </a:rPr>
              <a:t>定子每相绕组的匝数</a:t>
            </a:r>
          </a:p>
          <a:p>
            <a:pPr eaLnBrk="1" hangingPunct="1"/>
            <a:r>
              <a:rPr lang="zh-CN" altLang="en-US" sz="2000" dirty="0">
                <a:latin typeface="+mn-ea"/>
                <a:ea typeface="+mn-ea"/>
              </a:rPr>
              <a:t>      </a:t>
            </a:r>
            <a:r>
              <a:rPr lang="en-US" altLang="zh-CN" sz="2000" i="1" dirty="0">
                <a:latin typeface="+mn-ea"/>
                <a:ea typeface="+mn-ea"/>
              </a:rPr>
              <a:t>K</a:t>
            </a:r>
            <a:r>
              <a:rPr lang="en-US" altLang="zh-CN" sz="2000" baseline="-25000" dirty="0">
                <a:latin typeface="+mn-ea"/>
                <a:ea typeface="+mn-ea"/>
              </a:rPr>
              <a:t>N1</a:t>
            </a:r>
            <a:r>
              <a:rPr lang="en-US" altLang="zh-CN" sz="2000" dirty="0">
                <a:latin typeface="+mn-ea"/>
                <a:ea typeface="+mn-ea"/>
              </a:rPr>
              <a:t>——</a:t>
            </a:r>
            <a:r>
              <a:rPr lang="zh-CN" altLang="en-US" sz="2000" dirty="0">
                <a:latin typeface="+mn-ea"/>
                <a:ea typeface="+mn-ea"/>
              </a:rPr>
              <a:t>定子绕组的绕组系数， </a:t>
            </a:r>
            <a:r>
              <a:rPr lang="en-US" altLang="zh-CN" sz="2000" i="1" dirty="0">
                <a:latin typeface="+mn-ea"/>
                <a:ea typeface="+mn-ea"/>
              </a:rPr>
              <a:t>K</a:t>
            </a:r>
            <a:r>
              <a:rPr lang="en-US" altLang="zh-CN" sz="2000" baseline="-25000" dirty="0">
                <a:latin typeface="+mn-ea"/>
                <a:ea typeface="+mn-ea"/>
              </a:rPr>
              <a:t>N1</a:t>
            </a:r>
            <a:r>
              <a:rPr lang="en-US" altLang="zh-CN" sz="2000" dirty="0">
                <a:latin typeface="+mn-ea"/>
                <a:ea typeface="+mn-ea"/>
              </a:rPr>
              <a:t> &lt;1</a:t>
            </a:r>
          </a:p>
          <a:p>
            <a:pPr eaLnBrk="1" hangingPunct="1"/>
            <a:r>
              <a:rPr lang="en-US" altLang="zh-CN" sz="2000" dirty="0">
                <a:latin typeface="+mn-ea"/>
                <a:ea typeface="+mn-ea"/>
              </a:rPr>
              <a:t>      </a:t>
            </a:r>
            <a:r>
              <a:rPr lang="en-US" altLang="zh-CN" sz="2000" i="1" dirty="0">
                <a:latin typeface="+mn-ea"/>
                <a:ea typeface="+mn-ea"/>
              </a:rPr>
              <a:t>ƒ</a:t>
            </a:r>
            <a:r>
              <a:rPr lang="en-US" altLang="zh-CN" sz="2000" baseline="-25000" dirty="0">
                <a:latin typeface="+mn-ea"/>
                <a:ea typeface="+mn-ea"/>
              </a:rPr>
              <a:t>1    </a:t>
            </a:r>
            <a:r>
              <a:rPr lang="en-US" altLang="zh-CN" sz="2000" dirty="0">
                <a:latin typeface="+mn-ea"/>
                <a:ea typeface="+mn-ea"/>
              </a:rPr>
              <a:t>——</a:t>
            </a:r>
            <a:r>
              <a:rPr lang="zh-CN" altLang="en-US" sz="2000" dirty="0">
                <a:latin typeface="+mn-ea"/>
                <a:ea typeface="+mn-ea"/>
              </a:rPr>
              <a:t>定子绕组感应电动势的频率，即电源的频率</a:t>
            </a:r>
          </a:p>
          <a:p>
            <a:pPr eaLnBrk="1" hangingPunct="1"/>
            <a:r>
              <a:rPr lang="zh-CN" altLang="en-US" sz="2000" i="1" dirty="0">
                <a:latin typeface="+mn-ea"/>
                <a:ea typeface="+mn-ea"/>
              </a:rPr>
              <a:t>     </a:t>
            </a:r>
            <a:r>
              <a:rPr lang="en-US" altLang="zh-CN" sz="2000" i="1" dirty="0" err="1">
                <a:latin typeface="+mn-ea"/>
                <a:ea typeface="+mn-ea"/>
              </a:rPr>
              <a:t>Φ</a:t>
            </a:r>
            <a:r>
              <a:rPr lang="en-US" altLang="zh-CN" sz="2000" baseline="-25000" dirty="0" err="1">
                <a:latin typeface="+mn-ea"/>
                <a:ea typeface="+mn-ea"/>
              </a:rPr>
              <a:t>m</a:t>
            </a:r>
            <a:r>
              <a:rPr lang="en-US" altLang="zh-CN" sz="2000" baseline="-25000" dirty="0">
                <a:latin typeface="+mn-ea"/>
                <a:ea typeface="+mn-ea"/>
              </a:rPr>
              <a:t>  </a:t>
            </a:r>
            <a:r>
              <a:rPr lang="en-US" altLang="zh-CN" sz="2000" dirty="0">
                <a:latin typeface="+mn-ea"/>
                <a:ea typeface="+mn-ea"/>
              </a:rPr>
              <a:t>——</a:t>
            </a:r>
            <a:r>
              <a:rPr lang="zh-CN" altLang="en-US" sz="2000" dirty="0">
                <a:latin typeface="+mn-ea"/>
                <a:ea typeface="+mn-ea"/>
              </a:rPr>
              <a:t>主磁通</a:t>
            </a:r>
          </a:p>
        </p:txBody>
      </p:sp>
      <p:sp>
        <p:nvSpPr>
          <p:cNvPr id="11" name="Rectangle 14">
            <a:extLst>
              <a:ext uri="{FF2B5EF4-FFF2-40B4-BE49-F238E27FC236}">
                <a16:creationId xmlns:a16="http://schemas.microsoft.com/office/drawing/2014/main" id="{29084E7C-75FB-458B-B961-1A25FE60726A}"/>
              </a:ext>
            </a:extLst>
          </p:cNvPr>
          <p:cNvSpPr>
            <a:spLocks noChangeArrowheads="1"/>
          </p:cNvSpPr>
          <p:nvPr/>
        </p:nvSpPr>
        <p:spPr bwMode="auto">
          <a:xfrm>
            <a:off x="777940" y="5595575"/>
            <a:ext cx="49228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可见：     </a:t>
            </a:r>
            <a:r>
              <a:rPr lang="en-US" altLang="zh-CN" sz="2000" i="1" dirty="0">
                <a:solidFill>
                  <a:srgbClr val="FF0000"/>
                </a:solidFill>
                <a:latin typeface="+mn-ea"/>
                <a:ea typeface="+mn-ea"/>
              </a:rPr>
              <a:t>E</a:t>
            </a:r>
            <a:r>
              <a:rPr lang="en-US" altLang="zh-CN" sz="2000" baseline="-25000" dirty="0">
                <a:solidFill>
                  <a:srgbClr val="FF0000"/>
                </a:solidFill>
                <a:latin typeface="+mn-ea"/>
                <a:ea typeface="+mn-ea"/>
              </a:rPr>
              <a:t>1</a:t>
            </a:r>
            <a:r>
              <a:rPr lang="en-US" altLang="zh-CN" sz="2000" dirty="0">
                <a:solidFill>
                  <a:srgbClr val="FF0000"/>
                </a:solidFill>
                <a:latin typeface="+mn-ea"/>
                <a:ea typeface="+mn-ea"/>
              </a:rPr>
              <a:t>∝</a:t>
            </a:r>
            <a:r>
              <a:rPr lang="en-US" altLang="zh-CN" sz="2000" i="1" dirty="0">
                <a:solidFill>
                  <a:srgbClr val="FF0000"/>
                </a:solidFill>
                <a:latin typeface="+mn-ea"/>
                <a:ea typeface="+mn-ea"/>
              </a:rPr>
              <a:t>ƒ</a:t>
            </a:r>
            <a:r>
              <a:rPr lang="en-US" altLang="zh-CN" sz="2000" baseline="-25000" dirty="0">
                <a:solidFill>
                  <a:srgbClr val="FF0000"/>
                </a:solidFill>
                <a:latin typeface="+mn-ea"/>
                <a:ea typeface="+mn-ea"/>
              </a:rPr>
              <a:t>1</a:t>
            </a:r>
            <a:r>
              <a:rPr lang="en-US" altLang="zh-CN" sz="2000" i="1" dirty="0">
                <a:solidFill>
                  <a:srgbClr val="FF0000"/>
                </a:solidFill>
                <a:latin typeface="+mn-ea"/>
                <a:ea typeface="+mn-ea"/>
              </a:rPr>
              <a:t>Φ</a:t>
            </a:r>
            <a:r>
              <a:rPr lang="en-US" altLang="zh-CN" sz="2000" baseline="-25000" dirty="0">
                <a:solidFill>
                  <a:srgbClr val="FF0000"/>
                </a:solidFill>
                <a:latin typeface="+mn-ea"/>
                <a:ea typeface="+mn-ea"/>
              </a:rPr>
              <a:t>m</a:t>
            </a:r>
            <a:r>
              <a:rPr lang="en-US" altLang="zh-CN" sz="2000" dirty="0">
                <a:latin typeface="+mn-ea"/>
                <a:ea typeface="+mn-ea"/>
              </a:rPr>
              <a:t>   </a:t>
            </a:r>
            <a:r>
              <a:rPr lang="zh-CN" altLang="en-US" sz="2000" dirty="0">
                <a:latin typeface="+mn-ea"/>
                <a:ea typeface="+mn-ea"/>
              </a:rPr>
              <a:t>将</a:t>
            </a:r>
            <a:r>
              <a:rPr lang="en-US" altLang="zh-CN" sz="2000" dirty="0">
                <a:latin typeface="+mn-ea"/>
                <a:ea typeface="+mn-ea"/>
              </a:rPr>
              <a:t>△</a:t>
            </a:r>
            <a:r>
              <a:rPr lang="en-US" altLang="zh-CN" sz="2000" i="1" dirty="0">
                <a:latin typeface="+mn-ea"/>
                <a:ea typeface="+mn-ea"/>
              </a:rPr>
              <a:t>U </a:t>
            </a:r>
            <a:r>
              <a:rPr lang="zh-CN" altLang="en-US" sz="2000" dirty="0">
                <a:latin typeface="+mn-ea"/>
                <a:ea typeface="+mn-ea"/>
              </a:rPr>
              <a:t>忽略，则</a:t>
            </a:r>
            <a:endParaRPr lang="en-US" altLang="zh-CN" sz="2000" baseline="-25000" dirty="0">
              <a:solidFill>
                <a:srgbClr val="FF0000"/>
              </a:solidFill>
              <a:latin typeface="+mn-ea"/>
              <a:ea typeface="+mn-ea"/>
            </a:endParaRPr>
          </a:p>
        </p:txBody>
      </p:sp>
      <p:grpSp>
        <p:nvGrpSpPr>
          <p:cNvPr id="12" name="Group 26">
            <a:extLst>
              <a:ext uri="{FF2B5EF4-FFF2-40B4-BE49-F238E27FC236}">
                <a16:creationId xmlns:a16="http://schemas.microsoft.com/office/drawing/2014/main" id="{E2399F96-DD5D-EABE-1A1E-826485970BB6}"/>
              </a:ext>
            </a:extLst>
          </p:cNvPr>
          <p:cNvGrpSpPr>
            <a:grpSpLocks/>
          </p:cNvGrpSpPr>
          <p:nvPr/>
        </p:nvGrpSpPr>
        <p:grpSpPr bwMode="auto">
          <a:xfrm>
            <a:off x="7417221" y="3326191"/>
            <a:ext cx="1943100" cy="360362"/>
            <a:chOff x="3334" y="1797"/>
            <a:chExt cx="1078" cy="227"/>
          </a:xfrm>
        </p:grpSpPr>
        <p:sp>
          <p:nvSpPr>
            <p:cNvPr id="13" name="Text Box 20">
              <a:extLst>
                <a:ext uri="{FF2B5EF4-FFF2-40B4-BE49-F238E27FC236}">
                  <a16:creationId xmlns:a16="http://schemas.microsoft.com/office/drawing/2014/main" id="{646DBC41-B240-5E09-0423-1E74F14A63FD}"/>
                </a:ext>
              </a:extLst>
            </p:cNvPr>
            <p:cNvSpPr txBox="1">
              <a:spLocks noChangeArrowheads="1"/>
            </p:cNvSpPr>
            <p:nvPr/>
          </p:nvSpPr>
          <p:spPr bwMode="auto">
            <a:xfrm>
              <a:off x="3651" y="1797"/>
              <a:ext cx="761"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0000FF"/>
                  </a:solidFill>
                  <a:latin typeface="+mn-ea"/>
                  <a:ea typeface="+mn-ea"/>
                </a:rPr>
                <a:t>漏阻抗压降</a:t>
              </a:r>
            </a:p>
          </p:txBody>
        </p:sp>
        <p:sp>
          <p:nvSpPr>
            <p:cNvPr id="15" name="Line 24">
              <a:extLst>
                <a:ext uri="{FF2B5EF4-FFF2-40B4-BE49-F238E27FC236}">
                  <a16:creationId xmlns:a16="http://schemas.microsoft.com/office/drawing/2014/main" id="{BC7C8333-1B37-15F6-59A9-EB0D8E4B0435}"/>
                </a:ext>
              </a:extLst>
            </p:cNvPr>
            <p:cNvSpPr>
              <a:spLocks noChangeShapeType="1"/>
            </p:cNvSpPr>
            <p:nvPr/>
          </p:nvSpPr>
          <p:spPr bwMode="auto">
            <a:xfrm>
              <a:off x="3742" y="2024"/>
              <a:ext cx="590" cy="0"/>
            </a:xfrm>
            <a:prstGeom prst="line">
              <a:avLst/>
            </a:prstGeom>
            <a:noFill/>
            <a:ln w="9525">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6" name="Line 25">
              <a:extLst>
                <a:ext uri="{FF2B5EF4-FFF2-40B4-BE49-F238E27FC236}">
                  <a16:creationId xmlns:a16="http://schemas.microsoft.com/office/drawing/2014/main" id="{2ADBB749-AF4A-ED19-9503-C37D82B661E6}"/>
                </a:ext>
              </a:extLst>
            </p:cNvPr>
            <p:cNvSpPr>
              <a:spLocks noChangeShapeType="1"/>
            </p:cNvSpPr>
            <p:nvPr/>
          </p:nvSpPr>
          <p:spPr bwMode="auto">
            <a:xfrm flipH="1" flipV="1">
              <a:off x="3334" y="1797"/>
              <a:ext cx="408" cy="227"/>
            </a:xfrm>
            <a:prstGeom prst="line">
              <a:avLst/>
            </a:prstGeom>
            <a:noFill/>
            <a:ln w="9525">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grpSp>
      <p:sp>
        <p:nvSpPr>
          <p:cNvPr id="17" name="矩形 16">
            <a:extLst>
              <a:ext uri="{FF2B5EF4-FFF2-40B4-BE49-F238E27FC236}">
                <a16:creationId xmlns:a16="http://schemas.microsoft.com/office/drawing/2014/main" id="{47BFA8AF-4F68-FAB9-5046-2157F10FC1D1}"/>
              </a:ext>
            </a:extLst>
          </p:cNvPr>
          <p:cNvSpPr/>
          <p:nvPr/>
        </p:nvSpPr>
        <p:spPr>
          <a:xfrm>
            <a:off x="6004859" y="5536129"/>
            <a:ext cx="2576346" cy="58477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r>
              <a:rPr lang="en-US" altLang="zh-CN" sz="3200" i="1" dirty="0">
                <a:solidFill>
                  <a:srgbClr val="FF0000"/>
                </a:solidFill>
                <a:latin typeface="+mn-ea"/>
              </a:rPr>
              <a:t>E</a:t>
            </a:r>
            <a:r>
              <a:rPr lang="en-US" altLang="zh-CN" sz="3200" baseline="-25000" dirty="0">
                <a:solidFill>
                  <a:srgbClr val="FF0000"/>
                </a:solidFill>
                <a:latin typeface="+mn-ea"/>
              </a:rPr>
              <a:t>1</a:t>
            </a:r>
            <a:r>
              <a:rPr lang="en-US" altLang="zh-CN" sz="3200" dirty="0">
                <a:solidFill>
                  <a:srgbClr val="FF0000"/>
                </a:solidFill>
                <a:latin typeface="+mn-ea"/>
              </a:rPr>
              <a:t>≈</a:t>
            </a:r>
            <a:r>
              <a:rPr lang="en-US" altLang="zh-CN" sz="3200" i="1" dirty="0">
                <a:solidFill>
                  <a:srgbClr val="FF0000"/>
                </a:solidFill>
                <a:latin typeface="+mn-ea"/>
              </a:rPr>
              <a:t>U</a:t>
            </a:r>
            <a:r>
              <a:rPr lang="en-US" altLang="zh-CN" sz="3200" baseline="-25000" dirty="0">
                <a:solidFill>
                  <a:srgbClr val="FF0000"/>
                </a:solidFill>
                <a:latin typeface="+mn-ea"/>
              </a:rPr>
              <a:t>1</a:t>
            </a:r>
            <a:r>
              <a:rPr lang="en-US" altLang="zh-CN" sz="3200" dirty="0">
                <a:solidFill>
                  <a:srgbClr val="FF0000"/>
                </a:solidFill>
                <a:latin typeface="+mn-ea"/>
              </a:rPr>
              <a:t>∝</a:t>
            </a:r>
            <a:r>
              <a:rPr lang="en-US" altLang="zh-CN" sz="3200" i="1" dirty="0">
                <a:solidFill>
                  <a:srgbClr val="FF0000"/>
                </a:solidFill>
                <a:latin typeface="+mn-ea"/>
              </a:rPr>
              <a:t>ƒ</a:t>
            </a:r>
            <a:r>
              <a:rPr lang="en-US" altLang="zh-CN" sz="3200" baseline="-25000" dirty="0">
                <a:solidFill>
                  <a:srgbClr val="FF0000"/>
                </a:solidFill>
                <a:latin typeface="+mn-ea"/>
              </a:rPr>
              <a:t>1</a:t>
            </a:r>
            <a:r>
              <a:rPr lang="en-US" altLang="zh-CN" sz="3200" i="1" dirty="0">
                <a:solidFill>
                  <a:srgbClr val="FF0000"/>
                </a:solidFill>
                <a:latin typeface="+mn-ea"/>
              </a:rPr>
              <a:t>Φ</a:t>
            </a:r>
            <a:r>
              <a:rPr lang="en-US" altLang="zh-CN" sz="3200" baseline="-25000" dirty="0">
                <a:solidFill>
                  <a:srgbClr val="FF0000"/>
                </a:solidFill>
                <a:latin typeface="+mn-ea"/>
              </a:rPr>
              <a:t>m</a:t>
            </a:r>
            <a:endParaRPr lang="zh-CN" altLang="en-US" sz="3200" dirty="0">
              <a:latin typeface="+mn-ea"/>
            </a:endParaRPr>
          </a:p>
        </p:txBody>
      </p:sp>
      <p:sp>
        <p:nvSpPr>
          <p:cNvPr id="18" name="矩形 17">
            <a:extLst>
              <a:ext uri="{FF2B5EF4-FFF2-40B4-BE49-F238E27FC236}">
                <a16:creationId xmlns:a16="http://schemas.microsoft.com/office/drawing/2014/main" id="{CA3B2E62-ACB5-FD06-E3FC-F9F72949DEC3}"/>
              </a:ext>
            </a:extLst>
          </p:cNvPr>
          <p:cNvSpPr/>
          <p:nvPr/>
        </p:nvSpPr>
        <p:spPr>
          <a:xfrm>
            <a:off x="6225219" y="2923972"/>
            <a:ext cx="1402948" cy="461665"/>
          </a:xfrm>
          <a:prstGeom prst="rect">
            <a:avLst/>
          </a:prstGeom>
        </p:spPr>
        <p:txBody>
          <a:bodyPr wrap="none">
            <a:spAutoFit/>
          </a:bodyPr>
          <a:lstStyle/>
          <a:p>
            <a:r>
              <a:rPr lang="en-US" altLang="zh-CN" sz="2400" dirty="0">
                <a:solidFill>
                  <a:srgbClr val="FF0000"/>
                </a:solidFill>
                <a:latin typeface="微软雅黑" panose="020B0503020204020204" pitchFamily="34" charset="-122"/>
                <a:ea typeface="微软雅黑" panose="020B0503020204020204" pitchFamily="34" charset="-122"/>
              </a:rPr>
              <a:t>=</a:t>
            </a:r>
            <a:r>
              <a:rPr lang="en-US" altLang="zh-CN" sz="2400" i="1" dirty="0">
                <a:solidFill>
                  <a:srgbClr val="FF0000"/>
                </a:solidFill>
                <a:latin typeface="微软雅黑" panose="020B0503020204020204" pitchFamily="34" charset="-122"/>
                <a:ea typeface="微软雅黑" panose="020B0503020204020204" pitchFamily="34" charset="-122"/>
              </a:rPr>
              <a:t>U</a:t>
            </a:r>
            <a:r>
              <a:rPr lang="en-US" altLang="zh-CN" sz="2400" baseline="-25000" dirty="0">
                <a:solidFill>
                  <a:srgbClr val="FF0000"/>
                </a:solidFill>
                <a:latin typeface="微软雅黑" panose="020B0503020204020204" pitchFamily="34" charset="-122"/>
                <a:ea typeface="微软雅黑" panose="020B0503020204020204" pitchFamily="34" charset="-122"/>
              </a:rPr>
              <a:t>1</a:t>
            </a:r>
            <a:r>
              <a:rPr lang="en-US" altLang="zh-CN" sz="2400" dirty="0">
                <a:solidFill>
                  <a:srgbClr val="FF0000"/>
                </a:solidFill>
                <a:latin typeface="微软雅黑" panose="020B0503020204020204" pitchFamily="34" charset="-122"/>
                <a:ea typeface="微软雅黑" panose="020B0503020204020204" pitchFamily="34" charset="-122"/>
              </a:rPr>
              <a:t>+△</a:t>
            </a:r>
            <a:r>
              <a:rPr lang="en-US" altLang="zh-CN" sz="2400" i="1" dirty="0">
                <a:solidFill>
                  <a:srgbClr val="FF0000"/>
                </a:solidFill>
                <a:latin typeface="微软雅黑" panose="020B0503020204020204" pitchFamily="34" charset="-122"/>
                <a:ea typeface="微软雅黑" panose="020B0503020204020204" pitchFamily="34" charset="-122"/>
              </a:rPr>
              <a:t>U</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500"/>
                                        <p:tgtEl>
                                          <p:spTgt spid="12"/>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slide(fromLeft)">
                                      <p:cBhvr>
                                        <p:cTn id="23" dur="500"/>
                                        <p:tgtEl>
                                          <p:spTgt spid="11"/>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1000"/>
                                        <p:tgtEl>
                                          <p:spTgt spid="18"/>
                                        </p:tgtEl>
                                      </p:cBhvr>
                                    </p:animEffect>
                                    <p:anim calcmode="lin" valueType="num">
                                      <p:cBhvr>
                                        <p:cTn id="35" dur="1000" fill="hold"/>
                                        <p:tgtEl>
                                          <p:spTgt spid="18"/>
                                        </p:tgtEl>
                                        <p:attrNameLst>
                                          <p:attrName>ppt_x</p:attrName>
                                        </p:attrNameLst>
                                      </p:cBhvr>
                                      <p:tavLst>
                                        <p:tav tm="0">
                                          <p:val>
                                            <p:strVal val="#ppt_x"/>
                                          </p:val>
                                        </p:tav>
                                        <p:tav tm="100000">
                                          <p:val>
                                            <p:strVal val="#ppt_x"/>
                                          </p:val>
                                        </p:tav>
                                      </p:tavLst>
                                    </p:anim>
                                    <p:anim calcmode="lin" valueType="num">
                                      <p:cBhvr>
                                        <p:cTn id="3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7" grpId="0" animBg="1"/>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E1484E05-C7FF-F1AA-BCCD-4DC60ECFF0F5}"/>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1.2 </a:t>
            </a:r>
            <a:r>
              <a:rPr lang="zh-CN" altLang="en-US" sz="3200" b="1" dirty="0">
                <a:solidFill>
                  <a:srgbClr val="022F4F"/>
                </a:solidFill>
                <a:latin typeface="微软雅黑" panose="020B0503020204020204" charset="-122"/>
                <a:ea typeface="微软雅黑" panose="020B0503020204020204" charset="-122"/>
              </a:rPr>
              <a:t>变频器的选用</a:t>
            </a:r>
            <a:endParaRPr lang="zh-CN" altLang="zh-CN" sz="3200" b="1" dirty="0">
              <a:solidFill>
                <a:srgbClr val="022F4F"/>
              </a:solidFill>
              <a:latin typeface="微软雅黑" panose="020B0503020204020204" charset="-122"/>
              <a:ea typeface="微软雅黑" panose="020B0503020204020204" charset="-122"/>
            </a:endParaRPr>
          </a:p>
        </p:txBody>
      </p:sp>
      <p:sp>
        <p:nvSpPr>
          <p:cNvPr id="3" name="Text Box 8">
            <a:extLst>
              <a:ext uri="{FF2B5EF4-FFF2-40B4-BE49-F238E27FC236}">
                <a16:creationId xmlns:a16="http://schemas.microsoft.com/office/drawing/2014/main" id="{EC06BB2F-C5E9-3E59-ECF1-9048B35D7E38}"/>
              </a:ext>
            </a:extLst>
          </p:cNvPr>
          <p:cNvSpPr txBox="1">
            <a:spLocks noChangeArrowheads="1"/>
          </p:cNvSpPr>
          <p:nvPr/>
        </p:nvSpPr>
        <p:spPr bwMode="auto">
          <a:xfrm>
            <a:off x="595818" y="1317523"/>
            <a:ext cx="10735491" cy="2104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lnSpc>
                <a:spcPct val="150000"/>
              </a:lnSpc>
              <a:buFont typeface="Arial" panose="020B0604020202020204" pitchFamily="34" charset="0"/>
              <a:buChar char="•"/>
            </a:pPr>
            <a:r>
              <a:rPr lang="zh-CN" altLang="en-US" dirty="0">
                <a:latin typeface="+mn-ea"/>
                <a:ea typeface="+mn-ea"/>
              </a:rPr>
              <a:t>当</a:t>
            </a:r>
            <a:r>
              <a:rPr lang="en-US" altLang="zh-CN" i="1" dirty="0">
                <a:solidFill>
                  <a:srgbClr val="FF0000"/>
                </a:solidFill>
                <a:latin typeface="+mn-ea"/>
                <a:ea typeface="+mn-ea"/>
              </a:rPr>
              <a:t>U</a:t>
            </a:r>
            <a:r>
              <a:rPr lang="en-US" altLang="zh-CN" baseline="-25000" dirty="0">
                <a:solidFill>
                  <a:srgbClr val="FF0000"/>
                </a:solidFill>
                <a:latin typeface="+mn-ea"/>
                <a:ea typeface="+mn-ea"/>
              </a:rPr>
              <a:t>1</a:t>
            </a:r>
            <a:r>
              <a:rPr lang="en-US" altLang="zh-CN" dirty="0">
                <a:latin typeface="+mn-ea"/>
                <a:ea typeface="+mn-ea"/>
              </a:rPr>
              <a:t> </a:t>
            </a:r>
            <a:r>
              <a:rPr lang="en-US" altLang="zh-CN" dirty="0">
                <a:solidFill>
                  <a:srgbClr val="FF0000"/>
                </a:solidFill>
                <a:latin typeface="+mn-ea"/>
                <a:ea typeface="+mn-ea"/>
              </a:rPr>
              <a:t>≈ </a:t>
            </a:r>
            <a:r>
              <a:rPr lang="en-US" altLang="zh-CN" i="1" dirty="0">
                <a:solidFill>
                  <a:srgbClr val="FF0000"/>
                </a:solidFill>
                <a:latin typeface="+mn-ea"/>
                <a:ea typeface="+mn-ea"/>
              </a:rPr>
              <a:t>E</a:t>
            </a:r>
            <a:r>
              <a:rPr lang="en-US" altLang="zh-CN" baseline="-25000" dirty="0">
                <a:solidFill>
                  <a:srgbClr val="FF0000"/>
                </a:solidFill>
                <a:latin typeface="+mn-ea"/>
                <a:ea typeface="+mn-ea"/>
              </a:rPr>
              <a:t>1</a:t>
            </a:r>
            <a:r>
              <a:rPr lang="en-US" altLang="zh-CN" dirty="0">
                <a:solidFill>
                  <a:srgbClr val="FF0000"/>
                </a:solidFill>
                <a:latin typeface="+mn-ea"/>
                <a:ea typeface="+mn-ea"/>
              </a:rPr>
              <a:t>=const</a:t>
            </a:r>
            <a:r>
              <a:rPr lang="zh-CN" altLang="en-US" dirty="0">
                <a:solidFill>
                  <a:srgbClr val="FF0000"/>
                </a:solidFill>
                <a:latin typeface="+mn-ea"/>
                <a:ea typeface="+mn-ea"/>
              </a:rPr>
              <a:t>时，由</a:t>
            </a:r>
            <a:r>
              <a:rPr lang="en-US" altLang="zh-CN" i="1" dirty="0">
                <a:solidFill>
                  <a:srgbClr val="FF0000"/>
                </a:solidFill>
                <a:latin typeface="+mn-ea"/>
                <a:ea typeface="+mn-ea"/>
              </a:rPr>
              <a:t>E</a:t>
            </a:r>
            <a:r>
              <a:rPr lang="en-US" altLang="zh-CN" baseline="-25000" dirty="0">
                <a:solidFill>
                  <a:srgbClr val="FF0000"/>
                </a:solidFill>
                <a:latin typeface="+mn-ea"/>
                <a:ea typeface="+mn-ea"/>
              </a:rPr>
              <a:t>1</a:t>
            </a:r>
            <a:r>
              <a:rPr lang="en-US" altLang="zh-CN" dirty="0">
                <a:solidFill>
                  <a:srgbClr val="FF0000"/>
                </a:solidFill>
                <a:latin typeface="+mn-ea"/>
                <a:ea typeface="+mn-ea"/>
              </a:rPr>
              <a:t>≈</a:t>
            </a:r>
            <a:r>
              <a:rPr lang="en-US" altLang="zh-CN" i="1" dirty="0">
                <a:solidFill>
                  <a:srgbClr val="FF0000"/>
                </a:solidFill>
                <a:latin typeface="+mn-ea"/>
                <a:ea typeface="+mn-ea"/>
              </a:rPr>
              <a:t>U</a:t>
            </a:r>
            <a:r>
              <a:rPr lang="en-US" altLang="zh-CN" baseline="-25000" dirty="0">
                <a:solidFill>
                  <a:srgbClr val="FF0000"/>
                </a:solidFill>
                <a:latin typeface="+mn-ea"/>
                <a:ea typeface="+mn-ea"/>
              </a:rPr>
              <a:t>1</a:t>
            </a:r>
            <a:r>
              <a:rPr lang="en-US" altLang="zh-CN" dirty="0">
                <a:solidFill>
                  <a:srgbClr val="FF0000"/>
                </a:solidFill>
                <a:latin typeface="+mn-ea"/>
                <a:ea typeface="+mn-ea"/>
              </a:rPr>
              <a:t>∝</a:t>
            </a:r>
            <a:r>
              <a:rPr lang="en-US" altLang="zh-CN" i="1" dirty="0">
                <a:solidFill>
                  <a:srgbClr val="FF0000"/>
                </a:solidFill>
                <a:latin typeface="+mn-ea"/>
                <a:ea typeface="+mn-ea"/>
              </a:rPr>
              <a:t>ƒ</a:t>
            </a:r>
            <a:r>
              <a:rPr lang="en-US" altLang="zh-CN" baseline="-25000" dirty="0">
                <a:solidFill>
                  <a:srgbClr val="FF0000"/>
                </a:solidFill>
                <a:latin typeface="+mn-ea"/>
                <a:ea typeface="+mn-ea"/>
              </a:rPr>
              <a:t>1</a:t>
            </a:r>
            <a:r>
              <a:rPr lang="en-US" altLang="zh-CN" i="1" dirty="0">
                <a:solidFill>
                  <a:srgbClr val="FF0000"/>
                </a:solidFill>
                <a:latin typeface="+mn-ea"/>
                <a:ea typeface="+mn-ea"/>
              </a:rPr>
              <a:t>Φ</a:t>
            </a:r>
            <a:r>
              <a:rPr lang="en-US" altLang="zh-CN" baseline="-25000" dirty="0">
                <a:solidFill>
                  <a:srgbClr val="FF0000"/>
                </a:solidFill>
                <a:latin typeface="+mn-ea"/>
                <a:ea typeface="+mn-ea"/>
              </a:rPr>
              <a:t>m</a:t>
            </a:r>
            <a:r>
              <a:rPr lang="en-US" altLang="zh-CN" dirty="0">
                <a:latin typeface="+mn-ea"/>
                <a:ea typeface="+mn-ea"/>
              </a:rPr>
              <a:t> </a:t>
            </a:r>
            <a:r>
              <a:rPr lang="zh-CN" altLang="en-US" dirty="0">
                <a:latin typeface="+mn-ea"/>
                <a:ea typeface="+mn-ea"/>
              </a:rPr>
              <a:t>知，</a:t>
            </a:r>
            <a:r>
              <a:rPr lang="en-US" altLang="zh-CN" i="1" dirty="0">
                <a:solidFill>
                  <a:srgbClr val="FF0000"/>
                </a:solidFill>
                <a:latin typeface="+mn-ea"/>
                <a:ea typeface="+mn-ea"/>
              </a:rPr>
              <a:t>ƒ</a:t>
            </a:r>
            <a:r>
              <a:rPr lang="en-US" altLang="zh-CN" baseline="-25000" dirty="0">
                <a:solidFill>
                  <a:srgbClr val="FF0000"/>
                </a:solidFill>
                <a:latin typeface="+mn-ea"/>
                <a:ea typeface="+mn-ea"/>
              </a:rPr>
              <a:t>1</a:t>
            </a:r>
            <a:r>
              <a:rPr lang="en-US" altLang="zh-CN" dirty="0">
                <a:solidFill>
                  <a:srgbClr val="0000FF"/>
                </a:solidFill>
                <a:latin typeface="+mn-ea"/>
                <a:ea typeface="+mn-ea"/>
              </a:rPr>
              <a:t>↓</a:t>
            </a:r>
            <a:r>
              <a:rPr lang="en-US" altLang="zh-CN" dirty="0">
                <a:latin typeface="+mn-ea"/>
                <a:ea typeface="+mn-ea"/>
              </a:rPr>
              <a:t>→</a:t>
            </a:r>
            <a:r>
              <a:rPr lang="en-US" altLang="zh-CN" i="1" dirty="0" err="1">
                <a:solidFill>
                  <a:srgbClr val="FF0000"/>
                </a:solidFill>
                <a:latin typeface="+mn-ea"/>
                <a:ea typeface="+mn-ea"/>
              </a:rPr>
              <a:t>Φ</a:t>
            </a:r>
            <a:r>
              <a:rPr lang="en-US" altLang="zh-CN" baseline="-25000" dirty="0" err="1">
                <a:solidFill>
                  <a:srgbClr val="FF0000"/>
                </a:solidFill>
                <a:latin typeface="+mn-ea"/>
                <a:ea typeface="+mn-ea"/>
              </a:rPr>
              <a:t>m</a:t>
            </a:r>
            <a:r>
              <a:rPr lang="en-US" altLang="zh-CN" dirty="0">
                <a:solidFill>
                  <a:srgbClr val="0000FF"/>
                </a:solidFill>
                <a:latin typeface="+mn-ea"/>
                <a:ea typeface="+mn-ea"/>
              </a:rPr>
              <a:t>↑</a:t>
            </a:r>
            <a:r>
              <a:rPr lang="en-US" altLang="zh-CN" dirty="0">
                <a:latin typeface="+mn-ea"/>
                <a:ea typeface="+mn-ea"/>
              </a:rPr>
              <a:t>→</a:t>
            </a:r>
            <a:r>
              <a:rPr lang="zh-CN" altLang="en-US" dirty="0">
                <a:latin typeface="+mn-ea"/>
                <a:ea typeface="+mn-ea"/>
              </a:rPr>
              <a:t>电动机磁路过饱和，导致过大的励磁电流，电动机因绕组过热而损坏。</a:t>
            </a:r>
          </a:p>
          <a:p>
            <a:pPr marL="342900" indent="-342900" eaLnBrk="1" hangingPunct="1">
              <a:lnSpc>
                <a:spcPct val="150000"/>
              </a:lnSpc>
              <a:buFont typeface="Arial" panose="020B0604020202020204" pitchFamily="34" charset="0"/>
              <a:buChar char="•"/>
            </a:pPr>
            <a:r>
              <a:rPr lang="zh-CN" altLang="en-US" dirty="0">
                <a:latin typeface="+mn-ea"/>
                <a:ea typeface="+mn-ea"/>
              </a:rPr>
              <a:t>当</a:t>
            </a:r>
            <a:r>
              <a:rPr lang="en-US" altLang="zh-CN" dirty="0">
                <a:solidFill>
                  <a:srgbClr val="FF0000"/>
                </a:solidFill>
                <a:latin typeface="+mn-ea"/>
                <a:ea typeface="+mn-ea"/>
              </a:rPr>
              <a:t>U</a:t>
            </a:r>
            <a:r>
              <a:rPr lang="en-US" altLang="zh-CN" baseline="-25000" dirty="0">
                <a:solidFill>
                  <a:srgbClr val="FF0000"/>
                </a:solidFill>
                <a:latin typeface="+mn-ea"/>
                <a:ea typeface="+mn-ea"/>
              </a:rPr>
              <a:t>1</a:t>
            </a:r>
            <a:r>
              <a:rPr lang="en-US" altLang="zh-CN" dirty="0">
                <a:solidFill>
                  <a:srgbClr val="FF0000"/>
                </a:solidFill>
                <a:latin typeface="+mn-ea"/>
                <a:ea typeface="+mn-ea"/>
              </a:rPr>
              <a:t> ≈ E</a:t>
            </a:r>
            <a:r>
              <a:rPr lang="en-US" altLang="zh-CN" baseline="-25000" dirty="0">
                <a:solidFill>
                  <a:srgbClr val="FF0000"/>
                </a:solidFill>
                <a:latin typeface="+mn-ea"/>
                <a:ea typeface="+mn-ea"/>
              </a:rPr>
              <a:t>1</a:t>
            </a:r>
            <a:r>
              <a:rPr lang="en-US" altLang="zh-CN" dirty="0">
                <a:solidFill>
                  <a:srgbClr val="FF0000"/>
                </a:solidFill>
                <a:latin typeface="+mn-ea"/>
                <a:ea typeface="+mn-ea"/>
              </a:rPr>
              <a:t>=const</a:t>
            </a:r>
            <a:r>
              <a:rPr lang="zh-CN" altLang="en-US" dirty="0">
                <a:solidFill>
                  <a:srgbClr val="FF0000"/>
                </a:solidFill>
                <a:latin typeface="+mn-ea"/>
                <a:ea typeface="+mn-ea"/>
              </a:rPr>
              <a:t>时，由</a:t>
            </a:r>
            <a:r>
              <a:rPr lang="en-US" altLang="zh-CN" dirty="0">
                <a:solidFill>
                  <a:srgbClr val="FF0000"/>
                </a:solidFill>
                <a:latin typeface="+mn-ea"/>
                <a:ea typeface="+mn-ea"/>
              </a:rPr>
              <a:t>E</a:t>
            </a:r>
            <a:r>
              <a:rPr lang="en-US" altLang="zh-CN" baseline="-25000" dirty="0">
                <a:solidFill>
                  <a:srgbClr val="FF0000"/>
                </a:solidFill>
                <a:latin typeface="+mn-ea"/>
                <a:ea typeface="+mn-ea"/>
              </a:rPr>
              <a:t>1</a:t>
            </a:r>
            <a:r>
              <a:rPr lang="en-US" altLang="zh-CN" dirty="0">
                <a:solidFill>
                  <a:srgbClr val="FF0000"/>
                </a:solidFill>
                <a:latin typeface="+mn-ea"/>
                <a:ea typeface="+mn-ea"/>
              </a:rPr>
              <a:t>≈U</a:t>
            </a:r>
            <a:r>
              <a:rPr lang="en-US" altLang="zh-CN" baseline="-25000" dirty="0">
                <a:solidFill>
                  <a:srgbClr val="FF0000"/>
                </a:solidFill>
                <a:latin typeface="+mn-ea"/>
                <a:ea typeface="+mn-ea"/>
              </a:rPr>
              <a:t>1</a:t>
            </a:r>
            <a:r>
              <a:rPr lang="en-US" altLang="zh-CN" dirty="0">
                <a:solidFill>
                  <a:srgbClr val="FF0000"/>
                </a:solidFill>
                <a:latin typeface="+mn-ea"/>
                <a:ea typeface="+mn-ea"/>
              </a:rPr>
              <a:t>∝ƒ</a:t>
            </a:r>
            <a:r>
              <a:rPr lang="en-US" altLang="zh-CN" baseline="-25000" dirty="0">
                <a:solidFill>
                  <a:srgbClr val="FF0000"/>
                </a:solidFill>
                <a:latin typeface="+mn-ea"/>
                <a:ea typeface="+mn-ea"/>
              </a:rPr>
              <a:t>1</a:t>
            </a:r>
            <a:r>
              <a:rPr lang="en-US" altLang="zh-CN" dirty="0">
                <a:solidFill>
                  <a:srgbClr val="FF0000"/>
                </a:solidFill>
                <a:latin typeface="+mn-ea"/>
                <a:ea typeface="+mn-ea"/>
              </a:rPr>
              <a:t>Φ</a:t>
            </a:r>
            <a:r>
              <a:rPr lang="en-US" altLang="zh-CN" baseline="-25000" dirty="0">
                <a:solidFill>
                  <a:srgbClr val="FF0000"/>
                </a:solidFill>
                <a:latin typeface="+mn-ea"/>
                <a:ea typeface="+mn-ea"/>
              </a:rPr>
              <a:t>m</a:t>
            </a:r>
            <a:r>
              <a:rPr lang="en-US" altLang="zh-CN" dirty="0">
                <a:latin typeface="+mn-ea"/>
                <a:ea typeface="+mn-ea"/>
              </a:rPr>
              <a:t> </a:t>
            </a:r>
            <a:r>
              <a:rPr lang="zh-CN" altLang="en-US" dirty="0">
                <a:latin typeface="+mn-ea"/>
                <a:ea typeface="+mn-ea"/>
              </a:rPr>
              <a:t>知，</a:t>
            </a:r>
            <a:r>
              <a:rPr lang="en-US" altLang="zh-CN" dirty="0">
                <a:solidFill>
                  <a:srgbClr val="FF0000"/>
                </a:solidFill>
                <a:latin typeface="+mn-ea"/>
                <a:ea typeface="+mn-ea"/>
              </a:rPr>
              <a:t>ƒ</a:t>
            </a:r>
            <a:r>
              <a:rPr lang="en-US" altLang="zh-CN" baseline="-25000" dirty="0">
                <a:solidFill>
                  <a:srgbClr val="FF0000"/>
                </a:solidFill>
                <a:latin typeface="+mn-ea"/>
                <a:ea typeface="+mn-ea"/>
              </a:rPr>
              <a:t>1 </a:t>
            </a:r>
            <a:r>
              <a:rPr lang="en-US" altLang="zh-CN" dirty="0">
                <a:solidFill>
                  <a:srgbClr val="0000FF"/>
                </a:solidFill>
                <a:latin typeface="+mn-ea"/>
                <a:ea typeface="+mn-ea"/>
              </a:rPr>
              <a:t>↑</a:t>
            </a:r>
            <a:r>
              <a:rPr lang="en-US" altLang="zh-CN" baseline="-25000" dirty="0">
                <a:solidFill>
                  <a:srgbClr val="FF0000"/>
                </a:solidFill>
                <a:latin typeface="+mn-ea"/>
                <a:ea typeface="+mn-ea"/>
              </a:rPr>
              <a:t> </a:t>
            </a:r>
            <a:r>
              <a:rPr lang="en-US" altLang="zh-CN" dirty="0">
                <a:latin typeface="+mn-ea"/>
                <a:ea typeface="+mn-ea"/>
              </a:rPr>
              <a:t>→</a:t>
            </a:r>
            <a:r>
              <a:rPr lang="en-US" altLang="zh-CN" i="1" dirty="0" err="1">
                <a:solidFill>
                  <a:srgbClr val="FF0000"/>
                </a:solidFill>
                <a:latin typeface="+mn-ea"/>
                <a:ea typeface="+mn-ea"/>
              </a:rPr>
              <a:t>Φ</a:t>
            </a:r>
            <a:r>
              <a:rPr lang="en-US" altLang="zh-CN" baseline="-25000" dirty="0" err="1">
                <a:solidFill>
                  <a:srgbClr val="FF0000"/>
                </a:solidFill>
                <a:latin typeface="+mn-ea"/>
                <a:ea typeface="+mn-ea"/>
              </a:rPr>
              <a:t>m</a:t>
            </a:r>
            <a:r>
              <a:rPr lang="en-US" altLang="zh-CN" dirty="0">
                <a:solidFill>
                  <a:srgbClr val="0000FF"/>
                </a:solidFill>
                <a:latin typeface="+mn-ea"/>
                <a:ea typeface="+mn-ea"/>
              </a:rPr>
              <a:t>↓</a:t>
            </a:r>
            <a:r>
              <a:rPr lang="zh-CN" altLang="en-US" dirty="0">
                <a:latin typeface="+mn-ea"/>
                <a:ea typeface="+mn-ea"/>
              </a:rPr>
              <a:t>，铁芯利用不充分，同样的转子电流下，电磁转矩</a:t>
            </a:r>
            <a:r>
              <a:rPr lang="en-US" altLang="zh-CN" dirty="0">
                <a:latin typeface="+mn-ea"/>
                <a:ea typeface="+mn-ea"/>
              </a:rPr>
              <a:t>T </a:t>
            </a:r>
            <a:r>
              <a:rPr lang="en-US" altLang="zh-CN" dirty="0">
                <a:solidFill>
                  <a:srgbClr val="0000FF"/>
                </a:solidFill>
                <a:latin typeface="+mn-ea"/>
                <a:ea typeface="+mn-ea"/>
              </a:rPr>
              <a:t>↓</a:t>
            </a:r>
            <a:r>
              <a:rPr lang="en-US" altLang="zh-CN" dirty="0">
                <a:latin typeface="+mn-ea"/>
                <a:ea typeface="+mn-ea"/>
              </a:rPr>
              <a:t> </a:t>
            </a:r>
            <a:r>
              <a:rPr lang="zh-CN" altLang="en-US" dirty="0">
                <a:latin typeface="+mn-ea"/>
                <a:ea typeface="+mn-ea"/>
              </a:rPr>
              <a:t>，电动机的负载能力下降，电动机的容量得不到充分利用。</a:t>
            </a:r>
          </a:p>
          <a:p>
            <a:pPr eaLnBrk="1" hangingPunct="1">
              <a:lnSpc>
                <a:spcPct val="150000"/>
              </a:lnSpc>
            </a:pPr>
            <a:endParaRPr lang="en-US" altLang="zh-CN" dirty="0">
              <a:latin typeface="+mn-ea"/>
              <a:ea typeface="+mn-ea"/>
            </a:endParaRPr>
          </a:p>
        </p:txBody>
      </p:sp>
      <p:sp>
        <p:nvSpPr>
          <p:cNvPr id="4" name="Text Box 9">
            <a:extLst>
              <a:ext uri="{FF2B5EF4-FFF2-40B4-BE49-F238E27FC236}">
                <a16:creationId xmlns:a16="http://schemas.microsoft.com/office/drawing/2014/main" id="{F47C54F3-914B-1CB3-A6E8-8493FEDBB24F}"/>
              </a:ext>
            </a:extLst>
          </p:cNvPr>
          <p:cNvSpPr txBox="1">
            <a:spLocks noChangeArrowheads="1"/>
          </p:cNvSpPr>
          <p:nvPr/>
        </p:nvSpPr>
        <p:spPr bwMode="auto">
          <a:xfrm>
            <a:off x="595818" y="3470498"/>
            <a:ext cx="620554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ea"/>
                <a:ea typeface="+mn-ea"/>
              </a:rPr>
              <a:t>为维持电动机的输出转矩不变，必须使主磁通</a:t>
            </a:r>
            <a:r>
              <a:rPr lang="en-US" altLang="zh-CN" i="1" dirty="0" err="1">
                <a:solidFill>
                  <a:srgbClr val="FF0000"/>
                </a:solidFill>
                <a:latin typeface="+mn-ea"/>
                <a:ea typeface="+mn-ea"/>
              </a:rPr>
              <a:t>Φ</a:t>
            </a:r>
            <a:r>
              <a:rPr lang="en-US" altLang="zh-CN" baseline="-25000" dirty="0" err="1">
                <a:solidFill>
                  <a:srgbClr val="FF0000"/>
                </a:solidFill>
                <a:latin typeface="+mn-ea"/>
                <a:ea typeface="+mn-ea"/>
              </a:rPr>
              <a:t>m</a:t>
            </a:r>
            <a:r>
              <a:rPr lang="en-US" altLang="zh-CN" dirty="0">
                <a:latin typeface="+mn-ea"/>
                <a:ea typeface="+mn-ea"/>
              </a:rPr>
              <a:t> </a:t>
            </a:r>
            <a:r>
              <a:rPr lang="en-US" altLang="zh-CN" dirty="0">
                <a:solidFill>
                  <a:srgbClr val="FF0000"/>
                </a:solidFill>
                <a:latin typeface="+mn-ea"/>
                <a:ea typeface="+mn-ea"/>
              </a:rPr>
              <a:t>=const</a:t>
            </a:r>
            <a:r>
              <a:rPr lang="zh-CN" altLang="en-US" dirty="0">
                <a:latin typeface="+mn-ea"/>
                <a:ea typeface="+mn-ea"/>
              </a:rPr>
              <a:t>，</a:t>
            </a:r>
          </a:p>
        </p:txBody>
      </p:sp>
      <p:grpSp>
        <p:nvGrpSpPr>
          <p:cNvPr id="5" name="Group 23">
            <a:extLst>
              <a:ext uri="{FF2B5EF4-FFF2-40B4-BE49-F238E27FC236}">
                <a16:creationId xmlns:a16="http://schemas.microsoft.com/office/drawing/2014/main" id="{7FC76711-487A-938D-D41E-3D2CEA58E5D7}"/>
              </a:ext>
            </a:extLst>
          </p:cNvPr>
          <p:cNvGrpSpPr>
            <a:grpSpLocks/>
          </p:cNvGrpSpPr>
          <p:nvPr/>
        </p:nvGrpSpPr>
        <p:grpSpPr bwMode="auto">
          <a:xfrm>
            <a:off x="5112965" y="4029939"/>
            <a:ext cx="1995488" cy="730250"/>
            <a:chOff x="1474" y="2478"/>
            <a:chExt cx="1257" cy="460"/>
          </a:xfrm>
        </p:grpSpPr>
        <p:grpSp>
          <p:nvGrpSpPr>
            <p:cNvPr id="6" name="Group 17">
              <a:extLst>
                <a:ext uri="{FF2B5EF4-FFF2-40B4-BE49-F238E27FC236}">
                  <a16:creationId xmlns:a16="http://schemas.microsoft.com/office/drawing/2014/main" id="{EA8330F9-4A26-CE21-39BD-4B0C057CA976}"/>
                </a:ext>
              </a:extLst>
            </p:cNvPr>
            <p:cNvGrpSpPr>
              <a:grpSpLocks/>
            </p:cNvGrpSpPr>
            <p:nvPr/>
          </p:nvGrpSpPr>
          <p:grpSpPr bwMode="auto">
            <a:xfrm>
              <a:off x="1837" y="2479"/>
              <a:ext cx="272" cy="459"/>
              <a:chOff x="1837" y="2479"/>
              <a:chExt cx="272" cy="459"/>
            </a:xfrm>
          </p:grpSpPr>
          <p:sp>
            <p:nvSpPr>
              <p:cNvPr id="14" name="Rectangle 10">
                <a:extLst>
                  <a:ext uri="{FF2B5EF4-FFF2-40B4-BE49-F238E27FC236}">
                    <a16:creationId xmlns:a16="http://schemas.microsoft.com/office/drawing/2014/main" id="{68F1DF4A-A233-8CC4-5162-6015326EA1D5}"/>
                  </a:ext>
                </a:extLst>
              </p:cNvPr>
              <p:cNvSpPr>
                <a:spLocks noChangeArrowheads="1"/>
              </p:cNvSpPr>
              <p:nvPr/>
            </p:nvSpPr>
            <p:spPr bwMode="auto">
              <a:xfrm>
                <a:off x="1837" y="2479"/>
                <a:ext cx="237"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olidFill>
                      <a:srgbClr val="FF0000"/>
                    </a:solidFill>
                    <a:latin typeface="+mn-ea"/>
                    <a:ea typeface="+mn-ea"/>
                  </a:rPr>
                  <a:t>U</a:t>
                </a:r>
                <a:r>
                  <a:rPr lang="en-US" altLang="zh-CN" baseline="-25000">
                    <a:solidFill>
                      <a:srgbClr val="FF0000"/>
                    </a:solidFill>
                    <a:latin typeface="+mn-ea"/>
                    <a:ea typeface="+mn-ea"/>
                  </a:rPr>
                  <a:t>1</a:t>
                </a:r>
              </a:p>
            </p:txBody>
          </p:sp>
          <p:sp>
            <p:nvSpPr>
              <p:cNvPr id="15" name="Rectangle 11">
                <a:extLst>
                  <a:ext uri="{FF2B5EF4-FFF2-40B4-BE49-F238E27FC236}">
                    <a16:creationId xmlns:a16="http://schemas.microsoft.com/office/drawing/2014/main" id="{EEFBFBBB-5860-C9AF-F446-5BEB3BA1D7C0}"/>
                  </a:ext>
                </a:extLst>
              </p:cNvPr>
              <p:cNvSpPr>
                <a:spLocks noChangeArrowheads="1"/>
              </p:cNvSpPr>
              <p:nvPr/>
            </p:nvSpPr>
            <p:spPr bwMode="auto">
              <a:xfrm>
                <a:off x="1837" y="2705"/>
                <a:ext cx="237"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olidFill>
                      <a:srgbClr val="FF0000"/>
                    </a:solidFill>
                    <a:latin typeface="+mn-ea"/>
                    <a:ea typeface="+mn-ea"/>
                  </a:rPr>
                  <a:t>ƒ</a:t>
                </a:r>
                <a:r>
                  <a:rPr lang="en-US" altLang="zh-CN" baseline="-25000">
                    <a:solidFill>
                      <a:srgbClr val="FF0000"/>
                    </a:solidFill>
                    <a:latin typeface="+mn-ea"/>
                    <a:ea typeface="+mn-ea"/>
                  </a:rPr>
                  <a:t>1</a:t>
                </a:r>
              </a:p>
            </p:txBody>
          </p:sp>
          <p:sp>
            <p:nvSpPr>
              <p:cNvPr id="16" name="Line 12">
                <a:extLst>
                  <a:ext uri="{FF2B5EF4-FFF2-40B4-BE49-F238E27FC236}">
                    <a16:creationId xmlns:a16="http://schemas.microsoft.com/office/drawing/2014/main" id="{99DDB07D-E997-1519-6F1A-35C8ABF73C47}"/>
                  </a:ext>
                </a:extLst>
              </p:cNvPr>
              <p:cNvSpPr>
                <a:spLocks noChangeShapeType="1"/>
              </p:cNvSpPr>
              <p:nvPr/>
            </p:nvSpPr>
            <p:spPr bwMode="auto">
              <a:xfrm>
                <a:off x="1882" y="2704"/>
                <a:ext cx="22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grpSp>
        <p:sp>
          <p:nvSpPr>
            <p:cNvPr id="8" name="Text Box 14">
              <a:extLst>
                <a:ext uri="{FF2B5EF4-FFF2-40B4-BE49-F238E27FC236}">
                  <a16:creationId xmlns:a16="http://schemas.microsoft.com/office/drawing/2014/main" id="{1439D2BC-A8A0-7002-6CAD-76CA21EF26C2}"/>
                </a:ext>
              </a:extLst>
            </p:cNvPr>
            <p:cNvSpPr txBox="1">
              <a:spLocks noChangeArrowheads="1"/>
            </p:cNvSpPr>
            <p:nvPr/>
          </p:nvSpPr>
          <p:spPr bwMode="auto">
            <a:xfrm>
              <a:off x="2086" y="2582"/>
              <a:ext cx="645"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rgbClr val="FF0000"/>
                  </a:solidFill>
                  <a:latin typeface="+mn-ea"/>
                  <a:ea typeface="+mn-ea"/>
                </a:rPr>
                <a:t>= const</a:t>
              </a:r>
            </a:p>
          </p:txBody>
        </p:sp>
        <p:grpSp>
          <p:nvGrpSpPr>
            <p:cNvPr id="9" name="Group 18">
              <a:extLst>
                <a:ext uri="{FF2B5EF4-FFF2-40B4-BE49-F238E27FC236}">
                  <a16:creationId xmlns:a16="http://schemas.microsoft.com/office/drawing/2014/main" id="{C739385C-1557-8460-BBD4-AE93B989D3DD}"/>
                </a:ext>
              </a:extLst>
            </p:cNvPr>
            <p:cNvGrpSpPr>
              <a:grpSpLocks/>
            </p:cNvGrpSpPr>
            <p:nvPr/>
          </p:nvGrpSpPr>
          <p:grpSpPr bwMode="auto">
            <a:xfrm>
              <a:off x="1474" y="2478"/>
              <a:ext cx="272" cy="459"/>
              <a:chOff x="1837" y="2479"/>
              <a:chExt cx="272" cy="459"/>
            </a:xfrm>
          </p:grpSpPr>
          <p:sp>
            <p:nvSpPr>
              <p:cNvPr id="11" name="Rectangle 19">
                <a:extLst>
                  <a:ext uri="{FF2B5EF4-FFF2-40B4-BE49-F238E27FC236}">
                    <a16:creationId xmlns:a16="http://schemas.microsoft.com/office/drawing/2014/main" id="{AA4375F9-2AAE-7810-FE36-79D01225990F}"/>
                  </a:ext>
                </a:extLst>
              </p:cNvPr>
              <p:cNvSpPr>
                <a:spLocks noChangeArrowheads="1"/>
              </p:cNvSpPr>
              <p:nvPr/>
            </p:nvSpPr>
            <p:spPr bwMode="auto">
              <a:xfrm>
                <a:off x="1837" y="2479"/>
                <a:ext cx="237"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olidFill>
                      <a:srgbClr val="FF0000"/>
                    </a:solidFill>
                    <a:latin typeface="+mn-ea"/>
                    <a:ea typeface="+mn-ea"/>
                  </a:rPr>
                  <a:t>E</a:t>
                </a:r>
                <a:r>
                  <a:rPr lang="en-US" altLang="zh-CN" baseline="-25000">
                    <a:solidFill>
                      <a:srgbClr val="FF0000"/>
                    </a:solidFill>
                    <a:latin typeface="+mn-ea"/>
                    <a:ea typeface="+mn-ea"/>
                  </a:rPr>
                  <a:t>1</a:t>
                </a:r>
              </a:p>
            </p:txBody>
          </p:sp>
          <p:sp>
            <p:nvSpPr>
              <p:cNvPr id="12" name="Rectangle 20">
                <a:extLst>
                  <a:ext uri="{FF2B5EF4-FFF2-40B4-BE49-F238E27FC236}">
                    <a16:creationId xmlns:a16="http://schemas.microsoft.com/office/drawing/2014/main" id="{A42A27A7-9BD4-7A1F-7351-3D4A411E2B98}"/>
                  </a:ext>
                </a:extLst>
              </p:cNvPr>
              <p:cNvSpPr>
                <a:spLocks noChangeArrowheads="1"/>
              </p:cNvSpPr>
              <p:nvPr/>
            </p:nvSpPr>
            <p:spPr bwMode="auto">
              <a:xfrm>
                <a:off x="1837" y="2705"/>
                <a:ext cx="237"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olidFill>
                      <a:srgbClr val="FF0000"/>
                    </a:solidFill>
                    <a:latin typeface="+mn-ea"/>
                    <a:ea typeface="+mn-ea"/>
                  </a:rPr>
                  <a:t>ƒ</a:t>
                </a:r>
                <a:r>
                  <a:rPr lang="en-US" altLang="zh-CN" baseline="-25000">
                    <a:solidFill>
                      <a:srgbClr val="FF0000"/>
                    </a:solidFill>
                    <a:latin typeface="+mn-ea"/>
                    <a:ea typeface="+mn-ea"/>
                  </a:rPr>
                  <a:t>1</a:t>
                </a:r>
              </a:p>
            </p:txBody>
          </p:sp>
          <p:sp>
            <p:nvSpPr>
              <p:cNvPr id="13" name="Line 21">
                <a:extLst>
                  <a:ext uri="{FF2B5EF4-FFF2-40B4-BE49-F238E27FC236}">
                    <a16:creationId xmlns:a16="http://schemas.microsoft.com/office/drawing/2014/main" id="{9000CC06-570C-F155-D3C5-310C2D511792}"/>
                  </a:ext>
                </a:extLst>
              </p:cNvPr>
              <p:cNvSpPr>
                <a:spLocks noChangeShapeType="1"/>
              </p:cNvSpPr>
              <p:nvPr/>
            </p:nvSpPr>
            <p:spPr bwMode="auto">
              <a:xfrm>
                <a:off x="1882" y="2704"/>
                <a:ext cx="22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grpSp>
        <p:sp>
          <p:nvSpPr>
            <p:cNvPr id="10" name="Text Box 22">
              <a:extLst>
                <a:ext uri="{FF2B5EF4-FFF2-40B4-BE49-F238E27FC236}">
                  <a16:creationId xmlns:a16="http://schemas.microsoft.com/office/drawing/2014/main" id="{B64ABAF2-BA8B-FFDC-0E86-73D38CFDD1C3}"/>
                </a:ext>
              </a:extLst>
            </p:cNvPr>
            <p:cNvSpPr txBox="1">
              <a:spLocks noChangeArrowheads="1"/>
            </p:cNvSpPr>
            <p:nvPr/>
          </p:nvSpPr>
          <p:spPr bwMode="auto">
            <a:xfrm>
              <a:off x="1719" y="2582"/>
              <a:ext cx="189"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FF0000"/>
                  </a:solidFill>
                  <a:latin typeface="+mn-ea"/>
                  <a:ea typeface="+mn-ea"/>
                </a:rPr>
                <a:t>=</a:t>
              </a:r>
            </a:p>
          </p:txBody>
        </p:sp>
      </p:grpSp>
      <p:sp>
        <p:nvSpPr>
          <p:cNvPr id="17" name="Text Box 19">
            <a:extLst>
              <a:ext uri="{FF2B5EF4-FFF2-40B4-BE49-F238E27FC236}">
                <a16:creationId xmlns:a16="http://schemas.microsoft.com/office/drawing/2014/main" id="{5139BE18-A287-BDCF-49D7-F16ADF6A4F9B}"/>
              </a:ext>
            </a:extLst>
          </p:cNvPr>
          <p:cNvSpPr txBox="1">
            <a:spLocks noChangeArrowheads="1"/>
          </p:cNvSpPr>
          <p:nvPr/>
        </p:nvSpPr>
        <p:spPr bwMode="auto">
          <a:xfrm>
            <a:off x="720477" y="5067566"/>
            <a:ext cx="4781426" cy="369332"/>
          </a:xfrm>
          <a:prstGeom prst="rect">
            <a:avLst/>
          </a:prstGeom>
          <a:solidFill>
            <a:schemeClr val="accent6"/>
          </a:solidFill>
          <a:ln w="9525">
            <a:solidFill>
              <a:schemeClr val="accent6"/>
            </a:solidFill>
            <a:miter lim="800000"/>
            <a:headEnd/>
            <a:tailEnd/>
          </a:ln>
        </p:spPr>
        <p:txBody>
          <a:bodyPr wrap="square">
            <a:spAutoFit/>
          </a:bodyPr>
          <a:lstStyle/>
          <a:p>
            <a:pPr eaLnBrk="1" fontAlgn="auto" hangingPunct="1">
              <a:spcBef>
                <a:spcPct val="50000"/>
              </a:spcBef>
              <a:spcAft>
                <a:spcPts val="0"/>
              </a:spcAft>
              <a:defRPr/>
            </a:pPr>
            <a:r>
              <a:rPr kumimoji="1" lang="zh-CN" altLang="en-US" dirty="0">
                <a:effectLst>
                  <a:outerShdw blurRad="38100" dist="38100" dir="2700000" algn="tl">
                    <a:srgbClr val="000000"/>
                  </a:outerShdw>
                </a:effectLst>
                <a:latin typeface="+mn-ea"/>
              </a:rPr>
              <a:t>结论</a:t>
            </a:r>
            <a:r>
              <a:rPr kumimoji="1" lang="en-US" altLang="zh-CN" dirty="0">
                <a:effectLst>
                  <a:outerShdw blurRad="38100" dist="38100" dir="2700000" algn="tl">
                    <a:srgbClr val="000000"/>
                  </a:outerShdw>
                </a:effectLst>
                <a:latin typeface="+mn-ea"/>
              </a:rPr>
              <a:t>: </a:t>
            </a:r>
            <a:r>
              <a:rPr kumimoji="1" lang="zh-CN" altLang="en-US" dirty="0">
                <a:effectLst>
                  <a:outerShdw blurRad="38100" dist="38100" dir="2700000" algn="tl">
                    <a:srgbClr val="000000"/>
                  </a:outerShdw>
                </a:effectLst>
                <a:latin typeface="+mn-ea"/>
              </a:rPr>
              <a:t>变频调速的条件是主磁通</a:t>
            </a:r>
            <a:r>
              <a:rPr lang="en-US" altLang="zh-CN" i="1" dirty="0" err="1">
                <a:latin typeface="+mn-ea"/>
              </a:rPr>
              <a:t>Φ</a:t>
            </a:r>
            <a:r>
              <a:rPr lang="en-US" altLang="zh-CN" baseline="-25000" dirty="0" err="1">
                <a:latin typeface="+mn-ea"/>
              </a:rPr>
              <a:t>m</a:t>
            </a:r>
            <a:r>
              <a:rPr kumimoji="1" lang="zh-CN" altLang="en-US" dirty="0">
                <a:effectLst>
                  <a:outerShdw blurRad="38100" dist="38100" dir="2700000" algn="tl">
                    <a:srgbClr val="000000"/>
                  </a:outerShdw>
                </a:effectLst>
                <a:latin typeface="+mn-ea"/>
              </a:rPr>
              <a:t>保持不变</a:t>
            </a:r>
          </a:p>
        </p:txBody>
      </p:sp>
    </p:spTree>
    <p:extLst>
      <p:ext uri="{BB962C8B-B14F-4D97-AF65-F5344CB8AC3E}">
        <p14:creationId xmlns:p14="http://schemas.microsoft.com/office/powerpoint/2010/main" val="2652094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par>
                          <p:cTn id="21" fill="hold">
                            <p:stCondLst>
                              <p:cond delay="2000"/>
                            </p:stCondLst>
                            <p:childTnLst>
                              <p:par>
                                <p:cTn id="22" presetID="16" presetClass="entr" presetSubtype="42"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arn(outHorizontal)">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E1484E05-C7FF-F1AA-BCCD-4DC60ECFF0F5}"/>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1.2 </a:t>
            </a:r>
            <a:r>
              <a:rPr lang="zh-CN" altLang="en-US" sz="3200" b="1" dirty="0">
                <a:solidFill>
                  <a:srgbClr val="022F4F"/>
                </a:solidFill>
                <a:latin typeface="微软雅黑" panose="020B0503020204020204" charset="-122"/>
                <a:ea typeface="微软雅黑" panose="020B0503020204020204" charset="-122"/>
              </a:rPr>
              <a:t>变频器的选用</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Rectangle 8">
            <a:extLst>
              <a:ext uri="{FF2B5EF4-FFF2-40B4-BE49-F238E27FC236}">
                <a16:creationId xmlns:a16="http://schemas.microsoft.com/office/drawing/2014/main" id="{E92C1E04-D657-762A-54A8-525E63999A83}"/>
              </a:ext>
            </a:extLst>
          </p:cNvPr>
          <p:cNvSpPr>
            <a:spLocks noChangeArrowheads="1"/>
          </p:cNvSpPr>
          <p:nvPr/>
        </p:nvSpPr>
        <p:spPr bwMode="auto">
          <a:xfrm>
            <a:off x="282175" y="1276764"/>
            <a:ext cx="6620691" cy="400110"/>
          </a:xfrm>
          <a:prstGeom prst="rect">
            <a:avLst/>
          </a:prstGeom>
          <a:noFill/>
          <a:ln>
            <a:noFill/>
          </a:ln>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latin typeface="+mn-ea"/>
                <a:ea typeface="+mn-ea"/>
              </a:rPr>
              <a:t>2</a:t>
            </a:r>
            <a:r>
              <a:rPr lang="zh-CN" altLang="en-US" sz="2000" dirty="0">
                <a:latin typeface="+mn-ea"/>
                <a:ea typeface="+mn-ea"/>
              </a:rPr>
              <a:t>．基频以下恒磁通（恒转矩）变频调速 </a:t>
            </a:r>
          </a:p>
        </p:txBody>
      </p:sp>
      <p:grpSp>
        <p:nvGrpSpPr>
          <p:cNvPr id="18" name="Group 20">
            <a:extLst>
              <a:ext uri="{FF2B5EF4-FFF2-40B4-BE49-F238E27FC236}">
                <a16:creationId xmlns:a16="http://schemas.microsoft.com/office/drawing/2014/main" id="{380C2F86-6A52-0611-19DF-E3B7D98A050D}"/>
              </a:ext>
            </a:extLst>
          </p:cNvPr>
          <p:cNvGrpSpPr>
            <a:grpSpLocks/>
          </p:cNvGrpSpPr>
          <p:nvPr/>
        </p:nvGrpSpPr>
        <p:grpSpPr bwMode="auto">
          <a:xfrm>
            <a:off x="3384773" y="1936410"/>
            <a:ext cx="2720974" cy="730250"/>
            <a:chOff x="1380" y="1207"/>
            <a:chExt cx="1714" cy="460"/>
          </a:xfrm>
        </p:grpSpPr>
        <p:sp>
          <p:nvSpPr>
            <p:cNvPr id="19" name="Rectangle 8">
              <a:extLst>
                <a:ext uri="{FF2B5EF4-FFF2-40B4-BE49-F238E27FC236}">
                  <a16:creationId xmlns:a16="http://schemas.microsoft.com/office/drawing/2014/main" id="{C01AE6EE-936E-D906-B8F0-E3C7A0796800}"/>
                </a:ext>
              </a:extLst>
            </p:cNvPr>
            <p:cNvSpPr>
              <a:spLocks noChangeArrowheads="1"/>
            </p:cNvSpPr>
            <p:nvPr/>
          </p:nvSpPr>
          <p:spPr bwMode="auto">
            <a:xfrm>
              <a:off x="1380" y="1309"/>
              <a:ext cx="54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olidFill>
                    <a:srgbClr val="FF0000"/>
                  </a:solidFill>
                  <a:latin typeface="微软雅黑" panose="020B0503020204020204" pitchFamily="34" charset="-122"/>
                  <a:ea typeface="微软雅黑" panose="020B0503020204020204" pitchFamily="34" charset="-122"/>
                </a:rPr>
                <a:t>Φ</a:t>
              </a:r>
              <a:r>
                <a:rPr lang="en-US" altLang="zh-CN" baseline="-25000">
                  <a:solidFill>
                    <a:srgbClr val="FF0000"/>
                  </a:solidFill>
                  <a:latin typeface="微软雅黑" panose="020B0503020204020204" pitchFamily="34" charset="-122"/>
                  <a:ea typeface="微软雅黑" panose="020B0503020204020204" pitchFamily="34" charset="-122"/>
                </a:rPr>
                <a:t>m </a:t>
              </a:r>
              <a:r>
                <a:rPr lang="en-US" altLang="zh-CN">
                  <a:solidFill>
                    <a:srgbClr val="FF0000"/>
                  </a:solidFill>
                  <a:latin typeface="微软雅黑" panose="020B0503020204020204" pitchFamily="34" charset="-122"/>
                  <a:ea typeface="微软雅黑" panose="020B0503020204020204" pitchFamily="34" charset="-122"/>
                </a:rPr>
                <a:t>∝</a:t>
              </a:r>
            </a:p>
          </p:txBody>
        </p:sp>
        <p:grpSp>
          <p:nvGrpSpPr>
            <p:cNvPr id="21" name="Group 9">
              <a:extLst>
                <a:ext uri="{FF2B5EF4-FFF2-40B4-BE49-F238E27FC236}">
                  <a16:creationId xmlns:a16="http://schemas.microsoft.com/office/drawing/2014/main" id="{AC54B296-05C3-9FEA-C507-0004472C3557}"/>
                </a:ext>
              </a:extLst>
            </p:cNvPr>
            <p:cNvGrpSpPr>
              <a:grpSpLocks/>
            </p:cNvGrpSpPr>
            <p:nvPr/>
          </p:nvGrpSpPr>
          <p:grpSpPr bwMode="auto">
            <a:xfrm>
              <a:off x="1837" y="1207"/>
              <a:ext cx="1257" cy="460"/>
              <a:chOff x="1474" y="2478"/>
              <a:chExt cx="1257" cy="460"/>
            </a:xfrm>
          </p:grpSpPr>
          <p:grpSp>
            <p:nvGrpSpPr>
              <p:cNvPr id="22" name="Group 10">
                <a:extLst>
                  <a:ext uri="{FF2B5EF4-FFF2-40B4-BE49-F238E27FC236}">
                    <a16:creationId xmlns:a16="http://schemas.microsoft.com/office/drawing/2014/main" id="{8C8984A0-B520-B04C-630A-66660F8E0E98}"/>
                  </a:ext>
                </a:extLst>
              </p:cNvPr>
              <p:cNvGrpSpPr>
                <a:grpSpLocks/>
              </p:cNvGrpSpPr>
              <p:nvPr/>
            </p:nvGrpSpPr>
            <p:grpSpPr bwMode="auto">
              <a:xfrm>
                <a:off x="1837" y="2479"/>
                <a:ext cx="282" cy="459"/>
                <a:chOff x="1837" y="2479"/>
                <a:chExt cx="282" cy="459"/>
              </a:xfrm>
            </p:grpSpPr>
            <p:sp>
              <p:nvSpPr>
                <p:cNvPr id="30" name="Rectangle 11">
                  <a:extLst>
                    <a:ext uri="{FF2B5EF4-FFF2-40B4-BE49-F238E27FC236}">
                      <a16:creationId xmlns:a16="http://schemas.microsoft.com/office/drawing/2014/main" id="{1206914D-927A-A9C8-26B4-A68DB1B4A31E}"/>
                    </a:ext>
                  </a:extLst>
                </p:cNvPr>
                <p:cNvSpPr>
                  <a:spLocks noChangeArrowheads="1"/>
                </p:cNvSpPr>
                <p:nvPr/>
              </p:nvSpPr>
              <p:spPr bwMode="auto">
                <a:xfrm>
                  <a:off x="1837" y="2479"/>
                  <a:ext cx="28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olidFill>
                        <a:srgbClr val="FF0000"/>
                      </a:solidFill>
                      <a:latin typeface="微软雅黑" panose="020B0503020204020204" pitchFamily="34" charset="-122"/>
                      <a:ea typeface="微软雅黑" panose="020B0503020204020204" pitchFamily="34" charset="-122"/>
                    </a:rPr>
                    <a:t>U</a:t>
                  </a:r>
                  <a:r>
                    <a:rPr lang="en-US" altLang="zh-CN" baseline="-25000">
                      <a:solidFill>
                        <a:srgbClr val="FF0000"/>
                      </a:solidFill>
                      <a:latin typeface="微软雅黑" panose="020B0503020204020204" pitchFamily="34" charset="-122"/>
                      <a:ea typeface="微软雅黑" panose="020B0503020204020204" pitchFamily="34" charset="-122"/>
                    </a:rPr>
                    <a:t>1</a:t>
                  </a:r>
                </a:p>
              </p:txBody>
            </p:sp>
            <p:sp>
              <p:nvSpPr>
                <p:cNvPr id="31" name="Rectangle 12">
                  <a:extLst>
                    <a:ext uri="{FF2B5EF4-FFF2-40B4-BE49-F238E27FC236}">
                      <a16:creationId xmlns:a16="http://schemas.microsoft.com/office/drawing/2014/main" id="{846EA698-6D34-D076-4756-DD0D2908000A}"/>
                    </a:ext>
                  </a:extLst>
                </p:cNvPr>
                <p:cNvSpPr>
                  <a:spLocks noChangeArrowheads="1"/>
                </p:cNvSpPr>
                <p:nvPr/>
              </p:nvSpPr>
              <p:spPr bwMode="auto">
                <a:xfrm>
                  <a:off x="1837" y="2705"/>
                  <a:ext cx="25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olidFill>
                        <a:srgbClr val="FF0000"/>
                      </a:solidFill>
                      <a:latin typeface="微软雅黑" panose="020B0503020204020204" pitchFamily="34" charset="-122"/>
                      <a:ea typeface="微软雅黑" panose="020B0503020204020204" pitchFamily="34" charset="-122"/>
                    </a:rPr>
                    <a:t>ƒ</a:t>
                  </a:r>
                  <a:r>
                    <a:rPr lang="en-US" altLang="zh-CN" baseline="-25000">
                      <a:solidFill>
                        <a:srgbClr val="FF0000"/>
                      </a:solidFill>
                      <a:latin typeface="微软雅黑" panose="020B0503020204020204" pitchFamily="34" charset="-122"/>
                      <a:ea typeface="微软雅黑" panose="020B0503020204020204" pitchFamily="34" charset="-122"/>
                    </a:rPr>
                    <a:t>1</a:t>
                  </a:r>
                </a:p>
              </p:txBody>
            </p:sp>
            <p:sp>
              <p:nvSpPr>
                <p:cNvPr id="32" name="Line 13">
                  <a:extLst>
                    <a:ext uri="{FF2B5EF4-FFF2-40B4-BE49-F238E27FC236}">
                      <a16:creationId xmlns:a16="http://schemas.microsoft.com/office/drawing/2014/main" id="{965379C1-62A7-9CF1-65CB-5631BB2AFC3F}"/>
                    </a:ext>
                  </a:extLst>
                </p:cNvPr>
                <p:cNvSpPr>
                  <a:spLocks noChangeShapeType="1"/>
                </p:cNvSpPr>
                <p:nvPr/>
              </p:nvSpPr>
              <p:spPr bwMode="auto">
                <a:xfrm>
                  <a:off x="1882" y="2704"/>
                  <a:ext cx="22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24" name="Text Box 14">
                <a:extLst>
                  <a:ext uri="{FF2B5EF4-FFF2-40B4-BE49-F238E27FC236}">
                    <a16:creationId xmlns:a16="http://schemas.microsoft.com/office/drawing/2014/main" id="{B62B10F7-467F-5EE9-6306-600802F3EF39}"/>
                  </a:ext>
                </a:extLst>
              </p:cNvPr>
              <p:cNvSpPr txBox="1">
                <a:spLocks noChangeArrowheads="1"/>
              </p:cNvSpPr>
              <p:nvPr/>
            </p:nvSpPr>
            <p:spPr bwMode="auto">
              <a:xfrm>
                <a:off x="2086" y="2582"/>
                <a:ext cx="645"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rgbClr val="FF0000"/>
                    </a:solidFill>
                    <a:latin typeface="微软雅黑" panose="020B0503020204020204" pitchFamily="34" charset="-122"/>
                    <a:ea typeface="微软雅黑" panose="020B0503020204020204" pitchFamily="34" charset="-122"/>
                  </a:rPr>
                  <a:t>= const</a:t>
                </a:r>
              </a:p>
            </p:txBody>
          </p:sp>
          <p:grpSp>
            <p:nvGrpSpPr>
              <p:cNvPr id="25" name="Group 15">
                <a:extLst>
                  <a:ext uri="{FF2B5EF4-FFF2-40B4-BE49-F238E27FC236}">
                    <a16:creationId xmlns:a16="http://schemas.microsoft.com/office/drawing/2014/main" id="{BB9AD91E-6330-EB66-CA45-E56156AE599F}"/>
                  </a:ext>
                </a:extLst>
              </p:cNvPr>
              <p:cNvGrpSpPr>
                <a:grpSpLocks/>
              </p:cNvGrpSpPr>
              <p:nvPr/>
            </p:nvGrpSpPr>
            <p:grpSpPr bwMode="auto">
              <a:xfrm>
                <a:off x="1474" y="2478"/>
                <a:ext cx="272" cy="459"/>
                <a:chOff x="1837" y="2479"/>
                <a:chExt cx="272" cy="459"/>
              </a:xfrm>
            </p:grpSpPr>
            <p:sp>
              <p:nvSpPr>
                <p:cNvPr id="27" name="Rectangle 16">
                  <a:extLst>
                    <a:ext uri="{FF2B5EF4-FFF2-40B4-BE49-F238E27FC236}">
                      <a16:creationId xmlns:a16="http://schemas.microsoft.com/office/drawing/2014/main" id="{BEDC2A46-5DCE-D850-41FE-DBCC970C74F2}"/>
                    </a:ext>
                  </a:extLst>
                </p:cNvPr>
                <p:cNvSpPr>
                  <a:spLocks noChangeArrowheads="1"/>
                </p:cNvSpPr>
                <p:nvPr/>
              </p:nvSpPr>
              <p:spPr bwMode="auto">
                <a:xfrm>
                  <a:off x="1837" y="2479"/>
                  <a:ext cx="25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olidFill>
                        <a:srgbClr val="FF0000"/>
                      </a:solidFill>
                      <a:latin typeface="微软雅黑" panose="020B0503020204020204" pitchFamily="34" charset="-122"/>
                      <a:ea typeface="微软雅黑" panose="020B0503020204020204" pitchFamily="34" charset="-122"/>
                    </a:rPr>
                    <a:t>E</a:t>
                  </a:r>
                  <a:r>
                    <a:rPr lang="en-US" altLang="zh-CN" baseline="-25000">
                      <a:solidFill>
                        <a:srgbClr val="FF0000"/>
                      </a:solidFill>
                      <a:latin typeface="微软雅黑" panose="020B0503020204020204" pitchFamily="34" charset="-122"/>
                      <a:ea typeface="微软雅黑" panose="020B0503020204020204" pitchFamily="34" charset="-122"/>
                    </a:rPr>
                    <a:t>1</a:t>
                  </a:r>
                </a:p>
              </p:txBody>
            </p:sp>
            <p:sp>
              <p:nvSpPr>
                <p:cNvPr id="28" name="Rectangle 17">
                  <a:extLst>
                    <a:ext uri="{FF2B5EF4-FFF2-40B4-BE49-F238E27FC236}">
                      <a16:creationId xmlns:a16="http://schemas.microsoft.com/office/drawing/2014/main" id="{57516836-D317-6977-8E4D-3E05F87A6833}"/>
                    </a:ext>
                  </a:extLst>
                </p:cNvPr>
                <p:cNvSpPr>
                  <a:spLocks noChangeArrowheads="1"/>
                </p:cNvSpPr>
                <p:nvPr/>
              </p:nvSpPr>
              <p:spPr bwMode="auto">
                <a:xfrm>
                  <a:off x="1837" y="2705"/>
                  <a:ext cx="25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olidFill>
                        <a:srgbClr val="FF0000"/>
                      </a:solidFill>
                      <a:latin typeface="微软雅黑" panose="020B0503020204020204" pitchFamily="34" charset="-122"/>
                      <a:ea typeface="微软雅黑" panose="020B0503020204020204" pitchFamily="34" charset="-122"/>
                    </a:rPr>
                    <a:t>ƒ</a:t>
                  </a:r>
                  <a:r>
                    <a:rPr lang="en-US" altLang="zh-CN" baseline="-25000">
                      <a:solidFill>
                        <a:srgbClr val="FF0000"/>
                      </a:solidFill>
                      <a:latin typeface="微软雅黑" panose="020B0503020204020204" pitchFamily="34" charset="-122"/>
                      <a:ea typeface="微软雅黑" panose="020B0503020204020204" pitchFamily="34" charset="-122"/>
                    </a:rPr>
                    <a:t>1</a:t>
                  </a:r>
                </a:p>
              </p:txBody>
            </p:sp>
            <p:sp>
              <p:nvSpPr>
                <p:cNvPr id="29" name="Line 18">
                  <a:extLst>
                    <a:ext uri="{FF2B5EF4-FFF2-40B4-BE49-F238E27FC236}">
                      <a16:creationId xmlns:a16="http://schemas.microsoft.com/office/drawing/2014/main" id="{56D9718A-F421-10A6-89DD-4329275E0909}"/>
                    </a:ext>
                  </a:extLst>
                </p:cNvPr>
                <p:cNvSpPr>
                  <a:spLocks noChangeShapeType="1"/>
                </p:cNvSpPr>
                <p:nvPr/>
              </p:nvSpPr>
              <p:spPr bwMode="auto">
                <a:xfrm>
                  <a:off x="1882" y="2704"/>
                  <a:ext cx="22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26" name="Text Box 19">
                <a:extLst>
                  <a:ext uri="{FF2B5EF4-FFF2-40B4-BE49-F238E27FC236}">
                    <a16:creationId xmlns:a16="http://schemas.microsoft.com/office/drawing/2014/main" id="{24E7B8BD-F885-6CB0-40E3-85655981E44A}"/>
                  </a:ext>
                </a:extLst>
              </p:cNvPr>
              <p:cNvSpPr txBox="1">
                <a:spLocks noChangeArrowheads="1"/>
              </p:cNvSpPr>
              <p:nvPr/>
            </p:nvSpPr>
            <p:spPr bwMode="auto">
              <a:xfrm>
                <a:off x="1719" y="2582"/>
                <a:ext cx="22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FF0000"/>
                    </a:solidFill>
                    <a:latin typeface="微软雅黑" panose="020B0503020204020204" pitchFamily="34" charset="-122"/>
                    <a:ea typeface="微软雅黑" panose="020B0503020204020204" pitchFamily="34" charset="-122"/>
                  </a:rPr>
                  <a:t>=</a:t>
                </a:r>
              </a:p>
            </p:txBody>
          </p:sp>
        </p:grpSp>
      </p:grpSp>
      <p:sp>
        <p:nvSpPr>
          <p:cNvPr id="33" name="Text Box 26">
            <a:extLst>
              <a:ext uri="{FF2B5EF4-FFF2-40B4-BE49-F238E27FC236}">
                <a16:creationId xmlns:a16="http://schemas.microsoft.com/office/drawing/2014/main" id="{AEC386B0-94C3-61E8-5F23-6E46FE4D970C}"/>
              </a:ext>
            </a:extLst>
          </p:cNvPr>
          <p:cNvSpPr txBox="1">
            <a:spLocks noChangeArrowheads="1"/>
          </p:cNvSpPr>
          <p:nvPr/>
        </p:nvSpPr>
        <p:spPr bwMode="auto">
          <a:xfrm>
            <a:off x="838200" y="2863840"/>
            <a:ext cx="10077969" cy="369332"/>
          </a:xfrm>
          <a:prstGeom prst="rect">
            <a:avLst/>
          </a:prstGeom>
          <a:noFill/>
          <a:ln w="9525">
            <a:noFill/>
            <a:miter lim="800000"/>
            <a:headEnd/>
            <a:tailEnd/>
          </a:ln>
          <a:effectLst/>
        </p:spPr>
        <p:txBody>
          <a:bodyPr wrap="square">
            <a:spAutoFit/>
          </a:bodyPr>
          <a:lstStyle/>
          <a:p>
            <a:pPr marL="285750" indent="-285750" eaLnBrk="1" fontAlgn="auto" hangingPunct="1">
              <a:spcBef>
                <a:spcPct val="50000"/>
              </a:spcBef>
              <a:spcAft>
                <a:spcPts val="0"/>
              </a:spcAft>
              <a:buFont typeface="Arial" panose="020B0604020202020204" pitchFamily="34" charset="0"/>
              <a:buChar char="•"/>
              <a:defRPr/>
            </a:pPr>
            <a:r>
              <a:rPr kumimoji="1" lang="zh-CN" altLang="en-US" dirty="0">
                <a:latin typeface="微软雅黑" panose="020B0503020204020204" pitchFamily="34" charset="-122"/>
                <a:ea typeface="微软雅黑" panose="020B0503020204020204" pitchFamily="34" charset="-122"/>
              </a:rPr>
              <a:t>为保持主磁通不变，必须在变频的同时变压，使得压频比为一常数。</a:t>
            </a:r>
          </a:p>
        </p:txBody>
      </p:sp>
      <p:grpSp>
        <p:nvGrpSpPr>
          <p:cNvPr id="34" name="Group 27">
            <a:extLst>
              <a:ext uri="{FF2B5EF4-FFF2-40B4-BE49-F238E27FC236}">
                <a16:creationId xmlns:a16="http://schemas.microsoft.com/office/drawing/2014/main" id="{DE7B296E-6755-2026-B183-2BF2B4116D6F}"/>
              </a:ext>
            </a:extLst>
          </p:cNvPr>
          <p:cNvGrpSpPr>
            <a:grpSpLocks/>
          </p:cNvGrpSpPr>
          <p:nvPr/>
        </p:nvGrpSpPr>
        <p:grpSpPr bwMode="auto">
          <a:xfrm>
            <a:off x="2643245" y="3474809"/>
            <a:ext cx="6201294" cy="627184"/>
            <a:chOff x="703" y="2115"/>
            <a:chExt cx="4663" cy="564"/>
          </a:xfrm>
          <a:solidFill>
            <a:schemeClr val="accent6"/>
          </a:solidFill>
        </p:grpSpPr>
        <p:sp>
          <p:nvSpPr>
            <p:cNvPr id="35" name="Rectangle 31">
              <a:extLst>
                <a:ext uri="{FF2B5EF4-FFF2-40B4-BE49-F238E27FC236}">
                  <a16:creationId xmlns:a16="http://schemas.microsoft.com/office/drawing/2014/main" id="{ACF9180D-32A4-75A2-8BF8-FC24B50B14B1}"/>
                </a:ext>
              </a:extLst>
            </p:cNvPr>
            <p:cNvSpPr>
              <a:spLocks noChangeArrowheads="1"/>
            </p:cNvSpPr>
            <p:nvPr/>
          </p:nvSpPr>
          <p:spPr bwMode="auto">
            <a:xfrm>
              <a:off x="703" y="2115"/>
              <a:ext cx="4663" cy="564"/>
            </a:xfrm>
            <a:prstGeom prst="rect">
              <a:avLst/>
            </a:prstGeom>
            <a:grpFill/>
            <a:ln w="9525">
              <a:solidFill>
                <a:schemeClr val="accent6"/>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mn-ea"/>
                <a:ea typeface="+mn-ea"/>
              </a:endParaRPr>
            </a:p>
          </p:txBody>
        </p:sp>
        <p:sp>
          <p:nvSpPr>
            <p:cNvPr id="36" name="Rectangle 14">
              <a:extLst>
                <a:ext uri="{FF2B5EF4-FFF2-40B4-BE49-F238E27FC236}">
                  <a16:creationId xmlns:a16="http://schemas.microsoft.com/office/drawing/2014/main" id="{94C204B7-6B89-BB27-DB62-A1E09C12FBB5}"/>
                </a:ext>
              </a:extLst>
            </p:cNvPr>
            <p:cNvSpPr>
              <a:spLocks noChangeArrowheads="1"/>
            </p:cNvSpPr>
            <p:nvPr/>
          </p:nvSpPr>
          <p:spPr bwMode="auto">
            <a:xfrm>
              <a:off x="793" y="2205"/>
              <a:ext cx="4491" cy="421"/>
            </a:xfrm>
            <a:prstGeom prst="rect">
              <a:avLst/>
            </a:prstGeom>
            <a:grpFill/>
            <a:ln w="9525">
              <a:no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solidFill>
                    <a:schemeClr val="bg1"/>
                  </a:solidFill>
                  <a:latin typeface="+mn-ea"/>
                  <a:ea typeface="+mn-ea"/>
                  <a:cs typeface="Times New Roman" panose="02020603050405020304" pitchFamily="18" charset="0"/>
                </a:rPr>
                <a:t>因为变频的同时还要改变电压，所以称为</a:t>
              </a:r>
              <a:r>
                <a:rPr lang="en-US" altLang="zh-CN" sz="2000" i="1" dirty="0">
                  <a:solidFill>
                    <a:schemeClr val="bg1"/>
                  </a:solidFill>
                  <a:latin typeface="+mn-ea"/>
                  <a:ea typeface="+mn-ea"/>
                  <a:cs typeface="Times New Roman" panose="02020603050405020304" pitchFamily="18" charset="0"/>
                </a:rPr>
                <a:t>u </a:t>
              </a:r>
              <a:r>
                <a:rPr lang="en-US" altLang="zh-CN" sz="2000" dirty="0">
                  <a:solidFill>
                    <a:schemeClr val="bg1"/>
                  </a:solidFill>
                  <a:latin typeface="+mn-ea"/>
                  <a:ea typeface="+mn-ea"/>
                  <a:cs typeface="Times New Roman" panose="02020603050405020304" pitchFamily="18" charset="0"/>
                </a:rPr>
                <a:t>/</a:t>
              </a:r>
              <a:r>
                <a:rPr lang="en-US" altLang="zh-CN" sz="2000" i="1" dirty="0">
                  <a:solidFill>
                    <a:schemeClr val="bg1"/>
                  </a:solidFill>
                  <a:latin typeface="+mn-ea"/>
                  <a:ea typeface="+mn-ea"/>
                  <a:cs typeface="Times New Roman" panose="02020603050405020304" pitchFamily="18" charset="0"/>
                </a:rPr>
                <a:t>f  </a:t>
              </a:r>
              <a:r>
                <a:rPr lang="zh-CN" altLang="en-US" sz="2000" dirty="0">
                  <a:solidFill>
                    <a:schemeClr val="bg1"/>
                  </a:solidFill>
                  <a:latin typeface="+mn-ea"/>
                  <a:ea typeface="+mn-ea"/>
                  <a:cs typeface="Times New Roman" panose="02020603050405020304" pitchFamily="18" charset="0"/>
                </a:rPr>
                <a:t>控制</a:t>
              </a:r>
            </a:p>
          </p:txBody>
        </p:sp>
      </p:grpSp>
      <p:sp>
        <p:nvSpPr>
          <p:cNvPr id="37" name="Text Box 27">
            <a:extLst>
              <a:ext uri="{FF2B5EF4-FFF2-40B4-BE49-F238E27FC236}">
                <a16:creationId xmlns:a16="http://schemas.microsoft.com/office/drawing/2014/main" id="{F00AC555-5591-3554-EA0D-5024471C959E}"/>
              </a:ext>
            </a:extLst>
          </p:cNvPr>
          <p:cNvSpPr txBox="1">
            <a:spLocks noChangeArrowheads="1"/>
          </p:cNvSpPr>
          <p:nvPr/>
        </p:nvSpPr>
        <p:spPr bwMode="auto">
          <a:xfrm>
            <a:off x="828676" y="4629117"/>
            <a:ext cx="8984182" cy="369332"/>
          </a:xfrm>
          <a:prstGeom prst="rect">
            <a:avLst/>
          </a:prstGeom>
          <a:noFill/>
          <a:ln w="9525">
            <a:noFill/>
            <a:miter lim="800000"/>
            <a:headEnd/>
            <a:tailEnd/>
          </a:ln>
          <a:effectLst/>
        </p:spPr>
        <p:txBody>
          <a:bodyPr wrap="square">
            <a:spAutoFit/>
          </a:bodyPr>
          <a:lstStyle/>
          <a:p>
            <a:pPr marL="285750" indent="-285750" eaLnBrk="1" fontAlgn="auto" hangingPunct="1">
              <a:spcBef>
                <a:spcPct val="50000"/>
              </a:spcBef>
              <a:spcAft>
                <a:spcPts val="0"/>
              </a:spcAft>
              <a:buFont typeface="Arial" panose="020B0604020202020204" pitchFamily="34" charset="0"/>
              <a:buChar char="•"/>
              <a:defRPr/>
            </a:pPr>
            <a:r>
              <a:rPr kumimoji="1" lang="en-US" altLang="zh-CN" b="1" dirty="0">
                <a:solidFill>
                  <a:schemeClr val="accent2"/>
                </a:solidFill>
                <a:latin typeface="+mn-ea"/>
              </a:rPr>
              <a:t> </a:t>
            </a:r>
            <a:r>
              <a:rPr kumimoji="1" lang="zh-CN" altLang="en-US" b="1" dirty="0">
                <a:solidFill>
                  <a:schemeClr val="accent2"/>
                </a:solidFill>
                <a:latin typeface="+mn-ea"/>
              </a:rPr>
              <a:t>一般频率是从额定频率</a:t>
            </a:r>
            <a:r>
              <a:rPr kumimoji="1" lang="en-US" altLang="zh-CN" b="1" i="1" dirty="0">
                <a:solidFill>
                  <a:schemeClr val="accent2"/>
                </a:solidFill>
                <a:latin typeface="+mn-ea"/>
              </a:rPr>
              <a:t>f</a:t>
            </a:r>
            <a:r>
              <a:rPr kumimoji="1" lang="en-US" altLang="zh-CN" b="1" baseline="-25000" dirty="0">
                <a:solidFill>
                  <a:schemeClr val="accent2"/>
                </a:solidFill>
                <a:latin typeface="+mn-ea"/>
              </a:rPr>
              <a:t>1N</a:t>
            </a:r>
            <a:r>
              <a:rPr kumimoji="1" lang="zh-CN" altLang="en-US" b="1" dirty="0">
                <a:solidFill>
                  <a:schemeClr val="accent2"/>
                </a:solidFill>
                <a:latin typeface="+mn-ea"/>
              </a:rPr>
              <a:t>向下调，所以需要同时降低电源电压</a:t>
            </a:r>
          </a:p>
        </p:txBody>
      </p:sp>
    </p:spTree>
    <p:extLst>
      <p:ext uri="{BB962C8B-B14F-4D97-AF65-F5344CB8AC3E}">
        <p14:creationId xmlns:p14="http://schemas.microsoft.com/office/powerpoint/2010/main" val="398422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slide(fromBottom)">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E1484E05-C7FF-F1AA-BCCD-4DC60ECFF0F5}"/>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1.2 </a:t>
            </a:r>
            <a:r>
              <a:rPr lang="zh-CN" altLang="en-US" sz="3200" b="1" dirty="0">
                <a:solidFill>
                  <a:srgbClr val="022F4F"/>
                </a:solidFill>
                <a:latin typeface="微软雅黑" panose="020B0503020204020204" charset="-122"/>
                <a:ea typeface="微软雅黑" panose="020B0503020204020204" charset="-122"/>
              </a:rPr>
              <a:t>变频器的选用</a:t>
            </a:r>
            <a:endParaRPr lang="zh-CN" altLang="zh-CN" sz="3200" b="1" dirty="0">
              <a:solidFill>
                <a:srgbClr val="022F4F"/>
              </a:solidFill>
              <a:latin typeface="微软雅黑" panose="020B0503020204020204" charset="-122"/>
              <a:ea typeface="微软雅黑" panose="020B0503020204020204" charset="-122"/>
            </a:endParaRPr>
          </a:p>
        </p:txBody>
      </p:sp>
      <p:pic>
        <p:nvPicPr>
          <p:cNvPr id="3" name="Picture 10" descr="nnh2-2-1">
            <a:extLst>
              <a:ext uri="{FF2B5EF4-FFF2-40B4-BE49-F238E27FC236}">
                <a16:creationId xmlns:a16="http://schemas.microsoft.com/office/drawing/2014/main" id="{64B3D4E8-2135-01E2-3410-27780341FBF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99875" y="1712373"/>
            <a:ext cx="4603750" cy="345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a:extLst>
              <a:ext uri="{FF2B5EF4-FFF2-40B4-BE49-F238E27FC236}">
                <a16:creationId xmlns:a16="http://schemas.microsoft.com/office/drawing/2014/main" id="{D42F8122-5605-01FE-C20E-A9F721DD63F7}"/>
              </a:ext>
            </a:extLst>
          </p:cNvPr>
          <p:cNvSpPr txBox="1"/>
          <p:nvPr/>
        </p:nvSpPr>
        <p:spPr>
          <a:xfrm>
            <a:off x="6115775" y="5171536"/>
            <a:ext cx="4171950" cy="338554"/>
          </a:xfrm>
          <a:prstGeom prst="rect">
            <a:avLst/>
          </a:prstGeom>
          <a:noFill/>
        </p:spPr>
        <p:txBody>
          <a:bodyPr wrap="square" rtlCol="0">
            <a:spAutoFit/>
          </a:bodyPr>
          <a:lstStyle/>
          <a:p>
            <a:pPr algn="ctr"/>
            <a:r>
              <a:rPr lang="zh-CN" altLang="en-US" sz="1600" dirty="0"/>
              <a:t>基频以下变频调速电动机机械特性曲线</a:t>
            </a:r>
          </a:p>
        </p:txBody>
      </p:sp>
      <p:sp>
        <p:nvSpPr>
          <p:cNvPr id="5" name="矩形 4">
            <a:extLst>
              <a:ext uri="{FF2B5EF4-FFF2-40B4-BE49-F238E27FC236}">
                <a16:creationId xmlns:a16="http://schemas.microsoft.com/office/drawing/2014/main" id="{69F8AF96-A324-DE7F-8C0F-2B01AA9692A2}"/>
              </a:ext>
            </a:extLst>
          </p:cNvPr>
          <p:cNvSpPr/>
          <p:nvPr/>
        </p:nvSpPr>
        <p:spPr>
          <a:xfrm>
            <a:off x="626988" y="1483263"/>
            <a:ext cx="3243196" cy="442878"/>
          </a:xfrm>
          <a:prstGeom prst="rect">
            <a:avLst/>
          </a:prstGeom>
          <a:noFill/>
        </p:spPr>
        <p:txBody>
          <a:bodyPr wrap="none">
            <a:spAutoFit/>
          </a:bodyPr>
          <a:lstStyle/>
          <a:p>
            <a:pPr marL="285750" indent="-285750">
              <a:lnSpc>
                <a:spcPct val="150000"/>
              </a:lnSpc>
              <a:spcBef>
                <a:spcPct val="20000"/>
              </a:spcBef>
              <a:buClr>
                <a:schemeClr val="bg2"/>
              </a:buClr>
              <a:buSzPct val="65000"/>
              <a:buFont typeface="Arial" panose="020B0604020202020204" pitchFamily="34" charset="0"/>
              <a:buChar char="•"/>
            </a:pPr>
            <a:r>
              <a:rPr kumimoji="1" lang="zh-CN" altLang="en-US" dirty="0">
                <a:solidFill>
                  <a:schemeClr val="accent2"/>
                </a:solidFill>
                <a:latin typeface="+mn-ea"/>
              </a:rPr>
              <a:t>机械特性基本上是平行下移</a:t>
            </a:r>
          </a:p>
        </p:txBody>
      </p:sp>
      <p:pic>
        <p:nvPicPr>
          <p:cNvPr id="6" name="图片 5">
            <a:extLst>
              <a:ext uri="{FF2B5EF4-FFF2-40B4-BE49-F238E27FC236}">
                <a16:creationId xmlns:a16="http://schemas.microsoft.com/office/drawing/2014/main" id="{D747E891-929D-395F-2FC7-3CF07F41D1BE}"/>
              </a:ext>
            </a:extLst>
          </p:cNvPr>
          <p:cNvPicPr>
            <a:picLocks noChangeAspect="1"/>
          </p:cNvPicPr>
          <p:nvPr/>
        </p:nvPicPr>
        <p:blipFill>
          <a:blip r:embed="rId4"/>
          <a:stretch>
            <a:fillRect/>
          </a:stretch>
        </p:blipFill>
        <p:spPr>
          <a:xfrm>
            <a:off x="6337101" y="2447999"/>
            <a:ext cx="2688569" cy="469433"/>
          </a:xfrm>
          <a:prstGeom prst="rect">
            <a:avLst/>
          </a:prstGeom>
        </p:spPr>
      </p:pic>
      <p:sp>
        <p:nvSpPr>
          <p:cNvPr id="8" name="Text Box 66">
            <a:extLst>
              <a:ext uri="{FF2B5EF4-FFF2-40B4-BE49-F238E27FC236}">
                <a16:creationId xmlns:a16="http://schemas.microsoft.com/office/drawing/2014/main" id="{30F216C4-172A-72A4-348C-0FDC87384F07}"/>
              </a:ext>
            </a:extLst>
          </p:cNvPr>
          <p:cNvSpPr txBox="1">
            <a:spLocks noChangeArrowheads="1"/>
          </p:cNvSpPr>
          <p:nvPr/>
        </p:nvSpPr>
        <p:spPr bwMode="auto">
          <a:xfrm>
            <a:off x="678661" y="1997076"/>
            <a:ext cx="30428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eaLnBrk="1" hangingPunct="1">
              <a:buFont typeface="Arial" panose="020B0604020202020204" pitchFamily="34" charset="0"/>
              <a:buChar char="•"/>
            </a:pPr>
            <a:r>
              <a:rPr lang="zh-CN" altLang="en-US" dirty="0">
                <a:latin typeface="Calibri" panose="020F0502020204030204" pitchFamily="34" charset="0"/>
                <a:ea typeface="楷体_GB2312" panose="02010609030101010101" pitchFamily="49" charset="-122"/>
              </a:rPr>
              <a:t>理想空载转速：</a:t>
            </a:r>
            <a:r>
              <a:rPr lang="en-US" altLang="zh-CN" i="1" dirty="0">
                <a:latin typeface="Times New Roman" panose="02020603050405020304" pitchFamily="18" charset="0"/>
              </a:rPr>
              <a:t>n</a:t>
            </a:r>
            <a:r>
              <a:rPr lang="en-US" altLang="zh-CN" baseline="-25000" dirty="0">
                <a:latin typeface="Times New Roman" panose="02020603050405020304" pitchFamily="18" charset="0"/>
              </a:rPr>
              <a:t>1</a:t>
            </a:r>
            <a:r>
              <a:rPr lang="en-US" altLang="en-US" dirty="0">
                <a:latin typeface="Calibri" panose="020F0502020204030204" pitchFamily="34" charset="0"/>
              </a:rPr>
              <a:t>↓</a:t>
            </a:r>
            <a:r>
              <a:rPr lang="en-US" altLang="zh-CN" dirty="0">
                <a:latin typeface="Calibri" panose="020F0502020204030204" pitchFamily="34" charset="0"/>
              </a:rPr>
              <a:t>∝</a:t>
            </a:r>
            <a:r>
              <a:rPr lang="en-US" altLang="zh-CN" i="1" dirty="0">
                <a:latin typeface="Times New Roman" panose="02020603050405020304" pitchFamily="18" charset="0"/>
              </a:rPr>
              <a:t>f</a:t>
            </a:r>
            <a:r>
              <a:rPr lang="en-US" altLang="zh-CN" baseline="-25000" dirty="0">
                <a:latin typeface="Times New Roman" panose="02020603050405020304" pitchFamily="18" charset="0"/>
              </a:rPr>
              <a:t>1</a:t>
            </a:r>
            <a:r>
              <a:rPr lang="en-US" altLang="zh-CN" dirty="0">
                <a:latin typeface="Calibri" panose="020F0502020204030204" pitchFamily="34" charset="0"/>
              </a:rPr>
              <a:t>↓</a:t>
            </a:r>
          </a:p>
        </p:txBody>
      </p:sp>
      <p:grpSp>
        <p:nvGrpSpPr>
          <p:cNvPr id="9" name="Group 80">
            <a:extLst>
              <a:ext uri="{FF2B5EF4-FFF2-40B4-BE49-F238E27FC236}">
                <a16:creationId xmlns:a16="http://schemas.microsoft.com/office/drawing/2014/main" id="{2ED0BB73-38E7-5932-644F-45C3B7428591}"/>
              </a:ext>
            </a:extLst>
          </p:cNvPr>
          <p:cNvGrpSpPr>
            <a:grpSpLocks/>
          </p:cNvGrpSpPr>
          <p:nvPr/>
        </p:nvGrpSpPr>
        <p:grpSpPr bwMode="auto">
          <a:xfrm>
            <a:off x="678661" y="2564606"/>
            <a:ext cx="3473451" cy="1350962"/>
            <a:chOff x="249" y="2614"/>
            <a:chExt cx="2188" cy="851"/>
          </a:xfrm>
        </p:grpSpPr>
        <p:grpSp>
          <p:nvGrpSpPr>
            <p:cNvPr id="10" name="Group 71">
              <a:extLst>
                <a:ext uri="{FF2B5EF4-FFF2-40B4-BE49-F238E27FC236}">
                  <a16:creationId xmlns:a16="http://schemas.microsoft.com/office/drawing/2014/main" id="{E24E0A82-F2E5-6B01-FB44-ECD0B09199EE}"/>
                </a:ext>
              </a:extLst>
            </p:cNvPr>
            <p:cNvGrpSpPr>
              <a:grpSpLocks/>
            </p:cNvGrpSpPr>
            <p:nvPr/>
          </p:nvGrpSpPr>
          <p:grpSpPr bwMode="auto">
            <a:xfrm>
              <a:off x="1544" y="3029"/>
              <a:ext cx="276" cy="436"/>
              <a:chOff x="1816" y="1176"/>
              <a:chExt cx="276" cy="436"/>
            </a:xfrm>
          </p:grpSpPr>
          <p:grpSp>
            <p:nvGrpSpPr>
              <p:cNvPr id="12" name="Group 69">
                <a:extLst>
                  <a:ext uri="{FF2B5EF4-FFF2-40B4-BE49-F238E27FC236}">
                    <a16:creationId xmlns:a16="http://schemas.microsoft.com/office/drawing/2014/main" id="{663A7CB2-D659-DD92-4DC9-EC6579191836}"/>
                  </a:ext>
                </a:extLst>
              </p:cNvPr>
              <p:cNvGrpSpPr>
                <a:grpSpLocks/>
              </p:cNvGrpSpPr>
              <p:nvPr/>
            </p:nvGrpSpPr>
            <p:grpSpPr bwMode="auto">
              <a:xfrm>
                <a:off x="1816" y="1176"/>
                <a:ext cx="276" cy="231"/>
                <a:chOff x="1816" y="1176"/>
                <a:chExt cx="276" cy="231"/>
              </a:xfrm>
            </p:grpSpPr>
            <p:sp>
              <p:nvSpPr>
                <p:cNvPr id="14" name="Text Box 67">
                  <a:extLst>
                    <a:ext uri="{FF2B5EF4-FFF2-40B4-BE49-F238E27FC236}">
                      <a16:creationId xmlns:a16="http://schemas.microsoft.com/office/drawing/2014/main" id="{CC62FE71-FF82-2E6D-D302-A8A1602F0A99}"/>
                    </a:ext>
                  </a:extLst>
                </p:cNvPr>
                <p:cNvSpPr txBox="1">
                  <a:spLocks noChangeArrowheads="1"/>
                </p:cNvSpPr>
                <p:nvPr/>
              </p:nvSpPr>
              <p:spPr bwMode="auto">
                <a:xfrm>
                  <a:off x="1824" y="1176"/>
                  <a:ext cx="26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latin typeface="Times New Roman" panose="02020603050405020304" pitchFamily="18" charset="0"/>
                    </a:rPr>
                    <a:t>U</a:t>
                  </a:r>
                  <a:r>
                    <a:rPr lang="en-US" altLang="zh-CN" baseline="-25000">
                      <a:latin typeface="Times New Roman" panose="02020603050405020304" pitchFamily="18" charset="0"/>
                    </a:rPr>
                    <a:t>1</a:t>
                  </a:r>
                </a:p>
              </p:txBody>
            </p:sp>
            <p:sp>
              <p:nvSpPr>
                <p:cNvPr id="15" name="Line 68">
                  <a:extLst>
                    <a:ext uri="{FF2B5EF4-FFF2-40B4-BE49-F238E27FC236}">
                      <a16:creationId xmlns:a16="http://schemas.microsoft.com/office/drawing/2014/main" id="{07256299-E0AD-78D5-5886-FA745833FE87}"/>
                    </a:ext>
                  </a:extLst>
                </p:cNvPr>
                <p:cNvSpPr>
                  <a:spLocks noChangeShapeType="1"/>
                </p:cNvSpPr>
                <p:nvPr/>
              </p:nvSpPr>
              <p:spPr bwMode="auto">
                <a:xfrm>
                  <a:off x="1816" y="1403"/>
                  <a:ext cx="22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3" name="Text Box 70">
                <a:extLst>
                  <a:ext uri="{FF2B5EF4-FFF2-40B4-BE49-F238E27FC236}">
                    <a16:creationId xmlns:a16="http://schemas.microsoft.com/office/drawing/2014/main" id="{ABC18DB2-7545-A39F-4F51-8664C82A546C}"/>
                  </a:ext>
                </a:extLst>
              </p:cNvPr>
              <p:cNvSpPr txBox="1">
                <a:spLocks noChangeArrowheads="1"/>
              </p:cNvSpPr>
              <p:nvPr/>
            </p:nvSpPr>
            <p:spPr bwMode="auto">
              <a:xfrm>
                <a:off x="1834" y="1381"/>
                <a:ext cx="20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dirty="0">
                    <a:latin typeface="Times New Roman" panose="02020603050405020304" pitchFamily="18" charset="0"/>
                  </a:rPr>
                  <a:t>f</a:t>
                </a:r>
                <a:r>
                  <a:rPr lang="en-US" altLang="zh-CN" baseline="-25000" dirty="0">
                    <a:latin typeface="Times New Roman" panose="02020603050405020304" pitchFamily="18" charset="0"/>
                  </a:rPr>
                  <a:t>1</a:t>
                </a:r>
              </a:p>
            </p:txBody>
          </p:sp>
        </p:grpSp>
        <p:sp>
          <p:nvSpPr>
            <p:cNvPr id="11" name="Rectangle 72">
              <a:extLst>
                <a:ext uri="{FF2B5EF4-FFF2-40B4-BE49-F238E27FC236}">
                  <a16:creationId xmlns:a16="http://schemas.microsoft.com/office/drawing/2014/main" id="{658BEA62-8DFA-D3C4-128F-2CDB5888E05B}"/>
                </a:ext>
              </a:extLst>
            </p:cNvPr>
            <p:cNvSpPr>
              <a:spLocks noChangeArrowheads="1"/>
            </p:cNvSpPr>
            <p:nvPr/>
          </p:nvSpPr>
          <p:spPr bwMode="auto">
            <a:xfrm>
              <a:off x="249" y="2614"/>
              <a:ext cx="2188"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eaLnBrk="1" hangingPunct="1">
                <a:buFont typeface="Arial" panose="020B0604020202020204" pitchFamily="34" charset="0"/>
                <a:buChar char="•"/>
              </a:pPr>
              <a:r>
                <a:rPr lang="zh-CN" altLang="en-US" dirty="0">
                  <a:latin typeface="Calibri" panose="020F0502020204030204" pitchFamily="34" charset="0"/>
                  <a:ea typeface="楷体_GB2312" panose="02010609030101010101" pitchFamily="49" charset="-122"/>
                </a:rPr>
                <a:t>频率在额定频率附近下调时，</a:t>
              </a:r>
            </a:p>
            <a:p>
              <a:pPr eaLnBrk="1" hangingPunct="1"/>
              <a:r>
                <a:rPr lang="zh-CN" altLang="en-US" dirty="0">
                  <a:latin typeface="Calibri" panose="020F0502020204030204" pitchFamily="34" charset="0"/>
                  <a:ea typeface="楷体_GB2312" panose="02010609030101010101" pitchFamily="49" charset="-122"/>
                </a:rPr>
                <a:t>最大转矩可以近似认为不变。</a:t>
              </a:r>
            </a:p>
            <a:p>
              <a:pPr eaLnBrk="1" hangingPunct="1"/>
              <a:endParaRPr lang="zh-CN" altLang="en-US" dirty="0">
                <a:latin typeface="Calibri" panose="020F0502020204030204" pitchFamily="34" charset="0"/>
                <a:ea typeface="楷体_GB2312" panose="02010609030101010101" pitchFamily="49" charset="-122"/>
              </a:endParaRPr>
            </a:p>
            <a:p>
              <a:pPr eaLnBrk="1" hangingPunct="1"/>
              <a:r>
                <a:rPr lang="zh-CN" altLang="en-US" dirty="0">
                  <a:latin typeface="Calibri" panose="020F0502020204030204" pitchFamily="34" charset="0"/>
                  <a:ea typeface="楷体_GB2312" panose="02010609030101010101" pitchFamily="49" charset="-122"/>
                </a:rPr>
                <a:t>最大转矩：</a:t>
              </a:r>
              <a:r>
                <a:rPr lang="en-US" altLang="zh-CN" i="1" dirty="0">
                  <a:latin typeface="Times New Roman" panose="02020603050405020304" pitchFamily="18" charset="0"/>
                </a:rPr>
                <a:t>T</a:t>
              </a:r>
              <a:r>
                <a:rPr lang="en-US" altLang="zh-CN" baseline="-25000" dirty="0">
                  <a:latin typeface="Times New Roman" panose="02020603050405020304" pitchFamily="18" charset="0"/>
                </a:rPr>
                <a:t>m</a:t>
              </a:r>
              <a:r>
                <a:rPr lang="en-US" altLang="zh-CN" dirty="0">
                  <a:latin typeface="Times New Roman" panose="02020603050405020304" pitchFamily="18" charset="0"/>
                </a:rPr>
                <a:t> ∝</a:t>
              </a:r>
              <a:r>
                <a:rPr lang="zh-CN" altLang="en-US" dirty="0">
                  <a:latin typeface="Calibri" panose="020F0502020204030204" pitchFamily="34" charset="0"/>
                  <a:ea typeface="楷体_GB2312" panose="02010609030101010101" pitchFamily="49" charset="-122"/>
                </a:rPr>
                <a:t>（</a:t>
              </a:r>
              <a:r>
                <a:rPr lang="zh-CN" altLang="en-US" dirty="0">
                  <a:latin typeface="Calibri" panose="020F0502020204030204" pitchFamily="34" charset="0"/>
                </a:rPr>
                <a:t>        </a:t>
              </a:r>
              <a:r>
                <a:rPr lang="en-US" altLang="zh-CN" dirty="0">
                  <a:latin typeface="楷体_GB2312" panose="02010609030101010101" pitchFamily="49" charset="-122"/>
                  <a:ea typeface="楷体_GB2312" panose="02010609030101010101" pitchFamily="49" charset="-122"/>
                </a:rPr>
                <a:t>)</a:t>
              </a:r>
              <a:r>
                <a:rPr lang="zh-CN" altLang="en-US" dirty="0">
                  <a:latin typeface="楷体_GB2312" panose="02010609030101010101" pitchFamily="49" charset="-122"/>
                  <a:ea typeface="楷体_GB2312" panose="02010609030101010101" pitchFamily="49" charset="-122"/>
                </a:rPr>
                <a:t>不变</a:t>
              </a:r>
            </a:p>
          </p:txBody>
        </p:sp>
      </p:grpSp>
      <p:sp>
        <p:nvSpPr>
          <p:cNvPr id="16" name="Rectangle 87">
            <a:extLst>
              <a:ext uri="{FF2B5EF4-FFF2-40B4-BE49-F238E27FC236}">
                <a16:creationId xmlns:a16="http://schemas.microsoft.com/office/drawing/2014/main" id="{74066E3E-CE57-FB03-352E-ABED6B62DD23}"/>
              </a:ext>
            </a:extLst>
          </p:cNvPr>
          <p:cNvSpPr>
            <a:spLocks noChangeArrowheads="1"/>
          </p:cNvSpPr>
          <p:nvPr/>
        </p:nvSpPr>
        <p:spPr bwMode="auto">
          <a:xfrm>
            <a:off x="678661" y="4000797"/>
            <a:ext cx="370486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eaLnBrk="1" hangingPunct="1">
              <a:buFont typeface="Arial" panose="020B0604020202020204" pitchFamily="34" charset="0"/>
              <a:buChar char="•"/>
            </a:pPr>
            <a:r>
              <a:rPr lang="zh-CN" altLang="en-US" dirty="0">
                <a:latin typeface="Calibri" panose="020F0502020204030204" pitchFamily="34" charset="0"/>
                <a:ea typeface="楷体_GB2312" panose="02010609030101010101" pitchFamily="49" charset="-122"/>
              </a:rPr>
              <a:t>频率不同时，最大转矩点对应的</a:t>
            </a:r>
          </a:p>
          <a:p>
            <a:pPr eaLnBrk="1" hangingPunct="1"/>
            <a:r>
              <a:rPr lang="zh-CN" altLang="en-US" dirty="0">
                <a:latin typeface="Calibri" panose="020F0502020204030204" pitchFamily="34" charset="0"/>
                <a:ea typeface="楷体_GB2312" panose="02010609030101010101" pitchFamily="49" charset="-122"/>
              </a:rPr>
              <a:t>转差</a:t>
            </a:r>
            <a:r>
              <a:rPr lang="zh-CN" altLang="en-US" dirty="0">
                <a:latin typeface="Calibri" panose="020F0502020204030204" pitchFamily="34" charset="0"/>
                <a:ea typeface="楷体_GB2312" panose="02010609030101010101" pitchFamily="49" charset="-122"/>
                <a:sym typeface="Symbol" panose="05050102010706020507" pitchFamily="18" charset="2"/>
              </a:rPr>
              <a:t></a:t>
            </a:r>
            <a:r>
              <a:rPr lang="en-US" altLang="zh-CN" i="1" dirty="0">
                <a:latin typeface="Times New Roman" panose="02020603050405020304" pitchFamily="18" charset="0"/>
                <a:ea typeface="楷体_GB2312" panose="02010609030101010101" pitchFamily="49" charset="-122"/>
              </a:rPr>
              <a:t>n</a:t>
            </a:r>
            <a:r>
              <a:rPr lang="en-US" altLang="zh-CN" dirty="0">
                <a:latin typeface="Times New Roman" panose="02020603050405020304" pitchFamily="18" charset="0"/>
                <a:ea typeface="楷体_GB2312" panose="02010609030101010101" pitchFamily="49" charset="-122"/>
                <a:sym typeface="Symbol" panose="05050102010706020507" pitchFamily="18" charset="2"/>
              </a:rPr>
              <a:t>=const</a:t>
            </a:r>
            <a:r>
              <a:rPr lang="zh-CN" altLang="en-US" dirty="0">
                <a:latin typeface="Calibri" panose="020F0502020204030204" pitchFamily="34" charset="0"/>
                <a:ea typeface="楷体_GB2312" panose="02010609030101010101" pitchFamily="49" charset="-122"/>
                <a:sym typeface="Symbol" panose="05050102010706020507" pitchFamily="18" charset="2"/>
              </a:rPr>
              <a:t>，所以稳定工作区的</a:t>
            </a:r>
          </a:p>
          <a:p>
            <a:pPr eaLnBrk="1" hangingPunct="1"/>
            <a:r>
              <a:rPr lang="zh-CN" altLang="en-US" dirty="0">
                <a:latin typeface="Calibri" panose="020F0502020204030204" pitchFamily="34" charset="0"/>
                <a:ea typeface="楷体_GB2312" panose="02010609030101010101" pitchFamily="49" charset="-122"/>
                <a:sym typeface="Symbol" panose="05050102010706020507" pitchFamily="18" charset="2"/>
              </a:rPr>
              <a:t>机械特性基本是平行的。</a:t>
            </a:r>
            <a:r>
              <a:rPr lang="zh-CN" altLang="en-US" dirty="0">
                <a:latin typeface="Calibri" panose="020F0502020204030204" pitchFamily="34" charset="0"/>
                <a:sym typeface="Symbol" panose="05050102010706020507" pitchFamily="18" charset="2"/>
              </a:rPr>
              <a:t> </a:t>
            </a:r>
          </a:p>
        </p:txBody>
      </p:sp>
      <p:grpSp>
        <p:nvGrpSpPr>
          <p:cNvPr id="17" name="Group 114">
            <a:extLst>
              <a:ext uri="{FF2B5EF4-FFF2-40B4-BE49-F238E27FC236}">
                <a16:creationId xmlns:a16="http://schemas.microsoft.com/office/drawing/2014/main" id="{85D0FA99-474B-10E2-3B95-7E12143C48F1}"/>
              </a:ext>
            </a:extLst>
          </p:cNvPr>
          <p:cNvGrpSpPr>
            <a:grpSpLocks/>
          </p:cNvGrpSpPr>
          <p:nvPr/>
        </p:nvGrpSpPr>
        <p:grpSpPr bwMode="auto">
          <a:xfrm>
            <a:off x="813708" y="4679475"/>
            <a:ext cx="5419009" cy="1331912"/>
            <a:chOff x="273" y="2858"/>
            <a:chExt cx="4004" cy="839"/>
          </a:xfrm>
        </p:grpSpPr>
        <p:sp>
          <p:nvSpPr>
            <p:cNvPr id="41" name="Text Box 102">
              <a:extLst>
                <a:ext uri="{FF2B5EF4-FFF2-40B4-BE49-F238E27FC236}">
                  <a16:creationId xmlns:a16="http://schemas.microsoft.com/office/drawing/2014/main" id="{D64274B3-0342-BB8C-2558-8CCD538FA68A}"/>
                </a:ext>
              </a:extLst>
            </p:cNvPr>
            <p:cNvSpPr txBox="1">
              <a:spLocks noChangeArrowheads="1"/>
            </p:cNvSpPr>
            <p:nvPr/>
          </p:nvSpPr>
          <p:spPr bwMode="auto">
            <a:xfrm>
              <a:off x="273" y="3154"/>
              <a:ext cx="2307" cy="543"/>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000" dirty="0">
                  <a:latin typeface="Times New Roman" panose="02020603050405020304" pitchFamily="18" charset="0"/>
                  <a:ea typeface="楷体_GB2312" panose="02010609030101010101" pitchFamily="49" charset="-122"/>
                </a:rPr>
                <a:t>当</a:t>
              </a:r>
              <a:r>
                <a:rPr kumimoji="1" lang="en-US" altLang="zh-CN" sz="2000" i="1" dirty="0">
                  <a:latin typeface="Times New Roman" panose="02020603050405020304" pitchFamily="18" charset="0"/>
                  <a:ea typeface="楷体_GB2312" panose="02010609030101010101" pitchFamily="49" charset="-122"/>
                </a:rPr>
                <a:t>f </a:t>
              </a:r>
              <a:r>
                <a:rPr kumimoji="1" lang="zh-CN" altLang="en-US" sz="2000" dirty="0">
                  <a:latin typeface="Times New Roman" panose="02020603050405020304" pitchFamily="18" charset="0"/>
                  <a:ea typeface="楷体_GB2312" panose="02010609030101010101" pitchFamily="49" charset="-122"/>
                </a:rPr>
                <a:t>较低时， </a:t>
              </a:r>
              <a:r>
                <a:rPr lang="zh-CN" altLang="en-US" dirty="0">
                  <a:latin typeface="Calibri" panose="020F0502020204030204" pitchFamily="34" charset="0"/>
                  <a:sym typeface="Symbol" panose="05050102010706020507" pitchFamily="18" charset="2"/>
                </a:rPr>
                <a:t></a:t>
              </a:r>
              <a:r>
                <a:rPr lang="en-US" altLang="zh-CN" i="1" dirty="0">
                  <a:latin typeface="Times New Roman" panose="02020603050405020304" pitchFamily="18" charset="0"/>
                </a:rPr>
                <a:t>U</a:t>
              </a:r>
              <a:r>
                <a:rPr kumimoji="1" lang="en-US" altLang="zh-CN" dirty="0">
                  <a:latin typeface="Calibri" panose="020F0502020204030204" pitchFamily="34" charset="0"/>
                </a:rPr>
                <a:t> </a:t>
              </a:r>
              <a:r>
                <a:rPr kumimoji="1" lang="zh-CN" altLang="en-US" sz="2000" dirty="0">
                  <a:latin typeface="Times New Roman" panose="02020603050405020304" pitchFamily="18" charset="0"/>
                  <a:ea typeface="楷体_GB2312" panose="02010609030101010101" pitchFamily="49" charset="-122"/>
                </a:rPr>
                <a:t>不能忽略，</a:t>
              </a:r>
            </a:p>
            <a:p>
              <a:pPr eaLnBrk="1" hangingPunct="1">
                <a:spcBef>
                  <a:spcPct val="50000"/>
                </a:spcBef>
              </a:pPr>
              <a:r>
                <a:rPr kumimoji="1" lang="zh-CN" altLang="en-US" sz="2000" dirty="0">
                  <a:latin typeface="Times New Roman" panose="02020603050405020304" pitchFamily="18" charset="0"/>
                  <a:ea typeface="楷体_GB2312" panose="02010609030101010101" pitchFamily="49" charset="-122"/>
                </a:rPr>
                <a:t>使</a:t>
              </a:r>
              <a:r>
                <a:rPr kumimoji="1" lang="en-US" altLang="zh-CN" sz="2000" i="1" dirty="0">
                  <a:latin typeface="Times New Roman" panose="02020603050405020304" pitchFamily="18" charset="0"/>
                  <a:ea typeface="楷体_GB2312" panose="02010609030101010101" pitchFamily="49" charset="-122"/>
                </a:rPr>
                <a:t>I</a:t>
              </a:r>
              <a:r>
                <a:rPr kumimoji="1" lang="en-US" altLang="zh-CN" sz="2000" baseline="-25000" dirty="0">
                  <a:latin typeface="Times New Roman" panose="02020603050405020304" pitchFamily="18" charset="0"/>
                  <a:ea typeface="楷体_GB2312" panose="02010609030101010101" pitchFamily="49" charset="-122"/>
                </a:rPr>
                <a:t>1</a:t>
              </a:r>
              <a:r>
                <a:rPr kumimoji="1" lang="en-US" altLang="zh-CN" dirty="0">
                  <a:latin typeface="Calibri" panose="020F0502020204030204" pitchFamily="34" charset="0"/>
                </a:rPr>
                <a:t>↓→ </a:t>
              </a:r>
              <a:r>
                <a:rPr lang="en-US" altLang="zh-CN" i="1" dirty="0" err="1">
                  <a:latin typeface="Times New Roman" panose="02020603050405020304" pitchFamily="18" charset="0"/>
                </a:rPr>
                <a:t>Φ</a:t>
              </a:r>
              <a:r>
                <a:rPr lang="en-US" altLang="zh-CN" baseline="-25000" dirty="0" err="1">
                  <a:latin typeface="Times New Roman" panose="02020603050405020304" pitchFamily="18" charset="0"/>
                </a:rPr>
                <a:t>m</a:t>
              </a:r>
              <a:r>
                <a:rPr lang="en-US" altLang="zh-CN" dirty="0">
                  <a:latin typeface="Calibri" panose="020F0502020204030204" pitchFamily="34" charset="0"/>
                </a:rPr>
                <a:t>↓→</a:t>
              </a:r>
              <a:r>
                <a:rPr lang="en-US" altLang="zh-CN" i="1" dirty="0">
                  <a:latin typeface="Times New Roman" panose="02020603050405020304" pitchFamily="18" charset="0"/>
                </a:rPr>
                <a:t>T</a:t>
              </a:r>
              <a:r>
                <a:rPr lang="en-US" altLang="zh-CN" baseline="-25000" dirty="0">
                  <a:latin typeface="Calibri" panose="020F0502020204030204" pitchFamily="34" charset="0"/>
                </a:rPr>
                <a:t>m</a:t>
              </a:r>
              <a:r>
                <a:rPr lang="en-US" altLang="zh-CN" dirty="0">
                  <a:latin typeface="Calibri" panose="020F0502020204030204" pitchFamily="34" charset="0"/>
                </a:rPr>
                <a:t>↓</a:t>
              </a:r>
            </a:p>
          </p:txBody>
        </p:sp>
        <p:sp>
          <p:nvSpPr>
            <p:cNvPr id="39" name="Line 113">
              <a:extLst>
                <a:ext uri="{FF2B5EF4-FFF2-40B4-BE49-F238E27FC236}">
                  <a16:creationId xmlns:a16="http://schemas.microsoft.com/office/drawing/2014/main" id="{4EB396DB-457E-24A6-7201-6099F42AD33D}"/>
                </a:ext>
              </a:extLst>
            </p:cNvPr>
            <p:cNvSpPr>
              <a:spLocks noChangeShapeType="1"/>
            </p:cNvSpPr>
            <p:nvPr/>
          </p:nvSpPr>
          <p:spPr bwMode="auto">
            <a:xfrm flipV="1">
              <a:off x="2580" y="2858"/>
              <a:ext cx="1697" cy="435"/>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1990071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0-#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E1484E05-C7FF-F1AA-BCCD-4DC60ECFF0F5}"/>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1.2 </a:t>
            </a:r>
            <a:r>
              <a:rPr lang="zh-CN" altLang="en-US" sz="3200" b="1" dirty="0">
                <a:solidFill>
                  <a:srgbClr val="022F4F"/>
                </a:solidFill>
                <a:latin typeface="微软雅黑" panose="020B0503020204020204" charset="-122"/>
                <a:ea typeface="微软雅黑" panose="020B0503020204020204" charset="-122"/>
              </a:rPr>
              <a:t>变频器的选用</a:t>
            </a:r>
            <a:endParaRPr lang="zh-CN" altLang="zh-CN" sz="3200" b="1" dirty="0">
              <a:solidFill>
                <a:srgbClr val="022F4F"/>
              </a:solidFill>
              <a:latin typeface="微软雅黑" panose="020B0503020204020204" charset="-122"/>
              <a:ea typeface="微软雅黑" panose="020B0503020204020204" charset="-122"/>
            </a:endParaRPr>
          </a:p>
        </p:txBody>
      </p:sp>
      <p:sp>
        <p:nvSpPr>
          <p:cNvPr id="18" name="Rectangle 13">
            <a:extLst>
              <a:ext uri="{FF2B5EF4-FFF2-40B4-BE49-F238E27FC236}">
                <a16:creationId xmlns:a16="http://schemas.microsoft.com/office/drawing/2014/main" id="{11C99EEB-A5B4-F44A-BE9B-B3E30943CC19}"/>
              </a:ext>
            </a:extLst>
          </p:cNvPr>
          <p:cNvSpPr>
            <a:spLocks noChangeArrowheads="1"/>
          </p:cNvSpPr>
          <p:nvPr/>
        </p:nvSpPr>
        <p:spPr bwMode="auto">
          <a:xfrm>
            <a:off x="4481947" y="2237144"/>
            <a:ext cx="6539214" cy="858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eaLnBrk="1" hangingPunct="1">
              <a:lnSpc>
                <a:spcPct val="150000"/>
              </a:lnSpc>
              <a:buFont typeface="Arial" panose="020B0604020202020204" pitchFamily="34" charset="0"/>
              <a:buChar char="•"/>
            </a:pPr>
            <a:r>
              <a:rPr lang="zh-CN" altLang="en-US" dirty="0">
                <a:latin typeface="+mn-ea"/>
                <a:ea typeface="+mn-ea"/>
              </a:rPr>
              <a:t>可用提高</a:t>
            </a:r>
            <a:r>
              <a:rPr lang="en-US" altLang="zh-CN" i="1" dirty="0">
                <a:latin typeface="+mn-ea"/>
                <a:ea typeface="+mn-ea"/>
              </a:rPr>
              <a:t>U</a:t>
            </a:r>
            <a:r>
              <a:rPr lang="en-US" altLang="zh-CN" baseline="-25000" dirty="0">
                <a:latin typeface="+mn-ea"/>
                <a:ea typeface="+mn-ea"/>
              </a:rPr>
              <a:t>1</a:t>
            </a:r>
            <a:r>
              <a:rPr lang="zh-CN" altLang="en-US" dirty="0">
                <a:latin typeface="+mn-ea"/>
                <a:ea typeface="+mn-ea"/>
              </a:rPr>
              <a:t>来补偿</a:t>
            </a:r>
            <a:r>
              <a:rPr lang="zh-CN" altLang="en-US" dirty="0">
                <a:latin typeface="+mn-ea"/>
                <a:ea typeface="+mn-ea"/>
                <a:sym typeface="Symbol" panose="05050102010706020507" pitchFamily="18" charset="2"/>
              </a:rPr>
              <a:t></a:t>
            </a:r>
            <a:r>
              <a:rPr lang="en-US" altLang="zh-CN" i="1" dirty="0">
                <a:latin typeface="+mn-ea"/>
                <a:ea typeface="+mn-ea"/>
              </a:rPr>
              <a:t>U </a:t>
            </a:r>
            <a:r>
              <a:rPr lang="zh-CN" altLang="en-US" dirty="0">
                <a:latin typeface="+mn-ea"/>
                <a:ea typeface="+mn-ea"/>
                <a:sym typeface="Symbol" panose="05050102010706020507" pitchFamily="18" charset="2"/>
              </a:rPr>
              <a:t>的影响，使</a:t>
            </a:r>
            <a:r>
              <a:rPr lang="en-US" altLang="zh-CN" i="1" dirty="0">
                <a:latin typeface="+mn-ea"/>
                <a:ea typeface="+mn-ea"/>
                <a:sym typeface="Symbol" panose="05050102010706020507" pitchFamily="18" charset="2"/>
              </a:rPr>
              <a:t>E</a:t>
            </a:r>
            <a:r>
              <a:rPr lang="en-US" altLang="zh-CN" baseline="-25000" dirty="0">
                <a:latin typeface="+mn-ea"/>
                <a:ea typeface="+mn-ea"/>
                <a:sym typeface="Symbol" panose="05050102010706020507" pitchFamily="18" charset="2"/>
              </a:rPr>
              <a:t>1</a:t>
            </a:r>
            <a:r>
              <a:rPr lang="en-US" altLang="zh-CN" dirty="0">
                <a:latin typeface="+mn-ea"/>
                <a:ea typeface="+mn-ea"/>
                <a:sym typeface="Symbol" panose="05050102010706020507" pitchFamily="18" charset="2"/>
              </a:rPr>
              <a:t>/</a:t>
            </a:r>
            <a:r>
              <a:rPr lang="en-US" altLang="zh-CN" i="1" dirty="0">
                <a:latin typeface="+mn-ea"/>
                <a:ea typeface="+mn-ea"/>
                <a:sym typeface="Symbol" panose="05050102010706020507" pitchFamily="18" charset="2"/>
              </a:rPr>
              <a:t>ƒ</a:t>
            </a:r>
            <a:r>
              <a:rPr lang="en-US" altLang="zh-CN" baseline="-25000" dirty="0">
                <a:latin typeface="+mn-ea"/>
                <a:ea typeface="+mn-ea"/>
                <a:sym typeface="Symbol" panose="05050102010706020507" pitchFamily="18" charset="2"/>
              </a:rPr>
              <a:t>1</a:t>
            </a:r>
            <a:r>
              <a:rPr lang="zh-CN" altLang="en-US" dirty="0">
                <a:latin typeface="+mn-ea"/>
                <a:ea typeface="+mn-ea"/>
                <a:sym typeface="Symbol" panose="05050102010706020507" pitchFamily="18" charset="2"/>
              </a:rPr>
              <a:t>不变，即</a:t>
            </a:r>
            <a:r>
              <a:rPr lang="en-US" altLang="zh-CN" i="1" dirty="0" err="1">
                <a:latin typeface="+mn-ea"/>
                <a:ea typeface="+mn-ea"/>
                <a:sym typeface="Symbol" panose="05050102010706020507" pitchFamily="18" charset="2"/>
              </a:rPr>
              <a:t>Φ</a:t>
            </a:r>
            <a:r>
              <a:rPr lang="en-US" altLang="zh-CN" baseline="-25000" dirty="0" err="1">
                <a:latin typeface="+mn-ea"/>
                <a:ea typeface="+mn-ea"/>
                <a:sym typeface="Symbol" panose="05050102010706020507" pitchFamily="18" charset="2"/>
              </a:rPr>
              <a:t>m</a:t>
            </a:r>
            <a:r>
              <a:rPr lang="zh-CN" altLang="en-US" dirty="0">
                <a:latin typeface="+mn-ea"/>
                <a:ea typeface="+mn-ea"/>
                <a:sym typeface="Symbol" panose="05050102010706020507" pitchFamily="18" charset="2"/>
              </a:rPr>
              <a:t>不变，这种控制方法称为</a:t>
            </a:r>
            <a:r>
              <a:rPr lang="zh-CN" altLang="en-US" dirty="0">
                <a:solidFill>
                  <a:srgbClr val="FF0000"/>
                </a:solidFill>
                <a:latin typeface="+mn-ea"/>
                <a:ea typeface="+mn-ea"/>
                <a:sym typeface="Symbol" panose="05050102010706020507" pitchFamily="18" charset="2"/>
              </a:rPr>
              <a:t>电压补偿</a:t>
            </a:r>
            <a:r>
              <a:rPr lang="zh-CN" altLang="en-US" dirty="0">
                <a:latin typeface="+mn-ea"/>
                <a:ea typeface="+mn-ea"/>
                <a:sym typeface="Symbol" panose="05050102010706020507" pitchFamily="18" charset="2"/>
              </a:rPr>
              <a:t>，也称为转矩提升。 </a:t>
            </a:r>
          </a:p>
        </p:txBody>
      </p:sp>
      <p:sp>
        <p:nvSpPr>
          <p:cNvPr id="19" name="Rectangle 15">
            <a:extLst>
              <a:ext uri="{FF2B5EF4-FFF2-40B4-BE49-F238E27FC236}">
                <a16:creationId xmlns:a16="http://schemas.microsoft.com/office/drawing/2014/main" id="{A2F75EEA-4B22-97C4-2D18-1A6B58240D14}"/>
              </a:ext>
            </a:extLst>
          </p:cNvPr>
          <p:cNvSpPr>
            <a:spLocks noChangeArrowheads="1"/>
          </p:cNvSpPr>
          <p:nvPr/>
        </p:nvSpPr>
        <p:spPr bwMode="auto">
          <a:xfrm>
            <a:off x="4481948" y="3908483"/>
            <a:ext cx="6607682" cy="646331"/>
          </a:xfrm>
          <a:prstGeom prst="rect">
            <a:avLst/>
          </a:prstGeo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3">
            <a:schemeClr val="lt1"/>
          </a:lnRef>
          <a:fillRef idx="1">
            <a:schemeClr val="accent5"/>
          </a:fillRef>
          <a:effectRef idx="1">
            <a:schemeClr val="accent5"/>
          </a:effectRef>
          <a:fontRef idx="minor">
            <a:schemeClr val="lt1"/>
          </a:fontRef>
        </p:style>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chemeClr val="bg1"/>
                </a:solidFill>
                <a:latin typeface="+mn-ea"/>
                <a:ea typeface="+mn-ea"/>
              </a:rPr>
              <a:t>从基频以下调速时，电磁转矩</a:t>
            </a:r>
            <a:r>
              <a:rPr lang="en-US" altLang="zh-CN" i="1" dirty="0">
                <a:solidFill>
                  <a:schemeClr val="bg1"/>
                </a:solidFill>
                <a:latin typeface="+mn-ea"/>
                <a:ea typeface="+mn-ea"/>
              </a:rPr>
              <a:t>T </a:t>
            </a:r>
            <a:r>
              <a:rPr lang="zh-CN" altLang="en-US" dirty="0">
                <a:solidFill>
                  <a:schemeClr val="bg1"/>
                </a:solidFill>
                <a:latin typeface="+mn-ea"/>
                <a:ea typeface="+mn-ea"/>
              </a:rPr>
              <a:t>恒定，电动机带负载的能力不变，属于恒转矩调速</a:t>
            </a:r>
            <a:r>
              <a:rPr lang="zh-CN" altLang="en-US" dirty="0">
                <a:latin typeface="+mn-ea"/>
                <a:ea typeface="+mn-ea"/>
              </a:rPr>
              <a:t>。 </a:t>
            </a:r>
          </a:p>
        </p:txBody>
      </p:sp>
      <p:sp>
        <p:nvSpPr>
          <p:cNvPr id="21" name="矩形 20">
            <a:extLst>
              <a:ext uri="{FF2B5EF4-FFF2-40B4-BE49-F238E27FC236}">
                <a16:creationId xmlns:a16="http://schemas.microsoft.com/office/drawing/2014/main" id="{0547BA20-D8DF-4D1C-AE0C-6E435B0484E2}"/>
              </a:ext>
            </a:extLst>
          </p:cNvPr>
          <p:cNvSpPr/>
          <p:nvPr/>
        </p:nvSpPr>
        <p:spPr>
          <a:xfrm>
            <a:off x="4481947" y="3335436"/>
            <a:ext cx="943313" cy="369332"/>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r>
              <a:rPr lang="zh-CN" altLang="en-US" dirty="0">
                <a:latin typeface="+mn-ea"/>
              </a:rPr>
              <a:t>结论：</a:t>
            </a:r>
          </a:p>
        </p:txBody>
      </p:sp>
      <p:sp>
        <p:nvSpPr>
          <p:cNvPr id="22" name="Rectangle 14">
            <a:extLst>
              <a:ext uri="{FF2B5EF4-FFF2-40B4-BE49-F238E27FC236}">
                <a16:creationId xmlns:a16="http://schemas.microsoft.com/office/drawing/2014/main" id="{17A5EB3F-14DE-3968-0D0B-661DD7775B2D}"/>
              </a:ext>
            </a:extLst>
          </p:cNvPr>
          <p:cNvSpPr>
            <a:spLocks noChangeArrowheads="1"/>
          </p:cNvSpPr>
          <p:nvPr/>
        </p:nvSpPr>
        <p:spPr bwMode="auto">
          <a:xfrm>
            <a:off x="619122" y="5182009"/>
            <a:ext cx="3540034" cy="914400"/>
          </a:xfrm>
          <a:prstGeom prst="rect">
            <a:avLst/>
          </a:prstGeom>
          <a:solidFill>
            <a:srgbClr val="6600FF"/>
          </a:solidFill>
          <a:ln w="12700">
            <a:no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bg1"/>
                </a:solidFill>
                <a:latin typeface="楷体_GB2312" panose="02010609030101010101" pitchFamily="49" charset="-122"/>
                <a:ea typeface="楷体_GB2312" panose="02010609030101010101" pitchFamily="49" charset="-122"/>
              </a:rPr>
              <a:t>通常提高</a:t>
            </a:r>
            <a:r>
              <a:rPr lang="en-US" altLang="zh-CN" sz="1600" i="1" dirty="0">
                <a:solidFill>
                  <a:srgbClr val="FF0000"/>
                </a:solidFill>
                <a:latin typeface="Times New Roman" panose="02020603050405020304" pitchFamily="18" charset="0"/>
                <a:ea typeface="楷体_GB2312" panose="02010609030101010101" pitchFamily="49" charset="-122"/>
              </a:rPr>
              <a:t>U</a:t>
            </a:r>
            <a:r>
              <a:rPr lang="en-US" altLang="zh-CN" sz="1600" baseline="-25000" dirty="0">
                <a:solidFill>
                  <a:srgbClr val="FF0000"/>
                </a:solidFill>
                <a:latin typeface="楷体_GB2312" panose="02010609030101010101" pitchFamily="49" charset="-122"/>
                <a:ea typeface="楷体_GB2312" panose="02010609030101010101" pitchFamily="49" charset="-122"/>
              </a:rPr>
              <a:t>1</a:t>
            </a:r>
            <a:r>
              <a:rPr lang="en-US" altLang="zh-CN" sz="1600" dirty="0">
                <a:solidFill>
                  <a:schemeClr val="bg1"/>
                </a:solidFill>
                <a:latin typeface="楷体_GB2312" panose="02010609030101010101" pitchFamily="49" charset="-122"/>
                <a:ea typeface="楷体_GB2312" panose="02010609030101010101" pitchFamily="49" charset="-122"/>
              </a:rPr>
              <a:t>,</a:t>
            </a:r>
            <a:r>
              <a:rPr lang="zh-CN" altLang="en-US" sz="1600" dirty="0">
                <a:solidFill>
                  <a:schemeClr val="bg1"/>
                </a:solidFill>
                <a:latin typeface="楷体_GB2312" panose="02010609030101010101" pitchFamily="49" charset="-122"/>
                <a:ea typeface="楷体_GB2312" panose="02010609030101010101" pitchFamily="49" charset="-122"/>
              </a:rPr>
              <a:t>来保持</a:t>
            </a:r>
            <a:r>
              <a:rPr lang="en-US" altLang="zh-CN" sz="1600" i="1" dirty="0">
                <a:solidFill>
                  <a:srgbClr val="FF0000"/>
                </a:solidFill>
                <a:latin typeface="Times New Roman" panose="02020603050405020304" pitchFamily="18" charset="0"/>
                <a:ea typeface="楷体_GB2312" panose="02010609030101010101" pitchFamily="49" charset="-122"/>
              </a:rPr>
              <a:t>T</a:t>
            </a:r>
            <a:r>
              <a:rPr lang="en-US" altLang="zh-CN" sz="1600" baseline="-25000" dirty="0">
                <a:solidFill>
                  <a:srgbClr val="FF0000"/>
                </a:solidFill>
                <a:latin typeface="楷体_GB2312" panose="02010609030101010101" pitchFamily="49" charset="-122"/>
                <a:ea typeface="楷体_GB2312" panose="02010609030101010101" pitchFamily="49" charset="-122"/>
              </a:rPr>
              <a:t>m</a:t>
            </a:r>
            <a:r>
              <a:rPr lang="zh-CN" altLang="en-US" sz="1600" dirty="0">
                <a:solidFill>
                  <a:schemeClr val="bg1"/>
                </a:solidFill>
                <a:latin typeface="楷体_GB2312" panose="02010609030101010101" pitchFamily="49" charset="-122"/>
                <a:ea typeface="楷体_GB2312" panose="02010609030101010101" pitchFamily="49" charset="-122"/>
              </a:rPr>
              <a:t>不变。定子电源</a:t>
            </a:r>
          </a:p>
          <a:p>
            <a:pPr eaLnBrk="1" hangingPunct="1"/>
            <a:r>
              <a:rPr lang="zh-CN" altLang="en-US" sz="1600" dirty="0">
                <a:solidFill>
                  <a:schemeClr val="bg1"/>
                </a:solidFill>
                <a:latin typeface="楷体_GB2312" panose="02010609030101010101" pitchFamily="49" charset="-122"/>
                <a:ea typeface="楷体_GB2312" panose="02010609030101010101" pitchFamily="49" charset="-122"/>
              </a:rPr>
              <a:t>频率</a:t>
            </a:r>
            <a:r>
              <a:rPr lang="en-US" altLang="zh-CN" sz="1600" i="1" dirty="0">
                <a:solidFill>
                  <a:srgbClr val="FF0000"/>
                </a:solidFill>
                <a:latin typeface="Times New Roman" panose="02020603050405020304" pitchFamily="18" charset="0"/>
                <a:ea typeface="楷体_GB2312" panose="02010609030101010101" pitchFamily="49" charset="-122"/>
              </a:rPr>
              <a:t>f</a:t>
            </a:r>
            <a:r>
              <a:rPr lang="en-US" altLang="zh-CN" sz="1600" baseline="-25000" dirty="0">
                <a:solidFill>
                  <a:srgbClr val="FF0000"/>
                </a:solidFill>
                <a:latin typeface="楷体_GB2312" panose="02010609030101010101" pitchFamily="49" charset="-122"/>
                <a:ea typeface="楷体_GB2312" panose="02010609030101010101" pitchFamily="49" charset="-122"/>
              </a:rPr>
              <a:t>1</a:t>
            </a:r>
            <a:r>
              <a:rPr lang="zh-CN" altLang="en-US" sz="1600" dirty="0">
                <a:solidFill>
                  <a:schemeClr val="bg1"/>
                </a:solidFill>
                <a:latin typeface="楷体_GB2312" panose="02010609030101010101" pitchFamily="49" charset="-122"/>
                <a:ea typeface="楷体_GB2312" panose="02010609030101010101" pitchFamily="49" charset="-122"/>
              </a:rPr>
              <a:t>越低，定子绕组电压补偿得越大。</a:t>
            </a:r>
            <a:r>
              <a:rPr lang="zh-CN" altLang="en-US" sz="2000" dirty="0">
                <a:latin typeface="楷体_GB2312" panose="02010609030101010101" pitchFamily="49" charset="-122"/>
                <a:ea typeface="楷体_GB2312" panose="02010609030101010101" pitchFamily="49" charset="-122"/>
              </a:rPr>
              <a:t> </a:t>
            </a:r>
          </a:p>
        </p:txBody>
      </p:sp>
    </p:spTree>
    <p:extLst>
      <p:ext uri="{BB962C8B-B14F-4D97-AF65-F5344CB8AC3E}">
        <p14:creationId xmlns:p14="http://schemas.microsoft.com/office/powerpoint/2010/main" val="501547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1" grpId="0" animBg="1"/>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E1484E05-C7FF-F1AA-BCCD-4DC60ECFF0F5}"/>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1.2 </a:t>
            </a:r>
            <a:r>
              <a:rPr lang="zh-CN" altLang="en-US" sz="3200" b="1" dirty="0">
                <a:solidFill>
                  <a:srgbClr val="022F4F"/>
                </a:solidFill>
                <a:latin typeface="微软雅黑" panose="020B0503020204020204" charset="-122"/>
                <a:ea typeface="微软雅黑" panose="020B0503020204020204" charset="-122"/>
              </a:rPr>
              <a:t>变频器的选用</a:t>
            </a:r>
            <a:endParaRPr lang="zh-CN" altLang="zh-CN" sz="3200" b="1" dirty="0">
              <a:solidFill>
                <a:srgbClr val="022F4F"/>
              </a:solidFill>
              <a:latin typeface="微软雅黑" panose="020B0503020204020204" charset="-122"/>
              <a:ea typeface="微软雅黑" panose="020B0503020204020204" charset="-122"/>
            </a:endParaRPr>
          </a:p>
        </p:txBody>
      </p:sp>
      <p:sp>
        <p:nvSpPr>
          <p:cNvPr id="3" name="Rectangle 8">
            <a:extLst>
              <a:ext uri="{FF2B5EF4-FFF2-40B4-BE49-F238E27FC236}">
                <a16:creationId xmlns:a16="http://schemas.microsoft.com/office/drawing/2014/main" id="{F79D89BC-3EB1-3E12-A459-B5594A7EA31D}"/>
              </a:ext>
            </a:extLst>
          </p:cNvPr>
          <p:cNvSpPr>
            <a:spLocks noChangeArrowheads="1"/>
          </p:cNvSpPr>
          <p:nvPr/>
        </p:nvSpPr>
        <p:spPr bwMode="auto">
          <a:xfrm>
            <a:off x="289921" y="1249750"/>
            <a:ext cx="6620691" cy="400110"/>
          </a:xfrm>
          <a:prstGeom prst="rect">
            <a:avLst/>
          </a:prstGeom>
          <a:noFill/>
          <a:ln>
            <a:noFill/>
          </a:ln>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．基频以上恒功率（恒电压）变频调速 </a:t>
            </a:r>
          </a:p>
        </p:txBody>
      </p:sp>
      <p:sp>
        <p:nvSpPr>
          <p:cNvPr id="4" name="Text Box 29">
            <a:extLst>
              <a:ext uri="{FF2B5EF4-FFF2-40B4-BE49-F238E27FC236}">
                <a16:creationId xmlns:a16="http://schemas.microsoft.com/office/drawing/2014/main" id="{7D0B8E12-33C3-394F-3A72-FE606A2A4770}"/>
              </a:ext>
            </a:extLst>
          </p:cNvPr>
          <p:cNvSpPr txBox="1">
            <a:spLocks noChangeArrowheads="1"/>
          </p:cNvSpPr>
          <p:nvPr/>
        </p:nvSpPr>
        <p:spPr bwMode="auto">
          <a:xfrm>
            <a:off x="619122" y="1690108"/>
            <a:ext cx="10758539"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dirty="0">
                <a:latin typeface="微软雅黑" panose="020B0503020204020204" pitchFamily="34" charset="-122"/>
                <a:ea typeface="微软雅黑" panose="020B0503020204020204" pitchFamily="34" charset="-122"/>
              </a:rPr>
              <a:t>当</a:t>
            </a:r>
            <a:r>
              <a:rPr lang="en-US" altLang="zh-CN" i="1" dirty="0">
                <a:solidFill>
                  <a:srgbClr val="FF0000"/>
                </a:solidFill>
                <a:latin typeface="微软雅黑" panose="020B0503020204020204" pitchFamily="34" charset="-122"/>
                <a:ea typeface="微软雅黑" panose="020B0503020204020204" pitchFamily="34" charset="-122"/>
              </a:rPr>
              <a:t>f</a:t>
            </a:r>
            <a:r>
              <a:rPr lang="en-US" altLang="zh-CN" baseline="-25000" dirty="0">
                <a:solidFill>
                  <a:srgbClr val="FF0000"/>
                </a:solidFill>
                <a:latin typeface="微软雅黑" panose="020B0503020204020204" pitchFamily="34" charset="-122"/>
                <a:ea typeface="微软雅黑" panose="020B0503020204020204" pitchFamily="34" charset="-122"/>
              </a:rPr>
              <a:t>1N</a:t>
            </a:r>
            <a:r>
              <a:rPr lang="en-US" altLang="zh-CN" dirty="0">
                <a:solidFill>
                  <a:srgbClr val="FF0000"/>
                </a:solidFill>
                <a:latin typeface="微软雅黑" panose="020B0503020204020204" pitchFamily="34" charset="-122"/>
                <a:ea typeface="微软雅黑" panose="020B0503020204020204" pitchFamily="34" charset="-122"/>
              </a:rPr>
              <a:t>&lt;</a:t>
            </a:r>
            <a:r>
              <a:rPr lang="en-US" altLang="zh-CN" i="1" dirty="0">
                <a:solidFill>
                  <a:srgbClr val="FF0000"/>
                </a:solidFill>
                <a:latin typeface="微软雅黑" panose="020B0503020204020204" pitchFamily="34" charset="-122"/>
                <a:ea typeface="微软雅黑" panose="020B0503020204020204" pitchFamily="34" charset="-122"/>
              </a:rPr>
              <a:t>f</a:t>
            </a:r>
            <a:r>
              <a:rPr lang="en-US" altLang="zh-CN" baseline="-25000" dirty="0">
                <a:solidFill>
                  <a:srgbClr val="FF0000"/>
                </a:solidFill>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时，</a:t>
            </a:r>
            <a:r>
              <a:rPr lang="en-US" altLang="zh-CN" i="1" dirty="0">
                <a:solidFill>
                  <a:srgbClr val="FF0000"/>
                </a:solidFill>
                <a:latin typeface="微软雅黑" panose="020B0503020204020204" pitchFamily="34" charset="-122"/>
                <a:ea typeface="微软雅黑" panose="020B0503020204020204" pitchFamily="34" charset="-122"/>
              </a:rPr>
              <a:t>U</a:t>
            </a:r>
            <a:r>
              <a:rPr lang="en-US" altLang="zh-CN" baseline="-25000" dirty="0">
                <a:solidFill>
                  <a:srgbClr val="FF0000"/>
                </a:solidFill>
                <a:latin typeface="微软雅黑" panose="020B0503020204020204" pitchFamily="34" charset="-122"/>
                <a:ea typeface="微软雅黑" panose="020B0503020204020204" pitchFamily="34" charset="-122"/>
              </a:rPr>
              <a:t>1</a:t>
            </a:r>
            <a:r>
              <a:rPr lang="en-US" altLang="zh-CN" dirty="0">
                <a:latin typeface="微软雅黑" panose="020B0503020204020204" pitchFamily="34" charset="-122"/>
                <a:ea typeface="微软雅黑" panose="020B0503020204020204" pitchFamily="34" charset="-122"/>
              </a:rPr>
              <a:t> </a:t>
            </a:r>
            <a:r>
              <a:rPr lang="en-US" altLang="zh-CN" dirty="0">
                <a:solidFill>
                  <a:srgbClr val="FF0000"/>
                </a:solidFill>
                <a:latin typeface="微软雅黑" panose="020B0503020204020204" pitchFamily="34" charset="-122"/>
                <a:ea typeface="微软雅黑" panose="020B0503020204020204" pitchFamily="34" charset="-122"/>
              </a:rPr>
              <a:t>=const</a:t>
            </a:r>
            <a:r>
              <a:rPr lang="zh-CN" altLang="en-US" dirty="0">
                <a:solidFill>
                  <a:srgbClr val="FF0000"/>
                </a:solidFill>
                <a:latin typeface="微软雅黑" panose="020B0503020204020204" pitchFamily="34" charset="-122"/>
                <a:ea typeface="微软雅黑" panose="020B0503020204020204" pitchFamily="34" charset="-122"/>
              </a:rPr>
              <a:t>，</a:t>
            </a:r>
            <a:r>
              <a:rPr lang="en-US" altLang="zh-CN" i="1" dirty="0">
                <a:solidFill>
                  <a:srgbClr val="FF0000"/>
                </a:solidFill>
                <a:latin typeface="微软雅黑" panose="020B0503020204020204" pitchFamily="34" charset="-122"/>
                <a:ea typeface="微软雅黑" panose="020B0503020204020204" pitchFamily="34" charset="-122"/>
              </a:rPr>
              <a:t>f </a:t>
            </a:r>
            <a:r>
              <a:rPr lang="en-US" altLang="zh-CN" dirty="0">
                <a:latin typeface="微软雅黑" panose="020B0503020204020204" pitchFamily="34" charset="-122"/>
                <a:ea typeface="微软雅黑" panose="020B0503020204020204" pitchFamily="34" charset="-122"/>
              </a:rPr>
              <a:t>↑→ </a:t>
            </a:r>
            <a:r>
              <a:rPr lang="en-US" altLang="zh-CN" i="1" dirty="0" err="1">
                <a:solidFill>
                  <a:srgbClr val="FF0000"/>
                </a:solidFill>
                <a:latin typeface="微软雅黑" panose="020B0503020204020204" pitchFamily="34" charset="-122"/>
                <a:ea typeface="微软雅黑" panose="020B0503020204020204" pitchFamily="34" charset="-122"/>
              </a:rPr>
              <a:t>Φ</a:t>
            </a:r>
            <a:r>
              <a:rPr lang="en-US" altLang="zh-CN" baseline="-25000" dirty="0" err="1">
                <a:solidFill>
                  <a:srgbClr val="FF0000"/>
                </a:solidFill>
                <a:latin typeface="微软雅黑" panose="020B0503020204020204" pitchFamily="34" charset="-122"/>
                <a:ea typeface="微软雅黑" panose="020B0503020204020204" pitchFamily="34" charset="-122"/>
              </a:rPr>
              <a:t>m</a:t>
            </a:r>
            <a:r>
              <a:rPr lang="en-US" altLang="zh-CN" dirty="0">
                <a:solidFill>
                  <a:srgbClr val="0000FF"/>
                </a:solidFill>
                <a:latin typeface="微软雅黑" panose="020B0503020204020204" pitchFamily="34" charset="-122"/>
                <a:ea typeface="微软雅黑" panose="020B0503020204020204" pitchFamily="34" charset="-122"/>
              </a:rPr>
              <a:t>↓</a:t>
            </a:r>
            <a:r>
              <a:rPr lang="zh-CN" altLang="en-US" dirty="0">
                <a:solidFill>
                  <a:srgbClr val="0000FF"/>
                </a:solidFill>
                <a:latin typeface="微软雅黑" panose="020B0503020204020204" pitchFamily="34" charset="-122"/>
                <a:ea typeface="微软雅黑" panose="020B0503020204020204" pitchFamily="34" charset="-122"/>
              </a:rPr>
              <a:t>（属于弱磁调速） </a:t>
            </a:r>
            <a:r>
              <a:rPr lang="zh-CN" altLang="en-US" dirty="0">
                <a:latin typeface="微软雅黑" panose="020B0503020204020204" pitchFamily="34" charset="-122"/>
                <a:ea typeface="微软雅黑" panose="020B0503020204020204" pitchFamily="34" charset="-122"/>
              </a:rPr>
              <a:t>→电磁转矩</a:t>
            </a:r>
            <a:r>
              <a:rPr lang="en-US" altLang="zh-CN" i="1" dirty="0">
                <a:solidFill>
                  <a:srgbClr val="FF0000"/>
                </a:solidFill>
                <a:latin typeface="微软雅黑" panose="020B0503020204020204" pitchFamily="34" charset="-122"/>
                <a:ea typeface="微软雅黑" panose="020B0503020204020204" pitchFamily="34" charset="-122"/>
              </a:rPr>
              <a:t>T</a:t>
            </a:r>
            <a:r>
              <a:rPr lang="en-US" altLang="zh-CN" dirty="0">
                <a:latin typeface="微软雅黑" panose="020B0503020204020204" pitchFamily="34" charset="-122"/>
                <a:ea typeface="微软雅黑" panose="020B0503020204020204" pitchFamily="34" charset="-122"/>
              </a:rPr>
              <a:t> </a:t>
            </a:r>
            <a:r>
              <a:rPr lang="en-US" altLang="zh-CN" dirty="0">
                <a:solidFill>
                  <a:srgbClr val="0000FF"/>
                </a:solidFill>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 → </a:t>
            </a:r>
            <a:r>
              <a:rPr lang="en-US" altLang="zh-CN" i="1" dirty="0">
                <a:solidFill>
                  <a:srgbClr val="FF0000"/>
                </a:solidFill>
                <a:latin typeface="微软雅黑" panose="020B0503020204020204" pitchFamily="34" charset="-122"/>
                <a:ea typeface="微软雅黑" panose="020B0503020204020204" pitchFamily="34" charset="-122"/>
              </a:rPr>
              <a:t>P </a:t>
            </a:r>
            <a:r>
              <a:rPr lang="zh-CN" altLang="en-US" dirty="0">
                <a:solidFill>
                  <a:srgbClr val="FF0000"/>
                </a:solidFill>
                <a:latin typeface="微软雅黑" panose="020B0503020204020204" pitchFamily="34" charset="-122"/>
                <a:ea typeface="微软雅黑" panose="020B0503020204020204" pitchFamily="34" charset="-122"/>
              </a:rPr>
              <a:t>不变</a:t>
            </a:r>
            <a:r>
              <a:rPr lang="zh-CN" altLang="en-US" dirty="0">
                <a:latin typeface="微软雅黑" panose="020B0503020204020204" pitchFamily="34" charset="-122"/>
                <a:ea typeface="微软雅黑" panose="020B0503020204020204" pitchFamily="34" charset="-122"/>
              </a:rPr>
              <a:t>，属于</a:t>
            </a:r>
            <a:r>
              <a:rPr lang="zh-CN" altLang="en-US" b="1" dirty="0">
                <a:solidFill>
                  <a:srgbClr val="FF0000"/>
                </a:solidFill>
                <a:latin typeface="微软雅黑" panose="020B0503020204020204" pitchFamily="34" charset="-122"/>
                <a:ea typeface="微软雅黑" panose="020B0503020204020204" pitchFamily="34" charset="-122"/>
              </a:rPr>
              <a:t>恒功率调速</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p:txBody>
      </p:sp>
      <p:pic>
        <p:nvPicPr>
          <p:cNvPr id="5" name="Picture 9" descr="nnh2-2-2">
            <a:extLst>
              <a:ext uri="{FF2B5EF4-FFF2-40B4-BE49-F238E27FC236}">
                <a16:creationId xmlns:a16="http://schemas.microsoft.com/office/drawing/2014/main" id="{16339373-44A8-116A-0A1F-C14256AD09F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2527" y="2395430"/>
            <a:ext cx="5151490" cy="3871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31">
            <a:extLst>
              <a:ext uri="{FF2B5EF4-FFF2-40B4-BE49-F238E27FC236}">
                <a16:creationId xmlns:a16="http://schemas.microsoft.com/office/drawing/2014/main" id="{12FB229A-24E1-C959-D8D1-634A425F2980}"/>
              </a:ext>
            </a:extLst>
          </p:cNvPr>
          <p:cNvSpPr>
            <a:spLocks noChangeArrowheads="1"/>
          </p:cNvSpPr>
          <p:nvPr/>
        </p:nvSpPr>
        <p:spPr bwMode="auto">
          <a:xfrm>
            <a:off x="5328989" y="2509711"/>
            <a:ext cx="549934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52000" indent="-252000" eaLnBrk="1" hangingPunct="1">
              <a:buFont typeface="Arial" panose="020B0604020202020204" pitchFamily="34" charset="0"/>
              <a:buChar char="•"/>
            </a:pPr>
            <a:r>
              <a:rPr lang="zh-CN" altLang="en-US" dirty="0">
                <a:latin typeface="+mn-ea"/>
                <a:ea typeface="+mn-ea"/>
              </a:rPr>
              <a:t>额定频率以上调频时，理想    空载转速增大，最大转矩大幅减小。 </a:t>
            </a:r>
          </a:p>
        </p:txBody>
      </p:sp>
      <p:sp>
        <p:nvSpPr>
          <p:cNvPr id="8" name="Rectangle 32">
            <a:extLst>
              <a:ext uri="{FF2B5EF4-FFF2-40B4-BE49-F238E27FC236}">
                <a16:creationId xmlns:a16="http://schemas.microsoft.com/office/drawing/2014/main" id="{76A22AFD-BC0F-A809-A7C1-E1BE79F1608A}"/>
              </a:ext>
            </a:extLst>
          </p:cNvPr>
          <p:cNvSpPr>
            <a:spLocks noChangeArrowheads="1"/>
          </p:cNvSpPr>
          <p:nvPr/>
        </p:nvSpPr>
        <p:spPr bwMode="auto">
          <a:xfrm>
            <a:off x="5328989" y="3094067"/>
            <a:ext cx="55904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buFont typeface="Arial" panose="020B0604020202020204" pitchFamily="34" charset="0"/>
              <a:buChar char="•"/>
            </a:pPr>
            <a:r>
              <a:rPr lang="zh-CN" altLang="en-US" dirty="0">
                <a:latin typeface="+mn-ea"/>
                <a:ea typeface="+mn-ea"/>
              </a:rPr>
              <a:t>最大转矩点对应的转差</a:t>
            </a:r>
            <a:r>
              <a:rPr lang="zh-CN" altLang="en-US" dirty="0">
                <a:latin typeface="+mn-ea"/>
                <a:ea typeface="+mn-ea"/>
                <a:sym typeface="Symbol" panose="05050102010706020507" pitchFamily="18" charset="2"/>
              </a:rPr>
              <a:t></a:t>
            </a:r>
            <a:r>
              <a:rPr lang="en-US" altLang="zh-CN" i="1" dirty="0">
                <a:latin typeface="+mn-ea"/>
                <a:ea typeface="+mn-ea"/>
              </a:rPr>
              <a:t>n</a:t>
            </a:r>
            <a:r>
              <a:rPr lang="zh-CN" altLang="en-US" dirty="0">
                <a:latin typeface="+mn-ea"/>
                <a:ea typeface="+mn-ea"/>
              </a:rPr>
              <a:t>几乎不变，但由于最大转矩减小很多，所以机械特性斜度加大，特性变软。 </a:t>
            </a:r>
          </a:p>
        </p:txBody>
      </p:sp>
      <p:sp>
        <p:nvSpPr>
          <p:cNvPr id="9" name="矩形 8">
            <a:extLst>
              <a:ext uri="{FF2B5EF4-FFF2-40B4-BE49-F238E27FC236}">
                <a16:creationId xmlns:a16="http://schemas.microsoft.com/office/drawing/2014/main" id="{A6099627-BE01-3CB4-4EDC-53354C568CA4}"/>
              </a:ext>
            </a:extLst>
          </p:cNvPr>
          <p:cNvSpPr/>
          <p:nvPr/>
        </p:nvSpPr>
        <p:spPr>
          <a:xfrm>
            <a:off x="5320997" y="3830239"/>
            <a:ext cx="5884896" cy="1754326"/>
          </a:xfrm>
          <a:prstGeom prst="rect">
            <a:avLst/>
          </a:prstGeom>
        </p:spPr>
        <p:txBody>
          <a:bodyPr wrap="square">
            <a:spAutoFit/>
          </a:bodyPr>
          <a:lstStyle/>
          <a:p>
            <a:pPr marL="285750" indent="-285750">
              <a:buFont typeface="Arial" panose="020B0604020202020204" pitchFamily="34" charset="0"/>
              <a:buChar char="•"/>
            </a:pPr>
            <a:r>
              <a:rPr lang="zh-CN" altLang="en-US" dirty="0">
                <a:latin typeface="+mn-ea"/>
              </a:rPr>
              <a:t>电压</a:t>
            </a:r>
            <a:r>
              <a:rPr lang="en-US" altLang="zh-CN" i="1" dirty="0">
                <a:latin typeface="+mn-ea"/>
              </a:rPr>
              <a:t>U</a:t>
            </a:r>
            <a:r>
              <a:rPr lang="en-US" altLang="zh-CN" baseline="-25000" dirty="0">
                <a:latin typeface="+mn-ea"/>
              </a:rPr>
              <a:t>1</a:t>
            </a:r>
            <a:r>
              <a:rPr lang="en-US" altLang="zh-CN" dirty="0">
                <a:latin typeface="+mn-ea"/>
              </a:rPr>
              <a:t>=</a:t>
            </a:r>
            <a:r>
              <a:rPr lang="en-US" altLang="zh-CN" i="1" dirty="0">
                <a:latin typeface="+mn-ea"/>
              </a:rPr>
              <a:t>U</a:t>
            </a:r>
            <a:r>
              <a:rPr lang="en-US" altLang="zh-CN" baseline="-25000" dirty="0">
                <a:latin typeface="+mn-ea"/>
              </a:rPr>
              <a:t>1N</a:t>
            </a:r>
            <a:r>
              <a:rPr lang="en-US" altLang="zh-CN" dirty="0">
                <a:latin typeface="+mn-ea"/>
              </a:rPr>
              <a:t> </a:t>
            </a:r>
            <a:r>
              <a:rPr lang="zh-CN" altLang="en-US" dirty="0">
                <a:latin typeface="+mn-ea"/>
              </a:rPr>
              <a:t>不变，当频率提高时，同步转速随之提高，最大转矩减小，机械特性上移</a:t>
            </a:r>
            <a:endParaRPr lang="en-US" altLang="zh-CN" dirty="0">
              <a:latin typeface="+mn-ea"/>
            </a:endParaRPr>
          </a:p>
          <a:p>
            <a:pPr marL="285750" indent="-285750">
              <a:buFont typeface="Arial" panose="020B0604020202020204" pitchFamily="34" charset="0"/>
              <a:buChar char="•"/>
            </a:pPr>
            <a:r>
              <a:rPr lang="zh-CN" altLang="en-US" dirty="0">
                <a:latin typeface="+mn-ea"/>
              </a:rPr>
              <a:t>由于频率提高而电压不变，气隙磁动势必然减弱，导致转矩减小。由于转速升高了，可以认为输出功率基本不变。</a:t>
            </a:r>
            <a:endParaRPr lang="en-US" altLang="zh-CN" dirty="0">
              <a:latin typeface="+mn-ea"/>
            </a:endParaRPr>
          </a:p>
          <a:p>
            <a:pPr marL="285750" indent="-285750">
              <a:buFont typeface="Arial" panose="020B0604020202020204" pitchFamily="34" charset="0"/>
              <a:buChar char="•"/>
            </a:pPr>
            <a:r>
              <a:rPr lang="zh-CN" altLang="en-US" dirty="0">
                <a:latin typeface="+mn-ea"/>
              </a:rPr>
              <a:t>基频以上变频调速属于弱磁恒功率调速。</a:t>
            </a:r>
          </a:p>
        </p:txBody>
      </p:sp>
      <p:pic>
        <p:nvPicPr>
          <p:cNvPr id="10" name="Picture 11" descr="图2-1-0">
            <a:extLst>
              <a:ext uri="{FF2B5EF4-FFF2-40B4-BE49-F238E27FC236}">
                <a16:creationId xmlns:a16="http://schemas.microsoft.com/office/drawing/2014/main" id="{CCF1BAAC-79A4-54D0-249C-72BFB453523D}"/>
              </a:ext>
            </a:extLst>
          </p:cNvPr>
          <p:cNvPicPr>
            <a:picLocks noChangeAspect="1" noChangeArrowheads="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008509" y="4536231"/>
            <a:ext cx="2873701" cy="558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7492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2" presetClass="entr" presetSubtype="8"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slide(fromLeft)">
                                      <p:cBhvr>
                                        <p:cTn id="30" dur="500"/>
                                        <p:tgtEl>
                                          <p:spTgt spid="10"/>
                                        </p:tgtEl>
                                      </p:cBhvr>
                                    </p:animEffect>
                                  </p:childTnLst>
                                </p:cTn>
                              </p:par>
                            </p:childTnLst>
                          </p:cTn>
                        </p:par>
                        <p:par>
                          <p:cTn id="31" fill="hold">
                            <p:stCondLst>
                              <p:cond delay="500"/>
                            </p:stCondLst>
                            <p:childTnLst>
                              <p:par>
                                <p:cTn id="32" presetID="0" presetClass="path" presetSubtype="0" accel="50000" decel="50000" fill="hold" nodeType="afterEffect">
                                  <p:stCondLst>
                                    <p:cond delay="0"/>
                                  </p:stCondLst>
                                  <p:childTnLst>
                                    <p:animMotion origin="layout" path="M 3.36181E-7 1.87163E-6 L -0.06421 -0.28075 " pathEditMode="relative" rAng="0" ptsTypes="AA">
                                      <p:cBhvr>
                                        <p:cTn id="33" dur="2000" fill="hold"/>
                                        <p:tgtEl>
                                          <p:spTgt spid="10"/>
                                        </p:tgtEl>
                                        <p:attrNameLst>
                                          <p:attrName>ppt_x</p:attrName>
                                          <p:attrName>ppt_y</p:attrName>
                                        </p:attrNameLst>
                                      </p:cBhvr>
                                      <p:rCtr x="-3210" y="-1403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E1484E05-C7FF-F1AA-BCCD-4DC60ECFF0F5}"/>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1.2 </a:t>
            </a:r>
            <a:r>
              <a:rPr lang="zh-CN" altLang="en-US" sz="3200" b="1" dirty="0">
                <a:solidFill>
                  <a:srgbClr val="022F4F"/>
                </a:solidFill>
                <a:latin typeface="微软雅黑" panose="020B0503020204020204" charset="-122"/>
                <a:ea typeface="微软雅黑" panose="020B0503020204020204" charset="-122"/>
              </a:rPr>
              <a:t>变频器的选用</a:t>
            </a:r>
            <a:endParaRPr lang="zh-CN" altLang="zh-CN" sz="3200" b="1" dirty="0">
              <a:solidFill>
                <a:srgbClr val="022F4F"/>
              </a:solidFill>
              <a:latin typeface="微软雅黑" panose="020B0503020204020204" charset="-122"/>
              <a:ea typeface="微软雅黑" panose="020B0503020204020204" charset="-122"/>
            </a:endParaRPr>
          </a:p>
        </p:txBody>
      </p:sp>
      <p:sp>
        <p:nvSpPr>
          <p:cNvPr id="3" name="Rectangle 8">
            <a:extLst>
              <a:ext uri="{FF2B5EF4-FFF2-40B4-BE49-F238E27FC236}">
                <a16:creationId xmlns:a16="http://schemas.microsoft.com/office/drawing/2014/main" id="{F79D89BC-3EB1-3E12-A459-B5594A7EA31D}"/>
              </a:ext>
            </a:extLst>
          </p:cNvPr>
          <p:cNvSpPr>
            <a:spLocks noChangeArrowheads="1"/>
          </p:cNvSpPr>
          <p:nvPr/>
        </p:nvSpPr>
        <p:spPr bwMode="auto">
          <a:xfrm>
            <a:off x="289921" y="1249750"/>
            <a:ext cx="6620691" cy="400110"/>
          </a:xfrm>
          <a:prstGeom prst="rect">
            <a:avLst/>
          </a:prstGeom>
          <a:noFill/>
          <a:ln>
            <a:noFill/>
          </a:ln>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．变频调速的两个阶段 </a:t>
            </a:r>
          </a:p>
        </p:txBody>
      </p:sp>
      <p:pic>
        <p:nvPicPr>
          <p:cNvPr id="7" name="Picture 8" descr="0610">
            <a:extLst>
              <a:ext uri="{FF2B5EF4-FFF2-40B4-BE49-F238E27FC236}">
                <a16:creationId xmlns:a16="http://schemas.microsoft.com/office/drawing/2014/main" id="{872F104D-6BB0-D515-50D8-7C3CCF5083A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122" y="1895536"/>
            <a:ext cx="4310063" cy="284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53">
            <a:extLst>
              <a:ext uri="{FF2B5EF4-FFF2-40B4-BE49-F238E27FC236}">
                <a16:creationId xmlns:a16="http://schemas.microsoft.com/office/drawing/2014/main" id="{52EA1D56-48CE-7B67-12DE-C46C8D9F3173}"/>
              </a:ext>
            </a:extLst>
          </p:cNvPr>
          <p:cNvGrpSpPr>
            <a:grpSpLocks/>
          </p:cNvGrpSpPr>
          <p:nvPr/>
        </p:nvGrpSpPr>
        <p:grpSpPr bwMode="auto">
          <a:xfrm>
            <a:off x="4629088" y="1808223"/>
            <a:ext cx="6323013" cy="728663"/>
            <a:chOff x="385" y="935"/>
            <a:chExt cx="3983" cy="459"/>
          </a:xfrm>
        </p:grpSpPr>
        <p:grpSp>
          <p:nvGrpSpPr>
            <p:cNvPr id="12" name="Group 50">
              <a:extLst>
                <a:ext uri="{FF2B5EF4-FFF2-40B4-BE49-F238E27FC236}">
                  <a16:creationId xmlns:a16="http://schemas.microsoft.com/office/drawing/2014/main" id="{A40B6EA2-2F95-A0C4-88C8-7B57E4B4328B}"/>
                </a:ext>
              </a:extLst>
            </p:cNvPr>
            <p:cNvGrpSpPr>
              <a:grpSpLocks/>
            </p:cNvGrpSpPr>
            <p:nvPr/>
          </p:nvGrpSpPr>
          <p:grpSpPr bwMode="auto">
            <a:xfrm>
              <a:off x="385" y="935"/>
              <a:ext cx="2223" cy="459"/>
              <a:chOff x="385" y="935"/>
              <a:chExt cx="2223" cy="459"/>
            </a:xfrm>
          </p:grpSpPr>
          <p:grpSp>
            <p:nvGrpSpPr>
              <p:cNvPr id="14" name="Group 48">
                <a:extLst>
                  <a:ext uri="{FF2B5EF4-FFF2-40B4-BE49-F238E27FC236}">
                    <a16:creationId xmlns:a16="http://schemas.microsoft.com/office/drawing/2014/main" id="{34BE9F47-6868-C677-A939-B165E71DC41A}"/>
                  </a:ext>
                </a:extLst>
              </p:cNvPr>
              <p:cNvGrpSpPr>
                <a:grpSpLocks/>
              </p:cNvGrpSpPr>
              <p:nvPr/>
            </p:nvGrpSpPr>
            <p:grpSpPr bwMode="auto">
              <a:xfrm>
                <a:off x="385" y="935"/>
                <a:ext cx="1962" cy="459"/>
                <a:chOff x="385" y="935"/>
                <a:chExt cx="1962" cy="459"/>
              </a:xfrm>
            </p:grpSpPr>
            <p:grpSp>
              <p:nvGrpSpPr>
                <p:cNvPr id="16" name="Group 47">
                  <a:extLst>
                    <a:ext uri="{FF2B5EF4-FFF2-40B4-BE49-F238E27FC236}">
                      <a16:creationId xmlns:a16="http://schemas.microsoft.com/office/drawing/2014/main" id="{BA1CF668-131F-87DE-41B6-54F9A058D860}"/>
                    </a:ext>
                  </a:extLst>
                </p:cNvPr>
                <p:cNvGrpSpPr>
                  <a:grpSpLocks/>
                </p:cNvGrpSpPr>
                <p:nvPr/>
              </p:nvGrpSpPr>
              <p:grpSpPr bwMode="auto">
                <a:xfrm>
                  <a:off x="385" y="990"/>
                  <a:ext cx="1076" cy="233"/>
                  <a:chOff x="385" y="990"/>
                  <a:chExt cx="1076" cy="233"/>
                </a:xfrm>
              </p:grpSpPr>
              <p:sp>
                <p:nvSpPr>
                  <p:cNvPr id="25" name="Rectangle 31">
                    <a:extLst>
                      <a:ext uri="{FF2B5EF4-FFF2-40B4-BE49-F238E27FC236}">
                        <a16:creationId xmlns:a16="http://schemas.microsoft.com/office/drawing/2014/main" id="{E13679B1-65E2-4862-B36F-742A0FBABC0F}"/>
                      </a:ext>
                    </a:extLst>
                  </p:cNvPr>
                  <p:cNvSpPr>
                    <a:spLocks noChangeArrowheads="1"/>
                  </p:cNvSpPr>
                  <p:nvPr/>
                </p:nvSpPr>
                <p:spPr bwMode="auto">
                  <a:xfrm>
                    <a:off x="385" y="990"/>
                    <a:ext cx="1076"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rgbClr val="0000FF"/>
                        </a:solidFill>
                        <a:latin typeface="微软雅黑" panose="020B0503020204020204" pitchFamily="34" charset="-122"/>
                        <a:ea typeface="微软雅黑" panose="020B0503020204020204" pitchFamily="34" charset="-122"/>
                      </a:rPr>
                      <a:t>◆</a:t>
                    </a:r>
                    <a:r>
                      <a:rPr lang="en-US" altLang="zh-CN" i="1" dirty="0">
                        <a:solidFill>
                          <a:srgbClr val="FF0000"/>
                        </a:solidFill>
                        <a:latin typeface="微软雅黑" panose="020B0503020204020204" pitchFamily="34" charset="-122"/>
                        <a:ea typeface="微软雅黑" panose="020B0503020204020204" pitchFamily="34" charset="-122"/>
                      </a:rPr>
                      <a:t>f</a:t>
                    </a:r>
                    <a:r>
                      <a:rPr lang="en-US" altLang="zh-CN" baseline="-25000" dirty="0">
                        <a:solidFill>
                          <a:srgbClr val="FF0000"/>
                        </a:solidFill>
                        <a:latin typeface="微软雅黑" panose="020B0503020204020204" pitchFamily="34" charset="-122"/>
                        <a:ea typeface="微软雅黑" panose="020B0503020204020204" pitchFamily="34" charset="-122"/>
                      </a:rPr>
                      <a:t>1</a:t>
                    </a:r>
                    <a:r>
                      <a:rPr lang="en-US" altLang="en-US" dirty="0">
                        <a:solidFill>
                          <a:srgbClr val="FF0000"/>
                        </a:solidFill>
                        <a:latin typeface="微软雅黑" panose="020B0503020204020204" pitchFamily="34" charset="-122"/>
                        <a:ea typeface="微软雅黑" panose="020B0503020204020204" pitchFamily="34" charset="-122"/>
                      </a:rPr>
                      <a:t>＜</a:t>
                    </a:r>
                    <a:r>
                      <a:rPr lang="en-US" altLang="zh-CN" i="1" dirty="0">
                        <a:solidFill>
                          <a:srgbClr val="FF0000"/>
                        </a:solidFill>
                        <a:latin typeface="微软雅黑" panose="020B0503020204020204" pitchFamily="34" charset="-122"/>
                        <a:ea typeface="微软雅黑" panose="020B0503020204020204" pitchFamily="34" charset="-122"/>
                      </a:rPr>
                      <a:t>f</a:t>
                    </a:r>
                    <a:r>
                      <a:rPr lang="en-US" altLang="zh-CN" baseline="-25000" dirty="0">
                        <a:solidFill>
                          <a:srgbClr val="FF0000"/>
                        </a:solidFill>
                        <a:latin typeface="微软雅黑" panose="020B0503020204020204" pitchFamily="34" charset="-122"/>
                        <a:ea typeface="微软雅黑" panose="020B0503020204020204" pitchFamily="34" charset="-122"/>
                      </a:rPr>
                      <a:t>1N</a:t>
                    </a:r>
                    <a:r>
                      <a:rPr lang="en-US" altLang="zh-CN" dirty="0">
                        <a:solidFill>
                          <a:srgbClr val="FF0000"/>
                        </a:solidFill>
                        <a:latin typeface="微软雅黑" panose="020B0503020204020204" pitchFamily="34" charset="-122"/>
                        <a:ea typeface="微软雅黑" panose="020B0503020204020204" pitchFamily="34" charset="-122"/>
                      </a:rPr>
                      <a:t>          </a:t>
                    </a:r>
                  </a:p>
                </p:txBody>
              </p:sp>
              <p:sp>
                <p:nvSpPr>
                  <p:cNvPr id="26" name="AutoShape 32">
                    <a:extLst>
                      <a:ext uri="{FF2B5EF4-FFF2-40B4-BE49-F238E27FC236}">
                        <a16:creationId xmlns:a16="http://schemas.microsoft.com/office/drawing/2014/main" id="{77105C49-9CF4-BAAA-55A9-724EA17DBD9A}"/>
                      </a:ext>
                    </a:extLst>
                  </p:cNvPr>
                  <p:cNvSpPr>
                    <a:spLocks noChangeArrowheads="1"/>
                  </p:cNvSpPr>
                  <p:nvPr/>
                </p:nvSpPr>
                <p:spPr bwMode="auto">
                  <a:xfrm>
                    <a:off x="1028" y="1077"/>
                    <a:ext cx="318" cy="90"/>
                  </a:xfrm>
                  <a:prstGeom prst="rightArrow">
                    <a:avLst>
                      <a:gd name="adj1" fmla="val 50000"/>
                      <a:gd name="adj2" fmla="val 88333"/>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nvGrpSpPr>
                <p:cNvPr id="17" name="Group 46">
                  <a:extLst>
                    <a:ext uri="{FF2B5EF4-FFF2-40B4-BE49-F238E27FC236}">
                      <a16:creationId xmlns:a16="http://schemas.microsoft.com/office/drawing/2014/main" id="{D9035414-823A-917A-E36B-58A8396F46FE}"/>
                    </a:ext>
                  </a:extLst>
                </p:cNvPr>
                <p:cNvGrpSpPr>
                  <a:grpSpLocks/>
                </p:cNvGrpSpPr>
                <p:nvPr/>
              </p:nvGrpSpPr>
              <p:grpSpPr bwMode="auto">
                <a:xfrm>
                  <a:off x="1449" y="935"/>
                  <a:ext cx="898" cy="459"/>
                  <a:chOff x="1882" y="1616"/>
                  <a:chExt cx="898" cy="459"/>
                </a:xfrm>
              </p:grpSpPr>
              <p:grpSp>
                <p:nvGrpSpPr>
                  <p:cNvPr id="18" name="Group 36">
                    <a:extLst>
                      <a:ext uri="{FF2B5EF4-FFF2-40B4-BE49-F238E27FC236}">
                        <a16:creationId xmlns:a16="http://schemas.microsoft.com/office/drawing/2014/main" id="{DBC1344E-C67A-3446-6911-03AC61A4E8B0}"/>
                      </a:ext>
                    </a:extLst>
                  </p:cNvPr>
                  <p:cNvGrpSpPr>
                    <a:grpSpLocks/>
                  </p:cNvGrpSpPr>
                  <p:nvPr/>
                </p:nvGrpSpPr>
                <p:grpSpPr bwMode="auto">
                  <a:xfrm>
                    <a:off x="1882" y="1616"/>
                    <a:ext cx="282" cy="459"/>
                    <a:chOff x="1837" y="2479"/>
                    <a:chExt cx="282" cy="459"/>
                  </a:xfrm>
                </p:grpSpPr>
                <p:sp>
                  <p:nvSpPr>
                    <p:cNvPr id="21" name="Rectangle 37">
                      <a:extLst>
                        <a:ext uri="{FF2B5EF4-FFF2-40B4-BE49-F238E27FC236}">
                          <a16:creationId xmlns:a16="http://schemas.microsoft.com/office/drawing/2014/main" id="{B2D048DC-68E4-7153-CBB7-8D6B93161238}"/>
                        </a:ext>
                      </a:extLst>
                    </p:cNvPr>
                    <p:cNvSpPr>
                      <a:spLocks noChangeArrowheads="1"/>
                    </p:cNvSpPr>
                    <p:nvPr/>
                  </p:nvSpPr>
                  <p:spPr bwMode="auto">
                    <a:xfrm>
                      <a:off x="1837" y="2479"/>
                      <a:ext cx="28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dirty="0">
                          <a:solidFill>
                            <a:srgbClr val="FF0000"/>
                          </a:solidFill>
                          <a:latin typeface="微软雅黑" panose="020B0503020204020204" pitchFamily="34" charset="-122"/>
                          <a:ea typeface="微软雅黑" panose="020B0503020204020204" pitchFamily="34" charset="-122"/>
                        </a:rPr>
                        <a:t>U</a:t>
                      </a:r>
                      <a:r>
                        <a:rPr lang="en-US" altLang="zh-CN" baseline="-25000" dirty="0">
                          <a:solidFill>
                            <a:srgbClr val="FF0000"/>
                          </a:solidFill>
                          <a:latin typeface="微软雅黑" panose="020B0503020204020204" pitchFamily="34" charset="-122"/>
                          <a:ea typeface="微软雅黑" panose="020B0503020204020204" pitchFamily="34" charset="-122"/>
                        </a:rPr>
                        <a:t>1</a:t>
                      </a:r>
                    </a:p>
                  </p:txBody>
                </p:sp>
                <p:sp>
                  <p:nvSpPr>
                    <p:cNvPr id="22" name="Rectangle 38">
                      <a:extLst>
                        <a:ext uri="{FF2B5EF4-FFF2-40B4-BE49-F238E27FC236}">
                          <a16:creationId xmlns:a16="http://schemas.microsoft.com/office/drawing/2014/main" id="{C2E65212-A600-5FBA-5255-04177B8A6A3E}"/>
                        </a:ext>
                      </a:extLst>
                    </p:cNvPr>
                    <p:cNvSpPr>
                      <a:spLocks noChangeArrowheads="1"/>
                    </p:cNvSpPr>
                    <p:nvPr/>
                  </p:nvSpPr>
                  <p:spPr bwMode="auto">
                    <a:xfrm>
                      <a:off x="1837" y="2705"/>
                      <a:ext cx="25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dirty="0">
                          <a:solidFill>
                            <a:srgbClr val="FF0000"/>
                          </a:solidFill>
                          <a:latin typeface="微软雅黑" panose="020B0503020204020204" pitchFamily="34" charset="-122"/>
                          <a:ea typeface="微软雅黑" panose="020B0503020204020204" pitchFamily="34" charset="-122"/>
                        </a:rPr>
                        <a:t>ƒ</a:t>
                      </a:r>
                      <a:r>
                        <a:rPr lang="en-US" altLang="zh-CN" baseline="-25000" dirty="0">
                          <a:solidFill>
                            <a:srgbClr val="FF0000"/>
                          </a:solidFill>
                          <a:latin typeface="微软雅黑" panose="020B0503020204020204" pitchFamily="34" charset="-122"/>
                          <a:ea typeface="微软雅黑" panose="020B0503020204020204" pitchFamily="34" charset="-122"/>
                        </a:rPr>
                        <a:t>1</a:t>
                      </a:r>
                    </a:p>
                  </p:txBody>
                </p:sp>
                <p:sp>
                  <p:nvSpPr>
                    <p:cNvPr id="24" name="Line 39">
                      <a:extLst>
                        <a:ext uri="{FF2B5EF4-FFF2-40B4-BE49-F238E27FC236}">
                          <a16:creationId xmlns:a16="http://schemas.microsoft.com/office/drawing/2014/main" id="{BBE72A24-D74B-BF6E-F053-4229395A3388}"/>
                        </a:ext>
                      </a:extLst>
                    </p:cNvPr>
                    <p:cNvSpPr>
                      <a:spLocks noChangeShapeType="1"/>
                    </p:cNvSpPr>
                    <p:nvPr/>
                  </p:nvSpPr>
                  <p:spPr bwMode="auto">
                    <a:xfrm>
                      <a:off x="1882" y="2704"/>
                      <a:ext cx="22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19" name="Text Box 40">
                    <a:extLst>
                      <a:ext uri="{FF2B5EF4-FFF2-40B4-BE49-F238E27FC236}">
                        <a16:creationId xmlns:a16="http://schemas.microsoft.com/office/drawing/2014/main" id="{E2A99930-EAA0-C8DD-88DA-12D0F043D113}"/>
                      </a:ext>
                    </a:extLst>
                  </p:cNvPr>
                  <p:cNvSpPr txBox="1">
                    <a:spLocks noChangeArrowheads="1"/>
                  </p:cNvSpPr>
                  <p:nvPr/>
                </p:nvSpPr>
                <p:spPr bwMode="auto">
                  <a:xfrm>
                    <a:off x="2135" y="1720"/>
                    <a:ext cx="645"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rgbClr val="FF0000"/>
                        </a:solidFill>
                        <a:latin typeface="微软雅黑" panose="020B0503020204020204" pitchFamily="34" charset="-122"/>
                        <a:ea typeface="微软雅黑" panose="020B0503020204020204" pitchFamily="34" charset="-122"/>
                      </a:rPr>
                      <a:t>= const</a:t>
                    </a:r>
                  </a:p>
                </p:txBody>
              </p:sp>
            </p:grpSp>
          </p:grpSp>
          <p:sp>
            <p:nvSpPr>
              <p:cNvPr id="15" name="AutoShape 49">
                <a:extLst>
                  <a:ext uri="{FF2B5EF4-FFF2-40B4-BE49-F238E27FC236}">
                    <a16:creationId xmlns:a16="http://schemas.microsoft.com/office/drawing/2014/main" id="{C49DFD4D-9BCC-A7E3-BDF7-BA9B184A728F}"/>
                  </a:ext>
                </a:extLst>
              </p:cNvPr>
              <p:cNvSpPr>
                <a:spLocks noChangeArrowheads="1"/>
              </p:cNvSpPr>
              <p:nvPr/>
            </p:nvSpPr>
            <p:spPr bwMode="auto">
              <a:xfrm>
                <a:off x="2290" y="1117"/>
                <a:ext cx="318" cy="90"/>
              </a:xfrm>
              <a:prstGeom prst="rightArrow">
                <a:avLst>
                  <a:gd name="adj1" fmla="val 50000"/>
                  <a:gd name="adj2" fmla="val 88333"/>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sp>
          <p:nvSpPr>
            <p:cNvPr id="13" name="Rectangle 52">
              <a:extLst>
                <a:ext uri="{FF2B5EF4-FFF2-40B4-BE49-F238E27FC236}">
                  <a16:creationId xmlns:a16="http://schemas.microsoft.com/office/drawing/2014/main" id="{24286435-2A7F-23B1-6DB8-FDBA28633C5B}"/>
                </a:ext>
              </a:extLst>
            </p:cNvPr>
            <p:cNvSpPr>
              <a:spLocks noChangeArrowheads="1"/>
            </p:cNvSpPr>
            <p:nvPr/>
          </p:nvSpPr>
          <p:spPr bwMode="auto">
            <a:xfrm>
              <a:off x="2588" y="1036"/>
              <a:ext cx="178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dirty="0" err="1">
                  <a:solidFill>
                    <a:srgbClr val="FF0000"/>
                  </a:solidFill>
                  <a:latin typeface="微软雅黑" panose="020B0503020204020204" pitchFamily="34" charset="-122"/>
                  <a:ea typeface="微软雅黑" panose="020B0503020204020204" pitchFamily="34" charset="-122"/>
                </a:rPr>
                <a:t>Φ</a:t>
              </a:r>
              <a:r>
                <a:rPr lang="en-US" altLang="zh-CN" baseline="-25000" dirty="0" err="1">
                  <a:solidFill>
                    <a:srgbClr val="FF0000"/>
                  </a:solidFill>
                  <a:latin typeface="微软雅黑" panose="020B0503020204020204" pitchFamily="34" charset="-122"/>
                  <a:ea typeface="微软雅黑" panose="020B0503020204020204" pitchFamily="34" charset="-122"/>
                </a:rPr>
                <a:t>m</a:t>
              </a:r>
              <a:r>
                <a:rPr lang="zh-CN" altLang="en-US" dirty="0">
                  <a:solidFill>
                    <a:srgbClr val="FF0000"/>
                  </a:solidFill>
                  <a:latin typeface="微软雅黑" panose="020B0503020204020204" pitchFamily="34" charset="-122"/>
                  <a:ea typeface="微软雅黑" panose="020B0503020204020204" pitchFamily="34" charset="-122"/>
                </a:rPr>
                <a:t>不变，属于恒转矩调速</a:t>
              </a:r>
            </a:p>
          </p:txBody>
        </p:sp>
      </p:grpSp>
      <p:grpSp>
        <p:nvGrpSpPr>
          <p:cNvPr id="27" name="Group 75">
            <a:extLst>
              <a:ext uri="{FF2B5EF4-FFF2-40B4-BE49-F238E27FC236}">
                <a16:creationId xmlns:a16="http://schemas.microsoft.com/office/drawing/2014/main" id="{136179E2-BCE2-15C4-561B-3A9EFEE7BBC9}"/>
              </a:ext>
            </a:extLst>
          </p:cNvPr>
          <p:cNvGrpSpPr>
            <a:grpSpLocks/>
          </p:cNvGrpSpPr>
          <p:nvPr/>
        </p:nvGrpSpPr>
        <p:grpSpPr bwMode="auto">
          <a:xfrm>
            <a:off x="4640266" y="2784913"/>
            <a:ext cx="6262687" cy="461963"/>
            <a:chOff x="413" y="1670"/>
            <a:chExt cx="3945" cy="291"/>
          </a:xfrm>
        </p:grpSpPr>
        <p:grpSp>
          <p:nvGrpSpPr>
            <p:cNvPr id="28" name="Group 72">
              <a:extLst>
                <a:ext uri="{FF2B5EF4-FFF2-40B4-BE49-F238E27FC236}">
                  <a16:creationId xmlns:a16="http://schemas.microsoft.com/office/drawing/2014/main" id="{D2D221DB-611D-6ABA-28D1-0CB170189ABF}"/>
                </a:ext>
              </a:extLst>
            </p:cNvPr>
            <p:cNvGrpSpPr>
              <a:grpSpLocks/>
            </p:cNvGrpSpPr>
            <p:nvPr/>
          </p:nvGrpSpPr>
          <p:grpSpPr bwMode="auto">
            <a:xfrm>
              <a:off x="413" y="1716"/>
              <a:ext cx="1882" cy="245"/>
              <a:chOff x="476" y="1716"/>
              <a:chExt cx="1882" cy="245"/>
            </a:xfrm>
          </p:grpSpPr>
          <p:grpSp>
            <p:nvGrpSpPr>
              <p:cNvPr id="31" name="Group 70">
                <a:extLst>
                  <a:ext uri="{FF2B5EF4-FFF2-40B4-BE49-F238E27FC236}">
                    <a16:creationId xmlns:a16="http://schemas.microsoft.com/office/drawing/2014/main" id="{54EDD355-EEA4-CC6E-2A7D-663DF806A2F4}"/>
                  </a:ext>
                </a:extLst>
              </p:cNvPr>
              <p:cNvGrpSpPr>
                <a:grpSpLocks/>
              </p:cNvGrpSpPr>
              <p:nvPr/>
            </p:nvGrpSpPr>
            <p:grpSpPr bwMode="auto">
              <a:xfrm>
                <a:off x="476" y="1716"/>
                <a:ext cx="1106" cy="233"/>
                <a:chOff x="476" y="1716"/>
                <a:chExt cx="1106" cy="233"/>
              </a:xfrm>
            </p:grpSpPr>
            <p:sp>
              <p:nvSpPr>
                <p:cNvPr id="33" name="Rectangle 54">
                  <a:extLst>
                    <a:ext uri="{FF2B5EF4-FFF2-40B4-BE49-F238E27FC236}">
                      <a16:creationId xmlns:a16="http://schemas.microsoft.com/office/drawing/2014/main" id="{EDCC5FA7-A43C-3E34-F7DE-F3A0B285B1DC}"/>
                    </a:ext>
                  </a:extLst>
                </p:cNvPr>
                <p:cNvSpPr>
                  <a:spLocks noChangeArrowheads="1"/>
                </p:cNvSpPr>
                <p:nvPr/>
              </p:nvSpPr>
              <p:spPr bwMode="auto">
                <a:xfrm>
                  <a:off x="476" y="1716"/>
                  <a:ext cx="72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0000FF"/>
                      </a:solidFill>
                      <a:latin typeface="微软雅黑" panose="020B0503020204020204" pitchFamily="34" charset="-122"/>
                      <a:ea typeface="微软雅黑" panose="020B0503020204020204" pitchFamily="34" charset="-122"/>
                    </a:rPr>
                    <a:t>◆ </a:t>
                  </a:r>
                  <a:r>
                    <a:rPr lang="en-US" altLang="zh-CN" i="1">
                      <a:solidFill>
                        <a:srgbClr val="FF0000"/>
                      </a:solidFill>
                      <a:latin typeface="微软雅黑" panose="020B0503020204020204" pitchFamily="34" charset="-122"/>
                      <a:ea typeface="微软雅黑" panose="020B0503020204020204" pitchFamily="34" charset="-122"/>
                    </a:rPr>
                    <a:t>f</a:t>
                  </a:r>
                  <a:r>
                    <a:rPr lang="en-US" altLang="zh-CN" baseline="-25000">
                      <a:solidFill>
                        <a:srgbClr val="FF0000"/>
                      </a:solidFill>
                      <a:latin typeface="微软雅黑" panose="020B0503020204020204" pitchFamily="34" charset="-122"/>
                      <a:ea typeface="微软雅黑" panose="020B0503020204020204" pitchFamily="34" charset="-122"/>
                    </a:rPr>
                    <a:t>1</a:t>
                  </a:r>
                  <a:r>
                    <a:rPr lang="en-US" altLang="en-US">
                      <a:solidFill>
                        <a:srgbClr val="FF0000"/>
                      </a:solidFill>
                      <a:latin typeface="微软雅黑" panose="020B0503020204020204" pitchFamily="34" charset="-122"/>
                      <a:ea typeface="微软雅黑" panose="020B0503020204020204" pitchFamily="34" charset="-122"/>
                    </a:rPr>
                    <a:t>＞</a:t>
                  </a:r>
                  <a:r>
                    <a:rPr lang="en-US" altLang="zh-CN" i="1">
                      <a:solidFill>
                        <a:srgbClr val="FF0000"/>
                      </a:solidFill>
                      <a:latin typeface="微软雅黑" panose="020B0503020204020204" pitchFamily="34" charset="-122"/>
                      <a:ea typeface="微软雅黑" panose="020B0503020204020204" pitchFamily="34" charset="-122"/>
                    </a:rPr>
                    <a:t>f</a:t>
                  </a:r>
                  <a:r>
                    <a:rPr lang="en-US" altLang="zh-CN" baseline="-25000">
                      <a:solidFill>
                        <a:srgbClr val="FF0000"/>
                      </a:solidFill>
                      <a:latin typeface="微软雅黑" panose="020B0503020204020204" pitchFamily="34" charset="-122"/>
                      <a:ea typeface="微软雅黑" panose="020B0503020204020204" pitchFamily="34" charset="-122"/>
                    </a:rPr>
                    <a:t>1N</a:t>
                  </a:r>
                  <a:r>
                    <a:rPr lang="en-US" altLang="zh-CN">
                      <a:latin typeface="微软雅黑" panose="020B0503020204020204" pitchFamily="34" charset="-122"/>
                      <a:ea typeface="微软雅黑" panose="020B0503020204020204" pitchFamily="34" charset="-122"/>
                    </a:rPr>
                    <a:t> </a:t>
                  </a:r>
                </a:p>
              </p:txBody>
            </p:sp>
            <p:sp>
              <p:nvSpPr>
                <p:cNvPr id="34" name="AutoShape 69">
                  <a:extLst>
                    <a:ext uri="{FF2B5EF4-FFF2-40B4-BE49-F238E27FC236}">
                      <a16:creationId xmlns:a16="http://schemas.microsoft.com/office/drawing/2014/main" id="{E8697756-DA3A-B528-993B-1A4662F99F4C}"/>
                    </a:ext>
                  </a:extLst>
                </p:cNvPr>
                <p:cNvSpPr>
                  <a:spLocks noChangeArrowheads="1"/>
                </p:cNvSpPr>
                <p:nvPr/>
              </p:nvSpPr>
              <p:spPr bwMode="auto">
                <a:xfrm>
                  <a:off x="1264" y="1828"/>
                  <a:ext cx="318" cy="91"/>
                </a:xfrm>
                <a:prstGeom prst="rightArrow">
                  <a:avLst>
                    <a:gd name="adj1" fmla="val 50000"/>
                    <a:gd name="adj2" fmla="val 87363"/>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sp>
            <p:nvSpPr>
              <p:cNvPr id="32" name="Rectangle 71">
                <a:extLst>
                  <a:ext uri="{FF2B5EF4-FFF2-40B4-BE49-F238E27FC236}">
                    <a16:creationId xmlns:a16="http://schemas.microsoft.com/office/drawing/2014/main" id="{85648CA2-6510-8411-63A4-1C24E94E2E54}"/>
                  </a:ext>
                </a:extLst>
              </p:cNvPr>
              <p:cNvSpPr>
                <a:spLocks noChangeArrowheads="1"/>
              </p:cNvSpPr>
              <p:nvPr/>
            </p:nvSpPr>
            <p:spPr bwMode="auto">
              <a:xfrm>
                <a:off x="1547" y="1728"/>
                <a:ext cx="81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olidFill>
                      <a:srgbClr val="FF0000"/>
                    </a:solidFill>
                    <a:latin typeface="微软雅黑" panose="020B0503020204020204" pitchFamily="34" charset="-122"/>
                    <a:ea typeface="微软雅黑" panose="020B0503020204020204" pitchFamily="34" charset="-122"/>
                  </a:rPr>
                  <a:t>U</a:t>
                </a:r>
                <a:r>
                  <a:rPr lang="en-US" altLang="zh-CN" baseline="-25000">
                    <a:solidFill>
                      <a:srgbClr val="FF0000"/>
                    </a:solidFill>
                    <a:latin typeface="微软雅黑" panose="020B0503020204020204" pitchFamily="34" charset="-122"/>
                    <a:ea typeface="微软雅黑" panose="020B0503020204020204" pitchFamily="34" charset="-122"/>
                  </a:rPr>
                  <a:t>1</a:t>
                </a:r>
                <a:r>
                  <a:rPr lang="en-US" altLang="zh-CN">
                    <a:latin typeface="微软雅黑" panose="020B0503020204020204" pitchFamily="34" charset="-122"/>
                    <a:ea typeface="微软雅黑" panose="020B0503020204020204" pitchFamily="34" charset="-122"/>
                  </a:rPr>
                  <a:t> </a:t>
                </a:r>
                <a:r>
                  <a:rPr lang="en-US" altLang="zh-CN">
                    <a:solidFill>
                      <a:srgbClr val="FF0000"/>
                    </a:solidFill>
                    <a:latin typeface="微软雅黑" panose="020B0503020204020204" pitchFamily="34" charset="-122"/>
                    <a:ea typeface="微软雅黑" panose="020B0503020204020204" pitchFamily="34" charset="-122"/>
                  </a:rPr>
                  <a:t>=const</a:t>
                </a:r>
              </a:p>
            </p:txBody>
          </p:sp>
        </p:grpSp>
        <p:sp>
          <p:nvSpPr>
            <p:cNvPr id="29" name="AutoShape 73">
              <a:extLst>
                <a:ext uri="{FF2B5EF4-FFF2-40B4-BE49-F238E27FC236}">
                  <a16:creationId xmlns:a16="http://schemas.microsoft.com/office/drawing/2014/main" id="{5D548101-7776-1B7D-3B0D-9CA0A4961EAA}"/>
                </a:ext>
              </a:extLst>
            </p:cNvPr>
            <p:cNvSpPr>
              <a:spLocks noChangeArrowheads="1"/>
            </p:cNvSpPr>
            <p:nvPr/>
          </p:nvSpPr>
          <p:spPr bwMode="auto">
            <a:xfrm>
              <a:off x="2269" y="1804"/>
              <a:ext cx="317" cy="91"/>
            </a:xfrm>
            <a:prstGeom prst="rightArrow">
              <a:avLst>
                <a:gd name="adj1" fmla="val 50000"/>
                <a:gd name="adj2" fmla="val 87088"/>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30" name="Rectangle 74">
              <a:extLst>
                <a:ext uri="{FF2B5EF4-FFF2-40B4-BE49-F238E27FC236}">
                  <a16:creationId xmlns:a16="http://schemas.microsoft.com/office/drawing/2014/main" id="{50EA24D7-F4D1-3B6A-5A9F-C240F5A9E1F8}"/>
                </a:ext>
              </a:extLst>
            </p:cNvPr>
            <p:cNvSpPr>
              <a:spLocks noChangeArrowheads="1"/>
            </p:cNvSpPr>
            <p:nvPr/>
          </p:nvSpPr>
          <p:spPr bwMode="auto">
            <a:xfrm>
              <a:off x="2578" y="1670"/>
              <a:ext cx="178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dirty="0" err="1">
                  <a:solidFill>
                    <a:srgbClr val="FF0000"/>
                  </a:solidFill>
                  <a:latin typeface="微软雅黑" panose="020B0503020204020204" pitchFamily="34" charset="-122"/>
                  <a:ea typeface="微软雅黑" panose="020B0503020204020204" pitchFamily="34" charset="-122"/>
                </a:rPr>
                <a:t>Φ</a:t>
              </a:r>
              <a:r>
                <a:rPr lang="en-US" altLang="zh-CN" baseline="-25000" dirty="0" err="1">
                  <a:solidFill>
                    <a:srgbClr val="FF0000"/>
                  </a:solidFill>
                  <a:latin typeface="微软雅黑" panose="020B0503020204020204" pitchFamily="34" charset="-122"/>
                  <a:ea typeface="微软雅黑" panose="020B0503020204020204" pitchFamily="34" charset="-122"/>
                </a:rPr>
                <a:t>m</a:t>
              </a:r>
              <a:r>
                <a:rPr lang="zh-CN" altLang="en-US" dirty="0">
                  <a:solidFill>
                    <a:srgbClr val="FF0000"/>
                  </a:solidFill>
                  <a:latin typeface="微软雅黑" panose="020B0503020204020204" pitchFamily="34" charset="-122"/>
                  <a:ea typeface="微软雅黑" panose="020B0503020204020204" pitchFamily="34" charset="-122"/>
                </a:rPr>
                <a:t>变小，属于恒功率调速</a:t>
              </a:r>
            </a:p>
          </p:txBody>
        </p:sp>
      </p:grpSp>
      <p:grpSp>
        <p:nvGrpSpPr>
          <p:cNvPr id="58" name="Group 99">
            <a:extLst>
              <a:ext uri="{FF2B5EF4-FFF2-40B4-BE49-F238E27FC236}">
                <a16:creationId xmlns:a16="http://schemas.microsoft.com/office/drawing/2014/main" id="{3DE8D775-1714-AF3D-938C-4FFF364B650F}"/>
              </a:ext>
            </a:extLst>
          </p:cNvPr>
          <p:cNvGrpSpPr>
            <a:grpSpLocks/>
          </p:cNvGrpSpPr>
          <p:nvPr/>
        </p:nvGrpSpPr>
        <p:grpSpPr bwMode="auto">
          <a:xfrm>
            <a:off x="1905732" y="5188388"/>
            <a:ext cx="8497888" cy="503237"/>
            <a:chOff x="158" y="3249"/>
            <a:chExt cx="5353" cy="317"/>
          </a:xfrm>
          <a:solidFill>
            <a:schemeClr val="accent6"/>
          </a:solidFill>
        </p:grpSpPr>
        <p:sp>
          <p:nvSpPr>
            <p:cNvPr id="59" name="Rectangle 78">
              <a:extLst>
                <a:ext uri="{FF2B5EF4-FFF2-40B4-BE49-F238E27FC236}">
                  <a16:creationId xmlns:a16="http://schemas.microsoft.com/office/drawing/2014/main" id="{E0AEF640-6424-E9B5-00F4-2AC89C0182D7}"/>
                </a:ext>
              </a:extLst>
            </p:cNvPr>
            <p:cNvSpPr>
              <a:spLocks noChangeArrowheads="1"/>
            </p:cNvSpPr>
            <p:nvPr/>
          </p:nvSpPr>
          <p:spPr bwMode="auto">
            <a:xfrm>
              <a:off x="158" y="3249"/>
              <a:ext cx="5353" cy="317"/>
            </a:xfrm>
            <a:prstGeom prst="rect">
              <a:avLst/>
            </a:prstGeom>
            <a:grp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dirty="0">
                <a:latin typeface="微软雅黑" panose="020B0503020204020204" pitchFamily="34" charset="-122"/>
                <a:ea typeface="微软雅黑" panose="020B0503020204020204" pitchFamily="34" charset="-122"/>
              </a:endParaRPr>
            </a:p>
          </p:txBody>
        </p:sp>
        <p:grpSp>
          <p:nvGrpSpPr>
            <p:cNvPr id="60" name="Group 92">
              <a:extLst>
                <a:ext uri="{FF2B5EF4-FFF2-40B4-BE49-F238E27FC236}">
                  <a16:creationId xmlns:a16="http://schemas.microsoft.com/office/drawing/2014/main" id="{54DAA08D-F8D6-F9EA-B5A3-7DB09556D2E1}"/>
                </a:ext>
              </a:extLst>
            </p:cNvPr>
            <p:cNvGrpSpPr>
              <a:grpSpLocks/>
            </p:cNvGrpSpPr>
            <p:nvPr/>
          </p:nvGrpSpPr>
          <p:grpSpPr bwMode="auto">
            <a:xfrm>
              <a:off x="158" y="3294"/>
              <a:ext cx="2633" cy="253"/>
              <a:chOff x="950" y="3343"/>
              <a:chExt cx="2633" cy="253"/>
            </a:xfrm>
            <a:grpFill/>
          </p:grpSpPr>
          <p:grpSp>
            <p:nvGrpSpPr>
              <p:cNvPr id="64" name="Group 91">
                <a:extLst>
                  <a:ext uri="{FF2B5EF4-FFF2-40B4-BE49-F238E27FC236}">
                    <a16:creationId xmlns:a16="http://schemas.microsoft.com/office/drawing/2014/main" id="{788AF56F-229D-9CCD-E099-19644C8F8D94}"/>
                  </a:ext>
                </a:extLst>
              </p:cNvPr>
              <p:cNvGrpSpPr>
                <a:grpSpLocks/>
              </p:cNvGrpSpPr>
              <p:nvPr/>
            </p:nvGrpSpPr>
            <p:grpSpPr bwMode="auto">
              <a:xfrm>
                <a:off x="950" y="3343"/>
                <a:ext cx="2335" cy="253"/>
                <a:chOff x="950" y="3343"/>
                <a:chExt cx="2335" cy="253"/>
              </a:xfrm>
              <a:grpFill/>
            </p:grpSpPr>
            <p:grpSp>
              <p:nvGrpSpPr>
                <p:cNvPr id="66" name="Group 89">
                  <a:extLst>
                    <a:ext uri="{FF2B5EF4-FFF2-40B4-BE49-F238E27FC236}">
                      <a16:creationId xmlns:a16="http://schemas.microsoft.com/office/drawing/2014/main" id="{F75D3B85-5A9A-C628-B255-FE698C3E18D4}"/>
                    </a:ext>
                  </a:extLst>
                </p:cNvPr>
                <p:cNvGrpSpPr>
                  <a:grpSpLocks/>
                </p:cNvGrpSpPr>
                <p:nvPr/>
              </p:nvGrpSpPr>
              <p:grpSpPr bwMode="auto">
                <a:xfrm>
                  <a:off x="950" y="3343"/>
                  <a:ext cx="2113" cy="233"/>
                  <a:chOff x="950" y="3343"/>
                  <a:chExt cx="2113" cy="233"/>
                </a:xfrm>
                <a:grpFill/>
              </p:grpSpPr>
              <p:sp>
                <p:nvSpPr>
                  <p:cNvPr id="70" name="Text Box 79">
                    <a:extLst>
                      <a:ext uri="{FF2B5EF4-FFF2-40B4-BE49-F238E27FC236}">
                        <a16:creationId xmlns:a16="http://schemas.microsoft.com/office/drawing/2014/main" id="{B4AF99B3-7EF5-1BC1-3849-8CE76DB76C37}"/>
                      </a:ext>
                    </a:extLst>
                  </p:cNvPr>
                  <p:cNvSpPr txBox="1">
                    <a:spLocks noChangeArrowheads="1"/>
                  </p:cNvSpPr>
                  <p:nvPr/>
                </p:nvSpPr>
                <p:spPr bwMode="auto">
                  <a:xfrm>
                    <a:off x="950" y="3343"/>
                    <a:ext cx="1950" cy="233"/>
                  </a:xfrm>
                  <a:prstGeom prst="rect">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dirty="0">
                        <a:solidFill>
                          <a:schemeClr val="bg1"/>
                        </a:solidFill>
                        <a:latin typeface="微软雅黑" panose="020B0503020204020204" pitchFamily="34" charset="-122"/>
                        <a:ea typeface="微软雅黑" panose="020B0503020204020204" pitchFamily="34" charset="-122"/>
                      </a:rPr>
                      <a:t>当</a:t>
                    </a:r>
                    <a:r>
                      <a:rPr kumimoji="1" lang="en-US" altLang="zh-CN" i="1" dirty="0">
                        <a:solidFill>
                          <a:schemeClr val="bg1"/>
                        </a:solidFill>
                        <a:latin typeface="微软雅黑" panose="020B0503020204020204" pitchFamily="34" charset="-122"/>
                        <a:ea typeface="微软雅黑" panose="020B0503020204020204" pitchFamily="34" charset="-122"/>
                      </a:rPr>
                      <a:t>f </a:t>
                    </a:r>
                    <a:r>
                      <a:rPr kumimoji="1" lang="zh-CN" altLang="en-US" dirty="0">
                        <a:solidFill>
                          <a:schemeClr val="bg1"/>
                        </a:solidFill>
                        <a:latin typeface="微软雅黑" panose="020B0503020204020204" pitchFamily="34" charset="-122"/>
                        <a:ea typeface="微软雅黑" panose="020B0503020204020204" pitchFamily="34" charset="-122"/>
                      </a:rPr>
                      <a:t>较低时， </a:t>
                    </a:r>
                    <a:r>
                      <a:rPr lang="zh-CN" altLang="en-US" dirty="0">
                        <a:solidFill>
                          <a:srgbClr val="FF0000"/>
                        </a:solidFill>
                        <a:latin typeface="微软雅黑" panose="020B0503020204020204" pitchFamily="34" charset="-122"/>
                        <a:ea typeface="微软雅黑" panose="020B0503020204020204" pitchFamily="34" charset="-122"/>
                        <a:sym typeface="Symbol" panose="05050102010706020507" pitchFamily="18" charset="2"/>
                      </a:rPr>
                      <a:t></a:t>
                    </a:r>
                    <a:r>
                      <a:rPr lang="en-US" altLang="zh-CN" i="1" dirty="0">
                        <a:solidFill>
                          <a:srgbClr val="FF0000"/>
                        </a:solidFill>
                        <a:latin typeface="微软雅黑" panose="020B0503020204020204" pitchFamily="34" charset="-122"/>
                        <a:ea typeface="微软雅黑" panose="020B0503020204020204" pitchFamily="34" charset="-122"/>
                      </a:rPr>
                      <a:t>U</a:t>
                    </a:r>
                    <a:r>
                      <a:rPr kumimoji="1" lang="zh-CN" altLang="en-US" dirty="0">
                        <a:solidFill>
                          <a:schemeClr val="bg1"/>
                        </a:solidFill>
                        <a:latin typeface="微软雅黑" panose="020B0503020204020204" pitchFamily="34" charset="-122"/>
                        <a:ea typeface="微软雅黑" panose="020B0503020204020204" pitchFamily="34" charset="-122"/>
                      </a:rPr>
                      <a:t>不能忽略</a:t>
                    </a:r>
                  </a:p>
                </p:txBody>
              </p:sp>
              <p:sp>
                <p:nvSpPr>
                  <p:cNvPr id="71" name="AutoShape 80">
                    <a:extLst>
                      <a:ext uri="{FF2B5EF4-FFF2-40B4-BE49-F238E27FC236}">
                        <a16:creationId xmlns:a16="http://schemas.microsoft.com/office/drawing/2014/main" id="{BCE6C663-D9F2-7E26-6033-232010D00E19}"/>
                      </a:ext>
                    </a:extLst>
                  </p:cNvPr>
                  <p:cNvSpPr>
                    <a:spLocks noChangeArrowheads="1"/>
                  </p:cNvSpPr>
                  <p:nvPr/>
                </p:nvSpPr>
                <p:spPr bwMode="auto">
                  <a:xfrm>
                    <a:off x="2823" y="3416"/>
                    <a:ext cx="240" cy="96"/>
                  </a:xfrm>
                  <a:prstGeom prst="rightArrow">
                    <a:avLst>
                      <a:gd name="adj1" fmla="val 50000"/>
                      <a:gd name="adj2" fmla="val 62500"/>
                    </a:avLst>
                  </a:prstGeom>
                  <a:grp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nvGrpSpPr>
                <p:cNvPr id="67" name="Group 90">
                  <a:extLst>
                    <a:ext uri="{FF2B5EF4-FFF2-40B4-BE49-F238E27FC236}">
                      <a16:creationId xmlns:a16="http://schemas.microsoft.com/office/drawing/2014/main" id="{EE6A108C-8497-7F91-A3BE-256327E3AB76}"/>
                    </a:ext>
                  </a:extLst>
                </p:cNvPr>
                <p:cNvGrpSpPr>
                  <a:grpSpLocks/>
                </p:cNvGrpSpPr>
                <p:nvPr/>
              </p:nvGrpSpPr>
              <p:grpSpPr bwMode="auto">
                <a:xfrm>
                  <a:off x="3058" y="3353"/>
                  <a:ext cx="227" cy="243"/>
                  <a:chOff x="3107" y="3339"/>
                  <a:chExt cx="227" cy="243"/>
                </a:xfrm>
                <a:grpFill/>
              </p:grpSpPr>
              <p:graphicFrame>
                <p:nvGraphicFramePr>
                  <p:cNvPr id="68" name="Object 81">
                    <a:extLst>
                      <a:ext uri="{FF2B5EF4-FFF2-40B4-BE49-F238E27FC236}">
                        <a16:creationId xmlns:a16="http://schemas.microsoft.com/office/drawing/2014/main" id="{C31A08F4-473A-2CD8-E894-89718614FB81}"/>
                      </a:ext>
                    </a:extLst>
                  </p:cNvPr>
                  <p:cNvGraphicFramePr>
                    <a:graphicFrameLocks noChangeAspect="1"/>
                  </p:cNvGraphicFramePr>
                  <p:nvPr/>
                </p:nvGraphicFramePr>
                <p:xfrm>
                  <a:off x="3107" y="3339"/>
                  <a:ext cx="220" cy="243"/>
                </p:xfrm>
                <a:graphic>
                  <a:graphicData uri="http://schemas.openxmlformats.org/presentationml/2006/ole">
                    <mc:AlternateContent xmlns:mc="http://schemas.openxmlformats.org/markup-compatibility/2006">
                      <mc:Choice xmlns:v="urn:schemas-microsoft-com:vml" Requires="v">
                        <p:oleObj name="Equation" r:id="rId4" imgW="114226" imgH="152337" progId="">
                          <p:embed/>
                        </p:oleObj>
                      </mc:Choice>
                      <mc:Fallback>
                        <p:oleObj name="Equation" r:id="rId4" imgW="114226" imgH="152337" progId="">
                          <p:embed/>
                          <p:pic>
                            <p:nvPicPr>
                              <p:cNvPr id="52" name="Object 81">
                                <a:extLst>
                                  <a:ext uri="{FF2B5EF4-FFF2-40B4-BE49-F238E27FC236}">
                                    <a16:creationId xmlns:a16="http://schemas.microsoft.com/office/drawing/2014/main" id="{ECF1D85B-4DB2-4C77-84A5-65F85C156E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07" y="3339"/>
                                <a:ext cx="220"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9" name="Line 82">
                    <a:extLst>
                      <a:ext uri="{FF2B5EF4-FFF2-40B4-BE49-F238E27FC236}">
                        <a16:creationId xmlns:a16="http://schemas.microsoft.com/office/drawing/2014/main" id="{6507E46D-52A5-8C06-7B39-081A206FA85D}"/>
                      </a:ext>
                    </a:extLst>
                  </p:cNvPr>
                  <p:cNvSpPr>
                    <a:spLocks noChangeShapeType="1"/>
                  </p:cNvSpPr>
                  <p:nvPr/>
                </p:nvSpPr>
                <p:spPr bwMode="auto">
                  <a:xfrm>
                    <a:off x="3334" y="3339"/>
                    <a:ext cx="0" cy="240"/>
                  </a:xfrm>
                  <a:prstGeom prst="line">
                    <a:avLst/>
                  </a:prstGeom>
                  <a:grpFill/>
                  <a:ln w="19050">
                    <a:solidFill>
                      <a:srgbClr val="FF0000"/>
                    </a:solidFill>
                    <a:round/>
                    <a:headEnd/>
                    <a:tailEnd type="triangle" w="med" len="lg"/>
                  </a:ln>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sp>
            <p:nvSpPr>
              <p:cNvPr id="65" name="AutoShape 83">
                <a:extLst>
                  <a:ext uri="{FF2B5EF4-FFF2-40B4-BE49-F238E27FC236}">
                    <a16:creationId xmlns:a16="http://schemas.microsoft.com/office/drawing/2014/main" id="{6131436E-6CC6-00EC-B577-6F5A1E85B337}"/>
                  </a:ext>
                </a:extLst>
              </p:cNvPr>
              <p:cNvSpPr>
                <a:spLocks noChangeArrowheads="1"/>
              </p:cNvSpPr>
              <p:nvPr/>
            </p:nvSpPr>
            <p:spPr bwMode="auto">
              <a:xfrm>
                <a:off x="3343" y="3423"/>
                <a:ext cx="240" cy="96"/>
              </a:xfrm>
              <a:prstGeom prst="rightArrow">
                <a:avLst>
                  <a:gd name="adj1" fmla="val 50000"/>
                  <a:gd name="adj2" fmla="val 62500"/>
                </a:avLst>
              </a:prstGeom>
              <a:grp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grpSp>
          <p:nvGrpSpPr>
            <p:cNvPr id="61" name="Group 98">
              <a:extLst>
                <a:ext uri="{FF2B5EF4-FFF2-40B4-BE49-F238E27FC236}">
                  <a16:creationId xmlns:a16="http://schemas.microsoft.com/office/drawing/2014/main" id="{175FBCFA-CEA2-EDFC-C096-5D26EF62FF85}"/>
                </a:ext>
              </a:extLst>
            </p:cNvPr>
            <p:cNvGrpSpPr>
              <a:grpSpLocks/>
            </p:cNvGrpSpPr>
            <p:nvPr/>
          </p:nvGrpSpPr>
          <p:grpSpPr bwMode="auto">
            <a:xfrm>
              <a:off x="2789" y="3294"/>
              <a:ext cx="2721" cy="240"/>
              <a:chOff x="1066" y="3475"/>
              <a:chExt cx="2721" cy="240"/>
            </a:xfrm>
            <a:grpFill/>
          </p:grpSpPr>
          <p:sp>
            <p:nvSpPr>
              <p:cNvPr id="62" name="Rectangle 84">
                <a:extLst>
                  <a:ext uri="{FF2B5EF4-FFF2-40B4-BE49-F238E27FC236}">
                    <a16:creationId xmlns:a16="http://schemas.microsoft.com/office/drawing/2014/main" id="{5E47F5A4-ABD0-2A8A-240B-F362E5620D28}"/>
                  </a:ext>
                </a:extLst>
              </p:cNvPr>
              <p:cNvSpPr>
                <a:spLocks noChangeArrowheads="1"/>
              </p:cNvSpPr>
              <p:nvPr/>
            </p:nvSpPr>
            <p:spPr bwMode="auto">
              <a:xfrm>
                <a:off x="1066" y="3475"/>
                <a:ext cx="2721" cy="233"/>
              </a:xfrm>
              <a:prstGeom prst="rect">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dirty="0">
                    <a:solidFill>
                      <a:schemeClr val="bg1"/>
                    </a:solidFill>
                    <a:latin typeface="微软雅黑" panose="020B0503020204020204" pitchFamily="34" charset="-122"/>
                    <a:ea typeface="微软雅黑" panose="020B0503020204020204" pitchFamily="34" charset="-122"/>
                  </a:rPr>
                  <a:t>通常 </a:t>
                </a:r>
                <a:r>
                  <a:rPr kumimoji="1" lang="en-US" altLang="zh-CN" i="1" dirty="0">
                    <a:solidFill>
                      <a:schemeClr val="bg1"/>
                    </a:solidFill>
                    <a:latin typeface="微软雅黑" panose="020B0503020204020204" pitchFamily="34" charset="-122"/>
                    <a:ea typeface="微软雅黑" panose="020B0503020204020204" pitchFamily="34" charset="-122"/>
                  </a:rPr>
                  <a:t>U</a:t>
                </a:r>
                <a:r>
                  <a:rPr kumimoji="1" lang="en-US" altLang="zh-CN" baseline="-25000" dirty="0">
                    <a:solidFill>
                      <a:schemeClr val="bg1"/>
                    </a:solidFill>
                    <a:latin typeface="微软雅黑" panose="020B0503020204020204" pitchFamily="34" charset="-122"/>
                    <a:ea typeface="微软雅黑" panose="020B0503020204020204" pitchFamily="34" charset="-122"/>
                  </a:rPr>
                  <a:t>1</a:t>
                </a:r>
                <a:r>
                  <a:rPr kumimoji="1" lang="en-US" altLang="zh-CN" dirty="0">
                    <a:solidFill>
                      <a:schemeClr val="bg1"/>
                    </a:solidFill>
                    <a:latin typeface="微软雅黑" panose="020B0503020204020204" pitchFamily="34" charset="-122"/>
                    <a:ea typeface="微软雅黑" panose="020B0503020204020204" pitchFamily="34" charset="-122"/>
                  </a:rPr>
                  <a:t>   </a:t>
                </a:r>
                <a:r>
                  <a:rPr kumimoji="1" lang="zh-CN" altLang="en-US" dirty="0">
                    <a:solidFill>
                      <a:schemeClr val="bg1"/>
                    </a:solidFill>
                    <a:latin typeface="微软雅黑" panose="020B0503020204020204" pitchFamily="34" charset="-122"/>
                    <a:ea typeface="微软雅黑" panose="020B0503020204020204" pitchFamily="34" charset="-122"/>
                  </a:rPr>
                  <a:t>以保持</a:t>
                </a:r>
                <a:r>
                  <a:rPr kumimoji="1" lang="en-US" altLang="zh-CN" i="1" dirty="0">
                    <a:solidFill>
                      <a:schemeClr val="bg1"/>
                    </a:solidFill>
                    <a:latin typeface="微软雅黑" panose="020B0503020204020204" pitchFamily="34" charset="-122"/>
                    <a:ea typeface="微软雅黑" panose="020B0503020204020204" pitchFamily="34" charset="-122"/>
                  </a:rPr>
                  <a:t>T</a:t>
                </a:r>
                <a:r>
                  <a:rPr kumimoji="1" lang="en-US" altLang="zh-CN" baseline="-25000" dirty="0">
                    <a:solidFill>
                      <a:schemeClr val="bg1"/>
                    </a:solidFill>
                    <a:latin typeface="微软雅黑" panose="020B0503020204020204" pitchFamily="34" charset="-122"/>
                    <a:ea typeface="微软雅黑" panose="020B0503020204020204" pitchFamily="34" charset="-122"/>
                  </a:rPr>
                  <a:t>m</a:t>
                </a:r>
                <a:r>
                  <a:rPr kumimoji="1" lang="zh-CN" altLang="en-US" dirty="0">
                    <a:solidFill>
                      <a:schemeClr val="bg1"/>
                    </a:solidFill>
                    <a:latin typeface="微软雅黑" panose="020B0503020204020204" pitchFamily="34" charset="-122"/>
                    <a:ea typeface="微软雅黑" panose="020B0503020204020204" pitchFamily="34" charset="-122"/>
                  </a:rPr>
                  <a:t>不变（</a:t>
                </a:r>
                <a:r>
                  <a:rPr kumimoji="1" lang="zh-CN" altLang="en-US" dirty="0">
                    <a:solidFill>
                      <a:srgbClr val="FF0000"/>
                    </a:solidFill>
                    <a:latin typeface="微软雅黑" panose="020B0503020204020204" pitchFamily="34" charset="-122"/>
                    <a:ea typeface="微软雅黑" panose="020B0503020204020204" pitchFamily="34" charset="-122"/>
                  </a:rPr>
                  <a:t>电压补偿</a:t>
                </a:r>
                <a:r>
                  <a:rPr kumimoji="1" lang="zh-CN" altLang="en-US" dirty="0">
                    <a:solidFill>
                      <a:schemeClr val="bg1"/>
                    </a:solidFill>
                    <a:latin typeface="微软雅黑" panose="020B0503020204020204" pitchFamily="34" charset="-122"/>
                    <a:ea typeface="微软雅黑" panose="020B0503020204020204" pitchFamily="34" charset="-122"/>
                  </a:rPr>
                  <a:t>）</a:t>
                </a:r>
              </a:p>
            </p:txBody>
          </p:sp>
          <p:sp>
            <p:nvSpPr>
              <p:cNvPr id="63" name="Line 86">
                <a:extLst>
                  <a:ext uri="{FF2B5EF4-FFF2-40B4-BE49-F238E27FC236}">
                    <a16:creationId xmlns:a16="http://schemas.microsoft.com/office/drawing/2014/main" id="{747B12CF-EAC7-91A0-C59C-229DEBCFE0FF}"/>
                  </a:ext>
                </a:extLst>
              </p:cNvPr>
              <p:cNvSpPr>
                <a:spLocks noChangeShapeType="1"/>
              </p:cNvSpPr>
              <p:nvPr/>
            </p:nvSpPr>
            <p:spPr bwMode="auto">
              <a:xfrm>
                <a:off x="1701" y="3475"/>
                <a:ext cx="0" cy="240"/>
              </a:xfrm>
              <a:prstGeom prst="line">
                <a:avLst/>
              </a:prstGeom>
              <a:grpFill/>
              <a:ln w="19050">
                <a:solidFill>
                  <a:srgbClr val="FF0000"/>
                </a:solidFill>
                <a:round/>
                <a:headEnd type="triangle" w="med" len="lg"/>
                <a:tailEnd type="none" w="med" len="lg"/>
              </a:ln>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4041160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circle(in)">
                                      <p:cBhvr>
                                        <p:cTn id="17" dur="20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slide(fromLeft)">
                                      <p:cBhvr>
                                        <p:cTn id="2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E1484E05-C7FF-F1AA-BCCD-4DC60ECFF0F5}"/>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1.2 </a:t>
            </a:r>
            <a:r>
              <a:rPr lang="zh-CN" altLang="en-US" sz="3200" b="1" dirty="0">
                <a:solidFill>
                  <a:srgbClr val="022F4F"/>
                </a:solidFill>
                <a:latin typeface="微软雅黑" panose="020B0503020204020204" charset="-122"/>
                <a:ea typeface="微软雅黑" panose="020B0503020204020204" charset="-122"/>
              </a:rPr>
              <a:t>变频器的选用</a:t>
            </a:r>
            <a:endParaRPr lang="zh-CN" altLang="zh-CN" sz="3200" b="1" dirty="0">
              <a:solidFill>
                <a:srgbClr val="022F4F"/>
              </a:solidFill>
              <a:latin typeface="微软雅黑" panose="020B0503020204020204" charset="-122"/>
              <a:ea typeface="微软雅黑" panose="020B0503020204020204" charset="-122"/>
            </a:endParaRPr>
          </a:p>
        </p:txBody>
      </p:sp>
      <p:sp>
        <p:nvSpPr>
          <p:cNvPr id="3" name="Rectangle 8">
            <a:extLst>
              <a:ext uri="{FF2B5EF4-FFF2-40B4-BE49-F238E27FC236}">
                <a16:creationId xmlns:a16="http://schemas.microsoft.com/office/drawing/2014/main" id="{F79D89BC-3EB1-3E12-A459-B5594A7EA31D}"/>
              </a:ext>
            </a:extLst>
          </p:cNvPr>
          <p:cNvSpPr>
            <a:spLocks noChangeArrowheads="1"/>
          </p:cNvSpPr>
          <p:nvPr/>
        </p:nvSpPr>
        <p:spPr bwMode="auto">
          <a:xfrm>
            <a:off x="289921" y="1249750"/>
            <a:ext cx="6620691" cy="400110"/>
          </a:xfrm>
          <a:prstGeom prst="rect">
            <a:avLst/>
          </a:prstGeom>
          <a:noFill/>
          <a:ln>
            <a:noFill/>
          </a:ln>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latin typeface="微软雅黑" panose="020B0503020204020204" pitchFamily="34" charset="-122"/>
                <a:ea typeface="微软雅黑" panose="020B0503020204020204" pitchFamily="34" charset="-122"/>
              </a:rPr>
              <a:t>1.2.3</a:t>
            </a:r>
            <a:r>
              <a:rPr lang="zh-CN" altLang="en-US" sz="2000" dirty="0">
                <a:latin typeface="微软雅黑" panose="020B0503020204020204" pitchFamily="34" charset="-122"/>
                <a:ea typeface="微软雅黑" panose="020B0503020204020204" pitchFamily="34" charset="-122"/>
              </a:rPr>
              <a:t>．变频器的常用控制方式</a:t>
            </a:r>
          </a:p>
        </p:txBody>
      </p:sp>
      <p:graphicFrame>
        <p:nvGraphicFramePr>
          <p:cNvPr id="4" name="图示 3">
            <a:extLst>
              <a:ext uri="{FF2B5EF4-FFF2-40B4-BE49-F238E27FC236}">
                <a16:creationId xmlns:a16="http://schemas.microsoft.com/office/drawing/2014/main" id="{D52C4223-0502-81A0-0A47-E2CB7528AD7F}"/>
              </a:ext>
            </a:extLst>
          </p:cNvPr>
          <p:cNvGraphicFramePr/>
          <p:nvPr>
            <p:extLst>
              <p:ext uri="{D42A27DB-BD31-4B8C-83A1-F6EECF244321}">
                <p14:modId xmlns:p14="http://schemas.microsoft.com/office/powerpoint/2010/main" val="1488163476"/>
              </p:ext>
            </p:extLst>
          </p:nvPr>
        </p:nvGraphicFramePr>
        <p:xfrm>
          <a:off x="3069647" y="1182458"/>
          <a:ext cx="5760639" cy="51209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33073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282175" y="1088940"/>
            <a:ext cx="8942070"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1.3.1 </a:t>
            </a:r>
            <a:r>
              <a:rPr lang="zh-CN" altLang="en-US" sz="2400" b="1" dirty="0">
                <a:solidFill>
                  <a:srgbClr val="294B64"/>
                </a:solidFill>
                <a:latin typeface="微软雅黑" panose="020B0503020204020204" charset="-122"/>
                <a:ea typeface="微软雅黑" panose="020B0503020204020204" charset="-122"/>
              </a:rPr>
              <a:t>变频器硬件结构</a:t>
            </a:r>
            <a:endParaRPr lang="en-US" altLang="zh-CN" sz="2400" b="1" dirty="0">
              <a:solidFill>
                <a:srgbClr val="294B64"/>
              </a:solidFill>
              <a:latin typeface="微软雅黑" panose="020B0503020204020204" charset="-122"/>
              <a:ea typeface="微软雅黑" panose="020B0503020204020204" charset="-122"/>
            </a:endParaRPr>
          </a:p>
        </p:txBody>
      </p:sp>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pic>
        <p:nvPicPr>
          <p:cNvPr id="3" name="图片 2">
            <a:extLst>
              <a:ext uri="{FF2B5EF4-FFF2-40B4-BE49-F238E27FC236}">
                <a16:creationId xmlns:a16="http://schemas.microsoft.com/office/drawing/2014/main" id="{2CA48E48-D0B0-0429-0CD4-53414AA0FD70}"/>
              </a:ext>
            </a:extLst>
          </p:cNvPr>
          <p:cNvPicPr>
            <a:picLocks noChangeAspect="1"/>
          </p:cNvPicPr>
          <p:nvPr/>
        </p:nvPicPr>
        <p:blipFill>
          <a:blip r:embed="rId2"/>
          <a:stretch>
            <a:fillRect/>
          </a:stretch>
        </p:blipFill>
        <p:spPr>
          <a:xfrm>
            <a:off x="889460" y="2681859"/>
            <a:ext cx="4462456" cy="3078507"/>
          </a:xfrm>
          <a:prstGeom prst="rect">
            <a:avLst/>
          </a:prstGeom>
          <a:noFill/>
          <a:ln w="9525" cap="flat" cmpd="sng">
            <a:noFill/>
            <a:prstDash val="solid"/>
            <a:round/>
          </a:ln>
        </p:spPr>
      </p:pic>
      <p:sp>
        <p:nvSpPr>
          <p:cNvPr id="4" name="文本框 3">
            <a:extLst>
              <a:ext uri="{FF2B5EF4-FFF2-40B4-BE49-F238E27FC236}">
                <a16:creationId xmlns:a16="http://schemas.microsoft.com/office/drawing/2014/main" id="{89E7FBE7-56A4-A76A-FFEA-F1939511F0AE}"/>
              </a:ext>
            </a:extLst>
          </p:cNvPr>
          <p:cNvSpPr txBox="1"/>
          <p:nvPr/>
        </p:nvSpPr>
        <p:spPr>
          <a:xfrm>
            <a:off x="1728589" y="5871048"/>
            <a:ext cx="2031325" cy="369332"/>
          </a:xfrm>
          <a:prstGeom prst="rect">
            <a:avLst/>
          </a:prstGeom>
          <a:noFill/>
        </p:spPr>
        <p:txBody>
          <a:bodyPr wrap="none" rtlCol="0">
            <a:spAutoFit/>
          </a:bodyPr>
          <a:lstStyle/>
          <a:p>
            <a:r>
              <a:rPr lang="zh-CN" altLang="en-US" dirty="0"/>
              <a:t>变频器内部实物图</a:t>
            </a:r>
          </a:p>
        </p:txBody>
      </p:sp>
      <p:sp>
        <p:nvSpPr>
          <p:cNvPr id="9" name="文本框 8">
            <a:extLst>
              <a:ext uri="{FF2B5EF4-FFF2-40B4-BE49-F238E27FC236}">
                <a16:creationId xmlns:a16="http://schemas.microsoft.com/office/drawing/2014/main" id="{F357A6BC-6D6F-921C-0EA4-B7D5A7CEA65C}"/>
              </a:ext>
            </a:extLst>
          </p:cNvPr>
          <p:cNvSpPr txBox="1"/>
          <p:nvPr/>
        </p:nvSpPr>
        <p:spPr>
          <a:xfrm>
            <a:off x="857561" y="1669997"/>
            <a:ext cx="10016043" cy="875881"/>
          </a:xfrm>
          <a:prstGeom prst="rect">
            <a:avLst/>
          </a:prstGeom>
          <a:noFill/>
        </p:spPr>
        <p:txBody>
          <a:bodyPr wrap="square">
            <a:spAutoFit/>
          </a:bodyPr>
          <a:lstStyle/>
          <a:p>
            <a:pPr>
              <a:lnSpc>
                <a:spcPct val="150000"/>
              </a:lnSpc>
            </a:pPr>
            <a:r>
              <a:rPr lang="zh-CN" altLang="zh-CN" sz="1800" dirty="0">
                <a:effectLst/>
                <a:ea typeface="宋体" panose="02010600030101010101" pitchFamily="2" charset="-122"/>
                <a:cs typeface="宋体" panose="02010600030101010101" pitchFamily="2" charset="-122"/>
              </a:rPr>
              <a:t>电网和电动机之间的能流变换通过主电路完成，控制电路负责能流变换过程中的信号检测、功率驱动、开关控制、电路保护和人机交互的操作显示等功能。</a:t>
            </a:r>
            <a:endParaRPr lang="zh-CN" altLang="en-US" dirty="0"/>
          </a:p>
        </p:txBody>
      </p:sp>
      <p:pic>
        <p:nvPicPr>
          <p:cNvPr id="10" name="图片 9">
            <a:extLst>
              <a:ext uri="{FF2B5EF4-FFF2-40B4-BE49-F238E27FC236}">
                <a16:creationId xmlns:a16="http://schemas.microsoft.com/office/drawing/2014/main" id="{6E8BE9EF-041C-CB80-C125-779EAEE54F33}"/>
              </a:ext>
            </a:extLst>
          </p:cNvPr>
          <p:cNvPicPr>
            <a:picLocks noChangeAspect="1"/>
          </p:cNvPicPr>
          <p:nvPr/>
        </p:nvPicPr>
        <p:blipFill>
          <a:blip r:embed="rId3"/>
          <a:stretch>
            <a:fillRect/>
          </a:stretch>
        </p:blipFill>
        <p:spPr>
          <a:xfrm>
            <a:off x="5762671" y="2545878"/>
            <a:ext cx="3814790" cy="3325170"/>
          </a:xfrm>
          <a:prstGeom prst="rect">
            <a:avLst/>
          </a:prstGeom>
        </p:spPr>
      </p:pic>
      <p:sp>
        <p:nvSpPr>
          <p:cNvPr id="12" name="文本框 11">
            <a:extLst>
              <a:ext uri="{FF2B5EF4-FFF2-40B4-BE49-F238E27FC236}">
                <a16:creationId xmlns:a16="http://schemas.microsoft.com/office/drawing/2014/main" id="{6037C711-B411-38B0-90B0-BBCA77CEE584}"/>
              </a:ext>
            </a:extLst>
          </p:cNvPr>
          <p:cNvSpPr txBox="1"/>
          <p:nvPr/>
        </p:nvSpPr>
        <p:spPr>
          <a:xfrm>
            <a:off x="5905052" y="5822362"/>
            <a:ext cx="3600401" cy="369332"/>
          </a:xfrm>
          <a:prstGeom prst="rect">
            <a:avLst/>
          </a:prstGeom>
          <a:noFill/>
        </p:spPr>
        <p:txBody>
          <a:bodyPr wrap="square">
            <a:spAutoFit/>
          </a:bodyPr>
          <a:lstStyle/>
          <a:p>
            <a:pPr indent="266700" algn="ctr"/>
            <a:r>
              <a:rPr lang="zh-CN" altLang="zh-CN" sz="1800" dirty="0">
                <a:effectLst/>
                <a:latin typeface="宋体" panose="02010600030101010101" pitchFamily="2" charset="-122"/>
                <a:ea typeface="宋体" panose="02010600030101010101" pitchFamily="2" charset="-122"/>
                <a:cs typeface="宋体" panose="02010600030101010101" pitchFamily="2" charset="-122"/>
              </a:rPr>
              <a:t>变频器结构框图</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619122" y="1902966"/>
            <a:ext cx="10114406" cy="858377"/>
          </a:xfrm>
          <a:prstGeom prst="rect">
            <a:avLst/>
          </a:prstGeom>
          <a:noFill/>
          <a:ln w="9525">
            <a:noFill/>
          </a:ln>
        </p:spPr>
        <p:txBody>
          <a:bodyPr wrap="square">
            <a:spAutoFit/>
          </a:bodyPr>
          <a:lstStyle/>
          <a:p>
            <a:pPr marL="285750" indent="-285750">
              <a:lnSpc>
                <a:spcPct val="150000"/>
              </a:lnSpc>
              <a:buFont typeface="Arial" panose="020B0604020202020204" pitchFamily="34" charset="0"/>
              <a:buChar char="•"/>
            </a:pPr>
            <a:r>
              <a:rPr lang="zh-CN" altLang="en-US" dirty="0">
                <a:latin typeface="宋体" panose="02010600030101010101" pitchFamily="2" charset="-122"/>
                <a:ea typeface="宋体" panose="02010600030101010101" pitchFamily="2" charset="-122"/>
              </a:rPr>
              <a:t>通用变频器一般都是采用交</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直</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交的电能转换方式</a:t>
            </a:r>
            <a:endParaRPr lang="en-US" altLang="zh-CN"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dirty="0">
                <a:latin typeface="宋体" panose="02010600030101010101" pitchFamily="2" charset="-122"/>
                <a:ea typeface="宋体" panose="02010600030101010101" pitchFamily="2" charset="-122"/>
              </a:rPr>
              <a:t>通用变频器的主回路包括整流部分、直流环节、逆变部分、制动或回馈环节等。</a:t>
            </a:r>
            <a:endParaRPr lang="zh-CN" altLang="zh-CN" dirty="0">
              <a:latin typeface="宋体" panose="02010600030101010101" pitchFamily="2" charset="-122"/>
              <a:ea typeface="宋体" panose="02010600030101010101" pitchFamily="2" charset="-122"/>
            </a:endParaRPr>
          </a:p>
        </p:txBody>
      </p:sp>
      <p:sp>
        <p:nvSpPr>
          <p:cNvPr id="13" name="Rectangle 8">
            <a:extLst>
              <a:ext uri="{FF2B5EF4-FFF2-40B4-BE49-F238E27FC236}">
                <a16:creationId xmlns:a16="http://schemas.microsoft.com/office/drawing/2014/main" id="{551C281B-FF3D-4779-A83D-84B7B8FF3601}"/>
              </a:ext>
            </a:extLst>
          </p:cNvPr>
          <p:cNvSpPr>
            <a:spLocks noChangeArrowheads="1"/>
          </p:cNvSpPr>
          <p:nvPr/>
        </p:nvSpPr>
        <p:spPr bwMode="auto">
          <a:xfrm>
            <a:off x="450648" y="1420185"/>
            <a:ext cx="8942070" cy="499624"/>
          </a:xfrm>
          <a:prstGeom prst="rect">
            <a:avLst/>
          </a:prstGeom>
          <a:noFill/>
          <a:ln>
            <a:noFill/>
          </a:ln>
          <a:effectLst/>
        </p:spPr>
        <p:txBody>
          <a:bodyPr wrap="square">
            <a:spAutoFit/>
          </a:bodyPr>
          <a:lstStyle/>
          <a:p>
            <a:pPr fontAlgn="base">
              <a:lnSpc>
                <a:spcPct val="150000"/>
              </a:lnSpc>
              <a:spcBef>
                <a:spcPct val="0"/>
              </a:spcBef>
              <a:spcAft>
                <a:spcPct val="0"/>
              </a:spcAft>
              <a:defRPr/>
            </a:pPr>
            <a:r>
              <a:rPr lang="en-US" altLang="zh-CN" sz="2000" b="1" dirty="0">
                <a:solidFill>
                  <a:srgbClr val="294B64"/>
                </a:solidFill>
                <a:latin typeface="微软雅黑" panose="020B0503020204020204" charset="-122"/>
                <a:ea typeface="微软雅黑" panose="020B0503020204020204" charset="-122"/>
              </a:rPr>
              <a:t>1</a:t>
            </a:r>
            <a:r>
              <a:rPr lang="zh-CN" altLang="zh-CN" sz="2000" b="1" dirty="0">
                <a:solidFill>
                  <a:srgbClr val="294B64"/>
                </a:solidFill>
                <a:latin typeface="微软雅黑" panose="020B0503020204020204" charset="-122"/>
                <a:ea typeface="微软雅黑" panose="020B0503020204020204" charset="-122"/>
              </a:rPr>
              <a:t>．</a:t>
            </a:r>
            <a:r>
              <a:rPr lang="zh-CN" altLang="en-US" sz="2000" b="1" dirty="0">
                <a:solidFill>
                  <a:srgbClr val="294B64"/>
                </a:solidFill>
                <a:latin typeface="微软雅黑" panose="020B0503020204020204" charset="-122"/>
                <a:ea typeface="微软雅黑" panose="020B0503020204020204" charset="-122"/>
              </a:rPr>
              <a:t>变频器主电路</a:t>
            </a:r>
            <a:endParaRPr lang="zh-CN" altLang="zh-CN" sz="2000" b="1" dirty="0">
              <a:solidFill>
                <a:srgbClr val="294B64"/>
              </a:solidFill>
              <a:latin typeface="微软雅黑" panose="020B0503020204020204" charset="-122"/>
              <a:ea typeface="微软雅黑" panose="020B0503020204020204" charset="-122"/>
            </a:endParaRPr>
          </a:p>
        </p:txBody>
      </p:sp>
      <p:sp>
        <p:nvSpPr>
          <p:cNvPr id="2" name="文本框 1">
            <a:extLst>
              <a:ext uri="{FF2B5EF4-FFF2-40B4-BE49-F238E27FC236}">
                <a16:creationId xmlns:a16="http://schemas.microsoft.com/office/drawing/2014/main" id="{BC11E2C0-104E-FFC2-2CEB-38D577572014}"/>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pic>
        <p:nvPicPr>
          <p:cNvPr id="3" name="图片 2">
            <a:extLst>
              <a:ext uri="{FF2B5EF4-FFF2-40B4-BE49-F238E27FC236}">
                <a16:creationId xmlns:a16="http://schemas.microsoft.com/office/drawing/2014/main" id="{5886FC05-58E2-0FFA-BF3A-00205D670A3C}"/>
              </a:ext>
            </a:extLst>
          </p:cNvPr>
          <p:cNvPicPr>
            <a:picLocks noChangeAspect="1"/>
          </p:cNvPicPr>
          <p:nvPr/>
        </p:nvPicPr>
        <p:blipFill>
          <a:blip r:embed="rId2"/>
          <a:stretch>
            <a:fillRect/>
          </a:stretch>
        </p:blipFill>
        <p:spPr>
          <a:xfrm>
            <a:off x="2273267" y="2761343"/>
            <a:ext cx="6975540" cy="3197428"/>
          </a:xfrm>
          <a:prstGeom prst="rect">
            <a:avLst/>
          </a:prstGeom>
        </p:spPr>
      </p:pic>
    </p:spTree>
    <p:extLst>
      <p:ext uri="{BB962C8B-B14F-4D97-AF65-F5344CB8AC3E}">
        <p14:creationId xmlns:p14="http://schemas.microsoft.com/office/powerpoint/2010/main" val="654016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619121" y="1686902"/>
            <a:ext cx="10470507" cy="3323987"/>
          </a:xfrm>
          <a:prstGeom prst="rect">
            <a:avLst/>
          </a:prstGeom>
          <a:noFill/>
          <a:ln>
            <a:noFill/>
          </a:ln>
          <a:effectLst/>
        </p:spPr>
        <p:txBody>
          <a:bodyPr wrap="square">
            <a:spAutoFit/>
          </a:bodyPr>
          <a:lstStyle/>
          <a:p>
            <a:pPr fontAlgn="ctr">
              <a:lnSpc>
                <a:spcPct val="150000"/>
              </a:lnSpc>
            </a:pPr>
            <a:r>
              <a:rPr lang="zh-CN" altLang="en-US" sz="2000" dirty="0">
                <a:solidFill>
                  <a:srgbClr val="294B64"/>
                </a:solidFill>
                <a:latin typeface="+mn-ea"/>
              </a:rPr>
              <a:t>    </a:t>
            </a:r>
            <a:r>
              <a:rPr lang="zh-CN" altLang="en-US" sz="2000" dirty="0">
                <a:latin typeface="+mn-ea"/>
              </a:rPr>
              <a:t>机床工作台由变频器取代液压传动，可缩短传动响应时间。变频器的调速范围宽、控制精度高，且具有很多自动功能，可有效提高机床的加工效率。</a:t>
            </a:r>
          </a:p>
          <a:p>
            <a:pPr fontAlgn="ctr">
              <a:lnSpc>
                <a:spcPct val="150000"/>
              </a:lnSpc>
            </a:pPr>
            <a:r>
              <a:rPr lang="zh-CN" altLang="en-US" sz="2000" dirty="0">
                <a:latin typeface="+mn-ea"/>
              </a:rPr>
              <a:t>    摆在工程师面前的问题是：</a:t>
            </a:r>
            <a:endParaRPr lang="en-US" altLang="zh-CN" sz="2000" dirty="0">
              <a:latin typeface="+mn-ea"/>
            </a:endParaRPr>
          </a:p>
          <a:p>
            <a:pPr lvl="1" fontAlgn="ctr">
              <a:lnSpc>
                <a:spcPct val="150000"/>
              </a:lnSpc>
            </a:pPr>
            <a:r>
              <a:rPr lang="en-US" altLang="zh-CN" sz="2000" dirty="0">
                <a:latin typeface="+mn-ea"/>
              </a:rPr>
              <a:t>1.</a:t>
            </a:r>
            <a:r>
              <a:rPr lang="zh-CN" altLang="en-US" sz="2000" dirty="0">
                <a:latin typeface="+mn-ea"/>
              </a:rPr>
              <a:t>电机负载类型那么多，对所配变频器的性能要求也是千差万别，如何给电机选择合适的变频器；</a:t>
            </a:r>
            <a:endParaRPr lang="en-US" altLang="zh-CN" sz="2000" dirty="0">
              <a:latin typeface="+mn-ea"/>
            </a:endParaRPr>
          </a:p>
          <a:p>
            <a:pPr lvl="1" fontAlgn="ctr">
              <a:lnSpc>
                <a:spcPct val="150000"/>
              </a:lnSpc>
            </a:pPr>
            <a:r>
              <a:rPr lang="en-US" altLang="zh-CN" sz="2000" dirty="0">
                <a:latin typeface="+mn-ea"/>
              </a:rPr>
              <a:t>2.</a:t>
            </a:r>
            <a:r>
              <a:rPr lang="zh-CN" altLang="en-US" sz="2000" dirty="0">
                <a:latin typeface="+mn-ea"/>
              </a:rPr>
              <a:t>变频器安装环境有何要求。</a:t>
            </a:r>
            <a:endParaRPr lang="en-US" altLang="zh-CN" sz="2000" dirty="0">
              <a:latin typeface="+mn-ea"/>
            </a:endParaRPr>
          </a:p>
          <a:p>
            <a:pPr fontAlgn="ctr">
              <a:lnSpc>
                <a:spcPct val="150000"/>
              </a:lnSpc>
            </a:pPr>
            <a:r>
              <a:rPr lang="zh-CN" altLang="en-US" sz="2000" dirty="0">
                <a:latin typeface="+mn-ea"/>
              </a:rPr>
              <a:t>    本项目将从变频器的认知、选用、安装等几个方面进行介绍。</a:t>
            </a:r>
            <a:endParaRPr kumimoji="0" lang="zh-CN" altLang="en-US" sz="2000" i="0" u="none" strike="noStrike" kern="1200" cap="none" spc="0" normalizeH="0" baseline="0" noProof="0" dirty="0">
              <a:ln>
                <a:noFill/>
              </a:ln>
              <a:effectLst/>
              <a:uLnTx/>
              <a:uFillTx/>
              <a:latin typeface="+mn-ea"/>
              <a:cs typeface="+mn-cs"/>
            </a:endParaRPr>
          </a:p>
        </p:txBody>
      </p:sp>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168" name="Text Box 26"/>
          <p:cNvSpPr txBox="1"/>
          <p:nvPr/>
        </p:nvSpPr>
        <p:spPr>
          <a:xfrm>
            <a:off x="792485" y="246192"/>
            <a:ext cx="1728192" cy="461665"/>
          </a:xfrm>
          <a:prstGeom prst="rect">
            <a:avLst/>
          </a:prstGeom>
          <a:solidFill>
            <a:srgbClr val="1F497D"/>
          </a:solidFill>
          <a:ln w="9525">
            <a:noFill/>
          </a:ln>
        </p:spPr>
        <p:txBody>
          <a:bodyPr wrap="square">
            <a:spAutoFit/>
          </a:bodyPr>
          <a:lstStyle/>
          <a:p>
            <a:r>
              <a:rPr lang="en-US" altLang="zh-CN" sz="2400" b="1" dirty="0">
                <a:solidFill>
                  <a:schemeClr val="bg1"/>
                </a:solidFill>
                <a:latin typeface="微软雅黑" panose="020B0503020204020204" charset="-122"/>
                <a:ea typeface="微软雅黑" panose="020B0503020204020204" charset="-122"/>
              </a:rPr>
              <a:t>  </a:t>
            </a:r>
            <a:r>
              <a:rPr lang="zh-CN" altLang="en-US" sz="2400" b="1" dirty="0">
                <a:solidFill>
                  <a:schemeClr val="bg1"/>
                </a:solidFill>
                <a:latin typeface="微软雅黑" panose="020B0503020204020204" charset="-122"/>
                <a:ea typeface="微软雅黑" panose="020B0503020204020204" charset="-122"/>
              </a:rPr>
              <a:t>项目引入</a:t>
            </a:r>
            <a:endParaRPr lang="en-US" altLang="zh-CN" sz="2400" b="1" dirty="0">
              <a:solidFill>
                <a:schemeClr val="bg1"/>
              </a:solidFill>
              <a:latin typeface="微软雅黑" panose="020B0503020204020204" charset="-122"/>
              <a:ea typeface="微软雅黑" panose="020B0503020204020204" charset="-122"/>
            </a:endParaRPr>
          </a:p>
        </p:txBody>
      </p:sp>
      <p:sp>
        <p:nvSpPr>
          <p:cNvPr id="101" name="文本框 100"/>
          <p:cNvSpPr txBox="1"/>
          <p:nvPr/>
        </p:nvSpPr>
        <p:spPr>
          <a:xfrm>
            <a:off x="1600200" y="3677920"/>
            <a:ext cx="5080000" cy="206375"/>
          </a:xfrm>
          <a:prstGeom prst="rect">
            <a:avLst/>
          </a:prstGeom>
          <a:noFill/>
          <a:ln w="9525">
            <a:noFill/>
          </a:ln>
        </p:spPr>
        <p:txBody>
          <a:bodyPr>
            <a:spAutoFit/>
          </a:bodyPr>
          <a:lstStyle/>
          <a:p>
            <a:pPr indent="0" algn="ctr"/>
            <a:r>
              <a:rPr lang="en-US" sz="750" b="0" dirty="0">
                <a:latin typeface="Times New Roman" panose="02020603050405020304" pitchFamily="18" charset="0"/>
                <a:cs typeface="宋体" panose="02010600030101010101" pitchFamily="2" charset="-122"/>
              </a:rPr>
              <a:t>		</a:t>
            </a:r>
            <a:endParaRPr lang="zh-CN" altLang="en-US" dirty="0"/>
          </a:p>
        </p:txBody>
      </p:sp>
      <p:sp>
        <p:nvSpPr>
          <p:cNvPr id="7" name="AutoShape 8"/>
          <p:cNvSpPr/>
          <p:nvPr/>
        </p:nvSpPr>
        <p:spPr>
          <a:xfrm flipV="1">
            <a:off x="-69215" y="1210945"/>
            <a:ext cx="498475" cy="156845"/>
          </a:xfrm>
          <a:prstGeom prst="rightArrow">
            <a:avLst>
              <a:gd name="adj1" fmla="val 50000"/>
              <a:gd name="adj2" fmla="val 49453"/>
            </a:avLst>
          </a:prstGeom>
          <a:solidFill>
            <a:srgbClr val="C6D9F1"/>
          </a:solidFill>
          <a:ln w="9525">
            <a:noFill/>
          </a:ln>
        </p:spPr>
        <p:txBody>
          <a:bodyPr wrap="none" anchor="ctr"/>
          <a:lstStyle/>
          <a:p>
            <a:pPr algn="ctr"/>
            <a:endParaRPr lang="zh-CN" altLang="en-US" b="0" dirty="0">
              <a:latin typeface="Arial" panose="020B0604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619122" y="1550990"/>
            <a:ext cx="10114406" cy="1689373"/>
          </a:xfrm>
          <a:prstGeom prst="rect">
            <a:avLst/>
          </a:prstGeom>
          <a:noFill/>
          <a:ln w="9525">
            <a:noFill/>
          </a:ln>
        </p:spPr>
        <p:txBody>
          <a:bodyPr wrap="square">
            <a:spAutoFit/>
          </a:bodyPr>
          <a:lstStyle/>
          <a:p>
            <a:pPr>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1</a:t>
            </a:r>
            <a:r>
              <a:rPr lang="zh-CN" altLang="en-US" dirty="0">
                <a:latin typeface="宋体" panose="02010600030101010101" pitchFamily="2" charset="-122"/>
                <a:ea typeface="宋体" panose="02010600030101010101" pitchFamily="2" charset="-122"/>
              </a:rPr>
              <a:t>）整流部分</a:t>
            </a:r>
          </a:p>
          <a:p>
            <a:pPr marL="285750" indent="-285750">
              <a:lnSpc>
                <a:spcPct val="150000"/>
              </a:lnSpc>
              <a:buFont typeface="Arial" panose="020B0604020202020204" pitchFamily="34" charset="0"/>
              <a:buChar char="•"/>
            </a:pPr>
            <a:r>
              <a:rPr lang="zh-CN" altLang="en-US" dirty="0">
                <a:latin typeface="宋体" panose="02010600030101010101" pitchFamily="2" charset="-122"/>
                <a:ea typeface="宋体" panose="02010600030101010101" pitchFamily="2" charset="-122"/>
              </a:rPr>
              <a:t>整流电路一般采用由整流二极管组成的三相或单相整流桥，将工频交流电整流变成直流电。</a:t>
            </a:r>
            <a:endParaRPr lang="en-US" altLang="zh-CN"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dirty="0">
                <a:latin typeface="宋体" panose="02010600030101010101" pitchFamily="2" charset="-122"/>
                <a:ea typeface="宋体" panose="02010600030101010101" pitchFamily="2" charset="-122"/>
              </a:rPr>
              <a:t>小功率通用变频器整流桥输入多为单相</a:t>
            </a:r>
            <a:r>
              <a:rPr lang="en-US" altLang="zh-CN" dirty="0">
                <a:latin typeface="宋体" panose="02010600030101010101" pitchFamily="2" charset="-122"/>
                <a:ea typeface="宋体" panose="02010600030101010101" pitchFamily="2" charset="-122"/>
              </a:rPr>
              <a:t>220V</a:t>
            </a:r>
            <a:r>
              <a:rPr lang="zh-CN" altLang="en-US" dirty="0">
                <a:latin typeface="宋体" panose="02010600030101010101" pitchFamily="2" charset="-122"/>
                <a:ea typeface="宋体" panose="02010600030101010101" pitchFamily="2" charset="-122"/>
              </a:rPr>
              <a:t>，较大功率的整流桥输入均为三相</a:t>
            </a:r>
            <a:r>
              <a:rPr lang="en-US" altLang="zh-CN" dirty="0">
                <a:latin typeface="宋体" panose="02010600030101010101" pitchFamily="2" charset="-122"/>
                <a:ea typeface="宋体" panose="02010600030101010101" pitchFamily="2" charset="-122"/>
              </a:rPr>
              <a:t>380V</a:t>
            </a:r>
            <a:r>
              <a:rPr lang="zh-CN" altLang="en-US" dirty="0">
                <a:latin typeface="宋体" panose="02010600030101010101" pitchFamily="2" charset="-122"/>
                <a:ea typeface="宋体" panose="02010600030101010101" pitchFamily="2" charset="-122"/>
              </a:rPr>
              <a:t>或</a:t>
            </a:r>
            <a:r>
              <a:rPr lang="en-US" altLang="zh-CN" dirty="0">
                <a:latin typeface="宋体" panose="02010600030101010101" pitchFamily="2" charset="-122"/>
                <a:ea typeface="宋体" panose="02010600030101010101" pitchFamily="2" charset="-122"/>
              </a:rPr>
              <a:t>440V</a:t>
            </a:r>
            <a:r>
              <a:rPr lang="zh-CN" altLang="en-US" dirty="0">
                <a:latin typeface="宋体" panose="02010600030101010101" pitchFamily="2" charset="-122"/>
                <a:ea typeface="宋体" panose="02010600030101010101" pitchFamily="2" charset="-122"/>
              </a:rPr>
              <a:t>。</a:t>
            </a:r>
            <a:endParaRPr lang="en-US" altLang="zh-CN"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dirty="0">
                <a:latin typeface="宋体" panose="02010600030101010101" pitchFamily="2" charset="-122"/>
                <a:ea typeface="宋体" panose="02010600030101010101" pitchFamily="2" charset="-122"/>
              </a:rPr>
              <a:t>进线用</a:t>
            </a:r>
            <a:r>
              <a:rPr lang="en-US" altLang="zh-CN" dirty="0">
                <a:latin typeface="宋体" panose="02010600030101010101" pitchFamily="2" charset="-122"/>
                <a:ea typeface="宋体" panose="02010600030101010101" pitchFamily="2" charset="-122"/>
              </a:rPr>
              <a:t>R</a:t>
            </a: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S</a:t>
            </a: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T</a:t>
            </a:r>
            <a:r>
              <a:rPr lang="zh-CN" altLang="en-US" dirty="0">
                <a:latin typeface="宋体" panose="02010600030101010101" pitchFamily="2" charset="-122"/>
                <a:ea typeface="宋体" panose="02010600030101010101" pitchFamily="2" charset="-122"/>
              </a:rPr>
              <a:t>或</a:t>
            </a:r>
            <a:r>
              <a:rPr lang="en-US" altLang="zh-CN" dirty="0">
                <a:latin typeface="宋体" panose="02010600030101010101" pitchFamily="2" charset="-122"/>
                <a:ea typeface="宋体" panose="02010600030101010101" pitchFamily="2" charset="-122"/>
              </a:rPr>
              <a:t>L1</a:t>
            </a: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L2</a:t>
            </a: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L3</a:t>
            </a:r>
            <a:r>
              <a:rPr lang="zh-CN" altLang="en-US" dirty="0">
                <a:latin typeface="宋体" panose="02010600030101010101" pitchFamily="2" charset="-122"/>
                <a:ea typeface="宋体" panose="02010600030101010101" pitchFamily="2" charset="-122"/>
              </a:rPr>
              <a:t>标识。</a:t>
            </a:r>
            <a:endParaRPr lang="zh-CN" altLang="zh-CN" dirty="0">
              <a:latin typeface="宋体" panose="02010600030101010101" pitchFamily="2" charset="-122"/>
              <a:ea typeface="宋体" panose="02010600030101010101" pitchFamily="2" charset="-122"/>
            </a:endParaRPr>
          </a:p>
        </p:txBody>
      </p:sp>
      <p:sp>
        <p:nvSpPr>
          <p:cNvPr id="2" name="文本框 1">
            <a:extLst>
              <a:ext uri="{FF2B5EF4-FFF2-40B4-BE49-F238E27FC236}">
                <a16:creationId xmlns:a16="http://schemas.microsoft.com/office/drawing/2014/main" id="{BC11E2C0-104E-FFC2-2CEB-38D577572014}"/>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pic>
        <p:nvPicPr>
          <p:cNvPr id="4" name="图片 3">
            <a:extLst>
              <a:ext uri="{FF2B5EF4-FFF2-40B4-BE49-F238E27FC236}">
                <a16:creationId xmlns:a16="http://schemas.microsoft.com/office/drawing/2014/main" id="{510EC51B-D090-6449-9290-4C71A5BF4FE9}"/>
              </a:ext>
            </a:extLst>
          </p:cNvPr>
          <p:cNvPicPr>
            <a:picLocks noChangeAspect="1"/>
          </p:cNvPicPr>
          <p:nvPr/>
        </p:nvPicPr>
        <p:blipFill>
          <a:blip r:embed="rId2"/>
          <a:stretch>
            <a:fillRect/>
          </a:stretch>
        </p:blipFill>
        <p:spPr>
          <a:xfrm>
            <a:off x="3096741" y="3572390"/>
            <a:ext cx="5936147" cy="2720994"/>
          </a:xfrm>
          <a:prstGeom prst="rect">
            <a:avLst/>
          </a:prstGeom>
        </p:spPr>
      </p:pic>
      <p:sp>
        <p:nvSpPr>
          <p:cNvPr id="5" name="矩形 4">
            <a:extLst>
              <a:ext uri="{FF2B5EF4-FFF2-40B4-BE49-F238E27FC236}">
                <a16:creationId xmlns:a16="http://schemas.microsoft.com/office/drawing/2014/main" id="{DA376ECD-5DC4-E47B-CAF7-48590EA2B089}"/>
              </a:ext>
            </a:extLst>
          </p:cNvPr>
          <p:cNvSpPr/>
          <p:nvPr/>
        </p:nvSpPr>
        <p:spPr>
          <a:xfrm>
            <a:off x="2736701" y="3672135"/>
            <a:ext cx="1728192" cy="2520280"/>
          </a:xfrm>
          <a:prstGeom prst="rect">
            <a:avLst/>
          </a:prstGeom>
          <a:noFill/>
          <a:ln>
            <a:solidFill>
              <a:srgbClr val="C0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Object 15">
            <a:extLst>
              <a:ext uri="{FF2B5EF4-FFF2-40B4-BE49-F238E27FC236}">
                <a16:creationId xmlns:a16="http://schemas.microsoft.com/office/drawing/2014/main" id="{E260FEB9-14D2-F608-42DA-9E30BCE23062}"/>
              </a:ext>
            </a:extLst>
          </p:cNvPr>
          <p:cNvGraphicFramePr>
            <a:graphicFrameLocks noChangeAspect="1"/>
          </p:cNvGraphicFramePr>
          <p:nvPr>
            <p:extLst>
              <p:ext uri="{D42A27DB-BD31-4B8C-83A1-F6EECF244321}">
                <p14:modId xmlns:p14="http://schemas.microsoft.com/office/powerpoint/2010/main" val="393131352"/>
              </p:ext>
            </p:extLst>
          </p:nvPr>
        </p:nvGraphicFramePr>
        <p:xfrm>
          <a:off x="4667469" y="3240087"/>
          <a:ext cx="2017712" cy="298450"/>
        </p:xfrm>
        <a:graphic>
          <a:graphicData uri="http://schemas.openxmlformats.org/presentationml/2006/ole">
            <mc:AlternateContent xmlns:mc="http://schemas.openxmlformats.org/markup-compatibility/2006">
              <mc:Choice xmlns:v="urn:schemas-microsoft-com:vml" Requires="v">
                <p:oleObj r:id="rId3" imgW="1282700" imgH="190500" progId="">
                  <p:embed/>
                </p:oleObj>
              </mc:Choice>
              <mc:Fallback>
                <p:oleObj r:id="rId3" imgW="1282700" imgH="190500" progId="">
                  <p:embed/>
                  <p:pic>
                    <p:nvPicPr>
                      <p:cNvPr id="42" name="Object 15">
                        <a:extLst>
                          <a:ext uri="{FF2B5EF4-FFF2-40B4-BE49-F238E27FC236}">
                            <a16:creationId xmlns:a16="http://schemas.microsoft.com/office/drawing/2014/main" id="{C610EB6F-BE62-4669-8A49-DAC2C39DBF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469" y="3240087"/>
                        <a:ext cx="2017712"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9" name="直接箭头连接符 8">
            <a:extLst>
              <a:ext uri="{FF2B5EF4-FFF2-40B4-BE49-F238E27FC236}">
                <a16:creationId xmlns:a16="http://schemas.microsoft.com/office/drawing/2014/main" id="{4C7658BD-E5E6-C609-A6C8-BE6676718B95}"/>
              </a:ext>
            </a:extLst>
          </p:cNvPr>
          <p:cNvCxnSpPr/>
          <p:nvPr/>
        </p:nvCxnSpPr>
        <p:spPr>
          <a:xfrm flipH="1">
            <a:off x="4104853" y="3572390"/>
            <a:ext cx="720080" cy="3877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66389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619122" y="1583903"/>
            <a:ext cx="10114406" cy="3766865"/>
          </a:xfrm>
          <a:prstGeom prst="rect">
            <a:avLst/>
          </a:prstGeom>
          <a:noFill/>
          <a:ln w="9525">
            <a:noFill/>
          </a:ln>
        </p:spPr>
        <p:txBody>
          <a:bodyPr wrap="square">
            <a:spAutoFit/>
          </a:bodyPr>
          <a:lstStyle/>
          <a:p>
            <a:pPr>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2</a:t>
            </a:r>
            <a:r>
              <a:rPr lang="zh-CN" altLang="en-US" dirty="0">
                <a:latin typeface="宋体" panose="02010600030101010101" pitchFamily="2" charset="-122"/>
                <a:ea typeface="宋体" panose="02010600030101010101" pitchFamily="2" charset="-122"/>
              </a:rPr>
              <a:t>）直流环节</a:t>
            </a:r>
          </a:p>
          <a:p>
            <a:pPr>
              <a:lnSpc>
                <a:spcPct val="150000"/>
              </a:lnSpc>
            </a:pPr>
            <a:r>
              <a:rPr lang="zh-CN" altLang="en-US" dirty="0">
                <a:latin typeface="宋体" panose="02010600030101010101" pitchFamily="2" charset="-122"/>
                <a:ea typeface="宋体" panose="02010600030101010101" pitchFamily="2" charset="-122"/>
              </a:rPr>
              <a:t>为了减小直流电压和电流的波动，直流滤波电路起到对整流电路的输出进行滤波的作用，同时还兼有补偿无功功率的作用。</a:t>
            </a:r>
            <a:endParaRPr lang="en-US" altLang="zh-CN" dirty="0">
              <a:latin typeface="宋体" panose="02010600030101010101" pitchFamily="2" charset="-122"/>
              <a:ea typeface="宋体" panose="02010600030101010101" pitchFamily="2" charset="-122"/>
            </a:endParaRPr>
          </a:p>
          <a:p>
            <a:pPr>
              <a:lnSpc>
                <a:spcPct val="150000"/>
              </a:lnSpc>
            </a:pPr>
            <a:r>
              <a:rPr lang="zh-CN" altLang="en-US" dirty="0">
                <a:latin typeface="宋体" panose="02010600030101010101" pitchFamily="2" charset="-122"/>
                <a:ea typeface="宋体" panose="02010600030101010101" pitchFamily="2" charset="-122"/>
              </a:rPr>
              <a:t>① </a:t>
            </a:r>
            <a:r>
              <a:rPr lang="zh-CN" altLang="en-US" b="1" dirty="0">
                <a:latin typeface="宋体" panose="02010600030101010101" pitchFamily="2" charset="-122"/>
                <a:ea typeface="宋体" panose="02010600030101010101" pitchFamily="2" charset="-122"/>
              </a:rPr>
              <a:t>滤波电容</a:t>
            </a:r>
            <a:r>
              <a:rPr lang="en-US" altLang="zh-CN" b="1" dirty="0">
                <a:latin typeface="宋体" panose="02010600030101010101" pitchFamily="2" charset="-122"/>
                <a:ea typeface="宋体" panose="02010600030101010101" pitchFamily="2" charset="-122"/>
              </a:rPr>
              <a:t>C</a:t>
            </a:r>
            <a:r>
              <a:rPr lang="en-US" altLang="zh-CN" sz="1200" b="1" dirty="0">
                <a:latin typeface="宋体" panose="02010600030101010101" pitchFamily="2" charset="-122"/>
                <a:ea typeface="宋体" panose="02010600030101010101" pitchFamily="2" charset="-122"/>
              </a:rPr>
              <a:t>T1</a:t>
            </a:r>
            <a:r>
              <a:rPr lang="zh-CN" altLang="en-US" b="1" dirty="0">
                <a:latin typeface="宋体" panose="02010600030101010101" pitchFamily="2" charset="-122"/>
                <a:ea typeface="宋体" panose="02010600030101010101" pitchFamily="2" charset="-122"/>
              </a:rPr>
              <a:t>和</a:t>
            </a:r>
            <a:r>
              <a:rPr lang="en-US" altLang="zh-CN" b="1" dirty="0">
                <a:latin typeface="宋体" panose="02010600030101010101" pitchFamily="2" charset="-122"/>
                <a:ea typeface="宋体" panose="02010600030101010101" pitchFamily="2" charset="-122"/>
              </a:rPr>
              <a:t>C</a:t>
            </a:r>
            <a:r>
              <a:rPr lang="en-US" altLang="zh-CN" sz="1200" b="1" dirty="0">
                <a:latin typeface="宋体" panose="02010600030101010101" pitchFamily="2" charset="-122"/>
                <a:ea typeface="宋体" panose="02010600030101010101" pitchFamily="2" charset="-122"/>
              </a:rPr>
              <a:t>T2</a:t>
            </a:r>
            <a:r>
              <a:rPr lang="zh-CN" altLang="en-US" dirty="0">
                <a:latin typeface="宋体" panose="02010600030101010101" pitchFamily="2" charset="-122"/>
                <a:ea typeface="宋体" panose="02010600030101010101" pitchFamily="2" charset="-122"/>
              </a:rPr>
              <a:t>。通用变频器直流滤波电路的大容量铝电解电容</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通常是采用电容器串联和并联构成电容器组。</a:t>
            </a:r>
            <a:endParaRPr lang="en-US" altLang="zh-CN" dirty="0">
              <a:latin typeface="宋体" panose="02010600030101010101" pitchFamily="2" charset="-122"/>
              <a:ea typeface="宋体" panose="02010600030101010101" pitchFamily="2" charset="-122"/>
            </a:endParaRPr>
          </a:p>
          <a:p>
            <a:pPr>
              <a:lnSpc>
                <a:spcPct val="150000"/>
              </a:lnSpc>
            </a:pPr>
            <a:r>
              <a:rPr lang="zh-CN" altLang="en-US" dirty="0">
                <a:latin typeface="宋体" panose="02010600030101010101" pitchFamily="2" charset="-122"/>
                <a:ea typeface="宋体" panose="02010600030101010101" pitchFamily="2" charset="-122"/>
              </a:rPr>
              <a:t>② </a:t>
            </a:r>
            <a:r>
              <a:rPr lang="zh-CN" altLang="en-US" b="1" dirty="0">
                <a:latin typeface="宋体" panose="02010600030101010101" pitchFamily="2" charset="-122"/>
                <a:ea typeface="宋体" panose="02010600030101010101" pitchFamily="2" charset="-122"/>
              </a:rPr>
              <a:t>限流电阻</a:t>
            </a:r>
            <a:r>
              <a:rPr lang="en-US" altLang="zh-CN" b="1" dirty="0">
                <a:latin typeface="宋体" panose="02010600030101010101" pitchFamily="2" charset="-122"/>
                <a:ea typeface="宋体" panose="02010600030101010101" pitchFamily="2" charset="-122"/>
              </a:rPr>
              <a:t>RL</a:t>
            </a:r>
            <a:r>
              <a:rPr lang="zh-CN" altLang="en-US" b="1" dirty="0">
                <a:latin typeface="宋体" panose="02010600030101010101" pitchFamily="2" charset="-122"/>
                <a:ea typeface="宋体" panose="02010600030101010101" pitchFamily="2" charset="-122"/>
              </a:rPr>
              <a:t>和开关</a:t>
            </a:r>
            <a:r>
              <a:rPr lang="en-US" altLang="zh-CN" b="1" dirty="0">
                <a:latin typeface="宋体" panose="02010600030101010101" pitchFamily="2" charset="-122"/>
                <a:ea typeface="宋体" panose="02010600030101010101" pitchFamily="2" charset="-122"/>
              </a:rPr>
              <a:t>S</a:t>
            </a:r>
            <a:r>
              <a:rPr lang="en-US" altLang="zh-CN" sz="1200" b="1" dirty="0">
                <a:latin typeface="宋体" panose="02010600030101010101" pitchFamily="2" charset="-122"/>
                <a:ea typeface="宋体" panose="02010600030101010101" pitchFamily="2" charset="-122"/>
              </a:rPr>
              <a:t>L</a:t>
            </a:r>
            <a:r>
              <a:rPr lang="zh-CN" altLang="en-US" dirty="0">
                <a:latin typeface="宋体" panose="02010600030101010101" pitchFamily="2" charset="-122"/>
                <a:ea typeface="宋体" panose="02010600030101010101" pitchFamily="2" charset="-122"/>
              </a:rPr>
              <a:t>。为避免大电容在通电瞬间产生过大的充电电流</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浪涌电流</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，一般还要在直流回路串入一个限流电阻</a:t>
            </a:r>
            <a:r>
              <a:rPr lang="en-US" altLang="zh-CN" dirty="0">
                <a:latin typeface="宋体" panose="02010600030101010101" pitchFamily="2" charset="-122"/>
                <a:ea typeface="宋体" panose="02010600030101010101" pitchFamily="2" charset="-122"/>
              </a:rPr>
              <a:t>R</a:t>
            </a:r>
            <a:r>
              <a:rPr lang="en-US" altLang="zh-CN" sz="1200" dirty="0">
                <a:latin typeface="宋体" panose="02010600030101010101" pitchFamily="2" charset="-122"/>
                <a:ea typeface="宋体" panose="02010600030101010101" pitchFamily="2" charset="-122"/>
              </a:rPr>
              <a:t>L</a:t>
            </a:r>
            <a:r>
              <a:rPr lang="zh-CN" altLang="en-US" dirty="0">
                <a:latin typeface="宋体" panose="02010600030101010101" pitchFamily="2" charset="-122"/>
                <a:ea typeface="宋体" panose="02010600030101010101" pitchFamily="2" charset="-122"/>
              </a:rPr>
              <a:t>，在变频器初始接通交流电时，限制瞬间充电电流。</a:t>
            </a:r>
            <a:endParaRPr lang="en-US" altLang="zh-CN" dirty="0">
              <a:latin typeface="宋体" panose="02010600030101010101" pitchFamily="2" charset="-122"/>
              <a:ea typeface="宋体" panose="02010600030101010101" pitchFamily="2" charset="-122"/>
            </a:endParaRPr>
          </a:p>
          <a:p>
            <a:pPr>
              <a:lnSpc>
                <a:spcPct val="150000"/>
              </a:lnSpc>
            </a:pPr>
            <a:r>
              <a:rPr lang="zh-CN" altLang="en-US" dirty="0">
                <a:latin typeface="宋体" panose="02010600030101010101" pitchFamily="2" charset="-122"/>
                <a:ea typeface="宋体" panose="02010600030101010101" pitchFamily="2" charset="-122"/>
              </a:rPr>
              <a:t>③ </a:t>
            </a:r>
            <a:r>
              <a:rPr lang="zh-CN" altLang="en-US" b="1" dirty="0">
                <a:latin typeface="宋体" panose="02010600030101010101" pitchFamily="2" charset="-122"/>
                <a:ea typeface="宋体" panose="02010600030101010101" pitchFamily="2" charset="-122"/>
              </a:rPr>
              <a:t>电源指示</a:t>
            </a:r>
            <a:r>
              <a:rPr lang="en-US" altLang="zh-CN" b="1" dirty="0">
                <a:latin typeface="宋体" panose="02010600030101010101" pitchFamily="2" charset="-122"/>
                <a:ea typeface="宋体" panose="02010600030101010101" pitchFamily="2" charset="-122"/>
              </a:rPr>
              <a:t>HL</a:t>
            </a:r>
            <a:r>
              <a:rPr lang="zh-CN" altLang="en-US" dirty="0">
                <a:latin typeface="宋体" panose="02010600030101010101" pitchFamily="2" charset="-122"/>
                <a:ea typeface="宋体" panose="02010600030101010101" pitchFamily="2" charset="-122"/>
              </a:rPr>
              <a:t>。电源指示</a:t>
            </a:r>
            <a:r>
              <a:rPr lang="en-US" altLang="zh-CN" dirty="0">
                <a:latin typeface="宋体" panose="02010600030101010101" pitchFamily="2" charset="-122"/>
                <a:ea typeface="宋体" panose="02010600030101010101" pitchFamily="2" charset="-122"/>
              </a:rPr>
              <a:t>HL</a:t>
            </a:r>
            <a:r>
              <a:rPr lang="zh-CN" altLang="en-US" dirty="0">
                <a:latin typeface="宋体" panose="02010600030101010101" pitchFamily="2" charset="-122"/>
                <a:ea typeface="宋体" panose="02010600030101010101" pitchFamily="2" charset="-122"/>
              </a:rPr>
              <a:t>表示电源是否接通</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和表示切断电源后，滤波电容器</a:t>
            </a:r>
            <a:r>
              <a:rPr lang="en-US" altLang="zh-CN" dirty="0">
                <a:latin typeface="宋体" panose="02010600030101010101" pitchFamily="2" charset="-122"/>
                <a:ea typeface="宋体" panose="02010600030101010101" pitchFamily="2" charset="-122"/>
              </a:rPr>
              <a:t>CT</a:t>
            </a:r>
            <a:r>
              <a:rPr lang="zh-CN" altLang="en-US" dirty="0">
                <a:latin typeface="宋体" panose="02010600030101010101" pitchFamily="2" charset="-122"/>
                <a:ea typeface="宋体" panose="02010600030101010101" pitchFamily="2" charset="-122"/>
              </a:rPr>
              <a:t>上的电荷是否已经释放完毕。</a:t>
            </a:r>
          </a:p>
        </p:txBody>
      </p:sp>
      <p:sp>
        <p:nvSpPr>
          <p:cNvPr id="2" name="文本框 1">
            <a:extLst>
              <a:ext uri="{FF2B5EF4-FFF2-40B4-BE49-F238E27FC236}">
                <a16:creationId xmlns:a16="http://schemas.microsoft.com/office/drawing/2014/main" id="{BC11E2C0-104E-FFC2-2CEB-38D577572014}"/>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25160752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686689" y="1550714"/>
            <a:ext cx="10114406" cy="2104872"/>
          </a:xfrm>
          <a:prstGeom prst="rect">
            <a:avLst/>
          </a:prstGeom>
          <a:noFill/>
          <a:ln w="9525">
            <a:noFill/>
          </a:ln>
        </p:spPr>
        <p:txBody>
          <a:bodyPr wrap="square">
            <a:spAutoFit/>
          </a:bodyPr>
          <a:lstStyle/>
          <a:p>
            <a:pPr>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3</a:t>
            </a:r>
            <a:r>
              <a:rPr lang="zh-CN" altLang="en-US" dirty="0">
                <a:latin typeface="宋体" panose="02010600030101010101" pitchFamily="2" charset="-122"/>
                <a:ea typeface="宋体" panose="02010600030101010101" pitchFamily="2" charset="-122"/>
              </a:rPr>
              <a:t>）逆变部分</a:t>
            </a:r>
          </a:p>
          <a:p>
            <a:pPr marL="285750" indent="-285750">
              <a:lnSpc>
                <a:spcPct val="150000"/>
              </a:lnSpc>
              <a:buFont typeface="Arial" panose="020B0604020202020204" pitchFamily="34" charset="0"/>
              <a:buChar char="•"/>
            </a:pPr>
            <a:r>
              <a:rPr lang="zh-CN" altLang="en-US" dirty="0">
                <a:latin typeface="宋体" panose="02010600030101010101" pitchFamily="2" charset="-122"/>
                <a:ea typeface="宋体" panose="02010600030101010101" pitchFamily="2" charset="-122"/>
              </a:rPr>
              <a:t>逆变电路的作用是在控制电路的作用下，将直流电源转换成频率和电压都可以调节的交流电源。</a:t>
            </a:r>
            <a:endParaRPr lang="en-US" altLang="zh-CN"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dirty="0">
                <a:latin typeface="宋体" panose="02010600030101010101" pitchFamily="2" charset="-122"/>
                <a:ea typeface="宋体" panose="02010600030101010101" pitchFamily="2" charset="-122"/>
              </a:rPr>
              <a:t>利用六个功率开关器件</a:t>
            </a:r>
            <a:r>
              <a:rPr lang="en-US" altLang="zh-CN" dirty="0">
                <a:latin typeface="宋体" panose="02010600030101010101" pitchFamily="2" charset="-122"/>
                <a:ea typeface="宋体" panose="02010600030101010101" pitchFamily="2" charset="-122"/>
              </a:rPr>
              <a:t>V1—V6</a:t>
            </a:r>
            <a:r>
              <a:rPr lang="zh-CN" altLang="en-US" dirty="0">
                <a:latin typeface="宋体" panose="02010600030101010101" pitchFamily="2" charset="-122"/>
                <a:ea typeface="宋体" panose="02010600030101010101" pitchFamily="2" charset="-122"/>
              </a:rPr>
              <a:t>组成的三相桥式逆变电路，有规律地控制逆变器中功率开关器件的导通与关断，可以得到频率改变的三相交流输出。</a:t>
            </a:r>
            <a:endParaRPr lang="en-US" altLang="zh-CN"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dirty="0">
                <a:latin typeface="宋体" panose="02010600030101010101" pitchFamily="2" charset="-122"/>
                <a:ea typeface="宋体" panose="02010600030101010101" pitchFamily="2" charset="-122"/>
              </a:rPr>
              <a:t>续流电路，由续流二极管</a:t>
            </a:r>
            <a:r>
              <a:rPr lang="en-US" altLang="zh-CN" dirty="0">
                <a:latin typeface="宋体" panose="02010600030101010101" pitchFamily="2" charset="-122"/>
                <a:ea typeface="宋体" panose="02010600030101010101" pitchFamily="2" charset="-122"/>
              </a:rPr>
              <a:t>VD7-VD12</a:t>
            </a:r>
            <a:r>
              <a:rPr lang="zh-CN" altLang="en-US" dirty="0">
                <a:latin typeface="宋体" panose="02010600030101010101" pitchFamily="2" charset="-122"/>
                <a:ea typeface="宋体" panose="02010600030101010101" pitchFamily="2" charset="-122"/>
              </a:rPr>
              <a:t>组成</a:t>
            </a:r>
            <a:endParaRPr lang="zh-CN" altLang="zh-CN" dirty="0">
              <a:latin typeface="宋体" panose="02010600030101010101" pitchFamily="2" charset="-122"/>
              <a:ea typeface="宋体" panose="02010600030101010101" pitchFamily="2" charset="-122"/>
            </a:endParaRPr>
          </a:p>
        </p:txBody>
      </p:sp>
      <p:sp>
        <p:nvSpPr>
          <p:cNvPr id="2" name="文本框 1">
            <a:extLst>
              <a:ext uri="{FF2B5EF4-FFF2-40B4-BE49-F238E27FC236}">
                <a16:creationId xmlns:a16="http://schemas.microsoft.com/office/drawing/2014/main" id="{BC11E2C0-104E-FFC2-2CEB-38D577572014}"/>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pic>
        <p:nvPicPr>
          <p:cNvPr id="4" name="图片 3">
            <a:extLst>
              <a:ext uri="{FF2B5EF4-FFF2-40B4-BE49-F238E27FC236}">
                <a16:creationId xmlns:a16="http://schemas.microsoft.com/office/drawing/2014/main" id="{510EC51B-D090-6449-9290-4C71A5BF4FE9}"/>
              </a:ext>
            </a:extLst>
          </p:cNvPr>
          <p:cNvPicPr>
            <a:picLocks noChangeAspect="1"/>
          </p:cNvPicPr>
          <p:nvPr/>
        </p:nvPicPr>
        <p:blipFill>
          <a:blip r:embed="rId2"/>
          <a:stretch>
            <a:fillRect/>
          </a:stretch>
        </p:blipFill>
        <p:spPr>
          <a:xfrm>
            <a:off x="3096741" y="3572390"/>
            <a:ext cx="5936147" cy="2720994"/>
          </a:xfrm>
          <a:prstGeom prst="rect">
            <a:avLst/>
          </a:prstGeom>
        </p:spPr>
      </p:pic>
      <p:sp>
        <p:nvSpPr>
          <p:cNvPr id="5" name="矩形 4">
            <a:extLst>
              <a:ext uri="{FF2B5EF4-FFF2-40B4-BE49-F238E27FC236}">
                <a16:creationId xmlns:a16="http://schemas.microsoft.com/office/drawing/2014/main" id="{DA376ECD-5DC4-E47B-CAF7-48590EA2B089}"/>
              </a:ext>
            </a:extLst>
          </p:cNvPr>
          <p:cNvSpPr/>
          <p:nvPr/>
        </p:nvSpPr>
        <p:spPr>
          <a:xfrm>
            <a:off x="6337101" y="3669547"/>
            <a:ext cx="1728192" cy="2520280"/>
          </a:xfrm>
          <a:prstGeom prst="rect">
            <a:avLst/>
          </a:prstGeom>
          <a:noFill/>
          <a:ln>
            <a:solidFill>
              <a:srgbClr val="C0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642721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450648" y="1295871"/>
            <a:ext cx="10114406" cy="2520370"/>
          </a:xfrm>
          <a:prstGeom prst="rect">
            <a:avLst/>
          </a:prstGeom>
          <a:noFill/>
          <a:ln w="9525">
            <a:noFill/>
          </a:ln>
        </p:spPr>
        <p:txBody>
          <a:bodyPr wrap="square">
            <a:spAutoFit/>
          </a:bodyPr>
          <a:lstStyle/>
          <a:p>
            <a:pPr>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4</a:t>
            </a:r>
            <a:r>
              <a:rPr lang="zh-CN" altLang="en-US" dirty="0">
                <a:latin typeface="宋体" panose="02010600030101010101" pitchFamily="2" charset="-122"/>
                <a:ea typeface="宋体" panose="02010600030101010101" pitchFamily="2" charset="-122"/>
              </a:rPr>
              <a:t>）制动或回馈环节</a:t>
            </a:r>
          </a:p>
          <a:p>
            <a:pPr marL="285750" indent="-285750">
              <a:lnSpc>
                <a:spcPct val="150000"/>
              </a:lnSpc>
              <a:buFont typeface="Arial" panose="020B0604020202020204" pitchFamily="34" charset="0"/>
              <a:buChar char="•"/>
            </a:pPr>
            <a:r>
              <a:rPr lang="zh-CN" altLang="en-US" dirty="0">
                <a:latin typeface="宋体" panose="02010600030101010101" pitchFamily="2" charset="-122"/>
                <a:ea typeface="宋体" panose="02010600030101010101" pitchFamily="2" charset="-122"/>
              </a:rPr>
              <a:t>当电动机快速减速时，转差频率</a:t>
            </a:r>
            <a:r>
              <a:rPr lang="en-US" altLang="zh-CN" dirty="0">
                <a:latin typeface="宋体" panose="02010600030101010101" pitchFamily="2" charset="-122"/>
                <a:ea typeface="宋体" panose="02010600030101010101" pitchFamily="2" charset="-122"/>
              </a:rPr>
              <a:t>s&lt;0</a:t>
            </a:r>
            <a:r>
              <a:rPr lang="zh-CN" altLang="en-US" dirty="0">
                <a:latin typeface="宋体" panose="02010600030101010101" pitchFamily="2" charset="-122"/>
                <a:ea typeface="宋体" panose="02010600030101010101" pitchFamily="2" charset="-122"/>
              </a:rPr>
              <a:t>，进入再生制动，电流经逆变器的续流二极管整流成直流对滤波电容充电。直流母线电压会一直上升，主电路开关元件和滤波电容承受过高电压（泵生电压）。</a:t>
            </a:r>
            <a:endParaRPr lang="en-US" altLang="zh-CN"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dirty="0">
                <a:latin typeface="宋体" panose="02010600030101010101" pitchFamily="2" charset="-122"/>
                <a:ea typeface="宋体" panose="02010600030101010101" pitchFamily="2" charset="-122"/>
              </a:rPr>
              <a:t>通用变频器一般通过制动电阻</a:t>
            </a:r>
            <a:r>
              <a:rPr lang="en-US" altLang="zh-CN" dirty="0">
                <a:latin typeface="宋体" panose="02010600030101010101" pitchFamily="2" charset="-122"/>
                <a:ea typeface="宋体" panose="02010600030101010101" pitchFamily="2" charset="-122"/>
              </a:rPr>
              <a:t>RB</a:t>
            </a:r>
            <a:r>
              <a:rPr lang="zh-CN" altLang="en-US" dirty="0">
                <a:latin typeface="宋体" panose="02010600030101010101" pitchFamily="2" charset="-122"/>
                <a:ea typeface="宋体" panose="02010600030101010101" pitchFamily="2" charset="-122"/>
              </a:rPr>
              <a:t>来消耗这些能量，即将</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个大功率开关器件</a:t>
            </a:r>
            <a:r>
              <a:rPr lang="en-US" altLang="zh-CN" dirty="0">
                <a:latin typeface="宋体" panose="02010600030101010101" pitchFamily="2" charset="-122"/>
                <a:ea typeface="宋体" panose="02010600030101010101" pitchFamily="2" charset="-122"/>
              </a:rPr>
              <a:t>VB</a:t>
            </a:r>
            <a:r>
              <a:rPr lang="zh-CN" altLang="en-US" dirty="0">
                <a:latin typeface="宋体" panose="02010600030101010101" pitchFamily="2" charset="-122"/>
                <a:ea typeface="宋体" panose="02010600030101010101" pitchFamily="2" charset="-122"/>
              </a:rPr>
              <a:t>和一个制动电阻</a:t>
            </a:r>
            <a:r>
              <a:rPr lang="en-US" altLang="zh-CN" dirty="0">
                <a:latin typeface="宋体" panose="02010600030101010101" pitchFamily="2" charset="-122"/>
                <a:ea typeface="宋体" panose="02010600030101010101" pitchFamily="2" charset="-122"/>
              </a:rPr>
              <a:t>R</a:t>
            </a:r>
            <a:r>
              <a:rPr lang="en-US" altLang="zh-CN" sz="1200" dirty="0">
                <a:latin typeface="宋体" panose="02010600030101010101" pitchFamily="2" charset="-122"/>
                <a:ea typeface="宋体" panose="02010600030101010101" pitchFamily="2" charset="-122"/>
              </a:rPr>
              <a:t>B</a:t>
            </a:r>
            <a:r>
              <a:rPr lang="zh-CN" altLang="en-US" dirty="0">
                <a:latin typeface="宋体" panose="02010600030101010101" pitchFamily="2" charset="-122"/>
                <a:ea typeface="宋体" panose="02010600030101010101" pitchFamily="2" charset="-122"/>
              </a:rPr>
              <a:t>相串联，跨接在中间直流环节正、负母线两端。</a:t>
            </a:r>
          </a:p>
        </p:txBody>
      </p:sp>
      <p:sp>
        <p:nvSpPr>
          <p:cNvPr id="2" name="文本框 1">
            <a:extLst>
              <a:ext uri="{FF2B5EF4-FFF2-40B4-BE49-F238E27FC236}">
                <a16:creationId xmlns:a16="http://schemas.microsoft.com/office/drawing/2014/main" id="{BC11E2C0-104E-FFC2-2CEB-38D577572014}"/>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pic>
        <p:nvPicPr>
          <p:cNvPr id="3" name="图片 2">
            <a:extLst>
              <a:ext uri="{FF2B5EF4-FFF2-40B4-BE49-F238E27FC236}">
                <a16:creationId xmlns:a16="http://schemas.microsoft.com/office/drawing/2014/main" id="{5886FC05-58E2-0FFA-BF3A-00205D670A3C}"/>
              </a:ext>
            </a:extLst>
          </p:cNvPr>
          <p:cNvPicPr>
            <a:picLocks noChangeAspect="1"/>
          </p:cNvPicPr>
          <p:nvPr/>
        </p:nvPicPr>
        <p:blipFill>
          <a:blip r:embed="rId2"/>
          <a:stretch>
            <a:fillRect/>
          </a:stretch>
        </p:blipFill>
        <p:spPr>
          <a:xfrm>
            <a:off x="3744813" y="3816240"/>
            <a:ext cx="5498462" cy="2520369"/>
          </a:xfrm>
          <a:prstGeom prst="rect">
            <a:avLst/>
          </a:prstGeom>
        </p:spPr>
      </p:pic>
      <p:sp>
        <p:nvSpPr>
          <p:cNvPr id="4" name="矩形 3">
            <a:extLst>
              <a:ext uri="{FF2B5EF4-FFF2-40B4-BE49-F238E27FC236}">
                <a16:creationId xmlns:a16="http://schemas.microsoft.com/office/drawing/2014/main" id="{7BF49D62-AB41-CD28-9FE1-8907AB905CFF}"/>
              </a:ext>
            </a:extLst>
          </p:cNvPr>
          <p:cNvSpPr/>
          <p:nvPr/>
        </p:nvSpPr>
        <p:spPr>
          <a:xfrm>
            <a:off x="6206012" y="3672135"/>
            <a:ext cx="576064" cy="2520280"/>
          </a:xfrm>
          <a:prstGeom prst="rect">
            <a:avLst/>
          </a:prstGeom>
          <a:noFill/>
          <a:ln>
            <a:solidFill>
              <a:srgbClr val="C0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9450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601860" y="1705492"/>
            <a:ext cx="10114406" cy="442878"/>
          </a:xfrm>
          <a:prstGeom prst="rect">
            <a:avLst/>
          </a:prstGeom>
          <a:noFill/>
          <a:ln w="9525">
            <a:noFill/>
          </a:ln>
        </p:spPr>
        <p:txBody>
          <a:bodyPr wrap="square">
            <a:spAutoFit/>
          </a:bodyPr>
          <a:lstStyle/>
          <a:p>
            <a:pPr>
              <a:lnSpc>
                <a:spcPct val="150000"/>
              </a:lnSpc>
            </a:pPr>
            <a:r>
              <a:rPr lang="zh-CN" altLang="en-US" dirty="0">
                <a:latin typeface="宋体" panose="02010600030101010101" pitchFamily="2" charset="-122"/>
                <a:ea typeface="宋体" panose="02010600030101010101" pitchFamily="2" charset="-122"/>
              </a:rPr>
              <a:t>具有设定和显示运行参数、信号检测、系统保护、计算与控制、驱动逆变管等作用。</a:t>
            </a:r>
            <a:endParaRPr lang="zh-CN" altLang="zh-CN" dirty="0">
              <a:latin typeface="宋体" panose="02010600030101010101" pitchFamily="2" charset="-122"/>
              <a:ea typeface="宋体" panose="02010600030101010101" pitchFamily="2" charset="-122"/>
            </a:endParaRPr>
          </a:p>
        </p:txBody>
      </p:sp>
      <p:sp>
        <p:nvSpPr>
          <p:cNvPr id="13" name="Rectangle 8">
            <a:extLst>
              <a:ext uri="{FF2B5EF4-FFF2-40B4-BE49-F238E27FC236}">
                <a16:creationId xmlns:a16="http://schemas.microsoft.com/office/drawing/2014/main" id="{551C281B-FF3D-4779-A83D-84B7B8FF3601}"/>
              </a:ext>
            </a:extLst>
          </p:cNvPr>
          <p:cNvSpPr>
            <a:spLocks noChangeArrowheads="1"/>
          </p:cNvSpPr>
          <p:nvPr/>
        </p:nvSpPr>
        <p:spPr bwMode="auto">
          <a:xfrm>
            <a:off x="309212" y="1205576"/>
            <a:ext cx="8942070" cy="499624"/>
          </a:xfrm>
          <a:prstGeom prst="rect">
            <a:avLst/>
          </a:prstGeom>
          <a:noFill/>
          <a:ln>
            <a:noFill/>
          </a:ln>
          <a:effectLst/>
        </p:spPr>
        <p:txBody>
          <a:bodyPr wrap="square">
            <a:spAutoFit/>
          </a:bodyPr>
          <a:lstStyle/>
          <a:p>
            <a:pPr fontAlgn="base">
              <a:lnSpc>
                <a:spcPct val="150000"/>
              </a:lnSpc>
              <a:spcBef>
                <a:spcPct val="0"/>
              </a:spcBef>
              <a:spcAft>
                <a:spcPct val="0"/>
              </a:spcAft>
              <a:defRPr/>
            </a:pPr>
            <a:r>
              <a:rPr lang="en-US" altLang="zh-CN" sz="2000" b="1" dirty="0">
                <a:solidFill>
                  <a:srgbClr val="294B64"/>
                </a:solidFill>
                <a:latin typeface="微软雅黑" panose="020B0503020204020204" charset="-122"/>
                <a:ea typeface="微软雅黑" panose="020B0503020204020204" charset="-122"/>
              </a:rPr>
              <a:t>2</a:t>
            </a:r>
            <a:r>
              <a:rPr lang="zh-CN" altLang="zh-CN" sz="2000" b="1" dirty="0">
                <a:solidFill>
                  <a:srgbClr val="294B64"/>
                </a:solidFill>
                <a:latin typeface="微软雅黑" panose="020B0503020204020204" charset="-122"/>
                <a:ea typeface="微软雅黑" panose="020B0503020204020204" charset="-122"/>
              </a:rPr>
              <a:t>．</a:t>
            </a:r>
            <a:r>
              <a:rPr lang="zh-CN" altLang="en-US" sz="2000" b="1" dirty="0">
                <a:solidFill>
                  <a:srgbClr val="294B64"/>
                </a:solidFill>
                <a:latin typeface="微软雅黑" panose="020B0503020204020204" charset="-122"/>
                <a:ea typeface="微软雅黑" panose="020B0503020204020204" charset="-122"/>
              </a:rPr>
              <a:t>控制电路</a:t>
            </a:r>
            <a:endParaRPr lang="zh-CN" altLang="zh-CN" sz="2000" b="1" dirty="0">
              <a:solidFill>
                <a:srgbClr val="294B64"/>
              </a:solidFill>
              <a:latin typeface="微软雅黑" panose="020B0503020204020204" charset="-122"/>
              <a:ea typeface="微软雅黑" panose="020B0503020204020204" charset="-122"/>
            </a:endParaRPr>
          </a:p>
        </p:txBody>
      </p:sp>
      <p:sp>
        <p:nvSpPr>
          <p:cNvPr id="2" name="文本框 1">
            <a:extLst>
              <a:ext uri="{FF2B5EF4-FFF2-40B4-BE49-F238E27FC236}">
                <a16:creationId xmlns:a16="http://schemas.microsoft.com/office/drawing/2014/main" id="{BC11E2C0-104E-FFC2-2CEB-38D577572014}"/>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A86D5D52-296A-227D-E89C-5FB33672373B}"/>
              </a:ext>
            </a:extLst>
          </p:cNvPr>
          <p:cNvSpPr txBox="1"/>
          <p:nvPr/>
        </p:nvSpPr>
        <p:spPr>
          <a:xfrm>
            <a:off x="568417" y="2148370"/>
            <a:ext cx="10350949" cy="2104872"/>
          </a:xfrm>
          <a:prstGeom prst="rect">
            <a:avLst/>
          </a:prstGeom>
          <a:noFill/>
        </p:spPr>
        <p:txBody>
          <a:bodyPr wrap="square">
            <a:spAutoFit/>
          </a:bodyPr>
          <a:lstStyle/>
          <a:p>
            <a:pPr>
              <a:lnSpc>
                <a:spcPct val="150000"/>
              </a:lnSpc>
            </a:pPr>
            <a:r>
              <a:rPr lang="zh-CN" altLang="en-US" dirty="0">
                <a:latin typeface="+mn-ea"/>
              </a:rPr>
              <a:t>（</a:t>
            </a:r>
            <a:r>
              <a:rPr lang="en-US" altLang="zh-CN" dirty="0">
                <a:latin typeface="+mn-ea"/>
              </a:rPr>
              <a:t>1</a:t>
            </a:r>
            <a:r>
              <a:rPr lang="zh-CN" altLang="en-US" dirty="0">
                <a:latin typeface="+mn-ea"/>
              </a:rPr>
              <a:t>）微处理器</a:t>
            </a:r>
          </a:p>
          <a:p>
            <a:pPr marL="285750" indent="-285750">
              <a:lnSpc>
                <a:spcPct val="150000"/>
              </a:lnSpc>
              <a:buFont typeface="Arial" panose="020B0604020202020204" pitchFamily="34" charset="0"/>
              <a:buChar char="•"/>
            </a:pPr>
            <a:r>
              <a:rPr lang="zh-CN" altLang="en-US" dirty="0">
                <a:latin typeface="+mn-ea"/>
              </a:rPr>
              <a:t>控制电路大都是以高性能微处理器和专用大规模集成电路（</a:t>
            </a:r>
            <a:r>
              <a:rPr lang="en-US" altLang="zh-CN" dirty="0">
                <a:latin typeface="+mn-ea"/>
              </a:rPr>
              <a:t>ASIC</a:t>
            </a:r>
            <a:r>
              <a:rPr lang="zh-CN" altLang="en-US" dirty="0">
                <a:latin typeface="+mn-ea"/>
              </a:rPr>
              <a:t>）为核心的数字电路。</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变频器的控制的核心部分是由单片机构成的中央处理单元组成包括控制程序、控制方式等。</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外部的控制信号、内部的检测信号以及用户的参数设定等送到</a:t>
            </a:r>
            <a:r>
              <a:rPr lang="en-US" altLang="zh-CN" dirty="0">
                <a:latin typeface="+mn-ea"/>
              </a:rPr>
              <a:t>CPU,</a:t>
            </a:r>
            <a:r>
              <a:rPr lang="zh-CN" altLang="en-US" dirty="0">
                <a:latin typeface="+mn-ea"/>
              </a:rPr>
              <a:t>并经</a:t>
            </a:r>
            <a:r>
              <a:rPr lang="en-US" altLang="zh-CN" dirty="0">
                <a:latin typeface="+mn-ea"/>
              </a:rPr>
              <a:t>CPU</a:t>
            </a:r>
            <a:r>
              <a:rPr lang="zh-CN" altLang="en-US" dirty="0">
                <a:latin typeface="+mn-ea"/>
              </a:rPr>
              <a:t>处理后</a:t>
            </a:r>
            <a:r>
              <a:rPr lang="en-US" altLang="zh-CN" dirty="0">
                <a:latin typeface="+mn-ea"/>
              </a:rPr>
              <a:t>,</a:t>
            </a:r>
            <a:r>
              <a:rPr lang="zh-CN" altLang="en-US" dirty="0">
                <a:latin typeface="+mn-ea"/>
              </a:rPr>
              <a:t>对变频器进行相关的控制。频率设定信号和系统的检测信号电压、电流等经</a:t>
            </a:r>
            <a:r>
              <a:rPr lang="en-US" altLang="zh-CN" dirty="0">
                <a:latin typeface="+mn-ea"/>
              </a:rPr>
              <a:t>A/D</a:t>
            </a:r>
            <a:r>
              <a:rPr lang="zh-CN" altLang="en-US" dirty="0">
                <a:latin typeface="+mn-ea"/>
              </a:rPr>
              <a:t>变换送入控制电路。</a:t>
            </a:r>
          </a:p>
        </p:txBody>
      </p:sp>
      <p:sp>
        <p:nvSpPr>
          <p:cNvPr id="7" name="文本框 6">
            <a:extLst>
              <a:ext uri="{FF2B5EF4-FFF2-40B4-BE49-F238E27FC236}">
                <a16:creationId xmlns:a16="http://schemas.microsoft.com/office/drawing/2014/main" id="{2A5A8094-755F-54BB-AD03-EDE6137E623F}"/>
              </a:ext>
            </a:extLst>
          </p:cNvPr>
          <p:cNvSpPr txBox="1"/>
          <p:nvPr/>
        </p:nvSpPr>
        <p:spPr>
          <a:xfrm>
            <a:off x="619122" y="4301487"/>
            <a:ext cx="10300244" cy="1273875"/>
          </a:xfrm>
          <a:prstGeom prst="rect">
            <a:avLst/>
          </a:prstGeom>
          <a:noFill/>
        </p:spPr>
        <p:txBody>
          <a:bodyPr wrap="square">
            <a:spAutoFit/>
          </a:bodyPr>
          <a:lstStyle/>
          <a:p>
            <a:pPr>
              <a:lnSpc>
                <a:spcPct val="150000"/>
              </a:lnSpc>
            </a:pPr>
            <a:r>
              <a:rPr lang="zh-CN" altLang="en-US" dirty="0">
                <a:latin typeface="+mn-ea"/>
              </a:rPr>
              <a:t>（</a:t>
            </a:r>
            <a:r>
              <a:rPr lang="en-US" altLang="zh-CN" dirty="0">
                <a:latin typeface="+mn-ea"/>
              </a:rPr>
              <a:t>2</a:t>
            </a:r>
            <a:r>
              <a:rPr lang="zh-CN" altLang="en-US" dirty="0">
                <a:latin typeface="+mn-ea"/>
              </a:rPr>
              <a:t>）</a:t>
            </a:r>
            <a:r>
              <a:rPr lang="en-US" altLang="zh-CN" dirty="0">
                <a:latin typeface="+mn-ea"/>
              </a:rPr>
              <a:t>PWM</a:t>
            </a:r>
            <a:r>
              <a:rPr lang="zh-CN" altLang="en-US" dirty="0">
                <a:latin typeface="+mn-ea"/>
              </a:rPr>
              <a:t>信号生成部分</a:t>
            </a:r>
          </a:p>
          <a:p>
            <a:pPr marL="285750" indent="-285750">
              <a:lnSpc>
                <a:spcPct val="150000"/>
              </a:lnSpc>
              <a:buFont typeface="Arial" panose="020B0604020202020204" pitchFamily="34" charset="0"/>
              <a:buChar char="•"/>
            </a:pPr>
            <a:r>
              <a:rPr lang="zh-CN" altLang="en-US" dirty="0">
                <a:latin typeface="+mn-ea"/>
              </a:rPr>
              <a:t>主要由专用大规模集成电路</a:t>
            </a:r>
            <a:r>
              <a:rPr lang="en-US" altLang="zh-CN" dirty="0">
                <a:latin typeface="+mn-ea"/>
              </a:rPr>
              <a:t>ASIC</a:t>
            </a:r>
            <a:r>
              <a:rPr lang="zh-CN" altLang="en-US" dirty="0">
                <a:latin typeface="+mn-ea"/>
              </a:rPr>
              <a:t>或专用芯片完成。</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实时输出按</a:t>
            </a:r>
            <a:r>
              <a:rPr lang="en-US" altLang="zh-CN" dirty="0">
                <a:latin typeface="+mn-ea"/>
              </a:rPr>
              <a:t>-</a:t>
            </a:r>
            <a:r>
              <a:rPr lang="zh-CN" altLang="en-US" dirty="0">
                <a:latin typeface="+mn-ea"/>
              </a:rPr>
              <a:t>定规律变化的</a:t>
            </a:r>
            <a:r>
              <a:rPr lang="en-US" altLang="zh-CN" dirty="0">
                <a:latin typeface="+mn-ea"/>
              </a:rPr>
              <a:t>PWM</a:t>
            </a:r>
            <a:r>
              <a:rPr lang="zh-CN" altLang="en-US" dirty="0">
                <a:latin typeface="+mn-ea"/>
              </a:rPr>
              <a:t>信号。</a:t>
            </a:r>
          </a:p>
        </p:txBody>
      </p:sp>
    </p:spTree>
    <p:extLst>
      <p:ext uri="{BB962C8B-B14F-4D97-AF65-F5344CB8AC3E}">
        <p14:creationId xmlns:p14="http://schemas.microsoft.com/office/powerpoint/2010/main" val="3585045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BC11E2C0-104E-FFC2-2CEB-38D577572014}"/>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A86D5D52-296A-227D-E89C-5FB33672373B}"/>
              </a:ext>
            </a:extLst>
          </p:cNvPr>
          <p:cNvSpPr txBox="1"/>
          <p:nvPr/>
        </p:nvSpPr>
        <p:spPr>
          <a:xfrm>
            <a:off x="628607" y="1511895"/>
            <a:ext cx="10350949" cy="3351367"/>
          </a:xfrm>
          <a:prstGeom prst="rect">
            <a:avLst/>
          </a:prstGeom>
          <a:noFill/>
        </p:spPr>
        <p:txBody>
          <a:bodyPr wrap="square">
            <a:spAutoFit/>
          </a:bodyPr>
          <a:lstStyle/>
          <a:p>
            <a:pPr>
              <a:lnSpc>
                <a:spcPct val="150000"/>
              </a:lnSpc>
            </a:pPr>
            <a:r>
              <a:rPr lang="zh-CN" altLang="en-US" dirty="0">
                <a:latin typeface="+mn-ea"/>
              </a:rPr>
              <a:t>（</a:t>
            </a:r>
            <a:r>
              <a:rPr lang="en-US" altLang="zh-CN" dirty="0">
                <a:latin typeface="+mn-ea"/>
              </a:rPr>
              <a:t>3</a:t>
            </a:r>
            <a:r>
              <a:rPr lang="zh-CN" altLang="en-US" dirty="0">
                <a:latin typeface="+mn-ea"/>
              </a:rPr>
              <a:t>）驱动电路</a:t>
            </a:r>
          </a:p>
          <a:p>
            <a:pPr marL="285750" indent="-285750">
              <a:lnSpc>
                <a:spcPct val="150000"/>
              </a:lnSpc>
              <a:buFont typeface="Arial" panose="020B0604020202020204" pitchFamily="34" charset="0"/>
              <a:buChar char="•"/>
            </a:pPr>
            <a:r>
              <a:rPr lang="zh-CN" altLang="en-US" dirty="0">
                <a:latin typeface="+mn-ea"/>
              </a:rPr>
              <a:t>驱动电路将</a:t>
            </a:r>
            <a:r>
              <a:rPr lang="en-US" altLang="zh-CN" dirty="0">
                <a:latin typeface="+mn-ea"/>
              </a:rPr>
              <a:t>PWM</a:t>
            </a:r>
            <a:r>
              <a:rPr lang="zh-CN" altLang="en-US" dirty="0">
                <a:latin typeface="+mn-ea"/>
              </a:rPr>
              <a:t>驱动信号进行隔离放大，输出相应的导通、关断脉冲，驱动主电路的半导体器件导通、关断。</a:t>
            </a:r>
          </a:p>
          <a:p>
            <a:pPr>
              <a:lnSpc>
                <a:spcPct val="150000"/>
              </a:lnSpc>
            </a:pPr>
            <a:r>
              <a:rPr lang="zh-CN" altLang="en-US" dirty="0">
                <a:latin typeface="+mn-ea"/>
              </a:rPr>
              <a:t>（</a:t>
            </a:r>
            <a:r>
              <a:rPr lang="en-US" altLang="zh-CN" dirty="0">
                <a:latin typeface="+mn-ea"/>
              </a:rPr>
              <a:t>4</a:t>
            </a:r>
            <a:r>
              <a:rPr lang="zh-CN" altLang="en-US" dirty="0">
                <a:latin typeface="+mn-ea"/>
              </a:rPr>
              <a:t>）检测电路</a:t>
            </a:r>
          </a:p>
          <a:p>
            <a:pPr marL="285750" indent="-285750">
              <a:lnSpc>
                <a:spcPct val="150000"/>
              </a:lnSpc>
              <a:buFont typeface="Arial" panose="020B0604020202020204" pitchFamily="34" charset="0"/>
              <a:buChar char="•"/>
            </a:pPr>
            <a:r>
              <a:rPr lang="zh-CN" altLang="en-US" dirty="0">
                <a:latin typeface="+mn-ea"/>
              </a:rPr>
              <a:t>检测电路主要是对整个变频器系统的输入电压、输入电流，中间直流电压、直流电流，逆变器输出电压、输出电流，温升以及电动机转速等进行信号采集。</a:t>
            </a:r>
            <a:endParaRPr lang="en-US" altLang="zh-CN" dirty="0">
              <a:latin typeface="+mn-ea"/>
            </a:endParaRPr>
          </a:p>
          <a:p>
            <a:pPr>
              <a:lnSpc>
                <a:spcPct val="150000"/>
              </a:lnSpc>
            </a:pPr>
            <a:r>
              <a:rPr lang="zh-CN" altLang="en-US" dirty="0">
                <a:latin typeface="+mn-ea"/>
              </a:rPr>
              <a:t>（</a:t>
            </a:r>
            <a:r>
              <a:rPr lang="en-US" altLang="zh-CN" dirty="0">
                <a:latin typeface="+mn-ea"/>
              </a:rPr>
              <a:t>5</a:t>
            </a:r>
            <a:r>
              <a:rPr lang="zh-CN" altLang="en-US" dirty="0">
                <a:latin typeface="+mn-ea"/>
              </a:rPr>
              <a:t>）故障保护</a:t>
            </a:r>
          </a:p>
          <a:p>
            <a:pPr marL="285750" indent="-285750">
              <a:lnSpc>
                <a:spcPct val="150000"/>
              </a:lnSpc>
              <a:buFont typeface="Arial" panose="020B0604020202020204" pitchFamily="34" charset="0"/>
              <a:buChar char="•"/>
            </a:pPr>
            <a:r>
              <a:rPr lang="zh-CN" altLang="en-US" dirty="0">
                <a:latin typeface="+mn-ea"/>
              </a:rPr>
              <a:t>故障保护有欠电压、缺相、过电压、过电流、过载、短路以及温度过高等保护。</a:t>
            </a:r>
            <a:endParaRPr lang="en-US" altLang="zh-CN" dirty="0">
              <a:latin typeface="+mn-ea"/>
            </a:endParaRPr>
          </a:p>
        </p:txBody>
      </p:sp>
      <p:sp>
        <p:nvSpPr>
          <p:cNvPr id="3" name="文本框 2">
            <a:extLst>
              <a:ext uri="{FF2B5EF4-FFF2-40B4-BE49-F238E27FC236}">
                <a16:creationId xmlns:a16="http://schemas.microsoft.com/office/drawing/2014/main" id="{B2FCE825-F103-187A-0D44-1032EE6E44C9}"/>
              </a:ext>
            </a:extLst>
          </p:cNvPr>
          <p:cNvSpPr txBox="1"/>
          <p:nvPr/>
        </p:nvSpPr>
        <p:spPr>
          <a:xfrm>
            <a:off x="654647" y="4838423"/>
            <a:ext cx="10350949" cy="1273875"/>
          </a:xfrm>
          <a:prstGeom prst="rect">
            <a:avLst/>
          </a:prstGeom>
          <a:noFill/>
        </p:spPr>
        <p:txBody>
          <a:bodyPr wrap="square">
            <a:spAutoFit/>
          </a:bodyPr>
          <a:lstStyle/>
          <a:p>
            <a:pPr>
              <a:lnSpc>
                <a:spcPct val="150000"/>
              </a:lnSpc>
            </a:pPr>
            <a:r>
              <a:rPr lang="zh-CN" altLang="en-US" dirty="0">
                <a:latin typeface="+mn-ea"/>
              </a:rPr>
              <a:t>（</a:t>
            </a:r>
            <a:r>
              <a:rPr lang="en-US" altLang="zh-CN" dirty="0">
                <a:latin typeface="+mn-ea"/>
              </a:rPr>
              <a:t>6</a:t>
            </a:r>
            <a:r>
              <a:rPr lang="zh-CN" altLang="en-US" dirty="0">
                <a:latin typeface="+mn-ea"/>
              </a:rPr>
              <a:t>）外部接口电路</a:t>
            </a:r>
          </a:p>
          <a:p>
            <a:pPr marL="285750" indent="-285750">
              <a:lnSpc>
                <a:spcPct val="150000"/>
              </a:lnSpc>
              <a:buFont typeface="Arial" panose="020B0604020202020204" pitchFamily="34" charset="0"/>
              <a:buChar char="•"/>
            </a:pPr>
            <a:r>
              <a:rPr lang="zh-CN" altLang="en-US" dirty="0">
                <a:latin typeface="+mn-ea"/>
              </a:rPr>
              <a:t>从外部电路输入控制信号，或将变频器的正常运转信号（如频率、电压、电流等）或故障信号输出供外部电路使用，或将转速等信号反馈至变频器以构成闭环系统的输入和输出接线端子。</a:t>
            </a:r>
          </a:p>
        </p:txBody>
      </p:sp>
    </p:spTree>
    <p:extLst>
      <p:ext uri="{BB962C8B-B14F-4D97-AF65-F5344CB8AC3E}">
        <p14:creationId xmlns:p14="http://schemas.microsoft.com/office/powerpoint/2010/main" val="17377871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282175" y="882940"/>
            <a:ext cx="8942070"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1.3.2 </a:t>
            </a:r>
            <a:r>
              <a:rPr lang="zh-CN" altLang="en-US" sz="2400" b="1" dirty="0">
                <a:solidFill>
                  <a:srgbClr val="294B64"/>
                </a:solidFill>
                <a:latin typeface="微软雅黑" panose="020B0503020204020204" charset="-122"/>
                <a:ea typeface="微软雅黑" panose="020B0503020204020204" charset="-122"/>
              </a:rPr>
              <a:t>变频器件</a:t>
            </a:r>
            <a:endParaRPr lang="en-US" altLang="zh-CN" sz="2400" b="1" dirty="0">
              <a:solidFill>
                <a:srgbClr val="294B64"/>
              </a:solidFill>
              <a:latin typeface="微软雅黑" panose="020B0503020204020204" charset="-122"/>
              <a:ea typeface="微软雅黑" panose="020B0503020204020204" charset="-122"/>
            </a:endParaRPr>
          </a:p>
        </p:txBody>
      </p:sp>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89E7FBE7-56A4-A76A-FFEA-F1939511F0AE}"/>
              </a:ext>
            </a:extLst>
          </p:cNvPr>
          <p:cNvSpPr txBox="1"/>
          <p:nvPr/>
        </p:nvSpPr>
        <p:spPr>
          <a:xfrm>
            <a:off x="8569349" y="5985436"/>
            <a:ext cx="1980029" cy="307777"/>
          </a:xfrm>
          <a:prstGeom prst="rect">
            <a:avLst/>
          </a:prstGeom>
          <a:noFill/>
        </p:spPr>
        <p:txBody>
          <a:bodyPr wrap="none" rtlCol="0">
            <a:spAutoFit/>
          </a:bodyPr>
          <a:lstStyle/>
          <a:p>
            <a:r>
              <a:rPr lang="zh-CN" altLang="en-US" sz="1400" dirty="0"/>
              <a:t>常用电力电子器件分类</a:t>
            </a:r>
          </a:p>
        </p:txBody>
      </p:sp>
      <p:sp>
        <p:nvSpPr>
          <p:cNvPr id="9" name="文本框 8">
            <a:extLst>
              <a:ext uri="{FF2B5EF4-FFF2-40B4-BE49-F238E27FC236}">
                <a16:creationId xmlns:a16="http://schemas.microsoft.com/office/drawing/2014/main" id="{F357A6BC-6D6F-921C-0EA4-B7D5A7CEA65C}"/>
              </a:ext>
            </a:extLst>
          </p:cNvPr>
          <p:cNvSpPr txBox="1"/>
          <p:nvPr/>
        </p:nvSpPr>
        <p:spPr>
          <a:xfrm>
            <a:off x="636703" y="1463997"/>
            <a:ext cx="10254482" cy="1291379"/>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sz="1800" dirty="0">
                <a:effectLst/>
                <a:ea typeface="宋体" panose="02010600030101010101" pitchFamily="2" charset="-122"/>
                <a:cs typeface="宋体" panose="02010600030101010101" pitchFamily="2" charset="-122"/>
              </a:rPr>
              <a:t>变频技术建立在电力电子技术基础之上。</a:t>
            </a:r>
            <a:endParaRPr lang="en-US" altLang="zh-CN" sz="1800" dirty="0">
              <a:effectLst/>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en-US" sz="1800" dirty="0">
                <a:effectLst/>
                <a:ea typeface="宋体" panose="02010600030101010101" pitchFamily="2" charset="-122"/>
                <a:cs typeface="宋体" panose="02010600030101010101" pitchFamily="2" charset="-122"/>
              </a:rPr>
              <a:t>电力电子器件</a:t>
            </a:r>
            <a:r>
              <a:rPr lang="en-US" altLang="zh-CN" sz="1800" dirty="0">
                <a:effectLst/>
                <a:ea typeface="宋体" panose="02010600030101010101" pitchFamily="2" charset="-122"/>
                <a:cs typeface="宋体" panose="02010600030101010101" pitchFamily="2" charset="-122"/>
              </a:rPr>
              <a:t>( Power Electronic Device)</a:t>
            </a:r>
            <a:r>
              <a:rPr lang="zh-CN" altLang="en-US" sz="1800" dirty="0">
                <a:effectLst/>
                <a:ea typeface="宋体" panose="02010600030101010101" pitchFamily="2" charset="-122"/>
                <a:cs typeface="宋体" panose="02010600030101010101" pitchFamily="2" charset="-122"/>
              </a:rPr>
              <a:t>是用于电能变换和电能控制电路中的大功率（通常指电流为数十至数千安，电压为数百伏以上）电子器件</a:t>
            </a:r>
            <a:r>
              <a:rPr lang="en-US" altLang="zh-CN" sz="1800" dirty="0">
                <a:effectLst/>
                <a:ea typeface="宋体" panose="02010600030101010101" pitchFamily="2" charset="-122"/>
                <a:cs typeface="宋体" panose="02010600030101010101" pitchFamily="2" charset="-122"/>
              </a:rPr>
              <a:t>,</a:t>
            </a:r>
            <a:r>
              <a:rPr lang="zh-CN" altLang="en-US" sz="1800" dirty="0">
                <a:effectLst/>
                <a:ea typeface="宋体" panose="02010600030101010101" pitchFamily="2" charset="-122"/>
                <a:cs typeface="宋体" panose="02010600030101010101" pitchFamily="2" charset="-122"/>
              </a:rPr>
              <a:t>又称功率电子器件。</a:t>
            </a:r>
            <a:endParaRPr lang="en-US" altLang="zh-CN" sz="1800" dirty="0">
              <a:effectLst/>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77966100-469C-B115-37AD-FB8ADA45ED76}"/>
              </a:ext>
            </a:extLst>
          </p:cNvPr>
          <p:cNvPicPr>
            <a:picLocks noChangeAspect="1"/>
          </p:cNvPicPr>
          <p:nvPr/>
        </p:nvPicPr>
        <p:blipFill>
          <a:blip r:embed="rId2"/>
          <a:stretch>
            <a:fillRect/>
          </a:stretch>
        </p:blipFill>
        <p:spPr>
          <a:xfrm>
            <a:off x="5040957" y="2874236"/>
            <a:ext cx="6264411" cy="3071492"/>
          </a:xfrm>
          <a:prstGeom prst="rect">
            <a:avLst/>
          </a:prstGeom>
        </p:spPr>
      </p:pic>
      <p:sp>
        <p:nvSpPr>
          <p:cNvPr id="7" name="文本框 6">
            <a:extLst>
              <a:ext uri="{FF2B5EF4-FFF2-40B4-BE49-F238E27FC236}">
                <a16:creationId xmlns:a16="http://schemas.microsoft.com/office/drawing/2014/main" id="{A9367158-7EFD-E8B3-FDFD-FD73FD49ADE7}"/>
              </a:ext>
            </a:extLst>
          </p:cNvPr>
          <p:cNvSpPr txBox="1"/>
          <p:nvPr/>
        </p:nvSpPr>
        <p:spPr>
          <a:xfrm>
            <a:off x="864493" y="3492946"/>
            <a:ext cx="4086253" cy="2122376"/>
          </a:xfrm>
          <a:prstGeom prst="rect">
            <a:avLst/>
          </a:prstGeom>
          <a:solidFill>
            <a:schemeClr val="bg2"/>
          </a:solidFill>
        </p:spPr>
        <p:txBody>
          <a:bodyPr wrap="square">
            <a:spAutoFit/>
          </a:bodyPr>
          <a:lstStyle/>
          <a:p>
            <a:pPr marL="285750" indent="-285750">
              <a:lnSpc>
                <a:spcPct val="150000"/>
              </a:lnSpc>
              <a:buFont typeface="Arial" panose="020B0604020202020204" pitchFamily="34" charset="0"/>
              <a:buChar char="•"/>
            </a:pPr>
            <a:r>
              <a:rPr lang="zh-CN" altLang="en-US" dirty="0"/>
              <a:t>按电力电子器件的控制方法分类，电力电子器件可以分为不可控、半控型和全控型三大类。</a:t>
            </a:r>
            <a:endParaRPr lang="en-US" altLang="zh-CN" dirty="0"/>
          </a:p>
          <a:p>
            <a:pPr marL="285750" indent="-285750">
              <a:lnSpc>
                <a:spcPct val="150000"/>
              </a:lnSpc>
              <a:buFont typeface="Arial" panose="020B0604020202020204" pitchFamily="34" charset="0"/>
              <a:buChar char="•"/>
            </a:pPr>
            <a:r>
              <a:rPr lang="zh-CN" altLang="en-US" dirty="0"/>
              <a:t>按照驱动方式，可分为电流驱动和电压驱动两种</a:t>
            </a:r>
          </a:p>
        </p:txBody>
      </p:sp>
    </p:spTree>
    <p:extLst>
      <p:ext uri="{BB962C8B-B14F-4D97-AF65-F5344CB8AC3E}">
        <p14:creationId xmlns:p14="http://schemas.microsoft.com/office/powerpoint/2010/main" val="5410090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BC11E2C0-104E-FFC2-2CEB-38D577572014}"/>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57F505E9-D8FD-4C7F-FF8B-AE1BD7661D18}"/>
              </a:ext>
            </a:extLst>
          </p:cNvPr>
          <p:cNvSpPr txBox="1"/>
          <p:nvPr/>
        </p:nvSpPr>
        <p:spPr>
          <a:xfrm>
            <a:off x="525783" y="1533209"/>
            <a:ext cx="10470507" cy="1706878"/>
          </a:xfrm>
          <a:prstGeom prst="rect">
            <a:avLst/>
          </a:prstGeom>
          <a:noFill/>
        </p:spPr>
        <p:txBody>
          <a:bodyPr wrap="square">
            <a:spAutoFit/>
          </a:bodyPr>
          <a:lstStyle/>
          <a:p>
            <a:pPr>
              <a:lnSpc>
                <a:spcPct val="150000"/>
              </a:lnSpc>
            </a:pPr>
            <a:r>
              <a:rPr lang="en-US" altLang="zh-CN" b="1" dirty="0">
                <a:latin typeface="+mn-ea"/>
              </a:rPr>
              <a:t>1.</a:t>
            </a:r>
            <a:r>
              <a:rPr lang="zh-CN" altLang="en-US" b="1" dirty="0">
                <a:latin typeface="+mn-ea"/>
              </a:rPr>
              <a:t>不可控型器件 </a:t>
            </a:r>
          </a:p>
          <a:p>
            <a:pPr marL="285750" indent="-285750">
              <a:lnSpc>
                <a:spcPct val="150000"/>
              </a:lnSpc>
              <a:buFont typeface="Arial" panose="020B0604020202020204" pitchFamily="34" charset="0"/>
              <a:buChar char="•"/>
            </a:pPr>
            <a:r>
              <a:rPr lang="zh-CN" altLang="en-US" dirty="0"/>
              <a:t>功率整流二极管通常用在变频器主电路的整流电路当中。</a:t>
            </a:r>
            <a:endParaRPr lang="en-US" altLang="zh-CN" dirty="0"/>
          </a:p>
          <a:p>
            <a:pPr marL="285750" indent="-285750">
              <a:lnSpc>
                <a:spcPct val="150000"/>
              </a:lnSpc>
              <a:buFont typeface="Arial" panose="020B0604020202020204" pitchFamily="34" charset="0"/>
              <a:buChar char="•"/>
            </a:pPr>
            <a:r>
              <a:rPr lang="zh-CN" altLang="en-US" dirty="0"/>
              <a:t>只要在二极管两端加足够大的正向阳极电压，二极管就会导通，施加反向电压截止，由于导通时，无法控制二极管阳极电流。</a:t>
            </a:r>
          </a:p>
        </p:txBody>
      </p:sp>
      <p:pic>
        <p:nvPicPr>
          <p:cNvPr id="6" name="图片 5" descr="IMG_256">
            <a:extLst>
              <a:ext uri="{FF2B5EF4-FFF2-40B4-BE49-F238E27FC236}">
                <a16:creationId xmlns:a16="http://schemas.microsoft.com/office/drawing/2014/main" id="{11D974F8-64AB-F165-0230-4BE4C400B0D9}"/>
              </a:ext>
            </a:extLst>
          </p:cNvPr>
          <p:cNvPicPr>
            <a:picLocks noChangeAspect="1"/>
          </p:cNvPicPr>
          <p:nvPr/>
        </p:nvPicPr>
        <p:blipFill>
          <a:blip r:embed="rId2"/>
          <a:srcRect l="25275" b="21333"/>
          <a:stretch>
            <a:fillRect/>
          </a:stretch>
        </p:blipFill>
        <p:spPr>
          <a:xfrm>
            <a:off x="2477387" y="3329245"/>
            <a:ext cx="6838343" cy="2249398"/>
          </a:xfrm>
          <a:prstGeom prst="rect">
            <a:avLst/>
          </a:prstGeom>
          <a:noFill/>
          <a:ln w="9525" cap="flat" cmpd="sng">
            <a:noFill/>
            <a:prstDash val="solid"/>
            <a:round/>
          </a:ln>
        </p:spPr>
      </p:pic>
      <p:sp>
        <p:nvSpPr>
          <p:cNvPr id="8" name="文本框 7">
            <a:extLst>
              <a:ext uri="{FF2B5EF4-FFF2-40B4-BE49-F238E27FC236}">
                <a16:creationId xmlns:a16="http://schemas.microsoft.com/office/drawing/2014/main" id="{1157036C-6406-A01F-F1DA-FEC1FB5BFBD4}"/>
              </a:ext>
            </a:extLst>
          </p:cNvPr>
          <p:cNvSpPr txBox="1"/>
          <p:nvPr/>
        </p:nvSpPr>
        <p:spPr>
          <a:xfrm>
            <a:off x="4104853" y="5578643"/>
            <a:ext cx="3672408" cy="307777"/>
          </a:xfrm>
          <a:prstGeom prst="rect">
            <a:avLst/>
          </a:prstGeom>
          <a:noFill/>
        </p:spPr>
        <p:txBody>
          <a:bodyPr wrap="square">
            <a:spAutoFit/>
          </a:bodyPr>
          <a:lstStyle/>
          <a:p>
            <a:pPr algn="ctr"/>
            <a:r>
              <a:rPr lang="zh-CN" altLang="zh-CN" sz="1400" dirty="0">
                <a:effectLst/>
                <a:ea typeface="宋体" panose="02010600030101010101" pitchFamily="2" charset="-122"/>
                <a:cs typeface="宋体" panose="02010600030101010101" pitchFamily="2" charset="-122"/>
              </a:rPr>
              <a:t>功率二极管外形图</a:t>
            </a:r>
            <a:endParaRPr lang="zh-CN" altLang="en-US" sz="1400" dirty="0"/>
          </a:p>
        </p:txBody>
      </p:sp>
    </p:spTree>
    <p:extLst>
      <p:ext uri="{BB962C8B-B14F-4D97-AF65-F5344CB8AC3E}">
        <p14:creationId xmlns:p14="http://schemas.microsoft.com/office/powerpoint/2010/main" val="33840168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BC11E2C0-104E-FFC2-2CEB-38D577572014}"/>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57F505E9-D8FD-4C7F-FF8B-AE1BD7661D18}"/>
              </a:ext>
            </a:extLst>
          </p:cNvPr>
          <p:cNvSpPr txBox="1"/>
          <p:nvPr/>
        </p:nvSpPr>
        <p:spPr>
          <a:xfrm>
            <a:off x="525783" y="1533209"/>
            <a:ext cx="10470507" cy="1706878"/>
          </a:xfrm>
          <a:prstGeom prst="rect">
            <a:avLst/>
          </a:prstGeom>
          <a:noFill/>
        </p:spPr>
        <p:txBody>
          <a:bodyPr wrap="square">
            <a:spAutoFit/>
          </a:bodyPr>
          <a:lstStyle/>
          <a:p>
            <a:pPr>
              <a:lnSpc>
                <a:spcPct val="150000"/>
              </a:lnSpc>
            </a:pPr>
            <a:r>
              <a:rPr lang="en-US" altLang="zh-CN" b="1" dirty="0">
                <a:latin typeface="+mn-ea"/>
              </a:rPr>
              <a:t>2.</a:t>
            </a:r>
            <a:r>
              <a:rPr lang="zh-CN" altLang="en-US" b="1" dirty="0">
                <a:latin typeface="+mn-ea"/>
              </a:rPr>
              <a:t>半控型器件</a:t>
            </a:r>
          </a:p>
          <a:p>
            <a:pPr marL="285750" indent="-285750">
              <a:lnSpc>
                <a:spcPct val="150000"/>
              </a:lnSpc>
              <a:buFont typeface="Arial" panose="020B0604020202020204" pitchFamily="34" charset="0"/>
              <a:buChar char="•"/>
            </a:pPr>
            <a:r>
              <a:rPr lang="zh-CN" altLang="en-US" dirty="0">
                <a:latin typeface="+mn-ea"/>
              </a:rPr>
              <a:t>半控型器件典型代表是晶闸管（</a:t>
            </a:r>
            <a:r>
              <a:rPr lang="en-US" altLang="zh-CN" dirty="0">
                <a:latin typeface="+mn-ea"/>
              </a:rPr>
              <a:t>SCR</a:t>
            </a:r>
            <a:r>
              <a:rPr lang="zh-CN" altLang="en-US" dirty="0">
                <a:latin typeface="+mn-ea"/>
              </a:rPr>
              <a:t>），是一种三端器件，有三个级：阳极、阴极和门极。</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工作条件是晶闸管的阳极、阴极两端加正向电压后，通过门极输入触发信号，控制晶闸管导通。</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普通晶闸管可以控制其导通，但却不能控制其关断，工作频率较低。</a:t>
            </a:r>
            <a:endParaRPr lang="zh-CN" altLang="en-US" dirty="0"/>
          </a:p>
        </p:txBody>
      </p:sp>
      <p:sp>
        <p:nvSpPr>
          <p:cNvPr id="8" name="文本框 7">
            <a:extLst>
              <a:ext uri="{FF2B5EF4-FFF2-40B4-BE49-F238E27FC236}">
                <a16:creationId xmlns:a16="http://schemas.microsoft.com/office/drawing/2014/main" id="{1157036C-6406-A01F-F1DA-FEC1FB5BFBD4}"/>
              </a:ext>
            </a:extLst>
          </p:cNvPr>
          <p:cNvSpPr txBox="1"/>
          <p:nvPr/>
        </p:nvSpPr>
        <p:spPr>
          <a:xfrm>
            <a:off x="4104853" y="5578643"/>
            <a:ext cx="3672408" cy="307777"/>
          </a:xfrm>
          <a:prstGeom prst="rect">
            <a:avLst/>
          </a:prstGeom>
          <a:noFill/>
        </p:spPr>
        <p:txBody>
          <a:bodyPr wrap="square">
            <a:spAutoFit/>
          </a:bodyPr>
          <a:lstStyle/>
          <a:p>
            <a:pPr algn="ctr"/>
            <a:r>
              <a:rPr lang="zh-CN" altLang="zh-CN" sz="1400" dirty="0">
                <a:effectLst/>
                <a:ea typeface="宋体" panose="02010600030101010101" pitchFamily="2" charset="-122"/>
                <a:cs typeface="宋体" panose="02010600030101010101" pitchFamily="2" charset="-122"/>
              </a:rPr>
              <a:t>普通晶闸管外形图</a:t>
            </a:r>
            <a:endParaRPr lang="zh-CN" altLang="en-US" sz="1400" dirty="0"/>
          </a:p>
        </p:txBody>
      </p:sp>
      <p:pic>
        <p:nvPicPr>
          <p:cNvPr id="3" name="图片 2">
            <a:extLst>
              <a:ext uri="{FF2B5EF4-FFF2-40B4-BE49-F238E27FC236}">
                <a16:creationId xmlns:a16="http://schemas.microsoft.com/office/drawing/2014/main" id="{38152B43-E887-8F54-6E55-7E6A211E4552}"/>
              </a:ext>
            </a:extLst>
          </p:cNvPr>
          <p:cNvPicPr>
            <a:picLocks noChangeAspect="1"/>
          </p:cNvPicPr>
          <p:nvPr/>
        </p:nvPicPr>
        <p:blipFill>
          <a:blip r:embed="rId2"/>
          <a:stretch>
            <a:fillRect/>
          </a:stretch>
        </p:blipFill>
        <p:spPr>
          <a:xfrm>
            <a:off x="4248869" y="3361626"/>
            <a:ext cx="3137190" cy="2095478"/>
          </a:xfrm>
          <a:prstGeom prst="rect">
            <a:avLst/>
          </a:prstGeom>
          <a:noFill/>
          <a:ln w="9525" cap="flat" cmpd="sng">
            <a:noFill/>
            <a:prstDash val="solid"/>
            <a:round/>
          </a:ln>
        </p:spPr>
      </p:pic>
    </p:spTree>
    <p:extLst>
      <p:ext uri="{BB962C8B-B14F-4D97-AF65-F5344CB8AC3E}">
        <p14:creationId xmlns:p14="http://schemas.microsoft.com/office/powerpoint/2010/main" val="3181575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BC11E2C0-104E-FFC2-2CEB-38D577572014}"/>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57F505E9-D8FD-4C7F-FF8B-AE1BD7661D18}"/>
              </a:ext>
            </a:extLst>
          </p:cNvPr>
          <p:cNvSpPr txBox="1"/>
          <p:nvPr/>
        </p:nvSpPr>
        <p:spPr>
          <a:xfrm>
            <a:off x="525783" y="1260715"/>
            <a:ext cx="10470507" cy="1706878"/>
          </a:xfrm>
          <a:prstGeom prst="rect">
            <a:avLst/>
          </a:prstGeom>
          <a:noFill/>
        </p:spPr>
        <p:txBody>
          <a:bodyPr wrap="square">
            <a:spAutoFit/>
          </a:bodyPr>
          <a:lstStyle/>
          <a:p>
            <a:pPr>
              <a:lnSpc>
                <a:spcPct val="150000"/>
              </a:lnSpc>
            </a:pPr>
            <a:r>
              <a:rPr lang="en-US" altLang="zh-CN" b="1" dirty="0">
                <a:latin typeface="+mn-ea"/>
              </a:rPr>
              <a:t>3.</a:t>
            </a:r>
            <a:r>
              <a:rPr lang="zh-CN" altLang="en-US" b="1" dirty="0">
                <a:latin typeface="+mn-ea"/>
              </a:rPr>
              <a:t>全控型器件</a:t>
            </a:r>
          </a:p>
          <a:p>
            <a:pPr marL="285750" indent="-285750">
              <a:lnSpc>
                <a:spcPct val="150000"/>
              </a:lnSpc>
              <a:buFont typeface="Arial" panose="020B0604020202020204" pitchFamily="34" charset="0"/>
              <a:buChar char="•"/>
            </a:pPr>
            <a:r>
              <a:rPr lang="zh-CN" altLang="en-US" dirty="0">
                <a:latin typeface="+mn-ea"/>
              </a:rPr>
              <a:t>如果门极信号既能使晶闸管导通，又能使其关断，故称为全控器件，也称为自关断器件。</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门极可关断晶闸管（</a:t>
            </a:r>
            <a:r>
              <a:rPr lang="en-US" altLang="zh-CN" dirty="0">
                <a:latin typeface="+mn-ea"/>
              </a:rPr>
              <a:t>GTO</a:t>
            </a:r>
            <a:r>
              <a:rPr lang="zh-CN" altLang="en-US" dirty="0">
                <a:latin typeface="+mn-ea"/>
              </a:rPr>
              <a:t>）、功率（电力）晶体管（</a:t>
            </a:r>
            <a:r>
              <a:rPr lang="en-US" altLang="zh-CN" dirty="0">
                <a:latin typeface="+mn-ea"/>
              </a:rPr>
              <a:t>GTR</a:t>
            </a:r>
            <a:r>
              <a:rPr lang="zh-CN" altLang="en-US" dirty="0">
                <a:latin typeface="+mn-ea"/>
              </a:rPr>
              <a:t>）、电力场效应晶体管（</a:t>
            </a:r>
            <a:r>
              <a:rPr lang="en-US" altLang="zh-CN" dirty="0">
                <a:latin typeface="+mn-ea"/>
              </a:rPr>
              <a:t>Power MOSFET</a:t>
            </a:r>
            <a:r>
              <a:rPr lang="zh-CN" altLang="en-US" dirty="0">
                <a:latin typeface="+mn-ea"/>
              </a:rPr>
              <a:t>）和绝缘栅双极型晶体管（</a:t>
            </a:r>
            <a:r>
              <a:rPr lang="en-US" altLang="zh-CN" dirty="0">
                <a:latin typeface="+mn-ea"/>
              </a:rPr>
              <a:t>IGBT</a:t>
            </a:r>
            <a:r>
              <a:rPr lang="zh-CN" altLang="en-US" dirty="0">
                <a:latin typeface="+mn-ea"/>
              </a:rPr>
              <a:t>）等器件都属于全控型电力电子器件。</a:t>
            </a:r>
          </a:p>
        </p:txBody>
      </p:sp>
      <p:sp>
        <p:nvSpPr>
          <p:cNvPr id="8" name="文本框 7">
            <a:extLst>
              <a:ext uri="{FF2B5EF4-FFF2-40B4-BE49-F238E27FC236}">
                <a16:creationId xmlns:a16="http://schemas.microsoft.com/office/drawing/2014/main" id="{1157036C-6406-A01F-F1DA-FEC1FB5BFBD4}"/>
              </a:ext>
            </a:extLst>
          </p:cNvPr>
          <p:cNvSpPr txBox="1"/>
          <p:nvPr/>
        </p:nvSpPr>
        <p:spPr>
          <a:xfrm>
            <a:off x="525783" y="5904383"/>
            <a:ext cx="10729589" cy="307777"/>
          </a:xfrm>
          <a:prstGeom prst="rect">
            <a:avLst/>
          </a:prstGeom>
          <a:noFill/>
        </p:spPr>
        <p:txBody>
          <a:bodyPr wrap="square">
            <a:spAutoFit/>
          </a:bodyPr>
          <a:lstStyle/>
          <a:p>
            <a:pPr algn="ctr"/>
            <a:r>
              <a:rPr lang="zh-CN" altLang="en-US" sz="1400" dirty="0">
                <a:effectLst/>
                <a:ea typeface="宋体" panose="02010600030101010101" pitchFamily="2" charset="-122"/>
                <a:cs typeface="宋体" panose="02010600030101010101" pitchFamily="2" charset="-122"/>
              </a:rPr>
              <a:t>（</a:t>
            </a:r>
            <a:r>
              <a:rPr lang="en-US" altLang="zh-CN" sz="1400" dirty="0">
                <a:effectLst/>
                <a:ea typeface="宋体" panose="02010600030101010101" pitchFamily="2" charset="-122"/>
                <a:cs typeface="宋体" panose="02010600030101010101" pitchFamily="2" charset="-122"/>
              </a:rPr>
              <a:t>a</a:t>
            </a:r>
            <a:r>
              <a:rPr lang="zh-CN" altLang="en-US" sz="1400" dirty="0">
                <a:effectLst/>
                <a:ea typeface="宋体" panose="02010600030101010101" pitchFamily="2" charset="-122"/>
                <a:cs typeface="宋体" panose="02010600030101010101" pitchFamily="2" charset="-122"/>
              </a:rPr>
              <a:t>）门极可关断晶闸管（</a:t>
            </a:r>
            <a:r>
              <a:rPr lang="en-US" altLang="zh-CN" sz="1400" dirty="0">
                <a:effectLst/>
                <a:ea typeface="宋体" panose="02010600030101010101" pitchFamily="2" charset="-122"/>
                <a:cs typeface="宋体" panose="02010600030101010101" pitchFamily="2" charset="-122"/>
              </a:rPr>
              <a:t>GTO</a:t>
            </a:r>
            <a:r>
              <a:rPr lang="zh-CN" altLang="en-US" sz="1400" dirty="0">
                <a:effectLst/>
                <a:ea typeface="宋体" panose="02010600030101010101" pitchFamily="2" charset="-122"/>
                <a:cs typeface="宋体" panose="02010600030101010101" pitchFamily="2" charset="-122"/>
              </a:rPr>
              <a:t>）（</a:t>
            </a:r>
            <a:r>
              <a:rPr lang="en-US" altLang="zh-CN" sz="1400" dirty="0">
                <a:effectLst/>
                <a:ea typeface="宋体" panose="02010600030101010101" pitchFamily="2" charset="-122"/>
                <a:cs typeface="宋体" panose="02010600030101010101" pitchFamily="2" charset="-122"/>
              </a:rPr>
              <a:t>b</a:t>
            </a:r>
            <a:r>
              <a:rPr lang="zh-CN" altLang="en-US" sz="1400" dirty="0">
                <a:effectLst/>
                <a:ea typeface="宋体" panose="02010600030101010101" pitchFamily="2" charset="-122"/>
                <a:cs typeface="宋体" panose="02010600030101010101" pitchFamily="2" charset="-122"/>
              </a:rPr>
              <a:t>）功率晶体管（</a:t>
            </a:r>
            <a:r>
              <a:rPr lang="en-US" altLang="zh-CN" sz="1400" dirty="0">
                <a:effectLst/>
                <a:ea typeface="宋体" panose="02010600030101010101" pitchFamily="2" charset="-122"/>
                <a:cs typeface="宋体" panose="02010600030101010101" pitchFamily="2" charset="-122"/>
              </a:rPr>
              <a:t>GTR</a:t>
            </a:r>
            <a:r>
              <a:rPr lang="zh-CN" altLang="en-US" sz="1400" dirty="0">
                <a:effectLst/>
                <a:ea typeface="宋体" panose="02010600030101010101" pitchFamily="2" charset="-122"/>
                <a:cs typeface="宋体" panose="02010600030101010101" pitchFamily="2" charset="-122"/>
              </a:rPr>
              <a:t>）（</a:t>
            </a:r>
            <a:r>
              <a:rPr lang="en-US" altLang="zh-CN" sz="1400" dirty="0">
                <a:effectLst/>
                <a:ea typeface="宋体" panose="02010600030101010101" pitchFamily="2" charset="-122"/>
                <a:cs typeface="宋体" panose="02010600030101010101" pitchFamily="2" charset="-122"/>
              </a:rPr>
              <a:t>c</a:t>
            </a:r>
            <a:r>
              <a:rPr lang="zh-CN" altLang="en-US" sz="1400" dirty="0">
                <a:effectLst/>
                <a:ea typeface="宋体" panose="02010600030101010101" pitchFamily="2" charset="-122"/>
                <a:cs typeface="宋体" panose="02010600030101010101" pitchFamily="2" charset="-122"/>
              </a:rPr>
              <a:t>）电力场效应晶体管（</a:t>
            </a:r>
            <a:r>
              <a:rPr lang="en-US" altLang="zh-CN" sz="1400" dirty="0">
                <a:effectLst/>
                <a:ea typeface="宋体" panose="02010600030101010101" pitchFamily="2" charset="-122"/>
                <a:cs typeface="宋体" panose="02010600030101010101" pitchFamily="2" charset="-122"/>
              </a:rPr>
              <a:t>Power MOSFET</a:t>
            </a:r>
            <a:r>
              <a:rPr lang="zh-CN" altLang="en-US" sz="1400" dirty="0">
                <a:effectLst/>
                <a:ea typeface="宋体" panose="02010600030101010101" pitchFamily="2" charset="-122"/>
                <a:cs typeface="宋体" panose="02010600030101010101" pitchFamily="2" charset="-122"/>
              </a:rPr>
              <a:t>）（</a:t>
            </a:r>
            <a:r>
              <a:rPr lang="en-US" altLang="zh-CN" sz="1400" dirty="0">
                <a:effectLst/>
                <a:ea typeface="宋体" panose="02010600030101010101" pitchFamily="2" charset="-122"/>
                <a:cs typeface="宋体" panose="02010600030101010101" pitchFamily="2" charset="-122"/>
              </a:rPr>
              <a:t>d</a:t>
            </a:r>
            <a:r>
              <a:rPr lang="zh-CN" altLang="en-US" sz="1400" dirty="0">
                <a:effectLst/>
                <a:ea typeface="宋体" panose="02010600030101010101" pitchFamily="2" charset="-122"/>
                <a:cs typeface="宋体" panose="02010600030101010101" pitchFamily="2" charset="-122"/>
              </a:rPr>
              <a:t>）绝缘栅型晶体管（</a:t>
            </a:r>
            <a:r>
              <a:rPr lang="en-US" altLang="zh-CN" sz="1400" dirty="0">
                <a:effectLst/>
                <a:ea typeface="宋体" panose="02010600030101010101" pitchFamily="2" charset="-122"/>
                <a:cs typeface="宋体" panose="02010600030101010101" pitchFamily="2" charset="-122"/>
              </a:rPr>
              <a:t>IGBT</a:t>
            </a:r>
            <a:r>
              <a:rPr lang="zh-CN" altLang="en-US" sz="1400" dirty="0">
                <a:effectLst/>
                <a:ea typeface="宋体" panose="02010600030101010101" pitchFamily="2" charset="-122"/>
                <a:cs typeface="宋体" panose="02010600030101010101" pitchFamily="2" charset="-122"/>
              </a:rPr>
              <a:t>）</a:t>
            </a:r>
          </a:p>
        </p:txBody>
      </p:sp>
      <p:pic>
        <p:nvPicPr>
          <p:cNvPr id="6" name="图片 5">
            <a:extLst>
              <a:ext uri="{FF2B5EF4-FFF2-40B4-BE49-F238E27FC236}">
                <a16:creationId xmlns:a16="http://schemas.microsoft.com/office/drawing/2014/main" id="{54B30DDF-2072-DF59-5D26-BFE92CD61961}"/>
              </a:ext>
            </a:extLst>
          </p:cNvPr>
          <p:cNvPicPr>
            <a:picLocks noChangeAspect="1"/>
          </p:cNvPicPr>
          <p:nvPr/>
        </p:nvPicPr>
        <p:blipFill>
          <a:blip r:embed="rId2"/>
          <a:stretch>
            <a:fillRect/>
          </a:stretch>
        </p:blipFill>
        <p:spPr>
          <a:xfrm>
            <a:off x="3672805" y="2967593"/>
            <a:ext cx="4999153" cy="2834886"/>
          </a:xfrm>
          <a:prstGeom prst="rect">
            <a:avLst/>
          </a:prstGeom>
        </p:spPr>
      </p:pic>
    </p:spTree>
    <p:extLst>
      <p:ext uri="{BB962C8B-B14F-4D97-AF65-F5344CB8AC3E}">
        <p14:creationId xmlns:p14="http://schemas.microsoft.com/office/powerpoint/2010/main" val="19448898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619122" y="1379468"/>
            <a:ext cx="9220835"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1.1.1  </a:t>
            </a:r>
            <a:r>
              <a:rPr lang="zh-CN" altLang="en-US" sz="2400" b="1" dirty="0">
                <a:solidFill>
                  <a:srgbClr val="294B64"/>
                </a:solidFill>
                <a:latin typeface="微软雅黑" panose="020B0503020204020204" charset="-122"/>
                <a:ea typeface="微软雅黑" panose="020B0503020204020204" charset="-122"/>
              </a:rPr>
              <a:t>变频器概念</a:t>
            </a:r>
            <a:endParaRPr lang="en-US" altLang="zh-CN" sz="2400" b="1" dirty="0">
              <a:solidFill>
                <a:srgbClr val="294B64"/>
              </a:solidFill>
              <a:latin typeface="微软雅黑" panose="020B0503020204020204" charset="-122"/>
              <a:ea typeface="微软雅黑" panose="020B0503020204020204" charset="-122"/>
            </a:endParaRPr>
          </a:p>
        </p:txBody>
      </p:sp>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168" name="Text Box 26"/>
          <p:cNvSpPr txBox="1"/>
          <p:nvPr/>
        </p:nvSpPr>
        <p:spPr>
          <a:xfrm>
            <a:off x="280670" y="969099"/>
            <a:ext cx="1371600" cy="398780"/>
          </a:xfrm>
          <a:prstGeom prst="rect">
            <a:avLst/>
          </a:prstGeom>
          <a:solidFill>
            <a:srgbClr val="1F497D"/>
          </a:solidFill>
          <a:ln w="9525">
            <a:noFill/>
          </a:ln>
        </p:spPr>
        <p:txBody>
          <a:bodyPr>
            <a:spAutoFit/>
          </a:bodyPr>
          <a:lstStyle/>
          <a:p>
            <a:r>
              <a:rPr lang="en-US" altLang="zh-CN" sz="2000" b="1" dirty="0">
                <a:solidFill>
                  <a:schemeClr val="bg1"/>
                </a:solidFill>
                <a:latin typeface="微软雅黑" panose="020B0503020204020204" charset="-122"/>
                <a:ea typeface="微软雅黑" panose="020B0503020204020204" charset="-122"/>
              </a:rPr>
              <a:t>  </a:t>
            </a:r>
            <a:r>
              <a:rPr lang="zh-CN" altLang="en-US" sz="2000" b="1" dirty="0">
                <a:solidFill>
                  <a:schemeClr val="bg1"/>
                </a:solidFill>
                <a:latin typeface="微软雅黑" panose="020B0503020204020204" charset="-122"/>
                <a:ea typeface="微软雅黑" panose="020B0503020204020204" charset="-122"/>
              </a:rPr>
              <a:t>知识准备</a:t>
            </a:r>
            <a:endParaRPr lang="en-US" altLang="zh-CN" sz="2000" b="1" dirty="0">
              <a:solidFill>
                <a:schemeClr val="bg1"/>
              </a:solidFill>
              <a:latin typeface="微软雅黑" panose="020B0503020204020204" charset="-122"/>
              <a:ea typeface="微软雅黑" panose="020B0503020204020204" charset="-122"/>
            </a:endParaRPr>
          </a:p>
        </p:txBody>
      </p:sp>
      <p:sp>
        <p:nvSpPr>
          <p:cNvPr id="102" name="文本框 101"/>
          <p:cNvSpPr txBox="1"/>
          <p:nvPr/>
        </p:nvSpPr>
        <p:spPr>
          <a:xfrm>
            <a:off x="619122" y="1932678"/>
            <a:ext cx="9967460" cy="1705403"/>
          </a:xfrm>
          <a:prstGeom prst="rect">
            <a:avLst/>
          </a:prstGeom>
          <a:noFill/>
          <a:ln w="9525">
            <a:noFill/>
          </a:ln>
        </p:spPr>
        <p:txBody>
          <a:bodyPr wrap="square">
            <a:spAutoFit/>
          </a:bodyPr>
          <a:lstStyle/>
          <a:p>
            <a:pPr>
              <a:lnSpc>
                <a:spcPct val="150000"/>
              </a:lnSpc>
            </a:pPr>
            <a:r>
              <a:rPr lang="zh-CN" altLang="en-US" dirty="0">
                <a:solidFill>
                  <a:srgbClr val="294B64"/>
                </a:solidFill>
                <a:latin typeface="微软雅黑" panose="020B0503020204020204" charset="-122"/>
                <a:ea typeface="微软雅黑" panose="020B0503020204020204" charset="-122"/>
              </a:rPr>
              <a:t>       </a:t>
            </a:r>
            <a:r>
              <a:rPr lang="zh-CN" altLang="en-US" dirty="0">
                <a:latin typeface="+mn-ea"/>
              </a:rPr>
              <a:t>变频器是指把电压和频率固定不变的交流电变换为电压或频率可变的交流电的装置，通过改变电机工作电源频率方式来控制交流电动机的电力控制设备。</a:t>
            </a:r>
            <a:endParaRPr lang="en-US" altLang="zh-CN" dirty="0">
              <a:latin typeface="+mn-ea"/>
            </a:endParaRPr>
          </a:p>
          <a:p>
            <a:pPr>
              <a:lnSpc>
                <a:spcPct val="150000"/>
              </a:lnSpc>
            </a:pPr>
            <a:r>
              <a:rPr lang="zh-CN" altLang="en-US" dirty="0">
                <a:latin typeface="+mn-ea"/>
              </a:rPr>
              <a:t>     利用软硬件控制系统将工频电源（</a:t>
            </a:r>
            <a:r>
              <a:rPr lang="en-US" altLang="zh-CN" dirty="0">
                <a:latin typeface="+mn-ea"/>
              </a:rPr>
              <a:t>50Hz</a:t>
            </a:r>
            <a:r>
              <a:rPr lang="zh-CN" altLang="en-US" dirty="0">
                <a:latin typeface="+mn-ea"/>
              </a:rPr>
              <a:t>或</a:t>
            </a:r>
            <a:r>
              <a:rPr lang="en-US" altLang="zh-CN" dirty="0">
                <a:latin typeface="+mn-ea"/>
              </a:rPr>
              <a:t>60Hz</a:t>
            </a:r>
            <a:r>
              <a:rPr lang="zh-CN" altLang="en-US" dirty="0">
                <a:latin typeface="+mn-ea"/>
              </a:rPr>
              <a:t>）变换为另一频率的交流电施加在电机定子绕组上，使交流电动机实现无级调速，称为变频调速</a:t>
            </a:r>
            <a:endParaRPr lang="zh-CN" altLang="zh-CN" dirty="0">
              <a:latin typeface="+mn-ea"/>
            </a:endParaRPr>
          </a:p>
        </p:txBody>
      </p:sp>
      <p:sp>
        <p:nvSpPr>
          <p:cNvPr id="4" name="矩形 3">
            <a:extLst>
              <a:ext uri="{FF2B5EF4-FFF2-40B4-BE49-F238E27FC236}">
                <a16:creationId xmlns:a16="http://schemas.microsoft.com/office/drawing/2014/main" id="{227C3C85-CE04-4E8B-A56D-10562EC800B6}"/>
              </a:ext>
            </a:extLst>
          </p:cNvPr>
          <p:cNvSpPr/>
          <p:nvPr/>
        </p:nvSpPr>
        <p:spPr>
          <a:xfrm>
            <a:off x="4443190" y="6121246"/>
            <a:ext cx="3092513" cy="291555"/>
          </a:xfrm>
          <a:prstGeom prst="rect">
            <a:avLst/>
          </a:prstGeom>
        </p:spPr>
        <p:txBody>
          <a:bodyPr wrap="none">
            <a:spAutoFit/>
          </a:bodyPr>
          <a:lstStyle/>
          <a:p>
            <a:pPr>
              <a:lnSpc>
                <a:spcPts val="1500"/>
              </a:lnSpc>
              <a:spcBef>
                <a:spcPts val="200"/>
              </a:spcBef>
              <a:spcAft>
                <a:spcPts val="200"/>
              </a:spcAft>
            </a:pPr>
            <a:r>
              <a:rPr lang="zh-CN" altLang="zh-CN" dirty="0">
                <a:solidFill>
                  <a:srgbClr val="294B64"/>
                </a:solidFill>
                <a:latin typeface="微软雅黑" panose="020B0503020204020204" charset="-122"/>
                <a:ea typeface="微软雅黑" panose="020B0503020204020204" charset="-122"/>
              </a:rPr>
              <a:t>图</a:t>
            </a:r>
            <a:r>
              <a:rPr lang="en-US" altLang="zh-CN" dirty="0">
                <a:solidFill>
                  <a:srgbClr val="294B64"/>
                </a:solidFill>
                <a:latin typeface="微软雅黑" panose="020B0503020204020204" charset="-122"/>
                <a:ea typeface="微软雅黑" panose="020B0503020204020204" charset="-122"/>
              </a:rPr>
              <a:t>1-1</a:t>
            </a:r>
            <a:r>
              <a:rPr lang="zh-CN" altLang="zh-CN" dirty="0">
                <a:solidFill>
                  <a:srgbClr val="294B64"/>
                </a:solidFill>
                <a:latin typeface="微软雅黑" panose="020B0503020204020204" charset="-122"/>
                <a:ea typeface="微软雅黑" panose="020B0503020204020204" charset="-122"/>
              </a:rPr>
              <a:t>　</a:t>
            </a:r>
            <a:r>
              <a:rPr lang="zh-CN" altLang="en-US" dirty="0">
                <a:solidFill>
                  <a:srgbClr val="294B64"/>
                </a:solidFill>
                <a:latin typeface="微软雅黑" panose="020B0503020204020204" charset="-122"/>
                <a:ea typeface="微软雅黑" panose="020B0503020204020204" charset="-122"/>
              </a:rPr>
              <a:t>变频器控制系统框图</a:t>
            </a:r>
            <a:endParaRPr lang="zh-CN" altLang="zh-CN" dirty="0">
              <a:solidFill>
                <a:srgbClr val="294B64"/>
              </a:solidFill>
              <a:latin typeface="微软雅黑" panose="020B0503020204020204" charset="-122"/>
              <a:ea typeface="微软雅黑" panose="020B0503020204020204" charset="-122"/>
            </a:endParaRP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1.1 </a:t>
            </a:r>
            <a:r>
              <a:rPr lang="zh-CN" altLang="en-US" sz="3200" b="1" dirty="0">
                <a:solidFill>
                  <a:srgbClr val="022F4F"/>
                </a:solidFill>
                <a:latin typeface="微软雅黑" panose="020B0503020204020204" charset="-122"/>
                <a:ea typeface="微软雅黑" panose="020B0503020204020204" charset="-122"/>
              </a:rPr>
              <a:t>变频器认知</a:t>
            </a:r>
            <a:endParaRPr lang="zh-CN" altLang="zh-CN" sz="3200" b="1" dirty="0">
              <a:solidFill>
                <a:srgbClr val="022F4F"/>
              </a:solidFill>
              <a:latin typeface="微软雅黑" panose="020B0503020204020204" charset="-122"/>
              <a:ea typeface="微软雅黑" panose="020B0503020204020204" charset="-122"/>
            </a:endParaRPr>
          </a:p>
        </p:txBody>
      </p:sp>
      <p:pic>
        <p:nvPicPr>
          <p:cNvPr id="2" name="图片 1">
            <a:extLst>
              <a:ext uri="{FF2B5EF4-FFF2-40B4-BE49-F238E27FC236}">
                <a16:creationId xmlns:a16="http://schemas.microsoft.com/office/drawing/2014/main" id="{BFE90B5C-8761-26B3-B912-D0D005AF4174}"/>
              </a:ext>
            </a:extLst>
          </p:cNvPr>
          <p:cNvPicPr>
            <a:picLocks noChangeAspect="1"/>
          </p:cNvPicPr>
          <p:nvPr/>
        </p:nvPicPr>
        <p:blipFill>
          <a:blip r:embed="rId2"/>
          <a:stretch>
            <a:fillRect/>
          </a:stretch>
        </p:blipFill>
        <p:spPr>
          <a:xfrm>
            <a:off x="2376661" y="3707277"/>
            <a:ext cx="6558909" cy="1927371"/>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BC11E2C0-104E-FFC2-2CEB-38D577572014}"/>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57F505E9-D8FD-4C7F-FF8B-AE1BD7661D18}"/>
              </a:ext>
            </a:extLst>
          </p:cNvPr>
          <p:cNvSpPr txBox="1"/>
          <p:nvPr/>
        </p:nvSpPr>
        <p:spPr>
          <a:xfrm>
            <a:off x="525783" y="1260715"/>
            <a:ext cx="10470507" cy="3351367"/>
          </a:xfrm>
          <a:prstGeom prst="rect">
            <a:avLst/>
          </a:prstGeom>
          <a:noFill/>
        </p:spPr>
        <p:txBody>
          <a:bodyPr wrap="square">
            <a:spAutoFit/>
          </a:bodyPr>
          <a:lstStyle/>
          <a:p>
            <a:pPr>
              <a:lnSpc>
                <a:spcPct val="150000"/>
              </a:lnSpc>
            </a:pPr>
            <a:r>
              <a:rPr lang="en-US" altLang="zh-CN" b="1" dirty="0">
                <a:latin typeface="+mn-ea"/>
              </a:rPr>
              <a:t>4.</a:t>
            </a:r>
            <a:r>
              <a:rPr lang="zh-CN" altLang="en-US" b="1" dirty="0">
                <a:latin typeface="+mn-ea"/>
              </a:rPr>
              <a:t>绝缘栅型晶体管（</a:t>
            </a:r>
            <a:r>
              <a:rPr lang="en-US" altLang="zh-CN" b="1" dirty="0">
                <a:latin typeface="+mn-ea"/>
              </a:rPr>
              <a:t>IGBT</a:t>
            </a:r>
            <a:r>
              <a:rPr lang="zh-CN" altLang="en-US" b="1" dirty="0">
                <a:latin typeface="+mn-ea"/>
              </a:rPr>
              <a:t>）</a:t>
            </a:r>
          </a:p>
          <a:p>
            <a:pPr>
              <a:lnSpc>
                <a:spcPct val="150000"/>
              </a:lnSpc>
            </a:pPr>
            <a:r>
              <a:rPr lang="zh-CN" altLang="en-US" dirty="0">
                <a:latin typeface="+mn-ea"/>
              </a:rPr>
              <a:t>现代电力电子器件仍然在向大功率、高频化和易驱动方向发展。电力电子模块化是提升功率密度的重要</a:t>
            </a:r>
            <a:r>
              <a:rPr lang="en-US" altLang="zh-CN" dirty="0">
                <a:latin typeface="+mn-ea"/>
              </a:rPr>
              <a:t>-</a:t>
            </a:r>
            <a:r>
              <a:rPr lang="zh-CN" altLang="en-US" dirty="0">
                <a:latin typeface="+mn-ea"/>
              </a:rPr>
              <a:t>步。电力电子器件的制造工艺连续迭代，性能指标不断提高。</a:t>
            </a:r>
          </a:p>
          <a:p>
            <a:pPr>
              <a:lnSpc>
                <a:spcPct val="150000"/>
              </a:lnSpc>
            </a:pPr>
            <a:r>
              <a:rPr lang="zh-CN" altLang="en-US" dirty="0">
                <a:latin typeface="+mn-ea"/>
              </a:rPr>
              <a:t>（</a:t>
            </a:r>
            <a:r>
              <a:rPr lang="en-US" altLang="zh-CN" dirty="0">
                <a:latin typeface="+mn-ea"/>
              </a:rPr>
              <a:t>1</a:t>
            </a:r>
            <a:r>
              <a:rPr lang="zh-CN" altLang="en-US" dirty="0">
                <a:latin typeface="+mn-ea"/>
              </a:rPr>
              <a:t>）</a:t>
            </a:r>
            <a:r>
              <a:rPr lang="en-US" altLang="zh-CN" dirty="0">
                <a:latin typeface="+mn-ea"/>
              </a:rPr>
              <a:t>IGBT</a:t>
            </a:r>
            <a:r>
              <a:rPr lang="zh-CN" altLang="en-US" dirty="0">
                <a:latin typeface="+mn-ea"/>
              </a:rPr>
              <a:t>工作原理</a:t>
            </a:r>
            <a:endParaRPr lang="en-US" altLang="zh-CN" dirty="0">
              <a:latin typeface="+mn-ea"/>
            </a:endParaRPr>
          </a:p>
          <a:p>
            <a:pPr marL="285750" indent="-285750">
              <a:lnSpc>
                <a:spcPct val="150000"/>
              </a:lnSpc>
              <a:buFont typeface="Arial" panose="020B0604020202020204" pitchFamily="34" charset="0"/>
              <a:buChar char="•"/>
            </a:pPr>
            <a:r>
              <a:rPr lang="en-US" altLang="zh-CN" dirty="0">
                <a:latin typeface="+mn-ea"/>
              </a:rPr>
              <a:t>IGBT</a:t>
            </a:r>
            <a:r>
              <a:rPr lang="zh-CN" altLang="en-US" dirty="0">
                <a:latin typeface="+mn-ea"/>
              </a:rPr>
              <a:t>是是由 </a:t>
            </a:r>
            <a:r>
              <a:rPr lang="en-US" altLang="zh-CN" dirty="0">
                <a:latin typeface="+mn-ea"/>
              </a:rPr>
              <a:t>BJT(</a:t>
            </a:r>
            <a:r>
              <a:rPr lang="zh-CN" altLang="en-US" dirty="0">
                <a:latin typeface="+mn-ea"/>
              </a:rPr>
              <a:t>双极结型晶体三极管</a:t>
            </a:r>
            <a:r>
              <a:rPr lang="en-US" altLang="zh-CN" dirty="0">
                <a:latin typeface="+mn-ea"/>
              </a:rPr>
              <a:t>) </a:t>
            </a:r>
            <a:r>
              <a:rPr lang="zh-CN" altLang="en-US" dirty="0">
                <a:latin typeface="+mn-ea"/>
              </a:rPr>
              <a:t>和 </a:t>
            </a:r>
            <a:r>
              <a:rPr lang="en-US" altLang="zh-CN" dirty="0">
                <a:latin typeface="+mn-ea"/>
              </a:rPr>
              <a:t>MOS(</a:t>
            </a:r>
            <a:r>
              <a:rPr lang="zh-CN" altLang="en-US" dirty="0">
                <a:latin typeface="+mn-ea"/>
              </a:rPr>
              <a:t>绝缘栅型场效应管</a:t>
            </a:r>
            <a:r>
              <a:rPr lang="en-US" altLang="zh-CN" dirty="0">
                <a:latin typeface="+mn-ea"/>
              </a:rPr>
              <a:t>) </a:t>
            </a:r>
            <a:r>
              <a:rPr lang="zh-CN" altLang="en-US" dirty="0">
                <a:latin typeface="+mn-ea"/>
              </a:rPr>
              <a:t>组成的复合全控型功率半导体器件</a:t>
            </a:r>
            <a:r>
              <a:rPr lang="en-US" altLang="zh-CN" dirty="0">
                <a:latin typeface="+mn-ea"/>
              </a:rPr>
              <a:t>,</a:t>
            </a:r>
            <a:r>
              <a:rPr lang="zh-CN" altLang="en-US" dirty="0">
                <a:latin typeface="+mn-ea"/>
              </a:rPr>
              <a:t>其具有自关断的特征，兼有功率</a:t>
            </a:r>
            <a:r>
              <a:rPr lang="en-US" altLang="zh-CN" dirty="0">
                <a:latin typeface="+mn-ea"/>
              </a:rPr>
              <a:t>MOSFET</a:t>
            </a:r>
            <a:r>
              <a:rPr lang="zh-CN" altLang="en-US" dirty="0">
                <a:latin typeface="+mn-ea"/>
              </a:rPr>
              <a:t>和双极性器件的优点。</a:t>
            </a:r>
            <a:endParaRPr lang="en-US" altLang="zh-CN" dirty="0">
              <a:latin typeface="+mn-ea"/>
            </a:endParaRPr>
          </a:p>
          <a:p>
            <a:pPr marL="285750" indent="-285750">
              <a:lnSpc>
                <a:spcPct val="150000"/>
              </a:lnSpc>
              <a:buFont typeface="Arial" panose="020B0604020202020204" pitchFamily="34" charset="0"/>
              <a:buChar char="•"/>
            </a:pPr>
            <a:r>
              <a:rPr lang="en-US" altLang="zh-CN" dirty="0">
                <a:latin typeface="+mn-ea"/>
              </a:rPr>
              <a:t>IGBT</a:t>
            </a:r>
            <a:r>
              <a:rPr lang="zh-CN" altLang="en-US" dirty="0">
                <a:latin typeface="+mn-ea"/>
              </a:rPr>
              <a:t>具有高输入阻抗、电压控制、驱动功率小、开关频率高、饱和压降低、耐高压、大电流、安全工作频率宽等优点。</a:t>
            </a:r>
          </a:p>
        </p:txBody>
      </p:sp>
    </p:spTree>
    <p:extLst>
      <p:ext uri="{BB962C8B-B14F-4D97-AF65-F5344CB8AC3E}">
        <p14:creationId xmlns:p14="http://schemas.microsoft.com/office/powerpoint/2010/main" val="18320041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BC11E2C0-104E-FFC2-2CEB-38D577572014}"/>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57F505E9-D8FD-4C7F-FF8B-AE1BD7661D18}"/>
              </a:ext>
            </a:extLst>
          </p:cNvPr>
          <p:cNvSpPr txBox="1"/>
          <p:nvPr/>
        </p:nvSpPr>
        <p:spPr>
          <a:xfrm>
            <a:off x="525783" y="1260715"/>
            <a:ext cx="10470507" cy="1273875"/>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dirty="0">
                <a:latin typeface="+mn-ea"/>
              </a:rPr>
              <a:t>IGBT</a:t>
            </a:r>
            <a:r>
              <a:rPr lang="zh-CN" altLang="en-US" dirty="0">
                <a:latin typeface="+mn-ea"/>
              </a:rPr>
              <a:t>是由</a:t>
            </a:r>
            <a:r>
              <a:rPr lang="en-US" altLang="zh-CN" dirty="0">
                <a:latin typeface="+mn-ea"/>
              </a:rPr>
              <a:t>GTR</a:t>
            </a:r>
            <a:r>
              <a:rPr lang="zh-CN" altLang="en-US" dirty="0">
                <a:latin typeface="+mn-ea"/>
              </a:rPr>
              <a:t>与</a:t>
            </a:r>
            <a:r>
              <a:rPr lang="en-US" altLang="zh-CN" dirty="0">
                <a:latin typeface="+mn-ea"/>
              </a:rPr>
              <a:t>MOSFET</a:t>
            </a:r>
            <a:r>
              <a:rPr lang="zh-CN" altLang="en-US" dirty="0">
                <a:latin typeface="+mn-ea"/>
              </a:rPr>
              <a:t>组成的达林顿结构，一个由</a:t>
            </a:r>
            <a:r>
              <a:rPr lang="en-US" altLang="zh-CN" dirty="0">
                <a:latin typeface="+mn-ea"/>
              </a:rPr>
              <a:t>MOSFET</a:t>
            </a:r>
            <a:r>
              <a:rPr lang="zh-CN" altLang="en-US" dirty="0">
                <a:latin typeface="+mn-ea"/>
              </a:rPr>
              <a:t>驱动的厚基区</a:t>
            </a:r>
            <a:r>
              <a:rPr lang="en-US" altLang="zh-CN" dirty="0">
                <a:latin typeface="+mn-ea"/>
              </a:rPr>
              <a:t>PNP</a:t>
            </a:r>
            <a:r>
              <a:rPr lang="zh-CN" altLang="en-US" dirty="0">
                <a:latin typeface="+mn-ea"/>
              </a:rPr>
              <a:t>晶体管，</a:t>
            </a:r>
            <a:r>
              <a:rPr lang="en-US" altLang="zh-CN" dirty="0">
                <a:latin typeface="+mn-ea"/>
              </a:rPr>
              <a:t>RN</a:t>
            </a:r>
            <a:r>
              <a:rPr lang="zh-CN" altLang="en-US" dirty="0">
                <a:latin typeface="+mn-ea"/>
              </a:rPr>
              <a:t>为晶体管基区内的调制电阻，</a:t>
            </a:r>
            <a:r>
              <a:rPr lang="en-US" altLang="zh-CN" dirty="0">
                <a:latin typeface="+mn-ea"/>
              </a:rPr>
              <a:t>IGBT</a:t>
            </a:r>
            <a:r>
              <a:rPr lang="zh-CN" altLang="en-US" dirty="0">
                <a:latin typeface="+mn-ea"/>
              </a:rPr>
              <a:t>的驱动原理与电力</a:t>
            </a:r>
            <a:r>
              <a:rPr lang="en-US" altLang="zh-CN" dirty="0">
                <a:latin typeface="+mn-ea"/>
              </a:rPr>
              <a:t>MOSFET</a:t>
            </a:r>
            <a:r>
              <a:rPr lang="zh-CN" altLang="en-US" dirty="0">
                <a:latin typeface="+mn-ea"/>
              </a:rPr>
              <a:t>基本相同，是一个场控器件，通断由栅射极电压</a:t>
            </a:r>
            <a:r>
              <a:rPr lang="en-US" altLang="zh-CN" dirty="0">
                <a:latin typeface="+mn-ea"/>
              </a:rPr>
              <a:t>UGE</a:t>
            </a:r>
            <a:r>
              <a:rPr lang="zh-CN" altLang="en-US" dirty="0">
                <a:latin typeface="+mn-ea"/>
              </a:rPr>
              <a:t>决定，其外部有三个电极，分别为</a:t>
            </a:r>
            <a:r>
              <a:rPr lang="en-US" altLang="zh-CN" dirty="0">
                <a:latin typeface="+mn-ea"/>
              </a:rPr>
              <a:t>G-</a:t>
            </a:r>
            <a:r>
              <a:rPr lang="zh-CN" altLang="en-US" dirty="0">
                <a:latin typeface="+mn-ea"/>
              </a:rPr>
              <a:t>栅极，</a:t>
            </a:r>
            <a:r>
              <a:rPr lang="en-US" altLang="zh-CN" dirty="0">
                <a:latin typeface="+mn-ea"/>
              </a:rPr>
              <a:t>C-</a:t>
            </a:r>
            <a:r>
              <a:rPr lang="zh-CN" altLang="en-US" dirty="0">
                <a:latin typeface="+mn-ea"/>
              </a:rPr>
              <a:t>集电极，</a:t>
            </a:r>
            <a:r>
              <a:rPr lang="en-US" altLang="zh-CN" dirty="0">
                <a:latin typeface="+mn-ea"/>
              </a:rPr>
              <a:t>E-</a:t>
            </a:r>
            <a:r>
              <a:rPr lang="zh-CN" altLang="en-US" dirty="0">
                <a:latin typeface="+mn-ea"/>
              </a:rPr>
              <a:t>发射极。</a:t>
            </a:r>
          </a:p>
        </p:txBody>
      </p:sp>
      <p:pic>
        <p:nvPicPr>
          <p:cNvPr id="3" name="图片 2">
            <a:extLst>
              <a:ext uri="{FF2B5EF4-FFF2-40B4-BE49-F238E27FC236}">
                <a16:creationId xmlns:a16="http://schemas.microsoft.com/office/drawing/2014/main" id="{E3E96515-6DD3-6232-8834-1F75F0DBA5B7}"/>
              </a:ext>
            </a:extLst>
          </p:cNvPr>
          <p:cNvPicPr>
            <a:picLocks noChangeAspect="1"/>
          </p:cNvPicPr>
          <p:nvPr/>
        </p:nvPicPr>
        <p:blipFill>
          <a:blip r:embed="rId2"/>
          <a:stretch>
            <a:fillRect/>
          </a:stretch>
        </p:blipFill>
        <p:spPr>
          <a:xfrm>
            <a:off x="5977061" y="2571047"/>
            <a:ext cx="4289492" cy="3096344"/>
          </a:xfrm>
          <a:prstGeom prst="rect">
            <a:avLst/>
          </a:prstGeom>
          <a:noFill/>
          <a:ln w="9525" cap="flat" cmpd="sng">
            <a:noFill/>
            <a:prstDash val="solid"/>
            <a:round/>
          </a:ln>
        </p:spPr>
      </p:pic>
      <p:sp>
        <p:nvSpPr>
          <p:cNvPr id="6" name="文本框 5">
            <a:extLst>
              <a:ext uri="{FF2B5EF4-FFF2-40B4-BE49-F238E27FC236}">
                <a16:creationId xmlns:a16="http://schemas.microsoft.com/office/drawing/2014/main" id="{53D59004-5EEB-F1C3-921D-8CB62986DD24}"/>
              </a:ext>
            </a:extLst>
          </p:cNvPr>
          <p:cNvSpPr txBox="1"/>
          <p:nvPr/>
        </p:nvSpPr>
        <p:spPr>
          <a:xfrm>
            <a:off x="5040957" y="5719755"/>
            <a:ext cx="5801360" cy="307777"/>
          </a:xfrm>
          <a:prstGeom prst="rect">
            <a:avLst/>
          </a:prstGeom>
          <a:noFill/>
        </p:spPr>
        <p:txBody>
          <a:bodyPr wrap="square">
            <a:spAutoFit/>
          </a:bodyPr>
          <a:lstStyle/>
          <a:p>
            <a:pPr indent="266700" algn="ct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IGBT</a:t>
            </a:r>
            <a:r>
              <a:rPr lang="zh-CN"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等效电路及符号</a:t>
            </a:r>
            <a:endParaRPr lang="zh-CN" altLang="zh-CN" sz="14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7E9767BA-461C-8AA1-F1E3-3E4F50F034A1}"/>
              </a:ext>
            </a:extLst>
          </p:cNvPr>
          <p:cNvSpPr txBox="1"/>
          <p:nvPr/>
        </p:nvSpPr>
        <p:spPr>
          <a:xfrm>
            <a:off x="624663" y="2881440"/>
            <a:ext cx="5163246" cy="2520370"/>
          </a:xfrm>
          <a:prstGeom prst="rect">
            <a:avLst/>
          </a:prstGeom>
          <a:solidFill>
            <a:schemeClr val="bg2"/>
          </a:solidFill>
        </p:spPr>
        <p:txBody>
          <a:bodyPr wrap="square">
            <a:spAutoFit/>
          </a:bodyPr>
          <a:lstStyle/>
          <a:p>
            <a:pPr marL="285750" indent="-285750">
              <a:lnSpc>
                <a:spcPct val="150000"/>
              </a:lnSpc>
              <a:buFont typeface="Arial" panose="020B0604020202020204" pitchFamily="34" charset="0"/>
              <a:buChar char="•"/>
            </a:pPr>
            <a:r>
              <a:rPr lang="en-US" altLang="zh-CN" dirty="0" err="1">
                <a:latin typeface="+mn-ea"/>
              </a:rPr>
              <a:t>Ucg</a:t>
            </a:r>
            <a:r>
              <a:rPr lang="zh-CN" altLang="en-US" dirty="0">
                <a:latin typeface="+mn-ea"/>
              </a:rPr>
              <a:t>大于开启电压</a:t>
            </a:r>
            <a:r>
              <a:rPr lang="en-US" altLang="zh-CN" dirty="0" err="1">
                <a:latin typeface="+mn-ea"/>
              </a:rPr>
              <a:t>Uce</a:t>
            </a:r>
            <a:r>
              <a:rPr lang="en-US" altLang="zh-CN" dirty="0">
                <a:latin typeface="+mn-ea"/>
              </a:rPr>
              <a:t> (</a:t>
            </a:r>
            <a:r>
              <a:rPr lang="en-US" altLang="zh-CN" dirty="0" err="1">
                <a:latin typeface="+mn-ea"/>
              </a:rPr>
              <a:t>th</a:t>
            </a:r>
            <a:r>
              <a:rPr lang="en-US" altLang="zh-CN" dirty="0">
                <a:latin typeface="+mn-ea"/>
              </a:rPr>
              <a:t>)</a:t>
            </a:r>
            <a:r>
              <a:rPr lang="zh-CN" altLang="en-US" dirty="0">
                <a:latin typeface="+mn-ea"/>
              </a:rPr>
              <a:t>时，</a:t>
            </a:r>
            <a:r>
              <a:rPr lang="en-US" altLang="zh-CN" dirty="0">
                <a:latin typeface="+mn-ea"/>
              </a:rPr>
              <a:t>MOSFET</a:t>
            </a:r>
            <a:r>
              <a:rPr lang="zh-CN" altLang="en-US" dirty="0">
                <a:latin typeface="+mn-ea"/>
              </a:rPr>
              <a:t>内形成沟道，为晶体管提供基极电流，</a:t>
            </a:r>
            <a:r>
              <a:rPr lang="en-US" altLang="zh-CN" dirty="0">
                <a:latin typeface="+mn-ea"/>
              </a:rPr>
              <a:t>IGBT</a:t>
            </a:r>
            <a:r>
              <a:rPr lang="zh-CN" altLang="en-US" dirty="0">
                <a:latin typeface="+mn-ea"/>
              </a:rPr>
              <a:t>导通。电导调制效应使电阻</a:t>
            </a:r>
            <a:r>
              <a:rPr lang="en-US" altLang="zh-CN" dirty="0">
                <a:latin typeface="+mn-ea"/>
              </a:rPr>
              <a:t>RN</a:t>
            </a:r>
            <a:r>
              <a:rPr lang="zh-CN" altLang="en-US" dirty="0">
                <a:latin typeface="+mn-ea"/>
              </a:rPr>
              <a:t>减小，使通态压降小。</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栅射极间施加反压或不加信号时，</a:t>
            </a:r>
            <a:r>
              <a:rPr lang="en-US" altLang="zh-CN" dirty="0">
                <a:latin typeface="+mn-ea"/>
              </a:rPr>
              <a:t>MOSFET</a:t>
            </a:r>
            <a:r>
              <a:rPr lang="zh-CN" altLang="en-US" dirty="0">
                <a:latin typeface="+mn-ea"/>
              </a:rPr>
              <a:t>内的沟道消失，晶体管的基极电流被切断，</a:t>
            </a:r>
            <a:r>
              <a:rPr lang="en-US" altLang="zh-CN" dirty="0">
                <a:latin typeface="+mn-ea"/>
              </a:rPr>
              <a:t>IGBT</a:t>
            </a:r>
            <a:r>
              <a:rPr lang="zh-CN" altLang="en-US" dirty="0">
                <a:latin typeface="+mn-ea"/>
              </a:rPr>
              <a:t>关断。</a:t>
            </a:r>
          </a:p>
        </p:txBody>
      </p:sp>
    </p:spTree>
    <p:extLst>
      <p:ext uri="{BB962C8B-B14F-4D97-AF65-F5344CB8AC3E}">
        <p14:creationId xmlns:p14="http://schemas.microsoft.com/office/powerpoint/2010/main" val="22187933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BC11E2C0-104E-FFC2-2CEB-38D577572014}"/>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57F505E9-D8FD-4C7F-FF8B-AE1BD7661D18}"/>
              </a:ext>
            </a:extLst>
          </p:cNvPr>
          <p:cNvSpPr txBox="1"/>
          <p:nvPr/>
        </p:nvSpPr>
        <p:spPr>
          <a:xfrm>
            <a:off x="525783" y="1260715"/>
            <a:ext cx="10470507" cy="1273875"/>
          </a:xfrm>
          <a:prstGeom prst="rect">
            <a:avLst/>
          </a:prstGeom>
          <a:noFill/>
        </p:spPr>
        <p:txBody>
          <a:bodyPr wrap="square">
            <a:spAutoFit/>
          </a:bodyPr>
          <a:lstStyle/>
          <a:p>
            <a:pPr>
              <a:lnSpc>
                <a:spcPct val="150000"/>
              </a:lnSpc>
            </a:pPr>
            <a:r>
              <a:rPr lang="zh-CN" altLang="en-US" dirty="0">
                <a:latin typeface="+mn-ea"/>
              </a:rPr>
              <a:t>（</a:t>
            </a:r>
            <a:r>
              <a:rPr lang="en-US" altLang="zh-CN" dirty="0">
                <a:latin typeface="+mn-ea"/>
              </a:rPr>
              <a:t>2</a:t>
            </a:r>
            <a:r>
              <a:rPr lang="zh-CN" altLang="en-US" dirty="0">
                <a:latin typeface="+mn-ea"/>
              </a:rPr>
              <a:t>）</a:t>
            </a:r>
            <a:r>
              <a:rPr lang="en-US" altLang="zh-CN" dirty="0">
                <a:latin typeface="+mn-ea"/>
              </a:rPr>
              <a:t>IGBT</a:t>
            </a:r>
            <a:r>
              <a:rPr lang="zh-CN" altLang="en-US" dirty="0">
                <a:latin typeface="+mn-ea"/>
              </a:rPr>
              <a:t>的分类</a:t>
            </a:r>
          </a:p>
          <a:p>
            <a:pPr marL="285750" indent="-285750">
              <a:lnSpc>
                <a:spcPct val="150000"/>
              </a:lnSpc>
              <a:buFont typeface="Arial" panose="020B0604020202020204" pitchFamily="34" charset="0"/>
              <a:buChar char="•"/>
            </a:pPr>
            <a:r>
              <a:rPr lang="en-US" altLang="zh-CN" dirty="0">
                <a:latin typeface="+mn-ea"/>
              </a:rPr>
              <a:t>IGBT</a:t>
            </a:r>
            <a:r>
              <a:rPr lang="zh-CN" altLang="en-US" dirty="0">
                <a:latin typeface="+mn-ea"/>
              </a:rPr>
              <a:t>按照使用电压范围，可以将</a:t>
            </a:r>
            <a:r>
              <a:rPr lang="en-US" altLang="zh-CN" dirty="0">
                <a:latin typeface="+mn-ea"/>
              </a:rPr>
              <a:t>IGBT</a:t>
            </a:r>
            <a:r>
              <a:rPr lang="zh-CN" altLang="en-US" dirty="0">
                <a:latin typeface="+mn-ea"/>
              </a:rPr>
              <a:t>分为超低压、低压、中压和高压几大类产品，</a:t>
            </a:r>
          </a:p>
          <a:p>
            <a:pPr marL="285750" indent="-285750">
              <a:lnSpc>
                <a:spcPct val="150000"/>
              </a:lnSpc>
              <a:buFont typeface="Arial" panose="020B0604020202020204" pitchFamily="34" charset="0"/>
              <a:buChar char="•"/>
            </a:pPr>
            <a:r>
              <a:rPr lang="en-US" altLang="zh-CN" dirty="0">
                <a:latin typeface="+mn-ea"/>
              </a:rPr>
              <a:t>IGBT</a:t>
            </a:r>
            <a:r>
              <a:rPr lang="zh-CN" altLang="en-US" dirty="0">
                <a:latin typeface="+mn-ea"/>
              </a:rPr>
              <a:t>从封装形式分类可以分为</a:t>
            </a:r>
            <a:r>
              <a:rPr lang="en-US" altLang="zh-CN" dirty="0">
                <a:latin typeface="+mn-ea"/>
              </a:rPr>
              <a:t>IGBT</a:t>
            </a:r>
            <a:r>
              <a:rPr lang="zh-CN" altLang="en-US" dirty="0">
                <a:latin typeface="+mn-ea"/>
              </a:rPr>
              <a:t>单管</a:t>
            </a:r>
            <a:r>
              <a:rPr lang="en-US" altLang="zh-CN" dirty="0">
                <a:latin typeface="+mn-ea"/>
              </a:rPr>
              <a:t>(</a:t>
            </a:r>
            <a:r>
              <a:rPr lang="zh-CN" altLang="en-US" dirty="0">
                <a:latin typeface="+mn-ea"/>
              </a:rPr>
              <a:t>分立器件</a:t>
            </a:r>
            <a:r>
              <a:rPr lang="en-US" altLang="zh-CN" dirty="0">
                <a:latin typeface="+mn-ea"/>
              </a:rPr>
              <a:t>)</a:t>
            </a:r>
            <a:r>
              <a:rPr lang="zh-CN" altLang="en-US" dirty="0">
                <a:latin typeface="+mn-ea"/>
              </a:rPr>
              <a:t>、</a:t>
            </a:r>
            <a:r>
              <a:rPr lang="en-US" altLang="zh-CN" dirty="0">
                <a:latin typeface="+mn-ea"/>
              </a:rPr>
              <a:t>IGBT</a:t>
            </a:r>
            <a:r>
              <a:rPr lang="zh-CN" altLang="en-US" dirty="0">
                <a:latin typeface="+mn-ea"/>
              </a:rPr>
              <a:t>模块和</a:t>
            </a:r>
            <a:r>
              <a:rPr lang="en-US" altLang="zh-CN" dirty="0">
                <a:latin typeface="+mn-ea"/>
              </a:rPr>
              <a:t>IGBT-IPM</a:t>
            </a:r>
            <a:r>
              <a:rPr lang="zh-CN" altLang="en-US" dirty="0">
                <a:latin typeface="+mn-ea"/>
              </a:rPr>
              <a:t>智能功率模块三大类产品，</a:t>
            </a:r>
          </a:p>
        </p:txBody>
      </p:sp>
      <p:sp>
        <p:nvSpPr>
          <p:cNvPr id="6" name="文本框 5">
            <a:extLst>
              <a:ext uri="{FF2B5EF4-FFF2-40B4-BE49-F238E27FC236}">
                <a16:creationId xmlns:a16="http://schemas.microsoft.com/office/drawing/2014/main" id="{53D59004-5EEB-F1C3-921D-8CB62986DD24}"/>
              </a:ext>
            </a:extLst>
          </p:cNvPr>
          <p:cNvSpPr txBox="1"/>
          <p:nvPr/>
        </p:nvSpPr>
        <p:spPr>
          <a:xfrm>
            <a:off x="958698" y="5586811"/>
            <a:ext cx="9197448" cy="307777"/>
          </a:xfrm>
          <a:prstGeom prst="rect">
            <a:avLst/>
          </a:prstGeom>
          <a:noFill/>
        </p:spPr>
        <p:txBody>
          <a:bodyPr wrap="square">
            <a:spAutoFit/>
          </a:bodyPr>
          <a:lstStyle/>
          <a:p>
            <a:pPr algn="ctr"/>
            <a:r>
              <a:rPr lang="zh-CN" altLang="en-US"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a:t>
            </a:r>
            <a:r>
              <a:rPr lang="zh-CN" altLang="en-US"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）单管封装                 （</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b</a:t>
            </a:r>
            <a:r>
              <a:rPr lang="zh-CN" altLang="en-US"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）模块封装                     （</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c</a:t>
            </a:r>
            <a:r>
              <a:rPr lang="zh-CN" altLang="en-US"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IGBT-IPM</a:t>
            </a:r>
            <a:r>
              <a:rPr lang="zh-CN" altLang="en-US"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封装</a:t>
            </a:r>
            <a:endParaRPr lang="zh-CN" altLang="zh-CN" sz="1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E49F30A7-5550-9C91-3FEA-353AFD026885}"/>
              </a:ext>
            </a:extLst>
          </p:cNvPr>
          <p:cNvPicPr>
            <a:picLocks noChangeAspect="1"/>
          </p:cNvPicPr>
          <p:nvPr/>
        </p:nvPicPr>
        <p:blipFill>
          <a:blip r:embed="rId2"/>
          <a:stretch>
            <a:fillRect/>
          </a:stretch>
        </p:blipFill>
        <p:spPr>
          <a:xfrm>
            <a:off x="1644869" y="2947337"/>
            <a:ext cx="2622991" cy="2034057"/>
          </a:xfrm>
          <a:prstGeom prst="rect">
            <a:avLst/>
          </a:prstGeom>
          <a:noFill/>
          <a:ln w="9525" cap="flat" cmpd="sng">
            <a:noFill/>
            <a:prstDash val="solid"/>
            <a:round/>
          </a:ln>
        </p:spPr>
      </p:pic>
      <p:pic>
        <p:nvPicPr>
          <p:cNvPr id="7" name="图片 6" descr="IMG_256">
            <a:extLst>
              <a:ext uri="{FF2B5EF4-FFF2-40B4-BE49-F238E27FC236}">
                <a16:creationId xmlns:a16="http://schemas.microsoft.com/office/drawing/2014/main" id="{8B50A3C6-1D47-5F6A-A6CC-8A3CE192554F}"/>
              </a:ext>
            </a:extLst>
          </p:cNvPr>
          <p:cNvPicPr>
            <a:picLocks noChangeAspect="1"/>
          </p:cNvPicPr>
          <p:nvPr/>
        </p:nvPicPr>
        <p:blipFill>
          <a:blip r:embed="rId3"/>
          <a:stretch>
            <a:fillRect/>
          </a:stretch>
        </p:blipFill>
        <p:spPr>
          <a:xfrm>
            <a:off x="4404571" y="2916856"/>
            <a:ext cx="2127353" cy="2127353"/>
          </a:xfrm>
          <a:prstGeom prst="rect">
            <a:avLst/>
          </a:prstGeom>
          <a:noFill/>
          <a:ln w="9525" cap="flat" cmpd="sng">
            <a:noFill/>
            <a:prstDash val="solid"/>
            <a:round/>
          </a:ln>
        </p:spPr>
      </p:pic>
      <p:pic>
        <p:nvPicPr>
          <p:cNvPr id="9" name="图片 8" descr="IMG_256">
            <a:extLst>
              <a:ext uri="{FF2B5EF4-FFF2-40B4-BE49-F238E27FC236}">
                <a16:creationId xmlns:a16="http://schemas.microsoft.com/office/drawing/2014/main" id="{F34E6C05-8B7F-CC87-DBBA-3D2559E3D457}"/>
              </a:ext>
            </a:extLst>
          </p:cNvPr>
          <p:cNvPicPr>
            <a:picLocks noChangeAspect="1"/>
          </p:cNvPicPr>
          <p:nvPr/>
        </p:nvPicPr>
        <p:blipFill>
          <a:blip r:embed="rId4"/>
          <a:stretch>
            <a:fillRect/>
          </a:stretch>
        </p:blipFill>
        <p:spPr>
          <a:xfrm>
            <a:off x="7129189" y="3077192"/>
            <a:ext cx="2450975" cy="1636575"/>
          </a:xfrm>
          <a:prstGeom prst="rect">
            <a:avLst/>
          </a:prstGeom>
          <a:noFill/>
          <a:ln w="9525" cap="flat" cmpd="sng">
            <a:noFill/>
            <a:prstDash val="solid"/>
            <a:round/>
          </a:ln>
        </p:spPr>
      </p:pic>
    </p:spTree>
    <p:extLst>
      <p:ext uri="{BB962C8B-B14F-4D97-AF65-F5344CB8AC3E}">
        <p14:creationId xmlns:p14="http://schemas.microsoft.com/office/powerpoint/2010/main" val="4896028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BC11E2C0-104E-FFC2-2CEB-38D577572014}"/>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57F505E9-D8FD-4C7F-FF8B-AE1BD7661D18}"/>
              </a:ext>
            </a:extLst>
          </p:cNvPr>
          <p:cNvSpPr txBox="1"/>
          <p:nvPr/>
        </p:nvSpPr>
        <p:spPr>
          <a:xfrm>
            <a:off x="508638" y="1646556"/>
            <a:ext cx="10470507" cy="2104872"/>
          </a:xfrm>
          <a:prstGeom prst="rect">
            <a:avLst/>
          </a:prstGeom>
          <a:noFill/>
        </p:spPr>
        <p:txBody>
          <a:bodyPr wrap="square">
            <a:spAutoFit/>
          </a:bodyPr>
          <a:lstStyle/>
          <a:p>
            <a:pPr>
              <a:lnSpc>
                <a:spcPct val="150000"/>
              </a:lnSpc>
            </a:pPr>
            <a:r>
              <a:rPr lang="zh-CN" altLang="en-US" dirty="0">
                <a:latin typeface="+mn-ea"/>
              </a:rPr>
              <a:t>①</a:t>
            </a:r>
            <a:r>
              <a:rPr lang="en-US" altLang="zh-CN" dirty="0">
                <a:latin typeface="+mn-ea"/>
              </a:rPr>
              <a:t>IGBT</a:t>
            </a:r>
            <a:r>
              <a:rPr lang="zh-CN" altLang="en-US" dirty="0">
                <a:latin typeface="+mn-ea"/>
              </a:rPr>
              <a:t>单管。为一个</a:t>
            </a:r>
            <a:r>
              <a:rPr lang="en-US" altLang="zh-CN" dirty="0">
                <a:latin typeface="+mn-ea"/>
              </a:rPr>
              <a:t>N</a:t>
            </a:r>
            <a:r>
              <a:rPr lang="zh-CN" altLang="en-US" dirty="0">
                <a:latin typeface="+mn-ea"/>
              </a:rPr>
              <a:t>沟道增强型绝缘栅双极晶体管结构，通过加正向栅极电压形成沟道，给</a:t>
            </a:r>
            <a:r>
              <a:rPr lang="en-US" altLang="zh-CN" dirty="0">
                <a:latin typeface="+mn-ea"/>
              </a:rPr>
              <a:t>PNP</a:t>
            </a:r>
            <a:r>
              <a:rPr lang="zh-CN" altLang="en-US" dirty="0">
                <a:latin typeface="+mn-ea"/>
              </a:rPr>
              <a:t>晶体管提供基极电流，使</a:t>
            </a:r>
            <a:r>
              <a:rPr lang="en-US" altLang="zh-CN" dirty="0">
                <a:latin typeface="+mn-ea"/>
              </a:rPr>
              <a:t>IGBT</a:t>
            </a:r>
            <a:r>
              <a:rPr lang="zh-CN" altLang="en-US" dirty="0">
                <a:latin typeface="+mn-ea"/>
              </a:rPr>
              <a:t>导通</a:t>
            </a:r>
          </a:p>
          <a:p>
            <a:pPr>
              <a:lnSpc>
                <a:spcPct val="150000"/>
              </a:lnSpc>
            </a:pPr>
            <a:r>
              <a:rPr lang="zh-CN" altLang="en-US" dirty="0">
                <a:latin typeface="+mn-ea"/>
              </a:rPr>
              <a:t>②</a:t>
            </a:r>
            <a:r>
              <a:rPr lang="en-US" altLang="zh-CN" dirty="0">
                <a:latin typeface="+mn-ea"/>
              </a:rPr>
              <a:t>IGBT</a:t>
            </a:r>
            <a:r>
              <a:rPr lang="zh-CN" altLang="en-US" dirty="0">
                <a:latin typeface="+mn-ea"/>
              </a:rPr>
              <a:t>模块。在单管的基础上加入了</a:t>
            </a:r>
            <a:r>
              <a:rPr lang="en-US" altLang="zh-CN" dirty="0">
                <a:latin typeface="+mn-ea"/>
              </a:rPr>
              <a:t>IC</a:t>
            </a:r>
            <a:r>
              <a:rPr lang="zh-CN" altLang="en-US" dirty="0">
                <a:latin typeface="+mn-ea"/>
              </a:rPr>
              <a:t>驱动和各种驱动保护电路，采用更先进的封装技术；</a:t>
            </a:r>
          </a:p>
          <a:p>
            <a:pPr>
              <a:lnSpc>
                <a:spcPct val="150000"/>
              </a:lnSpc>
            </a:pPr>
            <a:r>
              <a:rPr lang="zh-CN" altLang="en-US" dirty="0">
                <a:latin typeface="+mn-ea"/>
              </a:rPr>
              <a:t>③</a:t>
            </a:r>
            <a:r>
              <a:rPr lang="en-US" altLang="zh-CN" dirty="0">
                <a:latin typeface="+mn-ea"/>
              </a:rPr>
              <a:t>IGBT-IPM</a:t>
            </a:r>
            <a:r>
              <a:rPr lang="zh-CN" altLang="en-US" dirty="0">
                <a:latin typeface="+mn-ea"/>
              </a:rPr>
              <a:t>。是</a:t>
            </a:r>
            <a:r>
              <a:rPr lang="en-US" altLang="zh-CN" dirty="0">
                <a:latin typeface="+mn-ea"/>
              </a:rPr>
              <a:t>IGBT</a:t>
            </a:r>
            <a:r>
              <a:rPr lang="zh-CN" altLang="en-US" dirty="0">
                <a:latin typeface="+mn-ea"/>
              </a:rPr>
              <a:t>模块进一步发展的产物，集成了逻辑、控制、检测和保护电路，缩小了系统体积，增强了系统的可靠性；</a:t>
            </a:r>
          </a:p>
        </p:txBody>
      </p:sp>
      <p:pic>
        <p:nvPicPr>
          <p:cNvPr id="5" name="图片 4">
            <a:extLst>
              <a:ext uri="{FF2B5EF4-FFF2-40B4-BE49-F238E27FC236}">
                <a16:creationId xmlns:a16="http://schemas.microsoft.com/office/drawing/2014/main" id="{E49F30A7-5550-9C91-3FEA-353AFD026885}"/>
              </a:ext>
            </a:extLst>
          </p:cNvPr>
          <p:cNvPicPr>
            <a:picLocks noChangeAspect="1"/>
          </p:cNvPicPr>
          <p:nvPr/>
        </p:nvPicPr>
        <p:blipFill>
          <a:blip r:embed="rId2"/>
          <a:stretch>
            <a:fillRect/>
          </a:stretch>
        </p:blipFill>
        <p:spPr>
          <a:xfrm>
            <a:off x="2599111" y="3781085"/>
            <a:ext cx="2622991" cy="2034057"/>
          </a:xfrm>
          <a:prstGeom prst="rect">
            <a:avLst/>
          </a:prstGeom>
          <a:noFill/>
          <a:ln w="9525" cap="flat" cmpd="sng">
            <a:noFill/>
            <a:prstDash val="solid"/>
            <a:round/>
          </a:ln>
        </p:spPr>
      </p:pic>
      <p:pic>
        <p:nvPicPr>
          <p:cNvPr id="3" name="图片 2" descr="IMG_256">
            <a:extLst>
              <a:ext uri="{FF2B5EF4-FFF2-40B4-BE49-F238E27FC236}">
                <a16:creationId xmlns:a16="http://schemas.microsoft.com/office/drawing/2014/main" id="{2FAB79DA-59FB-F0E6-BC48-358577AB0139}"/>
              </a:ext>
            </a:extLst>
          </p:cNvPr>
          <p:cNvPicPr>
            <a:picLocks noChangeAspect="1"/>
          </p:cNvPicPr>
          <p:nvPr/>
        </p:nvPicPr>
        <p:blipFill>
          <a:blip r:embed="rId3"/>
          <a:stretch>
            <a:fillRect/>
          </a:stretch>
        </p:blipFill>
        <p:spPr>
          <a:xfrm>
            <a:off x="5473005" y="3781085"/>
            <a:ext cx="2127353" cy="2127353"/>
          </a:xfrm>
          <a:prstGeom prst="rect">
            <a:avLst/>
          </a:prstGeom>
          <a:noFill/>
          <a:ln w="9525" cap="flat" cmpd="sng">
            <a:noFill/>
            <a:prstDash val="solid"/>
            <a:round/>
          </a:ln>
        </p:spPr>
      </p:pic>
      <p:pic>
        <p:nvPicPr>
          <p:cNvPr id="8" name="图片 7" descr="IMG_256">
            <a:extLst>
              <a:ext uri="{FF2B5EF4-FFF2-40B4-BE49-F238E27FC236}">
                <a16:creationId xmlns:a16="http://schemas.microsoft.com/office/drawing/2014/main" id="{DD4F3EC5-84AC-6E8D-0ACB-2A8084BDD126}"/>
              </a:ext>
            </a:extLst>
          </p:cNvPr>
          <p:cNvPicPr>
            <a:picLocks noChangeAspect="1"/>
          </p:cNvPicPr>
          <p:nvPr/>
        </p:nvPicPr>
        <p:blipFill>
          <a:blip r:embed="rId4"/>
          <a:stretch>
            <a:fillRect/>
          </a:stretch>
        </p:blipFill>
        <p:spPr>
          <a:xfrm>
            <a:off x="7902657" y="4026473"/>
            <a:ext cx="2450975" cy="1636575"/>
          </a:xfrm>
          <a:prstGeom prst="rect">
            <a:avLst/>
          </a:prstGeom>
          <a:noFill/>
          <a:ln w="9525" cap="flat" cmpd="sng">
            <a:noFill/>
            <a:prstDash val="solid"/>
            <a:round/>
          </a:ln>
        </p:spPr>
      </p:pic>
      <p:sp>
        <p:nvSpPr>
          <p:cNvPr id="12" name="文本框 11">
            <a:extLst>
              <a:ext uri="{FF2B5EF4-FFF2-40B4-BE49-F238E27FC236}">
                <a16:creationId xmlns:a16="http://schemas.microsoft.com/office/drawing/2014/main" id="{B9A28E6C-5C9A-B0AC-454A-036856EE50E1}"/>
              </a:ext>
            </a:extLst>
          </p:cNvPr>
          <p:cNvSpPr txBox="1"/>
          <p:nvPr/>
        </p:nvSpPr>
        <p:spPr>
          <a:xfrm>
            <a:off x="2088629" y="5943571"/>
            <a:ext cx="9197448" cy="307777"/>
          </a:xfrm>
          <a:prstGeom prst="rect">
            <a:avLst/>
          </a:prstGeom>
          <a:noFill/>
        </p:spPr>
        <p:txBody>
          <a:bodyPr wrap="square">
            <a:spAutoFit/>
          </a:bodyPr>
          <a:lstStyle/>
          <a:p>
            <a:pPr algn="ctr"/>
            <a:r>
              <a:rPr lang="zh-CN" altLang="en-US"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a:t>
            </a:r>
            <a:r>
              <a:rPr lang="zh-CN" altLang="en-US"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）单管封装                 （</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b</a:t>
            </a:r>
            <a:r>
              <a:rPr lang="zh-CN" altLang="en-US"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）模块封装                   （</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c</a:t>
            </a:r>
            <a:r>
              <a:rPr lang="zh-CN" altLang="en-US"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IGBT-IPM</a:t>
            </a:r>
            <a:r>
              <a:rPr lang="zh-CN" altLang="en-US"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封装</a:t>
            </a:r>
            <a:endParaRPr lang="zh-CN" altLang="zh-CN" sz="14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0309700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BC11E2C0-104E-FFC2-2CEB-38D577572014}"/>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57F505E9-D8FD-4C7F-FF8B-AE1BD7661D18}"/>
              </a:ext>
            </a:extLst>
          </p:cNvPr>
          <p:cNvSpPr txBox="1"/>
          <p:nvPr/>
        </p:nvSpPr>
        <p:spPr>
          <a:xfrm>
            <a:off x="508638" y="1646556"/>
            <a:ext cx="10470507" cy="1689373"/>
          </a:xfrm>
          <a:prstGeom prst="rect">
            <a:avLst/>
          </a:prstGeom>
          <a:noFill/>
        </p:spPr>
        <p:txBody>
          <a:bodyPr wrap="square">
            <a:spAutoFit/>
          </a:bodyPr>
          <a:lstStyle/>
          <a:p>
            <a:pPr>
              <a:lnSpc>
                <a:spcPct val="150000"/>
              </a:lnSpc>
            </a:pPr>
            <a:r>
              <a:rPr lang="zh-CN" altLang="en-US" dirty="0">
                <a:latin typeface="+mn-ea"/>
              </a:rPr>
              <a:t>（</a:t>
            </a:r>
            <a:r>
              <a:rPr lang="en-US" altLang="zh-CN" dirty="0">
                <a:latin typeface="+mn-ea"/>
              </a:rPr>
              <a:t>3</a:t>
            </a:r>
            <a:r>
              <a:rPr lang="zh-CN" altLang="en-US" dirty="0">
                <a:latin typeface="+mn-ea"/>
              </a:rPr>
              <a:t>）</a:t>
            </a:r>
            <a:r>
              <a:rPr lang="en-US" altLang="zh-CN" dirty="0">
                <a:latin typeface="+mn-ea"/>
              </a:rPr>
              <a:t>IGBT</a:t>
            </a:r>
            <a:r>
              <a:rPr lang="zh-CN" altLang="en-US" dirty="0">
                <a:latin typeface="+mn-ea"/>
              </a:rPr>
              <a:t>应用领域</a:t>
            </a:r>
          </a:p>
          <a:p>
            <a:pPr marL="285750" indent="-285750">
              <a:lnSpc>
                <a:spcPct val="150000"/>
              </a:lnSpc>
              <a:buFont typeface="Arial" panose="020B0604020202020204" pitchFamily="34" charset="0"/>
              <a:buChar char="•"/>
            </a:pPr>
            <a:r>
              <a:rPr lang="en-US" altLang="zh-CN" dirty="0">
                <a:latin typeface="+mn-ea"/>
              </a:rPr>
              <a:t>IGBT</a:t>
            </a:r>
            <a:r>
              <a:rPr lang="zh-CN" altLang="en-US" dirty="0">
                <a:latin typeface="+mn-ea"/>
              </a:rPr>
              <a:t>是能源转换与传输的核心器件，是电力电子装置的“</a:t>
            </a:r>
            <a:r>
              <a:rPr lang="en-US" altLang="zh-CN" dirty="0">
                <a:latin typeface="+mn-ea"/>
              </a:rPr>
              <a:t>CPU”</a:t>
            </a:r>
            <a:r>
              <a:rPr lang="zh-CN" altLang="en-US" dirty="0">
                <a:latin typeface="+mn-ea"/>
              </a:rPr>
              <a:t>。</a:t>
            </a:r>
            <a:endParaRPr lang="en-US" altLang="zh-CN" dirty="0">
              <a:latin typeface="+mn-ea"/>
            </a:endParaRPr>
          </a:p>
          <a:p>
            <a:pPr marL="285750" indent="-285750">
              <a:lnSpc>
                <a:spcPct val="150000"/>
              </a:lnSpc>
              <a:buFont typeface="Arial" panose="020B0604020202020204" pitchFamily="34" charset="0"/>
              <a:buChar char="•"/>
            </a:pPr>
            <a:r>
              <a:rPr lang="en-US" altLang="zh-CN" dirty="0">
                <a:latin typeface="+mn-ea"/>
              </a:rPr>
              <a:t>IGBT</a:t>
            </a:r>
            <a:r>
              <a:rPr lang="zh-CN" altLang="en-US" dirty="0">
                <a:latin typeface="+mn-ea"/>
              </a:rPr>
              <a:t>已广泛应用于工业、</a:t>
            </a:r>
            <a:r>
              <a:rPr lang="en-US" altLang="zh-CN" dirty="0">
                <a:latin typeface="+mn-ea"/>
              </a:rPr>
              <a:t>4C(</a:t>
            </a:r>
            <a:r>
              <a:rPr lang="zh-CN" altLang="en-US" dirty="0">
                <a:latin typeface="+mn-ea"/>
              </a:rPr>
              <a:t>通信、计算机、消费电子、汽车电子</a:t>
            </a:r>
            <a:r>
              <a:rPr lang="en-US" altLang="zh-CN" dirty="0">
                <a:latin typeface="+mn-ea"/>
              </a:rPr>
              <a:t>)</a:t>
            </a:r>
            <a:r>
              <a:rPr lang="zh-CN" altLang="en-US" dirty="0">
                <a:latin typeface="+mn-ea"/>
              </a:rPr>
              <a:t>、航空航天、国防军工等传统产业领域，以及轨道交通、新能源、智能电网、新能源汽车等战略性新兴产业领域。</a:t>
            </a:r>
          </a:p>
        </p:txBody>
      </p:sp>
    </p:spTree>
    <p:extLst>
      <p:ext uri="{BB962C8B-B14F-4D97-AF65-F5344CB8AC3E}">
        <p14:creationId xmlns:p14="http://schemas.microsoft.com/office/powerpoint/2010/main" val="34469705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BC11E2C0-104E-FFC2-2CEB-38D577572014}"/>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57F505E9-D8FD-4C7F-FF8B-AE1BD7661D18}"/>
              </a:ext>
            </a:extLst>
          </p:cNvPr>
          <p:cNvSpPr txBox="1"/>
          <p:nvPr/>
        </p:nvSpPr>
        <p:spPr>
          <a:xfrm>
            <a:off x="508638" y="1646556"/>
            <a:ext cx="10470507" cy="1689373"/>
          </a:xfrm>
          <a:prstGeom prst="rect">
            <a:avLst/>
          </a:prstGeom>
          <a:noFill/>
        </p:spPr>
        <p:txBody>
          <a:bodyPr wrap="square">
            <a:spAutoFit/>
          </a:bodyPr>
          <a:lstStyle/>
          <a:p>
            <a:pPr>
              <a:lnSpc>
                <a:spcPct val="150000"/>
              </a:lnSpc>
            </a:pPr>
            <a:r>
              <a:rPr lang="zh-CN" altLang="en-US" dirty="0">
                <a:latin typeface="+mn-ea"/>
              </a:rPr>
              <a:t>（</a:t>
            </a:r>
            <a:r>
              <a:rPr lang="en-US" altLang="zh-CN" dirty="0">
                <a:latin typeface="+mn-ea"/>
              </a:rPr>
              <a:t>3</a:t>
            </a:r>
            <a:r>
              <a:rPr lang="zh-CN" altLang="en-US" dirty="0">
                <a:latin typeface="+mn-ea"/>
              </a:rPr>
              <a:t>）</a:t>
            </a:r>
            <a:r>
              <a:rPr lang="en-US" altLang="zh-CN" dirty="0">
                <a:latin typeface="+mn-ea"/>
              </a:rPr>
              <a:t>IGBT</a:t>
            </a:r>
            <a:r>
              <a:rPr lang="zh-CN" altLang="en-US" dirty="0">
                <a:latin typeface="+mn-ea"/>
              </a:rPr>
              <a:t>应用领域</a:t>
            </a:r>
          </a:p>
          <a:p>
            <a:pPr marL="285750" indent="-285750">
              <a:lnSpc>
                <a:spcPct val="150000"/>
              </a:lnSpc>
              <a:buFont typeface="Arial" panose="020B0604020202020204" pitchFamily="34" charset="0"/>
              <a:buChar char="•"/>
            </a:pPr>
            <a:r>
              <a:rPr lang="en-US" altLang="zh-CN" dirty="0">
                <a:latin typeface="+mn-ea"/>
              </a:rPr>
              <a:t>IGBT</a:t>
            </a:r>
            <a:r>
              <a:rPr lang="zh-CN" altLang="en-US" dirty="0">
                <a:latin typeface="+mn-ea"/>
              </a:rPr>
              <a:t>是能源转换与传输的核心器件，是电力电子装置的“</a:t>
            </a:r>
            <a:r>
              <a:rPr lang="en-US" altLang="zh-CN" dirty="0">
                <a:latin typeface="+mn-ea"/>
              </a:rPr>
              <a:t>CPU”</a:t>
            </a:r>
            <a:r>
              <a:rPr lang="zh-CN" altLang="en-US" dirty="0">
                <a:latin typeface="+mn-ea"/>
              </a:rPr>
              <a:t>。</a:t>
            </a:r>
            <a:endParaRPr lang="en-US" altLang="zh-CN" dirty="0">
              <a:latin typeface="+mn-ea"/>
            </a:endParaRPr>
          </a:p>
          <a:p>
            <a:pPr marL="285750" indent="-285750">
              <a:lnSpc>
                <a:spcPct val="150000"/>
              </a:lnSpc>
              <a:buFont typeface="Arial" panose="020B0604020202020204" pitchFamily="34" charset="0"/>
              <a:buChar char="•"/>
            </a:pPr>
            <a:r>
              <a:rPr lang="en-US" altLang="zh-CN" dirty="0">
                <a:latin typeface="+mn-ea"/>
              </a:rPr>
              <a:t>IGBT</a:t>
            </a:r>
            <a:r>
              <a:rPr lang="zh-CN" altLang="en-US" dirty="0">
                <a:latin typeface="+mn-ea"/>
              </a:rPr>
              <a:t>已广泛应用于工业、</a:t>
            </a:r>
            <a:r>
              <a:rPr lang="en-US" altLang="zh-CN" dirty="0">
                <a:latin typeface="+mn-ea"/>
              </a:rPr>
              <a:t>4C(</a:t>
            </a:r>
            <a:r>
              <a:rPr lang="zh-CN" altLang="en-US" dirty="0">
                <a:latin typeface="+mn-ea"/>
              </a:rPr>
              <a:t>通信、计算机、消费电子、汽车电子</a:t>
            </a:r>
            <a:r>
              <a:rPr lang="en-US" altLang="zh-CN" dirty="0">
                <a:latin typeface="+mn-ea"/>
              </a:rPr>
              <a:t>)</a:t>
            </a:r>
            <a:r>
              <a:rPr lang="zh-CN" altLang="en-US" dirty="0">
                <a:latin typeface="+mn-ea"/>
              </a:rPr>
              <a:t>、航空航天、国防军工等传统产业领域，以及轨道交通、新能源、智能电网、新能源汽车等战略性新兴产业领域。</a:t>
            </a:r>
          </a:p>
        </p:txBody>
      </p:sp>
      <p:pic>
        <p:nvPicPr>
          <p:cNvPr id="1026" name="Picture 2" descr="受益新能源，IGBT/MOSFET功率半导体产业链梳理！ 近期有机构表示，若新能源车、光伏等需求超出预期 IGBT或成产能释放瓶颈。目前 ...">
            <a:extLst>
              <a:ext uri="{FF2B5EF4-FFF2-40B4-BE49-F238E27FC236}">
                <a16:creationId xmlns:a16="http://schemas.microsoft.com/office/drawing/2014/main" id="{5466A2A1-C2B7-D823-AAEE-D883CB9594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573" y="3911070"/>
            <a:ext cx="3812838" cy="152036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軌道交通(機車) _ 應用領域解決方案_協邦(上海)鋁制品有限公司">
            <a:extLst>
              <a:ext uri="{FF2B5EF4-FFF2-40B4-BE49-F238E27FC236}">
                <a16:creationId xmlns:a16="http://schemas.microsoft.com/office/drawing/2014/main" id="{B38DAB83-E5C8-0BF2-D32F-6E511C7988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8067" y="3848687"/>
            <a:ext cx="2825834" cy="204485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WEE2020风能展-| 风力发电机组 | 风电设备 | 海上风电设备| 风光互补发电系统">
            <a:extLst>
              <a:ext uri="{FF2B5EF4-FFF2-40B4-BE49-F238E27FC236}">
                <a16:creationId xmlns:a16="http://schemas.microsoft.com/office/drawing/2014/main" id="{1DA6F442-EED6-036F-CDE0-51B8932CD41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45213" y="3877887"/>
            <a:ext cx="3438983" cy="20448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41116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BC11E2C0-104E-FFC2-2CEB-38D577572014}"/>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57F505E9-D8FD-4C7F-FF8B-AE1BD7661D18}"/>
              </a:ext>
            </a:extLst>
          </p:cNvPr>
          <p:cNvSpPr txBox="1"/>
          <p:nvPr/>
        </p:nvSpPr>
        <p:spPr>
          <a:xfrm>
            <a:off x="450648" y="1304036"/>
            <a:ext cx="10470507" cy="2104872"/>
          </a:xfrm>
          <a:prstGeom prst="rect">
            <a:avLst/>
          </a:prstGeom>
          <a:noFill/>
        </p:spPr>
        <p:txBody>
          <a:bodyPr wrap="square">
            <a:spAutoFit/>
          </a:bodyPr>
          <a:lstStyle/>
          <a:p>
            <a:pPr>
              <a:lnSpc>
                <a:spcPct val="150000"/>
              </a:lnSpc>
            </a:pPr>
            <a:r>
              <a:rPr lang="en-US" altLang="zh-CN" dirty="0">
                <a:latin typeface="+mn-ea"/>
              </a:rPr>
              <a:t>5.</a:t>
            </a:r>
            <a:r>
              <a:rPr lang="zh-CN" altLang="en-US" dirty="0">
                <a:latin typeface="+mn-ea"/>
              </a:rPr>
              <a:t>智能功率模块（</a:t>
            </a:r>
            <a:r>
              <a:rPr lang="en-US" altLang="zh-CN" dirty="0">
                <a:latin typeface="+mn-ea"/>
              </a:rPr>
              <a:t>IPM</a:t>
            </a:r>
            <a:r>
              <a:rPr lang="zh-CN" altLang="en-US" dirty="0">
                <a:latin typeface="+mn-ea"/>
              </a:rPr>
              <a:t>）</a:t>
            </a:r>
          </a:p>
          <a:p>
            <a:pPr marL="285750" indent="-285750">
              <a:lnSpc>
                <a:spcPct val="150000"/>
              </a:lnSpc>
              <a:buFont typeface="Arial" panose="020B0604020202020204" pitchFamily="34" charset="0"/>
              <a:buChar char="•"/>
            </a:pPr>
            <a:r>
              <a:rPr lang="en-US" altLang="zh-CN" dirty="0">
                <a:latin typeface="+mn-ea"/>
              </a:rPr>
              <a:t>IPM</a:t>
            </a:r>
            <a:r>
              <a:rPr lang="zh-CN" altLang="en-US" dirty="0">
                <a:latin typeface="+mn-ea"/>
              </a:rPr>
              <a:t>一般以</a:t>
            </a:r>
            <a:r>
              <a:rPr lang="en-US" altLang="zh-CN" dirty="0">
                <a:latin typeface="+mn-ea"/>
              </a:rPr>
              <a:t>IGBT</a:t>
            </a:r>
            <a:r>
              <a:rPr lang="zh-CN" altLang="en-US" dirty="0">
                <a:latin typeface="+mn-ea"/>
              </a:rPr>
              <a:t>为基本功率开关元件，构成单相或三相逆变器的专用功能模块，是一种先进的功率开关器件，具有</a:t>
            </a:r>
            <a:r>
              <a:rPr lang="en-US" altLang="zh-CN" dirty="0">
                <a:latin typeface="+mn-ea"/>
              </a:rPr>
              <a:t>IGBT</a:t>
            </a:r>
            <a:r>
              <a:rPr lang="zh-CN" altLang="en-US" dirty="0">
                <a:latin typeface="+mn-ea"/>
              </a:rPr>
              <a:t>的所有优点。</a:t>
            </a:r>
            <a:endParaRPr lang="en-US" altLang="zh-CN" dirty="0">
              <a:latin typeface="+mn-ea"/>
            </a:endParaRPr>
          </a:p>
          <a:p>
            <a:pPr marL="285750" indent="-285750">
              <a:lnSpc>
                <a:spcPct val="150000"/>
              </a:lnSpc>
              <a:buFont typeface="Arial" panose="020B0604020202020204" pitchFamily="34" charset="0"/>
              <a:buChar char="•"/>
            </a:pPr>
            <a:r>
              <a:rPr lang="en-US" altLang="zh-CN" dirty="0">
                <a:latin typeface="+mn-ea"/>
              </a:rPr>
              <a:t>IPM</a:t>
            </a:r>
            <a:r>
              <a:rPr lang="zh-CN" altLang="en-US" dirty="0">
                <a:latin typeface="+mn-ea"/>
              </a:rPr>
              <a:t>将主开关器件、续流二极管、驱动电路、过电流保护电路、过热保护电路和短路保护电路以及驱动电源不足保护电路、接口电路等集成在同一封装内，形成的高度集成的智能功率集成电路，</a:t>
            </a:r>
          </a:p>
        </p:txBody>
      </p:sp>
      <p:pic>
        <p:nvPicPr>
          <p:cNvPr id="3" name="图片 2">
            <a:extLst>
              <a:ext uri="{FF2B5EF4-FFF2-40B4-BE49-F238E27FC236}">
                <a16:creationId xmlns:a16="http://schemas.microsoft.com/office/drawing/2014/main" id="{7B3956E0-F100-06F8-E4D1-785AC2EA4BEB}"/>
              </a:ext>
            </a:extLst>
          </p:cNvPr>
          <p:cNvPicPr>
            <a:picLocks noChangeAspect="1"/>
          </p:cNvPicPr>
          <p:nvPr/>
        </p:nvPicPr>
        <p:blipFill>
          <a:blip r:embed="rId2"/>
          <a:stretch>
            <a:fillRect/>
          </a:stretch>
        </p:blipFill>
        <p:spPr>
          <a:xfrm>
            <a:off x="3672805" y="3620721"/>
            <a:ext cx="2273941" cy="1935716"/>
          </a:xfrm>
          <a:prstGeom prst="rect">
            <a:avLst/>
          </a:prstGeom>
          <a:noFill/>
          <a:ln w="9525" cap="flat" cmpd="sng">
            <a:noFill/>
            <a:prstDash val="solid"/>
            <a:round/>
          </a:ln>
        </p:spPr>
      </p:pic>
      <p:pic>
        <p:nvPicPr>
          <p:cNvPr id="5" name="图片 4">
            <a:extLst>
              <a:ext uri="{FF2B5EF4-FFF2-40B4-BE49-F238E27FC236}">
                <a16:creationId xmlns:a16="http://schemas.microsoft.com/office/drawing/2014/main" id="{FBC62AEA-34A0-8C6E-0765-0886298065A7}"/>
              </a:ext>
            </a:extLst>
          </p:cNvPr>
          <p:cNvPicPr>
            <a:picLocks noChangeAspect="1"/>
          </p:cNvPicPr>
          <p:nvPr/>
        </p:nvPicPr>
        <p:blipFill>
          <a:blip r:embed="rId3"/>
          <a:stretch>
            <a:fillRect/>
          </a:stretch>
        </p:blipFill>
        <p:spPr>
          <a:xfrm>
            <a:off x="5869051" y="3596779"/>
            <a:ext cx="2520280" cy="1983601"/>
          </a:xfrm>
          <a:prstGeom prst="rect">
            <a:avLst/>
          </a:prstGeom>
        </p:spPr>
      </p:pic>
      <p:sp>
        <p:nvSpPr>
          <p:cNvPr id="7" name="文本框 6">
            <a:extLst>
              <a:ext uri="{FF2B5EF4-FFF2-40B4-BE49-F238E27FC236}">
                <a16:creationId xmlns:a16="http://schemas.microsoft.com/office/drawing/2014/main" id="{E82C9F05-D408-1DFF-0BA4-16AC51C12854}"/>
              </a:ext>
            </a:extLst>
          </p:cNvPr>
          <p:cNvSpPr txBox="1"/>
          <p:nvPr/>
        </p:nvSpPr>
        <p:spPr>
          <a:xfrm>
            <a:off x="1991289" y="5773559"/>
            <a:ext cx="6506051" cy="307777"/>
          </a:xfrm>
          <a:prstGeom prst="rect">
            <a:avLst/>
          </a:prstGeom>
          <a:noFill/>
        </p:spPr>
        <p:txBody>
          <a:bodyPr wrap="square">
            <a:spAutoFit/>
          </a:bodyPr>
          <a:lstStyle/>
          <a:p>
            <a:pPr indent="266700" algn="ctr"/>
            <a:r>
              <a:rPr lang="zh-CN" altLang="zh-CN" sz="1400" dirty="0">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a</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IPM</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实物封装图 </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b</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IPM</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内部结构框图</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122" name="Picture 2" descr="智能功率模块助力业界加速迈向基于碳化硅（SiC）的电动汽车-电子工程专辑">
            <a:extLst>
              <a:ext uri="{FF2B5EF4-FFF2-40B4-BE49-F238E27FC236}">
                <a16:creationId xmlns:a16="http://schemas.microsoft.com/office/drawing/2014/main" id="{6D9003A6-9BCA-42D8-9E18-B05AA2C9A7B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5519" y="3408908"/>
            <a:ext cx="2988520" cy="1990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92382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282175" y="1088940"/>
            <a:ext cx="8942070"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1.3.3 </a:t>
            </a:r>
            <a:r>
              <a:rPr lang="zh-CN" altLang="en-US" sz="2400" b="1" dirty="0">
                <a:solidFill>
                  <a:srgbClr val="294B64"/>
                </a:solidFill>
                <a:latin typeface="微软雅黑" panose="020B0503020204020204" charset="-122"/>
                <a:ea typeface="微软雅黑" panose="020B0503020204020204" charset="-122"/>
              </a:rPr>
              <a:t>变频器分类</a:t>
            </a:r>
            <a:endParaRPr lang="en-US" altLang="zh-CN" sz="2400" b="1" dirty="0">
              <a:solidFill>
                <a:srgbClr val="294B64"/>
              </a:solidFill>
              <a:latin typeface="微软雅黑" panose="020B0503020204020204" charset="-122"/>
              <a:ea typeface="微软雅黑" panose="020B0503020204020204" charset="-122"/>
            </a:endParaRPr>
          </a:p>
        </p:txBody>
      </p:sp>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9" name="文本框 8">
            <a:extLst>
              <a:ext uri="{FF2B5EF4-FFF2-40B4-BE49-F238E27FC236}">
                <a16:creationId xmlns:a16="http://schemas.microsoft.com/office/drawing/2014/main" id="{F357A6BC-6D6F-921C-0EA4-B7D5A7CEA65C}"/>
              </a:ext>
            </a:extLst>
          </p:cNvPr>
          <p:cNvSpPr txBox="1"/>
          <p:nvPr/>
        </p:nvSpPr>
        <p:spPr>
          <a:xfrm>
            <a:off x="360437" y="1669997"/>
            <a:ext cx="10513167" cy="460382"/>
          </a:xfrm>
          <a:prstGeom prst="rect">
            <a:avLst/>
          </a:prstGeom>
          <a:noFill/>
        </p:spPr>
        <p:txBody>
          <a:bodyPr wrap="square">
            <a:spAutoFit/>
          </a:bodyPr>
          <a:lstStyle/>
          <a:p>
            <a:pPr>
              <a:lnSpc>
                <a:spcPct val="150000"/>
              </a:lnSpc>
            </a:pPr>
            <a:r>
              <a:rPr lang="zh-CN" altLang="en-US" sz="1800" dirty="0">
                <a:effectLst/>
                <a:ea typeface="宋体" panose="02010600030101010101" pitchFamily="2" charset="-122"/>
                <a:cs typeface="宋体" panose="02010600030101010101" pitchFamily="2" charset="-122"/>
              </a:rPr>
              <a:t>变频可以按照电压等级、有无直流环节、中间直流的性质、调制方式和控制方式进行分类。</a:t>
            </a:r>
            <a:endParaRPr lang="zh-CN" altLang="en-US" dirty="0"/>
          </a:p>
        </p:txBody>
      </p:sp>
      <p:sp>
        <p:nvSpPr>
          <p:cNvPr id="6" name="文本框 5">
            <a:extLst>
              <a:ext uri="{FF2B5EF4-FFF2-40B4-BE49-F238E27FC236}">
                <a16:creationId xmlns:a16="http://schemas.microsoft.com/office/drawing/2014/main" id="{2318A592-E69F-8D11-6CF6-10BC44BE5524}"/>
              </a:ext>
            </a:extLst>
          </p:cNvPr>
          <p:cNvSpPr txBox="1"/>
          <p:nvPr/>
        </p:nvSpPr>
        <p:spPr>
          <a:xfrm>
            <a:off x="353074" y="2318471"/>
            <a:ext cx="10729193" cy="1706878"/>
          </a:xfrm>
          <a:prstGeom prst="rect">
            <a:avLst/>
          </a:prstGeom>
          <a:noFill/>
        </p:spPr>
        <p:txBody>
          <a:bodyPr wrap="square">
            <a:spAutoFit/>
          </a:bodyPr>
          <a:lstStyle/>
          <a:p>
            <a:pPr>
              <a:lnSpc>
                <a:spcPct val="150000"/>
              </a:lnSpc>
            </a:pPr>
            <a:r>
              <a:rPr lang="en-US" altLang="zh-CN" dirty="0"/>
              <a:t>1</a:t>
            </a:r>
            <a:r>
              <a:rPr lang="zh-CN" altLang="en-US" dirty="0"/>
              <a:t>．按照电压等级分类</a:t>
            </a:r>
          </a:p>
          <a:p>
            <a:pPr marL="285750" indent="-285750">
              <a:lnSpc>
                <a:spcPct val="150000"/>
              </a:lnSpc>
              <a:buFont typeface="Arial" panose="020B0604020202020204" pitchFamily="34" charset="0"/>
              <a:buChar char="•"/>
            </a:pPr>
            <a:r>
              <a:rPr lang="zh-CN" altLang="en-US" dirty="0"/>
              <a:t>低压变频器主要是指</a:t>
            </a:r>
            <a:r>
              <a:rPr lang="en-US" altLang="zh-CN" dirty="0"/>
              <a:t>380V</a:t>
            </a:r>
            <a:r>
              <a:rPr lang="zh-CN" altLang="en-US" dirty="0"/>
              <a:t>。</a:t>
            </a:r>
            <a:endParaRPr lang="en-US" altLang="zh-CN" dirty="0"/>
          </a:p>
          <a:p>
            <a:pPr marL="285750" indent="-285750">
              <a:lnSpc>
                <a:spcPct val="150000"/>
              </a:lnSpc>
              <a:buFont typeface="Arial" panose="020B0604020202020204" pitchFamily="34" charset="0"/>
              <a:buChar char="•"/>
            </a:pPr>
            <a:r>
              <a:rPr lang="zh-CN" altLang="en-US" dirty="0"/>
              <a:t>中高压变频器通常指驱动电压等级在</a:t>
            </a:r>
            <a:r>
              <a:rPr lang="en-US" altLang="zh-CN" dirty="0"/>
              <a:t>1kV</a:t>
            </a:r>
            <a:r>
              <a:rPr lang="zh-CN" altLang="en-US" dirty="0"/>
              <a:t>以上交流电动机的中、大容量变频器。</a:t>
            </a:r>
            <a:endParaRPr lang="en-US" altLang="zh-CN" dirty="0"/>
          </a:p>
          <a:p>
            <a:pPr marL="285750" indent="-285750">
              <a:lnSpc>
                <a:spcPct val="150000"/>
              </a:lnSpc>
              <a:buFont typeface="Arial" panose="020B0604020202020204" pitchFamily="34" charset="0"/>
              <a:buChar char="•"/>
            </a:pPr>
            <a:r>
              <a:rPr lang="zh-CN" altLang="en-US" dirty="0"/>
              <a:t>我国主要为</a:t>
            </a:r>
            <a:r>
              <a:rPr lang="en-US" altLang="zh-CN" dirty="0"/>
              <a:t>6kV</a:t>
            </a:r>
            <a:r>
              <a:rPr lang="zh-CN" altLang="en-US" dirty="0"/>
              <a:t>和</a:t>
            </a:r>
            <a:r>
              <a:rPr lang="en-US" altLang="zh-CN" dirty="0"/>
              <a:t>10kV</a:t>
            </a:r>
            <a:r>
              <a:rPr lang="zh-CN" altLang="en-US" dirty="0"/>
              <a:t>等级。</a:t>
            </a:r>
          </a:p>
        </p:txBody>
      </p:sp>
      <p:pic>
        <p:nvPicPr>
          <p:cNvPr id="6150" name="Picture 6" descr="西门子低压变频器 的图像结果">
            <a:extLst>
              <a:ext uri="{FF2B5EF4-FFF2-40B4-BE49-F238E27FC236}">
                <a16:creationId xmlns:a16="http://schemas.microsoft.com/office/drawing/2014/main" id="{0F266356-57F6-0A98-E8AE-D2C68D2BD8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6124" y="4072695"/>
            <a:ext cx="2664296" cy="2018908"/>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西门子GH150高压变频器代理,西门子GH150高压变频器_众智博远官网">
            <a:extLst>
              <a:ext uri="{FF2B5EF4-FFF2-40B4-BE49-F238E27FC236}">
                <a16:creationId xmlns:a16="http://schemas.microsoft.com/office/drawing/2014/main" id="{6720BA16-0707-9CE1-0A3A-B9ED98D67C4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05053" y="4072695"/>
            <a:ext cx="2887618" cy="2089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3371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2318A592-E69F-8D11-6CF6-10BC44BE5524}"/>
              </a:ext>
            </a:extLst>
          </p:cNvPr>
          <p:cNvSpPr txBox="1"/>
          <p:nvPr/>
        </p:nvSpPr>
        <p:spPr>
          <a:xfrm>
            <a:off x="396440" y="1295871"/>
            <a:ext cx="10729193" cy="1291379"/>
          </a:xfrm>
          <a:prstGeom prst="rect">
            <a:avLst/>
          </a:prstGeom>
          <a:noFill/>
        </p:spPr>
        <p:txBody>
          <a:bodyPr wrap="square">
            <a:spAutoFit/>
          </a:bodyPr>
          <a:lstStyle/>
          <a:p>
            <a:pPr>
              <a:lnSpc>
                <a:spcPct val="150000"/>
              </a:lnSpc>
            </a:pPr>
            <a:r>
              <a:rPr lang="en-US" altLang="zh-CN" dirty="0"/>
              <a:t>2</a:t>
            </a:r>
            <a:r>
              <a:rPr lang="zh-CN" altLang="en-US" dirty="0"/>
              <a:t>．按有无直流环节分类</a:t>
            </a:r>
          </a:p>
          <a:p>
            <a:pPr>
              <a:lnSpc>
                <a:spcPct val="150000"/>
              </a:lnSpc>
            </a:pPr>
            <a:r>
              <a:rPr lang="zh-CN" altLang="en-US" dirty="0"/>
              <a:t>按照有无直流环节可分为交</a:t>
            </a:r>
            <a:r>
              <a:rPr lang="en-US" altLang="zh-CN" dirty="0"/>
              <a:t>-</a:t>
            </a:r>
            <a:r>
              <a:rPr lang="zh-CN" altLang="en-US" dirty="0"/>
              <a:t>交变频和交</a:t>
            </a:r>
            <a:r>
              <a:rPr lang="en-US" altLang="zh-CN" dirty="0"/>
              <a:t>-</a:t>
            </a:r>
            <a:r>
              <a:rPr lang="zh-CN" altLang="en-US" dirty="0"/>
              <a:t>直</a:t>
            </a:r>
            <a:r>
              <a:rPr lang="en-US" altLang="zh-CN" dirty="0"/>
              <a:t>-</a:t>
            </a:r>
            <a:r>
              <a:rPr lang="zh-CN" altLang="en-US" dirty="0"/>
              <a:t>交变频。</a:t>
            </a:r>
          </a:p>
          <a:p>
            <a:pPr>
              <a:lnSpc>
                <a:spcPct val="150000"/>
              </a:lnSpc>
            </a:pPr>
            <a:r>
              <a:rPr lang="zh-CN" altLang="en-US" dirty="0"/>
              <a:t>（</a:t>
            </a:r>
            <a:r>
              <a:rPr lang="en-US" altLang="zh-CN" dirty="0"/>
              <a:t>1</a:t>
            </a:r>
            <a:r>
              <a:rPr lang="zh-CN" altLang="en-US" dirty="0"/>
              <a:t>）交</a:t>
            </a:r>
            <a:r>
              <a:rPr lang="en-US" altLang="zh-CN" dirty="0"/>
              <a:t>-</a:t>
            </a:r>
            <a:r>
              <a:rPr lang="zh-CN" altLang="en-US" dirty="0"/>
              <a:t>交变频器</a:t>
            </a:r>
          </a:p>
        </p:txBody>
      </p:sp>
      <p:sp>
        <p:nvSpPr>
          <p:cNvPr id="4" name="文本框 3">
            <a:extLst>
              <a:ext uri="{FF2B5EF4-FFF2-40B4-BE49-F238E27FC236}">
                <a16:creationId xmlns:a16="http://schemas.microsoft.com/office/drawing/2014/main" id="{96090EA3-59D3-1B41-2BD9-804237392F7E}"/>
              </a:ext>
            </a:extLst>
          </p:cNvPr>
          <p:cNvSpPr txBox="1"/>
          <p:nvPr/>
        </p:nvSpPr>
        <p:spPr>
          <a:xfrm>
            <a:off x="504453" y="2650111"/>
            <a:ext cx="10297144" cy="2122376"/>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dirty="0"/>
              <a:t>没有中间直流环节，每相都由两个相互反并联的整流电路组成，正桥提供正向相电流，反桥提供负向相电流。</a:t>
            </a:r>
            <a:endParaRPr lang="en-US" altLang="zh-CN" dirty="0"/>
          </a:p>
          <a:p>
            <a:pPr marL="285750" indent="-285750">
              <a:lnSpc>
                <a:spcPct val="150000"/>
              </a:lnSpc>
              <a:buFont typeface="Arial" panose="020B0604020202020204" pitchFamily="34" charset="0"/>
              <a:buChar char="•"/>
            </a:pPr>
            <a:r>
              <a:rPr lang="zh-CN" altLang="en-US" dirty="0"/>
              <a:t>三相共六个整流桥，一般采用晶闸管进行可控整流，晶闸管采用自然换流方式，整流桥可以工作在整流状态，也可以工作在逆变状态，当电动机工作在发电状态时，可以实现能量向电网的直接回馈。逆变电路可控，主要功能是将直流电能变成交流电输出给电动机。</a:t>
            </a:r>
            <a:endParaRPr lang="en-US" altLang="zh-CN" dirty="0"/>
          </a:p>
        </p:txBody>
      </p:sp>
    </p:spTree>
    <p:extLst>
      <p:ext uri="{BB962C8B-B14F-4D97-AF65-F5344CB8AC3E}">
        <p14:creationId xmlns:p14="http://schemas.microsoft.com/office/powerpoint/2010/main" val="9099132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8" name="对象 7">
            <a:extLst>
              <a:ext uri="{FF2B5EF4-FFF2-40B4-BE49-F238E27FC236}">
                <a16:creationId xmlns:a16="http://schemas.microsoft.com/office/drawing/2014/main" id="{FF4F75F9-996B-C514-4945-73C542937428}"/>
              </a:ext>
            </a:extLst>
          </p:cNvPr>
          <p:cNvGraphicFramePr>
            <a:graphicFrameLocks noChangeAspect="1"/>
          </p:cNvGraphicFramePr>
          <p:nvPr>
            <p:extLst>
              <p:ext uri="{D42A27DB-BD31-4B8C-83A1-F6EECF244321}">
                <p14:modId xmlns:p14="http://schemas.microsoft.com/office/powerpoint/2010/main" val="2177303801"/>
              </p:ext>
            </p:extLst>
          </p:nvPr>
        </p:nvGraphicFramePr>
        <p:xfrm>
          <a:off x="1064883" y="3891531"/>
          <a:ext cx="4678744" cy="2016224"/>
        </p:xfrm>
        <a:graphic>
          <a:graphicData uri="http://schemas.openxmlformats.org/presentationml/2006/ole">
            <mc:AlternateContent xmlns:mc="http://schemas.openxmlformats.org/markup-compatibility/2006">
              <mc:Choice xmlns:v="urn:schemas-microsoft-com:vml" Requires="v">
                <p:oleObj r:id="rId2" imgW="8029661" imgH="2448028" progId="Package">
                  <p:embed/>
                </p:oleObj>
              </mc:Choice>
              <mc:Fallback>
                <p:oleObj r:id="rId2" imgW="8029661" imgH="2448028" progId="Package">
                  <p:embed/>
                  <p:pic>
                    <p:nvPicPr>
                      <p:cNvPr id="8" name="对象 7">
                        <a:extLst>
                          <a:ext uri="{FF2B5EF4-FFF2-40B4-BE49-F238E27FC236}">
                            <a16:creationId xmlns:a16="http://schemas.microsoft.com/office/drawing/2014/main" id="{FF4F75F9-996B-C514-4945-73C5429374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5170" r="8525"/>
                      <a:stretch>
                        <a:fillRect/>
                      </a:stretch>
                    </p:blipFill>
                    <p:spPr bwMode="auto">
                      <a:xfrm>
                        <a:off x="1064883" y="3891531"/>
                        <a:ext cx="4678744" cy="2016224"/>
                      </a:xfrm>
                      <a:prstGeom prst="rect">
                        <a:avLst/>
                      </a:prstGeom>
                      <a:noFill/>
                    </p:spPr>
                  </p:pic>
                </p:oleObj>
              </mc:Fallback>
            </mc:AlternateContent>
          </a:graphicData>
        </a:graphic>
      </p:graphicFrame>
      <p:graphicFrame>
        <p:nvGraphicFramePr>
          <p:cNvPr id="13" name="对象 12">
            <a:extLst>
              <a:ext uri="{FF2B5EF4-FFF2-40B4-BE49-F238E27FC236}">
                <a16:creationId xmlns:a16="http://schemas.microsoft.com/office/drawing/2014/main" id="{33312CE2-5F61-0179-5B22-CE9D31441489}"/>
              </a:ext>
            </a:extLst>
          </p:cNvPr>
          <p:cNvGraphicFramePr>
            <a:graphicFrameLocks noChangeAspect="1"/>
          </p:cNvGraphicFramePr>
          <p:nvPr>
            <p:extLst>
              <p:ext uri="{D42A27DB-BD31-4B8C-83A1-F6EECF244321}">
                <p14:modId xmlns:p14="http://schemas.microsoft.com/office/powerpoint/2010/main" val="919927754"/>
              </p:ext>
            </p:extLst>
          </p:nvPr>
        </p:nvGraphicFramePr>
        <p:xfrm>
          <a:off x="5638426" y="3909740"/>
          <a:ext cx="4421346" cy="1731565"/>
        </p:xfrm>
        <a:graphic>
          <a:graphicData uri="http://schemas.openxmlformats.org/presentationml/2006/ole">
            <mc:AlternateContent xmlns:mc="http://schemas.openxmlformats.org/markup-compatibility/2006">
              <mc:Choice xmlns:v="urn:schemas-microsoft-com:vml" Requires="v">
                <p:oleObj r:id="rId4" imgW="3267094" imgH="1504880" progId="Package">
                  <p:embed/>
                </p:oleObj>
              </mc:Choice>
              <mc:Fallback>
                <p:oleObj r:id="rId4" imgW="3267094" imgH="1504880" progId="Package">
                  <p:embed/>
                  <p:pic>
                    <p:nvPicPr>
                      <p:cNvPr id="13" name="对象 12">
                        <a:extLst>
                          <a:ext uri="{FF2B5EF4-FFF2-40B4-BE49-F238E27FC236}">
                            <a16:creationId xmlns:a16="http://schemas.microsoft.com/office/drawing/2014/main" id="{33312CE2-5F61-0179-5B22-CE9D3144148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8426" y="3909740"/>
                        <a:ext cx="4421346" cy="1731565"/>
                      </a:xfrm>
                      <a:prstGeom prst="rect">
                        <a:avLst/>
                      </a:prstGeom>
                      <a:noFill/>
                    </p:spPr>
                  </p:pic>
                </p:oleObj>
              </mc:Fallback>
            </mc:AlternateContent>
          </a:graphicData>
        </a:graphic>
      </p:graphicFrame>
      <p:sp>
        <p:nvSpPr>
          <p:cNvPr id="4" name="文本框 3">
            <a:extLst>
              <a:ext uri="{FF2B5EF4-FFF2-40B4-BE49-F238E27FC236}">
                <a16:creationId xmlns:a16="http://schemas.microsoft.com/office/drawing/2014/main" id="{96090EA3-59D3-1B41-2BD9-804237392F7E}"/>
              </a:ext>
            </a:extLst>
          </p:cNvPr>
          <p:cNvSpPr txBox="1"/>
          <p:nvPr/>
        </p:nvSpPr>
        <p:spPr>
          <a:xfrm>
            <a:off x="489854" y="1627630"/>
            <a:ext cx="10297144" cy="2122376"/>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dirty="0"/>
              <a:t>电路由接在同一交流电源上的</a:t>
            </a:r>
            <a:r>
              <a:rPr lang="en-US" altLang="zh-CN" dirty="0"/>
              <a:t>P</a:t>
            </a:r>
            <a:r>
              <a:rPr lang="zh-CN" altLang="en-US" dirty="0"/>
              <a:t>（正）组和</a:t>
            </a:r>
            <a:r>
              <a:rPr lang="en-US" altLang="zh-CN" dirty="0"/>
              <a:t>N</a:t>
            </a:r>
            <a:r>
              <a:rPr lang="zh-CN" altLang="en-US" dirty="0"/>
              <a:t>（负）组反并联的两组晶闸管变流电路组成，负载相同。两组变流器采用相控电路，</a:t>
            </a:r>
            <a:r>
              <a:rPr lang="en-US" altLang="zh-CN" dirty="0"/>
              <a:t>P</a:t>
            </a:r>
            <a:r>
              <a:rPr lang="zh-CN" altLang="en-US" dirty="0"/>
              <a:t>组工作时，负载电流自上而下，设为正向；</a:t>
            </a:r>
            <a:endParaRPr lang="en-US" altLang="zh-CN" dirty="0"/>
          </a:p>
          <a:p>
            <a:pPr marL="285750" indent="-285750">
              <a:lnSpc>
                <a:spcPct val="150000"/>
              </a:lnSpc>
              <a:buFont typeface="Arial" panose="020B0604020202020204" pitchFamily="34" charset="0"/>
              <a:buChar char="•"/>
            </a:pPr>
            <a:r>
              <a:rPr lang="en-US" altLang="zh-CN" dirty="0"/>
              <a:t>N</a:t>
            </a:r>
            <a:r>
              <a:rPr lang="zh-CN" altLang="en-US" dirty="0"/>
              <a:t>组工作时，负载电流自下而上，设为负向。让两组变频器按一定的频率交替工作，负载就可以得到该频率的交流电，如图</a:t>
            </a:r>
            <a:r>
              <a:rPr lang="en-US" altLang="zh-CN" dirty="0"/>
              <a:t>1-20(b)</a:t>
            </a:r>
            <a:r>
              <a:rPr lang="zh-CN" altLang="en-US" dirty="0"/>
              <a:t>所示。改变两组变流器的切换频率，负载上的交流电压频率就可以得到改变。改变交流电路工作时的触发延迟角</a:t>
            </a:r>
            <a:r>
              <a:rPr lang="en-US" altLang="zh-CN" dirty="0"/>
              <a:t>α</a:t>
            </a:r>
            <a:r>
              <a:rPr lang="zh-CN" altLang="en-US" dirty="0"/>
              <a:t>，就可以改变交流输出电压的幅值。</a:t>
            </a:r>
          </a:p>
        </p:txBody>
      </p:sp>
      <p:sp>
        <p:nvSpPr>
          <p:cNvPr id="5" name="文本框 4">
            <a:extLst>
              <a:ext uri="{FF2B5EF4-FFF2-40B4-BE49-F238E27FC236}">
                <a16:creationId xmlns:a16="http://schemas.microsoft.com/office/drawing/2014/main" id="{DF624108-524D-3918-647D-34B19311D658}"/>
              </a:ext>
            </a:extLst>
          </p:cNvPr>
          <p:cNvSpPr txBox="1"/>
          <p:nvPr/>
        </p:nvSpPr>
        <p:spPr>
          <a:xfrm>
            <a:off x="1556166" y="5882823"/>
            <a:ext cx="8002511" cy="369332"/>
          </a:xfrm>
          <a:prstGeom prst="rect">
            <a:avLst/>
          </a:prstGeom>
          <a:noFill/>
        </p:spPr>
        <p:txBody>
          <a:bodyPr wrap="square">
            <a:spAutoFit/>
          </a:bodyPr>
          <a:lstStyle/>
          <a:p>
            <a:pPr indent="266700" algn="ct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a</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）单相结构图</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b</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）单相驱动图</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5399680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619122" y="1379468"/>
            <a:ext cx="9220835"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1.1.2  </a:t>
            </a:r>
            <a:r>
              <a:rPr lang="zh-CN" altLang="en-US" sz="2400" b="1" dirty="0">
                <a:solidFill>
                  <a:srgbClr val="294B64"/>
                </a:solidFill>
                <a:latin typeface="微软雅黑" panose="020B0503020204020204" charset="-122"/>
                <a:ea typeface="微软雅黑" panose="020B0503020204020204" charset="-122"/>
              </a:rPr>
              <a:t>变频器主流品牌</a:t>
            </a:r>
            <a:endParaRPr lang="en-US" altLang="zh-CN" sz="2400" b="1" dirty="0">
              <a:solidFill>
                <a:srgbClr val="294B64"/>
              </a:solidFill>
              <a:latin typeface="微软雅黑" panose="020B0503020204020204" charset="-122"/>
              <a:ea typeface="微软雅黑" panose="020B0503020204020204" charset="-122"/>
            </a:endParaRPr>
          </a:p>
        </p:txBody>
      </p:sp>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619122" y="1932678"/>
            <a:ext cx="9967460" cy="1289905"/>
          </a:xfrm>
          <a:prstGeom prst="rect">
            <a:avLst/>
          </a:prstGeom>
          <a:noFill/>
          <a:ln w="9525">
            <a:noFill/>
          </a:ln>
        </p:spPr>
        <p:txBody>
          <a:bodyPr wrap="square">
            <a:spAutoFit/>
          </a:bodyPr>
          <a:lstStyle/>
          <a:p>
            <a:pPr>
              <a:lnSpc>
                <a:spcPct val="150000"/>
              </a:lnSpc>
            </a:pPr>
            <a:r>
              <a:rPr lang="zh-CN" altLang="en-US" dirty="0">
                <a:latin typeface="+mn-ea"/>
              </a:rPr>
              <a:t>    综合起来常用的变频器有上百种品牌，生产厂家遍布全球。我国变频器市场主要分为日本、欧美以及本土三类厂商。日本厂商代表企业主要有三菱、安川、富士、日立、东芝等，欧美代表企业主要有</a:t>
            </a:r>
            <a:r>
              <a:rPr lang="en-US" altLang="zh-CN" dirty="0">
                <a:latin typeface="+mn-ea"/>
              </a:rPr>
              <a:t>ABB</a:t>
            </a:r>
            <a:r>
              <a:rPr lang="zh-CN" altLang="en-US" dirty="0">
                <a:latin typeface="+mn-ea"/>
              </a:rPr>
              <a:t>、西门子、施耐德等，本土系厂商主要代表有汇川技术、英威腾、合康新能等。</a:t>
            </a:r>
            <a:endParaRPr lang="zh-CN" altLang="zh-CN" dirty="0">
              <a:latin typeface="+mn-ea"/>
            </a:endParaRPr>
          </a:p>
        </p:txBody>
      </p:sp>
      <p:sp>
        <p:nvSpPr>
          <p:cNvPr id="4" name="矩形 3">
            <a:extLst>
              <a:ext uri="{FF2B5EF4-FFF2-40B4-BE49-F238E27FC236}">
                <a16:creationId xmlns:a16="http://schemas.microsoft.com/office/drawing/2014/main" id="{227C3C85-CE04-4E8B-A56D-10562EC800B6}"/>
              </a:ext>
            </a:extLst>
          </p:cNvPr>
          <p:cNvSpPr/>
          <p:nvPr/>
        </p:nvSpPr>
        <p:spPr>
          <a:xfrm>
            <a:off x="1059432" y="5100707"/>
            <a:ext cx="723275" cy="284693"/>
          </a:xfrm>
          <a:prstGeom prst="rect">
            <a:avLst/>
          </a:prstGeom>
        </p:spPr>
        <p:txBody>
          <a:bodyPr wrap="none">
            <a:spAutoFit/>
          </a:bodyPr>
          <a:lstStyle/>
          <a:p>
            <a:pPr>
              <a:lnSpc>
                <a:spcPts val="1500"/>
              </a:lnSpc>
              <a:spcBef>
                <a:spcPts val="200"/>
              </a:spcBef>
              <a:spcAft>
                <a:spcPts val="200"/>
              </a:spcAft>
            </a:pPr>
            <a:r>
              <a:rPr lang="zh-CN" altLang="en-US" sz="1400" dirty="0">
                <a:solidFill>
                  <a:srgbClr val="294B64"/>
                </a:solidFill>
                <a:latin typeface="微软雅黑" panose="020B0503020204020204" charset="-122"/>
                <a:ea typeface="微软雅黑" panose="020B0503020204020204" charset="-122"/>
              </a:rPr>
              <a:t>英威腾</a:t>
            </a:r>
            <a:endParaRPr lang="zh-CN" altLang="zh-CN" sz="1400" dirty="0">
              <a:solidFill>
                <a:srgbClr val="294B64"/>
              </a:solidFill>
              <a:latin typeface="微软雅黑" panose="020B0503020204020204" charset="-122"/>
              <a:ea typeface="微软雅黑" panose="020B0503020204020204" charset="-122"/>
            </a:endParaRP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1.1 </a:t>
            </a:r>
            <a:r>
              <a:rPr lang="zh-CN" altLang="en-US" sz="3200" b="1" dirty="0">
                <a:solidFill>
                  <a:srgbClr val="022F4F"/>
                </a:solidFill>
                <a:latin typeface="微软雅黑" panose="020B0503020204020204" charset="-122"/>
                <a:ea typeface="微软雅黑" panose="020B0503020204020204" charset="-122"/>
              </a:rPr>
              <a:t>变频器认知</a:t>
            </a:r>
            <a:endParaRPr lang="zh-CN" altLang="zh-CN" sz="3200" b="1" dirty="0">
              <a:solidFill>
                <a:srgbClr val="022F4F"/>
              </a:solidFill>
              <a:latin typeface="微软雅黑" panose="020B0503020204020204" charset="-122"/>
              <a:ea typeface="微软雅黑" panose="020B0503020204020204" charset="-122"/>
            </a:endParaRPr>
          </a:p>
        </p:txBody>
      </p:sp>
      <p:pic>
        <p:nvPicPr>
          <p:cNvPr id="3" name="图片 2">
            <a:extLst>
              <a:ext uri="{FF2B5EF4-FFF2-40B4-BE49-F238E27FC236}">
                <a16:creationId xmlns:a16="http://schemas.microsoft.com/office/drawing/2014/main" id="{93C33921-B653-D4F0-B4DC-E1381ADC9A30}"/>
              </a:ext>
            </a:extLst>
          </p:cNvPr>
          <p:cNvPicPr>
            <a:picLocks noChangeAspect="1"/>
          </p:cNvPicPr>
          <p:nvPr/>
        </p:nvPicPr>
        <p:blipFill>
          <a:blip r:embed="rId2">
            <a:lum bright="6000"/>
            <a:extLst>
              <a:ext uri="{BEBA8EAE-BF5A-486C-A8C5-ECC9F3942E4B}">
                <a14:imgProps xmlns:a14="http://schemas.microsoft.com/office/drawing/2010/main">
                  <a14:imgLayer r:embed="rId3">
                    <a14:imgEffect>
                      <a14:backgroundRemoval t="14801" b="96029" l="20000" r="77143">
                        <a14:foregroundMark x1="27857" y1="21300" x2="25357" y2="59567"/>
                        <a14:foregroundMark x1="22143" y1="22744" x2="40714" y2="22383"/>
                        <a14:foregroundMark x1="40714" y1="22383" x2="63571" y2="23105"/>
                        <a14:foregroundMark x1="68214" y1="20217" x2="36786" y2="18051"/>
                        <a14:foregroundMark x1="36786" y1="18051" x2="36786" y2="18051"/>
                        <a14:foregroundMark x1="68929" y1="18412" x2="31071" y2="16245"/>
                        <a14:foregroundMark x1="75714" y1="18051" x2="76429" y2="71841"/>
                        <a14:foregroundMark x1="76429" y1="71841" x2="63214" y2="87726"/>
                        <a14:foregroundMark x1="63214" y1="87726" x2="36071" y2="87004"/>
                        <a14:foregroundMark x1="36071" y1="87004" x2="26071" y2="74368"/>
                        <a14:foregroundMark x1="26071" y1="74368" x2="20714" y2="52347"/>
                        <a14:foregroundMark x1="20714" y1="52347" x2="21071" y2="50542"/>
                        <a14:foregroundMark x1="35000" y1="16968" x2="22500" y2="18412"/>
                        <a14:foregroundMark x1="23571" y1="90614" x2="68929" y2="92058"/>
                        <a14:foregroundMark x1="68929" y1="92058" x2="76786" y2="77256"/>
                        <a14:foregroundMark x1="76786" y1="77256" x2="77143" y2="34296"/>
                        <a14:foregroundMark x1="66071" y1="93502" x2="36429" y2="90614"/>
                        <a14:foregroundMark x1="36429" y1="90614" x2="36429" y2="90614"/>
                        <a14:foregroundMark x1="64286" y1="96029" x2="46786" y2="93863"/>
                      </a14:backgroundRemoval>
                    </a14:imgEffect>
                  </a14:imgLayer>
                </a14:imgProps>
              </a:ext>
            </a:extLst>
          </a:blip>
          <a:srcRect l="16054" t="12677" r="19184" b="3692"/>
          <a:stretch>
            <a:fillRect/>
          </a:stretch>
        </p:blipFill>
        <p:spPr>
          <a:xfrm>
            <a:off x="864493" y="3456111"/>
            <a:ext cx="1113155" cy="1425701"/>
          </a:xfrm>
          <a:prstGeom prst="rect">
            <a:avLst/>
          </a:prstGeom>
          <a:noFill/>
          <a:ln>
            <a:noFill/>
          </a:ln>
        </p:spPr>
      </p:pic>
      <p:pic>
        <p:nvPicPr>
          <p:cNvPr id="5" name="图片 4">
            <a:extLst>
              <a:ext uri="{FF2B5EF4-FFF2-40B4-BE49-F238E27FC236}">
                <a16:creationId xmlns:a16="http://schemas.microsoft.com/office/drawing/2014/main" id="{2EB26E97-A73C-41A4-569D-E21D24F5C97F}"/>
              </a:ext>
            </a:extLst>
          </p:cNvPr>
          <p:cNvPicPr>
            <a:picLocks noChangeAspect="1"/>
          </p:cNvPicPr>
          <p:nvPr/>
        </p:nvPicPr>
        <p:blipFill>
          <a:blip r:embed="rId4"/>
          <a:srcRect l="21663" t="5803" r="18511" b="4255"/>
          <a:stretch>
            <a:fillRect/>
          </a:stretch>
        </p:blipFill>
        <p:spPr>
          <a:xfrm>
            <a:off x="2283858" y="3514020"/>
            <a:ext cx="908078" cy="1367792"/>
          </a:xfrm>
          <a:prstGeom prst="rect">
            <a:avLst/>
          </a:prstGeom>
          <a:noFill/>
          <a:ln>
            <a:noFill/>
          </a:ln>
        </p:spPr>
      </p:pic>
      <p:pic>
        <p:nvPicPr>
          <p:cNvPr id="6" name="图片 5" descr="IMG_256">
            <a:extLst>
              <a:ext uri="{FF2B5EF4-FFF2-40B4-BE49-F238E27FC236}">
                <a16:creationId xmlns:a16="http://schemas.microsoft.com/office/drawing/2014/main" id="{BA97F5EC-B165-5F58-BBB4-13D00E705708}"/>
              </a:ext>
            </a:extLst>
          </p:cNvPr>
          <p:cNvPicPr>
            <a:picLocks noChangeAspect="1"/>
          </p:cNvPicPr>
          <p:nvPr/>
        </p:nvPicPr>
        <p:blipFill>
          <a:blip r:embed="rId5"/>
          <a:stretch>
            <a:fillRect/>
          </a:stretch>
        </p:blipFill>
        <p:spPr>
          <a:xfrm>
            <a:off x="3517915" y="3498447"/>
            <a:ext cx="908078" cy="1408227"/>
          </a:xfrm>
          <a:prstGeom prst="rect">
            <a:avLst/>
          </a:prstGeom>
          <a:noFill/>
          <a:ln w="9525">
            <a:noFill/>
          </a:ln>
        </p:spPr>
      </p:pic>
      <p:pic>
        <p:nvPicPr>
          <p:cNvPr id="7" name="图片 6">
            <a:extLst>
              <a:ext uri="{FF2B5EF4-FFF2-40B4-BE49-F238E27FC236}">
                <a16:creationId xmlns:a16="http://schemas.microsoft.com/office/drawing/2014/main" id="{2C697AD9-8A92-512F-CF77-FD91926D11C3}"/>
              </a:ext>
            </a:extLst>
          </p:cNvPr>
          <p:cNvPicPr>
            <a:picLocks noChangeAspect="1"/>
          </p:cNvPicPr>
          <p:nvPr/>
        </p:nvPicPr>
        <p:blipFill>
          <a:blip r:embed="rId6"/>
          <a:srcRect l="7418" t="4337" r="6825" b="3990"/>
          <a:stretch>
            <a:fillRect/>
          </a:stretch>
        </p:blipFill>
        <p:spPr>
          <a:xfrm>
            <a:off x="4695908" y="3514020"/>
            <a:ext cx="1045660" cy="1392654"/>
          </a:xfrm>
          <a:prstGeom prst="rect">
            <a:avLst/>
          </a:prstGeom>
          <a:noFill/>
          <a:ln>
            <a:noFill/>
          </a:ln>
        </p:spPr>
      </p:pic>
      <p:pic>
        <p:nvPicPr>
          <p:cNvPr id="8" name="图片 7">
            <a:extLst>
              <a:ext uri="{FF2B5EF4-FFF2-40B4-BE49-F238E27FC236}">
                <a16:creationId xmlns:a16="http://schemas.microsoft.com/office/drawing/2014/main" id="{F6325548-C119-0D89-5AB2-6788BEA7474E}"/>
              </a:ext>
            </a:extLst>
          </p:cNvPr>
          <p:cNvPicPr>
            <a:picLocks noChangeAspect="1"/>
          </p:cNvPicPr>
          <p:nvPr/>
        </p:nvPicPr>
        <p:blipFill>
          <a:blip r:embed="rId7"/>
          <a:stretch>
            <a:fillRect/>
          </a:stretch>
        </p:blipFill>
        <p:spPr>
          <a:xfrm>
            <a:off x="6072748" y="3498446"/>
            <a:ext cx="1023335" cy="1435175"/>
          </a:xfrm>
          <a:prstGeom prst="rect">
            <a:avLst/>
          </a:prstGeom>
          <a:noFill/>
          <a:ln>
            <a:noFill/>
          </a:ln>
        </p:spPr>
      </p:pic>
      <p:pic>
        <p:nvPicPr>
          <p:cNvPr id="9" name="图片 8">
            <a:extLst>
              <a:ext uri="{FF2B5EF4-FFF2-40B4-BE49-F238E27FC236}">
                <a16:creationId xmlns:a16="http://schemas.microsoft.com/office/drawing/2014/main" id="{EB0F6D6A-C24B-05EF-DB4B-D310779752CD}"/>
              </a:ext>
            </a:extLst>
          </p:cNvPr>
          <p:cNvPicPr>
            <a:picLocks noChangeAspect="1"/>
          </p:cNvPicPr>
          <p:nvPr/>
        </p:nvPicPr>
        <p:blipFill>
          <a:blip r:embed="rId8"/>
          <a:srcRect l="7696" t="1590" r="7719" b="3180"/>
          <a:stretch>
            <a:fillRect/>
          </a:stretch>
        </p:blipFill>
        <p:spPr>
          <a:xfrm>
            <a:off x="7427263" y="3496526"/>
            <a:ext cx="1209492" cy="1362662"/>
          </a:xfrm>
          <a:prstGeom prst="rect">
            <a:avLst/>
          </a:prstGeom>
          <a:noFill/>
          <a:ln>
            <a:noFill/>
          </a:ln>
        </p:spPr>
      </p:pic>
      <p:pic>
        <p:nvPicPr>
          <p:cNvPr id="10" name="图片 9">
            <a:extLst>
              <a:ext uri="{FF2B5EF4-FFF2-40B4-BE49-F238E27FC236}">
                <a16:creationId xmlns:a16="http://schemas.microsoft.com/office/drawing/2014/main" id="{3E2E319B-7D3B-B9B1-9984-9F88D8F15E4E}"/>
              </a:ext>
            </a:extLst>
          </p:cNvPr>
          <p:cNvPicPr>
            <a:picLocks noChangeAspect="1"/>
          </p:cNvPicPr>
          <p:nvPr/>
        </p:nvPicPr>
        <p:blipFill>
          <a:blip r:embed="rId9"/>
          <a:stretch>
            <a:fillRect/>
          </a:stretch>
        </p:blipFill>
        <p:spPr>
          <a:xfrm>
            <a:off x="9078065" y="3514019"/>
            <a:ext cx="1075459" cy="1320739"/>
          </a:xfrm>
          <a:prstGeom prst="rect">
            <a:avLst/>
          </a:prstGeom>
          <a:noFill/>
          <a:ln>
            <a:noFill/>
          </a:ln>
        </p:spPr>
      </p:pic>
      <p:sp>
        <p:nvSpPr>
          <p:cNvPr id="11" name="矩形 10">
            <a:extLst>
              <a:ext uri="{FF2B5EF4-FFF2-40B4-BE49-F238E27FC236}">
                <a16:creationId xmlns:a16="http://schemas.microsoft.com/office/drawing/2014/main" id="{9555CD24-753A-493B-157D-910466384E09}"/>
              </a:ext>
            </a:extLst>
          </p:cNvPr>
          <p:cNvSpPr/>
          <p:nvPr/>
        </p:nvSpPr>
        <p:spPr>
          <a:xfrm>
            <a:off x="2364997" y="5100707"/>
            <a:ext cx="543739" cy="284693"/>
          </a:xfrm>
          <a:prstGeom prst="rect">
            <a:avLst/>
          </a:prstGeom>
        </p:spPr>
        <p:txBody>
          <a:bodyPr wrap="none">
            <a:spAutoFit/>
          </a:bodyPr>
          <a:lstStyle/>
          <a:p>
            <a:pPr>
              <a:lnSpc>
                <a:spcPts val="1500"/>
              </a:lnSpc>
              <a:spcBef>
                <a:spcPts val="200"/>
              </a:spcBef>
              <a:spcAft>
                <a:spcPts val="200"/>
              </a:spcAft>
            </a:pPr>
            <a:r>
              <a:rPr lang="zh-CN" altLang="en-US" sz="1400" dirty="0">
                <a:solidFill>
                  <a:srgbClr val="294B64"/>
                </a:solidFill>
                <a:latin typeface="微软雅黑" panose="020B0503020204020204" charset="-122"/>
                <a:ea typeface="微软雅黑" panose="020B0503020204020204" charset="-122"/>
              </a:rPr>
              <a:t>汇川</a:t>
            </a:r>
            <a:endParaRPr lang="zh-CN" altLang="zh-CN" sz="1400" dirty="0">
              <a:solidFill>
                <a:srgbClr val="294B64"/>
              </a:solidFill>
              <a:latin typeface="微软雅黑" panose="020B0503020204020204" charset="-122"/>
              <a:ea typeface="微软雅黑" panose="020B0503020204020204" charset="-122"/>
            </a:endParaRPr>
          </a:p>
        </p:txBody>
      </p:sp>
      <p:sp>
        <p:nvSpPr>
          <p:cNvPr id="12" name="矩形 11">
            <a:extLst>
              <a:ext uri="{FF2B5EF4-FFF2-40B4-BE49-F238E27FC236}">
                <a16:creationId xmlns:a16="http://schemas.microsoft.com/office/drawing/2014/main" id="{BF8F441B-6A93-C4E9-07A3-CA42C69F35AA}"/>
              </a:ext>
            </a:extLst>
          </p:cNvPr>
          <p:cNvSpPr/>
          <p:nvPr/>
        </p:nvSpPr>
        <p:spPr>
          <a:xfrm>
            <a:off x="3610316" y="5103634"/>
            <a:ext cx="543739" cy="284693"/>
          </a:xfrm>
          <a:prstGeom prst="rect">
            <a:avLst/>
          </a:prstGeom>
        </p:spPr>
        <p:txBody>
          <a:bodyPr wrap="none">
            <a:spAutoFit/>
          </a:bodyPr>
          <a:lstStyle/>
          <a:p>
            <a:pPr>
              <a:lnSpc>
                <a:spcPts val="1500"/>
              </a:lnSpc>
              <a:spcBef>
                <a:spcPts val="200"/>
              </a:spcBef>
              <a:spcAft>
                <a:spcPts val="200"/>
              </a:spcAft>
            </a:pPr>
            <a:r>
              <a:rPr lang="zh-CN" altLang="en-US" sz="1400" dirty="0">
                <a:solidFill>
                  <a:srgbClr val="294B64"/>
                </a:solidFill>
                <a:latin typeface="微软雅黑" panose="020B0503020204020204" charset="-122"/>
                <a:ea typeface="微软雅黑" panose="020B0503020204020204" charset="-122"/>
              </a:rPr>
              <a:t>台达</a:t>
            </a:r>
            <a:endParaRPr lang="zh-CN" altLang="zh-CN" sz="1400" dirty="0">
              <a:solidFill>
                <a:srgbClr val="294B64"/>
              </a:solidFill>
              <a:latin typeface="微软雅黑" panose="020B0503020204020204" charset="-122"/>
              <a:ea typeface="微软雅黑" panose="020B0503020204020204" charset="-122"/>
            </a:endParaRPr>
          </a:p>
        </p:txBody>
      </p:sp>
      <p:sp>
        <p:nvSpPr>
          <p:cNvPr id="14" name="矩形 13">
            <a:extLst>
              <a:ext uri="{FF2B5EF4-FFF2-40B4-BE49-F238E27FC236}">
                <a16:creationId xmlns:a16="http://schemas.microsoft.com/office/drawing/2014/main" id="{8139900A-AFDA-9571-D3CA-683F44B5B064}"/>
              </a:ext>
            </a:extLst>
          </p:cNvPr>
          <p:cNvSpPr/>
          <p:nvPr/>
        </p:nvSpPr>
        <p:spPr>
          <a:xfrm>
            <a:off x="4892932" y="5100707"/>
            <a:ext cx="535724" cy="284693"/>
          </a:xfrm>
          <a:prstGeom prst="rect">
            <a:avLst/>
          </a:prstGeom>
        </p:spPr>
        <p:txBody>
          <a:bodyPr wrap="none">
            <a:spAutoFit/>
          </a:bodyPr>
          <a:lstStyle/>
          <a:p>
            <a:pPr>
              <a:lnSpc>
                <a:spcPts val="1500"/>
              </a:lnSpc>
              <a:spcBef>
                <a:spcPts val="200"/>
              </a:spcBef>
              <a:spcAft>
                <a:spcPts val="200"/>
              </a:spcAft>
            </a:pPr>
            <a:r>
              <a:rPr lang="en-US" altLang="zh-CN" sz="1400" dirty="0">
                <a:solidFill>
                  <a:srgbClr val="294B64"/>
                </a:solidFill>
                <a:latin typeface="微软雅黑" panose="020B0503020204020204" charset="-122"/>
                <a:ea typeface="微软雅黑" panose="020B0503020204020204" charset="-122"/>
              </a:rPr>
              <a:t>ABB</a:t>
            </a:r>
            <a:endParaRPr lang="zh-CN" altLang="zh-CN" sz="1400" dirty="0">
              <a:solidFill>
                <a:srgbClr val="294B64"/>
              </a:solidFill>
              <a:latin typeface="微软雅黑" panose="020B0503020204020204" charset="-122"/>
              <a:ea typeface="微软雅黑" panose="020B0503020204020204" charset="-122"/>
            </a:endParaRPr>
          </a:p>
        </p:txBody>
      </p:sp>
      <p:sp>
        <p:nvSpPr>
          <p:cNvPr id="15" name="矩形 14">
            <a:extLst>
              <a:ext uri="{FF2B5EF4-FFF2-40B4-BE49-F238E27FC236}">
                <a16:creationId xmlns:a16="http://schemas.microsoft.com/office/drawing/2014/main" id="{B01D272D-1441-BD83-167D-BDE8AE8C39F0}"/>
              </a:ext>
            </a:extLst>
          </p:cNvPr>
          <p:cNvSpPr/>
          <p:nvPr/>
        </p:nvSpPr>
        <p:spPr>
          <a:xfrm>
            <a:off x="6167237" y="5100707"/>
            <a:ext cx="723275" cy="284693"/>
          </a:xfrm>
          <a:prstGeom prst="rect">
            <a:avLst/>
          </a:prstGeom>
        </p:spPr>
        <p:txBody>
          <a:bodyPr wrap="none">
            <a:spAutoFit/>
          </a:bodyPr>
          <a:lstStyle/>
          <a:p>
            <a:pPr>
              <a:lnSpc>
                <a:spcPts val="1500"/>
              </a:lnSpc>
              <a:spcBef>
                <a:spcPts val="200"/>
              </a:spcBef>
              <a:spcAft>
                <a:spcPts val="200"/>
              </a:spcAft>
            </a:pPr>
            <a:r>
              <a:rPr lang="zh-CN" altLang="en-US" sz="1400" dirty="0">
                <a:solidFill>
                  <a:srgbClr val="294B64"/>
                </a:solidFill>
                <a:latin typeface="微软雅黑" panose="020B0503020204020204" charset="-122"/>
                <a:ea typeface="微软雅黑" panose="020B0503020204020204" charset="-122"/>
              </a:rPr>
              <a:t>西门子</a:t>
            </a:r>
            <a:endParaRPr lang="zh-CN" altLang="zh-CN" sz="1400" dirty="0">
              <a:solidFill>
                <a:srgbClr val="294B64"/>
              </a:solidFill>
              <a:latin typeface="微软雅黑" panose="020B0503020204020204" charset="-122"/>
              <a:ea typeface="微软雅黑" panose="020B0503020204020204" charset="-122"/>
            </a:endParaRPr>
          </a:p>
        </p:txBody>
      </p:sp>
      <p:sp>
        <p:nvSpPr>
          <p:cNvPr id="16" name="矩形 15">
            <a:extLst>
              <a:ext uri="{FF2B5EF4-FFF2-40B4-BE49-F238E27FC236}">
                <a16:creationId xmlns:a16="http://schemas.microsoft.com/office/drawing/2014/main" id="{B5B4A6C7-39CA-5435-607B-6EF344169FE7}"/>
              </a:ext>
            </a:extLst>
          </p:cNvPr>
          <p:cNvSpPr/>
          <p:nvPr/>
        </p:nvSpPr>
        <p:spPr>
          <a:xfrm>
            <a:off x="7739406" y="5113198"/>
            <a:ext cx="543739" cy="284693"/>
          </a:xfrm>
          <a:prstGeom prst="rect">
            <a:avLst/>
          </a:prstGeom>
        </p:spPr>
        <p:txBody>
          <a:bodyPr wrap="none">
            <a:spAutoFit/>
          </a:bodyPr>
          <a:lstStyle/>
          <a:p>
            <a:pPr>
              <a:lnSpc>
                <a:spcPts val="1500"/>
              </a:lnSpc>
              <a:spcBef>
                <a:spcPts val="200"/>
              </a:spcBef>
              <a:spcAft>
                <a:spcPts val="200"/>
              </a:spcAft>
            </a:pPr>
            <a:r>
              <a:rPr lang="zh-CN" altLang="en-US" sz="1400" dirty="0">
                <a:solidFill>
                  <a:srgbClr val="294B64"/>
                </a:solidFill>
                <a:latin typeface="微软雅黑" panose="020B0503020204020204" charset="-122"/>
                <a:ea typeface="微软雅黑" panose="020B0503020204020204" charset="-122"/>
              </a:rPr>
              <a:t>三菱</a:t>
            </a:r>
            <a:endParaRPr lang="zh-CN" altLang="zh-CN" sz="1400" dirty="0">
              <a:solidFill>
                <a:srgbClr val="294B64"/>
              </a:solidFill>
              <a:latin typeface="微软雅黑" panose="020B0503020204020204" charset="-122"/>
              <a:ea typeface="微软雅黑" panose="020B0503020204020204" charset="-122"/>
            </a:endParaRPr>
          </a:p>
        </p:txBody>
      </p:sp>
      <p:sp>
        <p:nvSpPr>
          <p:cNvPr id="17" name="矩形 16">
            <a:extLst>
              <a:ext uri="{FF2B5EF4-FFF2-40B4-BE49-F238E27FC236}">
                <a16:creationId xmlns:a16="http://schemas.microsoft.com/office/drawing/2014/main" id="{0F208A87-E62F-7299-9CB4-BBC83CF5D1A1}"/>
              </a:ext>
            </a:extLst>
          </p:cNvPr>
          <p:cNvSpPr/>
          <p:nvPr/>
        </p:nvSpPr>
        <p:spPr>
          <a:xfrm>
            <a:off x="9201262" y="5113198"/>
            <a:ext cx="543739" cy="284693"/>
          </a:xfrm>
          <a:prstGeom prst="rect">
            <a:avLst/>
          </a:prstGeom>
        </p:spPr>
        <p:txBody>
          <a:bodyPr wrap="none">
            <a:spAutoFit/>
          </a:bodyPr>
          <a:lstStyle/>
          <a:p>
            <a:pPr>
              <a:lnSpc>
                <a:spcPts val="1500"/>
              </a:lnSpc>
              <a:spcBef>
                <a:spcPts val="200"/>
              </a:spcBef>
              <a:spcAft>
                <a:spcPts val="200"/>
              </a:spcAft>
            </a:pPr>
            <a:r>
              <a:rPr lang="zh-CN" altLang="en-US" sz="1400" dirty="0">
                <a:solidFill>
                  <a:srgbClr val="294B64"/>
                </a:solidFill>
                <a:latin typeface="微软雅黑" panose="020B0503020204020204" charset="-122"/>
                <a:ea typeface="微软雅黑" panose="020B0503020204020204" charset="-122"/>
              </a:rPr>
              <a:t>安川</a:t>
            </a:r>
            <a:endParaRPr lang="zh-CN" altLang="zh-CN" sz="1400" dirty="0">
              <a:solidFill>
                <a:srgbClr val="294B64"/>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358484496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96090EA3-59D3-1B41-2BD9-804237392F7E}"/>
              </a:ext>
            </a:extLst>
          </p:cNvPr>
          <p:cNvSpPr txBox="1"/>
          <p:nvPr/>
        </p:nvSpPr>
        <p:spPr>
          <a:xfrm>
            <a:off x="450648" y="1425821"/>
            <a:ext cx="10297144" cy="2122376"/>
          </a:xfrm>
          <a:prstGeom prst="rect">
            <a:avLst/>
          </a:prstGeom>
          <a:noFill/>
        </p:spPr>
        <p:txBody>
          <a:bodyPr wrap="square">
            <a:spAutoFit/>
          </a:bodyPr>
          <a:lstStyle/>
          <a:p>
            <a:pPr>
              <a:lnSpc>
                <a:spcPct val="150000"/>
              </a:lnSpc>
            </a:pPr>
            <a:r>
              <a:rPr lang="zh-CN" altLang="en-US" dirty="0"/>
              <a:t>（</a:t>
            </a:r>
            <a:r>
              <a:rPr lang="en-US" altLang="zh-CN" dirty="0"/>
              <a:t>2</a:t>
            </a:r>
            <a:r>
              <a:rPr lang="zh-CN" altLang="en-US" dirty="0"/>
              <a:t>）交</a:t>
            </a:r>
            <a:r>
              <a:rPr lang="en-US" altLang="zh-CN" dirty="0"/>
              <a:t>-</a:t>
            </a:r>
            <a:r>
              <a:rPr lang="zh-CN" altLang="en-US" dirty="0"/>
              <a:t>直</a:t>
            </a:r>
            <a:r>
              <a:rPr lang="en-US" altLang="zh-CN" dirty="0"/>
              <a:t>-</a:t>
            </a:r>
            <a:r>
              <a:rPr lang="zh-CN" altLang="en-US" dirty="0"/>
              <a:t>交变频器</a:t>
            </a:r>
          </a:p>
          <a:p>
            <a:pPr marL="285750" indent="-285750">
              <a:lnSpc>
                <a:spcPct val="150000"/>
              </a:lnSpc>
              <a:buFont typeface="Arial" panose="020B0604020202020204" pitchFamily="34" charset="0"/>
              <a:buChar char="•"/>
            </a:pPr>
            <a:r>
              <a:rPr lang="zh-CN" altLang="en-US" dirty="0"/>
              <a:t>交</a:t>
            </a:r>
            <a:r>
              <a:rPr lang="en-US" altLang="zh-CN" dirty="0"/>
              <a:t>-</a:t>
            </a:r>
            <a:r>
              <a:rPr lang="zh-CN" altLang="en-US" dirty="0"/>
              <a:t>直</a:t>
            </a:r>
            <a:r>
              <a:rPr lang="en-US" altLang="zh-CN" dirty="0"/>
              <a:t>-</a:t>
            </a:r>
            <a:r>
              <a:rPr lang="zh-CN" altLang="en-US" dirty="0"/>
              <a:t>交变频器具有中间直流环节，先将电网交流电用整流电路变成直流电，再用逆变电路将直流电转换为频率及电压可变的交流电。</a:t>
            </a:r>
            <a:endParaRPr lang="en-US" altLang="zh-CN" dirty="0"/>
          </a:p>
          <a:p>
            <a:pPr marL="285750" indent="-285750">
              <a:lnSpc>
                <a:spcPct val="150000"/>
              </a:lnSpc>
              <a:buFont typeface="Arial" panose="020B0604020202020204" pitchFamily="34" charset="0"/>
              <a:buChar char="•"/>
            </a:pPr>
            <a:r>
              <a:rPr lang="zh-CN" altLang="en-US" dirty="0"/>
              <a:t>整流电路、直流环节、逆变电路是交</a:t>
            </a:r>
            <a:r>
              <a:rPr lang="en-US" altLang="zh-CN" dirty="0"/>
              <a:t>-</a:t>
            </a:r>
            <a:r>
              <a:rPr lang="zh-CN" altLang="en-US" dirty="0"/>
              <a:t>直</a:t>
            </a:r>
            <a:r>
              <a:rPr lang="en-US" altLang="zh-CN" dirty="0"/>
              <a:t>-</a:t>
            </a:r>
            <a:r>
              <a:rPr lang="zh-CN" altLang="en-US" dirty="0"/>
              <a:t>交变频器的三个基本组成部分</a:t>
            </a:r>
            <a:r>
              <a:rPr lang="en-US" altLang="zh-CN" dirty="0"/>
              <a:t>,</a:t>
            </a:r>
            <a:r>
              <a:rPr lang="zh-CN" altLang="en-US" dirty="0"/>
              <a:t>整流电路一般采用二极管全波整流，固定直流电压输出，只需要完成直流到交流的逆变控制，既能实现频率及电压的调节</a:t>
            </a:r>
          </a:p>
        </p:txBody>
      </p:sp>
      <p:sp>
        <p:nvSpPr>
          <p:cNvPr id="5" name="文本框 4">
            <a:extLst>
              <a:ext uri="{FF2B5EF4-FFF2-40B4-BE49-F238E27FC236}">
                <a16:creationId xmlns:a16="http://schemas.microsoft.com/office/drawing/2014/main" id="{DF624108-524D-3918-647D-34B19311D658}"/>
              </a:ext>
            </a:extLst>
          </p:cNvPr>
          <p:cNvSpPr txBox="1"/>
          <p:nvPr/>
        </p:nvSpPr>
        <p:spPr>
          <a:xfrm>
            <a:off x="1440557" y="5639948"/>
            <a:ext cx="8002511" cy="369332"/>
          </a:xfrm>
          <a:prstGeom prst="rect">
            <a:avLst/>
          </a:prstGeom>
          <a:noFill/>
        </p:spPr>
        <p:txBody>
          <a:bodyPr wrap="square">
            <a:spAutoFit/>
          </a:bodyPr>
          <a:lstStyle/>
          <a:p>
            <a:pPr indent="266700" algn="ctr"/>
            <a:r>
              <a:rPr lang="zh-CN" altLang="en-US" sz="1800" dirty="0">
                <a:effectLst/>
                <a:latin typeface="宋体" panose="02010600030101010101" pitchFamily="2" charset="-122"/>
                <a:ea typeface="宋体" panose="02010600030101010101" pitchFamily="2" charset="-122"/>
                <a:cs typeface="宋体" panose="02010600030101010101" pitchFamily="2" charset="-122"/>
              </a:rPr>
              <a:t>交</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直</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交变频器原理框图</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3" name="图片 2">
            <a:extLst>
              <a:ext uri="{FF2B5EF4-FFF2-40B4-BE49-F238E27FC236}">
                <a16:creationId xmlns:a16="http://schemas.microsoft.com/office/drawing/2014/main" id="{30AFC315-FAD1-165C-1C6B-4F46B3951990}"/>
              </a:ext>
            </a:extLst>
          </p:cNvPr>
          <p:cNvPicPr>
            <a:picLocks noChangeAspect="1"/>
          </p:cNvPicPr>
          <p:nvPr/>
        </p:nvPicPr>
        <p:blipFill>
          <a:blip r:embed="rId2"/>
          <a:stretch>
            <a:fillRect/>
          </a:stretch>
        </p:blipFill>
        <p:spPr>
          <a:xfrm>
            <a:off x="2829960" y="3577981"/>
            <a:ext cx="5784331" cy="2122376"/>
          </a:xfrm>
          <a:prstGeom prst="rect">
            <a:avLst/>
          </a:prstGeom>
        </p:spPr>
      </p:pic>
    </p:spTree>
    <p:extLst>
      <p:ext uri="{BB962C8B-B14F-4D97-AF65-F5344CB8AC3E}">
        <p14:creationId xmlns:p14="http://schemas.microsoft.com/office/powerpoint/2010/main" val="17634750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96090EA3-59D3-1B41-2BD9-804237392F7E}"/>
              </a:ext>
            </a:extLst>
          </p:cNvPr>
          <p:cNvSpPr txBox="1"/>
          <p:nvPr/>
        </p:nvSpPr>
        <p:spPr>
          <a:xfrm>
            <a:off x="450648" y="1425821"/>
            <a:ext cx="10297144" cy="1291379"/>
          </a:xfrm>
          <a:prstGeom prst="rect">
            <a:avLst/>
          </a:prstGeom>
          <a:noFill/>
        </p:spPr>
        <p:txBody>
          <a:bodyPr wrap="square">
            <a:spAutoFit/>
          </a:bodyPr>
          <a:lstStyle/>
          <a:p>
            <a:pPr>
              <a:lnSpc>
                <a:spcPct val="150000"/>
              </a:lnSpc>
            </a:pPr>
            <a:r>
              <a:rPr lang="en-US" altLang="zh-CN" dirty="0"/>
              <a:t>3</a:t>
            </a:r>
            <a:r>
              <a:rPr lang="zh-CN" altLang="en-US" dirty="0"/>
              <a:t>．按照直流环节储能方式分类</a:t>
            </a:r>
          </a:p>
          <a:p>
            <a:pPr>
              <a:lnSpc>
                <a:spcPct val="150000"/>
              </a:lnSpc>
            </a:pPr>
            <a:r>
              <a:rPr lang="zh-CN" altLang="en-US" dirty="0"/>
              <a:t>交</a:t>
            </a:r>
            <a:r>
              <a:rPr lang="en-US" altLang="zh-CN" dirty="0"/>
              <a:t>-</a:t>
            </a:r>
            <a:r>
              <a:rPr lang="zh-CN" altLang="en-US" dirty="0"/>
              <a:t>直</a:t>
            </a:r>
            <a:r>
              <a:rPr lang="en-US" altLang="zh-CN" dirty="0"/>
              <a:t>-</a:t>
            </a:r>
            <a:r>
              <a:rPr lang="zh-CN" altLang="en-US" dirty="0"/>
              <a:t>交变频器具有中间直流环节，按照直流环节储能方式不同，变频器可分为电流源型变频器和电压源型变频器。</a:t>
            </a:r>
          </a:p>
        </p:txBody>
      </p:sp>
      <p:sp>
        <p:nvSpPr>
          <p:cNvPr id="5" name="文本框 4">
            <a:extLst>
              <a:ext uri="{FF2B5EF4-FFF2-40B4-BE49-F238E27FC236}">
                <a16:creationId xmlns:a16="http://schemas.microsoft.com/office/drawing/2014/main" id="{DF624108-524D-3918-647D-34B19311D658}"/>
              </a:ext>
            </a:extLst>
          </p:cNvPr>
          <p:cNvSpPr txBox="1"/>
          <p:nvPr/>
        </p:nvSpPr>
        <p:spPr>
          <a:xfrm>
            <a:off x="1440557" y="5639948"/>
            <a:ext cx="8002511" cy="369332"/>
          </a:xfrm>
          <a:prstGeom prst="rect">
            <a:avLst/>
          </a:prstGeom>
          <a:noFill/>
        </p:spPr>
        <p:txBody>
          <a:bodyPr wrap="square">
            <a:spAutoFit/>
          </a:bodyPr>
          <a:lstStyle/>
          <a:p>
            <a:pPr indent="266700" algn="ctr"/>
            <a:r>
              <a:rPr lang="zh-CN" altLang="en-US" sz="1800" dirty="0">
                <a:effectLst/>
                <a:latin typeface="宋体" panose="02010600030101010101" pitchFamily="2" charset="-122"/>
                <a:ea typeface="宋体" panose="02010600030101010101" pitchFamily="2" charset="-122"/>
                <a:cs typeface="宋体" panose="02010600030101010101" pitchFamily="2" charset="-122"/>
              </a:rPr>
              <a:t>电流源型变频器结构示意图</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a:extLst>
              <a:ext uri="{FF2B5EF4-FFF2-40B4-BE49-F238E27FC236}">
                <a16:creationId xmlns:a16="http://schemas.microsoft.com/office/drawing/2014/main" id="{5E0C7436-F5FB-E37C-2E1C-E725FE5952CC}"/>
              </a:ext>
            </a:extLst>
          </p:cNvPr>
          <p:cNvSpPr txBox="1"/>
          <p:nvPr/>
        </p:nvSpPr>
        <p:spPr>
          <a:xfrm>
            <a:off x="464517" y="2906180"/>
            <a:ext cx="10409087" cy="1295868"/>
          </a:xfrm>
          <a:prstGeom prst="rect">
            <a:avLst/>
          </a:prstGeom>
          <a:noFill/>
        </p:spPr>
        <p:txBody>
          <a:bodyPr wrap="square">
            <a:spAutoFit/>
          </a:bodyPr>
          <a:lstStyle/>
          <a:p>
            <a:pPr>
              <a:lnSpc>
                <a:spcPct val="150000"/>
              </a:lnSpc>
            </a:pPr>
            <a:r>
              <a:rPr lang="zh-CN" altLang="en-US" dirty="0"/>
              <a:t>（</a:t>
            </a:r>
            <a:r>
              <a:rPr lang="en-US" altLang="zh-CN" dirty="0"/>
              <a:t>1</a:t>
            </a:r>
            <a:r>
              <a:rPr lang="zh-CN" altLang="en-US" dirty="0"/>
              <a:t>）电流源型变频器</a:t>
            </a:r>
          </a:p>
          <a:p>
            <a:pPr marL="285750" indent="-285750">
              <a:lnSpc>
                <a:spcPct val="150000"/>
              </a:lnSpc>
              <a:buFont typeface="Arial" panose="020B0604020202020204" pitchFamily="34" charset="0"/>
              <a:buChar char="•"/>
            </a:pPr>
            <a:r>
              <a:rPr lang="zh-CN" altLang="en-US" dirty="0"/>
              <a:t>输入端一般采用可控整流，控制电流的大小，中间采用大电感，对电流进行平滑。</a:t>
            </a:r>
            <a:endParaRPr lang="en-US" altLang="zh-CN" dirty="0"/>
          </a:p>
          <a:p>
            <a:pPr marL="285750" indent="-285750">
              <a:lnSpc>
                <a:spcPct val="150000"/>
              </a:lnSpc>
              <a:buFont typeface="Arial" panose="020B0604020202020204" pitchFamily="34" charset="0"/>
              <a:buChar char="•"/>
            </a:pPr>
            <a:r>
              <a:rPr lang="zh-CN" altLang="en-US" dirty="0"/>
              <a:t>逆变桥将直流电转换为频率可变的交流电，供给交流电动机</a:t>
            </a:r>
          </a:p>
        </p:txBody>
      </p:sp>
      <p:graphicFrame>
        <p:nvGraphicFramePr>
          <p:cNvPr id="11" name="对象 10">
            <a:extLst>
              <a:ext uri="{FF2B5EF4-FFF2-40B4-BE49-F238E27FC236}">
                <a16:creationId xmlns:a16="http://schemas.microsoft.com/office/drawing/2014/main" id="{1252254A-68B3-22B2-56E0-E3523AD7F181}"/>
              </a:ext>
            </a:extLst>
          </p:cNvPr>
          <p:cNvGraphicFramePr>
            <a:graphicFrameLocks noChangeAspect="1"/>
          </p:cNvGraphicFramePr>
          <p:nvPr>
            <p:extLst>
              <p:ext uri="{D42A27DB-BD31-4B8C-83A1-F6EECF244321}">
                <p14:modId xmlns:p14="http://schemas.microsoft.com/office/powerpoint/2010/main" val="215250614"/>
              </p:ext>
            </p:extLst>
          </p:nvPr>
        </p:nvGraphicFramePr>
        <p:xfrm>
          <a:off x="3096741" y="4049624"/>
          <a:ext cx="5739468" cy="1350703"/>
        </p:xfrm>
        <a:graphic>
          <a:graphicData uri="http://schemas.openxmlformats.org/presentationml/2006/ole">
            <mc:AlternateContent xmlns:mc="http://schemas.openxmlformats.org/markup-compatibility/2006">
              <mc:Choice xmlns:v="urn:schemas-microsoft-com:vml" Requires="v">
                <p:oleObj r:id="rId2" imgW="6915075" imgH="1495432" progId="Package">
                  <p:embed/>
                </p:oleObj>
              </mc:Choice>
              <mc:Fallback>
                <p:oleObj r:id="rId2" imgW="6915075" imgH="1495432" progId="Package">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6741" y="4049624"/>
                        <a:ext cx="5739468" cy="1350703"/>
                      </a:xfrm>
                      <a:prstGeom prst="rect">
                        <a:avLst/>
                      </a:prstGeom>
                      <a:noFill/>
                    </p:spPr>
                  </p:pic>
                </p:oleObj>
              </mc:Fallback>
            </mc:AlternateContent>
          </a:graphicData>
        </a:graphic>
      </p:graphicFrame>
    </p:spTree>
    <p:extLst>
      <p:ext uri="{BB962C8B-B14F-4D97-AF65-F5344CB8AC3E}">
        <p14:creationId xmlns:p14="http://schemas.microsoft.com/office/powerpoint/2010/main" val="25453441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96090EA3-59D3-1B41-2BD9-804237392F7E}"/>
              </a:ext>
            </a:extLst>
          </p:cNvPr>
          <p:cNvSpPr txBox="1"/>
          <p:nvPr/>
        </p:nvSpPr>
        <p:spPr>
          <a:xfrm>
            <a:off x="450648" y="1425821"/>
            <a:ext cx="10297144" cy="2122376"/>
          </a:xfrm>
          <a:prstGeom prst="rect">
            <a:avLst/>
          </a:prstGeom>
          <a:noFill/>
        </p:spPr>
        <p:txBody>
          <a:bodyPr wrap="square">
            <a:spAutoFit/>
          </a:bodyPr>
          <a:lstStyle/>
          <a:p>
            <a:pPr>
              <a:lnSpc>
                <a:spcPct val="150000"/>
              </a:lnSpc>
            </a:pPr>
            <a:r>
              <a:rPr lang="zh-CN" altLang="en-US" dirty="0"/>
              <a:t>（</a:t>
            </a:r>
            <a:r>
              <a:rPr lang="en-US" altLang="zh-CN" dirty="0"/>
              <a:t>2</a:t>
            </a:r>
            <a:r>
              <a:rPr lang="zh-CN" altLang="en-US" dirty="0"/>
              <a:t>）电压源型变频器</a:t>
            </a:r>
          </a:p>
          <a:p>
            <a:pPr marL="285750" indent="-285750">
              <a:lnSpc>
                <a:spcPct val="150000"/>
              </a:lnSpc>
              <a:buFont typeface="Arial" panose="020B0604020202020204" pitchFamily="34" charset="0"/>
              <a:buChar char="•"/>
            </a:pPr>
            <a:r>
              <a:rPr lang="zh-CN" altLang="en-US" dirty="0"/>
              <a:t>电压源型变频器输入端一般不可控，大多采用二极管进行全波整流，中间采用大电容滤波，对电压进行平滑。</a:t>
            </a:r>
            <a:endParaRPr lang="en-US" altLang="zh-CN" dirty="0"/>
          </a:p>
          <a:p>
            <a:pPr marL="285750" indent="-285750">
              <a:lnSpc>
                <a:spcPct val="150000"/>
              </a:lnSpc>
              <a:buFont typeface="Arial" panose="020B0604020202020204" pitchFamily="34" charset="0"/>
              <a:buChar char="•"/>
            </a:pPr>
            <a:r>
              <a:rPr lang="zh-CN" altLang="en-US" dirty="0"/>
              <a:t>逆变桥采用</a:t>
            </a:r>
            <a:r>
              <a:rPr lang="en-US" altLang="zh-CN" dirty="0"/>
              <a:t>PWM</a:t>
            </a:r>
            <a:r>
              <a:rPr lang="zh-CN" altLang="en-US" dirty="0"/>
              <a:t>控制技术，既控制电压输出波形中交流基波的幅值大小，又控制交流基波电压的频率。</a:t>
            </a:r>
          </a:p>
        </p:txBody>
      </p:sp>
      <p:sp>
        <p:nvSpPr>
          <p:cNvPr id="5" name="文本框 4">
            <a:extLst>
              <a:ext uri="{FF2B5EF4-FFF2-40B4-BE49-F238E27FC236}">
                <a16:creationId xmlns:a16="http://schemas.microsoft.com/office/drawing/2014/main" id="{DF624108-524D-3918-647D-34B19311D658}"/>
              </a:ext>
            </a:extLst>
          </p:cNvPr>
          <p:cNvSpPr txBox="1"/>
          <p:nvPr/>
        </p:nvSpPr>
        <p:spPr>
          <a:xfrm>
            <a:off x="1440557" y="5639948"/>
            <a:ext cx="8002511" cy="307777"/>
          </a:xfrm>
          <a:prstGeom prst="rect">
            <a:avLst/>
          </a:prstGeom>
          <a:noFill/>
        </p:spPr>
        <p:txBody>
          <a:bodyPr wrap="square">
            <a:spAutoFit/>
          </a:bodyPr>
          <a:lstStyle/>
          <a:p>
            <a:pPr indent="266700" algn="ctr"/>
            <a:r>
              <a:rPr lang="zh-CN" altLang="zh-CN" sz="1400" dirty="0">
                <a:effectLst/>
                <a:ea typeface="宋体" panose="02010600030101010101" pitchFamily="2" charset="-122"/>
                <a:cs typeface="宋体" panose="02010600030101010101" pitchFamily="2" charset="-122"/>
              </a:rPr>
              <a:t>电压源型变频器</a:t>
            </a:r>
            <a:r>
              <a:rPr lang="zh-CN" altLang="en-US" sz="1400" dirty="0">
                <a:effectLst/>
                <a:latin typeface="宋体" panose="02010600030101010101" pitchFamily="2" charset="-122"/>
                <a:ea typeface="宋体" panose="02010600030101010101" pitchFamily="2" charset="-122"/>
                <a:cs typeface="宋体" panose="02010600030101010101" pitchFamily="2" charset="-122"/>
              </a:rPr>
              <a:t>结构示意图</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3" name="图片 2">
            <a:extLst>
              <a:ext uri="{FF2B5EF4-FFF2-40B4-BE49-F238E27FC236}">
                <a16:creationId xmlns:a16="http://schemas.microsoft.com/office/drawing/2014/main" id="{2C23FE88-85A9-909F-6DB3-54BDA0D80F93}"/>
              </a:ext>
            </a:extLst>
          </p:cNvPr>
          <p:cNvPicPr>
            <a:picLocks noChangeAspect="1"/>
          </p:cNvPicPr>
          <p:nvPr/>
        </p:nvPicPr>
        <p:blipFill>
          <a:blip r:embed="rId2"/>
          <a:stretch>
            <a:fillRect/>
          </a:stretch>
        </p:blipFill>
        <p:spPr>
          <a:xfrm>
            <a:off x="2422190" y="3384103"/>
            <a:ext cx="6677694" cy="1567482"/>
          </a:xfrm>
          <a:prstGeom prst="rect">
            <a:avLst/>
          </a:prstGeom>
        </p:spPr>
      </p:pic>
    </p:spTree>
    <p:extLst>
      <p:ext uri="{BB962C8B-B14F-4D97-AF65-F5344CB8AC3E}">
        <p14:creationId xmlns:p14="http://schemas.microsoft.com/office/powerpoint/2010/main" val="10229907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96090EA3-59D3-1B41-2BD9-804237392F7E}"/>
              </a:ext>
            </a:extLst>
          </p:cNvPr>
          <p:cNvSpPr txBox="1"/>
          <p:nvPr/>
        </p:nvSpPr>
        <p:spPr>
          <a:xfrm>
            <a:off x="450648" y="1425821"/>
            <a:ext cx="10297144" cy="2537874"/>
          </a:xfrm>
          <a:prstGeom prst="rect">
            <a:avLst/>
          </a:prstGeom>
          <a:noFill/>
        </p:spPr>
        <p:txBody>
          <a:bodyPr wrap="square">
            <a:spAutoFit/>
          </a:bodyPr>
          <a:lstStyle/>
          <a:p>
            <a:pPr>
              <a:lnSpc>
                <a:spcPct val="150000"/>
              </a:lnSpc>
            </a:pPr>
            <a:r>
              <a:rPr lang="en-US" altLang="zh-CN" dirty="0"/>
              <a:t>4</a:t>
            </a:r>
            <a:r>
              <a:rPr lang="zh-CN" altLang="en-US" dirty="0"/>
              <a:t>．按调制方式分类</a:t>
            </a:r>
          </a:p>
          <a:p>
            <a:pPr>
              <a:lnSpc>
                <a:spcPct val="150000"/>
              </a:lnSpc>
            </a:pPr>
            <a:r>
              <a:rPr lang="zh-CN" altLang="en-US" dirty="0"/>
              <a:t>按输出电压调节方式不同，变频器可分为脉冲幅值调节方式（</a:t>
            </a:r>
            <a:r>
              <a:rPr lang="en-US" altLang="zh-CN" dirty="0"/>
              <a:t>PAM</a:t>
            </a:r>
            <a:r>
              <a:rPr lang="zh-CN" altLang="en-US" dirty="0"/>
              <a:t>）和脉冲宽度调节方式（</a:t>
            </a:r>
            <a:r>
              <a:rPr lang="en-US" altLang="zh-CN" dirty="0"/>
              <a:t>PWM</a:t>
            </a:r>
            <a:r>
              <a:rPr lang="zh-CN" altLang="en-US" dirty="0"/>
              <a:t>）。</a:t>
            </a:r>
          </a:p>
          <a:p>
            <a:pPr>
              <a:lnSpc>
                <a:spcPct val="150000"/>
              </a:lnSpc>
            </a:pPr>
            <a:r>
              <a:rPr lang="zh-CN" altLang="en-US" dirty="0"/>
              <a:t>（</a:t>
            </a:r>
            <a:r>
              <a:rPr lang="en-US" altLang="zh-CN" dirty="0"/>
              <a:t>1</a:t>
            </a:r>
            <a:r>
              <a:rPr lang="zh-CN" altLang="en-US" dirty="0"/>
              <a:t>）脉冲幅值调节方式</a:t>
            </a:r>
            <a:r>
              <a:rPr lang="en-US" altLang="zh-CN" dirty="0"/>
              <a:t>( PAM)</a:t>
            </a:r>
          </a:p>
          <a:p>
            <a:pPr>
              <a:lnSpc>
                <a:spcPct val="150000"/>
              </a:lnSpc>
            </a:pPr>
            <a:r>
              <a:rPr lang="zh-CN" altLang="en-US" dirty="0"/>
              <a:t>通过改变直流电压的幅值进行调压的方式。</a:t>
            </a:r>
            <a:endParaRPr lang="en-US" altLang="zh-CN" dirty="0"/>
          </a:p>
          <a:p>
            <a:pPr>
              <a:lnSpc>
                <a:spcPct val="150000"/>
              </a:lnSpc>
            </a:pPr>
            <a:r>
              <a:rPr lang="zh-CN" altLang="en-US" dirty="0"/>
              <a:t>逆变电路只负责调节输出频率，而输出电压的调节则由相控整流器或直流斩波器通过调节直流电压</a:t>
            </a:r>
            <a:r>
              <a:rPr lang="en-US" altLang="zh-CN" dirty="0"/>
              <a:t>Ed</a:t>
            </a:r>
            <a:r>
              <a:rPr lang="zh-CN" altLang="en-US" dirty="0"/>
              <a:t>或</a:t>
            </a:r>
            <a:r>
              <a:rPr lang="en-US" altLang="zh-CN" dirty="0"/>
              <a:t>Id</a:t>
            </a:r>
            <a:r>
              <a:rPr lang="zh-CN" altLang="en-US" dirty="0"/>
              <a:t>的幅值去实现，变频器的输出电压波形，在变频器中，</a:t>
            </a:r>
          </a:p>
        </p:txBody>
      </p:sp>
      <p:sp>
        <p:nvSpPr>
          <p:cNvPr id="5" name="文本框 4">
            <a:extLst>
              <a:ext uri="{FF2B5EF4-FFF2-40B4-BE49-F238E27FC236}">
                <a16:creationId xmlns:a16="http://schemas.microsoft.com/office/drawing/2014/main" id="{DF624108-524D-3918-647D-34B19311D658}"/>
              </a:ext>
            </a:extLst>
          </p:cNvPr>
          <p:cNvSpPr txBox="1"/>
          <p:nvPr/>
        </p:nvSpPr>
        <p:spPr>
          <a:xfrm>
            <a:off x="1440557" y="5639948"/>
            <a:ext cx="8002511" cy="307777"/>
          </a:xfrm>
          <a:prstGeom prst="rect">
            <a:avLst/>
          </a:prstGeom>
          <a:noFill/>
        </p:spPr>
        <p:txBody>
          <a:bodyPr wrap="square">
            <a:spAutoFit/>
          </a:bodyPr>
          <a:lstStyle/>
          <a:p>
            <a:pPr indent="266700" algn="ctr"/>
            <a:r>
              <a:rPr lang="zh-CN" altLang="en-US" sz="1400" dirty="0">
                <a:effectLst/>
                <a:ea typeface="宋体" panose="02010600030101010101" pitchFamily="2" charset="-122"/>
                <a:cs typeface="宋体" panose="02010600030101010101" pitchFamily="2" charset="-122"/>
              </a:rPr>
              <a:t>（</a:t>
            </a:r>
            <a:r>
              <a:rPr lang="en-US" altLang="zh-CN" sz="1400" dirty="0">
                <a:effectLst/>
                <a:ea typeface="宋体" panose="02010600030101010101" pitchFamily="2" charset="-122"/>
                <a:cs typeface="宋体" panose="02010600030101010101" pitchFamily="2" charset="-122"/>
              </a:rPr>
              <a:t>a</a:t>
            </a:r>
            <a:r>
              <a:rPr lang="zh-CN" altLang="en-US" sz="1400" dirty="0">
                <a:effectLst/>
                <a:ea typeface="宋体" panose="02010600030101010101" pitchFamily="2" charset="-122"/>
                <a:cs typeface="宋体" panose="02010600030101010101" pitchFamily="2" charset="-122"/>
              </a:rPr>
              <a:t>）调压前                                                                （</a:t>
            </a:r>
            <a:r>
              <a:rPr lang="en-US" altLang="zh-CN" sz="1400" dirty="0">
                <a:effectLst/>
                <a:ea typeface="宋体" panose="02010600030101010101" pitchFamily="2" charset="-122"/>
                <a:cs typeface="宋体" panose="02010600030101010101" pitchFamily="2" charset="-122"/>
              </a:rPr>
              <a:t>b</a:t>
            </a:r>
            <a:r>
              <a:rPr lang="zh-CN" altLang="en-US" sz="1400" dirty="0">
                <a:effectLst/>
                <a:ea typeface="宋体" panose="02010600030101010101" pitchFamily="2" charset="-122"/>
                <a:cs typeface="宋体" panose="02010600030101010101" pitchFamily="2" charset="-122"/>
              </a:rPr>
              <a:t>）调压后</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6" name="图片 5">
            <a:extLst>
              <a:ext uri="{FF2B5EF4-FFF2-40B4-BE49-F238E27FC236}">
                <a16:creationId xmlns:a16="http://schemas.microsoft.com/office/drawing/2014/main" id="{3C80AC75-91C6-44E8-A5E2-6A75F19EAE11}"/>
              </a:ext>
            </a:extLst>
          </p:cNvPr>
          <p:cNvPicPr>
            <a:picLocks noChangeAspect="1"/>
          </p:cNvPicPr>
          <p:nvPr/>
        </p:nvPicPr>
        <p:blipFill>
          <a:blip r:embed="rId2"/>
          <a:stretch>
            <a:fillRect/>
          </a:stretch>
        </p:blipFill>
        <p:spPr>
          <a:xfrm>
            <a:off x="1656581" y="3963695"/>
            <a:ext cx="4037840" cy="1616685"/>
          </a:xfrm>
          <a:prstGeom prst="rect">
            <a:avLst/>
          </a:prstGeom>
          <a:noFill/>
          <a:ln w="9525" cap="flat" cmpd="sng">
            <a:noFill/>
            <a:prstDash val="solid"/>
            <a:round/>
          </a:ln>
        </p:spPr>
      </p:pic>
      <p:pic>
        <p:nvPicPr>
          <p:cNvPr id="7" name="图片 6">
            <a:extLst>
              <a:ext uri="{FF2B5EF4-FFF2-40B4-BE49-F238E27FC236}">
                <a16:creationId xmlns:a16="http://schemas.microsoft.com/office/drawing/2014/main" id="{66E27E6A-3CB1-20E3-D82D-777A2D68CDC0}"/>
              </a:ext>
            </a:extLst>
          </p:cNvPr>
          <p:cNvPicPr>
            <a:picLocks noChangeAspect="1"/>
          </p:cNvPicPr>
          <p:nvPr/>
        </p:nvPicPr>
        <p:blipFill>
          <a:blip r:embed="rId3"/>
          <a:stretch>
            <a:fillRect/>
          </a:stretch>
        </p:blipFill>
        <p:spPr>
          <a:xfrm>
            <a:off x="6121076" y="4177325"/>
            <a:ext cx="3593693" cy="1078986"/>
          </a:xfrm>
          <a:prstGeom prst="rect">
            <a:avLst/>
          </a:prstGeom>
          <a:noFill/>
          <a:ln w="9525" cap="flat" cmpd="sng">
            <a:noFill/>
            <a:prstDash val="solid"/>
            <a:round/>
          </a:ln>
        </p:spPr>
      </p:pic>
    </p:spTree>
    <p:extLst>
      <p:ext uri="{BB962C8B-B14F-4D97-AF65-F5344CB8AC3E}">
        <p14:creationId xmlns:p14="http://schemas.microsoft.com/office/powerpoint/2010/main" val="12587260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96090EA3-59D3-1B41-2BD9-804237392F7E}"/>
              </a:ext>
            </a:extLst>
          </p:cNvPr>
          <p:cNvSpPr txBox="1"/>
          <p:nvPr/>
        </p:nvSpPr>
        <p:spPr>
          <a:xfrm>
            <a:off x="450648" y="1425821"/>
            <a:ext cx="10297144" cy="2122376"/>
          </a:xfrm>
          <a:prstGeom prst="rect">
            <a:avLst/>
          </a:prstGeom>
          <a:noFill/>
        </p:spPr>
        <p:txBody>
          <a:bodyPr wrap="square">
            <a:spAutoFit/>
          </a:bodyPr>
          <a:lstStyle/>
          <a:p>
            <a:pPr>
              <a:lnSpc>
                <a:spcPct val="150000"/>
              </a:lnSpc>
            </a:pPr>
            <a:r>
              <a:rPr lang="zh-CN" altLang="en-US" dirty="0"/>
              <a:t>（</a:t>
            </a:r>
            <a:r>
              <a:rPr lang="en-US" altLang="zh-CN" dirty="0"/>
              <a:t>2</a:t>
            </a:r>
            <a:r>
              <a:rPr lang="zh-CN" altLang="en-US" dirty="0"/>
              <a:t>） 脉冲宽度调节（</a:t>
            </a:r>
            <a:r>
              <a:rPr lang="en-US" altLang="zh-CN" dirty="0"/>
              <a:t>PWM</a:t>
            </a:r>
            <a:r>
              <a:rPr lang="zh-CN" altLang="en-US" dirty="0"/>
              <a:t>）方式</a:t>
            </a:r>
          </a:p>
          <a:p>
            <a:pPr marL="285750" indent="-285750">
              <a:lnSpc>
                <a:spcPct val="150000"/>
              </a:lnSpc>
              <a:buFont typeface="Arial" panose="020B0604020202020204" pitchFamily="34" charset="0"/>
              <a:buChar char="•"/>
            </a:pPr>
            <a:r>
              <a:rPr lang="zh-CN" altLang="en-US" dirty="0"/>
              <a:t>在变频器的逆变电路中，同时对输出电压</a:t>
            </a:r>
            <a:r>
              <a:rPr lang="en-US" altLang="zh-CN" dirty="0"/>
              <a:t>(</a:t>
            </a:r>
            <a:r>
              <a:rPr lang="zh-CN" altLang="en-US" dirty="0"/>
              <a:t>电流</a:t>
            </a:r>
            <a:r>
              <a:rPr lang="en-US" altLang="zh-CN" dirty="0"/>
              <a:t>)</a:t>
            </a:r>
            <a:r>
              <a:rPr lang="zh-CN" altLang="en-US" dirty="0"/>
              <a:t>的幅值和频率进行控制，以较高频率对逆变电路的半导体开关元器件进行通断，改变输出脉冲的宽度（占空比），来达到控制电压</a:t>
            </a:r>
            <a:r>
              <a:rPr lang="en-US" altLang="zh-CN" dirty="0"/>
              <a:t>(</a:t>
            </a:r>
            <a:r>
              <a:rPr lang="zh-CN" altLang="en-US" dirty="0"/>
              <a:t>电流</a:t>
            </a:r>
            <a:r>
              <a:rPr lang="en-US" altLang="zh-CN" dirty="0"/>
              <a:t>)</a:t>
            </a:r>
            <a:r>
              <a:rPr lang="zh-CN" altLang="en-US" dirty="0"/>
              <a:t>的目的，就是脉冲宽度调制（</a:t>
            </a:r>
            <a:r>
              <a:rPr lang="en-US" altLang="zh-CN" dirty="0"/>
              <a:t>PWM</a:t>
            </a:r>
            <a:r>
              <a:rPr lang="zh-CN" altLang="en-US" dirty="0"/>
              <a:t>）控制。</a:t>
            </a:r>
            <a:endParaRPr lang="en-US" altLang="zh-CN" dirty="0"/>
          </a:p>
          <a:p>
            <a:pPr marL="285750" indent="-285750">
              <a:lnSpc>
                <a:spcPct val="150000"/>
              </a:lnSpc>
              <a:buFont typeface="Arial" panose="020B0604020202020204" pitchFamily="34" charset="0"/>
              <a:buChar char="•"/>
            </a:pPr>
            <a:r>
              <a:rPr lang="zh-CN" altLang="en-US" dirty="0"/>
              <a:t>通常采用参考电压与载频三角波互相比较，产生开关器件的导通时间</a:t>
            </a:r>
            <a:r>
              <a:rPr lang="en-US" altLang="zh-CN" dirty="0"/>
              <a:t>,</a:t>
            </a:r>
            <a:r>
              <a:rPr lang="zh-CN" altLang="en-US" dirty="0"/>
              <a:t>改变输出脉冲的占空比。</a:t>
            </a:r>
          </a:p>
        </p:txBody>
      </p:sp>
      <p:sp>
        <p:nvSpPr>
          <p:cNvPr id="5" name="文本框 4">
            <a:extLst>
              <a:ext uri="{FF2B5EF4-FFF2-40B4-BE49-F238E27FC236}">
                <a16:creationId xmlns:a16="http://schemas.microsoft.com/office/drawing/2014/main" id="{DF624108-524D-3918-647D-34B19311D658}"/>
              </a:ext>
            </a:extLst>
          </p:cNvPr>
          <p:cNvSpPr txBox="1"/>
          <p:nvPr/>
        </p:nvSpPr>
        <p:spPr>
          <a:xfrm>
            <a:off x="-509933" y="5857100"/>
            <a:ext cx="3970063" cy="307777"/>
          </a:xfrm>
          <a:prstGeom prst="rect">
            <a:avLst/>
          </a:prstGeom>
          <a:noFill/>
        </p:spPr>
        <p:txBody>
          <a:bodyPr wrap="square">
            <a:spAutoFit/>
          </a:bodyPr>
          <a:lstStyle/>
          <a:p>
            <a:pPr indent="266700" algn="ctr"/>
            <a:r>
              <a:rPr lang="zh-CN" altLang="en-US" sz="1400" dirty="0">
                <a:effectLst/>
                <a:ea typeface="宋体" panose="02010600030101010101" pitchFamily="2" charset="-122"/>
                <a:cs typeface="宋体" panose="02010600030101010101" pitchFamily="2" charset="-122"/>
              </a:rPr>
              <a:t>单极性</a:t>
            </a:r>
            <a:r>
              <a:rPr lang="en-US" altLang="zh-CN" sz="1400" dirty="0">
                <a:effectLst/>
                <a:ea typeface="宋体" panose="02010600030101010101" pitchFamily="2" charset="-122"/>
                <a:cs typeface="宋体" panose="02010600030101010101" pitchFamily="2" charset="-122"/>
              </a:rPr>
              <a:t>SPWM</a:t>
            </a:r>
            <a:r>
              <a:rPr lang="zh-CN" altLang="en-US" sz="1400" dirty="0">
                <a:effectLst/>
                <a:ea typeface="宋体" panose="02010600030101010101" pitchFamily="2" charset="-122"/>
                <a:cs typeface="宋体" panose="02010600030101010101" pitchFamily="2" charset="-122"/>
              </a:rPr>
              <a:t>产生波形</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3" name="图片 2">
            <a:extLst>
              <a:ext uri="{FF2B5EF4-FFF2-40B4-BE49-F238E27FC236}">
                <a16:creationId xmlns:a16="http://schemas.microsoft.com/office/drawing/2014/main" id="{B7EF2C38-2A61-4018-1C60-AF9114E2848C}"/>
              </a:ext>
            </a:extLst>
          </p:cNvPr>
          <p:cNvPicPr>
            <a:picLocks noChangeAspect="1"/>
          </p:cNvPicPr>
          <p:nvPr/>
        </p:nvPicPr>
        <p:blipFill>
          <a:blip r:embed="rId2"/>
          <a:stretch>
            <a:fillRect/>
          </a:stretch>
        </p:blipFill>
        <p:spPr>
          <a:xfrm>
            <a:off x="481438" y="3491496"/>
            <a:ext cx="3120498" cy="2285068"/>
          </a:xfrm>
          <a:prstGeom prst="rect">
            <a:avLst/>
          </a:prstGeom>
          <a:noFill/>
          <a:ln w="9525" cap="flat" cmpd="sng">
            <a:noFill/>
            <a:prstDash val="solid"/>
            <a:round/>
          </a:ln>
        </p:spPr>
      </p:pic>
      <p:pic>
        <p:nvPicPr>
          <p:cNvPr id="11266" name="Picture 2" descr="双极性pwm原理图分析 双极性pwm应用详解">
            <a:extLst>
              <a:ext uri="{FF2B5EF4-FFF2-40B4-BE49-F238E27FC236}">
                <a16:creationId xmlns:a16="http://schemas.microsoft.com/office/drawing/2014/main" id="{B10DEFC3-6CFB-4BE8-F26A-8C585CEDDA1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0762"/>
          <a:stretch/>
        </p:blipFill>
        <p:spPr bwMode="auto">
          <a:xfrm>
            <a:off x="3758860" y="3655349"/>
            <a:ext cx="3970064" cy="2335835"/>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a:extLst>
              <a:ext uri="{FF2B5EF4-FFF2-40B4-BE49-F238E27FC236}">
                <a16:creationId xmlns:a16="http://schemas.microsoft.com/office/drawing/2014/main" id="{0BD43EA7-E95A-C375-DDBC-4A9F71A49B81}"/>
              </a:ext>
            </a:extLst>
          </p:cNvPr>
          <p:cNvSpPr txBox="1"/>
          <p:nvPr/>
        </p:nvSpPr>
        <p:spPr>
          <a:xfrm>
            <a:off x="3460130" y="5944447"/>
            <a:ext cx="3970063" cy="307777"/>
          </a:xfrm>
          <a:prstGeom prst="rect">
            <a:avLst/>
          </a:prstGeom>
          <a:noFill/>
        </p:spPr>
        <p:txBody>
          <a:bodyPr wrap="square">
            <a:spAutoFit/>
          </a:bodyPr>
          <a:lstStyle/>
          <a:p>
            <a:pPr indent="266700" algn="ctr"/>
            <a:r>
              <a:rPr lang="zh-CN" altLang="en-US" sz="1400" dirty="0">
                <a:ea typeface="宋体" panose="02010600030101010101" pitchFamily="2" charset="-122"/>
                <a:cs typeface="宋体" panose="02010600030101010101" pitchFamily="2" charset="-122"/>
              </a:rPr>
              <a:t>双</a:t>
            </a:r>
            <a:r>
              <a:rPr lang="zh-CN" altLang="en-US" sz="1400" dirty="0">
                <a:effectLst/>
                <a:ea typeface="宋体" panose="02010600030101010101" pitchFamily="2" charset="-122"/>
                <a:cs typeface="宋体" panose="02010600030101010101" pitchFamily="2" charset="-122"/>
              </a:rPr>
              <a:t>极性</a:t>
            </a:r>
            <a:r>
              <a:rPr lang="en-US" altLang="zh-CN" sz="1400" dirty="0">
                <a:effectLst/>
                <a:ea typeface="宋体" panose="02010600030101010101" pitchFamily="2" charset="-122"/>
                <a:cs typeface="宋体" panose="02010600030101010101" pitchFamily="2" charset="-122"/>
              </a:rPr>
              <a:t>SPWM</a:t>
            </a:r>
            <a:r>
              <a:rPr lang="zh-CN" altLang="en-US" sz="1400" dirty="0">
                <a:effectLst/>
                <a:ea typeface="宋体" panose="02010600030101010101" pitchFamily="2" charset="-122"/>
                <a:cs typeface="宋体" panose="02010600030101010101" pitchFamily="2" charset="-122"/>
              </a:rPr>
              <a:t>产生波形</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9" name="Picture 9" descr="新建文件0">
            <a:extLst>
              <a:ext uri="{FF2B5EF4-FFF2-40B4-BE49-F238E27FC236}">
                <a16:creationId xmlns:a16="http://schemas.microsoft.com/office/drawing/2014/main" id="{15B2DDE6-3919-9ADE-15FA-79F4D9B59C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28923" y="3655349"/>
            <a:ext cx="3293985" cy="2408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4341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from="(-#ppt_w/2)" to="(#ppt_x)" calcmode="lin" valueType="num">
                                      <p:cBhvr>
                                        <p:cTn id="7" dur="600" fill="hold">
                                          <p:stCondLst>
                                            <p:cond delay="0"/>
                                          </p:stCondLst>
                                        </p:cTn>
                                        <p:tgtEl>
                                          <p:spTgt spid="9"/>
                                        </p:tgtEl>
                                        <p:attrNameLst>
                                          <p:attrName>ppt_x</p:attrName>
                                        </p:attrNameLst>
                                      </p:cBhvr>
                                    </p:anim>
                                    <p:anim from="0" to="-1.0" calcmode="lin" valueType="num">
                                      <p:cBhvr>
                                        <p:cTn id="8" dur="200" decel="50000" autoRev="1" fill="hold">
                                          <p:stCondLst>
                                            <p:cond delay="600"/>
                                          </p:stCondLst>
                                        </p:cTn>
                                        <p:tgtEl>
                                          <p:spTgt spid="9"/>
                                        </p:tgtEl>
                                        <p:attrNameLst>
                                          <p:attrName>xshear</p:attrName>
                                        </p:attrNameLst>
                                      </p:cBhvr>
                                    </p:anim>
                                    <p:animScale>
                                      <p:cBhvr>
                                        <p:cTn id="9" dur="200" decel="100000" autoRev="1" fill="hold">
                                          <p:stCondLst>
                                            <p:cond delay="600"/>
                                          </p:stCondLst>
                                        </p:cTn>
                                        <p:tgtEl>
                                          <p:spTgt spid="9"/>
                                        </p:tgtEl>
                                      </p:cBhvr>
                                      <p:from x="100000" y="100000"/>
                                      <p:to x="80000" y="100000"/>
                                    </p:animScale>
                                    <p:anim by="(#ppt_h/3+#ppt_w*0.1)" calcmode="lin" valueType="num">
                                      <p:cBhvr additive="sum">
                                        <p:cTn id="10" dur="200" decel="100000" autoRev="1" fill="hold">
                                          <p:stCondLst>
                                            <p:cond delay="600"/>
                                          </p:stCondLst>
                                        </p:cTn>
                                        <p:tgtEl>
                                          <p:spTgt spid="9"/>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96090EA3-59D3-1B41-2BD9-804237392F7E}"/>
              </a:ext>
            </a:extLst>
          </p:cNvPr>
          <p:cNvSpPr txBox="1"/>
          <p:nvPr/>
        </p:nvSpPr>
        <p:spPr>
          <a:xfrm>
            <a:off x="450648" y="1425821"/>
            <a:ext cx="10297144" cy="3368871"/>
          </a:xfrm>
          <a:prstGeom prst="rect">
            <a:avLst/>
          </a:prstGeom>
          <a:noFill/>
        </p:spPr>
        <p:txBody>
          <a:bodyPr wrap="square">
            <a:spAutoFit/>
          </a:bodyPr>
          <a:lstStyle/>
          <a:p>
            <a:pPr>
              <a:lnSpc>
                <a:spcPct val="150000"/>
              </a:lnSpc>
            </a:pPr>
            <a:r>
              <a:rPr lang="en-US" altLang="zh-CN" dirty="0"/>
              <a:t>5</a:t>
            </a:r>
            <a:r>
              <a:rPr lang="zh-CN" altLang="en-US" dirty="0"/>
              <a:t>．按照变频器控制方式分类</a:t>
            </a:r>
          </a:p>
          <a:p>
            <a:pPr>
              <a:lnSpc>
                <a:spcPct val="150000"/>
              </a:lnSpc>
            </a:pPr>
            <a:r>
              <a:rPr lang="zh-CN" altLang="en-US" dirty="0"/>
              <a:t>变频器按照控制方式可分为压频比</a:t>
            </a:r>
            <a:r>
              <a:rPr lang="en-US" altLang="zh-CN" dirty="0"/>
              <a:t>(U/f)</a:t>
            </a:r>
            <a:r>
              <a:rPr lang="zh-CN" altLang="en-US" dirty="0"/>
              <a:t>控制变频器、矢量控制变频器、直接转矩控制变频器等。</a:t>
            </a:r>
          </a:p>
          <a:p>
            <a:pPr>
              <a:lnSpc>
                <a:spcPct val="150000"/>
              </a:lnSpc>
            </a:pPr>
            <a:r>
              <a:rPr lang="en-US" altLang="zh-CN" dirty="0"/>
              <a:t>6</a:t>
            </a:r>
            <a:r>
              <a:rPr lang="zh-CN" altLang="en-US" dirty="0"/>
              <a:t>．按照变频器用途分类</a:t>
            </a:r>
          </a:p>
          <a:p>
            <a:pPr>
              <a:lnSpc>
                <a:spcPct val="150000"/>
              </a:lnSpc>
            </a:pPr>
            <a:r>
              <a:rPr lang="zh-CN" altLang="en-US" dirty="0"/>
              <a:t>（</a:t>
            </a:r>
            <a:r>
              <a:rPr lang="en-US" altLang="zh-CN" dirty="0"/>
              <a:t>1</a:t>
            </a:r>
            <a:r>
              <a:rPr lang="zh-CN" altLang="en-US" dirty="0"/>
              <a:t>）通用变频器</a:t>
            </a:r>
            <a:endParaRPr lang="en-US" altLang="zh-CN" dirty="0"/>
          </a:p>
          <a:p>
            <a:pPr>
              <a:lnSpc>
                <a:spcPct val="150000"/>
              </a:lnSpc>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2</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）风机、水泵用变频器</a:t>
            </a:r>
          </a:p>
          <a:p>
            <a:pPr>
              <a:lnSpc>
                <a:spcPct val="150000"/>
              </a:lnSpc>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3</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）高性能变频器</a:t>
            </a:r>
          </a:p>
          <a:p>
            <a:pPr>
              <a:lnSpc>
                <a:spcPct val="150000"/>
              </a:lnSpc>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4</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）具有电源再生功能的变频器</a:t>
            </a:r>
          </a:p>
          <a:p>
            <a:pPr>
              <a:lnSpc>
                <a:spcPct val="150000"/>
              </a:lnSpc>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5</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）其他专业变频器</a:t>
            </a:r>
            <a:endParaRPr lang="zh-CN" altLang="en-US" dirty="0"/>
          </a:p>
        </p:txBody>
      </p:sp>
    </p:spTree>
    <p:extLst>
      <p:ext uri="{BB962C8B-B14F-4D97-AF65-F5344CB8AC3E}">
        <p14:creationId xmlns:p14="http://schemas.microsoft.com/office/powerpoint/2010/main" val="16796416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282175" y="1088940"/>
            <a:ext cx="8942070"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1.3.4 </a:t>
            </a:r>
            <a:r>
              <a:rPr lang="zh-CN" altLang="en-US" sz="2400" b="1" dirty="0">
                <a:solidFill>
                  <a:srgbClr val="294B64"/>
                </a:solidFill>
                <a:latin typeface="微软雅黑" panose="020B0503020204020204" charset="-122"/>
                <a:ea typeface="微软雅黑" panose="020B0503020204020204" charset="-122"/>
              </a:rPr>
              <a:t>变频器的安装要求和安装方式</a:t>
            </a:r>
            <a:endParaRPr lang="en-US" altLang="zh-CN" sz="2400" b="1" dirty="0">
              <a:solidFill>
                <a:srgbClr val="294B64"/>
              </a:solidFill>
              <a:latin typeface="微软雅黑" panose="020B0503020204020204" charset="-122"/>
              <a:ea typeface="微软雅黑" panose="020B0503020204020204" charset="-122"/>
            </a:endParaRPr>
          </a:p>
        </p:txBody>
      </p:sp>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9" name="文本框 8">
            <a:extLst>
              <a:ext uri="{FF2B5EF4-FFF2-40B4-BE49-F238E27FC236}">
                <a16:creationId xmlns:a16="http://schemas.microsoft.com/office/drawing/2014/main" id="{F357A6BC-6D6F-921C-0EA4-B7D5A7CEA65C}"/>
              </a:ext>
            </a:extLst>
          </p:cNvPr>
          <p:cNvSpPr txBox="1"/>
          <p:nvPr/>
        </p:nvSpPr>
        <p:spPr>
          <a:xfrm>
            <a:off x="360437" y="1669997"/>
            <a:ext cx="10513167" cy="2957861"/>
          </a:xfrm>
          <a:prstGeom prst="rect">
            <a:avLst/>
          </a:prstGeom>
          <a:noFill/>
        </p:spPr>
        <p:txBody>
          <a:bodyPr wrap="square">
            <a:spAutoFit/>
          </a:bodyPr>
          <a:lstStyle/>
          <a:p>
            <a:pPr>
              <a:lnSpc>
                <a:spcPct val="150000"/>
              </a:lnSpc>
            </a:pPr>
            <a:r>
              <a:rPr lang="en-US" altLang="zh-CN" sz="1800" dirty="0">
                <a:effectLst/>
                <a:ea typeface="宋体" panose="02010600030101010101" pitchFamily="2" charset="-122"/>
                <a:cs typeface="宋体" panose="02010600030101010101" pitchFamily="2" charset="-122"/>
              </a:rPr>
              <a:t>1.</a:t>
            </a:r>
            <a:r>
              <a:rPr lang="zh-CN" altLang="en-US" sz="1800" dirty="0">
                <a:effectLst/>
                <a:ea typeface="宋体" panose="02010600030101010101" pitchFamily="2" charset="-122"/>
                <a:cs typeface="宋体" panose="02010600030101010101" pitchFamily="2" charset="-122"/>
              </a:rPr>
              <a:t>变频器安装要求</a:t>
            </a:r>
          </a:p>
          <a:p>
            <a:pPr>
              <a:lnSpc>
                <a:spcPct val="150000"/>
              </a:lnSpc>
            </a:pPr>
            <a:r>
              <a:rPr lang="zh-CN" altLang="en-US"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1</a:t>
            </a:r>
            <a:r>
              <a:rPr lang="zh-CN" altLang="en-US" sz="1800" dirty="0">
                <a:effectLst/>
                <a:ea typeface="宋体" panose="02010600030101010101" pitchFamily="2" charset="-122"/>
                <a:cs typeface="宋体" panose="02010600030101010101" pitchFamily="2" charset="-122"/>
              </a:rPr>
              <a:t>）变频器安装环境温度</a:t>
            </a:r>
          </a:p>
          <a:p>
            <a:pPr marL="285750" indent="-285750">
              <a:lnSpc>
                <a:spcPct val="150000"/>
              </a:lnSpc>
              <a:buFont typeface="Arial" panose="020B0604020202020204" pitchFamily="34" charset="0"/>
              <a:buChar char="•"/>
            </a:pPr>
            <a:r>
              <a:rPr lang="zh-CN" altLang="en-US" sz="1800" dirty="0">
                <a:effectLst/>
                <a:ea typeface="宋体" panose="02010600030101010101" pitchFamily="2" charset="-122"/>
                <a:cs typeface="宋体" panose="02010600030101010101" pitchFamily="2" charset="-122"/>
              </a:rPr>
              <a:t>温度是影响变频器寿命及可靠性的重要因素，变频器与其他电子设备一样，对周围环境温度有一定的要求，一般为</a:t>
            </a:r>
            <a:r>
              <a:rPr lang="en-US" altLang="zh-CN" sz="1800" dirty="0">
                <a:effectLst/>
                <a:ea typeface="宋体" panose="02010600030101010101" pitchFamily="2" charset="-122"/>
                <a:cs typeface="宋体" panose="02010600030101010101" pitchFamily="2" charset="-122"/>
              </a:rPr>
              <a:t>-10℃∼+50℃</a:t>
            </a:r>
            <a:r>
              <a:rPr lang="zh-CN" altLang="en-US" sz="1800" dirty="0">
                <a:effectLst/>
                <a:ea typeface="宋体" panose="02010600030101010101" pitchFamily="2" charset="-122"/>
                <a:cs typeface="宋体" panose="02010600030101010101" pitchFamily="2" charset="-122"/>
              </a:rPr>
              <a:t>，每升高</a:t>
            </a:r>
            <a:r>
              <a:rPr lang="en-US" altLang="zh-CN" sz="1800" dirty="0">
                <a:effectLst/>
                <a:ea typeface="宋体" panose="02010600030101010101" pitchFamily="2" charset="-122"/>
                <a:cs typeface="宋体" panose="02010600030101010101" pitchFamily="2" charset="-122"/>
              </a:rPr>
              <a:t>10°C</a:t>
            </a:r>
            <a:r>
              <a:rPr lang="zh-CN" altLang="en-US" sz="1800" dirty="0">
                <a:effectLst/>
                <a:ea typeface="宋体" panose="02010600030101010101" pitchFamily="2" charset="-122"/>
                <a:cs typeface="宋体" panose="02010600030101010101" pitchFamily="2" charset="-122"/>
              </a:rPr>
              <a:t>，寿命缩短一半；</a:t>
            </a:r>
            <a:endParaRPr lang="en-US" altLang="zh-CN" sz="1800" dirty="0">
              <a:effectLst/>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zh-CN" sz="1800" dirty="0">
                <a:solidFill>
                  <a:srgbClr val="333333"/>
                </a:solidFill>
                <a:effectLst/>
                <a:latin typeface="宋体" panose="02010600030101010101" pitchFamily="2" charset="-122"/>
                <a:ea typeface="宋体" panose="02010600030101010101" pitchFamily="2" charset="-122"/>
                <a:cs typeface="宋体" panose="02010600030101010101" pitchFamily="2" charset="-122"/>
              </a:rPr>
              <a:t>在控制箱中，变频器一般应安装在箱体上部，并严格遵守产品说明书中的安装要求，绝对不允许把发热元件或易发热的元件紧靠变频器的底部安装。</a:t>
            </a:r>
            <a:endParaRPr lang="zh-CN" altLang="zh-CN" sz="1800" dirty="0">
              <a:effectLst/>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endParaRPr lang="zh-CN" altLang="en-US" dirty="0"/>
          </a:p>
        </p:txBody>
      </p:sp>
      <p:grpSp>
        <p:nvGrpSpPr>
          <p:cNvPr id="4" name="Group 33">
            <a:extLst>
              <a:ext uri="{FF2B5EF4-FFF2-40B4-BE49-F238E27FC236}">
                <a16:creationId xmlns:a16="http://schemas.microsoft.com/office/drawing/2014/main" id="{D0618827-BE1A-9DEE-C094-EC64070FCF45}"/>
              </a:ext>
            </a:extLst>
          </p:cNvPr>
          <p:cNvGrpSpPr>
            <a:grpSpLocks/>
          </p:cNvGrpSpPr>
          <p:nvPr/>
        </p:nvGrpSpPr>
        <p:grpSpPr bwMode="auto">
          <a:xfrm>
            <a:off x="2808437" y="4536231"/>
            <a:ext cx="1295572" cy="1539536"/>
            <a:chOff x="0" y="0"/>
            <a:chExt cx="2495" cy="2860"/>
          </a:xfrm>
        </p:grpSpPr>
        <p:sp>
          <p:nvSpPr>
            <p:cNvPr id="5" name="Oval 34">
              <a:extLst>
                <a:ext uri="{FF2B5EF4-FFF2-40B4-BE49-F238E27FC236}">
                  <a16:creationId xmlns:a16="http://schemas.microsoft.com/office/drawing/2014/main" id="{96C4D895-49DA-DD8D-73EB-1D3A8C3F72F8}"/>
                </a:ext>
              </a:extLst>
            </p:cNvPr>
            <p:cNvSpPr>
              <a:spLocks noChangeArrowheads="1"/>
            </p:cNvSpPr>
            <p:nvPr/>
          </p:nvSpPr>
          <p:spPr bwMode="auto">
            <a:xfrm>
              <a:off x="115" y="2380"/>
              <a:ext cx="2282" cy="480"/>
            </a:xfrm>
            <a:prstGeom prst="ellipse">
              <a:avLst/>
            </a:prstGeom>
            <a:gradFill rotWithShape="1">
              <a:gsLst>
                <a:gs pos="0">
                  <a:srgbClr val="969696"/>
                </a:gs>
                <a:gs pos="100000">
                  <a:srgbClr val="C6D8EA"/>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chemeClr val="bg1"/>
                </a:solidFill>
              </a:endParaRPr>
            </a:p>
          </p:txBody>
        </p:sp>
        <p:sp>
          <p:nvSpPr>
            <p:cNvPr id="7" name="Oval 35">
              <a:extLst>
                <a:ext uri="{FF2B5EF4-FFF2-40B4-BE49-F238E27FC236}">
                  <a16:creationId xmlns:a16="http://schemas.microsoft.com/office/drawing/2014/main" id="{9D3A6A6A-7C66-E0AA-7638-D4ED7D4719CF}"/>
                </a:ext>
              </a:extLst>
            </p:cNvPr>
            <p:cNvSpPr>
              <a:spLocks noChangeArrowheads="1"/>
            </p:cNvSpPr>
            <p:nvPr/>
          </p:nvSpPr>
          <p:spPr bwMode="auto">
            <a:xfrm>
              <a:off x="3" y="0"/>
              <a:ext cx="2492" cy="2493"/>
            </a:xfrm>
            <a:prstGeom prst="ellipse">
              <a:avLst/>
            </a:prstGeom>
            <a:gradFill rotWithShape="1">
              <a:gsLst>
                <a:gs pos="0">
                  <a:schemeClr val="folHlink"/>
                </a:gs>
                <a:gs pos="100000">
                  <a:schemeClr val="folHlink">
                    <a:gamma/>
                    <a:shade val="57255"/>
                    <a:invGamma/>
                  </a:schemeClr>
                </a:gs>
              </a:gsLst>
              <a:path path="rect">
                <a:fillToRect l="100000" t="100000"/>
              </a:path>
            </a:gradFill>
            <a:ln w="9525">
              <a:noFill/>
              <a:round/>
              <a:headEnd/>
              <a:tailEnd/>
            </a:ln>
            <a:effectLst/>
          </p:spPr>
          <p:txBody>
            <a:bodyPr wrap="none" anchor="ctr"/>
            <a:lstStyle/>
            <a:p>
              <a:pPr>
                <a:defRPr/>
              </a:pPr>
              <a:endParaRPr lang="zh-CN" altLang="en-US">
                <a:latin typeface="Arial" charset="0"/>
              </a:endParaRPr>
            </a:p>
          </p:txBody>
        </p:sp>
        <p:grpSp>
          <p:nvGrpSpPr>
            <p:cNvPr id="8" name="Group 36">
              <a:extLst>
                <a:ext uri="{FF2B5EF4-FFF2-40B4-BE49-F238E27FC236}">
                  <a16:creationId xmlns:a16="http://schemas.microsoft.com/office/drawing/2014/main" id="{F408D953-AABA-459B-CE70-FAB25C458E24}"/>
                </a:ext>
              </a:extLst>
            </p:cNvPr>
            <p:cNvGrpSpPr>
              <a:grpSpLocks/>
            </p:cNvGrpSpPr>
            <p:nvPr/>
          </p:nvGrpSpPr>
          <p:grpSpPr bwMode="auto">
            <a:xfrm>
              <a:off x="2" y="113"/>
              <a:ext cx="2380" cy="2380"/>
              <a:chOff x="0" y="0"/>
              <a:chExt cx="952" cy="952"/>
            </a:xfrm>
          </p:grpSpPr>
          <p:sp>
            <p:nvSpPr>
              <p:cNvPr id="11" name="Oval 37">
                <a:extLst>
                  <a:ext uri="{FF2B5EF4-FFF2-40B4-BE49-F238E27FC236}">
                    <a16:creationId xmlns:a16="http://schemas.microsoft.com/office/drawing/2014/main" id="{B5D72C37-C7A4-A1B1-3520-FE7D1B28B967}"/>
                  </a:ext>
                </a:extLst>
              </p:cNvPr>
              <p:cNvSpPr>
                <a:spLocks noChangeArrowheads="1"/>
              </p:cNvSpPr>
              <p:nvPr/>
            </p:nvSpPr>
            <p:spPr bwMode="auto">
              <a:xfrm>
                <a:off x="0" y="45"/>
                <a:ext cx="952" cy="907"/>
              </a:xfrm>
              <a:prstGeom prst="ellipse">
                <a:avLst/>
              </a:prstGeom>
              <a:gradFill rotWithShape="1">
                <a:gsLst>
                  <a:gs pos="0">
                    <a:schemeClr val="folHlink">
                      <a:alpha val="84999"/>
                    </a:schemeClr>
                  </a:gs>
                  <a:gs pos="100000">
                    <a:schemeClr val="folHlink">
                      <a:gamma/>
                      <a:shade val="63529"/>
                      <a:invGamma/>
                    </a:schemeClr>
                  </a:gs>
                </a:gsLst>
                <a:lin ang="2700000" scaled="1"/>
              </a:gradFill>
              <a:ln w="9525">
                <a:noFill/>
                <a:round/>
                <a:headEnd/>
                <a:tailEnd/>
              </a:ln>
              <a:effectLst/>
            </p:spPr>
            <p:txBody>
              <a:bodyPr wrap="none" anchor="ctr"/>
              <a:lstStyle/>
              <a:p>
                <a:pPr>
                  <a:defRPr/>
                </a:pPr>
                <a:endParaRPr lang="zh-CN" altLang="en-US">
                  <a:latin typeface="Arial" charset="0"/>
                </a:endParaRPr>
              </a:p>
            </p:txBody>
          </p:sp>
          <p:sp>
            <p:nvSpPr>
              <p:cNvPr id="12" name="Oval 38">
                <a:extLst>
                  <a:ext uri="{FF2B5EF4-FFF2-40B4-BE49-F238E27FC236}">
                    <a16:creationId xmlns:a16="http://schemas.microsoft.com/office/drawing/2014/main" id="{F13D29F7-84C1-0222-E2A3-15B9002B324E}"/>
                  </a:ext>
                </a:extLst>
              </p:cNvPr>
              <p:cNvSpPr>
                <a:spLocks noChangeArrowheads="1"/>
              </p:cNvSpPr>
              <p:nvPr/>
            </p:nvSpPr>
            <p:spPr bwMode="auto">
              <a:xfrm>
                <a:off x="0" y="0"/>
                <a:ext cx="938" cy="839"/>
              </a:xfrm>
              <a:prstGeom prst="ellipse">
                <a:avLst/>
              </a:prstGeom>
              <a:gradFill rotWithShape="1">
                <a:gsLst>
                  <a:gs pos="0">
                    <a:schemeClr val="folHlink"/>
                  </a:gs>
                  <a:gs pos="100000">
                    <a:schemeClr val="folHlink">
                      <a:gamma/>
                      <a:shade val="72549"/>
                      <a:invGamma/>
                    </a:schemeClr>
                  </a:gs>
                </a:gsLst>
                <a:lin ang="2700000" scaled="1"/>
              </a:gradFill>
              <a:ln w="9525">
                <a:noFill/>
                <a:round/>
                <a:headEnd/>
                <a:tailEnd/>
              </a:ln>
              <a:effectLst/>
            </p:spPr>
            <p:txBody>
              <a:bodyPr wrap="none" anchor="ctr"/>
              <a:lstStyle/>
              <a:p>
                <a:pPr>
                  <a:defRPr/>
                </a:pPr>
                <a:endParaRPr lang="zh-CN" altLang="en-US">
                  <a:latin typeface="Arial" charset="0"/>
                </a:endParaRPr>
              </a:p>
            </p:txBody>
          </p:sp>
          <p:pic>
            <p:nvPicPr>
              <p:cNvPr id="13" name="Picture 39" descr="Picture1">
                <a:extLst>
                  <a:ext uri="{FF2B5EF4-FFF2-40B4-BE49-F238E27FC236}">
                    <a16:creationId xmlns:a16="http://schemas.microsoft.com/office/drawing/2014/main" id="{DE60DFFB-2848-0176-592F-98CB3F58BB1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 y="227"/>
                <a:ext cx="689"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Text Box 40">
              <a:extLst>
                <a:ext uri="{FF2B5EF4-FFF2-40B4-BE49-F238E27FC236}">
                  <a16:creationId xmlns:a16="http://schemas.microsoft.com/office/drawing/2014/main" id="{732D73DD-22A7-E950-382C-49D2B3BC9D8C}"/>
                </a:ext>
              </a:extLst>
            </p:cNvPr>
            <p:cNvSpPr txBox="1">
              <a:spLocks noChangeArrowheads="1"/>
            </p:cNvSpPr>
            <p:nvPr/>
          </p:nvSpPr>
          <p:spPr bwMode="auto">
            <a:xfrm>
              <a:off x="0" y="605"/>
              <a:ext cx="2495" cy="1454"/>
            </a:xfrm>
            <a:prstGeom prst="rect">
              <a:avLst/>
            </a:prstGeom>
            <a:noFill/>
            <a:ln w="9525">
              <a:noFill/>
              <a:miter lim="800000"/>
              <a:headEnd/>
              <a:tailEnd/>
            </a:ln>
            <a:effectLst/>
          </p:spPr>
          <p:txBody>
            <a:bodyPr>
              <a:spAutoFit/>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a:r>
                <a:rPr lang="zh-CN" altLang="en-US" sz="1800" b="1" dirty="0">
                  <a:hlinkClick r:id="rId3" action="ppaction://hlinksldjump">
                    <a:extLst>
                      <a:ext uri="{A12FA001-AC4F-418D-AE19-62706E023703}">
                        <ahyp:hlinkClr xmlns:ahyp="http://schemas.microsoft.com/office/drawing/2018/hyperlinkcolor" val="tx"/>
                      </a:ext>
                    </a:extLst>
                  </a:hlinkClick>
                </a:rPr>
                <a:t>避免阳</a:t>
              </a:r>
            </a:p>
            <a:p>
              <a:pPr algn="ctr"/>
              <a:r>
                <a:rPr lang="zh-CN" altLang="en-US" sz="1800" b="1" dirty="0">
                  <a:hlinkClick r:id="rId3" action="ppaction://hlinksldjump">
                    <a:extLst>
                      <a:ext uri="{A12FA001-AC4F-418D-AE19-62706E023703}">
                        <ahyp:hlinkClr xmlns:ahyp="http://schemas.microsoft.com/office/drawing/2018/hyperlinkcolor" val="tx"/>
                      </a:ext>
                    </a:extLst>
                  </a:hlinkClick>
                </a:rPr>
                <a:t>光直射</a:t>
              </a:r>
            </a:p>
            <a:p>
              <a:pPr algn="ctr"/>
              <a:endParaRPr lang="en-US" altLang="zh-CN" sz="1800" b="1" dirty="0">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endParaRPr>
            </a:p>
          </p:txBody>
        </p:sp>
      </p:grpSp>
      <p:grpSp>
        <p:nvGrpSpPr>
          <p:cNvPr id="17" name="Group 60">
            <a:extLst>
              <a:ext uri="{FF2B5EF4-FFF2-40B4-BE49-F238E27FC236}">
                <a16:creationId xmlns:a16="http://schemas.microsoft.com/office/drawing/2014/main" id="{D8C63A2A-2DD8-E013-E2EA-E638EB29928C}"/>
              </a:ext>
            </a:extLst>
          </p:cNvPr>
          <p:cNvGrpSpPr>
            <a:grpSpLocks/>
          </p:cNvGrpSpPr>
          <p:nvPr/>
        </p:nvGrpSpPr>
        <p:grpSpPr bwMode="auto">
          <a:xfrm>
            <a:off x="4800748" y="4536231"/>
            <a:ext cx="1295573" cy="1539536"/>
            <a:chOff x="0" y="0"/>
            <a:chExt cx="2495" cy="2860"/>
          </a:xfrm>
        </p:grpSpPr>
        <p:sp>
          <p:nvSpPr>
            <p:cNvPr id="18" name="Oval 61">
              <a:extLst>
                <a:ext uri="{FF2B5EF4-FFF2-40B4-BE49-F238E27FC236}">
                  <a16:creationId xmlns:a16="http://schemas.microsoft.com/office/drawing/2014/main" id="{BCD18B46-CF47-E407-4748-ED6C3B319C12}"/>
                </a:ext>
              </a:extLst>
            </p:cNvPr>
            <p:cNvSpPr>
              <a:spLocks noChangeArrowheads="1"/>
            </p:cNvSpPr>
            <p:nvPr/>
          </p:nvSpPr>
          <p:spPr bwMode="auto">
            <a:xfrm>
              <a:off x="115" y="2380"/>
              <a:ext cx="2282" cy="480"/>
            </a:xfrm>
            <a:prstGeom prst="ellipse">
              <a:avLst/>
            </a:prstGeom>
            <a:gradFill rotWithShape="1">
              <a:gsLst>
                <a:gs pos="0">
                  <a:srgbClr val="969696"/>
                </a:gs>
                <a:gs pos="100000">
                  <a:srgbClr val="C6D8EA"/>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chemeClr val="bg1"/>
                </a:solidFill>
              </a:endParaRPr>
            </a:p>
          </p:txBody>
        </p:sp>
        <p:sp>
          <p:nvSpPr>
            <p:cNvPr id="19" name="Oval 62">
              <a:extLst>
                <a:ext uri="{FF2B5EF4-FFF2-40B4-BE49-F238E27FC236}">
                  <a16:creationId xmlns:a16="http://schemas.microsoft.com/office/drawing/2014/main" id="{3201FB9D-54FF-39BE-F5CA-DDD6C0C979F6}"/>
                </a:ext>
              </a:extLst>
            </p:cNvPr>
            <p:cNvSpPr>
              <a:spLocks noChangeArrowheads="1"/>
            </p:cNvSpPr>
            <p:nvPr/>
          </p:nvSpPr>
          <p:spPr bwMode="auto">
            <a:xfrm>
              <a:off x="3" y="0"/>
              <a:ext cx="2492" cy="2493"/>
            </a:xfrm>
            <a:prstGeom prst="ellipse">
              <a:avLst/>
            </a:prstGeom>
            <a:gradFill rotWithShape="1">
              <a:gsLst>
                <a:gs pos="0">
                  <a:schemeClr val="folHlink"/>
                </a:gs>
                <a:gs pos="100000">
                  <a:schemeClr val="folHlink">
                    <a:gamma/>
                    <a:shade val="57255"/>
                    <a:invGamma/>
                  </a:schemeClr>
                </a:gs>
              </a:gsLst>
              <a:path path="rect">
                <a:fillToRect l="100000" t="100000"/>
              </a:path>
            </a:gradFill>
            <a:ln w="9525">
              <a:noFill/>
              <a:round/>
              <a:headEnd/>
              <a:tailEnd/>
            </a:ln>
            <a:effectLst/>
          </p:spPr>
          <p:txBody>
            <a:bodyPr wrap="none" anchor="ctr"/>
            <a:lstStyle/>
            <a:p>
              <a:pPr>
                <a:defRPr/>
              </a:pPr>
              <a:endParaRPr lang="zh-CN" altLang="en-US">
                <a:latin typeface="Arial" charset="0"/>
              </a:endParaRPr>
            </a:p>
          </p:txBody>
        </p:sp>
        <p:grpSp>
          <p:nvGrpSpPr>
            <p:cNvPr id="21" name="Group 63">
              <a:extLst>
                <a:ext uri="{FF2B5EF4-FFF2-40B4-BE49-F238E27FC236}">
                  <a16:creationId xmlns:a16="http://schemas.microsoft.com/office/drawing/2014/main" id="{423BD021-18AA-E254-D95D-A1D87F574AC1}"/>
                </a:ext>
              </a:extLst>
            </p:cNvPr>
            <p:cNvGrpSpPr>
              <a:grpSpLocks/>
            </p:cNvGrpSpPr>
            <p:nvPr/>
          </p:nvGrpSpPr>
          <p:grpSpPr bwMode="auto">
            <a:xfrm>
              <a:off x="2" y="113"/>
              <a:ext cx="2380" cy="2380"/>
              <a:chOff x="0" y="0"/>
              <a:chExt cx="952" cy="952"/>
            </a:xfrm>
          </p:grpSpPr>
          <p:sp>
            <p:nvSpPr>
              <p:cNvPr id="24" name="Oval 64">
                <a:extLst>
                  <a:ext uri="{FF2B5EF4-FFF2-40B4-BE49-F238E27FC236}">
                    <a16:creationId xmlns:a16="http://schemas.microsoft.com/office/drawing/2014/main" id="{FAC94F77-2AA7-6942-1A34-82C8E8DEECEF}"/>
                  </a:ext>
                </a:extLst>
              </p:cNvPr>
              <p:cNvSpPr>
                <a:spLocks noChangeArrowheads="1"/>
              </p:cNvSpPr>
              <p:nvPr/>
            </p:nvSpPr>
            <p:spPr bwMode="auto">
              <a:xfrm>
                <a:off x="0" y="45"/>
                <a:ext cx="952" cy="907"/>
              </a:xfrm>
              <a:prstGeom prst="ellipse">
                <a:avLst/>
              </a:prstGeom>
              <a:gradFill rotWithShape="1">
                <a:gsLst>
                  <a:gs pos="0">
                    <a:schemeClr val="folHlink">
                      <a:alpha val="84999"/>
                    </a:schemeClr>
                  </a:gs>
                  <a:gs pos="100000">
                    <a:schemeClr val="folHlink">
                      <a:gamma/>
                      <a:shade val="63529"/>
                      <a:invGamma/>
                    </a:schemeClr>
                  </a:gs>
                </a:gsLst>
                <a:lin ang="2700000" scaled="1"/>
              </a:gradFill>
              <a:ln w="9525">
                <a:noFill/>
                <a:round/>
                <a:headEnd/>
                <a:tailEnd/>
              </a:ln>
              <a:effectLst/>
            </p:spPr>
            <p:txBody>
              <a:bodyPr wrap="none" anchor="ctr"/>
              <a:lstStyle/>
              <a:p>
                <a:pPr>
                  <a:defRPr/>
                </a:pPr>
                <a:endParaRPr lang="zh-CN" altLang="en-US">
                  <a:latin typeface="Arial" charset="0"/>
                </a:endParaRPr>
              </a:p>
            </p:txBody>
          </p:sp>
          <p:sp>
            <p:nvSpPr>
              <p:cNvPr id="25" name="Oval 65">
                <a:extLst>
                  <a:ext uri="{FF2B5EF4-FFF2-40B4-BE49-F238E27FC236}">
                    <a16:creationId xmlns:a16="http://schemas.microsoft.com/office/drawing/2014/main" id="{B9F7FDF8-02B3-DF3F-92C4-4E76E70CFCCC}"/>
                  </a:ext>
                </a:extLst>
              </p:cNvPr>
              <p:cNvSpPr>
                <a:spLocks noChangeArrowheads="1"/>
              </p:cNvSpPr>
              <p:nvPr/>
            </p:nvSpPr>
            <p:spPr bwMode="auto">
              <a:xfrm>
                <a:off x="0" y="0"/>
                <a:ext cx="938" cy="839"/>
              </a:xfrm>
              <a:prstGeom prst="ellipse">
                <a:avLst/>
              </a:prstGeom>
              <a:gradFill rotWithShape="1">
                <a:gsLst>
                  <a:gs pos="0">
                    <a:schemeClr val="folHlink"/>
                  </a:gs>
                  <a:gs pos="100000">
                    <a:schemeClr val="folHlink">
                      <a:gamma/>
                      <a:shade val="72549"/>
                      <a:invGamma/>
                    </a:schemeClr>
                  </a:gs>
                </a:gsLst>
                <a:lin ang="2700000" scaled="1"/>
              </a:gradFill>
              <a:ln w="9525">
                <a:noFill/>
                <a:round/>
                <a:headEnd/>
                <a:tailEnd/>
              </a:ln>
              <a:effectLst/>
            </p:spPr>
            <p:txBody>
              <a:bodyPr wrap="none" anchor="ctr"/>
              <a:lstStyle/>
              <a:p>
                <a:pPr>
                  <a:defRPr/>
                </a:pPr>
                <a:endParaRPr lang="zh-CN" altLang="en-US">
                  <a:latin typeface="Arial" charset="0"/>
                </a:endParaRPr>
              </a:p>
            </p:txBody>
          </p:sp>
          <p:pic>
            <p:nvPicPr>
              <p:cNvPr id="26" name="Picture 66" descr="Picture1">
                <a:extLst>
                  <a:ext uri="{FF2B5EF4-FFF2-40B4-BE49-F238E27FC236}">
                    <a16:creationId xmlns:a16="http://schemas.microsoft.com/office/drawing/2014/main" id="{23232473-7940-E909-EE84-114EDC263F2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 y="227"/>
                <a:ext cx="689"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2" name="Text Box 67">
              <a:extLst>
                <a:ext uri="{FF2B5EF4-FFF2-40B4-BE49-F238E27FC236}">
                  <a16:creationId xmlns:a16="http://schemas.microsoft.com/office/drawing/2014/main" id="{46B5D0A0-3864-CA52-C09F-E4F1B407DF5F}"/>
                </a:ext>
              </a:extLst>
            </p:cNvPr>
            <p:cNvSpPr txBox="1">
              <a:spLocks noChangeArrowheads="1"/>
            </p:cNvSpPr>
            <p:nvPr/>
          </p:nvSpPr>
          <p:spPr bwMode="auto">
            <a:xfrm>
              <a:off x="0" y="605"/>
              <a:ext cx="2495" cy="1454"/>
            </a:xfrm>
            <a:prstGeom prst="rect">
              <a:avLst/>
            </a:prstGeom>
            <a:noFill/>
            <a:ln w="9525">
              <a:noFill/>
              <a:miter lim="800000"/>
              <a:headEnd/>
              <a:tailEnd/>
            </a:ln>
            <a:effectLst/>
          </p:spPr>
          <p:txBody>
            <a:bodyPr>
              <a:spAutoFit/>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a:r>
                <a:rPr lang="zh-CN" altLang="en-US" sz="1800" b="1">
                  <a:solidFill>
                    <a:srgbClr val="111111"/>
                  </a:solidFill>
                </a:rPr>
                <a:t>采用强</a:t>
              </a:r>
            </a:p>
            <a:p>
              <a:pPr algn="ctr"/>
              <a:r>
                <a:rPr lang="zh-CN" altLang="en-US" sz="1800" b="1">
                  <a:solidFill>
                    <a:srgbClr val="111111"/>
                  </a:solidFill>
                </a:rPr>
                <a:t>迫冷却</a:t>
              </a:r>
              <a:endParaRPr lang="en-US" altLang="zh-CN" sz="1800" b="1">
                <a:solidFill>
                  <a:srgbClr val="111111"/>
                </a:solidFill>
              </a:endParaRPr>
            </a:p>
            <a:p>
              <a:pPr algn="ctr"/>
              <a:endParaRPr lang="en-US" altLang="zh-CN" sz="18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endParaRPr>
            </a:p>
          </p:txBody>
        </p:sp>
      </p:grpSp>
      <p:grpSp>
        <p:nvGrpSpPr>
          <p:cNvPr id="27" name="Group 68">
            <a:extLst>
              <a:ext uri="{FF2B5EF4-FFF2-40B4-BE49-F238E27FC236}">
                <a16:creationId xmlns:a16="http://schemas.microsoft.com/office/drawing/2014/main" id="{CCA3C9C9-B3B7-1727-F844-8181558F7753}"/>
              </a:ext>
            </a:extLst>
          </p:cNvPr>
          <p:cNvGrpSpPr>
            <a:grpSpLocks/>
          </p:cNvGrpSpPr>
          <p:nvPr/>
        </p:nvGrpSpPr>
        <p:grpSpPr bwMode="auto">
          <a:xfrm>
            <a:off x="6793061" y="4536231"/>
            <a:ext cx="1295573" cy="1539536"/>
            <a:chOff x="0" y="0"/>
            <a:chExt cx="2495" cy="2860"/>
          </a:xfrm>
        </p:grpSpPr>
        <p:sp>
          <p:nvSpPr>
            <p:cNvPr id="28" name="Oval 69">
              <a:extLst>
                <a:ext uri="{FF2B5EF4-FFF2-40B4-BE49-F238E27FC236}">
                  <a16:creationId xmlns:a16="http://schemas.microsoft.com/office/drawing/2014/main" id="{DC16BA6A-FE80-FC4A-A23C-64836DFBBD4F}"/>
                </a:ext>
              </a:extLst>
            </p:cNvPr>
            <p:cNvSpPr>
              <a:spLocks noChangeArrowheads="1"/>
            </p:cNvSpPr>
            <p:nvPr/>
          </p:nvSpPr>
          <p:spPr bwMode="auto">
            <a:xfrm>
              <a:off x="115" y="2380"/>
              <a:ext cx="2282" cy="480"/>
            </a:xfrm>
            <a:prstGeom prst="ellipse">
              <a:avLst/>
            </a:prstGeom>
            <a:gradFill rotWithShape="1">
              <a:gsLst>
                <a:gs pos="0">
                  <a:srgbClr val="969696"/>
                </a:gs>
                <a:gs pos="100000">
                  <a:srgbClr val="C6D8EA"/>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chemeClr val="bg1"/>
                </a:solidFill>
              </a:endParaRPr>
            </a:p>
          </p:txBody>
        </p:sp>
        <p:sp>
          <p:nvSpPr>
            <p:cNvPr id="29" name="Oval 70">
              <a:extLst>
                <a:ext uri="{FF2B5EF4-FFF2-40B4-BE49-F238E27FC236}">
                  <a16:creationId xmlns:a16="http://schemas.microsoft.com/office/drawing/2014/main" id="{B9848A5E-00E0-40D4-7268-3DFD53C269A3}"/>
                </a:ext>
              </a:extLst>
            </p:cNvPr>
            <p:cNvSpPr>
              <a:spLocks noChangeArrowheads="1"/>
            </p:cNvSpPr>
            <p:nvPr/>
          </p:nvSpPr>
          <p:spPr bwMode="auto">
            <a:xfrm>
              <a:off x="3" y="0"/>
              <a:ext cx="2492" cy="2493"/>
            </a:xfrm>
            <a:prstGeom prst="ellipse">
              <a:avLst/>
            </a:prstGeom>
            <a:gradFill rotWithShape="1">
              <a:gsLst>
                <a:gs pos="0">
                  <a:schemeClr val="folHlink"/>
                </a:gs>
                <a:gs pos="100000">
                  <a:schemeClr val="folHlink">
                    <a:gamma/>
                    <a:shade val="57255"/>
                    <a:invGamma/>
                  </a:schemeClr>
                </a:gs>
              </a:gsLst>
              <a:path path="rect">
                <a:fillToRect l="100000" t="100000"/>
              </a:path>
            </a:gradFill>
            <a:ln w="9525">
              <a:noFill/>
              <a:round/>
              <a:headEnd/>
              <a:tailEnd/>
            </a:ln>
            <a:effectLst/>
          </p:spPr>
          <p:txBody>
            <a:bodyPr wrap="none" anchor="ctr"/>
            <a:lstStyle/>
            <a:p>
              <a:pPr>
                <a:defRPr/>
              </a:pPr>
              <a:endParaRPr lang="zh-CN" altLang="en-US">
                <a:latin typeface="Arial" charset="0"/>
              </a:endParaRPr>
            </a:p>
          </p:txBody>
        </p:sp>
        <p:grpSp>
          <p:nvGrpSpPr>
            <p:cNvPr id="30" name="Group 71">
              <a:extLst>
                <a:ext uri="{FF2B5EF4-FFF2-40B4-BE49-F238E27FC236}">
                  <a16:creationId xmlns:a16="http://schemas.microsoft.com/office/drawing/2014/main" id="{D9BBF1F3-5171-D566-5CD5-AD3D3178859E}"/>
                </a:ext>
              </a:extLst>
            </p:cNvPr>
            <p:cNvGrpSpPr>
              <a:grpSpLocks/>
            </p:cNvGrpSpPr>
            <p:nvPr/>
          </p:nvGrpSpPr>
          <p:grpSpPr bwMode="auto">
            <a:xfrm>
              <a:off x="2" y="113"/>
              <a:ext cx="2380" cy="2380"/>
              <a:chOff x="0" y="0"/>
              <a:chExt cx="952" cy="952"/>
            </a:xfrm>
          </p:grpSpPr>
          <p:sp>
            <p:nvSpPr>
              <p:cNvPr id="32" name="Oval 72">
                <a:extLst>
                  <a:ext uri="{FF2B5EF4-FFF2-40B4-BE49-F238E27FC236}">
                    <a16:creationId xmlns:a16="http://schemas.microsoft.com/office/drawing/2014/main" id="{D746E096-677F-596D-F4F6-9F6DF322B26C}"/>
                  </a:ext>
                </a:extLst>
              </p:cNvPr>
              <p:cNvSpPr>
                <a:spLocks noChangeArrowheads="1"/>
              </p:cNvSpPr>
              <p:nvPr/>
            </p:nvSpPr>
            <p:spPr bwMode="auto">
              <a:xfrm>
                <a:off x="0" y="45"/>
                <a:ext cx="952" cy="907"/>
              </a:xfrm>
              <a:prstGeom prst="ellipse">
                <a:avLst/>
              </a:prstGeom>
              <a:gradFill rotWithShape="1">
                <a:gsLst>
                  <a:gs pos="0">
                    <a:schemeClr val="folHlink">
                      <a:alpha val="84999"/>
                    </a:schemeClr>
                  </a:gs>
                  <a:gs pos="100000">
                    <a:schemeClr val="folHlink">
                      <a:gamma/>
                      <a:shade val="63529"/>
                      <a:invGamma/>
                    </a:schemeClr>
                  </a:gs>
                </a:gsLst>
                <a:lin ang="2700000" scaled="1"/>
              </a:gradFill>
              <a:ln w="9525">
                <a:noFill/>
                <a:round/>
                <a:headEnd/>
                <a:tailEnd/>
              </a:ln>
              <a:effectLst/>
            </p:spPr>
            <p:txBody>
              <a:bodyPr wrap="none" anchor="ctr"/>
              <a:lstStyle/>
              <a:p>
                <a:pPr>
                  <a:defRPr/>
                </a:pPr>
                <a:endParaRPr lang="zh-CN" altLang="en-US">
                  <a:latin typeface="Arial" charset="0"/>
                </a:endParaRPr>
              </a:p>
            </p:txBody>
          </p:sp>
          <p:sp>
            <p:nvSpPr>
              <p:cNvPr id="33" name="Oval 73">
                <a:extLst>
                  <a:ext uri="{FF2B5EF4-FFF2-40B4-BE49-F238E27FC236}">
                    <a16:creationId xmlns:a16="http://schemas.microsoft.com/office/drawing/2014/main" id="{469A8776-E76D-A5DD-88C6-6BB0AB51408C}"/>
                  </a:ext>
                </a:extLst>
              </p:cNvPr>
              <p:cNvSpPr>
                <a:spLocks noChangeArrowheads="1"/>
              </p:cNvSpPr>
              <p:nvPr/>
            </p:nvSpPr>
            <p:spPr bwMode="auto">
              <a:xfrm>
                <a:off x="0" y="0"/>
                <a:ext cx="938" cy="839"/>
              </a:xfrm>
              <a:prstGeom prst="ellipse">
                <a:avLst/>
              </a:prstGeom>
              <a:gradFill rotWithShape="1">
                <a:gsLst>
                  <a:gs pos="0">
                    <a:schemeClr val="folHlink"/>
                  </a:gs>
                  <a:gs pos="100000">
                    <a:schemeClr val="folHlink">
                      <a:gamma/>
                      <a:shade val="72549"/>
                      <a:invGamma/>
                    </a:schemeClr>
                  </a:gs>
                </a:gsLst>
                <a:lin ang="2700000" scaled="1"/>
              </a:gradFill>
              <a:ln w="9525">
                <a:noFill/>
                <a:round/>
                <a:headEnd/>
                <a:tailEnd/>
              </a:ln>
              <a:effectLst/>
            </p:spPr>
            <p:txBody>
              <a:bodyPr wrap="none" anchor="ctr"/>
              <a:lstStyle/>
              <a:p>
                <a:pPr>
                  <a:defRPr/>
                </a:pPr>
                <a:endParaRPr lang="zh-CN" altLang="en-US">
                  <a:latin typeface="Arial" charset="0"/>
                </a:endParaRPr>
              </a:p>
            </p:txBody>
          </p:sp>
          <p:pic>
            <p:nvPicPr>
              <p:cNvPr id="34" name="Picture 74" descr="Picture1">
                <a:extLst>
                  <a:ext uri="{FF2B5EF4-FFF2-40B4-BE49-F238E27FC236}">
                    <a16:creationId xmlns:a16="http://schemas.microsoft.com/office/drawing/2014/main" id="{98B1A8A0-C08A-1C85-DF1E-7920FC85F9B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 y="227"/>
                <a:ext cx="689"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 name="Text Box 75">
              <a:extLst>
                <a:ext uri="{FF2B5EF4-FFF2-40B4-BE49-F238E27FC236}">
                  <a16:creationId xmlns:a16="http://schemas.microsoft.com/office/drawing/2014/main" id="{D5ECE18E-59F0-BF6F-F41A-93D9F2F0714E}"/>
                </a:ext>
              </a:extLst>
            </p:cNvPr>
            <p:cNvSpPr txBox="1">
              <a:spLocks noChangeArrowheads="1"/>
            </p:cNvSpPr>
            <p:nvPr/>
          </p:nvSpPr>
          <p:spPr bwMode="auto">
            <a:xfrm>
              <a:off x="0" y="605"/>
              <a:ext cx="2495" cy="1454"/>
            </a:xfrm>
            <a:prstGeom prst="rect">
              <a:avLst/>
            </a:prstGeom>
            <a:noFill/>
            <a:ln w="9525">
              <a:noFill/>
              <a:miter lim="800000"/>
              <a:headEnd/>
              <a:tailEnd/>
            </a:ln>
            <a:effectLst/>
          </p:spPr>
          <p:txBody>
            <a:bodyPr>
              <a:spAutoFit/>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a:r>
                <a:rPr lang="zh-CN" altLang="en-US" sz="1800" b="1">
                  <a:solidFill>
                    <a:srgbClr val="111111"/>
                  </a:solidFill>
                </a:rPr>
                <a:t>室内安</a:t>
              </a:r>
            </a:p>
            <a:p>
              <a:pPr algn="ctr"/>
              <a:r>
                <a:rPr lang="zh-CN" altLang="en-US" sz="1800" b="1">
                  <a:solidFill>
                    <a:srgbClr val="111111"/>
                  </a:solidFill>
                </a:rPr>
                <a:t>装空调</a:t>
              </a:r>
              <a:endParaRPr lang="en-US" altLang="zh-CN" sz="1800" b="1">
                <a:solidFill>
                  <a:srgbClr val="111111"/>
                </a:solidFill>
              </a:endParaRPr>
            </a:p>
            <a:p>
              <a:pPr algn="ctr"/>
              <a:endParaRPr lang="en-US" altLang="zh-CN" sz="18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endParaRPr>
            </a:p>
          </p:txBody>
        </p:sp>
      </p:grpSp>
      <p:grpSp>
        <p:nvGrpSpPr>
          <p:cNvPr id="35" name="Group 76">
            <a:extLst>
              <a:ext uri="{FF2B5EF4-FFF2-40B4-BE49-F238E27FC236}">
                <a16:creationId xmlns:a16="http://schemas.microsoft.com/office/drawing/2014/main" id="{2425121D-A434-6CD1-9B91-85488B5BD275}"/>
              </a:ext>
            </a:extLst>
          </p:cNvPr>
          <p:cNvGrpSpPr>
            <a:grpSpLocks/>
          </p:cNvGrpSpPr>
          <p:nvPr/>
        </p:nvGrpSpPr>
        <p:grpSpPr bwMode="auto">
          <a:xfrm>
            <a:off x="8785373" y="4536231"/>
            <a:ext cx="1295573" cy="1539536"/>
            <a:chOff x="0" y="0"/>
            <a:chExt cx="2495" cy="2860"/>
          </a:xfrm>
        </p:grpSpPr>
        <p:sp>
          <p:nvSpPr>
            <p:cNvPr id="36" name="Oval 77">
              <a:extLst>
                <a:ext uri="{FF2B5EF4-FFF2-40B4-BE49-F238E27FC236}">
                  <a16:creationId xmlns:a16="http://schemas.microsoft.com/office/drawing/2014/main" id="{AA6D45C5-0F02-1431-2963-113C06E92366}"/>
                </a:ext>
              </a:extLst>
            </p:cNvPr>
            <p:cNvSpPr>
              <a:spLocks noChangeArrowheads="1"/>
            </p:cNvSpPr>
            <p:nvPr/>
          </p:nvSpPr>
          <p:spPr bwMode="auto">
            <a:xfrm>
              <a:off x="115" y="2380"/>
              <a:ext cx="2282" cy="480"/>
            </a:xfrm>
            <a:prstGeom prst="ellipse">
              <a:avLst/>
            </a:prstGeom>
            <a:gradFill rotWithShape="1">
              <a:gsLst>
                <a:gs pos="0">
                  <a:srgbClr val="969696"/>
                </a:gs>
                <a:gs pos="100000">
                  <a:srgbClr val="C6D8EA"/>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chemeClr val="bg1"/>
                </a:solidFill>
              </a:endParaRPr>
            </a:p>
          </p:txBody>
        </p:sp>
        <p:sp>
          <p:nvSpPr>
            <p:cNvPr id="37" name="Oval 78">
              <a:extLst>
                <a:ext uri="{FF2B5EF4-FFF2-40B4-BE49-F238E27FC236}">
                  <a16:creationId xmlns:a16="http://schemas.microsoft.com/office/drawing/2014/main" id="{6CA52310-1F94-5D8C-0022-267019B1768B}"/>
                </a:ext>
              </a:extLst>
            </p:cNvPr>
            <p:cNvSpPr>
              <a:spLocks noChangeArrowheads="1"/>
            </p:cNvSpPr>
            <p:nvPr/>
          </p:nvSpPr>
          <p:spPr bwMode="auto">
            <a:xfrm>
              <a:off x="3" y="0"/>
              <a:ext cx="2492" cy="2493"/>
            </a:xfrm>
            <a:prstGeom prst="ellipse">
              <a:avLst/>
            </a:prstGeom>
            <a:gradFill rotWithShape="1">
              <a:gsLst>
                <a:gs pos="0">
                  <a:schemeClr val="folHlink"/>
                </a:gs>
                <a:gs pos="100000">
                  <a:schemeClr val="folHlink">
                    <a:gamma/>
                    <a:shade val="57255"/>
                    <a:invGamma/>
                  </a:schemeClr>
                </a:gs>
              </a:gsLst>
              <a:path path="rect">
                <a:fillToRect l="100000" t="100000"/>
              </a:path>
            </a:gradFill>
            <a:ln w="9525">
              <a:noFill/>
              <a:round/>
              <a:headEnd/>
              <a:tailEnd/>
            </a:ln>
            <a:effectLst/>
          </p:spPr>
          <p:txBody>
            <a:bodyPr wrap="none" anchor="ctr"/>
            <a:lstStyle/>
            <a:p>
              <a:pPr>
                <a:defRPr/>
              </a:pPr>
              <a:endParaRPr lang="zh-CN" altLang="en-US">
                <a:latin typeface="Arial" charset="0"/>
              </a:endParaRPr>
            </a:p>
          </p:txBody>
        </p:sp>
        <p:grpSp>
          <p:nvGrpSpPr>
            <p:cNvPr id="38" name="Group 79">
              <a:extLst>
                <a:ext uri="{FF2B5EF4-FFF2-40B4-BE49-F238E27FC236}">
                  <a16:creationId xmlns:a16="http://schemas.microsoft.com/office/drawing/2014/main" id="{0E343614-FB79-C40F-C468-DB400BED643D}"/>
                </a:ext>
              </a:extLst>
            </p:cNvPr>
            <p:cNvGrpSpPr>
              <a:grpSpLocks/>
            </p:cNvGrpSpPr>
            <p:nvPr/>
          </p:nvGrpSpPr>
          <p:grpSpPr bwMode="auto">
            <a:xfrm>
              <a:off x="2" y="113"/>
              <a:ext cx="2380" cy="2380"/>
              <a:chOff x="0" y="0"/>
              <a:chExt cx="952" cy="952"/>
            </a:xfrm>
          </p:grpSpPr>
          <p:sp>
            <p:nvSpPr>
              <p:cNvPr id="40" name="Oval 80">
                <a:extLst>
                  <a:ext uri="{FF2B5EF4-FFF2-40B4-BE49-F238E27FC236}">
                    <a16:creationId xmlns:a16="http://schemas.microsoft.com/office/drawing/2014/main" id="{DD062FE7-4EA5-B881-465E-075ADA8B7B91}"/>
                  </a:ext>
                </a:extLst>
              </p:cNvPr>
              <p:cNvSpPr>
                <a:spLocks noChangeArrowheads="1"/>
              </p:cNvSpPr>
              <p:nvPr/>
            </p:nvSpPr>
            <p:spPr bwMode="auto">
              <a:xfrm>
                <a:off x="0" y="45"/>
                <a:ext cx="952" cy="907"/>
              </a:xfrm>
              <a:prstGeom prst="ellipse">
                <a:avLst/>
              </a:prstGeom>
              <a:gradFill rotWithShape="1">
                <a:gsLst>
                  <a:gs pos="0">
                    <a:schemeClr val="folHlink">
                      <a:alpha val="84999"/>
                    </a:schemeClr>
                  </a:gs>
                  <a:gs pos="100000">
                    <a:schemeClr val="folHlink">
                      <a:gamma/>
                      <a:shade val="63529"/>
                      <a:invGamma/>
                    </a:schemeClr>
                  </a:gs>
                </a:gsLst>
                <a:lin ang="2700000" scaled="1"/>
              </a:gradFill>
              <a:ln w="9525">
                <a:noFill/>
                <a:round/>
                <a:headEnd/>
                <a:tailEnd/>
              </a:ln>
              <a:effectLst/>
            </p:spPr>
            <p:txBody>
              <a:bodyPr wrap="none" anchor="ctr"/>
              <a:lstStyle/>
              <a:p>
                <a:pPr>
                  <a:defRPr/>
                </a:pPr>
                <a:endParaRPr lang="zh-CN" altLang="en-US">
                  <a:latin typeface="Arial" charset="0"/>
                </a:endParaRPr>
              </a:p>
            </p:txBody>
          </p:sp>
          <p:sp>
            <p:nvSpPr>
              <p:cNvPr id="41" name="Oval 81">
                <a:extLst>
                  <a:ext uri="{FF2B5EF4-FFF2-40B4-BE49-F238E27FC236}">
                    <a16:creationId xmlns:a16="http://schemas.microsoft.com/office/drawing/2014/main" id="{978F2176-4DED-49CE-A384-53C9C6F8ED38}"/>
                  </a:ext>
                </a:extLst>
              </p:cNvPr>
              <p:cNvSpPr>
                <a:spLocks noChangeArrowheads="1"/>
              </p:cNvSpPr>
              <p:nvPr/>
            </p:nvSpPr>
            <p:spPr bwMode="auto">
              <a:xfrm>
                <a:off x="0" y="0"/>
                <a:ext cx="938" cy="839"/>
              </a:xfrm>
              <a:prstGeom prst="ellipse">
                <a:avLst/>
              </a:prstGeom>
              <a:gradFill rotWithShape="1">
                <a:gsLst>
                  <a:gs pos="0">
                    <a:schemeClr val="folHlink"/>
                  </a:gs>
                  <a:gs pos="100000">
                    <a:schemeClr val="folHlink">
                      <a:gamma/>
                      <a:shade val="72549"/>
                      <a:invGamma/>
                    </a:schemeClr>
                  </a:gs>
                </a:gsLst>
                <a:lin ang="2700000" scaled="1"/>
              </a:gradFill>
              <a:ln w="9525">
                <a:noFill/>
                <a:round/>
                <a:headEnd/>
                <a:tailEnd/>
              </a:ln>
              <a:effectLst/>
            </p:spPr>
            <p:txBody>
              <a:bodyPr wrap="none" anchor="ctr"/>
              <a:lstStyle/>
              <a:p>
                <a:pPr>
                  <a:defRPr/>
                </a:pPr>
                <a:endParaRPr lang="zh-CN" altLang="en-US">
                  <a:latin typeface="Arial" charset="0"/>
                </a:endParaRPr>
              </a:p>
            </p:txBody>
          </p:sp>
          <p:pic>
            <p:nvPicPr>
              <p:cNvPr id="42" name="Picture 82" descr="Picture1">
                <a:extLst>
                  <a:ext uri="{FF2B5EF4-FFF2-40B4-BE49-F238E27FC236}">
                    <a16:creationId xmlns:a16="http://schemas.microsoft.com/office/drawing/2014/main" id="{65204B55-0B5A-6D3D-3556-559FA750B59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 y="227"/>
                <a:ext cx="689"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9" name="Text Box 83">
              <a:extLst>
                <a:ext uri="{FF2B5EF4-FFF2-40B4-BE49-F238E27FC236}">
                  <a16:creationId xmlns:a16="http://schemas.microsoft.com/office/drawing/2014/main" id="{77773049-CB8A-4088-216A-AA5EAA4586A4}"/>
                </a:ext>
              </a:extLst>
            </p:cNvPr>
            <p:cNvSpPr txBox="1">
              <a:spLocks noChangeArrowheads="1"/>
            </p:cNvSpPr>
            <p:nvPr/>
          </p:nvSpPr>
          <p:spPr bwMode="auto">
            <a:xfrm>
              <a:off x="0" y="605"/>
              <a:ext cx="2495" cy="1454"/>
            </a:xfrm>
            <a:prstGeom prst="rect">
              <a:avLst/>
            </a:prstGeom>
            <a:noFill/>
            <a:ln w="9525">
              <a:noFill/>
              <a:miter lim="800000"/>
              <a:headEnd/>
              <a:tailEnd/>
            </a:ln>
            <a:effectLst/>
          </p:spPr>
          <p:txBody>
            <a:bodyPr>
              <a:spAutoFit/>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a:r>
                <a:rPr lang="zh-CN" altLang="en-US" sz="1800" b="1" dirty="0">
                  <a:hlinkClick r:id="rId3" action="ppaction://hlinksldjump">
                    <a:extLst>
                      <a:ext uri="{A12FA001-AC4F-418D-AE19-62706E023703}">
                        <ahyp:hlinkClr xmlns:ahyp="http://schemas.microsoft.com/office/drawing/2018/hyperlinkcolor" val="tx"/>
                      </a:ext>
                    </a:extLst>
                  </a:hlinkClick>
                </a:rPr>
                <a:t>保持良</a:t>
              </a:r>
            </a:p>
            <a:p>
              <a:pPr algn="ctr"/>
              <a:r>
                <a:rPr lang="zh-CN" altLang="en-US" sz="1800" b="1" dirty="0">
                  <a:hlinkClick r:id="rId3" action="ppaction://hlinksldjump">
                    <a:extLst>
                      <a:ext uri="{A12FA001-AC4F-418D-AE19-62706E023703}">
                        <ahyp:hlinkClr xmlns:ahyp="http://schemas.microsoft.com/office/drawing/2018/hyperlinkcolor" val="tx"/>
                      </a:ext>
                    </a:extLst>
                  </a:hlinkClick>
                </a:rPr>
                <a:t>好通风 </a:t>
              </a:r>
              <a:endParaRPr lang="en-US" altLang="zh-CN" sz="1800" b="1" dirty="0"/>
            </a:p>
            <a:p>
              <a:pPr algn="ctr"/>
              <a:endParaRPr lang="en-US" altLang="zh-CN" sz="1800" b="1" dirty="0">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endParaRPr>
            </a:p>
          </p:txBody>
        </p:sp>
      </p:grpSp>
      <p:sp>
        <p:nvSpPr>
          <p:cNvPr id="44" name="文本框 43">
            <a:extLst>
              <a:ext uri="{FF2B5EF4-FFF2-40B4-BE49-F238E27FC236}">
                <a16:creationId xmlns:a16="http://schemas.microsoft.com/office/drawing/2014/main" id="{CC839CA0-6B12-122E-2613-ED9727A3C128}"/>
              </a:ext>
            </a:extLst>
          </p:cNvPr>
          <p:cNvSpPr txBox="1"/>
          <p:nvPr/>
        </p:nvSpPr>
        <p:spPr>
          <a:xfrm>
            <a:off x="1078354" y="4652056"/>
            <a:ext cx="528965" cy="1200329"/>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r>
              <a:rPr lang="zh-CN" altLang="en-US" sz="1800" b="1" dirty="0"/>
              <a:t>高</a:t>
            </a:r>
            <a:endParaRPr lang="en-US" altLang="zh-CN" sz="1800" b="1" dirty="0"/>
          </a:p>
          <a:p>
            <a:r>
              <a:rPr lang="zh-CN" altLang="en-US" sz="1800" b="1" dirty="0"/>
              <a:t>温</a:t>
            </a:r>
            <a:endParaRPr lang="en-US" altLang="zh-CN" sz="1800" b="1" dirty="0"/>
          </a:p>
          <a:p>
            <a:r>
              <a:rPr lang="zh-CN" altLang="en-US" sz="1800" b="1" dirty="0"/>
              <a:t>对</a:t>
            </a:r>
            <a:endParaRPr lang="en-US" altLang="zh-CN" sz="1800" b="1" dirty="0"/>
          </a:p>
          <a:p>
            <a:r>
              <a:rPr lang="zh-CN" altLang="en-US" sz="1800" b="1" dirty="0"/>
              <a:t>策</a:t>
            </a:r>
            <a:endParaRPr lang="zh-CN" altLang="en-US" dirty="0"/>
          </a:p>
        </p:txBody>
      </p:sp>
      <p:sp>
        <p:nvSpPr>
          <p:cNvPr id="45" name="箭头: 右 44">
            <a:extLst>
              <a:ext uri="{FF2B5EF4-FFF2-40B4-BE49-F238E27FC236}">
                <a16:creationId xmlns:a16="http://schemas.microsoft.com/office/drawing/2014/main" id="{633E3EC8-9C14-8DF0-8A4D-C68F2791D0F5}"/>
              </a:ext>
            </a:extLst>
          </p:cNvPr>
          <p:cNvSpPr/>
          <p:nvPr/>
        </p:nvSpPr>
        <p:spPr>
          <a:xfrm>
            <a:off x="1800597" y="5040287"/>
            <a:ext cx="720080" cy="350948"/>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07224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ppt_x"/>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9" name="文本框 8">
            <a:extLst>
              <a:ext uri="{FF2B5EF4-FFF2-40B4-BE49-F238E27FC236}">
                <a16:creationId xmlns:a16="http://schemas.microsoft.com/office/drawing/2014/main" id="{F357A6BC-6D6F-921C-0EA4-B7D5A7CEA65C}"/>
              </a:ext>
            </a:extLst>
          </p:cNvPr>
          <p:cNvSpPr txBox="1"/>
          <p:nvPr/>
        </p:nvSpPr>
        <p:spPr>
          <a:xfrm>
            <a:off x="300838" y="1439887"/>
            <a:ext cx="10513167" cy="2542363"/>
          </a:xfrm>
          <a:prstGeom prst="rect">
            <a:avLst/>
          </a:prstGeom>
          <a:noFill/>
        </p:spPr>
        <p:txBody>
          <a:bodyPr wrap="square">
            <a:spAutoFit/>
          </a:bodyPr>
          <a:lstStyle/>
          <a:p>
            <a:pPr>
              <a:lnSpc>
                <a:spcPct val="150000"/>
              </a:lnSpc>
            </a:pPr>
            <a:r>
              <a:rPr lang="zh-CN" altLang="en-US"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2</a:t>
            </a:r>
            <a:r>
              <a:rPr lang="zh-CN" altLang="en-US" sz="1800" dirty="0">
                <a:effectLst/>
                <a:ea typeface="宋体" panose="02010600030101010101" pitchFamily="2" charset="-122"/>
                <a:cs typeface="宋体" panose="02010600030101010101" pitchFamily="2" charset="-122"/>
              </a:rPr>
              <a:t>）变频器安装环境湿度</a:t>
            </a:r>
          </a:p>
          <a:p>
            <a:pPr marL="285750" indent="-285750">
              <a:lnSpc>
                <a:spcPct val="150000"/>
              </a:lnSpc>
              <a:buFont typeface="Arial" panose="020B0604020202020204" pitchFamily="34" charset="0"/>
              <a:buChar char="•"/>
            </a:pPr>
            <a:r>
              <a:rPr lang="zh-CN" altLang="en-US" sz="1800" dirty="0">
                <a:effectLst/>
                <a:ea typeface="宋体" panose="02010600030101010101" pitchFamily="2" charset="-122"/>
                <a:cs typeface="宋体" panose="02010600030101010101" pitchFamily="2" charset="-122"/>
              </a:rPr>
              <a:t>变频器对环境湿度有一定要求，变频器的周围空气相对湿度要求不大于</a:t>
            </a:r>
            <a:r>
              <a:rPr lang="en-US" altLang="zh-CN" sz="1800" dirty="0">
                <a:effectLst/>
                <a:ea typeface="宋体" panose="02010600030101010101" pitchFamily="2" charset="-122"/>
                <a:cs typeface="宋体" panose="02010600030101010101" pitchFamily="2" charset="-122"/>
              </a:rPr>
              <a:t>90%RH</a:t>
            </a:r>
            <a:r>
              <a:rPr lang="zh-CN" altLang="en-US" sz="1800" dirty="0">
                <a:effectLst/>
                <a:ea typeface="宋体" panose="02010600030101010101" pitchFamily="2" charset="-122"/>
                <a:cs typeface="宋体" panose="02010600030101010101" pitchFamily="2" charset="-122"/>
              </a:rPr>
              <a:t>（表面无凝露）；</a:t>
            </a:r>
            <a:endParaRPr lang="en-US" altLang="zh-CN" sz="1800" dirty="0">
              <a:effectLst/>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en-US" sz="1800" dirty="0">
                <a:effectLst/>
                <a:ea typeface="宋体" panose="02010600030101010101" pitchFamily="2" charset="-122"/>
                <a:cs typeface="宋体" panose="02010600030101010101" pitchFamily="2" charset="-122"/>
              </a:rPr>
              <a:t>温度太高且温度变化较大时，变频器内部易出现结露现象，其绝缘性能就会大大降低，甚至可能引发短路事故。</a:t>
            </a:r>
            <a:endParaRPr lang="en-US" altLang="zh-CN" sz="1800" dirty="0">
              <a:effectLst/>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en-US" sz="1800" dirty="0">
                <a:effectLst/>
                <a:ea typeface="宋体" panose="02010600030101010101" pitchFamily="2" charset="-122"/>
                <a:cs typeface="宋体" panose="02010600030101010101" pitchFamily="2" charset="-122"/>
              </a:rPr>
              <a:t>必要时，必须在箱中增加干燥剂和加热器。</a:t>
            </a:r>
          </a:p>
          <a:p>
            <a:pPr>
              <a:lnSpc>
                <a:spcPct val="150000"/>
              </a:lnSpc>
            </a:pPr>
            <a:endParaRPr lang="zh-CN" altLang="en-US" dirty="0"/>
          </a:p>
        </p:txBody>
      </p:sp>
      <p:grpSp>
        <p:nvGrpSpPr>
          <p:cNvPr id="3" name="Group 5">
            <a:extLst>
              <a:ext uri="{FF2B5EF4-FFF2-40B4-BE49-F238E27FC236}">
                <a16:creationId xmlns:a16="http://schemas.microsoft.com/office/drawing/2014/main" id="{ECBD4904-8D92-BBB4-259F-01296287B84C}"/>
              </a:ext>
            </a:extLst>
          </p:cNvPr>
          <p:cNvGrpSpPr>
            <a:grpSpLocks/>
          </p:cNvGrpSpPr>
          <p:nvPr/>
        </p:nvGrpSpPr>
        <p:grpSpPr bwMode="auto">
          <a:xfrm>
            <a:off x="4501570" y="4646190"/>
            <a:ext cx="1152525" cy="1489075"/>
            <a:chOff x="2290" y="2167"/>
            <a:chExt cx="726" cy="938"/>
          </a:xfrm>
        </p:grpSpPr>
        <p:grpSp>
          <p:nvGrpSpPr>
            <p:cNvPr id="6" name="组合 45">
              <a:extLst>
                <a:ext uri="{FF2B5EF4-FFF2-40B4-BE49-F238E27FC236}">
                  <a16:creationId xmlns:a16="http://schemas.microsoft.com/office/drawing/2014/main" id="{93972CFF-459F-5DC5-4DDD-679064908907}"/>
                </a:ext>
              </a:extLst>
            </p:cNvPr>
            <p:cNvGrpSpPr>
              <a:grpSpLocks/>
            </p:cNvGrpSpPr>
            <p:nvPr/>
          </p:nvGrpSpPr>
          <p:grpSpPr bwMode="auto">
            <a:xfrm>
              <a:off x="2515" y="2167"/>
              <a:ext cx="269" cy="248"/>
              <a:chOff x="2962436" y="4812330"/>
              <a:chExt cx="425904" cy="394486"/>
            </a:xfrm>
          </p:grpSpPr>
          <p:sp>
            <p:nvSpPr>
              <p:cNvPr id="15" name="Oval 88">
                <a:extLst>
                  <a:ext uri="{FF2B5EF4-FFF2-40B4-BE49-F238E27FC236}">
                    <a16:creationId xmlns:a16="http://schemas.microsoft.com/office/drawing/2014/main" id="{0C1E3F02-1532-E223-A5BB-797E76E4B931}"/>
                  </a:ext>
                </a:extLst>
              </p:cNvPr>
              <p:cNvSpPr>
                <a:spLocks noChangeAspect="1" noChangeArrowheads="1"/>
              </p:cNvSpPr>
              <p:nvPr/>
            </p:nvSpPr>
            <p:spPr bwMode="auto">
              <a:xfrm>
                <a:off x="3028340" y="4812330"/>
                <a:ext cx="360000" cy="360000"/>
              </a:xfrm>
              <a:prstGeom prst="ellipse">
                <a:avLst/>
              </a:prstGeom>
              <a:gradFill flip="none" rotWithShape="1">
                <a:gsLst>
                  <a:gs pos="0">
                    <a:srgbClr val="F6BB00"/>
                  </a:gs>
                  <a:gs pos="90000">
                    <a:srgbClr val="ED6601"/>
                  </a:gs>
                </a:gsLst>
                <a:lin ang="2700000" scaled="1"/>
                <a:tileRect/>
              </a:gradFill>
              <a:ln w="25400">
                <a:noFill/>
              </a:ln>
              <a:effectLst>
                <a:outerShdw blurRad="50800" dist="38100" dir="5400000" algn="t" rotWithShape="0">
                  <a:prstClr val="black">
                    <a:alpha val="40000"/>
                  </a:prstClr>
                </a:outerShdw>
              </a:effectLst>
              <a:scene3d>
                <a:camera prst="orthographicFront"/>
                <a:lightRig rig="flat" dir="t"/>
              </a:scene3d>
              <a:sp3d extrusionH="304800" contourW="19050">
                <a:bevelT w="101600" prst="convex"/>
                <a:bevelB w="0" h="6350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defTabSz="912813" eaLnBrk="0" fontAlgn="ctr" hangingPunct="0">
                  <a:spcBef>
                    <a:spcPts val="0"/>
                  </a:spcBef>
                  <a:spcAft>
                    <a:spcPts val="0"/>
                  </a:spcAft>
                  <a:buClr>
                    <a:srgbClr val="FF0000"/>
                  </a:buClr>
                  <a:buSzPct val="70000"/>
                  <a:buFont typeface="Wingdings" pitchFamily="2" charset="2"/>
                  <a:buChar char="u"/>
                  <a:defRPr/>
                </a:pPr>
                <a:endParaRPr lang="zh-CN" altLang="en-US" dirty="0">
                  <a:solidFill>
                    <a:schemeClr val="bg1"/>
                  </a:solidFill>
                  <a:latin typeface="微软雅黑" pitchFamily="34" charset="-122"/>
                  <a:ea typeface="微软雅黑" pitchFamily="34" charset="-122"/>
                </a:endParaRPr>
              </a:p>
            </p:txBody>
          </p:sp>
          <p:sp>
            <p:nvSpPr>
              <p:cNvPr id="16" name="Text Box 89">
                <a:extLst>
                  <a:ext uri="{FF2B5EF4-FFF2-40B4-BE49-F238E27FC236}">
                    <a16:creationId xmlns:a16="http://schemas.microsoft.com/office/drawing/2014/main" id="{A7FDC443-D7DC-BBFD-7C19-8AA6BE0D62A2}"/>
                  </a:ext>
                </a:extLst>
              </p:cNvPr>
              <p:cNvSpPr txBox="1">
                <a:spLocks noChangeArrowheads="1"/>
              </p:cNvSpPr>
              <p:nvPr/>
            </p:nvSpPr>
            <p:spPr bwMode="auto">
              <a:xfrm>
                <a:off x="2962436" y="4836223"/>
                <a:ext cx="325110" cy="370593"/>
              </a:xfrm>
              <a:prstGeom prst="rect">
                <a:avLst/>
              </a:prstGeom>
              <a:noFill/>
              <a:ln w="9525" algn="ctr">
                <a:noFill/>
                <a:miter lim="800000"/>
                <a:headEnd/>
                <a:tailEnd/>
              </a:ln>
              <a:effectLst>
                <a:prstShdw prst="shdw17" dist="17961" dir="2700000">
                  <a:schemeClr val="accent1">
                    <a:gamma/>
                    <a:shade val="60000"/>
                    <a:invGamma/>
                  </a:schemeClr>
                </a:prstShdw>
              </a:effectLst>
            </p:spPr>
            <p:txBody>
              <a:bodyPr>
                <a:spAutoFit/>
              </a:bodyPr>
              <a:lstStyle/>
              <a:p>
                <a:pPr algn="ctr">
                  <a:defRPr/>
                </a:pPr>
                <a:endParaRPr lang="en-US" altLang="zh-CN" b="1">
                  <a:solidFill>
                    <a:schemeClr val="bg1"/>
                  </a:solidFill>
                  <a:latin typeface="微软雅黑" pitchFamily="34" charset="-122"/>
                  <a:ea typeface="微软雅黑" pitchFamily="34" charset="-122"/>
                  <a:cs typeface="Arial" charset="0"/>
                </a:endParaRPr>
              </a:p>
            </p:txBody>
          </p:sp>
        </p:grpSp>
        <p:sp>
          <p:nvSpPr>
            <p:cNvPr id="14" name="Rectangle 9">
              <a:extLst>
                <a:ext uri="{FF2B5EF4-FFF2-40B4-BE49-F238E27FC236}">
                  <a16:creationId xmlns:a16="http://schemas.microsoft.com/office/drawing/2014/main" id="{1CB0FBAA-DE3D-757B-EDD5-1F69180DF369}"/>
                </a:ext>
              </a:extLst>
            </p:cNvPr>
            <p:cNvSpPr>
              <a:spLocks noChangeArrowheads="1"/>
            </p:cNvSpPr>
            <p:nvPr/>
          </p:nvSpPr>
          <p:spPr bwMode="auto">
            <a:xfrm>
              <a:off x="2290" y="2523"/>
              <a:ext cx="726" cy="582"/>
            </a:xfrm>
            <a:prstGeom prst="rect">
              <a:avLst/>
            </a:prstGeom>
            <a:noFill/>
            <a:ln w="9525">
              <a:solidFill>
                <a:srgbClr val="FF66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r>
                <a:rPr lang="zh-CN" altLang="en-US" sz="1800" b="1" dirty="0">
                  <a:latin typeface="楷体" panose="02010609060101010101" pitchFamily="49" charset="-122"/>
                  <a:ea typeface="楷体" panose="02010609060101010101" pitchFamily="49" charset="-122"/>
                  <a:cs typeface="Arial" panose="020B0604020202020204" pitchFamily="34" charset="0"/>
                </a:rPr>
                <a:t>从外部将</a:t>
              </a:r>
            </a:p>
            <a:p>
              <a:pPr eaLnBrk="1" hangingPunct="1"/>
              <a:r>
                <a:rPr lang="zh-CN" altLang="en-US" sz="1800" b="1" dirty="0">
                  <a:latin typeface="楷体" panose="02010609060101010101" pitchFamily="49" charset="-122"/>
                  <a:ea typeface="楷体" panose="02010609060101010101" pitchFamily="49" charset="-122"/>
                  <a:cs typeface="Arial" panose="020B0604020202020204" pitchFamily="34" charset="0"/>
                </a:rPr>
                <a:t>干燥空气</a:t>
              </a:r>
            </a:p>
            <a:p>
              <a:pPr eaLnBrk="1" hangingPunct="1"/>
              <a:r>
                <a:rPr lang="zh-CN" altLang="en-US" sz="1800" b="1" dirty="0">
                  <a:latin typeface="楷体" panose="02010609060101010101" pitchFamily="49" charset="-122"/>
                  <a:ea typeface="楷体" panose="02010609060101010101" pitchFamily="49" charset="-122"/>
                  <a:cs typeface="Arial" panose="020B0604020202020204" pitchFamily="34" charset="0"/>
                </a:rPr>
                <a:t>吸入柜内</a:t>
              </a:r>
            </a:p>
          </p:txBody>
        </p:sp>
      </p:grpSp>
      <p:grpSp>
        <p:nvGrpSpPr>
          <p:cNvPr id="43" name="Group 10">
            <a:extLst>
              <a:ext uri="{FF2B5EF4-FFF2-40B4-BE49-F238E27FC236}">
                <a16:creationId xmlns:a16="http://schemas.microsoft.com/office/drawing/2014/main" id="{E165C65B-A1D7-C1F7-8D68-A99E079602B6}"/>
              </a:ext>
            </a:extLst>
          </p:cNvPr>
          <p:cNvGrpSpPr>
            <a:grpSpLocks/>
          </p:cNvGrpSpPr>
          <p:nvPr/>
        </p:nvGrpSpPr>
        <p:grpSpPr bwMode="auto">
          <a:xfrm>
            <a:off x="2719891" y="4627140"/>
            <a:ext cx="882650" cy="1565275"/>
            <a:chOff x="703" y="2119"/>
            <a:chExt cx="556" cy="986"/>
          </a:xfrm>
        </p:grpSpPr>
        <p:grpSp>
          <p:nvGrpSpPr>
            <p:cNvPr id="46" name="组合 42">
              <a:extLst>
                <a:ext uri="{FF2B5EF4-FFF2-40B4-BE49-F238E27FC236}">
                  <a16:creationId xmlns:a16="http://schemas.microsoft.com/office/drawing/2014/main" id="{28675F0D-A0FF-D553-6719-1C73594B4ADC}"/>
                </a:ext>
              </a:extLst>
            </p:cNvPr>
            <p:cNvGrpSpPr>
              <a:grpSpLocks/>
            </p:cNvGrpSpPr>
            <p:nvPr/>
          </p:nvGrpSpPr>
          <p:grpSpPr bwMode="auto">
            <a:xfrm>
              <a:off x="830" y="2119"/>
              <a:ext cx="272" cy="248"/>
              <a:chOff x="919282" y="4812330"/>
              <a:chExt cx="431652" cy="394486"/>
            </a:xfrm>
          </p:grpSpPr>
          <p:sp>
            <p:nvSpPr>
              <p:cNvPr id="48" name="Oval 84">
                <a:extLst>
                  <a:ext uri="{FF2B5EF4-FFF2-40B4-BE49-F238E27FC236}">
                    <a16:creationId xmlns:a16="http://schemas.microsoft.com/office/drawing/2014/main" id="{0D6ADD07-F05A-AF6F-8A63-8AA60A42A3F3}"/>
                  </a:ext>
                </a:extLst>
              </p:cNvPr>
              <p:cNvSpPr>
                <a:spLocks noChangeAspect="1" noChangeArrowheads="1"/>
              </p:cNvSpPr>
              <p:nvPr/>
            </p:nvSpPr>
            <p:spPr bwMode="auto">
              <a:xfrm>
                <a:off x="990934" y="4812330"/>
                <a:ext cx="360000" cy="360000"/>
              </a:xfrm>
              <a:prstGeom prst="ellipse">
                <a:avLst/>
              </a:prstGeom>
              <a:gradFill flip="none" rotWithShape="1">
                <a:gsLst>
                  <a:gs pos="0">
                    <a:srgbClr val="F6BB00"/>
                  </a:gs>
                  <a:gs pos="90000">
                    <a:srgbClr val="ED6601"/>
                  </a:gs>
                </a:gsLst>
                <a:lin ang="2700000" scaled="1"/>
                <a:tileRect/>
              </a:gradFill>
              <a:ln w="25400">
                <a:noFill/>
              </a:ln>
              <a:effectLst>
                <a:outerShdw blurRad="50800" dist="38100" dir="5400000" algn="t" rotWithShape="0">
                  <a:prstClr val="black">
                    <a:alpha val="40000"/>
                  </a:prstClr>
                </a:outerShdw>
              </a:effectLst>
              <a:scene3d>
                <a:camera prst="orthographicFront"/>
                <a:lightRig rig="flat" dir="t"/>
              </a:scene3d>
              <a:sp3d extrusionH="304800" contourW="19050">
                <a:bevelT w="101600" prst="convex"/>
                <a:bevelB w="0" h="6350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defTabSz="912813" eaLnBrk="0" fontAlgn="ctr" hangingPunct="0">
                  <a:spcBef>
                    <a:spcPts val="0"/>
                  </a:spcBef>
                  <a:spcAft>
                    <a:spcPts val="0"/>
                  </a:spcAft>
                  <a:buClr>
                    <a:srgbClr val="FF0000"/>
                  </a:buClr>
                  <a:buSzPct val="70000"/>
                  <a:buFont typeface="Wingdings" pitchFamily="2" charset="2"/>
                  <a:buChar char="u"/>
                  <a:defRPr/>
                </a:pPr>
                <a:endParaRPr lang="zh-CN" altLang="en-US" dirty="0">
                  <a:solidFill>
                    <a:schemeClr val="bg1"/>
                  </a:solidFill>
                  <a:latin typeface="微软雅黑" pitchFamily="34" charset="-122"/>
                  <a:ea typeface="微软雅黑" pitchFamily="34" charset="-122"/>
                </a:endParaRPr>
              </a:p>
            </p:txBody>
          </p:sp>
          <p:sp>
            <p:nvSpPr>
              <p:cNvPr id="49" name="Text Box 85">
                <a:extLst>
                  <a:ext uri="{FF2B5EF4-FFF2-40B4-BE49-F238E27FC236}">
                    <a16:creationId xmlns:a16="http://schemas.microsoft.com/office/drawing/2014/main" id="{3DBB1009-97A1-DAFF-28CA-06F1CE358633}"/>
                  </a:ext>
                </a:extLst>
              </p:cNvPr>
              <p:cNvSpPr txBox="1">
                <a:spLocks noChangeArrowheads="1"/>
              </p:cNvSpPr>
              <p:nvPr/>
            </p:nvSpPr>
            <p:spPr bwMode="auto">
              <a:xfrm>
                <a:off x="919282" y="4836223"/>
                <a:ext cx="331453" cy="370593"/>
              </a:xfrm>
              <a:prstGeom prst="rect">
                <a:avLst/>
              </a:prstGeom>
              <a:noFill/>
              <a:ln w="9525" algn="ctr">
                <a:noFill/>
                <a:miter lim="800000"/>
                <a:headEnd/>
                <a:tailEnd/>
              </a:ln>
              <a:effectLst>
                <a:prstShdw prst="shdw17" dist="17961" dir="2700000">
                  <a:schemeClr val="accent1">
                    <a:gamma/>
                    <a:shade val="60000"/>
                    <a:invGamma/>
                  </a:schemeClr>
                </a:prstShdw>
              </a:effectLst>
            </p:spPr>
            <p:txBody>
              <a:bodyPr>
                <a:spAutoFit/>
              </a:bodyPr>
              <a:lstStyle/>
              <a:p>
                <a:pPr algn="ctr">
                  <a:defRPr/>
                </a:pPr>
                <a:endParaRPr lang="en-US" altLang="zh-CN" b="1">
                  <a:solidFill>
                    <a:schemeClr val="bg1"/>
                  </a:solidFill>
                  <a:latin typeface="微软雅黑" pitchFamily="34" charset="-122"/>
                  <a:ea typeface="微软雅黑" pitchFamily="34" charset="-122"/>
                  <a:cs typeface="Arial" charset="0"/>
                </a:endParaRPr>
              </a:p>
            </p:txBody>
          </p:sp>
        </p:grpSp>
        <p:sp>
          <p:nvSpPr>
            <p:cNvPr id="47" name="Rectangle 14">
              <a:extLst>
                <a:ext uri="{FF2B5EF4-FFF2-40B4-BE49-F238E27FC236}">
                  <a16:creationId xmlns:a16="http://schemas.microsoft.com/office/drawing/2014/main" id="{C7EB5B54-4335-7F0D-718F-F80EF21D9DA9}"/>
                </a:ext>
              </a:extLst>
            </p:cNvPr>
            <p:cNvSpPr>
              <a:spLocks noChangeArrowheads="1"/>
            </p:cNvSpPr>
            <p:nvPr/>
          </p:nvSpPr>
          <p:spPr bwMode="auto">
            <a:xfrm>
              <a:off x="703" y="2523"/>
              <a:ext cx="556" cy="582"/>
            </a:xfrm>
            <a:prstGeom prst="rect">
              <a:avLst/>
            </a:prstGeom>
            <a:noFill/>
            <a:ln w="9525">
              <a:solidFill>
                <a:srgbClr val="FF66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l" eaLnBrk="1" hangingPunct="1"/>
              <a:r>
                <a:rPr lang="zh-CN" altLang="en-US" sz="1800" b="1" dirty="0">
                  <a:latin typeface="楷体" panose="02010609060101010101" pitchFamily="49" charset="-122"/>
                  <a:ea typeface="楷体" panose="02010609060101010101" pitchFamily="49" charset="-122"/>
                  <a:cs typeface="Arial" panose="020B0604020202020204" pitchFamily="34" charset="0"/>
                </a:rPr>
                <a:t>柜结构</a:t>
              </a:r>
            </a:p>
            <a:p>
              <a:pPr algn="l" eaLnBrk="1" hangingPunct="1"/>
              <a:r>
                <a:rPr lang="zh-CN" altLang="en-US" sz="1800" b="1" dirty="0">
                  <a:latin typeface="楷体" panose="02010609060101010101" pitchFamily="49" charset="-122"/>
                  <a:ea typeface="楷体" panose="02010609060101010101" pitchFamily="49" charset="-122"/>
                  <a:cs typeface="Arial" panose="020B0604020202020204" pitchFamily="34" charset="0"/>
                </a:rPr>
                <a:t>密封放</a:t>
              </a:r>
            </a:p>
            <a:p>
              <a:pPr algn="l" eaLnBrk="1" hangingPunct="1"/>
              <a:r>
                <a:rPr lang="zh-CN" altLang="en-US" sz="1800" b="1" dirty="0">
                  <a:latin typeface="楷体" panose="02010609060101010101" pitchFamily="49" charset="-122"/>
                  <a:ea typeface="楷体" panose="02010609060101010101" pitchFamily="49" charset="-122"/>
                  <a:cs typeface="Arial" panose="020B0604020202020204" pitchFamily="34" charset="0"/>
                </a:rPr>
                <a:t>干燥剂</a:t>
              </a:r>
            </a:p>
          </p:txBody>
        </p:sp>
      </p:grpSp>
      <p:grpSp>
        <p:nvGrpSpPr>
          <p:cNvPr id="50" name="Group 15">
            <a:extLst>
              <a:ext uri="{FF2B5EF4-FFF2-40B4-BE49-F238E27FC236}">
                <a16:creationId xmlns:a16="http://schemas.microsoft.com/office/drawing/2014/main" id="{82DA0091-0B64-D9B4-A73D-97D50614F89E}"/>
              </a:ext>
            </a:extLst>
          </p:cNvPr>
          <p:cNvGrpSpPr>
            <a:grpSpLocks/>
          </p:cNvGrpSpPr>
          <p:nvPr/>
        </p:nvGrpSpPr>
        <p:grpSpPr bwMode="auto">
          <a:xfrm>
            <a:off x="6553125" y="4666000"/>
            <a:ext cx="1512887" cy="1492250"/>
            <a:chOff x="4105" y="2165"/>
            <a:chExt cx="953" cy="940"/>
          </a:xfrm>
        </p:grpSpPr>
        <p:grpSp>
          <p:nvGrpSpPr>
            <p:cNvPr id="51" name="组合 48">
              <a:extLst>
                <a:ext uri="{FF2B5EF4-FFF2-40B4-BE49-F238E27FC236}">
                  <a16:creationId xmlns:a16="http://schemas.microsoft.com/office/drawing/2014/main" id="{614BEAC4-938A-644C-5ADE-5D0A6DA27687}"/>
                </a:ext>
              </a:extLst>
            </p:cNvPr>
            <p:cNvGrpSpPr>
              <a:grpSpLocks/>
            </p:cNvGrpSpPr>
            <p:nvPr/>
          </p:nvGrpSpPr>
          <p:grpSpPr bwMode="auto">
            <a:xfrm>
              <a:off x="4467" y="2165"/>
              <a:ext cx="227" cy="248"/>
              <a:chOff x="5721318" y="4812330"/>
              <a:chExt cx="360000" cy="394486"/>
            </a:xfrm>
          </p:grpSpPr>
          <p:sp>
            <p:nvSpPr>
              <p:cNvPr id="53" name="Oval 91">
                <a:extLst>
                  <a:ext uri="{FF2B5EF4-FFF2-40B4-BE49-F238E27FC236}">
                    <a16:creationId xmlns:a16="http://schemas.microsoft.com/office/drawing/2014/main" id="{D27E7370-D8BF-F4B1-90B6-B41E7702DBB4}"/>
                  </a:ext>
                </a:extLst>
              </p:cNvPr>
              <p:cNvSpPr>
                <a:spLocks noChangeAspect="1" noChangeArrowheads="1"/>
              </p:cNvSpPr>
              <p:nvPr/>
            </p:nvSpPr>
            <p:spPr bwMode="auto">
              <a:xfrm>
                <a:off x="5721318" y="4812330"/>
                <a:ext cx="360000" cy="360000"/>
              </a:xfrm>
              <a:prstGeom prst="ellipse">
                <a:avLst/>
              </a:prstGeom>
              <a:gradFill flip="none" rotWithShape="1">
                <a:gsLst>
                  <a:gs pos="0">
                    <a:srgbClr val="F6BB00"/>
                  </a:gs>
                  <a:gs pos="90000">
                    <a:srgbClr val="ED6601"/>
                  </a:gs>
                </a:gsLst>
                <a:lin ang="2700000" scaled="1"/>
                <a:tileRect/>
              </a:gradFill>
              <a:ln w="25400">
                <a:noFill/>
              </a:ln>
              <a:effectLst>
                <a:outerShdw blurRad="50800" dist="38100" dir="5400000" algn="t" rotWithShape="0">
                  <a:prstClr val="black">
                    <a:alpha val="40000"/>
                  </a:prstClr>
                </a:outerShdw>
              </a:effectLst>
              <a:scene3d>
                <a:camera prst="orthographicFront"/>
                <a:lightRig rig="flat" dir="t"/>
              </a:scene3d>
              <a:sp3d extrusionH="304800" contourW="19050">
                <a:bevelT w="101600" prst="convex"/>
                <a:bevelB w="0" h="6350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defTabSz="912813" eaLnBrk="0" fontAlgn="ctr" hangingPunct="0">
                  <a:spcBef>
                    <a:spcPts val="0"/>
                  </a:spcBef>
                  <a:spcAft>
                    <a:spcPts val="0"/>
                  </a:spcAft>
                  <a:buClr>
                    <a:srgbClr val="FF0000"/>
                  </a:buClr>
                  <a:buSzPct val="70000"/>
                  <a:buFont typeface="Wingdings" pitchFamily="2" charset="2"/>
                  <a:buChar char="u"/>
                  <a:defRPr/>
                </a:pPr>
                <a:endParaRPr lang="zh-CN" altLang="en-US" dirty="0">
                  <a:solidFill>
                    <a:schemeClr val="bg1"/>
                  </a:solidFill>
                  <a:latin typeface="微软雅黑" pitchFamily="34" charset="-122"/>
                  <a:ea typeface="微软雅黑" pitchFamily="34" charset="-122"/>
                </a:endParaRPr>
              </a:p>
            </p:txBody>
          </p:sp>
          <p:sp>
            <p:nvSpPr>
              <p:cNvPr id="54" name="Text Box 92">
                <a:extLst>
                  <a:ext uri="{FF2B5EF4-FFF2-40B4-BE49-F238E27FC236}">
                    <a16:creationId xmlns:a16="http://schemas.microsoft.com/office/drawing/2014/main" id="{5E6947EE-0D80-E417-4C72-ACDEBBA7D5AD}"/>
                  </a:ext>
                </a:extLst>
              </p:cNvPr>
              <p:cNvSpPr txBox="1">
                <a:spLocks noChangeArrowheads="1"/>
              </p:cNvSpPr>
              <p:nvPr/>
            </p:nvSpPr>
            <p:spPr bwMode="auto">
              <a:xfrm>
                <a:off x="5745106" y="4836223"/>
                <a:ext cx="312424" cy="370593"/>
              </a:xfrm>
              <a:prstGeom prst="rect">
                <a:avLst/>
              </a:prstGeom>
              <a:noFill/>
              <a:ln w="9525" algn="ctr">
                <a:noFill/>
                <a:miter lim="800000"/>
                <a:headEnd/>
                <a:tailEnd/>
              </a:ln>
              <a:effectLst>
                <a:prstShdw prst="shdw17" dist="17961" dir="2700000">
                  <a:schemeClr val="accent1">
                    <a:gamma/>
                    <a:shade val="60000"/>
                    <a:invGamma/>
                  </a:schemeClr>
                </a:prstShdw>
              </a:effectLst>
            </p:spPr>
            <p:txBody>
              <a:bodyPr>
                <a:spAutoFit/>
              </a:bodyPr>
              <a:lstStyle/>
              <a:p>
                <a:pPr algn="ctr">
                  <a:defRPr/>
                </a:pPr>
                <a:endParaRPr lang="en-US" altLang="zh-CN" b="1">
                  <a:solidFill>
                    <a:schemeClr val="bg1"/>
                  </a:solidFill>
                  <a:latin typeface="微软雅黑" pitchFamily="34" charset="-122"/>
                  <a:ea typeface="微软雅黑" pitchFamily="34" charset="-122"/>
                  <a:cs typeface="Arial" charset="0"/>
                </a:endParaRPr>
              </a:p>
            </p:txBody>
          </p:sp>
        </p:grpSp>
        <p:sp>
          <p:nvSpPr>
            <p:cNvPr id="52" name="Rectangle 19">
              <a:extLst>
                <a:ext uri="{FF2B5EF4-FFF2-40B4-BE49-F238E27FC236}">
                  <a16:creationId xmlns:a16="http://schemas.microsoft.com/office/drawing/2014/main" id="{E0A99329-1E94-21F5-F41F-12B8827A14BC}"/>
                </a:ext>
              </a:extLst>
            </p:cNvPr>
            <p:cNvSpPr>
              <a:spLocks noChangeArrowheads="1"/>
            </p:cNvSpPr>
            <p:nvPr/>
          </p:nvSpPr>
          <p:spPr bwMode="auto">
            <a:xfrm>
              <a:off x="4105" y="2523"/>
              <a:ext cx="953" cy="582"/>
            </a:xfrm>
            <a:prstGeom prst="rect">
              <a:avLst/>
            </a:prstGeom>
            <a:noFill/>
            <a:ln w="9525">
              <a:solidFill>
                <a:srgbClr val="FF6600"/>
              </a:solidFill>
              <a:prstDash val="dash"/>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a:latin typeface="楷体" panose="02010609060101010101" pitchFamily="49" charset="-122"/>
                  <a:ea typeface="楷体" panose="02010609060101010101" pitchFamily="49" charset="-122"/>
                  <a:cs typeface="Arial" panose="020B0604020202020204" pitchFamily="34" charset="0"/>
                </a:rPr>
                <a:t>电气柜</a:t>
              </a:r>
            </a:p>
            <a:p>
              <a:pPr algn="ctr" eaLnBrk="1" hangingPunct="1"/>
              <a:r>
                <a:rPr lang="zh-CN" altLang="en-US" sz="1800" b="1">
                  <a:latin typeface="楷体" panose="02010609060101010101" pitchFamily="49" charset="-122"/>
                  <a:ea typeface="楷体" panose="02010609060101010101" pitchFamily="49" charset="-122"/>
                  <a:cs typeface="Arial" panose="020B0604020202020204" pitchFamily="34" charset="0"/>
                </a:rPr>
                <a:t>里安装</a:t>
              </a:r>
            </a:p>
            <a:p>
              <a:pPr algn="ctr" eaLnBrk="1" hangingPunct="1"/>
              <a:r>
                <a:rPr lang="zh-CN" altLang="en-US" sz="1800" b="1">
                  <a:latin typeface="楷体" panose="02010609060101010101" pitchFamily="49" charset="-122"/>
                  <a:ea typeface="楷体" panose="02010609060101010101" pitchFamily="49" charset="-122"/>
                  <a:cs typeface="Arial" panose="020B0604020202020204" pitchFamily="34" charset="0"/>
                </a:rPr>
                <a:t>加热器</a:t>
              </a:r>
            </a:p>
          </p:txBody>
        </p:sp>
      </p:grpSp>
      <p:sp>
        <p:nvSpPr>
          <p:cNvPr id="55" name="文本框 54">
            <a:extLst>
              <a:ext uri="{FF2B5EF4-FFF2-40B4-BE49-F238E27FC236}">
                <a16:creationId xmlns:a16="http://schemas.microsoft.com/office/drawing/2014/main" id="{E21375B7-7C5F-7A77-6A0C-B38AC9E71E9E}"/>
              </a:ext>
            </a:extLst>
          </p:cNvPr>
          <p:cNvSpPr txBox="1"/>
          <p:nvPr/>
        </p:nvSpPr>
        <p:spPr>
          <a:xfrm>
            <a:off x="4600638" y="3698687"/>
            <a:ext cx="1370315" cy="369332"/>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r>
              <a:rPr lang="zh-CN" altLang="en-US" sz="1800" b="1" dirty="0"/>
              <a:t>高湿度对策</a:t>
            </a:r>
            <a:endParaRPr lang="zh-CN" altLang="en-US" dirty="0"/>
          </a:p>
        </p:txBody>
      </p:sp>
      <p:sp>
        <p:nvSpPr>
          <p:cNvPr id="56" name="左大括号 55">
            <a:extLst>
              <a:ext uri="{FF2B5EF4-FFF2-40B4-BE49-F238E27FC236}">
                <a16:creationId xmlns:a16="http://schemas.microsoft.com/office/drawing/2014/main" id="{E8D2992F-955F-306C-73E9-9798EC8CCFDA}"/>
              </a:ext>
            </a:extLst>
          </p:cNvPr>
          <p:cNvSpPr/>
          <p:nvPr/>
        </p:nvSpPr>
        <p:spPr>
          <a:xfrm rot="5400000">
            <a:off x="4992154" y="2182918"/>
            <a:ext cx="458025" cy="4248472"/>
          </a:xfrm>
          <a:prstGeom prst="leftBrace">
            <a:avLst>
              <a:gd name="adj1" fmla="val 50361"/>
              <a:gd name="adj2" fmla="val 50000"/>
            </a:avLst>
          </a:prstGeom>
          <a:ln w="28575"/>
        </p:spPr>
        <p:style>
          <a:lnRef idx="1">
            <a:schemeClr val="accent2"/>
          </a:lnRef>
          <a:fillRef idx="0">
            <a:schemeClr val="accent2"/>
          </a:fillRef>
          <a:effectRef idx="0">
            <a:schemeClr val="accent2"/>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53869451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9" name="文本框 8">
            <a:extLst>
              <a:ext uri="{FF2B5EF4-FFF2-40B4-BE49-F238E27FC236}">
                <a16:creationId xmlns:a16="http://schemas.microsoft.com/office/drawing/2014/main" id="{F357A6BC-6D6F-921C-0EA4-B7D5A7CEA65C}"/>
              </a:ext>
            </a:extLst>
          </p:cNvPr>
          <p:cNvSpPr txBox="1"/>
          <p:nvPr/>
        </p:nvSpPr>
        <p:spPr>
          <a:xfrm>
            <a:off x="300838" y="1439887"/>
            <a:ext cx="10513167" cy="1706878"/>
          </a:xfrm>
          <a:prstGeom prst="rect">
            <a:avLst/>
          </a:prstGeom>
          <a:noFill/>
        </p:spPr>
        <p:txBody>
          <a:bodyPr wrap="square">
            <a:spAutoFit/>
          </a:bodyPr>
          <a:lstStyle/>
          <a:p>
            <a:pPr>
              <a:lnSpc>
                <a:spcPct val="150000"/>
              </a:lnSpc>
            </a:pPr>
            <a:r>
              <a:rPr lang="zh-CN" altLang="en-US"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3</a:t>
            </a:r>
            <a:r>
              <a:rPr lang="zh-CN" altLang="en-US" sz="1800" dirty="0">
                <a:effectLst/>
                <a:ea typeface="宋体" panose="02010600030101010101" pitchFamily="2" charset="-122"/>
                <a:cs typeface="宋体" panose="02010600030101010101" pitchFamily="2" charset="-122"/>
              </a:rPr>
              <a:t>）变频器安装场所无水滴、蒸汽、酸、碱、腐蚀性气体及导电粉尘</a:t>
            </a:r>
          </a:p>
          <a:p>
            <a:pPr marL="285750" indent="-285750">
              <a:lnSpc>
                <a:spcPct val="150000"/>
              </a:lnSpc>
              <a:buFont typeface="Arial" panose="020B0604020202020204" pitchFamily="34" charset="0"/>
              <a:buChar char="•"/>
            </a:pPr>
            <a:r>
              <a:rPr lang="zh-CN" altLang="en-US" sz="1800" dirty="0">
                <a:effectLst/>
                <a:ea typeface="宋体" panose="02010600030101010101" pitchFamily="2" charset="-122"/>
                <a:cs typeface="宋体" panose="02010600030101010101" pitchFamily="2" charset="-122"/>
              </a:rPr>
              <a:t>对导电性粉尘场所，采用封闭结构。</a:t>
            </a:r>
            <a:endParaRPr lang="en-US" altLang="zh-CN" sz="1800" dirty="0">
              <a:effectLst/>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en-US" sz="1800" dirty="0">
                <a:effectLst/>
                <a:ea typeface="宋体" panose="02010600030101010101" pitchFamily="2" charset="-122"/>
                <a:cs typeface="宋体" panose="02010600030101010101" pitchFamily="2" charset="-122"/>
              </a:rPr>
              <a:t>对可能产生腐蚀性气体的场所，使用环境如果腐蚀性气体浓度大，不仅会腐蚀元器件的引线、印刷电路板等，而且还会加速塑料器件的老化，降低绝缘性能，因此要对控制板进行防腐处理。</a:t>
            </a:r>
            <a:endParaRPr lang="zh-CN" altLang="en-US" dirty="0"/>
          </a:p>
        </p:txBody>
      </p:sp>
      <p:grpSp>
        <p:nvGrpSpPr>
          <p:cNvPr id="43" name="Group 10">
            <a:extLst>
              <a:ext uri="{FF2B5EF4-FFF2-40B4-BE49-F238E27FC236}">
                <a16:creationId xmlns:a16="http://schemas.microsoft.com/office/drawing/2014/main" id="{E165C65B-A1D7-C1F7-8D68-A99E079602B6}"/>
              </a:ext>
            </a:extLst>
          </p:cNvPr>
          <p:cNvGrpSpPr>
            <a:grpSpLocks/>
          </p:cNvGrpSpPr>
          <p:nvPr/>
        </p:nvGrpSpPr>
        <p:grpSpPr bwMode="auto">
          <a:xfrm>
            <a:off x="4417270" y="4590596"/>
            <a:ext cx="1579565" cy="1287463"/>
            <a:chOff x="703" y="2119"/>
            <a:chExt cx="995" cy="811"/>
          </a:xfrm>
        </p:grpSpPr>
        <p:grpSp>
          <p:nvGrpSpPr>
            <p:cNvPr id="46" name="组合 42">
              <a:extLst>
                <a:ext uri="{FF2B5EF4-FFF2-40B4-BE49-F238E27FC236}">
                  <a16:creationId xmlns:a16="http://schemas.microsoft.com/office/drawing/2014/main" id="{28675F0D-A0FF-D553-6719-1C73594B4ADC}"/>
                </a:ext>
              </a:extLst>
            </p:cNvPr>
            <p:cNvGrpSpPr>
              <a:grpSpLocks/>
            </p:cNvGrpSpPr>
            <p:nvPr/>
          </p:nvGrpSpPr>
          <p:grpSpPr bwMode="auto">
            <a:xfrm>
              <a:off x="830" y="2119"/>
              <a:ext cx="272" cy="248"/>
              <a:chOff x="919282" y="4812330"/>
              <a:chExt cx="431652" cy="394486"/>
            </a:xfrm>
          </p:grpSpPr>
          <p:sp>
            <p:nvSpPr>
              <p:cNvPr id="48" name="Oval 84">
                <a:extLst>
                  <a:ext uri="{FF2B5EF4-FFF2-40B4-BE49-F238E27FC236}">
                    <a16:creationId xmlns:a16="http://schemas.microsoft.com/office/drawing/2014/main" id="{0D6ADD07-F05A-AF6F-8A63-8AA60A42A3F3}"/>
                  </a:ext>
                </a:extLst>
              </p:cNvPr>
              <p:cNvSpPr>
                <a:spLocks noChangeAspect="1" noChangeArrowheads="1"/>
              </p:cNvSpPr>
              <p:nvPr/>
            </p:nvSpPr>
            <p:spPr bwMode="auto">
              <a:xfrm>
                <a:off x="990934" y="4812330"/>
                <a:ext cx="360000" cy="360000"/>
              </a:xfrm>
              <a:prstGeom prst="ellipse">
                <a:avLst/>
              </a:prstGeom>
              <a:gradFill flip="none" rotWithShape="1">
                <a:gsLst>
                  <a:gs pos="0">
                    <a:srgbClr val="F6BB00"/>
                  </a:gs>
                  <a:gs pos="90000">
                    <a:srgbClr val="ED6601"/>
                  </a:gs>
                </a:gsLst>
                <a:lin ang="2700000" scaled="1"/>
                <a:tileRect/>
              </a:gradFill>
              <a:ln w="25400">
                <a:noFill/>
              </a:ln>
              <a:effectLst>
                <a:outerShdw blurRad="50800" dist="38100" dir="5400000" algn="t" rotWithShape="0">
                  <a:prstClr val="black">
                    <a:alpha val="40000"/>
                  </a:prstClr>
                </a:outerShdw>
              </a:effectLst>
              <a:scene3d>
                <a:camera prst="orthographicFront"/>
                <a:lightRig rig="flat" dir="t"/>
              </a:scene3d>
              <a:sp3d extrusionH="304800" contourW="19050">
                <a:bevelT w="101600" prst="convex"/>
                <a:bevelB w="0" h="6350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defTabSz="912813" eaLnBrk="0" fontAlgn="ctr" hangingPunct="0">
                  <a:spcBef>
                    <a:spcPts val="0"/>
                  </a:spcBef>
                  <a:spcAft>
                    <a:spcPts val="0"/>
                  </a:spcAft>
                  <a:buClr>
                    <a:srgbClr val="FF0000"/>
                  </a:buClr>
                  <a:buSzPct val="70000"/>
                  <a:buFont typeface="Wingdings" pitchFamily="2" charset="2"/>
                  <a:buChar char="u"/>
                  <a:defRPr/>
                </a:pPr>
                <a:endParaRPr lang="zh-CN" altLang="en-US" dirty="0">
                  <a:solidFill>
                    <a:schemeClr val="bg1"/>
                  </a:solidFill>
                  <a:latin typeface="微软雅黑" pitchFamily="34" charset="-122"/>
                  <a:ea typeface="微软雅黑" pitchFamily="34" charset="-122"/>
                </a:endParaRPr>
              </a:p>
            </p:txBody>
          </p:sp>
          <p:sp>
            <p:nvSpPr>
              <p:cNvPr id="49" name="Text Box 85">
                <a:extLst>
                  <a:ext uri="{FF2B5EF4-FFF2-40B4-BE49-F238E27FC236}">
                    <a16:creationId xmlns:a16="http://schemas.microsoft.com/office/drawing/2014/main" id="{3DBB1009-97A1-DAFF-28CA-06F1CE358633}"/>
                  </a:ext>
                </a:extLst>
              </p:cNvPr>
              <p:cNvSpPr txBox="1">
                <a:spLocks noChangeArrowheads="1"/>
              </p:cNvSpPr>
              <p:nvPr/>
            </p:nvSpPr>
            <p:spPr bwMode="auto">
              <a:xfrm>
                <a:off x="919282" y="4836223"/>
                <a:ext cx="331453" cy="370593"/>
              </a:xfrm>
              <a:prstGeom prst="rect">
                <a:avLst/>
              </a:prstGeom>
              <a:noFill/>
              <a:ln w="9525" algn="ctr">
                <a:noFill/>
                <a:miter lim="800000"/>
                <a:headEnd/>
                <a:tailEnd/>
              </a:ln>
              <a:effectLst>
                <a:prstShdw prst="shdw17" dist="17961" dir="2700000">
                  <a:schemeClr val="accent1">
                    <a:gamma/>
                    <a:shade val="60000"/>
                    <a:invGamma/>
                  </a:schemeClr>
                </a:prstShdw>
              </a:effectLst>
            </p:spPr>
            <p:txBody>
              <a:bodyPr>
                <a:spAutoFit/>
              </a:bodyPr>
              <a:lstStyle/>
              <a:p>
                <a:pPr algn="ctr">
                  <a:defRPr/>
                </a:pPr>
                <a:endParaRPr lang="en-US" altLang="zh-CN" b="1">
                  <a:solidFill>
                    <a:schemeClr val="bg1"/>
                  </a:solidFill>
                  <a:latin typeface="微软雅黑" pitchFamily="34" charset="-122"/>
                  <a:ea typeface="微软雅黑" pitchFamily="34" charset="-122"/>
                  <a:cs typeface="Arial" charset="0"/>
                </a:endParaRPr>
              </a:p>
            </p:txBody>
          </p:sp>
        </p:grpSp>
        <p:sp>
          <p:nvSpPr>
            <p:cNvPr id="47" name="Rectangle 14">
              <a:extLst>
                <a:ext uri="{FF2B5EF4-FFF2-40B4-BE49-F238E27FC236}">
                  <a16:creationId xmlns:a16="http://schemas.microsoft.com/office/drawing/2014/main" id="{C7EB5B54-4335-7F0D-718F-F80EF21D9DA9}"/>
                </a:ext>
              </a:extLst>
            </p:cNvPr>
            <p:cNvSpPr>
              <a:spLocks noChangeArrowheads="1"/>
            </p:cNvSpPr>
            <p:nvPr/>
          </p:nvSpPr>
          <p:spPr bwMode="auto">
            <a:xfrm>
              <a:off x="703" y="2523"/>
              <a:ext cx="995" cy="407"/>
            </a:xfrm>
            <a:prstGeom prst="rect">
              <a:avLst/>
            </a:prstGeom>
            <a:noFill/>
            <a:ln w="9525">
              <a:solidFill>
                <a:srgbClr val="FF66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l" eaLnBrk="1" hangingPunct="1"/>
              <a:r>
                <a:rPr lang="zh-CN" altLang="en-US" sz="1800" b="1" dirty="0">
                  <a:latin typeface="楷体" panose="02010609060101010101" pitchFamily="49" charset="-122"/>
                  <a:ea typeface="楷体" panose="02010609060101010101" pitchFamily="49" charset="-122"/>
                  <a:cs typeface="Arial" panose="020B0604020202020204" pitchFamily="34" charset="0"/>
                </a:rPr>
                <a:t>腐蚀性气体</a:t>
              </a:r>
              <a:endParaRPr lang="en-US" altLang="zh-CN" sz="1800" b="1" dirty="0">
                <a:latin typeface="楷体" panose="02010609060101010101" pitchFamily="49" charset="-122"/>
                <a:ea typeface="楷体" panose="02010609060101010101" pitchFamily="49" charset="-122"/>
                <a:cs typeface="Arial" panose="020B0604020202020204" pitchFamily="34" charset="0"/>
              </a:endParaRPr>
            </a:p>
            <a:p>
              <a:pPr eaLnBrk="1" hangingPunct="1"/>
              <a:r>
                <a:rPr lang="zh-CN" altLang="en-US" sz="1800" b="1" dirty="0">
                  <a:latin typeface="楷体" panose="02010609060101010101" pitchFamily="49" charset="-122"/>
                  <a:ea typeface="楷体" panose="02010609060101010101" pitchFamily="49" charset="-122"/>
                  <a:cs typeface="Arial" panose="020B0604020202020204" pitchFamily="34" charset="0"/>
                </a:rPr>
                <a:t>易燃易爆气体</a:t>
              </a:r>
            </a:p>
          </p:txBody>
        </p:sp>
      </p:grpSp>
      <p:grpSp>
        <p:nvGrpSpPr>
          <p:cNvPr id="50" name="Group 15">
            <a:extLst>
              <a:ext uri="{FF2B5EF4-FFF2-40B4-BE49-F238E27FC236}">
                <a16:creationId xmlns:a16="http://schemas.microsoft.com/office/drawing/2014/main" id="{82DA0091-0B64-D9B4-A73D-97D50614F89E}"/>
              </a:ext>
            </a:extLst>
          </p:cNvPr>
          <p:cNvGrpSpPr>
            <a:grpSpLocks/>
          </p:cNvGrpSpPr>
          <p:nvPr/>
        </p:nvGrpSpPr>
        <p:grpSpPr bwMode="auto">
          <a:xfrm>
            <a:off x="6748062" y="4485820"/>
            <a:ext cx="1512887" cy="1492251"/>
            <a:chOff x="4105" y="2165"/>
            <a:chExt cx="953" cy="940"/>
          </a:xfrm>
        </p:grpSpPr>
        <p:grpSp>
          <p:nvGrpSpPr>
            <p:cNvPr id="51" name="组合 48">
              <a:extLst>
                <a:ext uri="{FF2B5EF4-FFF2-40B4-BE49-F238E27FC236}">
                  <a16:creationId xmlns:a16="http://schemas.microsoft.com/office/drawing/2014/main" id="{614BEAC4-938A-644C-5ADE-5D0A6DA27687}"/>
                </a:ext>
              </a:extLst>
            </p:cNvPr>
            <p:cNvGrpSpPr>
              <a:grpSpLocks/>
            </p:cNvGrpSpPr>
            <p:nvPr/>
          </p:nvGrpSpPr>
          <p:grpSpPr bwMode="auto">
            <a:xfrm>
              <a:off x="4467" y="2165"/>
              <a:ext cx="227" cy="248"/>
              <a:chOff x="5721318" y="4812330"/>
              <a:chExt cx="360000" cy="394486"/>
            </a:xfrm>
          </p:grpSpPr>
          <p:sp>
            <p:nvSpPr>
              <p:cNvPr id="53" name="Oval 91">
                <a:extLst>
                  <a:ext uri="{FF2B5EF4-FFF2-40B4-BE49-F238E27FC236}">
                    <a16:creationId xmlns:a16="http://schemas.microsoft.com/office/drawing/2014/main" id="{D27E7370-D8BF-F4B1-90B6-B41E7702DBB4}"/>
                  </a:ext>
                </a:extLst>
              </p:cNvPr>
              <p:cNvSpPr>
                <a:spLocks noChangeAspect="1" noChangeArrowheads="1"/>
              </p:cNvSpPr>
              <p:nvPr/>
            </p:nvSpPr>
            <p:spPr bwMode="auto">
              <a:xfrm>
                <a:off x="5721318" y="4812330"/>
                <a:ext cx="360000" cy="360000"/>
              </a:xfrm>
              <a:prstGeom prst="ellipse">
                <a:avLst/>
              </a:prstGeom>
              <a:gradFill flip="none" rotWithShape="1">
                <a:gsLst>
                  <a:gs pos="0">
                    <a:srgbClr val="F6BB00"/>
                  </a:gs>
                  <a:gs pos="90000">
                    <a:srgbClr val="ED6601"/>
                  </a:gs>
                </a:gsLst>
                <a:lin ang="2700000" scaled="1"/>
                <a:tileRect/>
              </a:gradFill>
              <a:ln w="25400">
                <a:noFill/>
              </a:ln>
              <a:effectLst>
                <a:outerShdw blurRad="50800" dist="38100" dir="5400000" algn="t" rotWithShape="0">
                  <a:prstClr val="black">
                    <a:alpha val="40000"/>
                  </a:prstClr>
                </a:outerShdw>
              </a:effectLst>
              <a:scene3d>
                <a:camera prst="orthographicFront"/>
                <a:lightRig rig="flat" dir="t"/>
              </a:scene3d>
              <a:sp3d extrusionH="304800" contourW="19050">
                <a:bevelT w="101600" prst="convex"/>
                <a:bevelB w="0" h="6350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defTabSz="912813" eaLnBrk="0" fontAlgn="ctr" hangingPunct="0">
                  <a:spcBef>
                    <a:spcPts val="0"/>
                  </a:spcBef>
                  <a:spcAft>
                    <a:spcPts val="0"/>
                  </a:spcAft>
                  <a:buClr>
                    <a:srgbClr val="FF0000"/>
                  </a:buClr>
                  <a:buSzPct val="70000"/>
                  <a:buFont typeface="Wingdings" pitchFamily="2" charset="2"/>
                  <a:buChar char="u"/>
                  <a:defRPr/>
                </a:pPr>
                <a:endParaRPr lang="zh-CN" altLang="en-US" dirty="0">
                  <a:solidFill>
                    <a:schemeClr val="bg1"/>
                  </a:solidFill>
                  <a:latin typeface="微软雅黑" pitchFamily="34" charset="-122"/>
                  <a:ea typeface="微软雅黑" pitchFamily="34" charset="-122"/>
                </a:endParaRPr>
              </a:p>
            </p:txBody>
          </p:sp>
          <p:sp>
            <p:nvSpPr>
              <p:cNvPr id="54" name="Text Box 92">
                <a:extLst>
                  <a:ext uri="{FF2B5EF4-FFF2-40B4-BE49-F238E27FC236}">
                    <a16:creationId xmlns:a16="http://schemas.microsoft.com/office/drawing/2014/main" id="{5E6947EE-0D80-E417-4C72-ACDEBBA7D5AD}"/>
                  </a:ext>
                </a:extLst>
              </p:cNvPr>
              <p:cNvSpPr txBox="1">
                <a:spLocks noChangeArrowheads="1"/>
              </p:cNvSpPr>
              <p:nvPr/>
            </p:nvSpPr>
            <p:spPr bwMode="auto">
              <a:xfrm>
                <a:off x="5745106" y="4836223"/>
                <a:ext cx="312424" cy="370593"/>
              </a:xfrm>
              <a:prstGeom prst="rect">
                <a:avLst/>
              </a:prstGeom>
              <a:noFill/>
              <a:ln w="9525" algn="ctr">
                <a:noFill/>
                <a:miter lim="800000"/>
                <a:headEnd/>
                <a:tailEnd/>
              </a:ln>
              <a:effectLst>
                <a:prstShdw prst="shdw17" dist="17961" dir="2700000">
                  <a:schemeClr val="accent1">
                    <a:gamma/>
                    <a:shade val="60000"/>
                    <a:invGamma/>
                  </a:schemeClr>
                </a:prstShdw>
              </a:effectLst>
            </p:spPr>
            <p:txBody>
              <a:bodyPr>
                <a:spAutoFit/>
              </a:bodyPr>
              <a:lstStyle/>
              <a:p>
                <a:pPr algn="ctr">
                  <a:defRPr/>
                </a:pPr>
                <a:endParaRPr lang="en-US" altLang="zh-CN" b="1">
                  <a:solidFill>
                    <a:schemeClr val="bg1"/>
                  </a:solidFill>
                  <a:latin typeface="微软雅黑" pitchFamily="34" charset="-122"/>
                  <a:ea typeface="微软雅黑" pitchFamily="34" charset="-122"/>
                  <a:cs typeface="Arial" charset="0"/>
                </a:endParaRPr>
              </a:p>
            </p:txBody>
          </p:sp>
        </p:grpSp>
        <p:sp>
          <p:nvSpPr>
            <p:cNvPr id="52" name="Rectangle 19">
              <a:extLst>
                <a:ext uri="{FF2B5EF4-FFF2-40B4-BE49-F238E27FC236}">
                  <a16:creationId xmlns:a16="http://schemas.microsoft.com/office/drawing/2014/main" id="{E0A99329-1E94-21F5-F41F-12B8827A14BC}"/>
                </a:ext>
              </a:extLst>
            </p:cNvPr>
            <p:cNvSpPr>
              <a:spLocks noChangeArrowheads="1"/>
            </p:cNvSpPr>
            <p:nvPr/>
          </p:nvSpPr>
          <p:spPr bwMode="auto">
            <a:xfrm>
              <a:off x="4105" y="2523"/>
              <a:ext cx="953" cy="582"/>
            </a:xfrm>
            <a:prstGeom prst="rect">
              <a:avLst/>
            </a:prstGeom>
            <a:noFill/>
            <a:ln w="9525">
              <a:solidFill>
                <a:srgbClr val="FF6600"/>
              </a:solidFill>
              <a:prstDash val="dash"/>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dirty="0">
                  <a:latin typeface="楷体" panose="02010609060101010101" pitchFamily="49" charset="-122"/>
                  <a:ea typeface="楷体" panose="02010609060101010101" pitchFamily="49" charset="-122"/>
                  <a:cs typeface="Arial" panose="020B0604020202020204" pitchFamily="34" charset="0"/>
                </a:rPr>
                <a:t>酸碱盐</a:t>
              </a:r>
              <a:endParaRPr lang="en-US" altLang="zh-CN" sz="1800" b="1" dirty="0">
                <a:latin typeface="楷体" panose="02010609060101010101" pitchFamily="49" charset="-122"/>
                <a:ea typeface="楷体" panose="02010609060101010101" pitchFamily="49" charset="-122"/>
                <a:cs typeface="Arial" panose="020B0604020202020204" pitchFamily="34" charset="0"/>
              </a:endParaRPr>
            </a:p>
            <a:p>
              <a:pPr algn="ctr" eaLnBrk="1" hangingPunct="1"/>
              <a:r>
                <a:rPr lang="zh-CN" altLang="en-US" sz="1800" b="1" dirty="0">
                  <a:latin typeface="楷体" panose="02010609060101010101" pitchFamily="49" charset="-122"/>
                  <a:ea typeface="楷体" panose="02010609060101010101" pitchFamily="49" charset="-122"/>
                  <a:cs typeface="Arial" panose="020B0604020202020204" pitchFamily="34" charset="0"/>
                </a:rPr>
                <a:t>尘埃</a:t>
              </a:r>
              <a:endParaRPr lang="en-US" altLang="zh-CN" sz="1800" b="1" dirty="0">
                <a:latin typeface="楷体" panose="02010609060101010101" pitchFamily="49" charset="-122"/>
                <a:ea typeface="楷体" panose="02010609060101010101" pitchFamily="49" charset="-122"/>
                <a:cs typeface="Arial" panose="020B0604020202020204" pitchFamily="34" charset="0"/>
              </a:endParaRPr>
            </a:p>
            <a:p>
              <a:pPr algn="ctr" eaLnBrk="1" hangingPunct="1"/>
              <a:r>
                <a:rPr lang="zh-CN" altLang="en-US" sz="1800" b="1" dirty="0">
                  <a:latin typeface="楷体" panose="02010609060101010101" pitchFamily="49" charset="-122"/>
                  <a:ea typeface="楷体" panose="02010609060101010101" pitchFamily="49" charset="-122"/>
                  <a:cs typeface="Arial" panose="020B0604020202020204" pitchFamily="34" charset="0"/>
                </a:rPr>
                <a:t>油雾</a:t>
              </a:r>
            </a:p>
          </p:txBody>
        </p:sp>
      </p:grpSp>
      <p:pic>
        <p:nvPicPr>
          <p:cNvPr id="4" name="Picture 20">
            <a:extLst>
              <a:ext uri="{FF2B5EF4-FFF2-40B4-BE49-F238E27FC236}">
                <a16:creationId xmlns:a16="http://schemas.microsoft.com/office/drawing/2014/main" id="{44483003-97BD-ACAA-2F4E-FD9663F97ED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75566" y="3810350"/>
            <a:ext cx="2002059" cy="2347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2815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9" name="文本框 8">
            <a:extLst>
              <a:ext uri="{FF2B5EF4-FFF2-40B4-BE49-F238E27FC236}">
                <a16:creationId xmlns:a16="http://schemas.microsoft.com/office/drawing/2014/main" id="{F357A6BC-6D6F-921C-0EA4-B7D5A7CEA65C}"/>
              </a:ext>
            </a:extLst>
          </p:cNvPr>
          <p:cNvSpPr txBox="1"/>
          <p:nvPr/>
        </p:nvSpPr>
        <p:spPr>
          <a:xfrm>
            <a:off x="300838" y="1439887"/>
            <a:ext cx="10513167" cy="2122376"/>
          </a:xfrm>
          <a:prstGeom prst="rect">
            <a:avLst/>
          </a:prstGeom>
          <a:noFill/>
        </p:spPr>
        <p:txBody>
          <a:bodyPr wrap="square">
            <a:spAutoFit/>
          </a:bodyPr>
          <a:lstStyle/>
          <a:p>
            <a:pPr>
              <a:lnSpc>
                <a:spcPct val="150000"/>
              </a:lnSpc>
            </a:pPr>
            <a:r>
              <a:rPr lang="zh-CN" altLang="en-US"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4</a:t>
            </a:r>
            <a:r>
              <a:rPr lang="zh-CN" altLang="en-US" sz="1800" dirty="0">
                <a:effectLst/>
                <a:ea typeface="宋体" panose="02010600030101010101" pitchFamily="2" charset="-122"/>
                <a:cs typeface="宋体" panose="02010600030101010101" pitchFamily="2" charset="-122"/>
              </a:rPr>
              <a:t>）变频器安装避免电磁干扰。</a:t>
            </a:r>
            <a:r>
              <a:rPr lang="zh-CN" altLang="en-US" sz="1800" b="1" dirty="0">
                <a:solidFill>
                  <a:srgbClr val="000000"/>
                </a:solidFill>
                <a:latin typeface="+mn-ea"/>
                <a:cs typeface="Arial" panose="020B0604020202020204" pitchFamily="34" charset="0"/>
              </a:rPr>
              <a:t>变频器安装场所应远离强电磁干扰源，并采取适当的屏蔽措施。</a:t>
            </a:r>
            <a:endParaRPr lang="en-US" altLang="zh-CN" sz="1800" dirty="0">
              <a:effectLst/>
              <a:latin typeface="+mn-ea"/>
              <a:cs typeface="宋体" panose="02010600030101010101" pitchFamily="2" charset="-122"/>
            </a:endParaRPr>
          </a:p>
          <a:p>
            <a:pPr>
              <a:lnSpc>
                <a:spcPct val="150000"/>
              </a:lnSpc>
            </a:pPr>
            <a:r>
              <a:rPr lang="zh-CN" altLang="zh-CN" sz="1800" dirty="0">
                <a:solidFill>
                  <a:srgbClr val="333333"/>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solidFill>
                  <a:srgbClr val="333333"/>
                </a:solidFill>
                <a:effectLst/>
                <a:latin typeface="宋体" panose="02010600030101010101" pitchFamily="2" charset="-122"/>
                <a:ea typeface="宋体" panose="02010600030101010101" pitchFamily="2" charset="-122"/>
                <a:cs typeface="宋体" panose="02010600030101010101" pitchFamily="2" charset="-122"/>
              </a:rPr>
              <a:t>5</a:t>
            </a:r>
            <a:r>
              <a:rPr lang="zh-CN" altLang="zh-CN" sz="1800" dirty="0">
                <a:solidFill>
                  <a:srgbClr val="333333"/>
                </a:solidFill>
                <a:effectLst/>
                <a:latin typeface="宋体" panose="02010600030101010101" pitchFamily="2" charset="-122"/>
                <a:ea typeface="宋体" panose="02010600030101010101" pitchFamily="2" charset="-122"/>
                <a:cs typeface="宋体" panose="02010600030101010101" pitchFamily="2" charset="-122"/>
              </a:rPr>
              <a:t>）变频器安装避免强烈振动</a:t>
            </a:r>
            <a:endParaRPr lang="en-US" altLang="zh-CN" dirty="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zh-CN" altLang="zh-CN" sz="1800" dirty="0">
                <a:solidFill>
                  <a:srgbClr val="333333"/>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solidFill>
                  <a:srgbClr val="333333"/>
                </a:solidFill>
                <a:effectLst/>
                <a:latin typeface="宋体" panose="02010600030101010101" pitchFamily="2" charset="-122"/>
                <a:ea typeface="宋体" panose="02010600030101010101" pitchFamily="2" charset="-122"/>
                <a:cs typeface="宋体" panose="02010600030101010101" pitchFamily="2" charset="-122"/>
              </a:rPr>
              <a:t>6</a:t>
            </a:r>
            <a:r>
              <a:rPr lang="zh-CN" altLang="zh-CN" sz="1800" dirty="0">
                <a:solidFill>
                  <a:srgbClr val="333333"/>
                </a:solidFill>
                <a:effectLst/>
                <a:latin typeface="宋体" panose="02010600030101010101" pitchFamily="2" charset="-122"/>
                <a:ea typeface="宋体" panose="02010600030101010101" pitchFamily="2" charset="-122"/>
                <a:cs typeface="宋体" panose="02010600030101010101" pitchFamily="2" charset="-122"/>
              </a:rPr>
              <a:t>）变频器的安装需要远离高温且无阳光直射。</a:t>
            </a:r>
            <a:endParaRPr lang="en-US" altLang="zh-CN" dirty="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zh-CN" altLang="zh-CN" sz="1800" dirty="0">
                <a:solidFill>
                  <a:srgbClr val="333333"/>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solidFill>
                  <a:srgbClr val="333333"/>
                </a:solidFill>
                <a:effectLst/>
                <a:latin typeface="宋体" panose="02010600030101010101" pitchFamily="2" charset="-122"/>
                <a:ea typeface="宋体" panose="02010600030101010101" pitchFamily="2" charset="-122"/>
                <a:cs typeface="宋体" panose="02010600030101010101" pitchFamily="2" charset="-122"/>
              </a:rPr>
              <a:t>7</a:t>
            </a:r>
            <a:r>
              <a:rPr lang="zh-CN" altLang="zh-CN" sz="1800" dirty="0">
                <a:solidFill>
                  <a:srgbClr val="333333"/>
                </a:solidFill>
                <a:effectLst/>
                <a:latin typeface="宋体" panose="02010600030101010101" pitchFamily="2" charset="-122"/>
                <a:ea typeface="宋体" panose="02010600030101010101" pitchFamily="2" charset="-122"/>
                <a:cs typeface="宋体" panose="02010600030101010101" pitchFamily="2" charset="-122"/>
              </a:rPr>
              <a:t>）变频器的安装禁止直接使用在易燃、易爆环境。</a:t>
            </a:r>
            <a:endParaRPr lang="en-US" altLang="zh-CN" sz="1800" dirty="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zh-CN" sz="1800" dirty="0">
                <a:solidFill>
                  <a:srgbClr val="333333"/>
                </a:solidFill>
                <a:effectLst/>
                <a:ea typeface="宋体" panose="02010600030101010101" pitchFamily="2" charset="-122"/>
                <a:cs typeface="宋体" panose="02010600030101010101" pitchFamily="2" charset="-122"/>
              </a:rPr>
              <a:t>（</a:t>
            </a:r>
            <a:r>
              <a:rPr lang="en-US" altLang="zh-CN" sz="1800" dirty="0">
                <a:solidFill>
                  <a:srgbClr val="333333"/>
                </a:solidFill>
                <a:effectLst/>
                <a:ea typeface="宋体" panose="02010600030101010101" pitchFamily="2" charset="-122"/>
                <a:cs typeface="宋体" panose="02010600030101010101" pitchFamily="2" charset="-122"/>
              </a:rPr>
              <a:t>8</a:t>
            </a:r>
            <a:r>
              <a:rPr lang="zh-CN" altLang="zh-CN" sz="1800" dirty="0">
                <a:solidFill>
                  <a:srgbClr val="333333"/>
                </a:solidFill>
                <a:effectLst/>
                <a:ea typeface="宋体" panose="02010600030101010101" pitchFamily="2" charset="-122"/>
                <a:cs typeface="宋体" panose="02010600030101010101" pitchFamily="2" charset="-122"/>
              </a:rPr>
              <a:t>）变频器安装在海拔高度</a:t>
            </a:r>
            <a:r>
              <a:rPr lang="en-US" altLang="zh-CN" sz="1800" dirty="0">
                <a:solidFill>
                  <a:srgbClr val="333333"/>
                </a:solidFill>
                <a:effectLst/>
                <a:ea typeface="宋体" panose="02010600030101010101" pitchFamily="2" charset="-122"/>
                <a:cs typeface="宋体" panose="02010600030101010101" pitchFamily="2" charset="-122"/>
              </a:rPr>
              <a:t>1000m</a:t>
            </a:r>
            <a:r>
              <a:rPr lang="zh-CN" altLang="zh-CN" sz="1800" dirty="0">
                <a:solidFill>
                  <a:srgbClr val="333333"/>
                </a:solidFill>
                <a:effectLst/>
                <a:ea typeface="宋体" panose="02010600030101010101" pitchFamily="2" charset="-122"/>
                <a:cs typeface="宋体" panose="02010600030101010101" pitchFamily="2" charset="-122"/>
              </a:rPr>
              <a:t>以下可以输出额定功率。但海拔高度超过</a:t>
            </a:r>
            <a:r>
              <a:rPr lang="en-US" altLang="zh-CN" sz="1800" dirty="0">
                <a:solidFill>
                  <a:srgbClr val="333333"/>
                </a:solidFill>
                <a:effectLst/>
                <a:ea typeface="宋体" panose="02010600030101010101" pitchFamily="2" charset="-122"/>
                <a:cs typeface="宋体" panose="02010600030101010101" pitchFamily="2" charset="-122"/>
              </a:rPr>
              <a:t>1000m</a:t>
            </a:r>
            <a:r>
              <a:rPr lang="zh-CN" altLang="zh-CN" sz="1800" dirty="0">
                <a:solidFill>
                  <a:srgbClr val="333333"/>
                </a:solidFill>
                <a:effectLst/>
                <a:ea typeface="宋体" panose="02010600030101010101" pitchFamily="2" charset="-122"/>
                <a:cs typeface="宋体" panose="02010600030101010101" pitchFamily="2" charset="-122"/>
              </a:rPr>
              <a:t>，其输出功率会下降。</a:t>
            </a:r>
            <a:endParaRPr lang="zh-CN" altLang="zh-CN" sz="1800" dirty="0">
              <a:effectLst/>
              <a:latin typeface="宋体" panose="02010600030101010101" pitchFamily="2" charset="-122"/>
              <a:ea typeface="宋体" panose="02010600030101010101" pitchFamily="2" charset="-122"/>
              <a:cs typeface="Times New Roman" panose="02020603050405020304" pitchFamily="18" charset="0"/>
            </a:endParaRPr>
          </a:p>
        </p:txBody>
      </p:sp>
      <p:grpSp>
        <p:nvGrpSpPr>
          <p:cNvPr id="3" name="Group 5">
            <a:extLst>
              <a:ext uri="{FF2B5EF4-FFF2-40B4-BE49-F238E27FC236}">
                <a16:creationId xmlns:a16="http://schemas.microsoft.com/office/drawing/2014/main" id="{DF0FCB77-FEB2-F708-19B2-CE4D4044E51A}"/>
              </a:ext>
            </a:extLst>
          </p:cNvPr>
          <p:cNvGrpSpPr>
            <a:grpSpLocks/>
          </p:cNvGrpSpPr>
          <p:nvPr/>
        </p:nvGrpSpPr>
        <p:grpSpPr bwMode="auto">
          <a:xfrm>
            <a:off x="5423633" y="4893593"/>
            <a:ext cx="1079500" cy="1211263"/>
            <a:chOff x="2563" y="2167"/>
            <a:chExt cx="680" cy="763"/>
          </a:xfrm>
        </p:grpSpPr>
        <p:grpSp>
          <p:nvGrpSpPr>
            <p:cNvPr id="5" name="组合 45">
              <a:extLst>
                <a:ext uri="{FF2B5EF4-FFF2-40B4-BE49-F238E27FC236}">
                  <a16:creationId xmlns:a16="http://schemas.microsoft.com/office/drawing/2014/main" id="{D8A631D8-B7C8-B5F7-44EC-A8ECCCE0010A}"/>
                </a:ext>
              </a:extLst>
            </p:cNvPr>
            <p:cNvGrpSpPr>
              <a:grpSpLocks/>
            </p:cNvGrpSpPr>
            <p:nvPr/>
          </p:nvGrpSpPr>
          <p:grpSpPr bwMode="auto">
            <a:xfrm>
              <a:off x="2789" y="2167"/>
              <a:ext cx="227" cy="248"/>
              <a:chOff x="3401927" y="4812330"/>
              <a:chExt cx="360000" cy="394486"/>
            </a:xfrm>
          </p:grpSpPr>
          <p:sp>
            <p:nvSpPr>
              <p:cNvPr id="7" name="Oval 88">
                <a:extLst>
                  <a:ext uri="{FF2B5EF4-FFF2-40B4-BE49-F238E27FC236}">
                    <a16:creationId xmlns:a16="http://schemas.microsoft.com/office/drawing/2014/main" id="{FDD203B5-0EE0-3B01-7BF6-CCBF6B230579}"/>
                  </a:ext>
                </a:extLst>
              </p:cNvPr>
              <p:cNvSpPr>
                <a:spLocks noChangeAspect="1" noChangeArrowheads="1"/>
              </p:cNvSpPr>
              <p:nvPr/>
            </p:nvSpPr>
            <p:spPr bwMode="auto">
              <a:xfrm>
                <a:off x="3401927" y="4812330"/>
                <a:ext cx="360000" cy="360000"/>
              </a:xfrm>
              <a:prstGeom prst="ellipse">
                <a:avLst/>
              </a:prstGeom>
              <a:gradFill flip="none" rotWithShape="1">
                <a:gsLst>
                  <a:gs pos="0">
                    <a:srgbClr val="F6BB00"/>
                  </a:gs>
                  <a:gs pos="90000">
                    <a:srgbClr val="ED6601"/>
                  </a:gs>
                </a:gsLst>
                <a:lin ang="2700000" scaled="1"/>
                <a:tileRect/>
              </a:gradFill>
              <a:ln w="25400">
                <a:noFill/>
              </a:ln>
              <a:effectLst>
                <a:outerShdw blurRad="50800" dist="38100" dir="5400000" algn="t" rotWithShape="0">
                  <a:prstClr val="black">
                    <a:alpha val="40000"/>
                  </a:prstClr>
                </a:outerShdw>
              </a:effectLst>
              <a:scene3d>
                <a:camera prst="orthographicFront"/>
                <a:lightRig rig="flat" dir="t"/>
              </a:scene3d>
              <a:sp3d extrusionH="304800" contourW="19050">
                <a:bevelT w="101600" prst="convex"/>
                <a:bevelB w="0" h="6350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defTabSz="912813" eaLnBrk="0" fontAlgn="ctr" hangingPunct="0">
                  <a:spcBef>
                    <a:spcPts val="0"/>
                  </a:spcBef>
                  <a:spcAft>
                    <a:spcPts val="0"/>
                  </a:spcAft>
                  <a:buClr>
                    <a:srgbClr val="FF0000"/>
                  </a:buClr>
                  <a:buSzPct val="70000"/>
                  <a:buFont typeface="Wingdings" pitchFamily="2" charset="2"/>
                  <a:buChar char="u"/>
                  <a:defRPr/>
                </a:pPr>
                <a:endParaRPr lang="zh-CN" altLang="en-US" dirty="0">
                  <a:solidFill>
                    <a:schemeClr val="bg1"/>
                  </a:solidFill>
                  <a:latin typeface="+mn-ea"/>
                </a:endParaRPr>
              </a:p>
            </p:txBody>
          </p:sp>
          <p:sp>
            <p:nvSpPr>
              <p:cNvPr id="8" name="Text Box 89">
                <a:extLst>
                  <a:ext uri="{FF2B5EF4-FFF2-40B4-BE49-F238E27FC236}">
                    <a16:creationId xmlns:a16="http://schemas.microsoft.com/office/drawing/2014/main" id="{79AA2AA8-F8CC-37CB-2243-D43FAAEF99E8}"/>
                  </a:ext>
                </a:extLst>
              </p:cNvPr>
              <p:cNvSpPr txBox="1">
                <a:spLocks noChangeArrowheads="1"/>
              </p:cNvSpPr>
              <p:nvPr/>
            </p:nvSpPr>
            <p:spPr bwMode="auto">
              <a:xfrm>
                <a:off x="3419371" y="4836223"/>
                <a:ext cx="325110" cy="370593"/>
              </a:xfrm>
              <a:prstGeom prst="rect">
                <a:avLst/>
              </a:prstGeom>
              <a:noFill/>
              <a:ln w="9525" algn="ctr">
                <a:noFill/>
                <a:miter lim="800000"/>
                <a:headEnd/>
                <a:tailEnd/>
              </a:ln>
              <a:effectLst>
                <a:prstShdw prst="shdw17" dist="17961" dir="2700000">
                  <a:schemeClr val="accent1">
                    <a:gamma/>
                    <a:shade val="60000"/>
                    <a:invGamma/>
                  </a:schemeClr>
                </a:prstShdw>
              </a:effectLst>
            </p:spPr>
            <p:txBody>
              <a:bodyPr>
                <a:spAutoFit/>
              </a:bodyPr>
              <a:lstStyle/>
              <a:p>
                <a:pPr algn="ctr">
                  <a:defRPr/>
                </a:pPr>
                <a:endParaRPr lang="en-US" altLang="zh-CN" b="1">
                  <a:solidFill>
                    <a:schemeClr val="bg1"/>
                  </a:solidFill>
                  <a:latin typeface="+mn-ea"/>
                  <a:cs typeface="Arial" charset="0"/>
                </a:endParaRPr>
              </a:p>
            </p:txBody>
          </p:sp>
        </p:grpSp>
        <p:sp>
          <p:nvSpPr>
            <p:cNvPr id="6" name="Rectangle 9">
              <a:extLst>
                <a:ext uri="{FF2B5EF4-FFF2-40B4-BE49-F238E27FC236}">
                  <a16:creationId xmlns:a16="http://schemas.microsoft.com/office/drawing/2014/main" id="{CE700950-5B5B-D8DE-16B4-00E56A751490}"/>
                </a:ext>
              </a:extLst>
            </p:cNvPr>
            <p:cNvSpPr>
              <a:spLocks noChangeArrowheads="1"/>
            </p:cNvSpPr>
            <p:nvPr/>
          </p:nvSpPr>
          <p:spPr bwMode="auto">
            <a:xfrm>
              <a:off x="2563" y="2523"/>
              <a:ext cx="680" cy="407"/>
            </a:xfrm>
            <a:prstGeom prst="rect">
              <a:avLst/>
            </a:prstGeom>
            <a:noFill/>
            <a:ln w="9525">
              <a:solidFill>
                <a:srgbClr val="FF66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a:latin typeface="+mn-ea"/>
                  <a:ea typeface="+mn-ea"/>
                  <a:cs typeface="Arial" panose="020B0604020202020204" pitchFamily="34" charset="0"/>
                </a:rPr>
                <a:t>安装防</a:t>
              </a:r>
            </a:p>
            <a:p>
              <a:pPr algn="ctr" eaLnBrk="1" hangingPunct="1"/>
              <a:r>
                <a:rPr lang="zh-CN" altLang="en-US" sz="1800" b="1">
                  <a:latin typeface="+mn-ea"/>
                  <a:ea typeface="+mn-ea"/>
                  <a:cs typeface="Arial" panose="020B0604020202020204" pitchFamily="34" charset="0"/>
                </a:rPr>
                <a:t>振橡胶</a:t>
              </a:r>
            </a:p>
          </p:txBody>
        </p:sp>
      </p:grpSp>
      <p:grpSp>
        <p:nvGrpSpPr>
          <p:cNvPr id="10" name="Group 10">
            <a:extLst>
              <a:ext uri="{FF2B5EF4-FFF2-40B4-BE49-F238E27FC236}">
                <a16:creationId xmlns:a16="http://schemas.microsoft.com/office/drawing/2014/main" id="{62F4BB74-B985-3477-1FF0-E4C32CDED407}"/>
              </a:ext>
            </a:extLst>
          </p:cNvPr>
          <p:cNvGrpSpPr>
            <a:grpSpLocks/>
          </p:cNvGrpSpPr>
          <p:nvPr/>
        </p:nvGrpSpPr>
        <p:grpSpPr bwMode="auto">
          <a:xfrm>
            <a:off x="3370203" y="4874542"/>
            <a:ext cx="882650" cy="1266825"/>
            <a:chOff x="884" y="2119"/>
            <a:chExt cx="556" cy="798"/>
          </a:xfrm>
        </p:grpSpPr>
        <p:grpSp>
          <p:nvGrpSpPr>
            <p:cNvPr id="11" name="组合 42">
              <a:extLst>
                <a:ext uri="{FF2B5EF4-FFF2-40B4-BE49-F238E27FC236}">
                  <a16:creationId xmlns:a16="http://schemas.microsoft.com/office/drawing/2014/main" id="{6DCAD682-CA3C-99EF-ECCC-358B34C0045F}"/>
                </a:ext>
              </a:extLst>
            </p:cNvPr>
            <p:cNvGrpSpPr>
              <a:grpSpLocks/>
            </p:cNvGrpSpPr>
            <p:nvPr/>
          </p:nvGrpSpPr>
          <p:grpSpPr bwMode="auto">
            <a:xfrm>
              <a:off x="1020" y="2119"/>
              <a:ext cx="227" cy="248"/>
              <a:chOff x="1220659" y="4812330"/>
              <a:chExt cx="360000" cy="394486"/>
            </a:xfrm>
          </p:grpSpPr>
          <p:sp>
            <p:nvSpPr>
              <p:cNvPr id="13" name="Oval 84">
                <a:extLst>
                  <a:ext uri="{FF2B5EF4-FFF2-40B4-BE49-F238E27FC236}">
                    <a16:creationId xmlns:a16="http://schemas.microsoft.com/office/drawing/2014/main" id="{0D902C3A-57F3-0203-30AE-62AE011F686E}"/>
                  </a:ext>
                </a:extLst>
              </p:cNvPr>
              <p:cNvSpPr>
                <a:spLocks noChangeAspect="1" noChangeArrowheads="1"/>
              </p:cNvSpPr>
              <p:nvPr/>
            </p:nvSpPr>
            <p:spPr bwMode="auto">
              <a:xfrm>
                <a:off x="1220659" y="4812330"/>
                <a:ext cx="360000" cy="360000"/>
              </a:xfrm>
              <a:prstGeom prst="ellipse">
                <a:avLst/>
              </a:prstGeom>
              <a:gradFill flip="none" rotWithShape="1">
                <a:gsLst>
                  <a:gs pos="0">
                    <a:srgbClr val="F6BB00"/>
                  </a:gs>
                  <a:gs pos="90000">
                    <a:srgbClr val="ED6601"/>
                  </a:gs>
                </a:gsLst>
                <a:lin ang="2700000" scaled="1"/>
                <a:tileRect/>
              </a:gradFill>
              <a:ln w="25400">
                <a:noFill/>
              </a:ln>
              <a:effectLst>
                <a:outerShdw blurRad="50800" dist="38100" dir="5400000" algn="t" rotWithShape="0">
                  <a:prstClr val="black">
                    <a:alpha val="40000"/>
                  </a:prstClr>
                </a:outerShdw>
              </a:effectLst>
              <a:scene3d>
                <a:camera prst="orthographicFront"/>
                <a:lightRig rig="flat" dir="t"/>
              </a:scene3d>
              <a:sp3d extrusionH="304800" contourW="19050">
                <a:bevelT w="101600" prst="convex"/>
                <a:bevelB w="0" h="6350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defTabSz="912813" eaLnBrk="0" fontAlgn="ctr" hangingPunct="0">
                  <a:spcBef>
                    <a:spcPts val="0"/>
                  </a:spcBef>
                  <a:spcAft>
                    <a:spcPts val="0"/>
                  </a:spcAft>
                  <a:buClr>
                    <a:srgbClr val="FF0000"/>
                  </a:buClr>
                  <a:buSzPct val="70000"/>
                  <a:buFont typeface="Wingdings" pitchFamily="2" charset="2"/>
                  <a:buChar char="u"/>
                  <a:defRPr/>
                </a:pPr>
                <a:endParaRPr lang="zh-CN" altLang="en-US" dirty="0">
                  <a:solidFill>
                    <a:schemeClr val="bg1"/>
                  </a:solidFill>
                  <a:latin typeface="+mn-ea"/>
                </a:endParaRPr>
              </a:p>
            </p:txBody>
          </p:sp>
          <p:sp>
            <p:nvSpPr>
              <p:cNvPr id="14" name="Text Box 85">
                <a:extLst>
                  <a:ext uri="{FF2B5EF4-FFF2-40B4-BE49-F238E27FC236}">
                    <a16:creationId xmlns:a16="http://schemas.microsoft.com/office/drawing/2014/main" id="{6B7095D4-DF0A-4B20-3880-F187C3EA4BFD}"/>
                  </a:ext>
                </a:extLst>
              </p:cNvPr>
              <p:cNvSpPr txBox="1">
                <a:spLocks noChangeArrowheads="1"/>
              </p:cNvSpPr>
              <p:nvPr/>
            </p:nvSpPr>
            <p:spPr bwMode="auto">
              <a:xfrm>
                <a:off x="1234932" y="4836223"/>
                <a:ext cx="331453" cy="370593"/>
              </a:xfrm>
              <a:prstGeom prst="rect">
                <a:avLst/>
              </a:prstGeom>
              <a:noFill/>
              <a:ln w="9525" algn="ctr">
                <a:noFill/>
                <a:miter lim="800000"/>
                <a:headEnd/>
                <a:tailEnd/>
              </a:ln>
              <a:effectLst>
                <a:prstShdw prst="shdw17" dist="17961" dir="2700000">
                  <a:schemeClr val="accent1">
                    <a:gamma/>
                    <a:shade val="60000"/>
                    <a:invGamma/>
                  </a:schemeClr>
                </a:prstShdw>
              </a:effectLst>
            </p:spPr>
            <p:txBody>
              <a:bodyPr>
                <a:spAutoFit/>
              </a:bodyPr>
              <a:lstStyle/>
              <a:p>
                <a:pPr algn="ctr">
                  <a:defRPr/>
                </a:pPr>
                <a:endParaRPr lang="en-US" altLang="zh-CN" b="1">
                  <a:solidFill>
                    <a:schemeClr val="bg1"/>
                  </a:solidFill>
                  <a:latin typeface="+mn-ea"/>
                  <a:cs typeface="Arial" charset="0"/>
                </a:endParaRPr>
              </a:p>
            </p:txBody>
          </p:sp>
        </p:grpSp>
        <p:sp>
          <p:nvSpPr>
            <p:cNvPr id="12" name="Rectangle 14">
              <a:extLst>
                <a:ext uri="{FF2B5EF4-FFF2-40B4-BE49-F238E27FC236}">
                  <a16:creationId xmlns:a16="http://schemas.microsoft.com/office/drawing/2014/main" id="{C0932D06-617F-8999-55C3-7C76B25F7F46}"/>
                </a:ext>
              </a:extLst>
            </p:cNvPr>
            <p:cNvSpPr>
              <a:spLocks noChangeArrowheads="1"/>
            </p:cNvSpPr>
            <p:nvPr/>
          </p:nvSpPr>
          <p:spPr bwMode="auto">
            <a:xfrm>
              <a:off x="884" y="2510"/>
              <a:ext cx="556" cy="407"/>
            </a:xfrm>
            <a:prstGeom prst="rect">
              <a:avLst/>
            </a:prstGeom>
            <a:noFill/>
            <a:ln w="9525">
              <a:solidFill>
                <a:srgbClr val="FF66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l" eaLnBrk="1" hangingPunct="1"/>
              <a:r>
                <a:rPr lang="zh-CN" altLang="en-US" sz="1800" b="1">
                  <a:latin typeface="+mn-ea"/>
                  <a:ea typeface="+mn-ea"/>
                  <a:cs typeface="Arial" panose="020B0604020202020204" pitchFamily="34" charset="0"/>
                </a:rPr>
                <a:t>避免产</a:t>
              </a:r>
            </a:p>
            <a:p>
              <a:pPr algn="l" eaLnBrk="1" hangingPunct="1"/>
              <a:r>
                <a:rPr lang="zh-CN" altLang="en-US" sz="1800" b="1">
                  <a:latin typeface="+mn-ea"/>
                  <a:ea typeface="+mn-ea"/>
                  <a:cs typeface="Arial" panose="020B0604020202020204" pitchFamily="34" charset="0"/>
                </a:rPr>
                <a:t>生共振</a:t>
              </a:r>
            </a:p>
          </p:txBody>
        </p:sp>
      </p:grpSp>
      <p:grpSp>
        <p:nvGrpSpPr>
          <p:cNvPr id="15" name="Group 15">
            <a:extLst>
              <a:ext uri="{FF2B5EF4-FFF2-40B4-BE49-F238E27FC236}">
                <a16:creationId xmlns:a16="http://schemas.microsoft.com/office/drawing/2014/main" id="{8560B91E-6411-C2CC-7BB4-2DBBDA394B1E}"/>
              </a:ext>
            </a:extLst>
          </p:cNvPr>
          <p:cNvGrpSpPr>
            <a:grpSpLocks/>
          </p:cNvGrpSpPr>
          <p:nvPr/>
        </p:nvGrpSpPr>
        <p:grpSpPr bwMode="auto">
          <a:xfrm>
            <a:off x="7673913" y="4917438"/>
            <a:ext cx="1223962" cy="1250951"/>
            <a:chOff x="4195" y="2165"/>
            <a:chExt cx="771" cy="788"/>
          </a:xfrm>
        </p:grpSpPr>
        <p:grpSp>
          <p:nvGrpSpPr>
            <p:cNvPr id="16" name="组合 48">
              <a:extLst>
                <a:ext uri="{FF2B5EF4-FFF2-40B4-BE49-F238E27FC236}">
                  <a16:creationId xmlns:a16="http://schemas.microsoft.com/office/drawing/2014/main" id="{9D2BE71B-440B-7D48-5D8B-165D82D04BE6}"/>
                </a:ext>
              </a:extLst>
            </p:cNvPr>
            <p:cNvGrpSpPr>
              <a:grpSpLocks/>
            </p:cNvGrpSpPr>
            <p:nvPr/>
          </p:nvGrpSpPr>
          <p:grpSpPr bwMode="auto">
            <a:xfrm>
              <a:off x="4467" y="2165"/>
              <a:ext cx="227" cy="248"/>
              <a:chOff x="5721318" y="4812330"/>
              <a:chExt cx="360000" cy="394486"/>
            </a:xfrm>
          </p:grpSpPr>
          <p:sp>
            <p:nvSpPr>
              <p:cNvPr id="18" name="Oval 91">
                <a:extLst>
                  <a:ext uri="{FF2B5EF4-FFF2-40B4-BE49-F238E27FC236}">
                    <a16:creationId xmlns:a16="http://schemas.microsoft.com/office/drawing/2014/main" id="{24BB2924-2945-F310-D782-7CF37071D9AC}"/>
                  </a:ext>
                </a:extLst>
              </p:cNvPr>
              <p:cNvSpPr>
                <a:spLocks noChangeAspect="1" noChangeArrowheads="1"/>
              </p:cNvSpPr>
              <p:nvPr/>
            </p:nvSpPr>
            <p:spPr bwMode="auto">
              <a:xfrm>
                <a:off x="5721318" y="4812330"/>
                <a:ext cx="360000" cy="360000"/>
              </a:xfrm>
              <a:prstGeom prst="ellipse">
                <a:avLst/>
              </a:prstGeom>
              <a:gradFill flip="none" rotWithShape="1">
                <a:gsLst>
                  <a:gs pos="0">
                    <a:srgbClr val="F6BB00"/>
                  </a:gs>
                  <a:gs pos="90000">
                    <a:srgbClr val="ED6601"/>
                  </a:gs>
                </a:gsLst>
                <a:lin ang="2700000" scaled="1"/>
                <a:tileRect/>
              </a:gradFill>
              <a:ln w="25400">
                <a:noFill/>
              </a:ln>
              <a:effectLst>
                <a:outerShdw blurRad="50800" dist="38100" dir="5400000" algn="t" rotWithShape="0">
                  <a:prstClr val="black">
                    <a:alpha val="40000"/>
                  </a:prstClr>
                </a:outerShdw>
              </a:effectLst>
              <a:scene3d>
                <a:camera prst="orthographicFront"/>
                <a:lightRig rig="flat" dir="t"/>
              </a:scene3d>
              <a:sp3d extrusionH="304800" contourW="19050">
                <a:bevelT w="101600" prst="convex"/>
                <a:bevelB w="0" h="6350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defTabSz="912813" eaLnBrk="0" fontAlgn="ctr" hangingPunct="0">
                  <a:spcBef>
                    <a:spcPts val="0"/>
                  </a:spcBef>
                  <a:spcAft>
                    <a:spcPts val="0"/>
                  </a:spcAft>
                  <a:buClr>
                    <a:srgbClr val="FF0000"/>
                  </a:buClr>
                  <a:buSzPct val="70000"/>
                  <a:buFont typeface="Wingdings" pitchFamily="2" charset="2"/>
                  <a:buChar char="u"/>
                  <a:defRPr/>
                </a:pPr>
                <a:endParaRPr lang="zh-CN" altLang="en-US" dirty="0">
                  <a:solidFill>
                    <a:schemeClr val="bg1"/>
                  </a:solidFill>
                  <a:latin typeface="+mn-ea"/>
                </a:endParaRPr>
              </a:p>
            </p:txBody>
          </p:sp>
          <p:sp>
            <p:nvSpPr>
              <p:cNvPr id="19" name="Text Box 92">
                <a:extLst>
                  <a:ext uri="{FF2B5EF4-FFF2-40B4-BE49-F238E27FC236}">
                    <a16:creationId xmlns:a16="http://schemas.microsoft.com/office/drawing/2014/main" id="{E9D8649C-700E-DEE2-93E3-6C83FA53E87E}"/>
                  </a:ext>
                </a:extLst>
              </p:cNvPr>
              <p:cNvSpPr txBox="1">
                <a:spLocks noChangeArrowheads="1"/>
              </p:cNvSpPr>
              <p:nvPr/>
            </p:nvSpPr>
            <p:spPr bwMode="auto">
              <a:xfrm>
                <a:off x="5745106" y="4836223"/>
                <a:ext cx="312424" cy="370593"/>
              </a:xfrm>
              <a:prstGeom prst="rect">
                <a:avLst/>
              </a:prstGeom>
              <a:noFill/>
              <a:ln w="9525" algn="ctr">
                <a:noFill/>
                <a:miter lim="800000"/>
                <a:headEnd/>
                <a:tailEnd/>
              </a:ln>
              <a:effectLst>
                <a:prstShdw prst="shdw17" dist="17961" dir="2700000">
                  <a:schemeClr val="accent1">
                    <a:gamma/>
                    <a:shade val="60000"/>
                    <a:invGamma/>
                  </a:schemeClr>
                </a:prstShdw>
              </a:effectLst>
            </p:spPr>
            <p:txBody>
              <a:bodyPr>
                <a:spAutoFit/>
              </a:bodyPr>
              <a:lstStyle/>
              <a:p>
                <a:pPr algn="ctr">
                  <a:defRPr/>
                </a:pPr>
                <a:endParaRPr lang="en-US" altLang="zh-CN" b="1">
                  <a:solidFill>
                    <a:schemeClr val="bg1"/>
                  </a:solidFill>
                  <a:latin typeface="+mn-ea"/>
                  <a:cs typeface="Arial" charset="0"/>
                </a:endParaRPr>
              </a:p>
            </p:txBody>
          </p:sp>
        </p:grpSp>
        <p:sp>
          <p:nvSpPr>
            <p:cNvPr id="17" name="Rectangle 19">
              <a:extLst>
                <a:ext uri="{FF2B5EF4-FFF2-40B4-BE49-F238E27FC236}">
                  <a16:creationId xmlns:a16="http://schemas.microsoft.com/office/drawing/2014/main" id="{55641A4D-64B3-AFB7-69DE-1359EFAAEEA4}"/>
                </a:ext>
              </a:extLst>
            </p:cNvPr>
            <p:cNvSpPr>
              <a:spLocks noChangeArrowheads="1"/>
            </p:cNvSpPr>
            <p:nvPr/>
          </p:nvSpPr>
          <p:spPr bwMode="auto">
            <a:xfrm>
              <a:off x="4195" y="2546"/>
              <a:ext cx="771" cy="407"/>
            </a:xfrm>
            <a:prstGeom prst="rect">
              <a:avLst/>
            </a:prstGeom>
            <a:noFill/>
            <a:ln w="9525">
              <a:solidFill>
                <a:srgbClr val="FF66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a:latin typeface="+mn-ea"/>
                  <a:ea typeface="+mn-ea"/>
                  <a:cs typeface="Arial" panose="020B0604020202020204" pitchFamily="34" charset="0"/>
                </a:rPr>
                <a:t>远离振动源头</a:t>
              </a:r>
            </a:p>
          </p:txBody>
        </p:sp>
      </p:grpSp>
      <p:sp>
        <p:nvSpPr>
          <p:cNvPr id="24" name="文本框 23">
            <a:extLst>
              <a:ext uri="{FF2B5EF4-FFF2-40B4-BE49-F238E27FC236}">
                <a16:creationId xmlns:a16="http://schemas.microsoft.com/office/drawing/2014/main" id="{80DBB372-1667-5FD2-F7CB-D21E26996EAB}"/>
              </a:ext>
            </a:extLst>
          </p:cNvPr>
          <p:cNvSpPr txBox="1"/>
          <p:nvPr/>
        </p:nvSpPr>
        <p:spPr>
          <a:xfrm>
            <a:off x="5400997" y="3659084"/>
            <a:ext cx="1448621" cy="646331"/>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pPr algn="ctr"/>
            <a:r>
              <a:rPr lang="zh-CN" altLang="en-US" sz="1800" b="1" dirty="0"/>
              <a:t>振动冲击</a:t>
            </a:r>
            <a:endParaRPr lang="en-US" altLang="zh-CN" sz="1800" b="1" dirty="0"/>
          </a:p>
          <a:p>
            <a:pPr algn="ctr"/>
            <a:r>
              <a:rPr lang="zh-CN" altLang="en-US" sz="1800" b="1" dirty="0"/>
              <a:t>对策</a:t>
            </a:r>
            <a:endParaRPr lang="zh-CN" altLang="en-US" dirty="0"/>
          </a:p>
        </p:txBody>
      </p:sp>
      <p:sp>
        <p:nvSpPr>
          <p:cNvPr id="25" name="左大括号 24">
            <a:extLst>
              <a:ext uri="{FF2B5EF4-FFF2-40B4-BE49-F238E27FC236}">
                <a16:creationId xmlns:a16="http://schemas.microsoft.com/office/drawing/2014/main" id="{E0A80314-9780-6679-F3A3-E705C41548B6}"/>
              </a:ext>
            </a:extLst>
          </p:cNvPr>
          <p:cNvSpPr/>
          <p:nvPr/>
        </p:nvSpPr>
        <p:spPr>
          <a:xfrm rot="5400000">
            <a:off x="5824720" y="2398329"/>
            <a:ext cx="458025" cy="4536504"/>
          </a:xfrm>
          <a:prstGeom prst="leftBrace">
            <a:avLst>
              <a:gd name="adj1" fmla="val 50361"/>
              <a:gd name="adj2" fmla="val 50000"/>
            </a:avLst>
          </a:prstGeom>
          <a:ln w="28575"/>
        </p:spPr>
        <p:style>
          <a:lnRef idx="1">
            <a:schemeClr val="accent2"/>
          </a:lnRef>
          <a:fillRef idx="0">
            <a:schemeClr val="accent2"/>
          </a:fillRef>
          <a:effectRef idx="0">
            <a:schemeClr val="accent2"/>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8585702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621503" y="1175592"/>
            <a:ext cx="9220835"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1.1.3</a:t>
            </a:r>
            <a:r>
              <a:rPr lang="zh-CN" altLang="en-US" sz="2400" b="1" dirty="0">
                <a:solidFill>
                  <a:srgbClr val="294B64"/>
                </a:solidFill>
                <a:latin typeface="微软雅黑" panose="020B0503020204020204" charset="-122"/>
                <a:ea typeface="微软雅黑" panose="020B0503020204020204" charset="-122"/>
              </a:rPr>
              <a:t>变频器功能及用途</a:t>
            </a:r>
            <a:endParaRPr lang="en-US" altLang="zh-CN" sz="2400" b="1" dirty="0">
              <a:solidFill>
                <a:srgbClr val="294B64"/>
              </a:solidFill>
              <a:latin typeface="微软雅黑" panose="020B0503020204020204" charset="-122"/>
              <a:ea typeface="微软雅黑" panose="020B0503020204020204" charset="-122"/>
            </a:endParaRPr>
          </a:p>
        </p:txBody>
      </p:sp>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3" name="文本框 12">
            <a:extLst>
              <a:ext uri="{FF2B5EF4-FFF2-40B4-BE49-F238E27FC236}">
                <a16:creationId xmlns:a16="http://schemas.microsoft.com/office/drawing/2014/main" id="{1EAA946D-F80F-4DE2-838C-95616FCC60DE}"/>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1.1 </a:t>
            </a:r>
            <a:r>
              <a:rPr lang="zh-CN" altLang="en-US" sz="3200" b="1" dirty="0">
                <a:solidFill>
                  <a:srgbClr val="022F4F"/>
                </a:solidFill>
                <a:latin typeface="微软雅黑" panose="020B0503020204020204" charset="-122"/>
                <a:ea typeface="微软雅黑" panose="020B0503020204020204" charset="-122"/>
              </a:rPr>
              <a:t>变频器认知</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2" name="表格 1">
            <a:extLst>
              <a:ext uri="{FF2B5EF4-FFF2-40B4-BE49-F238E27FC236}">
                <a16:creationId xmlns:a16="http://schemas.microsoft.com/office/drawing/2014/main" id="{7D2D8EF4-13D1-35A5-1341-4A2EDA42DA7B}"/>
              </a:ext>
            </a:extLst>
          </p:cNvPr>
          <p:cNvGraphicFramePr>
            <a:graphicFrameLocks noGrp="1"/>
          </p:cNvGraphicFramePr>
          <p:nvPr>
            <p:extLst>
              <p:ext uri="{D42A27DB-BD31-4B8C-83A1-F6EECF244321}">
                <p14:modId xmlns:p14="http://schemas.microsoft.com/office/powerpoint/2010/main" val="2660666995"/>
              </p:ext>
            </p:extLst>
          </p:nvPr>
        </p:nvGraphicFramePr>
        <p:xfrm>
          <a:off x="1224533" y="1725568"/>
          <a:ext cx="9318380" cy="4245590"/>
        </p:xfrm>
        <a:graphic>
          <a:graphicData uri="http://schemas.openxmlformats.org/drawingml/2006/table">
            <a:tbl>
              <a:tblPr firstRow="1" firstCol="1" bandRow="1">
                <a:tableStyleId>{7DF18680-E054-41AD-8BC1-D1AEF772440D}</a:tableStyleId>
              </a:tblPr>
              <a:tblGrid>
                <a:gridCol w="2066983">
                  <a:extLst>
                    <a:ext uri="{9D8B030D-6E8A-4147-A177-3AD203B41FA5}">
                      <a16:colId xmlns:a16="http://schemas.microsoft.com/office/drawing/2014/main" val="111579668"/>
                    </a:ext>
                  </a:extLst>
                </a:gridCol>
                <a:gridCol w="7251397">
                  <a:extLst>
                    <a:ext uri="{9D8B030D-6E8A-4147-A177-3AD203B41FA5}">
                      <a16:colId xmlns:a16="http://schemas.microsoft.com/office/drawing/2014/main" val="4172934626"/>
                    </a:ext>
                  </a:extLst>
                </a:gridCol>
              </a:tblGrid>
              <a:tr h="415466">
                <a:tc>
                  <a:txBody>
                    <a:bodyPr/>
                    <a:lstStyle/>
                    <a:p>
                      <a:pPr algn="ctr"/>
                      <a:r>
                        <a:rPr lang="zh-CN" sz="1400">
                          <a:effectLst/>
                        </a:rPr>
                        <a:t>功能作用</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a:r>
                        <a:rPr lang="zh-CN" sz="1400">
                          <a:effectLst/>
                        </a:rPr>
                        <a:t>用途</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820322951"/>
                  </a:ext>
                </a:extLst>
              </a:tr>
              <a:tr h="432048">
                <a:tc>
                  <a:txBody>
                    <a:bodyPr/>
                    <a:lstStyle/>
                    <a:p>
                      <a:pPr algn="ctr"/>
                      <a:r>
                        <a:rPr lang="zh-CN" sz="1400">
                          <a:effectLst/>
                        </a:rPr>
                        <a:t>变频节能</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r>
                        <a:rPr lang="zh-CN" sz="1400" dirty="0">
                          <a:effectLst/>
                        </a:rPr>
                        <a:t>变频器节能主要表现在风机、水泵的应用上。因为风机、泵类负载的实际消耗功率基本与转速的三次方成比例。据统计，风机、泵类电动机用电量占全国用电量的</a:t>
                      </a:r>
                      <a:r>
                        <a:rPr lang="en-US" sz="1400" dirty="0">
                          <a:effectLst/>
                        </a:rPr>
                        <a:t>31%</a:t>
                      </a:r>
                      <a:r>
                        <a:rPr lang="zh-CN" sz="1400" dirty="0">
                          <a:effectLst/>
                        </a:rPr>
                        <a:t>，占工业用电量的</a:t>
                      </a:r>
                      <a:r>
                        <a:rPr lang="en-US" sz="1400" dirty="0">
                          <a:effectLst/>
                        </a:rPr>
                        <a:t>50%</a:t>
                      </a:r>
                      <a:r>
                        <a:rPr lang="zh-CN" sz="1400" dirty="0">
                          <a:effectLst/>
                        </a:rPr>
                        <a:t>。目前应用较成功的有恒压供水、各类风机、中央空调和液压泵的变频调速。</a:t>
                      </a:r>
                      <a:endParaRPr lang="zh-CN" sz="16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394986039"/>
                  </a:ext>
                </a:extLst>
              </a:tr>
              <a:tr h="576064">
                <a:tc>
                  <a:txBody>
                    <a:bodyPr/>
                    <a:lstStyle/>
                    <a:p>
                      <a:pPr algn="ctr"/>
                      <a:r>
                        <a:rPr lang="zh-CN" sz="1400">
                          <a:effectLst/>
                        </a:rPr>
                        <a:t>在自动化系统中应用</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r>
                        <a:rPr lang="zh-CN" sz="1400" dirty="0">
                          <a:effectLst/>
                        </a:rPr>
                        <a:t>由于变频器内置有</a:t>
                      </a:r>
                      <a:r>
                        <a:rPr lang="en-US" sz="1400" dirty="0">
                          <a:effectLst/>
                        </a:rPr>
                        <a:t>32</a:t>
                      </a:r>
                      <a:r>
                        <a:rPr lang="zh-CN" sz="1400" dirty="0">
                          <a:effectLst/>
                        </a:rPr>
                        <a:t>位或</a:t>
                      </a:r>
                      <a:r>
                        <a:rPr lang="en-US" sz="1400" dirty="0">
                          <a:effectLst/>
                        </a:rPr>
                        <a:t>16</a:t>
                      </a:r>
                      <a:r>
                        <a:rPr lang="zh-CN" sz="1400" dirty="0">
                          <a:effectLst/>
                        </a:rPr>
                        <a:t>位的微处理器，具有多种算术逻辑运算和智能控制功能，输出频率精度为</a:t>
                      </a:r>
                      <a:r>
                        <a:rPr lang="en-US" sz="1400" dirty="0">
                          <a:effectLst/>
                        </a:rPr>
                        <a:t>0.1%-0.01%</a:t>
                      </a:r>
                      <a:r>
                        <a:rPr lang="zh-CN" sz="1400" dirty="0">
                          <a:effectLst/>
                        </a:rPr>
                        <a:t>，且设置有完善的检测、保护环节，因此，在自动化系统中获得广泛应用。例如：化纤工业中的卷绕；玻璃工业中的平板玻璃退火；电弧炉自动加料、配料系统以及电梯的智能控制等。</a:t>
                      </a:r>
                      <a:endParaRPr lang="zh-CN" sz="16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451064071"/>
                  </a:ext>
                </a:extLst>
              </a:tr>
              <a:tr h="843084">
                <a:tc>
                  <a:txBody>
                    <a:bodyPr/>
                    <a:lstStyle/>
                    <a:p>
                      <a:pPr algn="ctr"/>
                      <a:r>
                        <a:rPr lang="zh-CN" sz="1400">
                          <a:effectLst/>
                        </a:rPr>
                        <a:t>在提高工艺水平和产品质量方面的应用</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r>
                        <a:rPr lang="zh-CN" sz="1400" dirty="0">
                          <a:effectLst/>
                        </a:rPr>
                        <a:t>变频器广泛应用于传送、起重、挤压和机床等各种机械设备控制领域，可以提高工艺水平和产品质量。如纺织和许多行业用的定型机、输送热风通常用的是循环风机采用变频调速后，温度调节可以通过变频器自动调节风机的速度来实现，解决了产品质量问题。</a:t>
                      </a:r>
                      <a:endParaRPr lang="zh-CN" sz="16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616842364"/>
                  </a:ext>
                </a:extLst>
              </a:tr>
              <a:tr h="632313">
                <a:tc>
                  <a:txBody>
                    <a:bodyPr/>
                    <a:lstStyle/>
                    <a:p>
                      <a:pPr algn="ctr"/>
                      <a:r>
                        <a:rPr lang="zh-CN" sz="1400">
                          <a:effectLst/>
                        </a:rPr>
                        <a:t>实现电机软启动</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r>
                        <a:rPr lang="zh-CN" sz="1400" dirty="0">
                          <a:effectLst/>
                        </a:rPr>
                        <a:t>电机硬启动会对电网造成严重的冲击，而使用变频器后，变频器的软启动功能将使启动电流从零开始变化，最大值也不超过额定电流，减轻了对电网的冲击和对供电容量的要求，延长了设备和阀门的使用寿命，同时也节省设备的维护费用。</a:t>
                      </a:r>
                      <a:endParaRPr lang="zh-CN" sz="16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64619890"/>
                  </a:ext>
                </a:extLst>
              </a:tr>
              <a:tr h="843084">
                <a:tc>
                  <a:txBody>
                    <a:bodyPr/>
                    <a:lstStyle/>
                    <a:p>
                      <a:pPr algn="ctr"/>
                      <a:r>
                        <a:rPr lang="zh-CN" sz="1400">
                          <a:effectLst/>
                        </a:rPr>
                        <a:t>机车牵引</a:t>
                      </a:r>
                      <a:endParaRPr lang="zh-CN" sz="16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r>
                        <a:rPr lang="zh-CN" sz="1400" dirty="0">
                          <a:effectLst/>
                        </a:rPr>
                        <a:t>轨道交通机车牵引的交流传动系统中</a:t>
                      </a:r>
                      <a:r>
                        <a:rPr lang="en-US" sz="1400" dirty="0">
                          <a:effectLst/>
                        </a:rPr>
                        <a:t>,</a:t>
                      </a:r>
                      <a:r>
                        <a:rPr lang="zh-CN" sz="1400" dirty="0">
                          <a:effectLst/>
                        </a:rPr>
                        <a:t>由于要满足恒磁通控制的要求</a:t>
                      </a:r>
                      <a:r>
                        <a:rPr lang="en-US" sz="1400" dirty="0">
                          <a:effectLst/>
                        </a:rPr>
                        <a:t>,</a:t>
                      </a:r>
                      <a:r>
                        <a:rPr lang="zh-CN" sz="1400" dirty="0">
                          <a:effectLst/>
                        </a:rPr>
                        <a:t>一些机车和动车组上采用了电压型逆变器供电，并具有电流反馈和转差闭环的双闭环控制系统。采用新型的三点式电压型逆变器，则可使用耐电压等级低一半的器件，而且还可以有效地减少谐波电流，抑制电磁噪声。</a:t>
                      </a:r>
                      <a:endParaRPr lang="zh-CN" sz="16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83477974"/>
                  </a:ext>
                </a:extLst>
              </a:tr>
            </a:tbl>
          </a:graphicData>
        </a:graphic>
      </p:graphicFrame>
    </p:spTree>
    <p:extLst>
      <p:ext uri="{BB962C8B-B14F-4D97-AF65-F5344CB8AC3E}">
        <p14:creationId xmlns:p14="http://schemas.microsoft.com/office/powerpoint/2010/main" val="292517535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9" name="文本框 8">
            <a:extLst>
              <a:ext uri="{FF2B5EF4-FFF2-40B4-BE49-F238E27FC236}">
                <a16:creationId xmlns:a16="http://schemas.microsoft.com/office/drawing/2014/main" id="{F357A6BC-6D6F-921C-0EA4-B7D5A7CEA65C}"/>
              </a:ext>
            </a:extLst>
          </p:cNvPr>
          <p:cNvSpPr txBox="1"/>
          <p:nvPr/>
        </p:nvSpPr>
        <p:spPr>
          <a:xfrm>
            <a:off x="300838" y="1439887"/>
            <a:ext cx="10513167" cy="4615366"/>
          </a:xfrm>
          <a:prstGeom prst="rect">
            <a:avLst/>
          </a:prstGeom>
          <a:noFill/>
        </p:spPr>
        <p:txBody>
          <a:bodyPr wrap="square">
            <a:spAutoFit/>
          </a:bodyPr>
          <a:lstStyle/>
          <a:p>
            <a:pPr>
              <a:lnSpc>
                <a:spcPct val="150000"/>
              </a:lnSpc>
            </a:pPr>
            <a:r>
              <a:rPr lang="en-US" altLang="zh-CN" sz="1800" dirty="0">
                <a:effectLst/>
                <a:ea typeface="宋体" panose="02010600030101010101" pitchFamily="2" charset="-122"/>
                <a:cs typeface="宋体" panose="02010600030101010101" pitchFamily="2" charset="-122"/>
              </a:rPr>
              <a:t>2.</a:t>
            </a:r>
            <a:r>
              <a:rPr lang="zh-CN" altLang="en-US" sz="1800" dirty="0">
                <a:effectLst/>
                <a:ea typeface="宋体" panose="02010600030101010101" pitchFamily="2" charset="-122"/>
                <a:cs typeface="宋体" panose="02010600030101010101" pitchFamily="2" charset="-122"/>
              </a:rPr>
              <a:t>变频器的安装方式</a:t>
            </a:r>
          </a:p>
          <a:p>
            <a:pPr>
              <a:lnSpc>
                <a:spcPct val="150000"/>
              </a:lnSpc>
            </a:pPr>
            <a:r>
              <a:rPr lang="zh-CN" altLang="en-US"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1</a:t>
            </a:r>
            <a:r>
              <a:rPr lang="zh-CN" altLang="en-US" sz="1800" dirty="0">
                <a:effectLst/>
                <a:ea typeface="宋体" panose="02010600030101010101" pitchFamily="2" charset="-122"/>
                <a:cs typeface="宋体" panose="02010600030101010101" pitchFamily="2" charset="-122"/>
              </a:rPr>
              <a:t>）壁挂式安装</a:t>
            </a:r>
          </a:p>
          <a:p>
            <a:pPr marL="285750" indent="-285750">
              <a:lnSpc>
                <a:spcPct val="150000"/>
              </a:lnSpc>
              <a:buFont typeface="Arial" panose="020B0604020202020204" pitchFamily="34" charset="0"/>
              <a:buChar char="•"/>
            </a:pPr>
            <a:r>
              <a:rPr lang="zh-CN" altLang="en-US" sz="1800" dirty="0">
                <a:effectLst/>
                <a:ea typeface="宋体" panose="02010600030101010101" pitchFamily="2" charset="-122"/>
                <a:cs typeface="宋体" panose="02010600030101010101" pitchFamily="2" charset="-122"/>
              </a:rPr>
              <a:t>所有变频器都必须垂直安装，变频器与周围物体之间的距离应满足下列条件，两侧大于</a:t>
            </a:r>
            <a:r>
              <a:rPr lang="en-US" altLang="zh-CN" sz="1800" dirty="0">
                <a:effectLst/>
                <a:ea typeface="宋体" panose="02010600030101010101" pitchFamily="2" charset="-122"/>
                <a:cs typeface="宋体" panose="02010600030101010101" pitchFamily="2" charset="-122"/>
              </a:rPr>
              <a:t>100mm</a:t>
            </a:r>
            <a:r>
              <a:rPr lang="zh-CN" altLang="en-US" sz="1800" dirty="0">
                <a:effectLst/>
                <a:ea typeface="宋体" panose="02010600030101010101" pitchFamily="2" charset="-122"/>
                <a:cs typeface="宋体" panose="02010600030101010101" pitchFamily="2" charset="-122"/>
              </a:rPr>
              <a:t>、上下大于</a:t>
            </a:r>
            <a:r>
              <a:rPr lang="en-US" altLang="zh-CN" sz="1800" dirty="0">
                <a:effectLst/>
                <a:ea typeface="宋体" panose="02010600030101010101" pitchFamily="2" charset="-122"/>
                <a:cs typeface="宋体" panose="02010600030101010101" pitchFamily="2" charset="-122"/>
              </a:rPr>
              <a:t>150mm</a:t>
            </a:r>
            <a:r>
              <a:rPr lang="zh-CN" altLang="en-US" sz="1800" dirty="0">
                <a:effectLst/>
                <a:ea typeface="宋体" panose="02010600030101010101" pitchFamily="2" charset="-122"/>
                <a:cs typeface="宋体" panose="02010600030101010101" pitchFamily="2" charset="-122"/>
              </a:rPr>
              <a:t>，而且为了防止杂物掉进变频器的出风口阻塞风道，在变频器出风口的上方最好安装档板。 </a:t>
            </a:r>
          </a:p>
          <a:p>
            <a:pPr>
              <a:lnSpc>
                <a:spcPct val="150000"/>
              </a:lnSpc>
            </a:pPr>
            <a:r>
              <a:rPr lang="zh-CN" altLang="en-US"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2</a:t>
            </a:r>
            <a:r>
              <a:rPr lang="zh-CN" altLang="en-US" sz="1800" dirty="0">
                <a:effectLst/>
                <a:ea typeface="宋体" panose="02010600030101010101" pitchFamily="2" charset="-122"/>
                <a:cs typeface="宋体" panose="02010600030101010101" pitchFamily="2" charset="-122"/>
              </a:rPr>
              <a:t>）柜式安装方式</a:t>
            </a:r>
          </a:p>
          <a:p>
            <a:pPr marL="285750" indent="-285750">
              <a:lnSpc>
                <a:spcPct val="150000"/>
              </a:lnSpc>
              <a:buFont typeface="Arial" panose="020B0604020202020204" pitchFamily="34" charset="0"/>
              <a:buChar char="•"/>
            </a:pPr>
            <a:r>
              <a:rPr lang="zh-CN" altLang="en-US" sz="1800" dirty="0">
                <a:solidFill>
                  <a:srgbClr val="333333"/>
                </a:solidFill>
                <a:effectLst/>
                <a:latin typeface="宋体" panose="02010600030101010101" pitchFamily="2" charset="-122"/>
                <a:ea typeface="宋体" panose="02010600030101010101" pitchFamily="2" charset="-122"/>
                <a:cs typeface="宋体" panose="02010600030101010101" pitchFamily="2" charset="-122"/>
              </a:rPr>
              <a:t>变</a:t>
            </a:r>
            <a:r>
              <a:rPr lang="zh-CN" altLang="zh-CN" sz="1800" dirty="0">
                <a:solidFill>
                  <a:srgbClr val="333333"/>
                </a:solidFill>
                <a:effectLst/>
                <a:latin typeface="宋体" panose="02010600030101010101" pitchFamily="2" charset="-122"/>
                <a:ea typeface="宋体" panose="02010600030101010101" pitchFamily="2" charset="-122"/>
                <a:cs typeface="宋体" panose="02010600030101010101" pitchFamily="2" charset="-122"/>
              </a:rPr>
              <a:t>频器柜式安装是目前最好的安装方式，因为可以起到很好的屏蔽幅射干扰，同时也可以防灰尘、防潮湿、防光照等作用。</a:t>
            </a:r>
            <a:endParaRPr lang="en-US" altLang="zh-CN" sz="1800" dirty="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en-US" sz="1800" dirty="0">
                <a:solidFill>
                  <a:srgbClr val="333333"/>
                </a:solidFill>
                <a:effectLst/>
                <a:latin typeface="宋体" panose="02010600030101010101" pitchFamily="2" charset="-122"/>
                <a:ea typeface="宋体" panose="02010600030101010101" pitchFamily="2" charset="-122"/>
                <a:cs typeface="宋体" panose="02010600030101010101" pitchFamily="2" charset="-122"/>
              </a:rPr>
              <a:t>变频器采用柜内冷却方式时，变频柜顶端应安装抽风式冷却风扇，并尽量装在变频器的正上方</a:t>
            </a:r>
            <a:r>
              <a:rPr lang="en-US" altLang="zh-CN" sz="1800" dirty="0">
                <a:solidFill>
                  <a:srgbClr val="333333"/>
                </a:solidFill>
                <a:effectLst/>
                <a:latin typeface="宋体" panose="02010600030101010101" pitchFamily="2" charset="-122"/>
                <a:ea typeface="宋体" panose="02010600030101010101" pitchFamily="2" charset="-122"/>
                <a:cs typeface="宋体" panose="02010600030101010101" pitchFamily="2" charset="-122"/>
              </a:rPr>
              <a:t>(</a:t>
            </a:r>
            <a:r>
              <a:rPr lang="zh-CN" altLang="en-US" sz="1800" dirty="0">
                <a:solidFill>
                  <a:srgbClr val="333333"/>
                </a:solidFill>
                <a:effectLst/>
                <a:latin typeface="宋体" panose="02010600030101010101" pitchFamily="2" charset="-122"/>
                <a:ea typeface="宋体" panose="02010600030101010101" pitchFamily="2" charset="-122"/>
                <a:cs typeface="宋体" panose="02010600030101010101" pitchFamily="2" charset="-122"/>
              </a:rPr>
              <a:t>这样便于空气流通</a:t>
            </a:r>
            <a:r>
              <a:rPr lang="en-US" altLang="zh-CN" sz="1800" dirty="0">
                <a:solidFill>
                  <a:srgbClr val="333333"/>
                </a:solidFill>
                <a:effectLst/>
                <a:latin typeface="宋体" panose="02010600030101010101" pitchFamily="2" charset="-122"/>
                <a:ea typeface="宋体" panose="02010600030101010101" pitchFamily="2" charset="-122"/>
                <a:cs typeface="宋体" panose="02010600030101010101" pitchFamily="2" charset="-122"/>
              </a:rPr>
              <a:t>)</a:t>
            </a:r>
            <a:r>
              <a:rPr lang="zh-CN" altLang="en-US" sz="1800" dirty="0">
                <a:solidFill>
                  <a:srgbClr val="333333"/>
                </a:solidFill>
                <a:effectLst/>
                <a:latin typeface="宋体" panose="02010600030101010101" pitchFamily="2" charset="-122"/>
                <a:ea typeface="宋体" panose="02010600030101010101" pitchFamily="2" charset="-122"/>
                <a:cs typeface="宋体" panose="02010600030101010101" pitchFamily="2" charset="-122"/>
              </a:rPr>
              <a:t>；</a:t>
            </a:r>
            <a:endParaRPr lang="en-US" altLang="zh-CN" sz="1800" dirty="0">
              <a:solidFill>
                <a:srgbClr val="333333"/>
              </a:solidFill>
              <a:effectLst/>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en-US" sz="1800" dirty="0">
                <a:solidFill>
                  <a:srgbClr val="333333"/>
                </a:solidFill>
                <a:effectLst/>
                <a:latin typeface="宋体" panose="02010600030101010101" pitchFamily="2" charset="-122"/>
                <a:ea typeface="宋体" panose="02010600030101010101" pitchFamily="2" charset="-122"/>
                <a:cs typeface="宋体" panose="02010600030101010101" pitchFamily="2" charset="-122"/>
              </a:rPr>
              <a:t>多台变频器安装应尽量并列安装，如必须采用纵向方式安装，应在两台变频器间加装隔板等。</a:t>
            </a:r>
            <a:endParaRPr lang="zh-CN" altLang="en-US" dirty="0"/>
          </a:p>
        </p:txBody>
      </p:sp>
    </p:spTree>
    <p:extLst>
      <p:ext uri="{BB962C8B-B14F-4D97-AF65-F5344CB8AC3E}">
        <p14:creationId xmlns:p14="http://schemas.microsoft.com/office/powerpoint/2010/main" val="23093136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pic>
        <p:nvPicPr>
          <p:cNvPr id="14338" name="Picture 2" descr="无锡红鼎自动化有限公司-横河系统 横河DCS系统">
            <a:extLst>
              <a:ext uri="{FF2B5EF4-FFF2-40B4-BE49-F238E27FC236}">
                <a16:creationId xmlns:a16="http://schemas.microsoft.com/office/drawing/2014/main" id="{A2C76F75-1386-BA6C-B12C-63B21FF0E5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49069" y="899795"/>
            <a:ext cx="2494208" cy="5076595"/>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a:extLst>
              <a:ext uri="{FF2B5EF4-FFF2-40B4-BE49-F238E27FC236}">
                <a16:creationId xmlns:a16="http://schemas.microsoft.com/office/drawing/2014/main" id="{477BAA71-7ACB-0B36-43ED-66D7797F18DA}"/>
              </a:ext>
            </a:extLst>
          </p:cNvPr>
          <p:cNvSpPr txBox="1"/>
          <p:nvPr/>
        </p:nvSpPr>
        <p:spPr>
          <a:xfrm>
            <a:off x="619122" y="2520007"/>
            <a:ext cx="4853884" cy="1291379"/>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sz="1800" b="1" dirty="0">
                <a:latin typeface="楷体" panose="02010609060101010101" pitchFamily="49" charset="-122"/>
              </a:rPr>
              <a:t>变频器必须正确规范地安装在壁面，并用螺栓将其垂直安装到坚固的物体上，而且从正面就能看到变频器的操作面板。</a:t>
            </a:r>
            <a:endParaRPr lang="zh-CN" altLang="en-US" dirty="0"/>
          </a:p>
        </p:txBody>
      </p:sp>
    </p:spTree>
    <p:extLst>
      <p:ext uri="{BB962C8B-B14F-4D97-AF65-F5344CB8AC3E}">
        <p14:creationId xmlns:p14="http://schemas.microsoft.com/office/powerpoint/2010/main" val="229193935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pic>
        <p:nvPicPr>
          <p:cNvPr id="21508" name="Picture 4" descr="V20 内置滤波器通用变频器-工控猫">
            <a:extLst>
              <a:ext uri="{FF2B5EF4-FFF2-40B4-BE49-F238E27FC236}">
                <a16:creationId xmlns:a16="http://schemas.microsoft.com/office/drawing/2014/main" id="{0B55400A-54EF-6ED4-4A0E-0F965D3B33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720477" y="3482675"/>
            <a:ext cx="2997500" cy="2997500"/>
          </a:xfrm>
          <a:prstGeom prst="rect">
            <a:avLst/>
          </a:prstGeom>
          <a:noFill/>
          <a:extLst>
            <a:ext uri="{909E8E84-426E-40DD-AFC4-6F175D3DCCD1}">
              <a14:hiddenFill xmlns:a14="http://schemas.microsoft.com/office/drawing/2010/main">
                <a:solidFill>
                  <a:srgbClr val="FFFFFF"/>
                </a:solidFill>
              </a14:hiddenFill>
            </a:ext>
          </a:extLst>
        </p:spPr>
      </p:pic>
      <p:sp>
        <p:nvSpPr>
          <p:cNvPr id="3" name="WordArt 36" descr="白色大理石">
            <a:extLst>
              <a:ext uri="{FF2B5EF4-FFF2-40B4-BE49-F238E27FC236}">
                <a16:creationId xmlns:a16="http://schemas.microsoft.com/office/drawing/2014/main" id="{04A3E52A-B922-F856-31E7-64AA4B900CBF}"/>
              </a:ext>
            </a:extLst>
          </p:cNvPr>
          <p:cNvSpPr>
            <a:spLocks noChangeArrowheads="1" noChangeShapeType="1" noTextEdit="1"/>
          </p:cNvSpPr>
          <p:nvPr/>
        </p:nvSpPr>
        <p:spPr bwMode="auto">
          <a:xfrm>
            <a:off x="1679167" y="2588200"/>
            <a:ext cx="1080120" cy="1080118"/>
          </a:xfrm>
          <a:prstGeom prst="rect">
            <a:avLst/>
          </a:prstGeom>
        </p:spPr>
        <p:txBody>
          <a:bodyPr wrap="none" fromWordArt="1">
            <a:prstTxWarp prst="textInflate">
              <a:avLst>
                <a:gd name="adj" fmla="val 13634"/>
              </a:avLst>
            </a:prstTxWarp>
            <a:scene3d>
              <a:camera prst="legacyObliqueRight"/>
              <a:lightRig rig="legacyHarsh3" dir="t"/>
            </a:scene3d>
            <a:sp3d extrusionH="100000" prstMaterial="legacyMatte">
              <a:extrusionClr>
                <a:srgbClr val="663300"/>
              </a:extrusionClr>
              <a:contourClr>
                <a:srgbClr val="FFFFFF"/>
              </a:contourClr>
            </a:sp3d>
          </a:bodyPr>
          <a:lstStyle/>
          <a:p>
            <a:pPr algn="ctr"/>
            <a:r>
              <a:rPr lang="zh-CN" altLang="en-US" sz="3600" kern="10" dirty="0">
                <a:ln w="9525">
                  <a:round/>
                  <a:headEnd/>
                  <a:tailEnd/>
                </a:ln>
                <a:blipFill dpi="0" rotWithShape="0">
                  <a:blip r:embed="rId3"/>
                  <a:srcRect/>
                  <a:tile tx="0" ty="0" sx="100000" sy="100000" flip="none" algn="tl"/>
                </a:blipFill>
                <a:latin typeface="宋体" panose="02010600030101010101" pitchFamily="2" charset="-122"/>
              </a:rPr>
              <a:t>倒装</a:t>
            </a:r>
          </a:p>
        </p:txBody>
      </p:sp>
      <p:pic>
        <p:nvPicPr>
          <p:cNvPr id="5" name="Picture 37">
            <a:extLst>
              <a:ext uri="{FF2B5EF4-FFF2-40B4-BE49-F238E27FC236}">
                <a16:creationId xmlns:a16="http://schemas.microsoft.com/office/drawing/2014/main" id="{267234D7-FD3C-04D6-CBA6-BEB7E9D5F85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66736" y="939267"/>
            <a:ext cx="1584176" cy="1510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V20 内置滤波器通用变频器-工控猫">
            <a:extLst>
              <a:ext uri="{FF2B5EF4-FFF2-40B4-BE49-F238E27FC236}">
                <a16:creationId xmlns:a16="http://schemas.microsoft.com/office/drawing/2014/main" id="{F05ABE59-1FFF-8533-9DCE-F1C887C609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700000">
            <a:off x="4360745" y="3784748"/>
            <a:ext cx="2393355" cy="2393355"/>
          </a:xfrm>
          <a:prstGeom prst="rect">
            <a:avLst/>
          </a:prstGeom>
          <a:noFill/>
          <a:extLst>
            <a:ext uri="{909E8E84-426E-40DD-AFC4-6F175D3DCCD1}">
              <a14:hiddenFill xmlns:a14="http://schemas.microsoft.com/office/drawing/2010/main">
                <a:solidFill>
                  <a:srgbClr val="FFFFFF"/>
                </a:solidFill>
              </a14:hiddenFill>
            </a:ext>
          </a:extLst>
        </p:spPr>
      </p:pic>
      <p:sp>
        <p:nvSpPr>
          <p:cNvPr id="7" name="WordArt 36" descr="白色大理石">
            <a:extLst>
              <a:ext uri="{FF2B5EF4-FFF2-40B4-BE49-F238E27FC236}">
                <a16:creationId xmlns:a16="http://schemas.microsoft.com/office/drawing/2014/main" id="{69161768-CCEC-3513-8D9A-532556DD785F}"/>
              </a:ext>
            </a:extLst>
          </p:cNvPr>
          <p:cNvSpPr>
            <a:spLocks noChangeArrowheads="1" noChangeShapeType="1" noTextEdit="1"/>
          </p:cNvSpPr>
          <p:nvPr/>
        </p:nvSpPr>
        <p:spPr bwMode="auto">
          <a:xfrm>
            <a:off x="5269891" y="2588200"/>
            <a:ext cx="948001" cy="1152510"/>
          </a:xfrm>
          <a:prstGeom prst="rect">
            <a:avLst/>
          </a:prstGeom>
        </p:spPr>
        <p:txBody>
          <a:bodyPr wrap="none" fromWordArt="1">
            <a:prstTxWarp prst="textInflate">
              <a:avLst>
                <a:gd name="adj" fmla="val 13634"/>
              </a:avLst>
            </a:prstTxWarp>
            <a:scene3d>
              <a:camera prst="legacyObliqueRight"/>
              <a:lightRig rig="legacyHarsh3" dir="t"/>
            </a:scene3d>
            <a:sp3d extrusionH="100000" prstMaterial="legacyMatte">
              <a:extrusionClr>
                <a:srgbClr val="663300"/>
              </a:extrusionClr>
              <a:contourClr>
                <a:srgbClr val="FFFFFF"/>
              </a:contourClr>
            </a:sp3d>
          </a:bodyPr>
          <a:lstStyle/>
          <a:p>
            <a:pPr algn="ctr"/>
            <a:r>
              <a:rPr lang="zh-CN" altLang="en-US" sz="3600" kern="10" dirty="0">
                <a:ln w="9525">
                  <a:round/>
                  <a:headEnd/>
                  <a:tailEnd/>
                </a:ln>
                <a:blipFill dpi="0" rotWithShape="0">
                  <a:blip r:embed="rId3"/>
                  <a:srcRect/>
                  <a:tile tx="0" ty="0" sx="100000" sy="100000" flip="none" algn="tl"/>
                </a:blipFill>
                <a:latin typeface="宋体" panose="02010600030101010101" pitchFamily="2" charset="-122"/>
              </a:rPr>
              <a:t>斜装</a:t>
            </a:r>
          </a:p>
        </p:txBody>
      </p:sp>
      <p:pic>
        <p:nvPicPr>
          <p:cNvPr id="8" name="Picture 4" descr="V20 内置滤波器通用变频器-工控猫">
            <a:extLst>
              <a:ext uri="{FF2B5EF4-FFF2-40B4-BE49-F238E27FC236}">
                <a16:creationId xmlns:a16="http://schemas.microsoft.com/office/drawing/2014/main" id="{3FE1C135-5761-A6C2-7B31-28640E7C4C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flipV="1">
            <a:off x="7503243" y="3668318"/>
            <a:ext cx="2450505" cy="2450505"/>
          </a:xfrm>
          <a:prstGeom prst="rect">
            <a:avLst/>
          </a:prstGeom>
          <a:noFill/>
          <a:extLst>
            <a:ext uri="{909E8E84-426E-40DD-AFC4-6F175D3DCCD1}">
              <a14:hiddenFill xmlns:a14="http://schemas.microsoft.com/office/drawing/2010/main">
                <a:solidFill>
                  <a:srgbClr val="FFFFFF"/>
                </a:solidFill>
              </a14:hiddenFill>
            </a:ext>
          </a:extLst>
        </p:spPr>
      </p:pic>
      <p:sp>
        <p:nvSpPr>
          <p:cNvPr id="9" name="WordArt 36" descr="白色大理石">
            <a:extLst>
              <a:ext uri="{FF2B5EF4-FFF2-40B4-BE49-F238E27FC236}">
                <a16:creationId xmlns:a16="http://schemas.microsoft.com/office/drawing/2014/main" id="{CD1DE114-4B78-84E7-45F4-C6AE1D9115A1}"/>
              </a:ext>
            </a:extLst>
          </p:cNvPr>
          <p:cNvSpPr>
            <a:spLocks noChangeArrowheads="1" noChangeShapeType="1" noTextEdit="1"/>
          </p:cNvSpPr>
          <p:nvPr/>
        </p:nvSpPr>
        <p:spPr bwMode="auto">
          <a:xfrm>
            <a:off x="8220127" y="2715515"/>
            <a:ext cx="1016736" cy="767160"/>
          </a:xfrm>
          <a:prstGeom prst="rect">
            <a:avLst/>
          </a:prstGeom>
        </p:spPr>
        <p:txBody>
          <a:bodyPr wrap="none" fromWordArt="1">
            <a:prstTxWarp prst="textInflate">
              <a:avLst>
                <a:gd name="adj" fmla="val 13634"/>
              </a:avLst>
            </a:prstTxWarp>
            <a:scene3d>
              <a:camera prst="legacyObliqueRight"/>
              <a:lightRig rig="legacyHarsh3" dir="t"/>
            </a:scene3d>
            <a:sp3d extrusionH="100000" prstMaterial="legacyMatte">
              <a:extrusionClr>
                <a:srgbClr val="663300"/>
              </a:extrusionClr>
              <a:contourClr>
                <a:srgbClr val="FFFFFF"/>
              </a:contourClr>
            </a:sp3d>
          </a:bodyPr>
          <a:lstStyle/>
          <a:p>
            <a:pPr algn="ctr"/>
            <a:r>
              <a:rPr lang="zh-CN" altLang="en-US" sz="3600" kern="10" dirty="0">
                <a:ln w="9525">
                  <a:round/>
                  <a:headEnd/>
                  <a:tailEnd/>
                </a:ln>
                <a:blipFill dpi="0" rotWithShape="0">
                  <a:blip r:embed="rId3"/>
                  <a:srcRect/>
                  <a:tile tx="0" ty="0" sx="100000" sy="100000" flip="none" algn="tl"/>
                </a:blipFill>
                <a:latin typeface="宋体" panose="02010600030101010101" pitchFamily="2" charset="-122"/>
              </a:rPr>
              <a:t>侧装</a:t>
            </a:r>
          </a:p>
        </p:txBody>
      </p:sp>
    </p:spTree>
    <p:extLst>
      <p:ext uri="{BB962C8B-B14F-4D97-AF65-F5344CB8AC3E}">
        <p14:creationId xmlns:p14="http://schemas.microsoft.com/office/powerpoint/2010/main" val="3325605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pic>
        <p:nvPicPr>
          <p:cNvPr id="4" name="Picture 21">
            <a:extLst>
              <a:ext uri="{FF2B5EF4-FFF2-40B4-BE49-F238E27FC236}">
                <a16:creationId xmlns:a16="http://schemas.microsoft.com/office/drawing/2014/main" id="{E0E476D6-3B38-B0E9-5B56-EAEC6EB586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4190" y="1685977"/>
            <a:ext cx="3228975" cy="324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2">
            <a:extLst>
              <a:ext uri="{FF2B5EF4-FFF2-40B4-BE49-F238E27FC236}">
                <a16:creationId xmlns:a16="http://schemas.microsoft.com/office/drawing/2014/main" id="{A8212780-9085-FA13-CA21-F25DB94D70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477" y="1476692"/>
            <a:ext cx="3727450"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a:extLst>
              <a:ext uri="{FF2B5EF4-FFF2-40B4-BE49-F238E27FC236}">
                <a16:creationId xmlns:a16="http://schemas.microsoft.com/office/drawing/2014/main" id="{1026B280-7463-A090-C02D-1372F597B1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85373" y="1476692"/>
            <a:ext cx="2465388" cy="367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WordArt 18" descr="白色大理石">
            <a:extLst>
              <a:ext uri="{FF2B5EF4-FFF2-40B4-BE49-F238E27FC236}">
                <a16:creationId xmlns:a16="http://schemas.microsoft.com/office/drawing/2014/main" id="{56CFE20E-468F-A873-3A4A-751B29B5DB36}"/>
              </a:ext>
            </a:extLst>
          </p:cNvPr>
          <p:cNvSpPr>
            <a:spLocks noChangeArrowheads="1" noChangeShapeType="1" noTextEdit="1"/>
          </p:cNvSpPr>
          <p:nvPr/>
        </p:nvSpPr>
        <p:spPr bwMode="auto">
          <a:xfrm>
            <a:off x="5580063" y="5445125"/>
            <a:ext cx="1943100" cy="720725"/>
          </a:xfrm>
          <a:prstGeom prst="rect">
            <a:avLst/>
          </a:prstGeom>
        </p:spPr>
        <p:txBody>
          <a:bodyPr wrap="none" fromWordArt="1">
            <a:prstTxWarp prst="textInflate">
              <a:avLst>
                <a:gd name="adj" fmla="val 13634"/>
              </a:avLst>
            </a:prstTxWarp>
            <a:scene3d>
              <a:camera prst="legacyObliqueRight"/>
              <a:lightRig rig="legacyHarsh3" dir="t"/>
            </a:scene3d>
            <a:sp3d extrusionH="100000" prstMaterial="legacyMatte">
              <a:extrusionClr>
                <a:srgbClr val="663300"/>
              </a:extrusionClr>
              <a:contourClr>
                <a:srgbClr val="FFFFFF"/>
              </a:contourClr>
            </a:sp3d>
          </a:bodyPr>
          <a:lstStyle/>
          <a:p>
            <a:pPr algn="ctr"/>
            <a:r>
              <a:rPr lang="zh-CN" altLang="en-US" sz="3600" kern="10" dirty="0">
                <a:ln w="9525">
                  <a:round/>
                  <a:headEnd/>
                  <a:tailEnd/>
                </a:ln>
                <a:blipFill dpi="0" rotWithShape="0">
                  <a:blip r:embed="rId5"/>
                  <a:srcRect/>
                  <a:tile tx="0" ty="0" sx="100000" sy="100000" flip="none" algn="tl"/>
                </a:blipFill>
                <a:latin typeface="宋体" panose="02010600030101010101" pitchFamily="2" charset="-122"/>
              </a:rPr>
              <a:t>正面</a:t>
            </a:r>
          </a:p>
        </p:txBody>
      </p:sp>
      <p:sp>
        <p:nvSpPr>
          <p:cNvPr id="9" name="WordArt 4" descr="白色大理石">
            <a:extLst>
              <a:ext uri="{FF2B5EF4-FFF2-40B4-BE49-F238E27FC236}">
                <a16:creationId xmlns:a16="http://schemas.microsoft.com/office/drawing/2014/main" id="{D362EF6A-AC5F-1F6D-9BDA-A8274FC051C9}"/>
              </a:ext>
            </a:extLst>
          </p:cNvPr>
          <p:cNvSpPr>
            <a:spLocks noChangeArrowheads="1" noChangeShapeType="1" noTextEdit="1"/>
          </p:cNvSpPr>
          <p:nvPr/>
        </p:nvSpPr>
        <p:spPr bwMode="auto">
          <a:xfrm>
            <a:off x="8858498" y="5445124"/>
            <a:ext cx="1943100" cy="720725"/>
          </a:xfrm>
          <a:prstGeom prst="rect">
            <a:avLst/>
          </a:prstGeom>
        </p:spPr>
        <p:txBody>
          <a:bodyPr wrap="none" fromWordArt="1">
            <a:prstTxWarp prst="textInflate">
              <a:avLst>
                <a:gd name="adj" fmla="val 13634"/>
              </a:avLst>
            </a:prstTxWarp>
            <a:scene3d>
              <a:camera prst="legacyObliqueRight"/>
              <a:lightRig rig="legacyHarsh3" dir="t"/>
            </a:scene3d>
            <a:sp3d extrusionH="100000" prstMaterial="legacyMatte">
              <a:extrusionClr>
                <a:srgbClr val="663300"/>
              </a:extrusionClr>
              <a:contourClr>
                <a:srgbClr val="FFFFFF"/>
              </a:contourClr>
            </a:sp3d>
          </a:bodyPr>
          <a:lstStyle/>
          <a:p>
            <a:pPr algn="ctr"/>
            <a:r>
              <a:rPr lang="zh-CN" altLang="en-US" sz="3600" kern="10" dirty="0">
                <a:ln w="9525">
                  <a:round/>
                  <a:headEnd/>
                  <a:tailEnd/>
                </a:ln>
                <a:blipFill dpi="0" rotWithShape="0">
                  <a:blip r:embed="rId5"/>
                  <a:srcRect/>
                  <a:tile tx="0" ty="0" sx="100000" sy="100000" flip="none" algn="tl"/>
                </a:blipFill>
                <a:latin typeface="宋体" panose="02010600030101010101" pitchFamily="2" charset="-122"/>
              </a:rPr>
              <a:t>侧面</a:t>
            </a:r>
          </a:p>
        </p:txBody>
      </p:sp>
      <p:sp>
        <p:nvSpPr>
          <p:cNvPr id="11" name="文本框 10">
            <a:extLst>
              <a:ext uri="{FF2B5EF4-FFF2-40B4-BE49-F238E27FC236}">
                <a16:creationId xmlns:a16="http://schemas.microsoft.com/office/drawing/2014/main" id="{CBB5A364-F9C2-1919-A438-C61C7F462011}"/>
              </a:ext>
            </a:extLst>
          </p:cNvPr>
          <p:cNvSpPr txBox="1"/>
          <p:nvPr/>
        </p:nvSpPr>
        <p:spPr>
          <a:xfrm>
            <a:off x="6551613" y="1107360"/>
            <a:ext cx="2881832" cy="369332"/>
          </a:xfrm>
          <a:prstGeom prst="rect">
            <a:avLst/>
          </a:prstGeom>
          <a:noFill/>
        </p:spPr>
        <p:txBody>
          <a:bodyPr wrap="square">
            <a:spAutoFit/>
          </a:bodyPr>
          <a:lstStyle/>
          <a:p>
            <a:r>
              <a:rPr lang="zh-CN" altLang="en-US" b="1" dirty="0"/>
              <a:t>变频器的周围空间</a:t>
            </a:r>
          </a:p>
        </p:txBody>
      </p:sp>
    </p:spTree>
    <p:extLst>
      <p:ext uri="{BB962C8B-B14F-4D97-AF65-F5344CB8AC3E}">
        <p14:creationId xmlns:p14="http://schemas.microsoft.com/office/powerpoint/2010/main" val="28911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34"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from="(-#ppt_w/2)" to="(#ppt_x)" calcmode="lin" valueType="num">
                                      <p:cBhvr>
                                        <p:cTn id="17" dur="600" fill="hold">
                                          <p:stCondLst>
                                            <p:cond delay="0"/>
                                          </p:stCondLst>
                                        </p:cTn>
                                        <p:tgtEl>
                                          <p:spTgt spid="7"/>
                                        </p:tgtEl>
                                        <p:attrNameLst>
                                          <p:attrName>ppt_x</p:attrName>
                                        </p:attrNameLst>
                                      </p:cBhvr>
                                    </p:anim>
                                    <p:anim from="0" to="-1.0" calcmode="lin" valueType="num">
                                      <p:cBhvr>
                                        <p:cTn id="18" dur="200" decel="50000" autoRev="1" fill="hold">
                                          <p:stCondLst>
                                            <p:cond delay="600"/>
                                          </p:stCondLst>
                                        </p:cTn>
                                        <p:tgtEl>
                                          <p:spTgt spid="7"/>
                                        </p:tgtEl>
                                        <p:attrNameLst>
                                          <p:attrName>xshear</p:attrName>
                                        </p:attrNameLst>
                                      </p:cBhvr>
                                    </p:anim>
                                    <p:animScale>
                                      <p:cBhvr>
                                        <p:cTn id="19" dur="200" decel="100000" autoRev="1" fill="hold">
                                          <p:stCondLst>
                                            <p:cond delay="600"/>
                                          </p:stCondLst>
                                        </p:cTn>
                                        <p:tgtEl>
                                          <p:spTgt spid="7"/>
                                        </p:tgtEl>
                                      </p:cBhvr>
                                      <p:from x="100000" y="100000"/>
                                      <p:to x="80000" y="100000"/>
                                    </p:animScale>
                                    <p:anim by="(#ppt_h/3+#ppt_w*0.1)" calcmode="lin" valueType="num">
                                      <p:cBhvr additive="sum">
                                        <p:cTn id="20" dur="200" decel="100000" autoRev="1" fill="hold">
                                          <p:stCondLst>
                                            <p:cond delay="600"/>
                                          </p:stCondLst>
                                        </p:cTn>
                                        <p:tgtEl>
                                          <p:spTgt spid="7"/>
                                        </p:tgtEl>
                                        <p:attrNameLst>
                                          <p:attrName>ppt_x</p:attrName>
                                        </p:attrNameLst>
                                      </p:cBhvr>
                                    </p:anim>
                                  </p:childTnLst>
                                </p:cTn>
                              </p:par>
                            </p:childTnLst>
                          </p:cTn>
                        </p:par>
                      </p:childTnLst>
                    </p:cTn>
                  </p:par>
                  <p:par>
                    <p:cTn id="21" fill="hold">
                      <p:stCondLst>
                        <p:cond delay="indefinite"/>
                      </p:stCondLst>
                      <p:childTnLst>
                        <p:par>
                          <p:cTn id="22" fill="hold">
                            <p:stCondLst>
                              <p:cond delay="0"/>
                            </p:stCondLst>
                            <p:childTnLst>
                              <p:par>
                                <p:cTn id="23" presetID="53"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4"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 from="(-#ppt_w/2)" to="(#ppt_x)" calcmode="lin" valueType="num">
                                      <p:cBhvr>
                                        <p:cTn id="32" dur="600" fill="hold">
                                          <p:stCondLst>
                                            <p:cond delay="0"/>
                                          </p:stCondLst>
                                        </p:cTn>
                                        <p:tgtEl>
                                          <p:spTgt spid="9"/>
                                        </p:tgtEl>
                                        <p:attrNameLst>
                                          <p:attrName>ppt_x</p:attrName>
                                        </p:attrNameLst>
                                      </p:cBhvr>
                                    </p:anim>
                                    <p:anim from="0" to="-1.0" calcmode="lin" valueType="num">
                                      <p:cBhvr>
                                        <p:cTn id="33" dur="200" decel="50000" autoRev="1" fill="hold">
                                          <p:stCondLst>
                                            <p:cond delay="600"/>
                                          </p:stCondLst>
                                        </p:cTn>
                                        <p:tgtEl>
                                          <p:spTgt spid="9"/>
                                        </p:tgtEl>
                                        <p:attrNameLst>
                                          <p:attrName>xshear</p:attrName>
                                        </p:attrNameLst>
                                      </p:cBhvr>
                                    </p:anim>
                                    <p:animScale>
                                      <p:cBhvr>
                                        <p:cTn id="34" dur="200" decel="100000" autoRev="1" fill="hold">
                                          <p:stCondLst>
                                            <p:cond delay="600"/>
                                          </p:stCondLst>
                                        </p:cTn>
                                        <p:tgtEl>
                                          <p:spTgt spid="9"/>
                                        </p:tgtEl>
                                      </p:cBhvr>
                                      <p:from x="100000" y="100000"/>
                                      <p:to x="80000" y="100000"/>
                                    </p:animScale>
                                    <p:anim by="(#ppt_h/3+#ppt_w*0.1)" calcmode="lin" valueType="num">
                                      <p:cBhvr additive="sum">
                                        <p:cTn id="35" dur="200" decel="100000" autoRev="1" fill="hold">
                                          <p:stCondLst>
                                            <p:cond delay="600"/>
                                          </p:stCondLst>
                                        </p:cTn>
                                        <p:tgtEl>
                                          <p:spTgt spid="9"/>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pic>
        <p:nvPicPr>
          <p:cNvPr id="6" name="Picture 13" descr="08">
            <a:extLst>
              <a:ext uri="{FF2B5EF4-FFF2-40B4-BE49-F238E27FC236}">
                <a16:creationId xmlns:a16="http://schemas.microsoft.com/office/drawing/2014/main" id="{55C81A4D-DF77-DEAC-17FF-50BB14726F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0957" y="1808223"/>
            <a:ext cx="4608512" cy="421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WordArt 14" descr="白色大理石">
            <a:extLst>
              <a:ext uri="{FF2B5EF4-FFF2-40B4-BE49-F238E27FC236}">
                <a16:creationId xmlns:a16="http://schemas.microsoft.com/office/drawing/2014/main" id="{3D0EADD2-BDBC-8064-306C-D4A06E11E9EA}"/>
              </a:ext>
            </a:extLst>
          </p:cNvPr>
          <p:cNvSpPr>
            <a:spLocks noChangeArrowheads="1" noChangeShapeType="1" noTextEdit="1"/>
          </p:cNvSpPr>
          <p:nvPr/>
        </p:nvSpPr>
        <p:spPr bwMode="auto">
          <a:xfrm>
            <a:off x="2088207" y="1447861"/>
            <a:ext cx="2519362" cy="2160587"/>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contourClr>
                <a:srgbClr val="FFFFFF"/>
              </a:contourClr>
            </a:sp3d>
          </a:bodyPr>
          <a:lstStyle/>
          <a:p>
            <a:pPr algn="ctr"/>
            <a:r>
              <a:rPr lang="zh-CN" altLang="en-US" sz="3600" kern="10">
                <a:ln w="9525">
                  <a:round/>
                  <a:headEnd/>
                  <a:tailEnd/>
                </a:ln>
                <a:blipFill dpi="0" rotWithShape="0">
                  <a:blip r:embed="rId3"/>
                  <a:srcRect/>
                  <a:tile tx="0" ty="0" sx="100000" sy="100000" flip="none" algn="tl"/>
                </a:blipFill>
                <a:latin typeface="宋体" panose="02010600030101010101" pitchFamily="2" charset="-122"/>
              </a:rPr>
              <a:t>纵向安装</a:t>
            </a:r>
          </a:p>
          <a:p>
            <a:pPr algn="ctr"/>
            <a:r>
              <a:rPr lang="zh-CN" altLang="en-US" sz="3600" kern="10">
                <a:ln w="9525">
                  <a:round/>
                  <a:headEnd/>
                  <a:tailEnd/>
                </a:ln>
                <a:blipFill dpi="0" rotWithShape="0">
                  <a:blip r:embed="rId3"/>
                  <a:srcRect/>
                  <a:tile tx="0" ty="0" sx="100000" sy="100000" flip="none" algn="tl"/>
                </a:blipFill>
                <a:latin typeface="宋体" panose="02010600030101010101" pitchFamily="2" charset="-122"/>
              </a:rPr>
              <a:t>示意图</a:t>
            </a:r>
          </a:p>
        </p:txBody>
      </p:sp>
      <p:pic>
        <p:nvPicPr>
          <p:cNvPr id="8" name="Picture 15">
            <a:extLst>
              <a:ext uri="{FF2B5EF4-FFF2-40B4-BE49-F238E27FC236}">
                <a16:creationId xmlns:a16="http://schemas.microsoft.com/office/drawing/2014/main" id="{24740E7F-F011-DC8B-58CE-9E5B67D227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8569" y="4472048"/>
            <a:ext cx="1655763"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8807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pic>
        <p:nvPicPr>
          <p:cNvPr id="4" name="Picture 5" descr="20123192328">
            <a:extLst>
              <a:ext uri="{FF2B5EF4-FFF2-40B4-BE49-F238E27FC236}">
                <a16:creationId xmlns:a16="http://schemas.microsoft.com/office/drawing/2014/main" id="{150095C0-8437-57D5-4D63-8A442FFBC2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92885" y="1439887"/>
            <a:ext cx="5616575" cy="42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WordArt 6" descr="白色大理石">
            <a:extLst>
              <a:ext uri="{FF2B5EF4-FFF2-40B4-BE49-F238E27FC236}">
                <a16:creationId xmlns:a16="http://schemas.microsoft.com/office/drawing/2014/main" id="{F6373A8D-844E-A5DD-725F-6561347CB9DE}"/>
              </a:ext>
            </a:extLst>
          </p:cNvPr>
          <p:cNvSpPr>
            <a:spLocks noChangeArrowheads="1" noChangeShapeType="1" noTextEdit="1"/>
          </p:cNvSpPr>
          <p:nvPr/>
        </p:nvSpPr>
        <p:spPr bwMode="auto">
          <a:xfrm>
            <a:off x="2089423" y="1297012"/>
            <a:ext cx="1584325" cy="1509712"/>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contourClr>
                <a:srgbClr val="FFFFFF"/>
              </a:contourClr>
            </a:sp3d>
          </a:bodyPr>
          <a:lstStyle/>
          <a:p>
            <a:pPr algn="ctr"/>
            <a:r>
              <a:rPr lang="zh-CN" altLang="en-US" sz="3600" kern="10" dirty="0">
                <a:ln w="9525">
                  <a:round/>
                  <a:headEnd/>
                  <a:tailEnd/>
                </a:ln>
                <a:blipFill dpi="0" rotWithShape="0">
                  <a:blip r:embed="rId3"/>
                  <a:srcRect/>
                  <a:tile tx="0" ty="0" sx="100000" sy="100000" flip="none" algn="tl"/>
                </a:blipFill>
                <a:latin typeface="宋体" panose="02010600030101010101" pitchFamily="2" charset="-122"/>
              </a:rPr>
              <a:t>纵向安装</a:t>
            </a:r>
          </a:p>
          <a:p>
            <a:pPr algn="ctr"/>
            <a:r>
              <a:rPr lang="zh-CN" altLang="en-US" sz="3600" kern="10" dirty="0">
                <a:ln w="9525">
                  <a:round/>
                  <a:headEnd/>
                  <a:tailEnd/>
                </a:ln>
                <a:blipFill dpi="0" rotWithShape="0">
                  <a:blip r:embed="rId3"/>
                  <a:srcRect/>
                  <a:tile tx="0" ty="0" sx="100000" sy="100000" flip="none" algn="tl"/>
                </a:blipFill>
                <a:latin typeface="宋体" panose="02010600030101010101" pitchFamily="2" charset="-122"/>
              </a:rPr>
              <a:t>范例</a:t>
            </a:r>
          </a:p>
        </p:txBody>
      </p:sp>
      <p:pic>
        <p:nvPicPr>
          <p:cNvPr id="7" name="Picture 7" descr="2011102710444321">
            <a:extLst>
              <a:ext uri="{FF2B5EF4-FFF2-40B4-BE49-F238E27FC236}">
                <a16:creationId xmlns:a16="http://schemas.microsoft.com/office/drawing/2014/main" id="{9004EBD4-1E41-2180-97B8-2A00E10ACE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4598" y="3097237"/>
            <a:ext cx="2781300" cy="304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6344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3" name="WordArt 15" descr="白色大理石">
            <a:extLst>
              <a:ext uri="{FF2B5EF4-FFF2-40B4-BE49-F238E27FC236}">
                <a16:creationId xmlns:a16="http://schemas.microsoft.com/office/drawing/2014/main" id="{DEEDDA51-9393-B891-7030-F4DF82104E11}"/>
              </a:ext>
            </a:extLst>
          </p:cNvPr>
          <p:cNvSpPr>
            <a:spLocks noChangeArrowheads="1" noChangeShapeType="1" noTextEdit="1"/>
          </p:cNvSpPr>
          <p:nvPr/>
        </p:nvSpPr>
        <p:spPr bwMode="auto">
          <a:xfrm>
            <a:off x="1944612" y="1623430"/>
            <a:ext cx="1872209" cy="1328624"/>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contourClr>
                <a:srgbClr val="FFFFFF"/>
              </a:contourClr>
            </a:sp3d>
          </a:bodyPr>
          <a:lstStyle/>
          <a:p>
            <a:pPr algn="ctr"/>
            <a:r>
              <a:rPr lang="zh-CN" altLang="en-US" sz="3600" kern="10" dirty="0">
                <a:ln w="9525">
                  <a:round/>
                  <a:headEnd/>
                  <a:tailEnd/>
                </a:ln>
                <a:blipFill dpi="0" rotWithShape="0">
                  <a:blip r:embed="rId2"/>
                  <a:srcRect/>
                  <a:tile tx="0" ty="0" sx="100000" sy="100000" flip="none" algn="tl"/>
                </a:blipFill>
                <a:latin typeface="宋体" panose="02010600030101010101" pitchFamily="2" charset="-122"/>
              </a:rPr>
              <a:t>横向安装</a:t>
            </a:r>
          </a:p>
          <a:p>
            <a:pPr algn="ctr"/>
            <a:r>
              <a:rPr lang="zh-CN" altLang="en-US" sz="3600" kern="10" dirty="0">
                <a:ln w="9525">
                  <a:round/>
                  <a:headEnd/>
                  <a:tailEnd/>
                </a:ln>
                <a:blipFill dpi="0" rotWithShape="0">
                  <a:blip r:embed="rId2"/>
                  <a:srcRect/>
                  <a:tile tx="0" ty="0" sx="100000" sy="100000" flip="none" algn="tl"/>
                </a:blipFill>
                <a:latin typeface="宋体" panose="02010600030101010101" pitchFamily="2" charset="-122"/>
              </a:rPr>
              <a:t>示意图</a:t>
            </a:r>
          </a:p>
        </p:txBody>
      </p:sp>
      <p:pic>
        <p:nvPicPr>
          <p:cNvPr id="5" name="Picture 16" descr="49">
            <a:extLst>
              <a:ext uri="{FF2B5EF4-FFF2-40B4-BE49-F238E27FC236}">
                <a16:creationId xmlns:a16="http://schemas.microsoft.com/office/drawing/2014/main" id="{1D678008-483D-AE38-AF66-2B116CD8C8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7422" y="1550405"/>
            <a:ext cx="2576513"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7">
            <a:extLst>
              <a:ext uri="{FF2B5EF4-FFF2-40B4-BE49-F238E27FC236}">
                <a16:creationId xmlns:a16="http://schemas.microsoft.com/office/drawing/2014/main" id="{F9264018-DE1B-8294-B194-ED3500AF79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8772" y="4287255"/>
            <a:ext cx="1655763"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2677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600" fill="hold">
                                          <p:stCondLst>
                                            <p:cond delay="0"/>
                                          </p:stCondLst>
                                        </p:cTn>
                                        <p:tgtEl>
                                          <p:spTgt spid="3"/>
                                        </p:tgtEl>
                                        <p:attrNameLst>
                                          <p:attrName>ppt_x</p:attrName>
                                        </p:attrNameLst>
                                      </p:cBhvr>
                                    </p:anim>
                                    <p:anim from="0" to="-1.0" calcmode="lin" valueType="num">
                                      <p:cBhvr>
                                        <p:cTn id="8" dur="200" decel="50000" autoRev="1" fill="hold">
                                          <p:stCondLst>
                                            <p:cond delay="600"/>
                                          </p:stCondLst>
                                        </p:cTn>
                                        <p:tgtEl>
                                          <p:spTgt spid="3"/>
                                        </p:tgtEl>
                                        <p:attrNameLst>
                                          <p:attrName>xshear</p:attrName>
                                        </p:attrNameLst>
                                      </p:cBhvr>
                                    </p:anim>
                                    <p:animScale>
                                      <p:cBhvr>
                                        <p:cTn id="9" dur="200" decel="100000" autoRev="1" fill="hold">
                                          <p:stCondLst>
                                            <p:cond delay="600"/>
                                          </p:stCondLst>
                                        </p:cTn>
                                        <p:tgtEl>
                                          <p:spTgt spid="3"/>
                                        </p:tgtEl>
                                      </p:cBhvr>
                                      <p:from x="100000" y="100000"/>
                                      <p:to x="80000" y="100000"/>
                                    </p:animScale>
                                    <p:anim by="(#ppt_h/3+#ppt_w*0.1)" calcmode="lin" valueType="num">
                                      <p:cBhvr additive="sum">
                                        <p:cTn id="10" dur="200" decel="100000" autoRev="1" fill="hold">
                                          <p:stCondLst>
                                            <p:cond delay="600"/>
                                          </p:stCondLst>
                                        </p:cTn>
                                        <p:tgtEl>
                                          <p:spTgt spid="3"/>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from="(-#ppt_w/2)" to="(#ppt_x)" calcmode="lin" valueType="num">
                                      <p:cBhvr>
                                        <p:cTn id="13" dur="600" fill="hold">
                                          <p:stCondLst>
                                            <p:cond delay="0"/>
                                          </p:stCondLst>
                                        </p:cTn>
                                        <p:tgtEl>
                                          <p:spTgt spid="5"/>
                                        </p:tgtEl>
                                        <p:attrNameLst>
                                          <p:attrName>ppt_x</p:attrName>
                                        </p:attrNameLst>
                                      </p:cBhvr>
                                    </p:anim>
                                    <p:anim from="0" to="-1.0" calcmode="lin" valueType="num">
                                      <p:cBhvr>
                                        <p:cTn id="14" dur="200" decel="50000" autoRev="1" fill="hold">
                                          <p:stCondLst>
                                            <p:cond delay="600"/>
                                          </p:stCondLst>
                                        </p:cTn>
                                        <p:tgtEl>
                                          <p:spTgt spid="5"/>
                                        </p:tgtEl>
                                        <p:attrNameLst>
                                          <p:attrName>xshear</p:attrName>
                                        </p:attrNameLst>
                                      </p:cBhvr>
                                    </p:anim>
                                    <p:animScale>
                                      <p:cBhvr>
                                        <p:cTn id="15" dur="200" decel="100000" autoRev="1" fill="hold">
                                          <p:stCondLst>
                                            <p:cond delay="600"/>
                                          </p:stCondLst>
                                        </p:cTn>
                                        <p:tgtEl>
                                          <p:spTgt spid="5"/>
                                        </p:tgtEl>
                                      </p:cBhvr>
                                      <p:from x="100000" y="100000"/>
                                      <p:to x="80000" y="100000"/>
                                    </p:animScale>
                                    <p:anim by="(#ppt_h/3+#ppt_w*0.1)" calcmode="lin" valueType="num">
                                      <p:cBhvr additive="sum">
                                        <p:cTn id="16" dur="200" decel="100000" autoRev="1" fill="hold">
                                          <p:stCondLst>
                                            <p:cond delay="600"/>
                                          </p:stCondLst>
                                        </p:cTn>
                                        <p:tgtEl>
                                          <p:spTgt spid="5"/>
                                        </p:tgtEl>
                                        <p:attrNameLst>
                                          <p:attrName>ppt_x</p:attrName>
                                        </p:attrNameLst>
                                      </p:cBhvr>
                                    </p:anim>
                                  </p:childTnLst>
                                </p:cTn>
                              </p:par>
                              <p:par>
                                <p:cTn id="17" presetID="34"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from="(-#ppt_w/2)" to="(#ppt_x)" calcmode="lin" valueType="num">
                                      <p:cBhvr>
                                        <p:cTn id="19" dur="600" fill="hold">
                                          <p:stCondLst>
                                            <p:cond delay="0"/>
                                          </p:stCondLst>
                                        </p:cTn>
                                        <p:tgtEl>
                                          <p:spTgt spid="8"/>
                                        </p:tgtEl>
                                        <p:attrNameLst>
                                          <p:attrName>ppt_x</p:attrName>
                                        </p:attrNameLst>
                                      </p:cBhvr>
                                    </p:anim>
                                    <p:anim from="0" to="-1.0" calcmode="lin" valueType="num">
                                      <p:cBhvr>
                                        <p:cTn id="20" dur="200" decel="50000" autoRev="1" fill="hold">
                                          <p:stCondLst>
                                            <p:cond delay="600"/>
                                          </p:stCondLst>
                                        </p:cTn>
                                        <p:tgtEl>
                                          <p:spTgt spid="8"/>
                                        </p:tgtEl>
                                        <p:attrNameLst>
                                          <p:attrName>xshear</p:attrName>
                                        </p:attrNameLst>
                                      </p:cBhvr>
                                    </p:anim>
                                    <p:animScale>
                                      <p:cBhvr>
                                        <p:cTn id="21" dur="200" decel="100000" autoRev="1" fill="hold">
                                          <p:stCondLst>
                                            <p:cond delay="600"/>
                                          </p:stCondLst>
                                        </p:cTn>
                                        <p:tgtEl>
                                          <p:spTgt spid="8"/>
                                        </p:tgtEl>
                                      </p:cBhvr>
                                      <p:from x="100000" y="100000"/>
                                      <p:to x="80000" y="100000"/>
                                    </p:animScale>
                                    <p:anim by="(#ppt_h/3+#ppt_w*0.1)" calcmode="lin" valueType="num">
                                      <p:cBhvr additive="sum">
                                        <p:cTn id="22" dur="200" decel="100000" autoRev="1" fill="hold">
                                          <p:stCondLst>
                                            <p:cond delay="600"/>
                                          </p:stCondLst>
                                        </p:cTn>
                                        <p:tgtEl>
                                          <p:spTgt spid="8"/>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pic>
        <p:nvPicPr>
          <p:cNvPr id="4" name="Picture 10" descr="124">
            <a:extLst>
              <a:ext uri="{FF2B5EF4-FFF2-40B4-BE49-F238E27FC236}">
                <a16:creationId xmlns:a16="http://schemas.microsoft.com/office/drawing/2014/main" id="{CC2A177C-0E6F-2D30-8DDF-35EC6A2F96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2072" y="1026957"/>
            <a:ext cx="3455988"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1" descr="2011102710444321">
            <a:extLst>
              <a:ext uri="{FF2B5EF4-FFF2-40B4-BE49-F238E27FC236}">
                <a16:creationId xmlns:a16="http://schemas.microsoft.com/office/drawing/2014/main" id="{608F7206-A584-03B5-F730-7F667D265B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0710" y="3288776"/>
            <a:ext cx="2781300" cy="304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WordArt 13" descr="白色大理石">
            <a:extLst>
              <a:ext uri="{FF2B5EF4-FFF2-40B4-BE49-F238E27FC236}">
                <a16:creationId xmlns:a16="http://schemas.microsoft.com/office/drawing/2014/main" id="{576579DA-77E7-80AF-14D6-DC058E2DEA2A}"/>
              </a:ext>
            </a:extLst>
          </p:cNvPr>
          <p:cNvSpPr>
            <a:spLocks noChangeArrowheads="1" noChangeShapeType="1" noTextEdit="1"/>
          </p:cNvSpPr>
          <p:nvPr/>
        </p:nvSpPr>
        <p:spPr bwMode="auto">
          <a:xfrm>
            <a:off x="1812510" y="1417114"/>
            <a:ext cx="2089150" cy="1584325"/>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contourClr>
                <a:srgbClr val="FFFFFF"/>
              </a:contourClr>
            </a:sp3d>
          </a:bodyPr>
          <a:lstStyle/>
          <a:p>
            <a:pPr algn="ctr"/>
            <a:r>
              <a:rPr lang="zh-CN" altLang="en-US" sz="3600" kern="10" dirty="0">
                <a:ln w="9525">
                  <a:round/>
                  <a:headEnd/>
                  <a:tailEnd/>
                </a:ln>
                <a:blipFill dpi="0" rotWithShape="0">
                  <a:blip r:embed="rId4"/>
                  <a:srcRect/>
                  <a:tile tx="0" ty="0" sx="100000" sy="100000" flip="none" algn="tl"/>
                </a:blipFill>
                <a:latin typeface="宋体" panose="02010600030101010101" pitchFamily="2" charset="-122"/>
              </a:rPr>
              <a:t>横向安装</a:t>
            </a:r>
          </a:p>
          <a:p>
            <a:pPr algn="ctr"/>
            <a:r>
              <a:rPr lang="zh-CN" altLang="en-US" sz="3600" kern="10" dirty="0">
                <a:ln w="9525">
                  <a:round/>
                  <a:headEnd/>
                  <a:tailEnd/>
                </a:ln>
                <a:blipFill dpi="0" rotWithShape="0">
                  <a:blip r:embed="rId4"/>
                  <a:srcRect/>
                  <a:tile tx="0" ty="0" sx="100000" sy="100000" flip="none" algn="tl"/>
                </a:blipFill>
                <a:latin typeface="宋体" panose="02010600030101010101" pitchFamily="2" charset="-122"/>
              </a:rPr>
              <a:t>范例</a:t>
            </a:r>
          </a:p>
        </p:txBody>
      </p:sp>
    </p:spTree>
    <p:extLst>
      <p:ext uri="{BB962C8B-B14F-4D97-AF65-F5344CB8AC3E}">
        <p14:creationId xmlns:p14="http://schemas.microsoft.com/office/powerpoint/2010/main" val="2860709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par>
                                <p:cTn id="11" presetID="6" presetClass="entr" presetSubtype="16"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pic>
        <p:nvPicPr>
          <p:cNvPr id="3" name="Picture 14" descr="010">
            <a:extLst>
              <a:ext uri="{FF2B5EF4-FFF2-40B4-BE49-F238E27FC236}">
                <a16:creationId xmlns:a16="http://schemas.microsoft.com/office/drawing/2014/main" id="{4E5E1C37-E023-6AC7-CDFC-44D316DABB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1557338"/>
            <a:ext cx="2147888"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5" descr="011">
            <a:extLst>
              <a:ext uri="{FF2B5EF4-FFF2-40B4-BE49-F238E27FC236}">
                <a16:creationId xmlns:a16="http://schemas.microsoft.com/office/drawing/2014/main" id="{CA1EAF5C-3559-CDDE-C61A-5CB182C5D0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5963" y="3141663"/>
            <a:ext cx="1908175" cy="295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WordArt 16" descr="白色大理石">
            <a:extLst>
              <a:ext uri="{FF2B5EF4-FFF2-40B4-BE49-F238E27FC236}">
                <a16:creationId xmlns:a16="http://schemas.microsoft.com/office/drawing/2014/main" id="{24F81416-EA7D-9EF4-9C2B-B365F7AE13E4}"/>
              </a:ext>
            </a:extLst>
          </p:cNvPr>
          <p:cNvSpPr>
            <a:spLocks noChangeArrowheads="1" noChangeShapeType="1" noTextEdit="1"/>
          </p:cNvSpPr>
          <p:nvPr/>
        </p:nvSpPr>
        <p:spPr bwMode="auto">
          <a:xfrm>
            <a:off x="1403350" y="5445125"/>
            <a:ext cx="1828800" cy="4572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contourClr>
                <a:srgbClr val="FFFFFF"/>
              </a:contourClr>
            </a:sp3d>
          </a:bodyPr>
          <a:lstStyle/>
          <a:p>
            <a:pPr algn="ctr"/>
            <a:r>
              <a:rPr lang="zh-CN" altLang="en-US" sz="3600" kern="10">
                <a:ln w="9525">
                  <a:round/>
                  <a:headEnd/>
                  <a:tailEnd/>
                </a:ln>
                <a:blipFill dpi="0" rotWithShape="0">
                  <a:blip r:embed="rId4"/>
                  <a:srcRect/>
                  <a:tile tx="0" ty="0" sx="100000" sy="100000" flip="none" algn="tl"/>
                </a:blipFill>
                <a:latin typeface="宋体" panose="02010600030101010101" pitchFamily="2" charset="-122"/>
              </a:rPr>
              <a:t>正确安装</a:t>
            </a:r>
          </a:p>
        </p:txBody>
      </p:sp>
      <p:sp>
        <p:nvSpPr>
          <p:cNvPr id="9" name="WordArt 17" descr="白色大理石">
            <a:extLst>
              <a:ext uri="{FF2B5EF4-FFF2-40B4-BE49-F238E27FC236}">
                <a16:creationId xmlns:a16="http://schemas.microsoft.com/office/drawing/2014/main" id="{DE40F985-F48F-3163-F583-D251B9383C98}"/>
              </a:ext>
            </a:extLst>
          </p:cNvPr>
          <p:cNvSpPr>
            <a:spLocks noChangeArrowheads="1" noChangeShapeType="1" noTextEdit="1"/>
          </p:cNvSpPr>
          <p:nvPr/>
        </p:nvSpPr>
        <p:spPr bwMode="auto">
          <a:xfrm>
            <a:off x="5651500" y="2231974"/>
            <a:ext cx="2016125" cy="549325"/>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contourClr>
                <a:srgbClr val="FFFFFF"/>
              </a:contourClr>
            </a:sp3d>
          </a:bodyPr>
          <a:lstStyle/>
          <a:p>
            <a:pPr algn="ctr"/>
            <a:r>
              <a:rPr lang="zh-CN" altLang="en-US" sz="3600" kern="10" dirty="0">
                <a:ln w="9525">
                  <a:round/>
                  <a:headEnd/>
                  <a:tailEnd/>
                </a:ln>
                <a:blipFill dpi="0" rotWithShape="0">
                  <a:blip r:embed="rId4"/>
                  <a:srcRect/>
                  <a:tile tx="0" ty="0" sx="100000" sy="100000" flip="none" algn="tl"/>
                </a:blipFill>
                <a:latin typeface="宋体" panose="02010600030101010101" pitchFamily="2" charset="-122"/>
              </a:rPr>
              <a:t>不正确安装</a:t>
            </a:r>
          </a:p>
        </p:txBody>
      </p:sp>
      <p:sp>
        <p:nvSpPr>
          <p:cNvPr id="11" name="文本框 10">
            <a:extLst>
              <a:ext uri="{FF2B5EF4-FFF2-40B4-BE49-F238E27FC236}">
                <a16:creationId xmlns:a16="http://schemas.microsoft.com/office/drawing/2014/main" id="{A4F8D785-9859-8885-83BA-BB79EC8CBD03}"/>
              </a:ext>
            </a:extLst>
          </p:cNvPr>
          <p:cNvSpPr txBox="1"/>
          <p:nvPr/>
        </p:nvSpPr>
        <p:spPr>
          <a:xfrm>
            <a:off x="1862921" y="1188006"/>
            <a:ext cx="5804704" cy="461665"/>
          </a:xfrm>
          <a:prstGeom prst="rect">
            <a:avLst/>
          </a:prstGeom>
          <a:noFill/>
        </p:spPr>
        <p:txBody>
          <a:bodyPr wrap="square">
            <a:spAutoFit/>
          </a:bodyPr>
          <a:lstStyle/>
          <a:p>
            <a:pPr algn="ctr"/>
            <a:r>
              <a:rPr lang="zh-CN" altLang="en-US" sz="2400" b="1" dirty="0"/>
              <a:t>排气风扇的安装</a:t>
            </a:r>
          </a:p>
        </p:txBody>
      </p:sp>
    </p:spTree>
    <p:extLst>
      <p:ext uri="{BB962C8B-B14F-4D97-AF65-F5344CB8AC3E}">
        <p14:creationId xmlns:p14="http://schemas.microsoft.com/office/powerpoint/2010/main" val="745058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11" name="文本框 10">
            <a:extLst>
              <a:ext uri="{FF2B5EF4-FFF2-40B4-BE49-F238E27FC236}">
                <a16:creationId xmlns:a16="http://schemas.microsoft.com/office/drawing/2014/main" id="{A4F8D785-9859-8885-83BA-BB79EC8CBD03}"/>
              </a:ext>
            </a:extLst>
          </p:cNvPr>
          <p:cNvSpPr txBox="1"/>
          <p:nvPr/>
        </p:nvSpPr>
        <p:spPr>
          <a:xfrm>
            <a:off x="2858685" y="1208332"/>
            <a:ext cx="5804704" cy="461665"/>
          </a:xfrm>
          <a:prstGeom prst="rect">
            <a:avLst/>
          </a:prstGeom>
          <a:noFill/>
        </p:spPr>
        <p:txBody>
          <a:bodyPr wrap="square">
            <a:spAutoFit/>
          </a:bodyPr>
          <a:lstStyle/>
          <a:p>
            <a:pPr algn="ctr"/>
            <a:r>
              <a:rPr lang="zh-CN" altLang="en-US" sz="2400" b="1" dirty="0"/>
              <a:t>排气风扇的安装</a:t>
            </a:r>
          </a:p>
        </p:txBody>
      </p:sp>
      <p:pic>
        <p:nvPicPr>
          <p:cNvPr id="4" name="Picture 13" descr="123">
            <a:extLst>
              <a:ext uri="{FF2B5EF4-FFF2-40B4-BE49-F238E27FC236}">
                <a16:creationId xmlns:a16="http://schemas.microsoft.com/office/drawing/2014/main" id="{2D16C6CE-D507-65D4-3DB1-1C715F4D97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4573" y="1697442"/>
            <a:ext cx="7777162" cy="391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WordArt 21" descr="白色大理石">
            <a:extLst>
              <a:ext uri="{FF2B5EF4-FFF2-40B4-BE49-F238E27FC236}">
                <a16:creationId xmlns:a16="http://schemas.microsoft.com/office/drawing/2014/main" id="{8DB40C0F-D68B-4786-56C6-062C2B8002EA}"/>
              </a:ext>
            </a:extLst>
          </p:cNvPr>
          <p:cNvSpPr>
            <a:spLocks noChangeArrowheads="1" noChangeShapeType="1" noTextEdit="1"/>
          </p:cNvSpPr>
          <p:nvPr/>
        </p:nvSpPr>
        <p:spPr bwMode="auto">
          <a:xfrm>
            <a:off x="2303710" y="5874155"/>
            <a:ext cx="1828800" cy="4572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contourClr>
                <a:srgbClr val="FFFFFF"/>
              </a:contourClr>
            </a:sp3d>
          </a:bodyPr>
          <a:lstStyle/>
          <a:p>
            <a:pPr algn="ctr"/>
            <a:r>
              <a:rPr lang="zh-CN" altLang="en-US" sz="3600" kern="10">
                <a:ln w="9525">
                  <a:round/>
                  <a:headEnd/>
                  <a:tailEnd/>
                </a:ln>
                <a:blipFill dpi="0" rotWithShape="0">
                  <a:blip r:embed="rId3"/>
                  <a:srcRect/>
                  <a:tile tx="0" ty="0" sx="100000" sy="100000" flip="none" algn="tl"/>
                </a:blipFill>
                <a:latin typeface="宋体" panose="02010600030101010101" pitchFamily="2" charset="-122"/>
              </a:rPr>
              <a:t>横配置</a:t>
            </a:r>
          </a:p>
        </p:txBody>
      </p:sp>
      <p:sp>
        <p:nvSpPr>
          <p:cNvPr id="7" name="WordArt 22" descr="白色大理石">
            <a:extLst>
              <a:ext uri="{FF2B5EF4-FFF2-40B4-BE49-F238E27FC236}">
                <a16:creationId xmlns:a16="http://schemas.microsoft.com/office/drawing/2014/main" id="{53D39AB1-D515-A692-0AEA-10EB9DF12DFF}"/>
              </a:ext>
            </a:extLst>
          </p:cNvPr>
          <p:cNvSpPr>
            <a:spLocks noChangeArrowheads="1" noChangeShapeType="1" noTextEdit="1"/>
          </p:cNvSpPr>
          <p:nvPr/>
        </p:nvSpPr>
        <p:spPr bwMode="auto">
          <a:xfrm>
            <a:off x="6985248" y="5874155"/>
            <a:ext cx="1828800" cy="4572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contourClr>
                <a:srgbClr val="FFFFFF"/>
              </a:contourClr>
            </a:sp3d>
          </a:bodyPr>
          <a:lstStyle/>
          <a:p>
            <a:pPr algn="ctr"/>
            <a:r>
              <a:rPr lang="zh-CN" altLang="en-US" sz="3600" kern="10">
                <a:ln w="9525">
                  <a:round/>
                  <a:headEnd/>
                  <a:tailEnd/>
                </a:ln>
                <a:blipFill dpi="0" rotWithShape="0">
                  <a:blip r:embed="rId3"/>
                  <a:srcRect/>
                  <a:tile tx="0" ty="0" sx="100000" sy="100000" flip="none" algn="tl"/>
                </a:blipFill>
                <a:latin typeface="宋体" panose="02010600030101010101" pitchFamily="2" charset="-122"/>
              </a:rPr>
              <a:t>纵配置</a:t>
            </a:r>
          </a:p>
        </p:txBody>
      </p:sp>
    </p:spTree>
    <p:extLst>
      <p:ext uri="{BB962C8B-B14F-4D97-AF65-F5344CB8AC3E}">
        <p14:creationId xmlns:p14="http://schemas.microsoft.com/office/powerpoint/2010/main" val="4277822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621503" y="1175592"/>
            <a:ext cx="9220835"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1.1.4</a:t>
            </a:r>
            <a:r>
              <a:rPr lang="zh-CN" altLang="en-US" sz="2400" b="1" dirty="0">
                <a:solidFill>
                  <a:srgbClr val="294B64"/>
                </a:solidFill>
                <a:latin typeface="微软雅黑" panose="020B0503020204020204" charset="-122"/>
                <a:ea typeface="微软雅黑" panose="020B0503020204020204" charset="-122"/>
              </a:rPr>
              <a:t>变频器发展趋势及思考</a:t>
            </a:r>
            <a:endParaRPr lang="en-US" altLang="zh-CN" sz="2400" b="1" dirty="0">
              <a:solidFill>
                <a:srgbClr val="294B64"/>
              </a:solidFill>
              <a:latin typeface="微软雅黑" panose="020B0503020204020204" charset="-122"/>
              <a:ea typeface="微软雅黑" panose="020B0503020204020204" charset="-122"/>
            </a:endParaRPr>
          </a:p>
        </p:txBody>
      </p:sp>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3" name="文本框 12">
            <a:extLst>
              <a:ext uri="{FF2B5EF4-FFF2-40B4-BE49-F238E27FC236}">
                <a16:creationId xmlns:a16="http://schemas.microsoft.com/office/drawing/2014/main" id="{1EAA946D-F80F-4DE2-838C-95616FCC60DE}"/>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1.1 </a:t>
            </a:r>
            <a:r>
              <a:rPr lang="zh-CN" altLang="en-US" sz="3200" b="1" dirty="0">
                <a:solidFill>
                  <a:srgbClr val="022F4F"/>
                </a:solidFill>
                <a:latin typeface="微软雅黑" panose="020B0503020204020204" charset="-122"/>
                <a:ea typeface="微软雅黑" panose="020B0503020204020204" charset="-122"/>
              </a:rPr>
              <a:t>变频器认知</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3" name="表格 2">
            <a:extLst>
              <a:ext uri="{FF2B5EF4-FFF2-40B4-BE49-F238E27FC236}">
                <a16:creationId xmlns:a16="http://schemas.microsoft.com/office/drawing/2014/main" id="{F59FA808-D557-7F31-F4A6-3014A98D743D}"/>
              </a:ext>
            </a:extLst>
          </p:cNvPr>
          <p:cNvGraphicFramePr>
            <a:graphicFrameLocks noGrp="1"/>
          </p:cNvGraphicFramePr>
          <p:nvPr>
            <p:extLst>
              <p:ext uri="{D42A27DB-BD31-4B8C-83A1-F6EECF244321}">
                <p14:modId xmlns:p14="http://schemas.microsoft.com/office/powerpoint/2010/main" val="3227442861"/>
              </p:ext>
            </p:extLst>
          </p:nvPr>
        </p:nvGraphicFramePr>
        <p:xfrm>
          <a:off x="1332545" y="2375991"/>
          <a:ext cx="8856983" cy="2454910"/>
        </p:xfrm>
        <a:graphic>
          <a:graphicData uri="http://schemas.openxmlformats.org/drawingml/2006/table">
            <a:tbl>
              <a:tblPr firstRow="1" firstCol="1" bandRow="1">
                <a:tableStyleId>{F5AB1C69-6EDB-4FF4-983F-18BD219EF322}</a:tableStyleId>
              </a:tblPr>
              <a:tblGrid>
                <a:gridCol w="2111257">
                  <a:extLst>
                    <a:ext uri="{9D8B030D-6E8A-4147-A177-3AD203B41FA5}">
                      <a16:colId xmlns:a16="http://schemas.microsoft.com/office/drawing/2014/main" val="3880841621"/>
                    </a:ext>
                  </a:extLst>
                </a:gridCol>
                <a:gridCol w="3076257">
                  <a:extLst>
                    <a:ext uri="{9D8B030D-6E8A-4147-A177-3AD203B41FA5}">
                      <a16:colId xmlns:a16="http://schemas.microsoft.com/office/drawing/2014/main" val="2806100217"/>
                    </a:ext>
                  </a:extLst>
                </a:gridCol>
                <a:gridCol w="3669469">
                  <a:extLst>
                    <a:ext uri="{9D8B030D-6E8A-4147-A177-3AD203B41FA5}">
                      <a16:colId xmlns:a16="http://schemas.microsoft.com/office/drawing/2014/main" val="1182662823"/>
                    </a:ext>
                  </a:extLst>
                </a:gridCol>
              </a:tblGrid>
              <a:tr h="260350">
                <a:tc>
                  <a:txBody>
                    <a:bodyPr/>
                    <a:lstStyle/>
                    <a:p>
                      <a:pPr algn="ctr"/>
                      <a:r>
                        <a:rPr lang="zh-CN" sz="1600">
                          <a:effectLst/>
                        </a:rPr>
                        <a:t>发展时间</a:t>
                      </a:r>
                      <a:endParaRPr lang="zh-CN"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a:r>
                        <a:rPr lang="zh-CN" sz="1600">
                          <a:effectLst/>
                        </a:rPr>
                        <a:t>技术更迭</a:t>
                      </a:r>
                      <a:endParaRPr lang="zh-CN"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a:r>
                        <a:rPr lang="zh-CN" sz="1600">
                          <a:effectLst/>
                        </a:rPr>
                        <a:t>时代应用</a:t>
                      </a:r>
                      <a:endParaRPr lang="zh-CN"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18261176"/>
                  </a:ext>
                </a:extLst>
              </a:tr>
              <a:tr h="182880">
                <a:tc>
                  <a:txBody>
                    <a:bodyPr/>
                    <a:lstStyle/>
                    <a:p>
                      <a:pPr algn="ctr"/>
                      <a:r>
                        <a:rPr lang="en-US" sz="1600" dirty="0">
                          <a:effectLst/>
                        </a:rPr>
                        <a:t>20</a:t>
                      </a:r>
                      <a:r>
                        <a:rPr lang="zh-CN" sz="1600" dirty="0">
                          <a:effectLst/>
                        </a:rPr>
                        <a:t>世纪</a:t>
                      </a:r>
                      <a:r>
                        <a:rPr lang="en-US" sz="1600" dirty="0">
                          <a:effectLst/>
                        </a:rPr>
                        <a:t>60</a:t>
                      </a:r>
                      <a:r>
                        <a:rPr lang="zh-CN" sz="1600" dirty="0">
                          <a:effectLst/>
                        </a:rPr>
                        <a:t>年代以后</a:t>
                      </a:r>
                      <a:endParaRPr lang="zh-CN" sz="18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r>
                        <a:rPr lang="zh-CN" sz="1600">
                          <a:effectLst/>
                        </a:rPr>
                        <a:t>电力电子器件晶闸管及其升级产品的普遍应用，但其调速性能远远无法满足需要</a:t>
                      </a:r>
                      <a:endParaRPr lang="zh-CN"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just"/>
                      <a:r>
                        <a:rPr lang="en-US" sz="1600">
                          <a:effectLst/>
                        </a:rPr>
                        <a:t>1968</a:t>
                      </a:r>
                      <a:r>
                        <a:rPr lang="zh-CN" sz="1600">
                          <a:effectLst/>
                        </a:rPr>
                        <a:t>年以丹佛斯为代表的高技术企业开始批量化生产变频器，开启了变频器工业化的新时代</a:t>
                      </a:r>
                      <a:endParaRPr lang="zh-CN"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17130056"/>
                  </a:ext>
                </a:extLst>
              </a:tr>
              <a:tr h="182880">
                <a:tc>
                  <a:txBody>
                    <a:bodyPr/>
                    <a:lstStyle/>
                    <a:p>
                      <a:pPr algn="ctr"/>
                      <a:r>
                        <a:rPr lang="en-US" sz="1600" dirty="0">
                          <a:effectLst/>
                        </a:rPr>
                        <a:t>20</a:t>
                      </a:r>
                      <a:r>
                        <a:rPr lang="zh-CN" sz="1600" dirty="0">
                          <a:effectLst/>
                        </a:rPr>
                        <a:t>世纪</a:t>
                      </a:r>
                      <a:r>
                        <a:rPr lang="en-US" sz="1600" dirty="0">
                          <a:effectLst/>
                        </a:rPr>
                        <a:t>70</a:t>
                      </a:r>
                      <a:r>
                        <a:rPr lang="zh-CN" sz="1600" dirty="0">
                          <a:effectLst/>
                        </a:rPr>
                        <a:t>年代开始</a:t>
                      </a:r>
                      <a:endParaRPr lang="zh-CN" sz="18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r>
                        <a:rPr lang="zh-CN" sz="1600">
                          <a:effectLst/>
                        </a:rPr>
                        <a:t>脉宽调制变压变频</a:t>
                      </a:r>
                      <a:r>
                        <a:rPr lang="en-US" sz="1600">
                          <a:effectLst/>
                        </a:rPr>
                        <a:t>(PWM</a:t>
                      </a:r>
                      <a:r>
                        <a:rPr lang="zh-CN" sz="1600">
                          <a:effectLst/>
                        </a:rPr>
                        <a:t>－</a:t>
                      </a:r>
                      <a:r>
                        <a:rPr lang="en-US" sz="1600">
                          <a:effectLst/>
                        </a:rPr>
                        <a:t>VVVF)</a:t>
                      </a:r>
                      <a:r>
                        <a:rPr lang="zh-CN" sz="1600">
                          <a:effectLst/>
                        </a:rPr>
                        <a:t>调速的研究得到突破</a:t>
                      </a:r>
                      <a:endParaRPr lang="zh-CN"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just"/>
                      <a:r>
                        <a:rPr lang="en-US" sz="1600">
                          <a:effectLst/>
                        </a:rPr>
                        <a:t>20</a:t>
                      </a:r>
                      <a:r>
                        <a:rPr lang="zh-CN" sz="1600">
                          <a:effectLst/>
                        </a:rPr>
                        <a:t>世纪</a:t>
                      </a:r>
                      <a:r>
                        <a:rPr lang="en-US" sz="1600">
                          <a:effectLst/>
                        </a:rPr>
                        <a:t>80</a:t>
                      </a:r>
                      <a:r>
                        <a:rPr lang="zh-CN" sz="1600">
                          <a:effectLst/>
                        </a:rPr>
                        <a:t>年代以后微处理器技术的完善使得各种优化算法得以容易的实现</a:t>
                      </a:r>
                      <a:endParaRPr lang="zh-CN"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32045220"/>
                  </a:ext>
                </a:extLst>
              </a:tr>
              <a:tr h="182880">
                <a:tc>
                  <a:txBody>
                    <a:bodyPr/>
                    <a:lstStyle/>
                    <a:p>
                      <a:pPr algn="ctr"/>
                      <a:r>
                        <a:rPr lang="en-US" sz="1600" dirty="0">
                          <a:effectLst/>
                        </a:rPr>
                        <a:t>20</a:t>
                      </a:r>
                      <a:r>
                        <a:rPr lang="zh-CN" sz="1600" dirty="0">
                          <a:effectLst/>
                        </a:rPr>
                        <a:t>世纪</a:t>
                      </a:r>
                      <a:r>
                        <a:rPr lang="en-US" sz="1600" dirty="0">
                          <a:effectLst/>
                        </a:rPr>
                        <a:t>80</a:t>
                      </a:r>
                      <a:r>
                        <a:rPr lang="zh-CN" sz="1600" dirty="0">
                          <a:effectLst/>
                        </a:rPr>
                        <a:t>年代中后期</a:t>
                      </a:r>
                      <a:endParaRPr lang="zh-CN" sz="18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r>
                        <a:rPr lang="en-US" sz="1600" dirty="0">
                          <a:effectLst/>
                        </a:rPr>
                        <a:t>VVVF</a:t>
                      </a:r>
                      <a:r>
                        <a:rPr lang="zh-CN" sz="1600" dirty="0">
                          <a:effectLst/>
                        </a:rPr>
                        <a:t>变频器技术实用化</a:t>
                      </a:r>
                      <a:endParaRPr lang="zh-CN" sz="18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just"/>
                      <a:r>
                        <a:rPr lang="zh-CN" sz="1600" dirty="0">
                          <a:effectLst/>
                        </a:rPr>
                        <a:t>最早的变频器是日本人买了英国专利研制的，但美国和德国凭借电子元件生产和电子技术的优势，高端产品迅速抢占市场</a:t>
                      </a:r>
                      <a:endParaRPr lang="zh-CN" sz="18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857530048"/>
                  </a:ext>
                </a:extLst>
              </a:tr>
            </a:tbl>
          </a:graphicData>
        </a:graphic>
      </p:graphicFrame>
    </p:spTree>
    <p:extLst>
      <p:ext uri="{BB962C8B-B14F-4D97-AF65-F5344CB8AC3E}">
        <p14:creationId xmlns:p14="http://schemas.microsoft.com/office/powerpoint/2010/main" val="311482641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282175" y="1088940"/>
            <a:ext cx="8942070"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1.3.5 </a:t>
            </a:r>
            <a:r>
              <a:rPr lang="zh-CN" altLang="en-US" sz="2400" b="1" dirty="0">
                <a:solidFill>
                  <a:srgbClr val="294B64"/>
                </a:solidFill>
                <a:latin typeface="微软雅黑" panose="020B0503020204020204" charset="-122"/>
                <a:ea typeface="微软雅黑" panose="020B0503020204020204" charset="-122"/>
              </a:rPr>
              <a:t>变频器变频器的主电路及配线</a:t>
            </a:r>
            <a:endParaRPr lang="en-US" altLang="zh-CN" sz="2400" b="1" dirty="0">
              <a:solidFill>
                <a:srgbClr val="294B64"/>
              </a:solidFill>
              <a:latin typeface="微软雅黑" panose="020B0503020204020204" charset="-122"/>
              <a:ea typeface="微软雅黑" panose="020B0503020204020204" charset="-122"/>
            </a:endParaRPr>
          </a:p>
        </p:txBody>
      </p:sp>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9" name="文本框 8">
            <a:extLst>
              <a:ext uri="{FF2B5EF4-FFF2-40B4-BE49-F238E27FC236}">
                <a16:creationId xmlns:a16="http://schemas.microsoft.com/office/drawing/2014/main" id="{F357A6BC-6D6F-921C-0EA4-B7D5A7CEA65C}"/>
              </a:ext>
            </a:extLst>
          </p:cNvPr>
          <p:cNvSpPr txBox="1"/>
          <p:nvPr/>
        </p:nvSpPr>
        <p:spPr>
          <a:xfrm>
            <a:off x="360437" y="1669997"/>
            <a:ext cx="10513167" cy="875881"/>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sz="1800" dirty="0">
                <a:effectLst/>
                <a:ea typeface="宋体" panose="02010600030101010101" pitchFamily="2" charset="-122"/>
                <a:cs typeface="宋体" panose="02010600030101010101" pitchFamily="2" charset="-122"/>
              </a:rPr>
              <a:t>变频器安装除了考虑安装环境、安装方式外，在控制柜内安装时，还需要考虑电磁干扰、配线方式等因素。</a:t>
            </a:r>
            <a:endParaRPr lang="zh-CN" altLang="en-US" dirty="0"/>
          </a:p>
        </p:txBody>
      </p:sp>
      <p:pic>
        <p:nvPicPr>
          <p:cNvPr id="3" name="图片 2">
            <a:extLst>
              <a:ext uri="{FF2B5EF4-FFF2-40B4-BE49-F238E27FC236}">
                <a16:creationId xmlns:a16="http://schemas.microsoft.com/office/drawing/2014/main" id="{F577D69F-2C66-64AA-1262-C045439404FD}"/>
              </a:ext>
            </a:extLst>
          </p:cNvPr>
          <p:cNvPicPr>
            <a:picLocks noChangeAspect="1"/>
          </p:cNvPicPr>
          <p:nvPr/>
        </p:nvPicPr>
        <p:blipFill>
          <a:blip r:embed="rId2"/>
          <a:stretch>
            <a:fillRect/>
          </a:stretch>
        </p:blipFill>
        <p:spPr>
          <a:xfrm>
            <a:off x="1360827" y="2561940"/>
            <a:ext cx="8764775" cy="2622363"/>
          </a:xfrm>
          <a:prstGeom prst="rect">
            <a:avLst/>
          </a:prstGeom>
        </p:spPr>
      </p:pic>
      <p:sp>
        <p:nvSpPr>
          <p:cNvPr id="14" name="文本框 13">
            <a:extLst>
              <a:ext uri="{FF2B5EF4-FFF2-40B4-BE49-F238E27FC236}">
                <a16:creationId xmlns:a16="http://schemas.microsoft.com/office/drawing/2014/main" id="{893027FF-7E7E-C43C-6877-32C2BFC54FD0}"/>
              </a:ext>
            </a:extLst>
          </p:cNvPr>
          <p:cNvSpPr txBox="1"/>
          <p:nvPr/>
        </p:nvSpPr>
        <p:spPr>
          <a:xfrm>
            <a:off x="3096741" y="5426491"/>
            <a:ext cx="5800436" cy="307777"/>
          </a:xfrm>
          <a:prstGeom prst="rect">
            <a:avLst/>
          </a:prstGeom>
          <a:noFill/>
        </p:spPr>
        <p:txBody>
          <a:bodyPr wrap="square">
            <a:spAutoFit/>
          </a:bodyPr>
          <a:lstStyle/>
          <a:p>
            <a:pPr algn="ctr"/>
            <a:r>
              <a:rPr lang="zh-CN" altLang="zh-CN" sz="1400" dirty="0">
                <a:effectLst/>
                <a:ea typeface="宋体" panose="02010600030101010101" pitchFamily="2" charset="-122"/>
                <a:cs typeface="宋体" panose="02010600030101010101" pitchFamily="2" charset="-122"/>
              </a:rPr>
              <a:t>变频器典型系统接线</a:t>
            </a:r>
            <a:endParaRPr lang="zh-CN" altLang="en-US" sz="1400" dirty="0"/>
          </a:p>
        </p:txBody>
      </p:sp>
    </p:spTree>
    <p:extLst>
      <p:ext uri="{BB962C8B-B14F-4D97-AF65-F5344CB8AC3E}">
        <p14:creationId xmlns:p14="http://schemas.microsoft.com/office/powerpoint/2010/main" val="261760032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EE5A36B5-42DD-7F2C-1247-FB11A5484FC0}"/>
              </a:ext>
            </a:extLst>
          </p:cNvPr>
          <p:cNvSpPr txBox="1"/>
          <p:nvPr/>
        </p:nvSpPr>
        <p:spPr>
          <a:xfrm>
            <a:off x="792485" y="1529185"/>
            <a:ext cx="9865096" cy="3766865"/>
          </a:xfrm>
          <a:prstGeom prst="rect">
            <a:avLst/>
          </a:prstGeom>
          <a:noFill/>
        </p:spPr>
        <p:txBody>
          <a:bodyPr wrap="square">
            <a:spAutoFit/>
          </a:bodyPr>
          <a:lstStyle/>
          <a:p>
            <a:pPr>
              <a:lnSpc>
                <a:spcPct val="150000"/>
              </a:lnSpc>
            </a:pPr>
            <a:r>
              <a:rPr lang="en-US" altLang="zh-CN" b="1" dirty="0">
                <a:latin typeface="+mn-ea"/>
              </a:rPr>
              <a:t>1.</a:t>
            </a:r>
            <a:r>
              <a:rPr lang="zh-CN" altLang="en-US" b="1" dirty="0">
                <a:latin typeface="+mn-ea"/>
              </a:rPr>
              <a:t>回路器件</a:t>
            </a:r>
          </a:p>
          <a:p>
            <a:pPr>
              <a:lnSpc>
                <a:spcPct val="150000"/>
              </a:lnSpc>
            </a:pPr>
            <a:r>
              <a:rPr lang="en-US" altLang="zh-CN" dirty="0">
                <a:latin typeface="+mn-ea"/>
              </a:rPr>
              <a:t>(1)</a:t>
            </a:r>
            <a:r>
              <a:rPr lang="zh-CN" altLang="en-US" dirty="0">
                <a:latin typeface="+mn-ea"/>
              </a:rPr>
              <a:t>断路器</a:t>
            </a:r>
          </a:p>
          <a:p>
            <a:pPr marL="285750" indent="-285750">
              <a:lnSpc>
                <a:spcPct val="150000"/>
              </a:lnSpc>
              <a:buFont typeface="Arial" panose="020B0604020202020204" pitchFamily="34" charset="0"/>
              <a:buChar char="•"/>
            </a:pPr>
            <a:r>
              <a:rPr lang="zh-CN" altLang="en-US" dirty="0">
                <a:latin typeface="+mn-ea"/>
              </a:rPr>
              <a:t>断路器主要功能是接通和断开变频器电源</a:t>
            </a:r>
            <a:r>
              <a:rPr lang="en-US" altLang="zh-CN" dirty="0">
                <a:latin typeface="+mn-ea"/>
              </a:rPr>
              <a:t>,</a:t>
            </a:r>
            <a:r>
              <a:rPr lang="zh-CN" altLang="en-US" dirty="0">
                <a:latin typeface="+mn-ea"/>
              </a:rPr>
              <a:t>对变频器进行过电流、欠电压保护。</a:t>
            </a:r>
          </a:p>
          <a:p>
            <a:pPr lvl="1">
              <a:lnSpc>
                <a:spcPct val="150000"/>
              </a:lnSpc>
            </a:pPr>
            <a:r>
              <a:rPr lang="zh-CN" altLang="en-US" dirty="0">
                <a:latin typeface="+mn-ea"/>
              </a:rPr>
              <a:t>①隔离作用。当变频器维修时</a:t>
            </a:r>
            <a:r>
              <a:rPr lang="en-US" altLang="zh-CN" dirty="0">
                <a:latin typeface="+mn-ea"/>
              </a:rPr>
              <a:t>,</a:t>
            </a:r>
            <a:r>
              <a:rPr lang="zh-CN" altLang="en-US" dirty="0">
                <a:latin typeface="+mn-ea"/>
              </a:rPr>
              <a:t>或长时间不用时</a:t>
            </a:r>
            <a:r>
              <a:rPr lang="en-US" altLang="zh-CN" dirty="0">
                <a:latin typeface="+mn-ea"/>
              </a:rPr>
              <a:t>,</a:t>
            </a:r>
            <a:r>
              <a:rPr lang="zh-CN" altLang="en-US" dirty="0">
                <a:latin typeface="+mn-ea"/>
              </a:rPr>
              <a:t>将其切断</a:t>
            </a:r>
            <a:r>
              <a:rPr lang="en-US" altLang="zh-CN" dirty="0">
                <a:latin typeface="+mn-ea"/>
              </a:rPr>
              <a:t>,</a:t>
            </a:r>
            <a:r>
              <a:rPr lang="zh-CN" altLang="en-US" dirty="0">
                <a:latin typeface="+mn-ea"/>
              </a:rPr>
              <a:t>使变频器与电源隔离以确保安全。</a:t>
            </a:r>
          </a:p>
          <a:p>
            <a:pPr lvl="1">
              <a:lnSpc>
                <a:spcPct val="150000"/>
              </a:lnSpc>
            </a:pPr>
            <a:r>
              <a:rPr lang="zh-CN" altLang="en-US" dirty="0">
                <a:latin typeface="+mn-ea"/>
              </a:rPr>
              <a:t>②保护作用。低压断路器具有过电流及欠电压等保护功能</a:t>
            </a:r>
            <a:r>
              <a:rPr lang="en-US" altLang="zh-CN" dirty="0">
                <a:latin typeface="+mn-ea"/>
              </a:rPr>
              <a:t>,</a:t>
            </a:r>
            <a:r>
              <a:rPr lang="zh-CN" altLang="en-US" dirty="0">
                <a:latin typeface="+mn-ea"/>
              </a:rPr>
              <a:t>当变频器的输入侧发生短路或电源电压过低时</a:t>
            </a:r>
            <a:r>
              <a:rPr lang="en-US" altLang="zh-CN" dirty="0">
                <a:latin typeface="+mn-ea"/>
              </a:rPr>
              <a:t>,</a:t>
            </a:r>
            <a:r>
              <a:rPr lang="zh-CN" altLang="en-US" dirty="0">
                <a:latin typeface="+mn-ea"/>
              </a:rPr>
              <a:t>可迅速进行保护。</a:t>
            </a:r>
          </a:p>
          <a:p>
            <a:pPr>
              <a:lnSpc>
                <a:spcPct val="150000"/>
              </a:lnSpc>
            </a:pPr>
            <a:r>
              <a:rPr lang="en-US" altLang="zh-CN" dirty="0">
                <a:latin typeface="+mn-ea"/>
              </a:rPr>
              <a:t>(2)</a:t>
            </a:r>
            <a:r>
              <a:rPr lang="zh-CN" altLang="en-US" dirty="0">
                <a:latin typeface="+mn-ea"/>
              </a:rPr>
              <a:t>熔断器</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熔断器用来对变频器进行过电流保护</a:t>
            </a:r>
            <a:r>
              <a:rPr lang="en-US" altLang="zh-CN" dirty="0">
                <a:latin typeface="+mn-ea"/>
              </a:rPr>
              <a:t>,</a:t>
            </a:r>
            <a:r>
              <a:rPr lang="zh-CN" altLang="en-US" dirty="0">
                <a:latin typeface="+mn-ea"/>
              </a:rPr>
              <a:t>熔断器的额定电流一般选用大于电动机额定电流的</a:t>
            </a:r>
            <a:r>
              <a:rPr lang="en-US" altLang="zh-CN" dirty="0">
                <a:latin typeface="+mn-ea"/>
              </a:rPr>
              <a:t>1.1∼2.0</a:t>
            </a:r>
            <a:r>
              <a:rPr lang="zh-CN" altLang="en-US" dirty="0">
                <a:latin typeface="+mn-ea"/>
              </a:rPr>
              <a:t>倍。</a:t>
            </a:r>
          </a:p>
        </p:txBody>
      </p:sp>
    </p:spTree>
    <p:extLst>
      <p:ext uri="{BB962C8B-B14F-4D97-AF65-F5344CB8AC3E}">
        <p14:creationId xmlns:p14="http://schemas.microsoft.com/office/powerpoint/2010/main" val="278078248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EE5A36B5-42DD-7F2C-1247-FB11A5484FC0}"/>
              </a:ext>
            </a:extLst>
          </p:cNvPr>
          <p:cNvSpPr txBox="1"/>
          <p:nvPr/>
        </p:nvSpPr>
        <p:spPr>
          <a:xfrm>
            <a:off x="792485" y="1529185"/>
            <a:ext cx="9865096" cy="4597862"/>
          </a:xfrm>
          <a:prstGeom prst="rect">
            <a:avLst/>
          </a:prstGeom>
          <a:noFill/>
        </p:spPr>
        <p:txBody>
          <a:bodyPr wrap="square">
            <a:spAutoFit/>
          </a:bodyPr>
          <a:lstStyle/>
          <a:p>
            <a:pPr>
              <a:lnSpc>
                <a:spcPct val="150000"/>
              </a:lnSpc>
            </a:pPr>
            <a:r>
              <a:rPr lang="en-US" altLang="zh-CN" dirty="0">
                <a:latin typeface="+mn-ea"/>
              </a:rPr>
              <a:t>(3)</a:t>
            </a:r>
            <a:r>
              <a:rPr lang="zh-CN" altLang="en-US" dirty="0">
                <a:latin typeface="+mn-ea"/>
              </a:rPr>
              <a:t>交流接触器</a:t>
            </a:r>
          </a:p>
          <a:p>
            <a:pPr marL="285750" indent="-285750">
              <a:lnSpc>
                <a:spcPct val="150000"/>
              </a:lnSpc>
              <a:buFont typeface="Arial" panose="020B0604020202020204" pitchFamily="34" charset="0"/>
              <a:buChar char="•"/>
            </a:pPr>
            <a:r>
              <a:rPr lang="zh-CN" altLang="en-US" dirty="0">
                <a:latin typeface="+mn-ea"/>
              </a:rPr>
              <a:t>交流接触器的功能是在变频器出现故障时切断主电路</a:t>
            </a:r>
            <a:r>
              <a:rPr lang="en-US" altLang="zh-CN" dirty="0">
                <a:latin typeface="+mn-ea"/>
              </a:rPr>
              <a:t>,</a:t>
            </a:r>
            <a:r>
              <a:rPr lang="zh-CN" altLang="en-US" dirty="0">
                <a:latin typeface="+mn-ea"/>
              </a:rPr>
              <a:t>并防止掉电及故障后的再启动。</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按照安装位置的不同</a:t>
            </a:r>
            <a:r>
              <a:rPr lang="en-US" altLang="zh-CN" dirty="0">
                <a:latin typeface="+mn-ea"/>
              </a:rPr>
              <a:t>,</a:t>
            </a:r>
            <a:r>
              <a:rPr lang="zh-CN" altLang="en-US" dirty="0">
                <a:latin typeface="+mn-ea"/>
              </a:rPr>
              <a:t>交流接触器可分为输入侧交流接触器和输出侧交流接触器。</a:t>
            </a:r>
          </a:p>
          <a:p>
            <a:pPr marL="285750" indent="-285750">
              <a:lnSpc>
                <a:spcPct val="150000"/>
              </a:lnSpc>
              <a:buFont typeface="Arial" panose="020B0604020202020204" pitchFamily="34" charset="0"/>
              <a:buChar char="•"/>
            </a:pPr>
            <a:r>
              <a:rPr lang="zh-CN" altLang="en-US" dirty="0">
                <a:latin typeface="+mn-ea"/>
              </a:rPr>
              <a:t>输入侧交流接触器安装在变频器的输入端</a:t>
            </a:r>
            <a:r>
              <a:rPr lang="en-US" altLang="zh-CN" dirty="0">
                <a:latin typeface="+mn-ea"/>
              </a:rPr>
              <a:t>,</a:t>
            </a:r>
            <a:r>
              <a:rPr lang="zh-CN" altLang="en-US" dirty="0">
                <a:latin typeface="+mn-ea"/>
              </a:rPr>
              <a:t>可以远距离接通和分断三相交流电源。</a:t>
            </a:r>
          </a:p>
          <a:p>
            <a:pPr marL="285750" indent="-285750">
              <a:lnSpc>
                <a:spcPct val="150000"/>
              </a:lnSpc>
              <a:buFont typeface="Arial" panose="020B0604020202020204" pitchFamily="34" charset="0"/>
              <a:buChar char="•"/>
            </a:pPr>
            <a:r>
              <a:rPr lang="zh-CN" altLang="en-US" dirty="0">
                <a:latin typeface="+mn-ea"/>
              </a:rPr>
              <a:t>输出侧交流接触器仅用于和工频切换等特殊情况</a:t>
            </a:r>
            <a:r>
              <a:rPr lang="en-US" altLang="zh-CN" dirty="0">
                <a:latin typeface="+mn-ea"/>
              </a:rPr>
              <a:t>,</a:t>
            </a:r>
            <a:r>
              <a:rPr lang="zh-CN" altLang="en-US" dirty="0">
                <a:latin typeface="+mn-ea"/>
              </a:rPr>
              <a:t>一般并不采用，并且输出侧交流接触器动作前需要先停止变频器运行，即变频器没有输出。</a:t>
            </a:r>
          </a:p>
          <a:p>
            <a:pPr>
              <a:lnSpc>
                <a:spcPct val="150000"/>
              </a:lnSpc>
            </a:pPr>
            <a:r>
              <a:rPr lang="en-US" altLang="zh-CN" dirty="0">
                <a:latin typeface="+mn-ea"/>
              </a:rPr>
              <a:t>(4)</a:t>
            </a:r>
            <a:r>
              <a:rPr lang="zh-CN" altLang="en-US" dirty="0">
                <a:latin typeface="+mn-ea"/>
              </a:rPr>
              <a:t>交流电抗器</a:t>
            </a:r>
          </a:p>
          <a:p>
            <a:pPr marL="285750" indent="-285750">
              <a:lnSpc>
                <a:spcPct val="150000"/>
              </a:lnSpc>
              <a:buFont typeface="Arial" panose="020B0604020202020204" pitchFamily="34" charset="0"/>
              <a:buChar char="•"/>
            </a:pPr>
            <a:r>
              <a:rPr lang="zh-CN" altLang="en-US" dirty="0">
                <a:latin typeface="+mn-ea"/>
              </a:rPr>
              <a:t>交流电抗器是一个带铁芯的三相电感器。</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流电抗器的主要作用是抑制谐波电流</a:t>
            </a:r>
            <a:r>
              <a:rPr lang="en-US" altLang="zh-CN" dirty="0">
                <a:latin typeface="+mn-ea"/>
              </a:rPr>
              <a:t>,</a:t>
            </a:r>
            <a:r>
              <a:rPr lang="zh-CN" altLang="en-US" dirty="0">
                <a:latin typeface="+mn-ea"/>
              </a:rPr>
              <a:t>提高变频器的电能利用效率</a:t>
            </a:r>
            <a:r>
              <a:rPr lang="en-US" altLang="zh-CN" dirty="0">
                <a:latin typeface="+mn-ea"/>
              </a:rPr>
              <a:t>(</a:t>
            </a:r>
            <a:r>
              <a:rPr lang="zh-CN" altLang="en-US" dirty="0">
                <a:latin typeface="+mn-ea"/>
              </a:rPr>
              <a:t>可提高功率因数</a:t>
            </a:r>
            <a:r>
              <a:rPr lang="en-US" altLang="zh-CN" dirty="0">
                <a:latin typeface="+mn-ea"/>
              </a:rPr>
              <a:t>)</a:t>
            </a:r>
            <a:r>
              <a:rPr lang="zh-CN" altLang="en-US" dirty="0">
                <a:latin typeface="+mn-ea"/>
              </a:rPr>
              <a:t>；在</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接通变频器的瞬间降低浪涌电流</a:t>
            </a:r>
            <a:r>
              <a:rPr lang="en-US" altLang="zh-CN" dirty="0">
                <a:latin typeface="+mn-ea"/>
              </a:rPr>
              <a:t>,</a:t>
            </a:r>
            <a:r>
              <a:rPr lang="zh-CN" altLang="en-US" dirty="0">
                <a:latin typeface="+mn-ea"/>
              </a:rPr>
              <a:t>减小电流对变频器的冲击；</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可减小三相电源不平衡对变频器的影响。</a:t>
            </a:r>
          </a:p>
        </p:txBody>
      </p:sp>
    </p:spTree>
    <p:extLst>
      <p:ext uri="{BB962C8B-B14F-4D97-AF65-F5344CB8AC3E}">
        <p14:creationId xmlns:p14="http://schemas.microsoft.com/office/powerpoint/2010/main" val="199815997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EE5A36B5-42DD-7F2C-1247-FB11A5484FC0}"/>
              </a:ext>
            </a:extLst>
          </p:cNvPr>
          <p:cNvSpPr txBox="1"/>
          <p:nvPr/>
        </p:nvSpPr>
        <p:spPr>
          <a:xfrm>
            <a:off x="792485" y="1529185"/>
            <a:ext cx="9865096" cy="4597862"/>
          </a:xfrm>
          <a:prstGeom prst="rect">
            <a:avLst/>
          </a:prstGeom>
          <a:noFill/>
        </p:spPr>
        <p:txBody>
          <a:bodyPr wrap="square">
            <a:spAutoFit/>
          </a:bodyPr>
          <a:lstStyle/>
          <a:p>
            <a:pPr>
              <a:lnSpc>
                <a:spcPct val="150000"/>
              </a:lnSpc>
            </a:pPr>
            <a:r>
              <a:rPr lang="en-US" altLang="zh-CN" dirty="0">
                <a:latin typeface="+mn-ea"/>
              </a:rPr>
              <a:t>(5)</a:t>
            </a:r>
            <a:r>
              <a:rPr lang="zh-CN" altLang="en-US" dirty="0">
                <a:latin typeface="+mn-ea"/>
              </a:rPr>
              <a:t>滤波器</a:t>
            </a:r>
          </a:p>
          <a:p>
            <a:pPr marL="285750" indent="-285750">
              <a:lnSpc>
                <a:spcPct val="150000"/>
              </a:lnSpc>
              <a:buFont typeface="Arial" panose="020B0604020202020204" pitchFamily="34" charset="0"/>
              <a:buChar char="•"/>
            </a:pPr>
            <a:r>
              <a:rPr lang="zh-CN" altLang="en-US" dirty="0">
                <a:latin typeface="+mn-ea"/>
              </a:rPr>
              <a:t>是用来削弱高频率的谐波电流</a:t>
            </a:r>
            <a:r>
              <a:rPr lang="en-US" altLang="zh-CN" dirty="0">
                <a:latin typeface="+mn-ea"/>
              </a:rPr>
              <a:t>,</a:t>
            </a:r>
            <a:r>
              <a:rPr lang="zh-CN" altLang="en-US" dirty="0">
                <a:latin typeface="+mn-ea"/>
              </a:rPr>
              <a:t>以防止变顿器对其他设备的干扰。</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滤波器主要由滤波电抗器和电容器组成。</a:t>
            </a:r>
            <a:endParaRPr lang="en-US" altLang="zh-CN" dirty="0">
              <a:latin typeface="+mn-ea"/>
            </a:endParaRPr>
          </a:p>
          <a:p>
            <a:pPr>
              <a:lnSpc>
                <a:spcPct val="150000"/>
              </a:lnSpc>
            </a:pPr>
            <a:r>
              <a:rPr lang="en-US" altLang="zh-CN" dirty="0">
                <a:latin typeface="+mn-ea"/>
              </a:rPr>
              <a:t>(6)</a:t>
            </a:r>
            <a:r>
              <a:rPr lang="zh-CN" altLang="en-US" dirty="0">
                <a:latin typeface="+mn-ea"/>
              </a:rPr>
              <a:t>制动电阻</a:t>
            </a:r>
            <a:r>
              <a:rPr lang="en-US" altLang="zh-CN" dirty="0">
                <a:latin typeface="+mn-ea"/>
              </a:rPr>
              <a:t>R</a:t>
            </a:r>
            <a:r>
              <a:rPr lang="en-US" altLang="zh-CN" sz="1400" dirty="0">
                <a:latin typeface="+mn-ea"/>
              </a:rPr>
              <a:t>B</a:t>
            </a:r>
          </a:p>
          <a:p>
            <a:pPr marL="285750" indent="-285750">
              <a:lnSpc>
                <a:spcPct val="150000"/>
              </a:lnSpc>
              <a:buFont typeface="Arial" panose="020B0604020202020204" pitchFamily="34" charset="0"/>
              <a:buChar char="•"/>
            </a:pPr>
            <a:r>
              <a:rPr lang="zh-CN" altLang="en-US" dirty="0">
                <a:latin typeface="+mn-ea"/>
              </a:rPr>
              <a:t>当电动机因频率下降或重物下降</a:t>
            </a:r>
            <a:r>
              <a:rPr lang="en-US" altLang="zh-CN" dirty="0">
                <a:latin typeface="+mn-ea"/>
              </a:rPr>
              <a:t>(</a:t>
            </a:r>
            <a:r>
              <a:rPr lang="zh-CN" altLang="en-US" dirty="0">
                <a:latin typeface="+mn-ea"/>
              </a:rPr>
              <a:t>如起重机械</a:t>
            </a:r>
            <a:r>
              <a:rPr lang="en-US" altLang="zh-CN" dirty="0">
                <a:latin typeface="+mn-ea"/>
              </a:rPr>
              <a:t>)</a:t>
            </a:r>
            <a:r>
              <a:rPr lang="zh-CN" altLang="en-US" dirty="0">
                <a:latin typeface="+mn-ea"/>
              </a:rPr>
              <a:t>而处于再生制动状态时</a:t>
            </a:r>
            <a:r>
              <a:rPr lang="en-US" altLang="zh-CN" dirty="0">
                <a:latin typeface="+mn-ea"/>
              </a:rPr>
              <a:t>,</a:t>
            </a:r>
            <a:r>
              <a:rPr lang="zh-CN" altLang="en-US" dirty="0">
                <a:latin typeface="+mn-ea"/>
              </a:rPr>
              <a:t>避免在直流回路中产生过高的泵升电压。</a:t>
            </a:r>
          </a:p>
          <a:p>
            <a:pPr>
              <a:lnSpc>
                <a:spcPct val="150000"/>
              </a:lnSpc>
            </a:pPr>
            <a:r>
              <a:rPr lang="en-US" altLang="zh-CN" dirty="0">
                <a:latin typeface="+mn-ea"/>
              </a:rPr>
              <a:t>(7)</a:t>
            </a:r>
            <a:r>
              <a:rPr lang="zh-CN" altLang="en-US" dirty="0">
                <a:latin typeface="+mn-ea"/>
              </a:rPr>
              <a:t>输出电抗器</a:t>
            </a:r>
          </a:p>
          <a:p>
            <a:pPr marL="285750" indent="-285750">
              <a:lnSpc>
                <a:spcPct val="150000"/>
              </a:lnSpc>
              <a:buFont typeface="Arial" panose="020B0604020202020204" pitchFamily="34" charset="0"/>
              <a:buChar char="•"/>
            </a:pPr>
            <a:r>
              <a:rPr lang="zh-CN" altLang="en-US" dirty="0">
                <a:latin typeface="+mn-ea"/>
              </a:rPr>
              <a:t>平衡出线电缆的分布容性负载</a:t>
            </a:r>
            <a:r>
              <a:rPr lang="en-US" altLang="zh-CN" dirty="0">
                <a:latin typeface="+mn-ea"/>
              </a:rPr>
              <a:t>,</a:t>
            </a:r>
            <a:r>
              <a:rPr lang="zh-CN" altLang="en-US" dirty="0">
                <a:latin typeface="+mn-ea"/>
              </a:rPr>
              <a:t>增大出线主回路的短路阻抗。</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并能抑制变频器输出的谐波</a:t>
            </a:r>
            <a:r>
              <a:rPr lang="en-US" altLang="zh-CN" dirty="0">
                <a:latin typeface="+mn-ea"/>
              </a:rPr>
              <a:t>,</a:t>
            </a:r>
            <a:r>
              <a:rPr lang="zh-CN" altLang="en-US" dirty="0">
                <a:latin typeface="+mn-ea"/>
              </a:rPr>
              <a:t>起到减小变频器噪声的作用。</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输出电抗器还能够延长变频器的有效传输距离，有效抑制变频器的</a:t>
            </a:r>
            <a:r>
              <a:rPr lang="en-US" altLang="zh-CN" dirty="0">
                <a:latin typeface="+mn-ea"/>
              </a:rPr>
              <a:t>IGBT</a:t>
            </a:r>
            <a:r>
              <a:rPr lang="zh-CN" altLang="en-US" dirty="0">
                <a:latin typeface="+mn-ea"/>
              </a:rPr>
              <a:t>模块开关时产生的瞬间高压，降低电机的噪音，降低涡流损耗，保护变频器内部的功率开关器件。</a:t>
            </a:r>
          </a:p>
        </p:txBody>
      </p:sp>
    </p:spTree>
    <p:extLst>
      <p:ext uri="{BB962C8B-B14F-4D97-AF65-F5344CB8AC3E}">
        <p14:creationId xmlns:p14="http://schemas.microsoft.com/office/powerpoint/2010/main" val="330867740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EE5A36B5-42DD-7F2C-1247-FB11A5484FC0}"/>
              </a:ext>
            </a:extLst>
          </p:cNvPr>
          <p:cNvSpPr txBox="1"/>
          <p:nvPr/>
        </p:nvSpPr>
        <p:spPr>
          <a:xfrm>
            <a:off x="792485" y="1529185"/>
            <a:ext cx="9865096" cy="3766865"/>
          </a:xfrm>
          <a:prstGeom prst="rect">
            <a:avLst/>
          </a:prstGeom>
          <a:noFill/>
        </p:spPr>
        <p:txBody>
          <a:bodyPr wrap="square">
            <a:spAutoFit/>
          </a:bodyPr>
          <a:lstStyle/>
          <a:p>
            <a:pPr>
              <a:lnSpc>
                <a:spcPct val="150000"/>
              </a:lnSpc>
            </a:pPr>
            <a:r>
              <a:rPr lang="en-US" altLang="zh-CN" dirty="0">
                <a:latin typeface="+mn-ea"/>
              </a:rPr>
              <a:t>2.</a:t>
            </a:r>
            <a:r>
              <a:rPr lang="zh-CN" altLang="en-US" dirty="0">
                <a:latin typeface="+mn-ea"/>
              </a:rPr>
              <a:t>电缆配线</a:t>
            </a:r>
          </a:p>
          <a:p>
            <a:pPr marL="285750" indent="-285750">
              <a:lnSpc>
                <a:spcPct val="150000"/>
              </a:lnSpc>
              <a:buFont typeface="Arial" panose="020B0604020202020204" pitchFamily="34" charset="0"/>
              <a:buChar char="•"/>
            </a:pPr>
            <a:r>
              <a:rPr lang="zh-CN" altLang="en-US" dirty="0">
                <a:latin typeface="+mn-ea"/>
              </a:rPr>
              <a:t>变频器主回路电压高</a:t>
            </a:r>
            <a:r>
              <a:rPr lang="en-US" altLang="zh-CN" dirty="0">
                <a:latin typeface="+mn-ea"/>
              </a:rPr>
              <a:t>,</a:t>
            </a:r>
            <a:r>
              <a:rPr lang="zh-CN" altLang="en-US" dirty="0">
                <a:latin typeface="+mn-ea"/>
              </a:rPr>
              <a:t>电流大</a:t>
            </a:r>
            <a:r>
              <a:rPr lang="en-US" altLang="zh-CN" dirty="0">
                <a:latin typeface="+mn-ea"/>
              </a:rPr>
              <a:t>,</a:t>
            </a:r>
            <a:r>
              <a:rPr lang="zh-CN" altLang="en-US" dirty="0">
                <a:latin typeface="+mn-ea"/>
              </a:rPr>
              <a:t>所以选择主回路连接导线时</a:t>
            </a:r>
            <a:r>
              <a:rPr lang="en-US" altLang="zh-CN" dirty="0">
                <a:latin typeface="+mn-ea"/>
              </a:rPr>
              <a:t>,</a:t>
            </a:r>
            <a:r>
              <a:rPr lang="zh-CN" altLang="en-US" dirty="0">
                <a:latin typeface="+mn-ea"/>
              </a:rPr>
              <a:t>应考虑电流容量</a:t>
            </a:r>
            <a:r>
              <a:rPr lang="en-US" altLang="zh-CN" dirty="0">
                <a:latin typeface="+mn-ea"/>
              </a:rPr>
              <a:t>,</a:t>
            </a:r>
            <a:r>
              <a:rPr lang="zh-CN" altLang="en-US" dirty="0">
                <a:latin typeface="+mn-ea"/>
              </a:rPr>
              <a:t>短路保护、电缆压降等因素。一般情况下</a:t>
            </a:r>
            <a:r>
              <a:rPr lang="en-US" altLang="zh-CN" dirty="0">
                <a:latin typeface="+mn-ea"/>
              </a:rPr>
              <a:t>,</a:t>
            </a:r>
            <a:r>
              <a:rPr lang="zh-CN" altLang="en-US" dirty="0">
                <a:latin typeface="+mn-ea"/>
              </a:rPr>
              <a:t>变频器输入电流的有效值比电动机电流大。</a:t>
            </a:r>
          </a:p>
          <a:p>
            <a:pPr marL="285750" indent="-285750">
              <a:lnSpc>
                <a:spcPct val="150000"/>
              </a:lnSpc>
              <a:buFont typeface="Arial" panose="020B0604020202020204" pitchFamily="34" charset="0"/>
              <a:buChar char="•"/>
            </a:pPr>
            <a:r>
              <a:rPr lang="zh-CN" altLang="en-US" dirty="0">
                <a:latin typeface="+mn-ea"/>
              </a:rPr>
              <a:t>变频器与电动机之间的连接电缆要尽量短</a:t>
            </a:r>
            <a:r>
              <a:rPr lang="en-US" altLang="zh-CN" dirty="0">
                <a:latin typeface="+mn-ea"/>
              </a:rPr>
              <a:t>,</a:t>
            </a:r>
            <a:r>
              <a:rPr lang="zh-CN" altLang="en-US" dirty="0">
                <a:latin typeface="+mn-ea"/>
              </a:rPr>
              <a:t>因为此电缆距离长</a:t>
            </a:r>
            <a:r>
              <a:rPr lang="en-US" altLang="zh-CN" dirty="0">
                <a:latin typeface="+mn-ea"/>
              </a:rPr>
              <a:t>,</a:t>
            </a:r>
            <a:r>
              <a:rPr lang="zh-CN" altLang="en-US" dirty="0">
                <a:latin typeface="+mn-ea"/>
              </a:rPr>
              <a:t>则电压降大</a:t>
            </a:r>
            <a:r>
              <a:rPr lang="en-US" altLang="zh-CN" dirty="0">
                <a:latin typeface="+mn-ea"/>
              </a:rPr>
              <a:t>,</a:t>
            </a:r>
            <a:r>
              <a:rPr lang="zh-CN" altLang="en-US" dirty="0">
                <a:latin typeface="+mn-ea"/>
              </a:rPr>
              <a:t>可能会引起电动机转矩的不足。</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特别是变频器输出频率较低时</a:t>
            </a:r>
            <a:r>
              <a:rPr lang="en-US" altLang="zh-CN" dirty="0">
                <a:latin typeface="+mn-ea"/>
              </a:rPr>
              <a:t>,</a:t>
            </a:r>
            <a:r>
              <a:rPr lang="zh-CN" altLang="en-US" dirty="0">
                <a:latin typeface="+mn-ea"/>
              </a:rPr>
              <a:t>其输出电压也较低</a:t>
            </a:r>
            <a:r>
              <a:rPr lang="en-US" altLang="zh-CN" dirty="0">
                <a:latin typeface="+mn-ea"/>
              </a:rPr>
              <a:t>,</a:t>
            </a:r>
            <a:r>
              <a:rPr lang="zh-CN" altLang="en-US" dirty="0">
                <a:latin typeface="+mn-ea"/>
              </a:rPr>
              <a:t>线路电压损失所占百分比加大。变频器与电动机之间的线路压降规定不能超过额定电压的</a:t>
            </a:r>
            <a:r>
              <a:rPr lang="en-US" altLang="zh-CN" dirty="0">
                <a:latin typeface="+mn-ea"/>
              </a:rPr>
              <a:t>2%</a:t>
            </a:r>
            <a:r>
              <a:rPr lang="zh-CN" altLang="en-US" dirty="0">
                <a:latin typeface="+mn-ea"/>
              </a:rPr>
              <a:t>。</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采用专用变频器时</a:t>
            </a:r>
            <a:r>
              <a:rPr lang="en-US" altLang="zh-CN" dirty="0">
                <a:latin typeface="+mn-ea"/>
              </a:rPr>
              <a:t>,</a:t>
            </a:r>
            <a:r>
              <a:rPr lang="zh-CN" altLang="en-US" dirty="0">
                <a:latin typeface="+mn-ea"/>
              </a:rPr>
              <a:t>如果有条件对变频器的输出电压进行补偿</a:t>
            </a:r>
            <a:r>
              <a:rPr lang="en-US" altLang="zh-CN" dirty="0">
                <a:latin typeface="+mn-ea"/>
              </a:rPr>
              <a:t>,</a:t>
            </a:r>
            <a:r>
              <a:rPr lang="zh-CN" altLang="en-US" dirty="0">
                <a:latin typeface="+mn-ea"/>
              </a:rPr>
              <a:t>则线路压降损失容许值可取为额定电压的</a:t>
            </a:r>
            <a:r>
              <a:rPr lang="en-US" altLang="zh-CN" dirty="0">
                <a:latin typeface="+mn-ea"/>
              </a:rPr>
              <a:t>5%</a:t>
            </a:r>
            <a:r>
              <a:rPr lang="zh-CN" altLang="en-US" dirty="0">
                <a:latin typeface="+mn-ea"/>
              </a:rPr>
              <a:t>。</a:t>
            </a:r>
          </a:p>
        </p:txBody>
      </p:sp>
    </p:spTree>
    <p:extLst>
      <p:ext uri="{BB962C8B-B14F-4D97-AF65-F5344CB8AC3E}">
        <p14:creationId xmlns:p14="http://schemas.microsoft.com/office/powerpoint/2010/main" val="75972290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EE5A36B5-42DD-7F2C-1247-FB11A5484FC0}"/>
              </a:ext>
            </a:extLst>
          </p:cNvPr>
          <p:cNvSpPr txBox="1"/>
          <p:nvPr/>
        </p:nvSpPr>
        <p:spPr>
          <a:xfrm>
            <a:off x="792485" y="1529185"/>
            <a:ext cx="9865096" cy="2520370"/>
          </a:xfrm>
          <a:prstGeom prst="rect">
            <a:avLst/>
          </a:prstGeom>
          <a:noFill/>
        </p:spPr>
        <p:txBody>
          <a:bodyPr wrap="square">
            <a:spAutoFit/>
          </a:bodyPr>
          <a:lstStyle/>
          <a:p>
            <a:pPr>
              <a:lnSpc>
                <a:spcPct val="150000"/>
              </a:lnSpc>
            </a:pPr>
            <a:r>
              <a:rPr lang="en-US" altLang="zh-CN" dirty="0">
                <a:latin typeface="+mn-ea"/>
              </a:rPr>
              <a:t>3.</a:t>
            </a:r>
            <a:r>
              <a:rPr lang="zh-CN" altLang="en-US" dirty="0">
                <a:latin typeface="+mn-ea"/>
              </a:rPr>
              <a:t>变频器接地</a:t>
            </a:r>
          </a:p>
          <a:p>
            <a:pPr marL="285750" indent="-285750">
              <a:lnSpc>
                <a:spcPct val="150000"/>
              </a:lnSpc>
              <a:buFont typeface="Arial" panose="020B0604020202020204" pitchFamily="34" charset="0"/>
              <a:buChar char="•"/>
            </a:pPr>
            <a:r>
              <a:rPr lang="zh-CN" altLang="en-US" dirty="0">
                <a:latin typeface="+mn-ea"/>
              </a:rPr>
              <a:t>为了防止漏电和干扰信号侵入或向外辐射</a:t>
            </a:r>
            <a:r>
              <a:rPr lang="en-US" altLang="zh-CN" dirty="0">
                <a:latin typeface="+mn-ea"/>
              </a:rPr>
              <a:t>,</a:t>
            </a:r>
            <a:r>
              <a:rPr lang="zh-CN" altLang="en-US" dirty="0">
                <a:latin typeface="+mn-ea"/>
              </a:rPr>
              <a:t>变频器必须良好接地。</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在接地时</a:t>
            </a:r>
            <a:r>
              <a:rPr lang="en-US" altLang="zh-CN" dirty="0">
                <a:latin typeface="+mn-ea"/>
              </a:rPr>
              <a:t>,</a:t>
            </a:r>
            <a:r>
              <a:rPr lang="zh-CN" altLang="en-US" dirty="0">
                <a:latin typeface="+mn-ea"/>
              </a:rPr>
              <a:t>应采用较粗的短导线将变频器的接地端子</a:t>
            </a:r>
            <a:r>
              <a:rPr lang="en-US" altLang="zh-CN" dirty="0">
                <a:latin typeface="+mn-ea"/>
              </a:rPr>
              <a:t>PE</a:t>
            </a:r>
            <a:r>
              <a:rPr lang="zh-CN" altLang="en-US" dirty="0">
                <a:latin typeface="+mn-ea"/>
              </a:rPr>
              <a:t>端与地连接。</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当变频器和多台设备一起使用时</a:t>
            </a:r>
            <a:r>
              <a:rPr lang="en-US" altLang="zh-CN" dirty="0">
                <a:latin typeface="+mn-ea"/>
              </a:rPr>
              <a:t>,</a:t>
            </a:r>
            <a:r>
              <a:rPr lang="zh-CN" altLang="en-US" dirty="0">
                <a:latin typeface="+mn-ea"/>
              </a:rPr>
              <a:t>每台设备都应分别接地。</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当变频器为单体型安装时</a:t>
            </a:r>
            <a:r>
              <a:rPr lang="en-US" altLang="zh-CN" dirty="0">
                <a:latin typeface="+mn-ea"/>
              </a:rPr>
              <a:t>,</a:t>
            </a:r>
            <a:r>
              <a:rPr lang="zh-CN" altLang="en-US" dirty="0">
                <a:latin typeface="+mn-ea"/>
              </a:rPr>
              <a:t>接地电缆与变频器的接地端子连接</a:t>
            </a:r>
            <a:r>
              <a:rPr lang="en-US" altLang="zh-CN" dirty="0">
                <a:latin typeface="+mn-ea"/>
              </a:rPr>
              <a:t>;</a:t>
            </a:r>
            <a:r>
              <a:rPr lang="zh-CN" altLang="en-US" dirty="0">
                <a:latin typeface="+mn-ea"/>
              </a:rPr>
              <a:t>当变频器被设置在配电柜中时</a:t>
            </a:r>
            <a:r>
              <a:rPr lang="en-US" altLang="zh-CN" dirty="0">
                <a:latin typeface="+mn-ea"/>
              </a:rPr>
              <a:t>,</a:t>
            </a:r>
            <a:r>
              <a:rPr lang="zh-CN" altLang="en-US" dirty="0">
                <a:latin typeface="+mn-ea"/>
              </a:rPr>
              <a:t>则与配电柜的接地端子或接地母线相接。</a:t>
            </a:r>
          </a:p>
        </p:txBody>
      </p:sp>
    </p:spTree>
    <p:extLst>
      <p:ext uri="{BB962C8B-B14F-4D97-AF65-F5344CB8AC3E}">
        <p14:creationId xmlns:p14="http://schemas.microsoft.com/office/powerpoint/2010/main" val="296638019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EE5A36B5-42DD-7F2C-1247-FB11A5484FC0}"/>
              </a:ext>
            </a:extLst>
          </p:cNvPr>
          <p:cNvSpPr txBox="1"/>
          <p:nvPr/>
        </p:nvSpPr>
        <p:spPr>
          <a:xfrm>
            <a:off x="619122" y="1669997"/>
            <a:ext cx="9865096" cy="2104872"/>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dirty="0">
                <a:latin typeface="+mn-ea"/>
              </a:rPr>
              <a:t>SINAMICS V20</a:t>
            </a:r>
            <a:r>
              <a:rPr lang="zh-CN" altLang="en-US" dirty="0">
                <a:latin typeface="+mn-ea"/>
              </a:rPr>
              <a:t>变频器是西门子驱动家族推出的新一代低压变频器，用来替代即将结束生命周期的</a:t>
            </a:r>
            <a:r>
              <a:rPr lang="en-US" altLang="zh-CN" dirty="0">
                <a:latin typeface="+mn-ea"/>
              </a:rPr>
              <a:t>SINAMICS G110</a:t>
            </a:r>
            <a:r>
              <a:rPr lang="zh-CN" altLang="en-US" dirty="0">
                <a:latin typeface="+mn-ea"/>
              </a:rPr>
              <a:t>和</a:t>
            </a:r>
            <a:r>
              <a:rPr lang="en-US" altLang="zh-CN" dirty="0">
                <a:latin typeface="+mn-ea"/>
              </a:rPr>
              <a:t>MICROMASTER</a:t>
            </a:r>
            <a:r>
              <a:rPr lang="zh-CN" altLang="en-US" dirty="0">
                <a:latin typeface="+mn-ea"/>
              </a:rPr>
              <a:t>变频驱动系列。</a:t>
            </a:r>
            <a:endParaRPr lang="en-US" altLang="zh-CN" dirty="0">
              <a:latin typeface="+mn-ea"/>
            </a:endParaRPr>
          </a:p>
          <a:p>
            <a:pPr marL="285750" indent="-285750">
              <a:lnSpc>
                <a:spcPct val="150000"/>
              </a:lnSpc>
              <a:buFont typeface="Arial" panose="020B0604020202020204" pitchFamily="34" charset="0"/>
              <a:buChar char="•"/>
            </a:pPr>
            <a:r>
              <a:rPr lang="en-US" altLang="zh-CN" dirty="0">
                <a:latin typeface="+mn-ea"/>
              </a:rPr>
              <a:t>SINAMICS V20</a:t>
            </a:r>
            <a:r>
              <a:rPr lang="zh-CN" altLang="en-US" dirty="0">
                <a:latin typeface="+mn-ea"/>
              </a:rPr>
              <a:t>系列变频器是基本运动变频器，紧凑、耐用的</a:t>
            </a:r>
            <a:r>
              <a:rPr lang="en-US" altLang="zh-CN" dirty="0">
                <a:latin typeface="+mn-ea"/>
              </a:rPr>
              <a:t>V20</a:t>
            </a:r>
            <a:r>
              <a:rPr lang="zh-CN" altLang="en-US" dirty="0">
                <a:latin typeface="+mn-ea"/>
              </a:rPr>
              <a:t>变频器适用于泵送、通风、压缩、移动和处理等应用，调试时间短，操作简单，具有节能功能，适合基本应用的解决方案，简单、耐用和高效。</a:t>
            </a:r>
          </a:p>
        </p:txBody>
      </p:sp>
      <p:sp>
        <p:nvSpPr>
          <p:cNvPr id="3" name="Rectangle 8">
            <a:extLst>
              <a:ext uri="{FF2B5EF4-FFF2-40B4-BE49-F238E27FC236}">
                <a16:creationId xmlns:a16="http://schemas.microsoft.com/office/drawing/2014/main" id="{A8B45BFA-08FD-D57C-0E03-ACC3C8BC4252}"/>
              </a:ext>
            </a:extLst>
          </p:cNvPr>
          <p:cNvSpPr>
            <a:spLocks noChangeArrowheads="1"/>
          </p:cNvSpPr>
          <p:nvPr/>
        </p:nvSpPr>
        <p:spPr bwMode="auto">
          <a:xfrm>
            <a:off x="282175" y="1088940"/>
            <a:ext cx="8942070"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1.3.6 SINAMICS V20</a:t>
            </a:r>
            <a:r>
              <a:rPr lang="zh-CN" altLang="en-US" sz="2400" b="1" dirty="0">
                <a:solidFill>
                  <a:srgbClr val="294B64"/>
                </a:solidFill>
                <a:latin typeface="微软雅黑" panose="020B0503020204020204" charset="-122"/>
                <a:ea typeface="微软雅黑" panose="020B0503020204020204" charset="-122"/>
              </a:rPr>
              <a:t>变频器的安装</a:t>
            </a:r>
            <a:endParaRPr lang="en-US" altLang="zh-CN" sz="2400" b="1" dirty="0">
              <a:solidFill>
                <a:srgbClr val="294B64"/>
              </a:solidFill>
              <a:latin typeface="微软雅黑" panose="020B0503020204020204" charset="-122"/>
              <a:ea typeface="微软雅黑" panose="020B0503020204020204" charset="-122"/>
            </a:endParaRPr>
          </a:p>
        </p:txBody>
      </p:sp>
      <p:pic>
        <p:nvPicPr>
          <p:cNvPr id="1026" name="Picture 2">
            <a:extLst>
              <a:ext uri="{FF2B5EF4-FFF2-40B4-BE49-F238E27FC236}">
                <a16:creationId xmlns:a16="http://schemas.microsoft.com/office/drawing/2014/main" id="{0D077B64-1C9B-90D0-1B4E-4E30F82530B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84773" y="3513319"/>
            <a:ext cx="4616981" cy="25937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341514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pic>
        <p:nvPicPr>
          <p:cNvPr id="7" name="图片 6">
            <a:extLst>
              <a:ext uri="{FF2B5EF4-FFF2-40B4-BE49-F238E27FC236}">
                <a16:creationId xmlns:a16="http://schemas.microsoft.com/office/drawing/2014/main" id="{E86EB5C0-307E-72C4-03E0-EFC1963F74DE}"/>
              </a:ext>
            </a:extLst>
          </p:cNvPr>
          <p:cNvPicPr>
            <a:picLocks noChangeAspect="1"/>
          </p:cNvPicPr>
          <p:nvPr/>
        </p:nvPicPr>
        <p:blipFill>
          <a:blip r:embed="rId2"/>
          <a:stretch>
            <a:fillRect/>
          </a:stretch>
        </p:blipFill>
        <p:spPr>
          <a:xfrm>
            <a:off x="840580" y="1090119"/>
            <a:ext cx="4688841" cy="5213261"/>
          </a:xfrm>
          <a:prstGeom prst="rect">
            <a:avLst/>
          </a:prstGeom>
        </p:spPr>
      </p:pic>
      <p:pic>
        <p:nvPicPr>
          <p:cNvPr id="8" name="图片 7" descr="R-C">
            <a:extLst>
              <a:ext uri="{FF2B5EF4-FFF2-40B4-BE49-F238E27FC236}">
                <a16:creationId xmlns:a16="http://schemas.microsoft.com/office/drawing/2014/main" id="{C45EA781-2ABA-15DF-9F88-1B3811D7F774}"/>
              </a:ext>
            </a:extLst>
          </p:cNvPr>
          <p:cNvPicPr>
            <a:picLocks noChangeAspect="1"/>
          </p:cNvPicPr>
          <p:nvPr/>
        </p:nvPicPr>
        <p:blipFill>
          <a:blip r:embed="rId3"/>
          <a:stretch>
            <a:fillRect/>
          </a:stretch>
        </p:blipFill>
        <p:spPr>
          <a:xfrm>
            <a:off x="5905053" y="1808223"/>
            <a:ext cx="4950460" cy="3573145"/>
          </a:xfrm>
          <a:prstGeom prst="rect">
            <a:avLst/>
          </a:prstGeom>
        </p:spPr>
      </p:pic>
    </p:spTree>
    <p:extLst>
      <p:ext uri="{BB962C8B-B14F-4D97-AF65-F5344CB8AC3E}">
        <p14:creationId xmlns:p14="http://schemas.microsoft.com/office/powerpoint/2010/main" val="4249162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nodeType="after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dow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75671EF4-4E99-99FA-F274-E78E0B920CD7}"/>
              </a:ext>
            </a:extLst>
          </p:cNvPr>
          <p:cNvSpPr txBox="1"/>
          <p:nvPr/>
        </p:nvSpPr>
        <p:spPr>
          <a:xfrm>
            <a:off x="625803" y="1299387"/>
            <a:ext cx="10391818" cy="875881"/>
          </a:xfrm>
          <a:prstGeom prst="rect">
            <a:avLst/>
          </a:prstGeom>
          <a:noFill/>
        </p:spPr>
        <p:txBody>
          <a:bodyPr wrap="square">
            <a:spAutoFit/>
          </a:bodyPr>
          <a:lstStyle/>
          <a:p>
            <a:pPr>
              <a:lnSpc>
                <a:spcPct val="150000"/>
              </a:lnSpc>
            </a:pPr>
            <a:r>
              <a:rPr lang="en-US" altLang="zh-CN" sz="1800" dirty="0">
                <a:effectLst/>
                <a:ea typeface="宋体" panose="02010600030101010101" pitchFamily="2" charset="-122"/>
                <a:cs typeface="宋体" panose="02010600030101010101" pitchFamily="2" charset="-122"/>
              </a:rPr>
              <a:t>2.SINAMICS V20</a:t>
            </a:r>
            <a:r>
              <a:rPr lang="zh-CN" altLang="en-US" sz="1800" dirty="0">
                <a:effectLst/>
                <a:ea typeface="宋体" panose="02010600030101010101" pitchFamily="2" charset="-122"/>
                <a:cs typeface="宋体" panose="02010600030101010101" pitchFamily="2" charset="-122"/>
              </a:rPr>
              <a:t>变频器的构成</a:t>
            </a:r>
          </a:p>
          <a:p>
            <a:pPr>
              <a:lnSpc>
                <a:spcPct val="150000"/>
              </a:lnSpc>
            </a:pPr>
            <a:r>
              <a:rPr lang="en-US" altLang="zh-CN" sz="1800" dirty="0">
                <a:effectLst/>
                <a:ea typeface="宋体" panose="02010600030101010101" pitchFamily="2" charset="-122"/>
                <a:cs typeface="宋体" panose="02010600030101010101" pitchFamily="2" charset="-122"/>
              </a:rPr>
              <a:t>SINAMICS V20</a:t>
            </a:r>
            <a:r>
              <a:rPr lang="zh-CN" altLang="en-US" sz="1800" dirty="0">
                <a:effectLst/>
                <a:ea typeface="宋体" panose="02010600030101010101" pitchFamily="2" charset="-122"/>
                <a:cs typeface="宋体" panose="02010600030101010101" pitchFamily="2" charset="-122"/>
              </a:rPr>
              <a:t>变频器按照供电电压等级可以分为，三相交流</a:t>
            </a:r>
            <a:r>
              <a:rPr lang="en-US" altLang="zh-CN" sz="1800" dirty="0">
                <a:effectLst/>
                <a:ea typeface="宋体" panose="02010600030101010101" pitchFamily="2" charset="-122"/>
                <a:cs typeface="宋体" panose="02010600030101010101" pitchFamily="2" charset="-122"/>
              </a:rPr>
              <a:t>400V</a:t>
            </a:r>
            <a:r>
              <a:rPr lang="zh-CN" altLang="en-US" sz="1800" dirty="0">
                <a:effectLst/>
                <a:ea typeface="宋体" panose="02010600030101010101" pitchFamily="2" charset="-122"/>
                <a:cs typeface="宋体" panose="02010600030101010101" pitchFamily="2" charset="-122"/>
              </a:rPr>
              <a:t>和单相交流</a:t>
            </a:r>
            <a:r>
              <a:rPr lang="en-US" altLang="zh-CN" sz="1800" dirty="0">
                <a:effectLst/>
                <a:ea typeface="宋体" panose="02010600030101010101" pitchFamily="2" charset="-122"/>
                <a:cs typeface="宋体" panose="02010600030101010101" pitchFamily="2" charset="-122"/>
              </a:rPr>
              <a:t>230V</a:t>
            </a:r>
            <a:r>
              <a:rPr lang="zh-CN" altLang="en-US" sz="1800" dirty="0">
                <a:effectLst/>
                <a:ea typeface="宋体" panose="02010600030101010101" pitchFamily="2" charset="-122"/>
                <a:cs typeface="宋体" panose="02010600030101010101" pitchFamily="2" charset="-122"/>
              </a:rPr>
              <a:t>两个类型。</a:t>
            </a:r>
          </a:p>
        </p:txBody>
      </p:sp>
      <p:sp>
        <p:nvSpPr>
          <p:cNvPr id="3" name="圆角矩形 9">
            <a:extLst>
              <a:ext uri="{FF2B5EF4-FFF2-40B4-BE49-F238E27FC236}">
                <a16:creationId xmlns:a16="http://schemas.microsoft.com/office/drawing/2014/main" id="{6C836CD8-FDA8-B6F7-8C3B-8D1CD8C717B8}"/>
              </a:ext>
            </a:extLst>
          </p:cNvPr>
          <p:cNvSpPr/>
          <p:nvPr/>
        </p:nvSpPr>
        <p:spPr>
          <a:xfrm>
            <a:off x="1194638" y="3572789"/>
            <a:ext cx="2338070" cy="83312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t>按照供电电压</a:t>
            </a:r>
          </a:p>
        </p:txBody>
      </p:sp>
      <p:sp>
        <p:nvSpPr>
          <p:cNvPr id="4" name="圆角矩形 10">
            <a:extLst>
              <a:ext uri="{FF2B5EF4-FFF2-40B4-BE49-F238E27FC236}">
                <a16:creationId xmlns:a16="http://schemas.microsoft.com/office/drawing/2014/main" id="{2DAE33EF-95C6-E46F-6764-AD4A2167180A}"/>
              </a:ext>
            </a:extLst>
          </p:cNvPr>
          <p:cNvSpPr/>
          <p:nvPr/>
        </p:nvSpPr>
        <p:spPr>
          <a:xfrm>
            <a:off x="4824933" y="2608859"/>
            <a:ext cx="2338070" cy="86423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a:t>3AC400V</a:t>
            </a:r>
          </a:p>
        </p:txBody>
      </p:sp>
      <p:sp>
        <p:nvSpPr>
          <p:cNvPr id="7" name="圆角矩形 11">
            <a:extLst>
              <a:ext uri="{FF2B5EF4-FFF2-40B4-BE49-F238E27FC236}">
                <a16:creationId xmlns:a16="http://schemas.microsoft.com/office/drawing/2014/main" id="{F00508E5-D294-DBF9-336F-D9DFEC464399}"/>
              </a:ext>
            </a:extLst>
          </p:cNvPr>
          <p:cNvSpPr/>
          <p:nvPr/>
        </p:nvSpPr>
        <p:spPr>
          <a:xfrm>
            <a:off x="4824933" y="4508779"/>
            <a:ext cx="2338070" cy="86423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a:t>1AC230V</a:t>
            </a:r>
          </a:p>
        </p:txBody>
      </p:sp>
      <p:cxnSp>
        <p:nvCxnSpPr>
          <p:cNvPr id="8" name="直接连接符 7">
            <a:extLst>
              <a:ext uri="{FF2B5EF4-FFF2-40B4-BE49-F238E27FC236}">
                <a16:creationId xmlns:a16="http://schemas.microsoft.com/office/drawing/2014/main" id="{09EB9BCA-3A35-482A-1D4D-8FEF2BB5BEBD}"/>
              </a:ext>
            </a:extLst>
          </p:cNvPr>
          <p:cNvCxnSpPr>
            <a:stCxn id="3" idx="3"/>
            <a:endCxn id="9" idx="1"/>
          </p:cNvCxnSpPr>
          <p:nvPr/>
        </p:nvCxnSpPr>
        <p:spPr>
          <a:xfrm>
            <a:off x="3532708" y="3989349"/>
            <a:ext cx="765810" cy="5715"/>
          </a:xfrm>
          <a:prstGeom prst="line">
            <a:avLst/>
          </a:prstGeom>
        </p:spPr>
        <p:style>
          <a:lnRef idx="2">
            <a:schemeClr val="accent6"/>
          </a:lnRef>
          <a:fillRef idx="0">
            <a:schemeClr val="accent6"/>
          </a:fillRef>
          <a:effectRef idx="1">
            <a:schemeClr val="accent6"/>
          </a:effectRef>
          <a:fontRef idx="minor">
            <a:schemeClr val="tx1"/>
          </a:fontRef>
        </p:style>
      </p:cxnSp>
      <p:sp>
        <p:nvSpPr>
          <p:cNvPr id="9" name="左中括号 8">
            <a:extLst>
              <a:ext uri="{FF2B5EF4-FFF2-40B4-BE49-F238E27FC236}">
                <a16:creationId xmlns:a16="http://schemas.microsoft.com/office/drawing/2014/main" id="{11E3704C-7AFA-EDBB-229E-58B4FB3208A9}"/>
              </a:ext>
            </a:extLst>
          </p:cNvPr>
          <p:cNvSpPr/>
          <p:nvPr/>
        </p:nvSpPr>
        <p:spPr>
          <a:xfrm>
            <a:off x="4298518" y="2961919"/>
            <a:ext cx="288290" cy="2066290"/>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 name="图片 9" descr="2680888_e6b4de9a-0b9f-4b30-95dc-9e0291192d77_2048_1152">
            <a:extLst>
              <a:ext uri="{FF2B5EF4-FFF2-40B4-BE49-F238E27FC236}">
                <a16:creationId xmlns:a16="http://schemas.microsoft.com/office/drawing/2014/main" id="{4D8B322B-9D5E-B2DF-DF0C-46EB1402FB99}"/>
              </a:ext>
            </a:extLst>
          </p:cNvPr>
          <p:cNvPicPr>
            <a:picLocks noChangeAspect="1"/>
          </p:cNvPicPr>
          <p:nvPr/>
        </p:nvPicPr>
        <p:blipFill>
          <a:blip r:embed="rId2"/>
          <a:stretch>
            <a:fillRect/>
          </a:stretch>
        </p:blipFill>
        <p:spPr>
          <a:xfrm>
            <a:off x="7633245" y="2979863"/>
            <a:ext cx="3061089" cy="1718666"/>
          </a:xfrm>
          <a:prstGeom prst="rect">
            <a:avLst/>
          </a:prstGeom>
        </p:spPr>
      </p:pic>
    </p:spTree>
    <p:extLst>
      <p:ext uri="{BB962C8B-B14F-4D97-AF65-F5344CB8AC3E}">
        <p14:creationId xmlns:p14="http://schemas.microsoft.com/office/powerpoint/2010/main" val="145232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000"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000" fill="hold">
                                          <p:stCondLst>
                                            <p:cond delay="0"/>
                                          </p:stCondLst>
                                        </p:cTn>
                                        <p:tgtEl>
                                          <p:spTgt spid="7"/>
                                        </p:tgtEl>
                                        <p:attrNameLst>
                                          <p:attrName>style.visibility</p:attrName>
                                        </p:attrNameLst>
                                      </p:cBhvr>
                                      <p:to>
                                        <p:strVal val="visible"/>
                                      </p:to>
                                    </p:set>
                                    <p:animEffect transition="in" filter="wipe(left)">
                                      <p:cBhvr>
                                        <p:cTn id="2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7" grpId="0" animBg="1"/>
      <p:bldP spid="7" grpId="1" animBg="1"/>
      <p:bldP spid="9" grpId="0" animBg="1"/>
      <p:bldP spid="9" grpId="1"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EE5A36B5-42DD-7F2C-1247-FB11A5484FC0}"/>
              </a:ext>
            </a:extLst>
          </p:cNvPr>
          <p:cNvSpPr txBox="1"/>
          <p:nvPr/>
        </p:nvSpPr>
        <p:spPr>
          <a:xfrm>
            <a:off x="619122" y="1511895"/>
            <a:ext cx="4565851" cy="1689373"/>
          </a:xfrm>
          <a:prstGeom prst="rect">
            <a:avLst/>
          </a:prstGeom>
          <a:noFill/>
        </p:spPr>
        <p:txBody>
          <a:bodyPr wrap="square">
            <a:spAutoFit/>
          </a:bodyPr>
          <a:lstStyle/>
          <a:p>
            <a:pPr>
              <a:lnSpc>
                <a:spcPct val="150000"/>
              </a:lnSpc>
            </a:pPr>
            <a:r>
              <a:rPr lang="en-US" altLang="zh-CN" dirty="0">
                <a:latin typeface="+mn-ea"/>
              </a:rPr>
              <a:t>1.</a:t>
            </a:r>
            <a:r>
              <a:rPr lang="zh-CN" altLang="en-US" dirty="0">
                <a:latin typeface="+mn-ea"/>
              </a:rPr>
              <a:t>三相交流</a:t>
            </a:r>
            <a:r>
              <a:rPr lang="en-US" altLang="zh-CN" dirty="0">
                <a:latin typeface="+mn-ea"/>
              </a:rPr>
              <a:t>400V</a:t>
            </a:r>
            <a:r>
              <a:rPr lang="zh-CN" altLang="en-US" dirty="0">
                <a:latin typeface="+mn-ea"/>
              </a:rPr>
              <a:t>变频器</a:t>
            </a:r>
          </a:p>
          <a:p>
            <a:pPr>
              <a:lnSpc>
                <a:spcPct val="150000"/>
              </a:lnSpc>
            </a:pPr>
            <a:r>
              <a:rPr lang="en-US" altLang="zh-CN" dirty="0">
                <a:latin typeface="+mn-ea"/>
              </a:rPr>
              <a:t>SINAMICS V20</a:t>
            </a:r>
            <a:r>
              <a:rPr lang="zh-CN" altLang="en-US" dirty="0">
                <a:latin typeface="+mn-ea"/>
              </a:rPr>
              <a:t>变频器三相交流</a:t>
            </a:r>
            <a:r>
              <a:rPr lang="en-US" altLang="zh-CN" dirty="0">
                <a:latin typeface="+mn-ea"/>
              </a:rPr>
              <a:t>400V</a:t>
            </a:r>
            <a:r>
              <a:rPr lang="zh-CN" altLang="en-US" dirty="0">
                <a:latin typeface="+mn-ea"/>
              </a:rPr>
              <a:t>类型有五种外形尺寸</a:t>
            </a:r>
            <a:r>
              <a:rPr lang="en-US" altLang="zh-CN" dirty="0">
                <a:latin typeface="+mn-ea"/>
              </a:rPr>
              <a:t>FSA</a:t>
            </a:r>
            <a:r>
              <a:rPr lang="zh-CN" altLang="en-US" dirty="0">
                <a:latin typeface="+mn-ea"/>
              </a:rPr>
              <a:t>、</a:t>
            </a:r>
            <a:r>
              <a:rPr lang="en-US" altLang="zh-CN" dirty="0">
                <a:latin typeface="+mn-ea"/>
              </a:rPr>
              <a:t>FSB</a:t>
            </a:r>
            <a:r>
              <a:rPr lang="zh-CN" altLang="en-US" dirty="0">
                <a:latin typeface="+mn-ea"/>
              </a:rPr>
              <a:t>、</a:t>
            </a:r>
            <a:r>
              <a:rPr lang="en-US" altLang="zh-CN" dirty="0">
                <a:latin typeface="+mn-ea"/>
              </a:rPr>
              <a:t>FSC</a:t>
            </a:r>
            <a:r>
              <a:rPr lang="zh-CN" altLang="en-US" dirty="0">
                <a:latin typeface="+mn-ea"/>
              </a:rPr>
              <a:t>、</a:t>
            </a:r>
            <a:r>
              <a:rPr lang="en-US" altLang="zh-CN" dirty="0">
                <a:latin typeface="+mn-ea"/>
              </a:rPr>
              <a:t>FSD</a:t>
            </a:r>
            <a:r>
              <a:rPr lang="zh-CN" altLang="en-US" dirty="0">
                <a:latin typeface="+mn-ea"/>
              </a:rPr>
              <a:t>和</a:t>
            </a:r>
            <a:r>
              <a:rPr lang="en-US" altLang="zh-CN" dirty="0">
                <a:latin typeface="+mn-ea"/>
              </a:rPr>
              <a:t>FSE</a:t>
            </a:r>
            <a:r>
              <a:rPr lang="zh-CN" altLang="en-US" dirty="0">
                <a:latin typeface="+mn-ea"/>
              </a:rPr>
              <a:t>，支持</a:t>
            </a:r>
            <a:r>
              <a:rPr lang="en-US" altLang="zh-CN" dirty="0">
                <a:latin typeface="+mn-ea"/>
              </a:rPr>
              <a:t>0.37kW—30kW</a:t>
            </a:r>
            <a:r>
              <a:rPr lang="zh-CN" altLang="en-US" dirty="0">
                <a:latin typeface="+mn-ea"/>
              </a:rPr>
              <a:t>功率范围</a:t>
            </a:r>
          </a:p>
        </p:txBody>
      </p:sp>
      <p:pic>
        <p:nvPicPr>
          <p:cNvPr id="10" name="图片 9">
            <a:extLst>
              <a:ext uri="{FF2B5EF4-FFF2-40B4-BE49-F238E27FC236}">
                <a16:creationId xmlns:a16="http://schemas.microsoft.com/office/drawing/2014/main" id="{CEBE5DCF-7613-8382-16FE-386A2B58271A}"/>
              </a:ext>
            </a:extLst>
          </p:cNvPr>
          <p:cNvPicPr>
            <a:picLocks noChangeAspect="1"/>
          </p:cNvPicPr>
          <p:nvPr/>
        </p:nvPicPr>
        <p:blipFill>
          <a:blip r:embed="rId2"/>
          <a:srcRect b="8034"/>
          <a:stretch>
            <a:fillRect/>
          </a:stretch>
        </p:blipFill>
        <p:spPr>
          <a:xfrm>
            <a:off x="5400997" y="1052912"/>
            <a:ext cx="5882113" cy="5038982"/>
          </a:xfrm>
          <a:prstGeom prst="rect">
            <a:avLst/>
          </a:prstGeom>
        </p:spPr>
      </p:pic>
      <p:grpSp>
        <p:nvGrpSpPr>
          <p:cNvPr id="16" name="组合 15">
            <a:extLst>
              <a:ext uri="{FF2B5EF4-FFF2-40B4-BE49-F238E27FC236}">
                <a16:creationId xmlns:a16="http://schemas.microsoft.com/office/drawing/2014/main" id="{D55F3CBD-68A6-8265-FD79-4F11CD31B6AA}"/>
              </a:ext>
            </a:extLst>
          </p:cNvPr>
          <p:cNvGrpSpPr/>
          <p:nvPr/>
        </p:nvGrpSpPr>
        <p:grpSpPr>
          <a:xfrm>
            <a:off x="1092743" y="3384103"/>
            <a:ext cx="3991057" cy="1050985"/>
            <a:chOff x="617852" y="2984559"/>
            <a:chExt cx="3991057" cy="1050985"/>
          </a:xfrm>
        </p:grpSpPr>
        <p:sp>
          <p:nvSpPr>
            <p:cNvPr id="13" name="右箭头 6">
              <a:extLst>
                <a:ext uri="{FF2B5EF4-FFF2-40B4-BE49-F238E27FC236}">
                  <a16:creationId xmlns:a16="http://schemas.microsoft.com/office/drawing/2014/main" id="{DC026793-0158-4F5B-393C-FE0F9CEC705C}"/>
                </a:ext>
              </a:extLst>
            </p:cNvPr>
            <p:cNvSpPr/>
            <p:nvPr/>
          </p:nvSpPr>
          <p:spPr>
            <a:xfrm>
              <a:off x="617852" y="2984559"/>
              <a:ext cx="3991057" cy="710565"/>
            </a:xfrm>
            <a:prstGeom prst="rightArrow">
              <a:avLst/>
            </a:prstGeom>
            <a:gradFill>
              <a:gsLst>
                <a:gs pos="38000">
                  <a:srgbClr val="4F2073">
                    <a:alpha val="100000"/>
                  </a:srgbClr>
                </a:gs>
                <a:gs pos="20000">
                  <a:srgbClr val="5E2688"/>
                </a:gs>
                <a:gs pos="0">
                  <a:srgbClr val="7B32B2"/>
                </a:gs>
                <a:gs pos="100000">
                  <a:srgbClr val="401A5D"/>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4" name="文本框 13">
              <a:extLst>
                <a:ext uri="{FF2B5EF4-FFF2-40B4-BE49-F238E27FC236}">
                  <a16:creationId xmlns:a16="http://schemas.microsoft.com/office/drawing/2014/main" id="{78D81261-C3B0-66BF-3294-E07A584F5632}"/>
                </a:ext>
              </a:extLst>
            </p:cNvPr>
            <p:cNvSpPr txBox="1"/>
            <p:nvPr/>
          </p:nvSpPr>
          <p:spPr>
            <a:xfrm>
              <a:off x="619122" y="3528119"/>
              <a:ext cx="3644349" cy="50571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l">
                <a:lnSpc>
                  <a:spcPct val="150000"/>
                </a:lnSpc>
              </a:pPr>
              <a:endParaRPr lang="en-US" altLang="zh-CN" sz="2000" dirty="0">
                <a:solidFill>
                  <a:schemeClr val="tx1"/>
                </a:solidFill>
                <a:latin typeface="思源黑体 CN Medium" panose="020B0600000000000000" charset="-122"/>
                <a:ea typeface="思源黑体 CN Medium" panose="020B0600000000000000" charset="-122"/>
                <a:sym typeface="+mn-ea"/>
              </a:endParaRPr>
            </a:p>
          </p:txBody>
        </p:sp>
        <p:sp>
          <p:nvSpPr>
            <p:cNvPr id="15" name="文本框 14">
              <a:extLst>
                <a:ext uri="{FF2B5EF4-FFF2-40B4-BE49-F238E27FC236}">
                  <a16:creationId xmlns:a16="http://schemas.microsoft.com/office/drawing/2014/main" id="{D63304E5-32D8-1C0F-31D6-B56F1454AEE3}"/>
                </a:ext>
              </a:extLst>
            </p:cNvPr>
            <p:cNvSpPr txBox="1"/>
            <p:nvPr/>
          </p:nvSpPr>
          <p:spPr>
            <a:xfrm>
              <a:off x="718817" y="3635434"/>
              <a:ext cx="3468199" cy="400110"/>
            </a:xfrm>
            <a:prstGeom prst="rect">
              <a:avLst/>
            </a:prstGeom>
            <a:noFill/>
          </p:spPr>
          <p:txBody>
            <a:bodyPr wrap="square" rtlCol="0">
              <a:spAutoFit/>
            </a:bodyPr>
            <a:lstStyle/>
            <a:p>
              <a:pPr algn="ctr"/>
              <a:r>
                <a:rPr lang="en-US" altLang="zh-CN" sz="2000" dirty="0">
                  <a:solidFill>
                    <a:schemeClr val="bg1"/>
                  </a:solidFill>
                  <a:latin typeface="思源黑体 CN Medium" panose="020B0600000000000000" charset="-122"/>
                  <a:ea typeface="思源黑体 CN Medium" panose="020B0600000000000000" charset="-122"/>
                  <a:sym typeface="+mn-ea"/>
                </a:rPr>
                <a:t>FSA/FSB/FSC/FSD/FSE</a:t>
              </a:r>
            </a:p>
          </p:txBody>
        </p:sp>
      </p:grpSp>
    </p:spTree>
    <p:extLst>
      <p:ext uri="{BB962C8B-B14F-4D97-AF65-F5344CB8AC3E}">
        <p14:creationId xmlns:p14="http://schemas.microsoft.com/office/powerpoint/2010/main" val="4040269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000" fill="hold">
                                          <p:stCondLst>
                                            <p:cond delay="0"/>
                                          </p:stCondLst>
                                        </p:cTn>
                                        <p:tgtEl>
                                          <p:spTgt spid="10"/>
                                        </p:tgtEl>
                                        <p:attrNameLst>
                                          <p:attrName>style.visibility</p:attrName>
                                        </p:attrNameLst>
                                      </p:cBhvr>
                                      <p:to>
                                        <p:strVal val="visible"/>
                                      </p:to>
                                    </p:set>
                                    <p:animEffect transition="in" filter="box(out)">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280670" y="1341704"/>
            <a:ext cx="9220835"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1.2.1 </a:t>
            </a:r>
            <a:r>
              <a:rPr lang="zh-CN" altLang="en-US" sz="2400" b="1" dirty="0">
                <a:solidFill>
                  <a:srgbClr val="294B64"/>
                </a:solidFill>
                <a:latin typeface="微软雅黑" panose="020B0503020204020204" charset="-122"/>
                <a:ea typeface="微软雅黑" panose="020B0503020204020204" charset="-122"/>
              </a:rPr>
              <a:t>交流异步电动机调速原理</a:t>
            </a:r>
            <a:endParaRPr lang="en-US" altLang="zh-CN" sz="2400" b="1" dirty="0">
              <a:solidFill>
                <a:srgbClr val="294B64"/>
              </a:solidFill>
              <a:latin typeface="微软雅黑" panose="020B0503020204020204" charset="-122"/>
              <a:ea typeface="微软雅黑" panose="020B0503020204020204" charset="-122"/>
            </a:endParaRPr>
          </a:p>
        </p:txBody>
      </p:sp>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3" name="文本框 12">
            <a:extLst>
              <a:ext uri="{FF2B5EF4-FFF2-40B4-BE49-F238E27FC236}">
                <a16:creationId xmlns:a16="http://schemas.microsoft.com/office/drawing/2014/main" id="{1EAA946D-F80F-4DE2-838C-95616FCC60DE}"/>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1.2 </a:t>
            </a:r>
            <a:r>
              <a:rPr lang="zh-CN" altLang="en-US" sz="3200" b="1" dirty="0">
                <a:solidFill>
                  <a:srgbClr val="022F4F"/>
                </a:solidFill>
                <a:latin typeface="微软雅黑" panose="020B0503020204020204" charset="-122"/>
                <a:ea typeface="微软雅黑" panose="020B0503020204020204" charset="-122"/>
              </a:rPr>
              <a:t>变频器的选用</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Text Box 26">
            <a:extLst>
              <a:ext uri="{FF2B5EF4-FFF2-40B4-BE49-F238E27FC236}">
                <a16:creationId xmlns:a16="http://schemas.microsoft.com/office/drawing/2014/main" id="{677612B9-FAED-533A-859E-3A0FC073B369}"/>
              </a:ext>
            </a:extLst>
          </p:cNvPr>
          <p:cNvSpPr txBox="1"/>
          <p:nvPr/>
        </p:nvSpPr>
        <p:spPr>
          <a:xfrm>
            <a:off x="280670" y="969099"/>
            <a:ext cx="1371600" cy="398780"/>
          </a:xfrm>
          <a:prstGeom prst="rect">
            <a:avLst/>
          </a:prstGeom>
          <a:solidFill>
            <a:srgbClr val="1F497D"/>
          </a:solidFill>
          <a:ln w="9525">
            <a:noFill/>
          </a:ln>
        </p:spPr>
        <p:txBody>
          <a:bodyPr>
            <a:spAutoFit/>
          </a:bodyPr>
          <a:lstStyle/>
          <a:p>
            <a:r>
              <a:rPr lang="en-US" altLang="zh-CN" sz="2000" b="1" dirty="0">
                <a:solidFill>
                  <a:schemeClr val="bg1"/>
                </a:solidFill>
                <a:latin typeface="微软雅黑" panose="020B0503020204020204" charset="-122"/>
                <a:ea typeface="微软雅黑" panose="020B0503020204020204" charset="-122"/>
              </a:rPr>
              <a:t>  </a:t>
            </a:r>
            <a:r>
              <a:rPr lang="zh-CN" altLang="en-US" sz="2000" b="1" dirty="0">
                <a:solidFill>
                  <a:schemeClr val="bg1"/>
                </a:solidFill>
                <a:latin typeface="微软雅黑" panose="020B0503020204020204" charset="-122"/>
                <a:ea typeface="微软雅黑" panose="020B0503020204020204" charset="-122"/>
              </a:rPr>
              <a:t>知识准备</a:t>
            </a:r>
            <a:endParaRPr lang="en-US" altLang="zh-CN" sz="2000" b="1" dirty="0">
              <a:solidFill>
                <a:schemeClr val="bg1"/>
              </a:solidFill>
              <a:latin typeface="微软雅黑" panose="020B0503020204020204" charset="-122"/>
              <a:ea typeface="微软雅黑" panose="020B0503020204020204" charset="-122"/>
            </a:endParaRPr>
          </a:p>
        </p:txBody>
      </p:sp>
      <mc:AlternateContent xmlns:mc="http://schemas.openxmlformats.org/markup-compatibility/2006" xmlns:a14="http://schemas.microsoft.com/office/drawing/2010/main">
        <mc:Choice Requires="a14">
          <p:sp>
            <p:nvSpPr>
              <p:cNvPr id="9" name="文本框 8">
                <a:extLst>
                  <a:ext uri="{FF2B5EF4-FFF2-40B4-BE49-F238E27FC236}">
                    <a16:creationId xmlns:a16="http://schemas.microsoft.com/office/drawing/2014/main" id="{EA61E412-6838-39D3-940A-9913ED36BE09}"/>
                  </a:ext>
                </a:extLst>
              </p:cNvPr>
              <p:cNvSpPr txBox="1"/>
              <p:nvPr/>
            </p:nvSpPr>
            <p:spPr>
              <a:xfrm>
                <a:off x="3385262" y="2303983"/>
                <a:ext cx="4464007" cy="668516"/>
              </a:xfrm>
              <a:prstGeom prst="rect">
                <a:avLst/>
              </a:prstGeom>
              <a:noFill/>
            </p:spPr>
            <p:txBody>
              <a:bodyPr wrap="square">
                <a:spAutoFit/>
              </a:bodyPr>
              <a:lstStyle/>
              <a:p>
                <a14:m>
                  <m:oMath xmlns:m="http://schemas.openxmlformats.org/officeDocument/2006/math">
                    <m:r>
                      <a:rPr lang="en-US" altLang="zh-CN" sz="2400" i="1" smtClean="0">
                        <a:effectLst/>
                        <a:latin typeface="Cambria Math" panose="02040503050406030204" pitchFamily="18" charset="0"/>
                        <a:ea typeface="宋体" panose="02010600030101010101" pitchFamily="2" charset="-122"/>
                        <a:cs typeface="宋体" panose="02010600030101010101" pitchFamily="2" charset="-122"/>
                      </a:rPr>
                      <m:t>𝑛</m:t>
                    </m:r>
                    <m:r>
                      <a:rPr lang="en-US" altLang="zh-CN" sz="2400" i="1" smtClean="0">
                        <a:effectLst/>
                        <a:latin typeface="Cambria Math" panose="02040503050406030204" pitchFamily="18" charset="0"/>
                        <a:ea typeface="宋体" panose="02010600030101010101" pitchFamily="2" charset="-122"/>
                        <a:cs typeface="宋体" panose="02010600030101010101" pitchFamily="2" charset="-122"/>
                      </a:rPr>
                      <m:t>=</m:t>
                    </m:r>
                    <m:sSub>
                      <m:sSubPr>
                        <m:ctrlPr>
                          <a:rPr lang="zh-CN" altLang="zh-CN" sz="2400" i="1">
                            <a:effectLst/>
                            <a:latin typeface="Cambria Math" panose="02040503050406030204" pitchFamily="18" charset="0"/>
                            <a:ea typeface="Cambria Math" panose="02040503050406030204" pitchFamily="18" charset="0"/>
                          </a:rPr>
                        </m:ctrlPr>
                      </m:sSubPr>
                      <m:e>
                        <m:r>
                          <a:rPr lang="en-US" altLang="zh-CN" sz="2400" i="1">
                            <a:effectLst/>
                            <a:latin typeface="Cambria Math" panose="02040503050406030204" pitchFamily="18" charset="0"/>
                            <a:ea typeface="宋体" panose="02010600030101010101" pitchFamily="2" charset="-122"/>
                            <a:cs typeface="宋体" panose="02010600030101010101" pitchFamily="2" charset="-122"/>
                          </a:rPr>
                          <m:t>𝑛</m:t>
                        </m:r>
                      </m:e>
                      <m:sub>
                        <m:r>
                          <a:rPr lang="en-US" altLang="zh-CN" sz="2400" i="1">
                            <a:effectLst/>
                            <a:latin typeface="Cambria Math" panose="02040503050406030204" pitchFamily="18" charset="0"/>
                            <a:ea typeface="宋体" panose="02010600030101010101" pitchFamily="2" charset="-122"/>
                            <a:cs typeface="宋体" panose="02010600030101010101" pitchFamily="2" charset="-122"/>
                          </a:rPr>
                          <m:t>0</m:t>
                        </m:r>
                      </m:sub>
                    </m:sSub>
                    <m:r>
                      <a:rPr lang="en-US" altLang="zh-CN" sz="2400" i="1">
                        <a:effectLst/>
                        <a:latin typeface="Cambria Math" panose="02040503050406030204" pitchFamily="18" charset="0"/>
                        <a:ea typeface="宋体" panose="02010600030101010101" pitchFamily="2" charset="-122"/>
                        <a:cs typeface="宋体" panose="02010600030101010101" pitchFamily="2" charset="-122"/>
                      </a:rPr>
                      <m:t>(1</m:t>
                    </m:r>
                    <m:r>
                      <a:rPr lang="zh-CN" altLang="en-US" sz="2400" i="1">
                        <a:effectLst/>
                        <a:latin typeface="Cambria Math" panose="02040503050406030204" pitchFamily="18" charset="0"/>
                        <a:ea typeface="微软雅黑" panose="020B0503020204020204" pitchFamily="34" charset="-122"/>
                        <a:cs typeface="微软雅黑" panose="020B0503020204020204" pitchFamily="34" charset="-122"/>
                      </a:rPr>
                      <m:t>−</m:t>
                    </m:r>
                    <m:r>
                      <a:rPr lang="en-US" altLang="zh-CN" sz="2400" i="1">
                        <a:effectLst/>
                        <a:latin typeface="Cambria Math" panose="02040503050406030204" pitchFamily="18" charset="0"/>
                        <a:ea typeface="宋体" panose="02010600030101010101" pitchFamily="2" charset="-122"/>
                        <a:cs typeface="宋体" panose="02010600030101010101" pitchFamily="2" charset="-122"/>
                      </a:rPr>
                      <m:t>𝑠</m:t>
                    </m:r>
                    <m:r>
                      <a:rPr lang="en-US" altLang="zh-CN" sz="2400" i="1">
                        <a:effectLst/>
                        <a:latin typeface="Cambria Math" panose="02040503050406030204" pitchFamily="18" charset="0"/>
                        <a:ea typeface="宋体" panose="02010600030101010101" pitchFamily="2" charset="-122"/>
                        <a:cs typeface="宋体" panose="02010600030101010101" pitchFamily="2" charset="-122"/>
                      </a:rPr>
                      <m:t>)=</m:t>
                    </m:r>
                    <m:f>
                      <m:fPr>
                        <m:ctrlPr>
                          <a:rPr lang="zh-CN" altLang="zh-CN" sz="2400" i="1">
                            <a:effectLst/>
                            <a:latin typeface="Cambria Math" panose="02040503050406030204" pitchFamily="18" charset="0"/>
                            <a:ea typeface="Cambria Math" panose="02040503050406030204" pitchFamily="18" charset="0"/>
                          </a:rPr>
                        </m:ctrlPr>
                      </m:fPr>
                      <m:num>
                        <m:r>
                          <a:rPr lang="en-US" altLang="zh-CN" sz="2400" i="1">
                            <a:effectLst/>
                            <a:latin typeface="Cambria Math" panose="02040503050406030204" pitchFamily="18" charset="0"/>
                            <a:ea typeface="宋体" panose="02010600030101010101" pitchFamily="2" charset="-122"/>
                            <a:cs typeface="宋体" panose="02010600030101010101" pitchFamily="2" charset="-122"/>
                          </a:rPr>
                          <m:t>60</m:t>
                        </m:r>
                        <m:sSub>
                          <m:sSubPr>
                            <m:ctrlPr>
                              <a:rPr lang="zh-CN" altLang="zh-CN" sz="2400" i="1">
                                <a:effectLst/>
                                <a:latin typeface="Cambria Math" panose="02040503050406030204" pitchFamily="18" charset="0"/>
                                <a:ea typeface="Cambria Math" panose="02040503050406030204" pitchFamily="18" charset="0"/>
                              </a:rPr>
                            </m:ctrlPr>
                          </m:sSubPr>
                          <m:e>
                            <m:r>
                              <a:rPr lang="en-US" altLang="zh-CN" sz="2400" i="1">
                                <a:effectLst/>
                                <a:latin typeface="Cambria Math" panose="02040503050406030204" pitchFamily="18" charset="0"/>
                                <a:ea typeface="宋体" panose="02010600030101010101" pitchFamily="2" charset="-122"/>
                                <a:cs typeface="宋体" panose="02010600030101010101" pitchFamily="2" charset="-122"/>
                              </a:rPr>
                              <m:t>𝑓</m:t>
                            </m:r>
                          </m:e>
                          <m:sub>
                            <m:r>
                              <a:rPr lang="en-US" altLang="zh-CN" sz="2400" i="1">
                                <a:effectLst/>
                                <a:latin typeface="Cambria Math" panose="02040503050406030204" pitchFamily="18" charset="0"/>
                                <a:ea typeface="宋体" panose="02010600030101010101" pitchFamily="2" charset="-122"/>
                                <a:cs typeface="宋体" panose="02010600030101010101" pitchFamily="2" charset="-122"/>
                              </a:rPr>
                              <m:t>1</m:t>
                            </m:r>
                          </m:sub>
                        </m:sSub>
                      </m:num>
                      <m:den>
                        <m:r>
                          <a:rPr lang="en-US" altLang="zh-CN" sz="2400" i="1">
                            <a:effectLst/>
                            <a:latin typeface="Cambria Math" panose="02040503050406030204" pitchFamily="18" charset="0"/>
                            <a:ea typeface="宋体" panose="02010600030101010101" pitchFamily="2" charset="-122"/>
                            <a:cs typeface="宋体" panose="02010600030101010101" pitchFamily="2" charset="-122"/>
                          </a:rPr>
                          <m:t>𝑝</m:t>
                        </m:r>
                      </m:den>
                    </m:f>
                    <m:r>
                      <a:rPr lang="en-US" altLang="zh-CN" sz="2400" i="1">
                        <a:effectLst/>
                        <a:latin typeface="Cambria Math" panose="02040503050406030204" pitchFamily="18" charset="0"/>
                        <a:ea typeface="宋体" panose="02010600030101010101" pitchFamily="2" charset="-122"/>
                        <a:cs typeface="宋体" panose="02010600030101010101" pitchFamily="2" charset="-122"/>
                      </a:rPr>
                      <m:t>(1</m:t>
                    </m:r>
                    <m:r>
                      <a:rPr lang="zh-CN" altLang="en-US" sz="2400" i="1">
                        <a:effectLst/>
                        <a:latin typeface="Cambria Math" panose="02040503050406030204" pitchFamily="18" charset="0"/>
                        <a:ea typeface="微软雅黑" panose="020B0503020204020204" pitchFamily="34" charset="-122"/>
                        <a:cs typeface="微软雅黑" panose="020B0503020204020204" pitchFamily="34" charset="-122"/>
                      </a:rPr>
                      <m:t>−</m:t>
                    </m:r>
                    <m:r>
                      <a:rPr lang="en-US" altLang="zh-CN" sz="2400" i="1">
                        <a:effectLst/>
                        <a:latin typeface="Cambria Math" panose="02040503050406030204" pitchFamily="18" charset="0"/>
                        <a:ea typeface="宋体" panose="02010600030101010101" pitchFamily="2" charset="-122"/>
                        <a:cs typeface="宋体" panose="02010600030101010101" pitchFamily="2" charset="-122"/>
                      </a:rPr>
                      <m:t>𝑠</m:t>
                    </m:r>
                    <m:r>
                      <a:rPr lang="en-US" altLang="zh-CN" sz="2400" i="1">
                        <a:effectLst/>
                        <a:latin typeface="Cambria Math" panose="02040503050406030204" pitchFamily="18" charset="0"/>
                        <a:ea typeface="宋体" panose="02010600030101010101" pitchFamily="2" charset="-122"/>
                        <a:cs typeface="宋体" panose="02010600030101010101" pitchFamily="2" charset="-122"/>
                      </a:rPr>
                      <m:t>)</m:t>
                    </m:r>
                  </m:oMath>
                </a14:m>
                <a:r>
                  <a:rPr lang="en-US" altLang="zh-CN" sz="2400" dirty="0">
                    <a:effectLst/>
                    <a:latin typeface="宋体" panose="02010600030101010101" pitchFamily="2" charset="-122"/>
                    <a:cs typeface="宋体" panose="02010600030101010101" pitchFamily="2" charset="-122"/>
                  </a:rPr>
                  <a:t> </a:t>
                </a:r>
                <a:endParaRPr lang="zh-CN" altLang="en-US" sz="2400" dirty="0"/>
              </a:p>
            </p:txBody>
          </p:sp>
        </mc:Choice>
        <mc:Fallback xmlns="">
          <p:sp>
            <p:nvSpPr>
              <p:cNvPr id="9" name="文本框 8">
                <a:extLst>
                  <a:ext uri="{FF2B5EF4-FFF2-40B4-BE49-F238E27FC236}">
                    <a16:creationId xmlns:a16="http://schemas.microsoft.com/office/drawing/2014/main" id="{EA61E412-6838-39D3-940A-9913ED36BE09}"/>
                  </a:ext>
                </a:extLst>
              </p:cNvPr>
              <p:cNvSpPr txBox="1">
                <a:spLocks noRot="1" noChangeAspect="1" noMove="1" noResize="1" noEditPoints="1" noAdjustHandles="1" noChangeArrowheads="1" noChangeShapeType="1" noTextEdit="1"/>
              </p:cNvSpPr>
              <p:nvPr/>
            </p:nvSpPr>
            <p:spPr>
              <a:xfrm>
                <a:off x="3385262" y="2303983"/>
                <a:ext cx="4464007" cy="668516"/>
              </a:xfrm>
              <a:prstGeom prst="rect">
                <a:avLst/>
              </a:prstGeom>
              <a:blipFill>
                <a:blip r:embed="rId2"/>
                <a:stretch>
                  <a:fillRect/>
                </a:stretch>
              </a:blipFill>
            </p:spPr>
            <p:txBody>
              <a:bodyPr/>
              <a:lstStyle/>
              <a:p>
                <a:r>
                  <a:rPr lang="zh-CN" altLang="en-US">
                    <a:noFill/>
                  </a:rPr>
                  <a:t> </a:t>
                </a:r>
              </a:p>
            </p:txBody>
          </p:sp>
        </mc:Fallback>
      </mc:AlternateContent>
      <p:sp>
        <p:nvSpPr>
          <p:cNvPr id="11" name="文本框 10">
            <a:extLst>
              <a:ext uri="{FF2B5EF4-FFF2-40B4-BE49-F238E27FC236}">
                <a16:creationId xmlns:a16="http://schemas.microsoft.com/office/drawing/2014/main" id="{53DE762A-5D84-79DF-5DB3-02B6DF58E153}"/>
              </a:ext>
            </a:extLst>
          </p:cNvPr>
          <p:cNvSpPr txBox="1"/>
          <p:nvPr/>
        </p:nvSpPr>
        <p:spPr>
          <a:xfrm>
            <a:off x="2376661" y="3734943"/>
            <a:ext cx="5660226" cy="1881284"/>
          </a:xfrm>
          <a:prstGeom prst="rect">
            <a:avLst/>
          </a:prstGeom>
          <a:noFill/>
        </p:spPr>
        <p:txBody>
          <a:bodyPr wrap="square">
            <a:spAutoFit/>
          </a:bodyPr>
          <a:lstStyle/>
          <a:p>
            <a:pPr>
              <a:lnSpc>
                <a:spcPct val="150000"/>
              </a:lnSpc>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式中，</a:t>
            </a:r>
            <a:r>
              <a:rPr lang="en-US" altLang="zh-CN" sz="1600" i="1" dirty="0">
                <a:effectLst/>
                <a:latin typeface="宋体" panose="02010600030101010101" pitchFamily="2" charset="-122"/>
                <a:ea typeface="宋体" panose="02010600030101010101" pitchFamily="2" charset="-122"/>
                <a:cs typeface="宋体" panose="02010600030101010101" pitchFamily="2" charset="-122"/>
              </a:rPr>
              <a:t>f</a:t>
            </a:r>
            <a:r>
              <a:rPr lang="en-US" altLang="zh-CN" sz="1600" baseline="-25000" dirty="0">
                <a:effectLst/>
                <a:latin typeface="宋体" panose="02010600030101010101" pitchFamily="2" charset="-122"/>
                <a:ea typeface="宋体" panose="02010600030101010101" pitchFamily="2" charset="-122"/>
                <a:cs typeface="宋体" panose="02010600030101010101" pitchFamily="2" charset="-122"/>
              </a:rPr>
              <a:t>1</a:t>
            </a:r>
            <a:r>
              <a:rPr lang="en-US" altLang="zh-CN" sz="1600" i="1" baseline="-250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 异步电动机定子绕组上交流电源的频率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(Hz);</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666750">
              <a:lnSpc>
                <a:spcPct val="150000"/>
              </a:lnSpc>
            </a:pPr>
            <a:r>
              <a:rPr lang="en-US" altLang="zh-CN" sz="1600" i="1" dirty="0">
                <a:effectLst/>
                <a:latin typeface="宋体" panose="02010600030101010101" pitchFamily="2" charset="-122"/>
                <a:ea typeface="宋体" panose="02010600030101010101" pitchFamily="2" charset="-122"/>
                <a:cs typeface="宋体" panose="02010600030101010101" pitchFamily="2" charset="-122"/>
              </a:rPr>
              <a:t>P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 异步电动机的磁极对数；</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666750">
              <a:lnSpc>
                <a:spcPct val="150000"/>
              </a:lnSpc>
            </a:pPr>
            <a:r>
              <a:rPr lang="en-US" altLang="zh-CN" sz="1600" i="1" dirty="0">
                <a:effectLst/>
                <a:latin typeface="宋体" panose="02010600030101010101" pitchFamily="2" charset="-122"/>
                <a:ea typeface="宋体" panose="02010600030101010101" pitchFamily="2" charset="-122"/>
                <a:cs typeface="宋体" panose="02010600030101010101" pitchFamily="2" charset="-122"/>
              </a:rPr>
              <a:t>s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 异步电动机的转差率；</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666750">
              <a:lnSpc>
                <a:spcPct val="150000"/>
              </a:lnSpc>
            </a:pPr>
            <a:r>
              <a:rPr lang="en-US" altLang="zh-CN" sz="1600" i="1" dirty="0">
                <a:effectLst/>
                <a:latin typeface="宋体" panose="02010600030101010101" pitchFamily="2" charset="-122"/>
                <a:ea typeface="宋体" panose="02010600030101010101" pitchFamily="2" charset="-122"/>
                <a:cs typeface="宋体" panose="02010600030101010101" pitchFamily="2" charset="-122"/>
              </a:rPr>
              <a:t>n</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 异步电动机的转速</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(r/min)</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666750">
              <a:lnSpc>
                <a:spcPct val="150000"/>
              </a:lnSpc>
            </a:pPr>
            <a:r>
              <a:rPr lang="en-US" altLang="zh-CN" sz="1600" i="1" dirty="0">
                <a:effectLst/>
                <a:latin typeface="宋体" panose="02010600030101010101" pitchFamily="2" charset="-122"/>
                <a:ea typeface="宋体" panose="02010600030101010101" pitchFamily="2" charset="-122"/>
                <a:cs typeface="宋体" panose="02010600030101010101" pitchFamily="2" charset="-122"/>
              </a:rPr>
              <a:t>n</a:t>
            </a:r>
            <a:r>
              <a:rPr lang="en-US" altLang="zh-CN" sz="1600" baseline="-25000" dirty="0">
                <a:effectLst/>
                <a:latin typeface="宋体" panose="02010600030101010101" pitchFamily="2" charset="-122"/>
                <a:ea typeface="宋体" panose="02010600030101010101" pitchFamily="2" charset="-122"/>
                <a:cs typeface="宋体" panose="02010600030101010101" pitchFamily="2" charset="-122"/>
              </a:rPr>
              <a:t>0</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—异步电动机的同步转速</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(r/min)</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B4D07AC0-6248-E1C5-46A5-0D6E2AFB1C35}"/>
              </a:ext>
            </a:extLst>
          </p:cNvPr>
          <p:cNvSpPr txBox="1"/>
          <p:nvPr/>
        </p:nvSpPr>
        <p:spPr>
          <a:xfrm>
            <a:off x="8929389" y="2487648"/>
            <a:ext cx="950901" cy="369332"/>
          </a:xfrm>
          <a:prstGeom prst="rect">
            <a:avLst/>
          </a:prstGeom>
          <a:noFill/>
        </p:spPr>
        <p:txBody>
          <a:bodyPr wrap="none" rtlCol="0">
            <a:spAutoFit/>
          </a:bodyPr>
          <a:lstStyle/>
          <a:p>
            <a:r>
              <a:rPr lang="zh-CN" altLang="en-US" dirty="0"/>
              <a:t>（</a:t>
            </a:r>
            <a:r>
              <a:rPr lang="en-US" altLang="zh-CN" dirty="0"/>
              <a:t>1-1</a:t>
            </a:r>
            <a:r>
              <a:rPr lang="zh-CN" altLang="en-US" dirty="0"/>
              <a:t>）</a:t>
            </a:r>
          </a:p>
        </p:txBody>
      </p:sp>
    </p:spTree>
    <p:extLst>
      <p:ext uri="{BB962C8B-B14F-4D97-AF65-F5344CB8AC3E}">
        <p14:creationId xmlns:p14="http://schemas.microsoft.com/office/powerpoint/2010/main" val="251468416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3" name="表格 2">
            <a:extLst>
              <a:ext uri="{FF2B5EF4-FFF2-40B4-BE49-F238E27FC236}">
                <a16:creationId xmlns:a16="http://schemas.microsoft.com/office/drawing/2014/main" id="{BAB43709-4527-4311-AD4B-B092EE595EAB}"/>
              </a:ext>
            </a:extLst>
          </p:cNvPr>
          <p:cNvGraphicFramePr>
            <a:graphicFrameLocks noGrp="1"/>
          </p:cNvGraphicFramePr>
          <p:nvPr>
            <p:extLst>
              <p:ext uri="{D42A27DB-BD31-4B8C-83A1-F6EECF244321}">
                <p14:modId xmlns:p14="http://schemas.microsoft.com/office/powerpoint/2010/main" val="1641477156"/>
              </p:ext>
            </p:extLst>
          </p:nvPr>
        </p:nvGraphicFramePr>
        <p:xfrm>
          <a:off x="4896941" y="1439798"/>
          <a:ext cx="6264696" cy="4145280"/>
        </p:xfrm>
        <a:graphic>
          <a:graphicData uri="http://schemas.openxmlformats.org/drawingml/2006/table">
            <a:tbl>
              <a:tblPr>
                <a:tableStyleId>{C4B1156A-380E-4F78-BDF5-A606A8083BF9}</a:tableStyleId>
              </a:tblPr>
              <a:tblGrid>
                <a:gridCol w="1857902">
                  <a:extLst>
                    <a:ext uri="{9D8B030D-6E8A-4147-A177-3AD203B41FA5}">
                      <a16:colId xmlns:a16="http://schemas.microsoft.com/office/drawing/2014/main" val="2933059999"/>
                    </a:ext>
                  </a:extLst>
                </a:gridCol>
                <a:gridCol w="1409622">
                  <a:extLst>
                    <a:ext uri="{9D8B030D-6E8A-4147-A177-3AD203B41FA5}">
                      <a16:colId xmlns:a16="http://schemas.microsoft.com/office/drawing/2014/main" val="1203268209"/>
                    </a:ext>
                  </a:extLst>
                </a:gridCol>
                <a:gridCol w="1498586">
                  <a:extLst>
                    <a:ext uri="{9D8B030D-6E8A-4147-A177-3AD203B41FA5}">
                      <a16:colId xmlns:a16="http://schemas.microsoft.com/office/drawing/2014/main" val="790513492"/>
                    </a:ext>
                  </a:extLst>
                </a:gridCol>
                <a:gridCol w="1498586">
                  <a:extLst>
                    <a:ext uri="{9D8B030D-6E8A-4147-A177-3AD203B41FA5}">
                      <a16:colId xmlns:a16="http://schemas.microsoft.com/office/drawing/2014/main" val="1903307975"/>
                    </a:ext>
                  </a:extLst>
                </a:gridCol>
              </a:tblGrid>
              <a:tr h="0">
                <a:tc>
                  <a:txBody>
                    <a:bodyPr/>
                    <a:lstStyle/>
                    <a:p>
                      <a:pPr algn="ctr"/>
                      <a:r>
                        <a:rPr lang="zh-CN" sz="1600">
                          <a:effectLst/>
                        </a:rPr>
                        <a:t>外形尺寸</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额定功率（</a:t>
                      </a:r>
                      <a:r>
                        <a:rPr lang="en-US" sz="1600">
                          <a:effectLst/>
                        </a:rPr>
                        <a:t>kW</a:t>
                      </a:r>
                      <a:r>
                        <a:rPr lang="zh-CN" sz="1600">
                          <a:effectLst/>
                        </a:rPr>
                        <a:t>）</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额定输入电流（</a:t>
                      </a:r>
                      <a:r>
                        <a:rPr lang="en-US" sz="1600">
                          <a:effectLst/>
                        </a:rPr>
                        <a:t>A</a:t>
                      </a:r>
                      <a:r>
                        <a:rPr lang="zh-CN" sz="1600">
                          <a:effectLst/>
                        </a:rPr>
                        <a:t>）</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额定输出电流（</a:t>
                      </a:r>
                      <a:r>
                        <a:rPr lang="en-US" sz="1600">
                          <a:effectLst/>
                        </a:rPr>
                        <a:t>A</a:t>
                      </a:r>
                      <a:r>
                        <a:rPr lang="zh-CN" sz="1600">
                          <a:effectLst/>
                        </a:rPr>
                        <a:t>）</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190263473"/>
                  </a:ext>
                </a:extLst>
              </a:tr>
              <a:tr h="0">
                <a:tc rowSpan="3">
                  <a:txBody>
                    <a:bodyPr/>
                    <a:lstStyle/>
                    <a:p>
                      <a:pPr algn="ctr"/>
                      <a:r>
                        <a:rPr lang="en-US" sz="1600">
                          <a:effectLst/>
                        </a:rPr>
                        <a:t>FSA</a:t>
                      </a:r>
                      <a:r>
                        <a:rPr lang="zh-CN" sz="1600">
                          <a:effectLst/>
                        </a:rPr>
                        <a:t>（不带风扇）</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0.37</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1.7</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1.3</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7397462"/>
                  </a:ext>
                </a:extLst>
              </a:tr>
              <a:tr h="0">
                <a:tc vMerge="1">
                  <a:txBody>
                    <a:bodyPr/>
                    <a:lstStyle/>
                    <a:p>
                      <a:endParaRPr lang="zh-CN" altLang="en-US"/>
                    </a:p>
                  </a:txBody>
                  <a:tcPr/>
                </a:tc>
                <a:tc>
                  <a:txBody>
                    <a:bodyPr/>
                    <a:lstStyle/>
                    <a:p>
                      <a:pPr algn="ctr"/>
                      <a:r>
                        <a:rPr lang="en-US" sz="1600">
                          <a:effectLst/>
                        </a:rPr>
                        <a:t>0.55</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2.1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1.7</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4097310122"/>
                  </a:ext>
                </a:extLst>
              </a:tr>
              <a:tr h="0">
                <a:tc vMerge="1">
                  <a:txBody>
                    <a:bodyPr/>
                    <a:lstStyle/>
                    <a:p>
                      <a:endParaRPr lang="zh-CN" altLang="en-US"/>
                    </a:p>
                  </a:txBody>
                  <a:tcPr/>
                </a:tc>
                <a:tc>
                  <a:txBody>
                    <a:bodyPr/>
                    <a:lstStyle/>
                    <a:p>
                      <a:pPr algn="ctr"/>
                      <a:r>
                        <a:rPr lang="en-US" sz="1600">
                          <a:effectLst/>
                        </a:rPr>
                        <a:t>0.75</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2.6</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2.2</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778232934"/>
                  </a:ext>
                </a:extLst>
              </a:tr>
              <a:tr h="0">
                <a:tc rowSpan="3">
                  <a:txBody>
                    <a:bodyPr/>
                    <a:lstStyle/>
                    <a:p>
                      <a:pPr algn="ctr"/>
                      <a:r>
                        <a:rPr lang="en-US" sz="1600" dirty="0">
                          <a:effectLst/>
                        </a:rPr>
                        <a:t>FSA</a:t>
                      </a:r>
                      <a:r>
                        <a:rPr lang="zh-CN" sz="1600" dirty="0">
                          <a:effectLst/>
                        </a:rPr>
                        <a:t>（带风扇）</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4.0</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3.1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221150936"/>
                  </a:ext>
                </a:extLst>
              </a:tr>
              <a:tr h="0">
                <a:tc vMerge="1">
                  <a:txBody>
                    <a:bodyPr/>
                    <a:lstStyle/>
                    <a:p>
                      <a:endParaRPr lang="zh-CN" altLang="en-US"/>
                    </a:p>
                  </a:txBody>
                  <a:tcPr/>
                </a:tc>
                <a:tc>
                  <a:txBody>
                    <a:bodyPr/>
                    <a:lstStyle/>
                    <a:p>
                      <a:pPr algn="ctr"/>
                      <a:r>
                        <a:rPr lang="en-US" sz="1600">
                          <a:effectLst/>
                        </a:rPr>
                        <a:t>1.5</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5.0</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4.1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981688511"/>
                  </a:ext>
                </a:extLst>
              </a:tr>
              <a:tr h="0">
                <a:tc vMerge="1">
                  <a:txBody>
                    <a:bodyPr/>
                    <a:lstStyle/>
                    <a:p>
                      <a:endParaRPr lang="zh-CN" altLang="en-US"/>
                    </a:p>
                  </a:txBody>
                  <a:tcPr/>
                </a:tc>
                <a:tc>
                  <a:txBody>
                    <a:bodyPr/>
                    <a:lstStyle/>
                    <a:p>
                      <a:pPr algn="ctr"/>
                      <a:r>
                        <a:rPr lang="en-US" sz="1600">
                          <a:effectLst/>
                        </a:rPr>
                        <a:t>2.2</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6.4</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5.6</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248231597"/>
                  </a:ext>
                </a:extLst>
              </a:tr>
              <a:tr h="0">
                <a:tc rowSpan="2">
                  <a:txBody>
                    <a:bodyPr/>
                    <a:lstStyle/>
                    <a:p>
                      <a:pPr algn="ctr"/>
                      <a:r>
                        <a:rPr lang="en-US" sz="1600">
                          <a:effectLst/>
                        </a:rPr>
                        <a:t>FSB</a:t>
                      </a:r>
                      <a:r>
                        <a:rPr lang="zh-CN" sz="1600">
                          <a:effectLst/>
                        </a:rPr>
                        <a:t>（带一个风扇）</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3.0</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8.6</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7.3</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467519307"/>
                  </a:ext>
                </a:extLst>
              </a:tr>
              <a:tr h="0">
                <a:tc vMerge="1">
                  <a:txBody>
                    <a:bodyPr/>
                    <a:lstStyle/>
                    <a:p>
                      <a:endParaRPr lang="zh-CN" altLang="en-US"/>
                    </a:p>
                  </a:txBody>
                  <a:tcPr/>
                </a:tc>
                <a:tc>
                  <a:txBody>
                    <a:bodyPr/>
                    <a:lstStyle/>
                    <a:p>
                      <a:pPr algn="ctr"/>
                      <a:r>
                        <a:rPr lang="en-US" sz="1600">
                          <a:effectLst/>
                        </a:rPr>
                        <a:t>4.0</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11.3</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8.8</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882986996"/>
                  </a:ext>
                </a:extLst>
              </a:tr>
              <a:tr h="0">
                <a:tc>
                  <a:txBody>
                    <a:bodyPr/>
                    <a:lstStyle/>
                    <a:p>
                      <a:pPr algn="ctr"/>
                      <a:r>
                        <a:rPr lang="en-US" sz="1600">
                          <a:effectLst/>
                        </a:rPr>
                        <a:t>FSC</a:t>
                      </a:r>
                      <a:r>
                        <a:rPr lang="zh-CN" sz="1600">
                          <a:effectLst/>
                        </a:rPr>
                        <a:t>（带一个风扇）</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5.5</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15.2</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12.5</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178966032"/>
                  </a:ext>
                </a:extLst>
              </a:tr>
              <a:tr h="0">
                <a:tc rowSpan="3">
                  <a:txBody>
                    <a:bodyPr/>
                    <a:lstStyle/>
                    <a:p>
                      <a:pPr algn="ctr"/>
                      <a:r>
                        <a:rPr lang="en-US" sz="1600">
                          <a:effectLst/>
                        </a:rPr>
                        <a:t>FSD</a:t>
                      </a:r>
                      <a:r>
                        <a:rPr lang="zh-CN" sz="1600">
                          <a:effectLst/>
                        </a:rPr>
                        <a:t>（带两个风扇）</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7.5</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20.7</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16.5</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546648603"/>
                  </a:ext>
                </a:extLst>
              </a:tr>
              <a:tr h="0">
                <a:tc vMerge="1">
                  <a:txBody>
                    <a:bodyPr/>
                    <a:lstStyle/>
                    <a:p>
                      <a:endParaRPr lang="zh-CN" altLang="en-US"/>
                    </a:p>
                  </a:txBody>
                  <a:tcPr/>
                </a:tc>
                <a:tc>
                  <a:txBody>
                    <a:bodyPr/>
                    <a:lstStyle/>
                    <a:p>
                      <a:pPr algn="ctr"/>
                      <a:r>
                        <a:rPr lang="en-US" sz="1600">
                          <a:effectLst/>
                        </a:rPr>
                        <a:t>11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30.4</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25</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116933942"/>
                  </a:ext>
                </a:extLst>
              </a:tr>
              <a:tr h="0">
                <a:tc vMerge="1">
                  <a:txBody>
                    <a:bodyPr/>
                    <a:lstStyle/>
                    <a:p>
                      <a:endParaRPr lang="zh-CN" altLang="en-US"/>
                    </a:p>
                  </a:txBody>
                  <a:tcPr/>
                </a:tc>
                <a:tc>
                  <a:txBody>
                    <a:bodyPr/>
                    <a:lstStyle/>
                    <a:p>
                      <a:pPr algn="ctr"/>
                      <a:r>
                        <a:rPr lang="en-US" sz="1600">
                          <a:effectLst/>
                        </a:rPr>
                        <a:t>15</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38.1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31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981879061"/>
                  </a:ext>
                </a:extLst>
              </a:tr>
              <a:tr h="0">
                <a:tc rowSpan="3">
                  <a:txBody>
                    <a:bodyPr/>
                    <a:lstStyle/>
                    <a:p>
                      <a:pPr algn="ctr"/>
                      <a:r>
                        <a:rPr lang="en-US" sz="1600">
                          <a:effectLst/>
                        </a:rPr>
                        <a:t>FSE</a:t>
                      </a:r>
                      <a:r>
                        <a:rPr lang="zh-CN" sz="1600">
                          <a:effectLst/>
                        </a:rPr>
                        <a:t>（带两个风扇）</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18.5</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45</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38</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67705899"/>
                  </a:ext>
                </a:extLst>
              </a:tr>
              <a:tr h="0">
                <a:tc vMerge="1">
                  <a:txBody>
                    <a:bodyPr/>
                    <a:lstStyle/>
                    <a:p>
                      <a:endParaRPr lang="zh-CN" altLang="en-US"/>
                    </a:p>
                  </a:txBody>
                  <a:tcPr/>
                </a:tc>
                <a:tc>
                  <a:txBody>
                    <a:bodyPr/>
                    <a:lstStyle/>
                    <a:p>
                      <a:pPr algn="ctr"/>
                      <a:r>
                        <a:rPr lang="en-US" sz="1600">
                          <a:effectLst/>
                        </a:rPr>
                        <a:t>22</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54</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45</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693371358"/>
                  </a:ext>
                </a:extLst>
              </a:tr>
              <a:tr h="57150">
                <a:tc vMerge="1">
                  <a:txBody>
                    <a:bodyPr/>
                    <a:lstStyle/>
                    <a:p>
                      <a:endParaRPr lang="zh-CN" altLang="en-US"/>
                    </a:p>
                  </a:txBody>
                  <a:tcPr/>
                </a:tc>
                <a:tc>
                  <a:txBody>
                    <a:bodyPr/>
                    <a:lstStyle/>
                    <a:p>
                      <a:pPr algn="ctr"/>
                      <a:r>
                        <a:rPr lang="en-US" sz="1600">
                          <a:effectLst/>
                        </a:rPr>
                        <a:t>30</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72</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dirty="0">
                          <a:effectLst/>
                        </a:rPr>
                        <a:t>60</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41158041"/>
                  </a:ext>
                </a:extLst>
              </a:tr>
            </a:tbl>
          </a:graphicData>
        </a:graphic>
      </p:graphicFrame>
      <p:pic>
        <p:nvPicPr>
          <p:cNvPr id="4" name="图片 3">
            <a:extLst>
              <a:ext uri="{FF2B5EF4-FFF2-40B4-BE49-F238E27FC236}">
                <a16:creationId xmlns:a16="http://schemas.microsoft.com/office/drawing/2014/main" id="{F0E434ED-A013-DE0E-A558-931380FC4119}"/>
              </a:ext>
            </a:extLst>
          </p:cNvPr>
          <p:cNvPicPr>
            <a:picLocks noChangeAspect="1"/>
          </p:cNvPicPr>
          <p:nvPr/>
        </p:nvPicPr>
        <p:blipFill>
          <a:blip r:embed="rId2"/>
          <a:srcRect b="8034"/>
          <a:stretch>
            <a:fillRect/>
          </a:stretch>
        </p:blipFill>
        <p:spPr>
          <a:xfrm>
            <a:off x="1008509" y="1837109"/>
            <a:ext cx="3530370" cy="3024334"/>
          </a:xfrm>
          <a:prstGeom prst="rect">
            <a:avLst/>
          </a:prstGeom>
        </p:spPr>
      </p:pic>
    </p:spTree>
    <p:extLst>
      <p:ext uri="{BB962C8B-B14F-4D97-AF65-F5344CB8AC3E}">
        <p14:creationId xmlns:p14="http://schemas.microsoft.com/office/powerpoint/2010/main" val="1075181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ox(ou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EE5A36B5-42DD-7F2C-1247-FB11A5484FC0}"/>
              </a:ext>
            </a:extLst>
          </p:cNvPr>
          <p:cNvSpPr txBox="1"/>
          <p:nvPr/>
        </p:nvSpPr>
        <p:spPr>
          <a:xfrm>
            <a:off x="602852" y="1413501"/>
            <a:ext cx="4565851" cy="1689373"/>
          </a:xfrm>
          <a:prstGeom prst="rect">
            <a:avLst/>
          </a:prstGeom>
          <a:noFill/>
        </p:spPr>
        <p:txBody>
          <a:bodyPr wrap="square">
            <a:spAutoFit/>
          </a:bodyPr>
          <a:lstStyle/>
          <a:p>
            <a:pPr>
              <a:lnSpc>
                <a:spcPct val="150000"/>
              </a:lnSpc>
            </a:pPr>
            <a:r>
              <a:rPr lang="en-US" altLang="zh-CN" dirty="0">
                <a:latin typeface="+mn-ea"/>
              </a:rPr>
              <a:t>2.</a:t>
            </a:r>
            <a:r>
              <a:rPr lang="zh-CN" altLang="en-US" dirty="0">
                <a:latin typeface="+mn-ea"/>
              </a:rPr>
              <a:t>单相交流</a:t>
            </a:r>
            <a:r>
              <a:rPr lang="en-US" altLang="zh-CN" dirty="0">
                <a:latin typeface="+mn-ea"/>
              </a:rPr>
              <a:t>230V</a:t>
            </a:r>
            <a:r>
              <a:rPr lang="zh-CN" altLang="en-US" dirty="0">
                <a:latin typeface="+mn-ea"/>
              </a:rPr>
              <a:t>变频器</a:t>
            </a:r>
          </a:p>
          <a:p>
            <a:pPr>
              <a:lnSpc>
                <a:spcPct val="150000"/>
              </a:lnSpc>
            </a:pPr>
            <a:r>
              <a:rPr lang="en-US" altLang="zh-CN" dirty="0">
                <a:latin typeface="+mn-ea"/>
              </a:rPr>
              <a:t>SINAMICS V20</a:t>
            </a:r>
            <a:r>
              <a:rPr lang="zh-CN" altLang="en-US" dirty="0">
                <a:latin typeface="+mn-ea"/>
              </a:rPr>
              <a:t>变频器单相交流</a:t>
            </a:r>
            <a:r>
              <a:rPr lang="en-US" altLang="zh-CN" dirty="0">
                <a:latin typeface="+mn-ea"/>
              </a:rPr>
              <a:t>230V</a:t>
            </a:r>
            <a:r>
              <a:rPr lang="zh-CN" altLang="en-US" dirty="0">
                <a:latin typeface="+mn-ea"/>
              </a:rPr>
              <a:t>类型有四种外形尺寸</a:t>
            </a:r>
            <a:r>
              <a:rPr lang="en-US" altLang="zh-CN" dirty="0">
                <a:latin typeface="+mn-ea"/>
              </a:rPr>
              <a:t>FSAA/AB</a:t>
            </a:r>
            <a:r>
              <a:rPr lang="zh-CN" altLang="en-US" dirty="0">
                <a:latin typeface="+mn-ea"/>
              </a:rPr>
              <a:t>、</a:t>
            </a:r>
            <a:r>
              <a:rPr lang="en-US" altLang="zh-CN" dirty="0">
                <a:latin typeface="+mn-ea"/>
              </a:rPr>
              <a:t>FSAC</a:t>
            </a:r>
            <a:r>
              <a:rPr lang="zh-CN" altLang="en-US" dirty="0">
                <a:latin typeface="+mn-ea"/>
              </a:rPr>
              <a:t>、</a:t>
            </a:r>
            <a:r>
              <a:rPr lang="en-US" altLang="zh-CN" dirty="0">
                <a:latin typeface="+mn-ea"/>
              </a:rPr>
              <a:t>FSB</a:t>
            </a:r>
            <a:r>
              <a:rPr lang="zh-CN" altLang="en-US" dirty="0">
                <a:latin typeface="+mn-ea"/>
              </a:rPr>
              <a:t>和</a:t>
            </a:r>
            <a:r>
              <a:rPr lang="en-US" altLang="zh-CN" dirty="0">
                <a:latin typeface="+mn-ea"/>
              </a:rPr>
              <a:t>FSC</a:t>
            </a:r>
            <a:r>
              <a:rPr lang="zh-CN" altLang="en-US" dirty="0">
                <a:latin typeface="+mn-ea"/>
              </a:rPr>
              <a:t>，支持</a:t>
            </a:r>
            <a:r>
              <a:rPr lang="en-US" altLang="zh-CN" dirty="0">
                <a:latin typeface="+mn-ea"/>
              </a:rPr>
              <a:t>0.17kW—3.0kW</a:t>
            </a:r>
            <a:r>
              <a:rPr lang="zh-CN" altLang="en-US" dirty="0">
                <a:latin typeface="+mn-ea"/>
              </a:rPr>
              <a:t>功率的</a:t>
            </a:r>
            <a:r>
              <a:rPr lang="en-US" altLang="zh-CN" dirty="0">
                <a:latin typeface="+mn-ea"/>
              </a:rPr>
              <a:t>V20</a:t>
            </a:r>
            <a:r>
              <a:rPr lang="zh-CN" altLang="en-US" dirty="0">
                <a:latin typeface="+mn-ea"/>
              </a:rPr>
              <a:t>变频器，</a:t>
            </a:r>
          </a:p>
        </p:txBody>
      </p:sp>
      <p:pic>
        <p:nvPicPr>
          <p:cNvPr id="3" name="图片 2">
            <a:extLst>
              <a:ext uri="{FF2B5EF4-FFF2-40B4-BE49-F238E27FC236}">
                <a16:creationId xmlns:a16="http://schemas.microsoft.com/office/drawing/2014/main" id="{51EEBEC7-6606-26CC-1023-327AA4395C9F}"/>
              </a:ext>
            </a:extLst>
          </p:cNvPr>
          <p:cNvPicPr>
            <a:picLocks noChangeAspect="1"/>
          </p:cNvPicPr>
          <p:nvPr/>
        </p:nvPicPr>
        <p:blipFill>
          <a:blip r:embed="rId2"/>
          <a:stretch>
            <a:fillRect/>
          </a:stretch>
        </p:blipFill>
        <p:spPr>
          <a:xfrm>
            <a:off x="5219387" y="1335647"/>
            <a:ext cx="5731910" cy="1915087"/>
          </a:xfrm>
          <a:prstGeom prst="rect">
            <a:avLst/>
          </a:prstGeom>
        </p:spPr>
      </p:pic>
      <p:graphicFrame>
        <p:nvGraphicFramePr>
          <p:cNvPr id="4" name="表格 3">
            <a:extLst>
              <a:ext uri="{FF2B5EF4-FFF2-40B4-BE49-F238E27FC236}">
                <a16:creationId xmlns:a16="http://schemas.microsoft.com/office/drawing/2014/main" id="{DDE9E191-59D0-8D4C-9805-94F65C9C0DF8}"/>
              </a:ext>
            </a:extLst>
          </p:cNvPr>
          <p:cNvGraphicFramePr>
            <a:graphicFrameLocks noGrp="1"/>
          </p:cNvGraphicFramePr>
          <p:nvPr>
            <p:extLst>
              <p:ext uri="{D42A27DB-BD31-4B8C-83A1-F6EECF244321}">
                <p14:modId xmlns:p14="http://schemas.microsoft.com/office/powerpoint/2010/main" val="2645190910"/>
              </p:ext>
            </p:extLst>
          </p:nvPr>
        </p:nvGraphicFramePr>
        <p:xfrm>
          <a:off x="2016621" y="3377300"/>
          <a:ext cx="8136904" cy="2926080"/>
        </p:xfrm>
        <a:graphic>
          <a:graphicData uri="http://schemas.openxmlformats.org/drawingml/2006/table">
            <a:tbl>
              <a:tblPr>
                <a:tableStyleId>{5C22544A-7EE6-4342-B048-85BDC9FD1C3A}</a:tableStyleId>
              </a:tblPr>
              <a:tblGrid>
                <a:gridCol w="2408944">
                  <a:extLst>
                    <a:ext uri="{9D8B030D-6E8A-4147-A177-3AD203B41FA5}">
                      <a16:colId xmlns:a16="http://schemas.microsoft.com/office/drawing/2014/main" val="610509887"/>
                    </a:ext>
                  </a:extLst>
                </a:gridCol>
                <a:gridCol w="1930021">
                  <a:extLst>
                    <a:ext uri="{9D8B030D-6E8A-4147-A177-3AD203B41FA5}">
                      <a16:colId xmlns:a16="http://schemas.microsoft.com/office/drawing/2014/main" val="2443682503"/>
                    </a:ext>
                  </a:extLst>
                </a:gridCol>
                <a:gridCol w="1930021">
                  <a:extLst>
                    <a:ext uri="{9D8B030D-6E8A-4147-A177-3AD203B41FA5}">
                      <a16:colId xmlns:a16="http://schemas.microsoft.com/office/drawing/2014/main" val="3765615487"/>
                    </a:ext>
                  </a:extLst>
                </a:gridCol>
                <a:gridCol w="1867918">
                  <a:extLst>
                    <a:ext uri="{9D8B030D-6E8A-4147-A177-3AD203B41FA5}">
                      <a16:colId xmlns:a16="http://schemas.microsoft.com/office/drawing/2014/main" val="131673491"/>
                    </a:ext>
                  </a:extLst>
                </a:gridCol>
              </a:tblGrid>
              <a:tr h="0">
                <a:tc>
                  <a:txBody>
                    <a:bodyPr/>
                    <a:lstStyle/>
                    <a:p>
                      <a:pPr algn="ctr"/>
                      <a:r>
                        <a:rPr lang="zh-CN" sz="1600">
                          <a:effectLst/>
                        </a:rPr>
                        <a:t>外形尺寸</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dirty="0">
                          <a:effectLst/>
                        </a:rPr>
                        <a:t>额定功率（</a:t>
                      </a:r>
                      <a:r>
                        <a:rPr lang="en-US" sz="1600" dirty="0">
                          <a:effectLst/>
                        </a:rPr>
                        <a:t>kW</a:t>
                      </a:r>
                      <a:r>
                        <a:rPr lang="zh-CN" sz="1600" dirty="0">
                          <a:effectLst/>
                        </a:rPr>
                        <a:t>）</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额定输入电流（</a:t>
                      </a:r>
                      <a:r>
                        <a:rPr lang="en-US" sz="1600">
                          <a:effectLst/>
                        </a:rPr>
                        <a:t>A</a:t>
                      </a:r>
                      <a:r>
                        <a:rPr lang="zh-CN" sz="1600">
                          <a:effectLst/>
                        </a:rPr>
                        <a:t>）</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额定输出电流（</a:t>
                      </a:r>
                      <a:r>
                        <a:rPr lang="en-US" sz="1600">
                          <a:effectLst/>
                        </a:rPr>
                        <a:t>A</a:t>
                      </a:r>
                      <a:r>
                        <a:rPr lang="zh-CN" sz="1600">
                          <a:effectLst/>
                        </a:rPr>
                        <a:t>）</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274273125"/>
                  </a:ext>
                </a:extLst>
              </a:tr>
              <a:tr h="0">
                <a:tc rowSpan="3">
                  <a:txBody>
                    <a:bodyPr/>
                    <a:lstStyle/>
                    <a:p>
                      <a:pPr algn="ctr"/>
                      <a:r>
                        <a:rPr lang="en-US" sz="1600" dirty="0">
                          <a:effectLst/>
                        </a:rPr>
                        <a:t>FSAA</a:t>
                      </a:r>
                      <a:r>
                        <a:rPr lang="zh-CN" sz="1600" dirty="0">
                          <a:effectLst/>
                        </a:rPr>
                        <a:t>（不带风扇）</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0.12</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2.3</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0.9</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885361779"/>
                  </a:ext>
                </a:extLst>
              </a:tr>
              <a:tr h="0">
                <a:tc vMerge="1">
                  <a:txBody>
                    <a:bodyPr/>
                    <a:lstStyle/>
                    <a:p>
                      <a:endParaRPr lang="zh-CN" altLang="en-US"/>
                    </a:p>
                  </a:txBody>
                  <a:tcPr/>
                </a:tc>
                <a:tc>
                  <a:txBody>
                    <a:bodyPr/>
                    <a:lstStyle/>
                    <a:p>
                      <a:pPr algn="ctr"/>
                      <a:r>
                        <a:rPr lang="en-US" sz="1600" dirty="0">
                          <a:effectLst/>
                        </a:rPr>
                        <a:t>0.25</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4.5</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1.7</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4214394150"/>
                  </a:ext>
                </a:extLst>
              </a:tr>
              <a:tr h="0">
                <a:tc vMerge="1">
                  <a:txBody>
                    <a:bodyPr/>
                    <a:lstStyle/>
                    <a:p>
                      <a:endParaRPr lang="zh-CN" altLang="en-US"/>
                    </a:p>
                  </a:txBody>
                  <a:tcPr/>
                </a:tc>
                <a:tc>
                  <a:txBody>
                    <a:bodyPr/>
                    <a:lstStyle/>
                    <a:p>
                      <a:pPr algn="ctr"/>
                      <a:r>
                        <a:rPr lang="en-US" sz="1600">
                          <a:effectLst/>
                        </a:rPr>
                        <a:t>0.37</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6.2</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2.3</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12200492"/>
                  </a:ext>
                </a:extLst>
              </a:tr>
              <a:tr h="0">
                <a:tc rowSpan="2">
                  <a:txBody>
                    <a:bodyPr/>
                    <a:lstStyle/>
                    <a:p>
                      <a:pPr algn="ctr"/>
                      <a:r>
                        <a:rPr lang="en-US" sz="1600">
                          <a:effectLst/>
                        </a:rPr>
                        <a:t>FSAB</a:t>
                      </a:r>
                      <a:r>
                        <a:rPr lang="zh-CN" sz="1600">
                          <a:effectLst/>
                        </a:rPr>
                        <a:t>（不带不风扇）</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0.55</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7.7</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3.2</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10845460"/>
                  </a:ext>
                </a:extLst>
              </a:tr>
              <a:tr h="0">
                <a:tc vMerge="1">
                  <a:txBody>
                    <a:bodyPr/>
                    <a:lstStyle/>
                    <a:p>
                      <a:endParaRPr lang="zh-CN" altLang="en-US"/>
                    </a:p>
                  </a:txBody>
                  <a:tcPr/>
                </a:tc>
                <a:tc>
                  <a:txBody>
                    <a:bodyPr/>
                    <a:lstStyle/>
                    <a:p>
                      <a:pPr algn="ctr"/>
                      <a:r>
                        <a:rPr lang="en-US" sz="1600">
                          <a:effectLst/>
                        </a:rPr>
                        <a:t>0.75</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dirty="0">
                          <a:effectLst/>
                        </a:rPr>
                        <a:t>10</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4.2</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58583992"/>
                  </a:ext>
                </a:extLst>
              </a:tr>
              <a:tr h="0">
                <a:tc rowSpan="2">
                  <a:txBody>
                    <a:bodyPr/>
                    <a:lstStyle/>
                    <a:p>
                      <a:pPr algn="ctr"/>
                      <a:r>
                        <a:rPr lang="en-US" sz="1600">
                          <a:effectLst/>
                        </a:rPr>
                        <a:t>FSAC</a:t>
                      </a:r>
                      <a:r>
                        <a:rPr lang="zh-CN" sz="1600">
                          <a:effectLst/>
                        </a:rPr>
                        <a:t>（带一个风扇）</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dirty="0">
                          <a:effectLst/>
                        </a:rPr>
                        <a:t>14.7</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6.0</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778292397"/>
                  </a:ext>
                </a:extLst>
              </a:tr>
              <a:tr h="0">
                <a:tc vMerge="1">
                  <a:txBody>
                    <a:bodyPr/>
                    <a:lstStyle/>
                    <a:p>
                      <a:endParaRPr lang="zh-CN" altLang="en-US"/>
                    </a:p>
                  </a:txBody>
                  <a:tcPr/>
                </a:tc>
                <a:tc>
                  <a:txBody>
                    <a:bodyPr/>
                    <a:lstStyle/>
                    <a:p>
                      <a:pPr algn="ctr"/>
                      <a:r>
                        <a:rPr lang="en-US" sz="1600">
                          <a:effectLst/>
                        </a:rPr>
                        <a:t>1.5</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dirty="0">
                          <a:effectLst/>
                        </a:rPr>
                        <a:t>19.7</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7.8</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693210400"/>
                  </a:ext>
                </a:extLst>
              </a:tr>
              <a:tr h="0">
                <a:tc rowSpan="2">
                  <a:txBody>
                    <a:bodyPr/>
                    <a:lstStyle/>
                    <a:p>
                      <a:pPr algn="ctr"/>
                      <a:r>
                        <a:rPr lang="en-US" sz="1600">
                          <a:effectLst/>
                        </a:rPr>
                        <a:t>FSB</a:t>
                      </a:r>
                      <a:r>
                        <a:rPr lang="zh-CN" sz="1600">
                          <a:effectLst/>
                        </a:rPr>
                        <a:t>（带一个风扇）</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14.7</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6.0</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417835153"/>
                  </a:ext>
                </a:extLst>
              </a:tr>
              <a:tr h="0">
                <a:tc vMerge="1">
                  <a:txBody>
                    <a:bodyPr/>
                    <a:lstStyle/>
                    <a:p>
                      <a:endParaRPr lang="zh-CN" altLang="en-US"/>
                    </a:p>
                  </a:txBody>
                  <a:tcPr/>
                </a:tc>
                <a:tc>
                  <a:txBody>
                    <a:bodyPr/>
                    <a:lstStyle/>
                    <a:p>
                      <a:pPr algn="ctr"/>
                      <a:r>
                        <a:rPr lang="en-US" sz="1600">
                          <a:effectLst/>
                        </a:rPr>
                        <a:t>1.5</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19.7</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dirty="0">
                          <a:effectLst/>
                        </a:rPr>
                        <a:t>7.8</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476267772"/>
                  </a:ext>
                </a:extLst>
              </a:tr>
              <a:tr h="0">
                <a:tc rowSpan="2">
                  <a:txBody>
                    <a:bodyPr/>
                    <a:lstStyle/>
                    <a:p>
                      <a:pPr algn="ctr"/>
                      <a:r>
                        <a:rPr lang="en-US" sz="1600">
                          <a:effectLst/>
                        </a:rPr>
                        <a:t>FSC</a:t>
                      </a:r>
                      <a:r>
                        <a:rPr lang="zh-CN" sz="1600">
                          <a:effectLst/>
                        </a:rPr>
                        <a:t>（带一个风扇）</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2.2</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27.2</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224535351"/>
                  </a:ext>
                </a:extLst>
              </a:tr>
              <a:tr h="0">
                <a:tc vMerge="1">
                  <a:txBody>
                    <a:bodyPr/>
                    <a:lstStyle/>
                    <a:p>
                      <a:endParaRPr lang="zh-CN" altLang="en-US"/>
                    </a:p>
                  </a:txBody>
                  <a:tcPr/>
                </a:tc>
                <a:tc>
                  <a:txBody>
                    <a:bodyPr/>
                    <a:lstStyle/>
                    <a:p>
                      <a:pPr algn="ctr"/>
                      <a:r>
                        <a:rPr lang="en-US" sz="1600">
                          <a:effectLst/>
                        </a:rPr>
                        <a:t>3.0</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32</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dirty="0">
                          <a:effectLst/>
                        </a:rPr>
                        <a:t>13.6</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651792710"/>
                  </a:ext>
                </a:extLst>
              </a:tr>
            </a:tbl>
          </a:graphicData>
        </a:graphic>
      </p:graphicFrame>
    </p:spTree>
    <p:extLst>
      <p:ext uri="{BB962C8B-B14F-4D97-AF65-F5344CB8AC3E}">
        <p14:creationId xmlns:p14="http://schemas.microsoft.com/office/powerpoint/2010/main" val="223738827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EE5A36B5-42DD-7F2C-1247-FB11A5484FC0}"/>
              </a:ext>
            </a:extLst>
          </p:cNvPr>
          <p:cNvSpPr txBox="1"/>
          <p:nvPr/>
        </p:nvSpPr>
        <p:spPr>
          <a:xfrm>
            <a:off x="602852" y="1413501"/>
            <a:ext cx="10342761" cy="2104872"/>
          </a:xfrm>
          <a:prstGeom prst="rect">
            <a:avLst/>
          </a:prstGeom>
          <a:noFill/>
        </p:spPr>
        <p:txBody>
          <a:bodyPr wrap="square">
            <a:spAutoFit/>
          </a:bodyPr>
          <a:lstStyle/>
          <a:p>
            <a:pPr>
              <a:lnSpc>
                <a:spcPct val="150000"/>
              </a:lnSpc>
            </a:pPr>
            <a:r>
              <a:rPr lang="en-US" altLang="zh-CN" dirty="0">
                <a:latin typeface="+mn-ea"/>
              </a:rPr>
              <a:t>3. SINAMICS V20</a:t>
            </a:r>
            <a:r>
              <a:rPr lang="zh-CN" altLang="en-US" dirty="0">
                <a:latin typeface="+mn-ea"/>
              </a:rPr>
              <a:t>变频器的安装</a:t>
            </a:r>
          </a:p>
          <a:p>
            <a:pPr marL="285750" indent="-285750">
              <a:lnSpc>
                <a:spcPct val="150000"/>
              </a:lnSpc>
              <a:buFont typeface="Arial" panose="020B0604020202020204" pitchFamily="34" charset="0"/>
              <a:buChar char="•"/>
            </a:pPr>
            <a:r>
              <a:rPr lang="en-US" altLang="zh-CN" dirty="0">
                <a:latin typeface="+mn-ea"/>
              </a:rPr>
              <a:t>SINAMICS V20</a:t>
            </a:r>
            <a:r>
              <a:rPr lang="zh-CN" altLang="en-US" dirty="0">
                <a:latin typeface="+mn-ea"/>
              </a:rPr>
              <a:t>变频器应当安装在一个封闭的电气操作环境或电气箱中。</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安装方位应该是垂直于安装平面，确保平面为非易燃平面。</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可以并排安装，符合安装距离要求。</a:t>
            </a:r>
          </a:p>
          <a:p>
            <a:pPr marL="285750" indent="-285750">
              <a:lnSpc>
                <a:spcPct val="150000"/>
              </a:lnSpc>
              <a:buFont typeface="Arial" panose="020B0604020202020204" pitchFamily="34" charset="0"/>
              <a:buChar char="•"/>
            </a:pPr>
            <a:endParaRPr lang="zh-CN" altLang="en-US" dirty="0">
              <a:latin typeface="+mn-ea"/>
            </a:endParaRPr>
          </a:p>
        </p:txBody>
      </p:sp>
      <p:pic>
        <p:nvPicPr>
          <p:cNvPr id="6" name="图片 5">
            <a:extLst>
              <a:ext uri="{FF2B5EF4-FFF2-40B4-BE49-F238E27FC236}">
                <a16:creationId xmlns:a16="http://schemas.microsoft.com/office/drawing/2014/main" id="{C5050664-B482-B0F5-9E12-F547785495BE}"/>
              </a:ext>
            </a:extLst>
          </p:cNvPr>
          <p:cNvPicPr>
            <a:picLocks noChangeAspect="1"/>
          </p:cNvPicPr>
          <p:nvPr/>
        </p:nvPicPr>
        <p:blipFill>
          <a:blip r:embed="rId2"/>
          <a:stretch>
            <a:fillRect/>
          </a:stretch>
        </p:blipFill>
        <p:spPr>
          <a:xfrm>
            <a:off x="720477" y="3200789"/>
            <a:ext cx="5667375" cy="2228850"/>
          </a:xfrm>
          <a:prstGeom prst="rect">
            <a:avLst/>
          </a:prstGeom>
        </p:spPr>
      </p:pic>
      <p:pic>
        <p:nvPicPr>
          <p:cNvPr id="7" name="图片 6">
            <a:extLst>
              <a:ext uri="{FF2B5EF4-FFF2-40B4-BE49-F238E27FC236}">
                <a16:creationId xmlns:a16="http://schemas.microsoft.com/office/drawing/2014/main" id="{6DCD46BB-0593-44DA-D756-297A25E828EC}"/>
              </a:ext>
            </a:extLst>
          </p:cNvPr>
          <p:cNvPicPr>
            <a:picLocks noChangeAspect="1"/>
          </p:cNvPicPr>
          <p:nvPr/>
        </p:nvPicPr>
        <p:blipFill>
          <a:blip r:embed="rId3"/>
          <a:stretch>
            <a:fillRect/>
          </a:stretch>
        </p:blipFill>
        <p:spPr>
          <a:xfrm>
            <a:off x="7009260" y="2688374"/>
            <a:ext cx="3792338" cy="3167196"/>
          </a:xfrm>
          <a:prstGeom prst="rect">
            <a:avLst/>
          </a:prstGeom>
        </p:spPr>
      </p:pic>
    </p:spTree>
    <p:extLst>
      <p:ext uri="{BB962C8B-B14F-4D97-AF65-F5344CB8AC3E}">
        <p14:creationId xmlns:p14="http://schemas.microsoft.com/office/powerpoint/2010/main" val="957339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blinds(horizontal)">
                                      <p:cBhvr>
                                        <p:cTn id="7" dur="1000"/>
                                        <p:tgtEl>
                                          <p:spTgt spid="6"/>
                                        </p:tgtEl>
                                      </p:cBhvr>
                                    </p:animEffect>
                                  </p:childTnLst>
                                </p:cTn>
                              </p:par>
                            </p:childTnLst>
                          </p:cTn>
                        </p:par>
                        <p:par>
                          <p:cTn id="8" fill="hold">
                            <p:stCondLst>
                              <p:cond delay="1000"/>
                            </p:stCondLst>
                            <p:childTnLst>
                              <p:par>
                                <p:cTn id="9" presetID="13" presetClass="entr" presetSubtype="3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plus(out)">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EE5A36B5-42DD-7F2C-1247-FB11A5484FC0}"/>
              </a:ext>
            </a:extLst>
          </p:cNvPr>
          <p:cNvSpPr txBox="1"/>
          <p:nvPr/>
        </p:nvSpPr>
        <p:spPr>
          <a:xfrm>
            <a:off x="602852" y="1413501"/>
            <a:ext cx="10342761" cy="858377"/>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dirty="0">
                <a:latin typeface="+mn-ea"/>
              </a:rPr>
              <a:t>变频器可以安装在不同的应用环境当中，主要适合壁挂式安装、穿墙式安装和导轨式安装三种安装方式。</a:t>
            </a:r>
            <a:endParaRPr lang="en-US" altLang="zh-CN" dirty="0">
              <a:latin typeface="+mn-ea"/>
            </a:endParaRPr>
          </a:p>
        </p:txBody>
      </p:sp>
      <p:pic>
        <p:nvPicPr>
          <p:cNvPr id="3" name="图片 2">
            <a:extLst>
              <a:ext uri="{FF2B5EF4-FFF2-40B4-BE49-F238E27FC236}">
                <a16:creationId xmlns:a16="http://schemas.microsoft.com/office/drawing/2014/main" id="{E3F005A3-8AB7-14A1-B1BF-358334198304}"/>
              </a:ext>
            </a:extLst>
          </p:cNvPr>
          <p:cNvPicPr>
            <a:picLocks noChangeAspect="1"/>
          </p:cNvPicPr>
          <p:nvPr/>
        </p:nvPicPr>
        <p:blipFill>
          <a:blip r:embed="rId2"/>
          <a:stretch>
            <a:fillRect/>
          </a:stretch>
        </p:blipFill>
        <p:spPr>
          <a:xfrm>
            <a:off x="2160637" y="2375991"/>
            <a:ext cx="7715700" cy="3479101"/>
          </a:xfrm>
          <a:prstGeom prst="rect">
            <a:avLst/>
          </a:prstGeom>
        </p:spPr>
      </p:pic>
    </p:spTree>
    <p:extLst>
      <p:ext uri="{BB962C8B-B14F-4D97-AF65-F5344CB8AC3E}">
        <p14:creationId xmlns:p14="http://schemas.microsoft.com/office/powerpoint/2010/main" val="194364077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2" name="文本框 1">
            <a:extLst>
              <a:ext uri="{FF2B5EF4-FFF2-40B4-BE49-F238E27FC236}">
                <a16:creationId xmlns:a16="http://schemas.microsoft.com/office/drawing/2014/main" id="{AFE4AEA8-DDDE-690C-3337-FFDBEF63E5B9}"/>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1.3 </a:t>
            </a:r>
            <a:r>
              <a:rPr lang="zh-CN" altLang="en-US" sz="3200" b="1" dirty="0">
                <a:solidFill>
                  <a:srgbClr val="022F4F"/>
                </a:solidFill>
                <a:latin typeface="微软雅黑" panose="020B0503020204020204" charset="-122"/>
                <a:ea typeface="微软雅黑" panose="020B0503020204020204" charset="-122"/>
              </a:rPr>
              <a:t>变频器的安装</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EE5A36B5-42DD-7F2C-1247-FB11A5484FC0}"/>
              </a:ext>
            </a:extLst>
          </p:cNvPr>
          <p:cNvSpPr txBox="1"/>
          <p:nvPr/>
        </p:nvSpPr>
        <p:spPr>
          <a:xfrm>
            <a:off x="624874" y="1295871"/>
            <a:ext cx="9865096" cy="2104872"/>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dirty="0">
                <a:latin typeface="+mn-ea"/>
              </a:rPr>
              <a:t>壁挂式安装，允许变频器直接安装在电气柜的壁柜底板上，外形尺寸</a:t>
            </a:r>
            <a:r>
              <a:rPr lang="en-US" altLang="zh-CN" dirty="0">
                <a:latin typeface="+mn-ea"/>
              </a:rPr>
              <a:t>A-D</a:t>
            </a:r>
            <a:r>
              <a:rPr lang="zh-CN" altLang="en-US" dirty="0">
                <a:latin typeface="+mn-ea"/>
              </a:rPr>
              <a:t>的变频器都可以采用壁挂式安装。</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外形尺寸为 </a:t>
            </a:r>
            <a:r>
              <a:rPr lang="en-US" altLang="zh-CN" dirty="0">
                <a:latin typeface="+mn-ea"/>
              </a:rPr>
              <a:t>B </a:t>
            </a:r>
            <a:r>
              <a:rPr lang="zh-CN" altLang="en-US" dirty="0">
                <a:latin typeface="+mn-ea"/>
              </a:rPr>
              <a:t>至 </a:t>
            </a:r>
            <a:r>
              <a:rPr lang="en-US" altLang="zh-CN" dirty="0">
                <a:latin typeface="+mn-ea"/>
              </a:rPr>
              <a:t>D </a:t>
            </a:r>
            <a:r>
              <a:rPr lang="zh-CN" altLang="en-US" dirty="0">
                <a:latin typeface="+mn-ea"/>
              </a:rPr>
              <a:t>的变频器可采用穿墙式安装，也就是变频器装好后散热器可以延伸至电气柜外。通过可选的</a:t>
            </a:r>
            <a:r>
              <a:rPr lang="en-US" altLang="zh-CN" dirty="0">
                <a:latin typeface="+mn-ea"/>
              </a:rPr>
              <a:t>DIN</a:t>
            </a:r>
            <a:r>
              <a:rPr lang="zh-CN" altLang="en-US" dirty="0">
                <a:latin typeface="+mn-ea"/>
              </a:rPr>
              <a:t>导轨安装套件，用户可以将外形尺寸</a:t>
            </a:r>
            <a:r>
              <a:rPr lang="en-US" altLang="zh-CN" dirty="0">
                <a:latin typeface="+mn-ea"/>
              </a:rPr>
              <a:t>AA</a:t>
            </a:r>
            <a:r>
              <a:rPr lang="zh-CN" altLang="en-US" dirty="0">
                <a:latin typeface="+mn-ea"/>
              </a:rPr>
              <a:t>、</a:t>
            </a:r>
            <a:r>
              <a:rPr lang="en-US" altLang="zh-CN" dirty="0">
                <a:latin typeface="+mn-ea"/>
              </a:rPr>
              <a:t>AB</a:t>
            </a:r>
            <a:r>
              <a:rPr lang="zh-CN" altLang="en-US" dirty="0">
                <a:latin typeface="+mn-ea"/>
              </a:rPr>
              <a:t>、</a:t>
            </a:r>
            <a:r>
              <a:rPr lang="en-US" altLang="zh-CN" dirty="0">
                <a:latin typeface="+mn-ea"/>
              </a:rPr>
              <a:t>AC</a:t>
            </a:r>
            <a:r>
              <a:rPr lang="zh-CN" altLang="en-US" dirty="0">
                <a:latin typeface="+mn-ea"/>
              </a:rPr>
              <a:t>、</a:t>
            </a:r>
            <a:r>
              <a:rPr lang="en-US" altLang="zh-CN" dirty="0">
                <a:latin typeface="+mn-ea"/>
              </a:rPr>
              <a:t>A</a:t>
            </a:r>
            <a:r>
              <a:rPr lang="zh-CN" altLang="en-US" dirty="0">
                <a:latin typeface="+mn-ea"/>
              </a:rPr>
              <a:t>或</a:t>
            </a:r>
            <a:r>
              <a:rPr lang="en-US" altLang="zh-CN" dirty="0">
                <a:latin typeface="+mn-ea"/>
              </a:rPr>
              <a:t>B</a:t>
            </a:r>
            <a:r>
              <a:rPr lang="zh-CN" altLang="en-US" dirty="0">
                <a:latin typeface="+mn-ea"/>
              </a:rPr>
              <a:t>的变频器安装到</a:t>
            </a:r>
            <a:r>
              <a:rPr lang="en-US" altLang="zh-CN" dirty="0">
                <a:latin typeface="+mn-ea"/>
              </a:rPr>
              <a:t>DIN</a:t>
            </a:r>
            <a:r>
              <a:rPr lang="zh-CN" altLang="en-US" dirty="0">
                <a:latin typeface="+mn-ea"/>
              </a:rPr>
              <a:t>轨上。</a:t>
            </a:r>
          </a:p>
        </p:txBody>
      </p:sp>
      <p:pic>
        <p:nvPicPr>
          <p:cNvPr id="10" name="图片 9">
            <a:extLst>
              <a:ext uri="{FF2B5EF4-FFF2-40B4-BE49-F238E27FC236}">
                <a16:creationId xmlns:a16="http://schemas.microsoft.com/office/drawing/2014/main" id="{2E4808DC-7285-FB24-2FAC-2FCAFA63D44F}"/>
              </a:ext>
            </a:extLst>
          </p:cNvPr>
          <p:cNvPicPr>
            <a:picLocks noChangeAspect="1"/>
          </p:cNvPicPr>
          <p:nvPr/>
        </p:nvPicPr>
        <p:blipFill>
          <a:blip r:embed="rId2"/>
          <a:stretch>
            <a:fillRect/>
          </a:stretch>
        </p:blipFill>
        <p:spPr>
          <a:xfrm>
            <a:off x="2160637" y="3240087"/>
            <a:ext cx="4508334" cy="2087454"/>
          </a:xfrm>
          <a:prstGeom prst="rect">
            <a:avLst/>
          </a:prstGeom>
          <a:noFill/>
          <a:ln w="9525" cap="flat" cmpd="sng">
            <a:noFill/>
            <a:prstDash val="solid"/>
            <a:round/>
          </a:ln>
        </p:spPr>
      </p:pic>
      <p:pic>
        <p:nvPicPr>
          <p:cNvPr id="11" name="图片 10">
            <a:extLst>
              <a:ext uri="{FF2B5EF4-FFF2-40B4-BE49-F238E27FC236}">
                <a16:creationId xmlns:a16="http://schemas.microsoft.com/office/drawing/2014/main" id="{E7D712DA-B194-52D6-6986-835F8F783E35}"/>
              </a:ext>
            </a:extLst>
          </p:cNvPr>
          <p:cNvPicPr>
            <a:picLocks noChangeAspect="1"/>
          </p:cNvPicPr>
          <p:nvPr/>
        </p:nvPicPr>
        <p:blipFill>
          <a:blip r:embed="rId3"/>
          <a:stretch>
            <a:fillRect/>
          </a:stretch>
        </p:blipFill>
        <p:spPr>
          <a:xfrm>
            <a:off x="7525718" y="3317739"/>
            <a:ext cx="1358031" cy="2009802"/>
          </a:xfrm>
          <a:prstGeom prst="rect">
            <a:avLst/>
          </a:prstGeom>
          <a:noFill/>
          <a:ln w="9525" cap="flat" cmpd="sng">
            <a:noFill/>
            <a:prstDash val="solid"/>
            <a:round/>
          </a:ln>
        </p:spPr>
      </p:pic>
      <p:sp>
        <p:nvSpPr>
          <p:cNvPr id="13" name="文本框 12">
            <a:extLst>
              <a:ext uri="{FF2B5EF4-FFF2-40B4-BE49-F238E27FC236}">
                <a16:creationId xmlns:a16="http://schemas.microsoft.com/office/drawing/2014/main" id="{513609CF-6C68-89A2-8BEE-97A42414F604}"/>
              </a:ext>
            </a:extLst>
          </p:cNvPr>
          <p:cNvSpPr txBox="1"/>
          <p:nvPr/>
        </p:nvSpPr>
        <p:spPr>
          <a:xfrm>
            <a:off x="1416962" y="5580380"/>
            <a:ext cx="8280920" cy="369332"/>
          </a:xfrm>
          <a:prstGeom prst="rect">
            <a:avLst/>
          </a:prstGeom>
          <a:noFill/>
        </p:spPr>
        <p:txBody>
          <a:bodyPr wrap="square">
            <a:spAutoFit/>
          </a:bodyPr>
          <a:lstStyle/>
          <a:p>
            <a:pPr marL="935355" algn="ct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a</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）外形尺寸</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AA/AB</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安装尺寸</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b</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）底板开孔尺寸</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52718724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bwMode="auto">
          <a:xfrm>
            <a:off x="0" y="-273"/>
            <a:ext cx="11522075" cy="648017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993527"/>
              </a:solidFill>
              <a:effectLst/>
              <a:uLnTx/>
              <a:uFillTx/>
              <a:latin typeface="Arial" panose="020B0604020202020204" pitchFamily="34" charset="0"/>
              <a:ea typeface="宋体" panose="02010600030101010101" pitchFamily="2" charset="-122"/>
            </a:endParaRPr>
          </a:p>
        </p:txBody>
      </p:sp>
      <p:sp>
        <p:nvSpPr>
          <p:cNvPr id="16" name="矩形 15"/>
          <p:cNvSpPr/>
          <p:nvPr/>
        </p:nvSpPr>
        <p:spPr bwMode="auto">
          <a:xfrm>
            <a:off x="1518" y="1100420"/>
            <a:ext cx="11522075" cy="4333179"/>
          </a:xfrm>
          <a:prstGeom prst="rect">
            <a:avLst/>
          </a:prstGeom>
          <a:solidFill>
            <a:srgbClr val="062B5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4" name="矩形 13"/>
          <p:cNvSpPr/>
          <p:nvPr/>
        </p:nvSpPr>
        <p:spPr bwMode="auto">
          <a:xfrm>
            <a:off x="3171857" y="2258025"/>
            <a:ext cx="8351736" cy="2214578"/>
          </a:xfrm>
          <a:prstGeom prst="rect">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2" name="椭圆 1"/>
          <p:cNvSpPr/>
          <p:nvPr/>
        </p:nvSpPr>
        <p:spPr bwMode="auto">
          <a:xfrm>
            <a:off x="610485" y="1473207"/>
            <a:ext cx="3672306" cy="3672306"/>
          </a:xfrm>
          <a:prstGeom prst="ellipse">
            <a:avLst/>
          </a:prstGeom>
          <a:solidFill>
            <a:schemeClr val="bg1"/>
          </a:solidFill>
          <a:ln w="114300" cap="flat" cmpd="sng" algn="ctr">
            <a:solidFill>
              <a:srgbClr val="9DC3E6">
                <a:alpha val="69804"/>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713105"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7" name="矩形 16"/>
          <p:cNvSpPr/>
          <p:nvPr/>
        </p:nvSpPr>
        <p:spPr bwMode="auto">
          <a:xfrm>
            <a:off x="2075" y="1096947"/>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8" name="矩形 17"/>
          <p:cNvSpPr/>
          <p:nvPr/>
        </p:nvSpPr>
        <p:spPr bwMode="auto">
          <a:xfrm>
            <a:off x="2075" y="5388860"/>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55" name="文本框 54"/>
          <p:cNvSpPr txBox="1"/>
          <p:nvPr/>
        </p:nvSpPr>
        <p:spPr>
          <a:xfrm>
            <a:off x="5099050" y="2719705"/>
            <a:ext cx="5358130" cy="1134110"/>
          </a:xfrm>
          <a:prstGeom prst="rect">
            <a:avLst/>
          </a:prstGeom>
          <a:noFill/>
        </p:spPr>
        <p:txBody>
          <a:bodyPr wrap="square" lIns="86395" tIns="43197" rIns="86395" bIns="43197" rtlCol="0">
            <a:spAutoFit/>
          </a:bodyPr>
          <a:lstStyle/>
          <a:p>
            <a:pPr algn="ctr"/>
            <a:r>
              <a:rPr lang="en-US" altLang="zh-CN" sz="6805" b="1" dirty="0">
                <a:solidFill>
                  <a:schemeClr val="bg1"/>
                </a:solidFill>
                <a:effectLst>
                  <a:reflection blurRad="6350" stA="55000" endA="300" endPos="45500" dir="5400000" sy="-100000" algn="bl" rotWithShape="0"/>
                </a:effectLst>
                <a:cs typeface="+mn-ea"/>
                <a:sym typeface="+mn-lt"/>
              </a:rPr>
              <a:t>THANK   YOU</a:t>
            </a:r>
            <a:endParaRPr lang="zh-CN" altLang="en-US" sz="6805" b="1" dirty="0">
              <a:solidFill>
                <a:schemeClr val="bg1"/>
              </a:solidFill>
              <a:effectLst>
                <a:reflection blurRad="6350" stA="55000" endA="300" endPos="45500" dir="5400000" sy="-100000" algn="bl" rotWithShape="0"/>
              </a:effectLst>
              <a:cs typeface="+mn-ea"/>
              <a:sym typeface="+mn-lt"/>
            </a:endParaRPr>
          </a:p>
        </p:txBody>
      </p:sp>
      <p:pic>
        <p:nvPicPr>
          <p:cNvPr id="5" name="图片 4">
            <a:extLst>
              <a:ext uri="{FF2B5EF4-FFF2-40B4-BE49-F238E27FC236}">
                <a16:creationId xmlns:a16="http://schemas.microsoft.com/office/drawing/2014/main" id="{CD530CE3-9B46-DCC3-4727-3F5D4B83264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4895" y="2500612"/>
            <a:ext cx="2798852" cy="1675579"/>
          </a:xfrm>
          <a:prstGeom prst="rect">
            <a:avLst/>
          </a:prstGeom>
        </p:spPr>
      </p:pic>
      <p:sp>
        <p:nvSpPr>
          <p:cNvPr id="3" name="椭圆 2">
            <a:extLst>
              <a:ext uri="{FF2B5EF4-FFF2-40B4-BE49-F238E27FC236}">
                <a16:creationId xmlns:a16="http://schemas.microsoft.com/office/drawing/2014/main" id="{4189512D-2462-C11E-1705-C7BBAD9EB73B}"/>
              </a:ext>
            </a:extLst>
          </p:cNvPr>
          <p:cNvSpPr/>
          <p:nvPr/>
        </p:nvSpPr>
        <p:spPr>
          <a:xfrm>
            <a:off x="720477" y="1583903"/>
            <a:ext cx="3456384" cy="3489610"/>
          </a:xfrm>
          <a:prstGeom prst="ellipse">
            <a:avLst/>
          </a:prstGeom>
          <a:solidFill>
            <a:schemeClr val="bg2">
              <a:alpha val="7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6C645DB-71E4-9095-749E-75A19B72275F}"/>
              </a:ext>
            </a:extLst>
          </p:cNvPr>
          <p:cNvSpPr/>
          <p:nvPr/>
        </p:nvSpPr>
        <p:spPr>
          <a:xfrm>
            <a:off x="3938351" y="1228262"/>
            <a:ext cx="7318521" cy="92333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5400" b="1" dirty="0">
                <a:solidFill>
                  <a:schemeClr val="bg1"/>
                </a:solidFill>
                <a:latin typeface="华文行楷" panose="02010800040101010101" pitchFamily="2" charset="-122"/>
                <a:ea typeface="华文行楷" panose="02010800040101010101" pitchFamily="2" charset="-122"/>
              </a:rPr>
              <a:t>变频与伺服控制技术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4" fill="hold" grpId="1"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ppt_x"/>
                                          </p:val>
                                        </p:tav>
                                        <p:tav tm="100000">
                                          <p:val>
                                            <p:strVal val="#ppt_x"/>
                                          </p:val>
                                        </p:tav>
                                      </p:tavLst>
                                    </p:anim>
                                    <p:anim calcmode="lin" valueType="num">
                                      <p:cBhvr additive="base">
                                        <p:cTn id="11" dur="50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bldLvl="0" animBg="1"/>
      <p:bldP spid="2" grpId="0" bldLvl="0" animBg="1"/>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3" name="文本框 12">
            <a:extLst>
              <a:ext uri="{FF2B5EF4-FFF2-40B4-BE49-F238E27FC236}">
                <a16:creationId xmlns:a16="http://schemas.microsoft.com/office/drawing/2014/main" id="{1EAA946D-F80F-4DE2-838C-95616FCC60DE}"/>
              </a:ext>
            </a:extLst>
          </p:cNvPr>
          <p:cNvSpPr txBox="1"/>
          <p:nvPr/>
        </p:nvSpPr>
        <p:spPr>
          <a:xfrm>
            <a:off x="619122" y="176795"/>
            <a:ext cx="4938300"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1.2 </a:t>
            </a:r>
            <a:r>
              <a:rPr lang="zh-CN" altLang="en-US" sz="3200" b="1" dirty="0">
                <a:solidFill>
                  <a:srgbClr val="022F4F"/>
                </a:solidFill>
                <a:latin typeface="微软雅黑" panose="020B0503020204020204" charset="-122"/>
                <a:ea typeface="微软雅黑" panose="020B0503020204020204" charset="-122"/>
              </a:rPr>
              <a:t>变频器的选用</a:t>
            </a:r>
            <a:endParaRPr lang="zh-CN" altLang="zh-CN" sz="3200" b="1" dirty="0">
              <a:solidFill>
                <a:srgbClr val="022F4F"/>
              </a:solidFill>
              <a:latin typeface="微软雅黑" panose="020B0503020204020204" charset="-122"/>
              <a:ea typeface="微软雅黑" panose="020B0503020204020204" charset="-122"/>
            </a:endParaRPr>
          </a:p>
        </p:txBody>
      </p:sp>
      <mc:AlternateContent xmlns:mc="http://schemas.openxmlformats.org/markup-compatibility/2006" xmlns:a14="http://schemas.microsoft.com/office/drawing/2010/main">
        <mc:Choice Requires="a14">
          <p:sp>
            <p:nvSpPr>
              <p:cNvPr id="9" name="文本框 8">
                <a:extLst>
                  <a:ext uri="{FF2B5EF4-FFF2-40B4-BE49-F238E27FC236}">
                    <a16:creationId xmlns:a16="http://schemas.microsoft.com/office/drawing/2014/main" id="{EA61E412-6838-39D3-940A-9913ED36BE09}"/>
                  </a:ext>
                </a:extLst>
              </p:cNvPr>
              <p:cNvSpPr txBox="1"/>
              <p:nvPr/>
            </p:nvSpPr>
            <p:spPr>
              <a:xfrm>
                <a:off x="3385261" y="1804998"/>
                <a:ext cx="4464007" cy="668516"/>
              </a:xfrm>
              <a:prstGeom prst="rect">
                <a:avLst/>
              </a:prstGeom>
              <a:noFill/>
            </p:spPr>
            <p:txBody>
              <a:bodyPr wrap="square">
                <a:spAutoFit/>
              </a:bodyPr>
              <a:lstStyle/>
              <a:p>
                <a14:m>
                  <m:oMath xmlns:m="http://schemas.openxmlformats.org/officeDocument/2006/math">
                    <m:r>
                      <a:rPr lang="en-US" altLang="zh-CN" sz="2400" i="1" smtClean="0">
                        <a:effectLst/>
                        <a:latin typeface="Cambria Math" panose="02040503050406030204" pitchFamily="18" charset="0"/>
                        <a:ea typeface="宋体" panose="02010600030101010101" pitchFamily="2" charset="-122"/>
                        <a:cs typeface="宋体" panose="02010600030101010101" pitchFamily="2" charset="-122"/>
                      </a:rPr>
                      <m:t>𝑛</m:t>
                    </m:r>
                    <m:r>
                      <a:rPr lang="en-US" altLang="zh-CN" sz="2400" i="1" smtClean="0">
                        <a:effectLst/>
                        <a:latin typeface="Cambria Math" panose="02040503050406030204" pitchFamily="18" charset="0"/>
                        <a:ea typeface="宋体" panose="02010600030101010101" pitchFamily="2" charset="-122"/>
                        <a:cs typeface="宋体" panose="02010600030101010101" pitchFamily="2" charset="-122"/>
                      </a:rPr>
                      <m:t>=</m:t>
                    </m:r>
                    <m:sSub>
                      <m:sSubPr>
                        <m:ctrlPr>
                          <a:rPr lang="zh-CN" altLang="zh-CN" sz="2400" i="1">
                            <a:effectLst/>
                            <a:latin typeface="Cambria Math" panose="02040503050406030204" pitchFamily="18" charset="0"/>
                            <a:ea typeface="Cambria Math" panose="02040503050406030204" pitchFamily="18" charset="0"/>
                          </a:rPr>
                        </m:ctrlPr>
                      </m:sSubPr>
                      <m:e>
                        <m:r>
                          <a:rPr lang="en-US" altLang="zh-CN" sz="2400" i="1">
                            <a:effectLst/>
                            <a:latin typeface="Cambria Math" panose="02040503050406030204" pitchFamily="18" charset="0"/>
                            <a:ea typeface="宋体" panose="02010600030101010101" pitchFamily="2" charset="-122"/>
                            <a:cs typeface="宋体" panose="02010600030101010101" pitchFamily="2" charset="-122"/>
                          </a:rPr>
                          <m:t>𝑛</m:t>
                        </m:r>
                      </m:e>
                      <m:sub>
                        <m:r>
                          <a:rPr lang="en-US" altLang="zh-CN" sz="2400" i="1">
                            <a:effectLst/>
                            <a:latin typeface="Cambria Math" panose="02040503050406030204" pitchFamily="18" charset="0"/>
                            <a:ea typeface="宋体" panose="02010600030101010101" pitchFamily="2" charset="-122"/>
                            <a:cs typeface="宋体" panose="02010600030101010101" pitchFamily="2" charset="-122"/>
                          </a:rPr>
                          <m:t>0</m:t>
                        </m:r>
                      </m:sub>
                    </m:sSub>
                    <m:r>
                      <a:rPr lang="en-US" altLang="zh-CN" sz="2400" i="1">
                        <a:effectLst/>
                        <a:latin typeface="Cambria Math" panose="02040503050406030204" pitchFamily="18" charset="0"/>
                        <a:ea typeface="宋体" panose="02010600030101010101" pitchFamily="2" charset="-122"/>
                        <a:cs typeface="宋体" panose="02010600030101010101" pitchFamily="2" charset="-122"/>
                      </a:rPr>
                      <m:t>(1</m:t>
                    </m:r>
                    <m:r>
                      <a:rPr lang="zh-CN" altLang="en-US" sz="2400" i="1">
                        <a:effectLst/>
                        <a:latin typeface="Cambria Math" panose="02040503050406030204" pitchFamily="18" charset="0"/>
                        <a:ea typeface="微软雅黑" panose="020B0503020204020204" pitchFamily="34" charset="-122"/>
                        <a:cs typeface="微软雅黑" panose="020B0503020204020204" pitchFamily="34" charset="-122"/>
                      </a:rPr>
                      <m:t>−</m:t>
                    </m:r>
                    <m:r>
                      <a:rPr lang="en-US" altLang="zh-CN" sz="2400" i="1">
                        <a:effectLst/>
                        <a:latin typeface="Cambria Math" panose="02040503050406030204" pitchFamily="18" charset="0"/>
                        <a:ea typeface="宋体" panose="02010600030101010101" pitchFamily="2" charset="-122"/>
                        <a:cs typeface="宋体" panose="02010600030101010101" pitchFamily="2" charset="-122"/>
                      </a:rPr>
                      <m:t>𝑠</m:t>
                    </m:r>
                    <m:r>
                      <a:rPr lang="en-US" altLang="zh-CN" sz="2400" i="1">
                        <a:effectLst/>
                        <a:latin typeface="Cambria Math" panose="02040503050406030204" pitchFamily="18" charset="0"/>
                        <a:ea typeface="宋体" panose="02010600030101010101" pitchFamily="2" charset="-122"/>
                        <a:cs typeface="宋体" panose="02010600030101010101" pitchFamily="2" charset="-122"/>
                      </a:rPr>
                      <m:t>)=</m:t>
                    </m:r>
                    <m:f>
                      <m:fPr>
                        <m:ctrlPr>
                          <a:rPr lang="zh-CN" altLang="zh-CN" sz="2400" i="1">
                            <a:effectLst/>
                            <a:latin typeface="Cambria Math" panose="02040503050406030204" pitchFamily="18" charset="0"/>
                            <a:ea typeface="Cambria Math" panose="02040503050406030204" pitchFamily="18" charset="0"/>
                          </a:rPr>
                        </m:ctrlPr>
                      </m:fPr>
                      <m:num>
                        <m:r>
                          <a:rPr lang="en-US" altLang="zh-CN" sz="2400" i="1">
                            <a:effectLst/>
                            <a:latin typeface="Cambria Math" panose="02040503050406030204" pitchFamily="18" charset="0"/>
                            <a:ea typeface="宋体" panose="02010600030101010101" pitchFamily="2" charset="-122"/>
                            <a:cs typeface="宋体" panose="02010600030101010101" pitchFamily="2" charset="-122"/>
                          </a:rPr>
                          <m:t>60</m:t>
                        </m:r>
                        <m:sSub>
                          <m:sSubPr>
                            <m:ctrlPr>
                              <a:rPr lang="zh-CN" altLang="zh-CN" sz="2400" i="1">
                                <a:effectLst/>
                                <a:latin typeface="Cambria Math" panose="02040503050406030204" pitchFamily="18" charset="0"/>
                                <a:ea typeface="Cambria Math" panose="02040503050406030204" pitchFamily="18" charset="0"/>
                              </a:rPr>
                            </m:ctrlPr>
                          </m:sSubPr>
                          <m:e>
                            <m:r>
                              <a:rPr lang="en-US" altLang="zh-CN" sz="2400" i="1">
                                <a:effectLst/>
                                <a:latin typeface="Cambria Math" panose="02040503050406030204" pitchFamily="18" charset="0"/>
                                <a:ea typeface="宋体" panose="02010600030101010101" pitchFamily="2" charset="-122"/>
                                <a:cs typeface="宋体" panose="02010600030101010101" pitchFamily="2" charset="-122"/>
                              </a:rPr>
                              <m:t>𝑓</m:t>
                            </m:r>
                          </m:e>
                          <m:sub>
                            <m:r>
                              <a:rPr lang="en-US" altLang="zh-CN" sz="2400" i="1">
                                <a:effectLst/>
                                <a:latin typeface="Cambria Math" panose="02040503050406030204" pitchFamily="18" charset="0"/>
                                <a:ea typeface="宋体" panose="02010600030101010101" pitchFamily="2" charset="-122"/>
                                <a:cs typeface="宋体" panose="02010600030101010101" pitchFamily="2" charset="-122"/>
                              </a:rPr>
                              <m:t>1</m:t>
                            </m:r>
                          </m:sub>
                        </m:sSub>
                      </m:num>
                      <m:den>
                        <m:r>
                          <a:rPr lang="en-US" altLang="zh-CN" sz="2400" i="1">
                            <a:effectLst/>
                            <a:latin typeface="Cambria Math" panose="02040503050406030204" pitchFamily="18" charset="0"/>
                            <a:ea typeface="宋体" panose="02010600030101010101" pitchFamily="2" charset="-122"/>
                            <a:cs typeface="宋体" panose="02010600030101010101" pitchFamily="2" charset="-122"/>
                          </a:rPr>
                          <m:t>𝑝</m:t>
                        </m:r>
                      </m:den>
                    </m:f>
                    <m:r>
                      <a:rPr lang="en-US" altLang="zh-CN" sz="2400" i="1">
                        <a:effectLst/>
                        <a:latin typeface="Cambria Math" panose="02040503050406030204" pitchFamily="18" charset="0"/>
                        <a:ea typeface="宋体" panose="02010600030101010101" pitchFamily="2" charset="-122"/>
                        <a:cs typeface="宋体" panose="02010600030101010101" pitchFamily="2" charset="-122"/>
                      </a:rPr>
                      <m:t>(1</m:t>
                    </m:r>
                    <m:r>
                      <a:rPr lang="zh-CN" altLang="en-US" sz="2400" i="1">
                        <a:effectLst/>
                        <a:latin typeface="Cambria Math" panose="02040503050406030204" pitchFamily="18" charset="0"/>
                        <a:ea typeface="微软雅黑" panose="020B0503020204020204" pitchFamily="34" charset="-122"/>
                        <a:cs typeface="微软雅黑" panose="020B0503020204020204" pitchFamily="34" charset="-122"/>
                      </a:rPr>
                      <m:t>−</m:t>
                    </m:r>
                    <m:r>
                      <a:rPr lang="en-US" altLang="zh-CN" sz="2400" i="1">
                        <a:effectLst/>
                        <a:latin typeface="Cambria Math" panose="02040503050406030204" pitchFamily="18" charset="0"/>
                        <a:ea typeface="宋体" panose="02010600030101010101" pitchFamily="2" charset="-122"/>
                        <a:cs typeface="宋体" panose="02010600030101010101" pitchFamily="2" charset="-122"/>
                      </a:rPr>
                      <m:t>𝑠</m:t>
                    </m:r>
                    <m:r>
                      <a:rPr lang="en-US" altLang="zh-CN" sz="2400" i="1">
                        <a:effectLst/>
                        <a:latin typeface="Cambria Math" panose="02040503050406030204" pitchFamily="18" charset="0"/>
                        <a:ea typeface="宋体" panose="02010600030101010101" pitchFamily="2" charset="-122"/>
                        <a:cs typeface="宋体" panose="02010600030101010101" pitchFamily="2" charset="-122"/>
                      </a:rPr>
                      <m:t>)</m:t>
                    </m:r>
                  </m:oMath>
                </a14:m>
                <a:r>
                  <a:rPr lang="en-US" altLang="zh-CN" sz="2400" dirty="0">
                    <a:effectLst/>
                    <a:latin typeface="宋体" panose="02010600030101010101" pitchFamily="2" charset="-122"/>
                    <a:cs typeface="宋体" panose="02010600030101010101" pitchFamily="2" charset="-122"/>
                  </a:rPr>
                  <a:t> </a:t>
                </a:r>
                <a:endParaRPr lang="zh-CN" altLang="en-US" sz="2400" dirty="0"/>
              </a:p>
            </p:txBody>
          </p:sp>
        </mc:Choice>
        <mc:Fallback xmlns="">
          <p:sp>
            <p:nvSpPr>
              <p:cNvPr id="9" name="文本框 8">
                <a:extLst>
                  <a:ext uri="{FF2B5EF4-FFF2-40B4-BE49-F238E27FC236}">
                    <a16:creationId xmlns:a16="http://schemas.microsoft.com/office/drawing/2014/main" id="{EA61E412-6838-39D3-940A-9913ED36BE09}"/>
                  </a:ext>
                </a:extLst>
              </p:cNvPr>
              <p:cNvSpPr txBox="1">
                <a:spLocks noRot="1" noChangeAspect="1" noMove="1" noResize="1" noEditPoints="1" noAdjustHandles="1" noChangeArrowheads="1" noChangeShapeType="1" noTextEdit="1"/>
              </p:cNvSpPr>
              <p:nvPr/>
            </p:nvSpPr>
            <p:spPr>
              <a:xfrm>
                <a:off x="3385261" y="1804998"/>
                <a:ext cx="4464007" cy="668516"/>
              </a:xfrm>
              <a:prstGeom prst="rect">
                <a:avLst/>
              </a:prstGeom>
              <a:blipFill>
                <a:blip r:embed="rId2"/>
                <a:stretch>
                  <a:fillRect/>
                </a:stretch>
              </a:blipFill>
            </p:spPr>
            <p:txBody>
              <a:bodyPr/>
              <a:lstStyle/>
              <a:p>
                <a:r>
                  <a:rPr lang="zh-CN" altLang="en-US">
                    <a:noFill/>
                  </a:rPr>
                  <a:t> </a:t>
                </a:r>
              </a:p>
            </p:txBody>
          </p:sp>
        </mc:Fallback>
      </mc:AlternateContent>
      <p:sp>
        <p:nvSpPr>
          <p:cNvPr id="12" name="文本框 11">
            <a:extLst>
              <a:ext uri="{FF2B5EF4-FFF2-40B4-BE49-F238E27FC236}">
                <a16:creationId xmlns:a16="http://schemas.microsoft.com/office/drawing/2014/main" id="{B4D07AC0-6248-E1C5-46A5-0D6E2AFB1C35}"/>
              </a:ext>
            </a:extLst>
          </p:cNvPr>
          <p:cNvSpPr txBox="1"/>
          <p:nvPr/>
        </p:nvSpPr>
        <p:spPr>
          <a:xfrm>
            <a:off x="8857381" y="1961137"/>
            <a:ext cx="950901" cy="369332"/>
          </a:xfrm>
          <a:prstGeom prst="rect">
            <a:avLst/>
          </a:prstGeom>
          <a:noFill/>
        </p:spPr>
        <p:txBody>
          <a:bodyPr wrap="none" rtlCol="0">
            <a:spAutoFit/>
          </a:bodyPr>
          <a:lstStyle/>
          <a:p>
            <a:r>
              <a:rPr lang="zh-CN" altLang="en-US" dirty="0"/>
              <a:t>（</a:t>
            </a:r>
            <a:r>
              <a:rPr lang="en-US" altLang="zh-CN" dirty="0"/>
              <a:t>1-1</a:t>
            </a:r>
            <a:r>
              <a:rPr lang="zh-CN" altLang="en-US" dirty="0"/>
              <a:t>）</a:t>
            </a:r>
          </a:p>
        </p:txBody>
      </p:sp>
      <p:sp>
        <p:nvSpPr>
          <p:cNvPr id="21" name="文本框 20">
            <a:extLst>
              <a:ext uri="{FF2B5EF4-FFF2-40B4-BE49-F238E27FC236}">
                <a16:creationId xmlns:a16="http://schemas.microsoft.com/office/drawing/2014/main" id="{EA3621A6-7875-E9ED-498C-6296416DC30E}"/>
              </a:ext>
            </a:extLst>
          </p:cNvPr>
          <p:cNvSpPr txBox="1"/>
          <p:nvPr/>
        </p:nvSpPr>
        <p:spPr>
          <a:xfrm>
            <a:off x="1512566" y="3534855"/>
            <a:ext cx="9068916" cy="1706878"/>
          </a:xfrm>
          <a:prstGeom prst="rect">
            <a:avLst/>
          </a:prstGeom>
          <a:noFill/>
        </p:spPr>
        <p:txBody>
          <a:bodyPr wrap="square">
            <a:spAutoFit/>
          </a:bodyPr>
          <a:lstStyle/>
          <a:p>
            <a:pPr>
              <a:lnSpc>
                <a:spcPct val="150000"/>
              </a:lnSpc>
            </a:pPr>
            <a:r>
              <a:rPr lang="zh-CN" altLang="en-US" dirty="0"/>
              <a:t>根据式</a:t>
            </a:r>
            <a:r>
              <a:rPr lang="en-US" altLang="zh-CN" dirty="0"/>
              <a:t>(1-1)</a:t>
            </a:r>
            <a:r>
              <a:rPr lang="zh-CN" altLang="en-US" dirty="0"/>
              <a:t>可知，交流异步电动机有下列三种调速方法：</a:t>
            </a:r>
          </a:p>
          <a:p>
            <a:pPr>
              <a:lnSpc>
                <a:spcPct val="150000"/>
              </a:lnSpc>
            </a:pPr>
            <a:r>
              <a:rPr lang="zh-CN" altLang="en-US" dirty="0"/>
              <a:t>① 改变定子绕组的磁极对数</a:t>
            </a:r>
            <a:r>
              <a:rPr lang="en-US" altLang="zh-CN" dirty="0"/>
              <a:t>p,</a:t>
            </a:r>
            <a:r>
              <a:rPr lang="zh-CN" altLang="en-US" dirty="0"/>
              <a:t>称为变极调速；</a:t>
            </a:r>
          </a:p>
          <a:p>
            <a:pPr>
              <a:lnSpc>
                <a:spcPct val="150000"/>
              </a:lnSpc>
            </a:pPr>
            <a:r>
              <a:rPr lang="zh-CN" altLang="en-US" dirty="0"/>
              <a:t>② 改变转差率</a:t>
            </a:r>
            <a:r>
              <a:rPr lang="en-US" altLang="zh-CN" dirty="0"/>
              <a:t>s,</a:t>
            </a:r>
            <a:r>
              <a:rPr lang="zh-CN" altLang="en-US" dirty="0"/>
              <a:t>其方法有改变电压调速、绕线式异步电动机转子串电阻调速和串级调速；</a:t>
            </a:r>
          </a:p>
          <a:p>
            <a:pPr>
              <a:lnSpc>
                <a:spcPct val="150000"/>
              </a:lnSpc>
            </a:pPr>
            <a:r>
              <a:rPr lang="zh-CN" altLang="en-US" dirty="0"/>
              <a:t>③ 改变电源频率</a:t>
            </a:r>
            <a:r>
              <a:rPr lang="en-US" altLang="zh-CN" dirty="0"/>
              <a:t>f1,</a:t>
            </a:r>
            <a:r>
              <a:rPr lang="zh-CN" altLang="en-US" dirty="0"/>
              <a:t>称为变频调速。</a:t>
            </a:r>
          </a:p>
        </p:txBody>
      </p:sp>
    </p:spTree>
    <p:extLst>
      <p:ext uri="{BB962C8B-B14F-4D97-AF65-F5344CB8AC3E}">
        <p14:creationId xmlns:p14="http://schemas.microsoft.com/office/powerpoint/2010/main" val="1425502111"/>
      </p:ext>
    </p:extLst>
  </p:cSld>
  <p:clrMapOvr>
    <a:masterClrMapping/>
  </p:clrMapOvr>
</p:sld>
</file>

<file path=ppt/theme/theme1.xml><?xml version="1.0" encoding="utf-8"?>
<a:theme xmlns:a="http://schemas.openxmlformats.org/drawingml/2006/main" name="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802</TotalTime>
  <Words>7421</Words>
  <Application>Microsoft Office PowerPoint</Application>
  <PresentationFormat>自定义</PresentationFormat>
  <Paragraphs>700</Paragraphs>
  <Slides>85</Slides>
  <Notes>8</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3</vt:i4>
      </vt:variant>
      <vt:variant>
        <vt:lpstr>幻灯片标题</vt:lpstr>
      </vt:variant>
      <vt:variant>
        <vt:i4>85</vt:i4>
      </vt:variant>
    </vt:vector>
  </HeadingPairs>
  <TitlesOfParts>
    <vt:vector size="100" baseType="lpstr">
      <vt:lpstr>华文行楷</vt:lpstr>
      <vt:lpstr>楷体</vt:lpstr>
      <vt:lpstr>楷体_GB2312</vt:lpstr>
      <vt:lpstr>思源黑体 CN Medium</vt:lpstr>
      <vt:lpstr>宋体</vt:lpstr>
      <vt:lpstr>微软雅黑</vt:lpstr>
      <vt:lpstr>Arial</vt:lpstr>
      <vt:lpstr>Calibri</vt:lpstr>
      <vt:lpstr>Cambria Math</vt:lpstr>
      <vt:lpstr>Times New Roman</vt:lpstr>
      <vt:lpstr>Wingdings</vt:lpstr>
      <vt:lpstr>Office 主题​​</vt:lpstr>
      <vt:lpstr>公式</vt:lpstr>
      <vt:lpstr>Equation</vt:lpstr>
      <vt:lpstr>Package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liu Bruce</cp:lastModifiedBy>
  <cp:revision>370</cp:revision>
  <dcterms:created xsi:type="dcterms:W3CDTF">2016-10-23T06:41:00Z</dcterms:created>
  <dcterms:modified xsi:type="dcterms:W3CDTF">2023-10-03T12:35:52Z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2052-11.1.0.9145</vt:lpwstr>
  </property>
</Properties>
</file>