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sldIdLst>
    <p:sldId id="259" r:id="rId2"/>
    <p:sldId id="344" r:id="rId3"/>
    <p:sldId id="345" r:id="rId4"/>
    <p:sldId id="348" r:id="rId5"/>
    <p:sldId id="447" r:id="rId6"/>
    <p:sldId id="448" r:id="rId7"/>
    <p:sldId id="449" r:id="rId8"/>
    <p:sldId id="450" r:id="rId9"/>
    <p:sldId id="444" r:id="rId10"/>
    <p:sldId id="451" r:id="rId11"/>
    <p:sldId id="452" r:id="rId12"/>
    <p:sldId id="453" r:id="rId13"/>
    <p:sldId id="454" r:id="rId14"/>
    <p:sldId id="455" r:id="rId15"/>
    <p:sldId id="456" r:id="rId16"/>
    <p:sldId id="457" r:id="rId17"/>
    <p:sldId id="458" r:id="rId18"/>
    <p:sldId id="459" r:id="rId19"/>
    <p:sldId id="461" r:id="rId20"/>
    <p:sldId id="460" r:id="rId21"/>
    <p:sldId id="462" r:id="rId22"/>
    <p:sldId id="463" r:id="rId23"/>
    <p:sldId id="464" r:id="rId24"/>
    <p:sldId id="465" r:id="rId25"/>
    <p:sldId id="466" r:id="rId26"/>
    <p:sldId id="468" r:id="rId27"/>
    <p:sldId id="467"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1" r:id="rId41"/>
    <p:sldId id="482" r:id="rId42"/>
    <p:sldId id="483" r:id="rId43"/>
    <p:sldId id="484" r:id="rId44"/>
    <p:sldId id="485" r:id="rId45"/>
    <p:sldId id="486" r:id="rId46"/>
    <p:sldId id="487" r:id="rId47"/>
    <p:sldId id="488" r:id="rId48"/>
    <p:sldId id="489" r:id="rId49"/>
    <p:sldId id="490" r:id="rId50"/>
    <p:sldId id="491" r:id="rId51"/>
    <p:sldId id="492" r:id="rId52"/>
    <p:sldId id="493" r:id="rId53"/>
    <p:sldId id="494" r:id="rId54"/>
    <p:sldId id="495" r:id="rId55"/>
    <p:sldId id="350" r:id="rId56"/>
  </p:sldIdLst>
  <p:sldSz cx="11522075" cy="648017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8">
          <p15:clr>
            <a:srgbClr val="A4A3A4"/>
          </p15:clr>
        </p15:guide>
        <p15:guide id="2" pos="3618">
          <p15:clr>
            <a:srgbClr val="A4A3A4"/>
          </p15:clr>
        </p15:guide>
      </p15:sldGuideLst>
    </p:ext>
    <p:ext uri="{505F2C04-C923-438B-8C0F-E0CD2BADF298}">
      <wppc:fontMiss xmlns:wppc="http://www.wps.cn/officeDocument/PresentationCustomData" xmlns=""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D9F1"/>
    <a:srgbClr val="062B56"/>
    <a:srgbClr val="294B64"/>
    <a:srgbClr val="1F497D"/>
    <a:srgbClr val="080F40"/>
    <a:srgbClr val="022F4F"/>
    <a:srgbClr val="A3FBFD"/>
    <a:srgbClr val="0070C0"/>
    <a:srgbClr val="4F81BD"/>
    <a:srgbClr val="254C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6566" autoAdjust="0"/>
  </p:normalViewPr>
  <p:slideViewPr>
    <p:cSldViewPr>
      <p:cViewPr varScale="1">
        <p:scale>
          <a:sx n="83" d="100"/>
          <a:sy n="83" d="100"/>
        </p:scale>
        <p:origin x="744" y="58"/>
      </p:cViewPr>
      <p:guideLst>
        <p:guide orient="horz" pos="2068"/>
        <p:guide pos="36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6F545A-B192-43E8-9B7A-AB947C8BC6D9}" type="doc">
      <dgm:prSet loTypeId="urn:microsoft.com/office/officeart/2005/8/layout/hList1" loCatId="list" qsTypeId="urn:microsoft.com/office/officeart/2005/8/quickstyle/3d1" qsCatId="3D" csTypeId="urn:microsoft.com/office/officeart/2005/8/colors/colorful1" csCatId="colorful" phldr="1"/>
      <dgm:spPr/>
      <dgm:t>
        <a:bodyPr/>
        <a:lstStyle/>
        <a:p>
          <a:endParaRPr lang="zh-CN" altLang="en-US"/>
        </a:p>
      </dgm:t>
    </dgm:pt>
    <dgm:pt modelId="{FD8ECB7E-DDE4-4509-BC87-3CF086250402}">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知识目标</a:t>
          </a:r>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dgm:t>
    </dgm:pt>
    <dgm:pt modelId="{E4D1B43F-CC00-4746-A074-54F1B5CF1DFF}" type="parTrans" cxnId="{8263D19B-1920-416A-95DF-F3BB30B33E62}">
      <dgm:prSet/>
      <dgm:spPr/>
      <dgm:t>
        <a:bodyPr/>
        <a:lstStyle/>
        <a:p>
          <a:endParaRPr lang="zh-CN" altLang="en-US"/>
        </a:p>
      </dgm:t>
    </dgm:pt>
    <dgm:pt modelId="{78D3032A-1272-4C0D-B79E-0A5214E35426}" type="sibTrans" cxnId="{8263D19B-1920-416A-95DF-F3BB30B33E62}">
      <dgm:prSet/>
      <dgm:spPr/>
      <dgm:t>
        <a:bodyPr/>
        <a:lstStyle/>
        <a:p>
          <a:endParaRPr lang="zh-CN" altLang="en-US"/>
        </a:p>
      </dgm:t>
    </dgm:pt>
    <dgm:pt modelId="{91D98B9E-F00A-4A3B-8F02-EA4D26EC6C10}">
      <dgm:prSet phldrT="[文本]" custT="1"/>
      <dgm:spPr/>
      <dgm:t>
        <a:bodyPr/>
        <a:lstStyle/>
        <a:p>
          <a:r>
            <a:rPr lang="zh-CN" altLang="en-US" sz="1800" dirty="0">
              <a:latin typeface="微软雅黑" panose="020B0503020204020204" pitchFamily="34" charset="-122"/>
              <a:ea typeface="微软雅黑" panose="020B0503020204020204" pitchFamily="34" charset="-122"/>
            </a:rPr>
            <a:t>了解变频器操作面板的结构；</a:t>
          </a:r>
        </a:p>
      </dgm:t>
    </dgm:pt>
    <dgm:pt modelId="{781F6033-86CF-410E-8330-DD8A4B22D469}" type="parTrans" cxnId="{53B8B95F-3773-49D3-B32B-76BAE53D8A9D}">
      <dgm:prSet/>
      <dgm:spPr/>
      <dgm:t>
        <a:bodyPr/>
        <a:lstStyle/>
        <a:p>
          <a:endParaRPr lang="zh-CN" altLang="en-US"/>
        </a:p>
      </dgm:t>
    </dgm:pt>
    <dgm:pt modelId="{473D7528-AD74-4C14-8176-E537507C765B}" type="sibTrans" cxnId="{53B8B95F-3773-49D3-B32B-76BAE53D8A9D}">
      <dgm:prSet/>
      <dgm:spPr/>
      <dgm:t>
        <a:bodyPr/>
        <a:lstStyle/>
        <a:p>
          <a:endParaRPr lang="zh-CN" altLang="en-US"/>
        </a:p>
      </dgm:t>
    </dgm:pt>
    <dgm:pt modelId="{DF877372-53A0-4979-9803-9C869E48CF09}">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能力目标</a:t>
          </a:r>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dgm:t>
    </dgm:pt>
    <dgm:pt modelId="{FC23DF5E-C3D7-4469-B8FF-87E3A0056ED4}" type="parTrans" cxnId="{6F48C3FB-ECF2-4834-856F-DD8C0B443CAA}">
      <dgm:prSet/>
      <dgm:spPr/>
      <dgm:t>
        <a:bodyPr/>
        <a:lstStyle/>
        <a:p>
          <a:endParaRPr lang="zh-CN" altLang="en-US"/>
        </a:p>
      </dgm:t>
    </dgm:pt>
    <dgm:pt modelId="{4E14E7C8-9F7D-49A6-9083-15A1193A8D76}" type="sibTrans" cxnId="{6F48C3FB-ECF2-4834-856F-DD8C0B443CAA}">
      <dgm:prSet/>
      <dgm:spPr/>
      <dgm:t>
        <a:bodyPr/>
        <a:lstStyle/>
        <a:p>
          <a:endParaRPr lang="zh-CN" altLang="en-US"/>
        </a:p>
      </dgm:t>
    </dgm:pt>
    <dgm:pt modelId="{5FA73BAF-8892-4D9C-B33C-286481659104}">
      <dgm:prSet phldrT="[文本]" custT="1"/>
      <dgm:spPr/>
      <dgm:t>
        <a:bodyPr/>
        <a:lstStyle/>
        <a:p>
          <a:r>
            <a:rPr lang="zh-CN" altLang="en-US" sz="1800" dirty="0">
              <a:latin typeface="微软雅黑" panose="020B0503020204020204" pitchFamily="34" charset="-122"/>
              <a:ea typeface="微软雅黑" panose="020B0503020204020204" pitchFamily="34" charset="-122"/>
            </a:rPr>
            <a:t>能够完成变频器的主电路接线；</a:t>
          </a:r>
        </a:p>
      </dgm:t>
    </dgm:pt>
    <dgm:pt modelId="{5FE8CAF0-3139-4C36-BC6B-41CA58694DAE}" type="parTrans" cxnId="{BD6DF537-FE95-4A8D-9BF8-F02388ABE7B8}">
      <dgm:prSet/>
      <dgm:spPr/>
      <dgm:t>
        <a:bodyPr/>
        <a:lstStyle/>
        <a:p>
          <a:endParaRPr lang="zh-CN" altLang="en-US"/>
        </a:p>
      </dgm:t>
    </dgm:pt>
    <dgm:pt modelId="{0D3895EB-BC1C-4B64-910C-C1F5CF9876FE}" type="sibTrans" cxnId="{BD6DF537-FE95-4A8D-9BF8-F02388ABE7B8}">
      <dgm:prSet/>
      <dgm:spPr/>
      <dgm:t>
        <a:bodyPr/>
        <a:lstStyle/>
        <a:p>
          <a:endParaRPr lang="zh-CN" altLang="en-US"/>
        </a:p>
      </dgm:t>
    </dgm:pt>
    <dgm:pt modelId="{898A27EE-69F8-4CD4-8E00-90E144DB1A2D}">
      <dgm:prSet custT="1"/>
      <dgm:spPr/>
      <dgm:t>
        <a:bodyPr/>
        <a:lstStyle/>
        <a:p>
          <a:r>
            <a:rPr lang="zh-CN" altLang="en-US" sz="1800" dirty="0">
              <a:latin typeface="微软雅黑" panose="020B0503020204020204" pitchFamily="34" charset="-122"/>
              <a:ea typeface="微软雅黑" panose="020B0503020204020204" pitchFamily="34" charset="-122"/>
            </a:rPr>
            <a:t>了解变频器的按键功能；</a:t>
          </a:r>
        </a:p>
      </dgm:t>
    </dgm:pt>
    <dgm:pt modelId="{EBEB86E0-EE56-44AD-9F3B-EDBC7F67AB4E}" type="parTrans" cxnId="{3579B95F-38D6-4581-B3A1-2A488A1F5B9A}">
      <dgm:prSet/>
      <dgm:spPr/>
      <dgm:t>
        <a:bodyPr/>
        <a:lstStyle/>
        <a:p>
          <a:endParaRPr lang="zh-CN" altLang="en-US"/>
        </a:p>
      </dgm:t>
    </dgm:pt>
    <dgm:pt modelId="{C2A0938A-A3B5-4ECA-8E99-A68C11F4F695}" type="sibTrans" cxnId="{3579B95F-38D6-4581-B3A1-2A488A1F5B9A}">
      <dgm:prSet/>
      <dgm:spPr/>
      <dgm:t>
        <a:bodyPr/>
        <a:lstStyle/>
        <a:p>
          <a:endParaRPr lang="zh-CN" altLang="en-US"/>
        </a:p>
      </dgm:t>
    </dgm:pt>
    <dgm:pt modelId="{24D32B4B-8C4C-445F-8378-CA47445A005D}">
      <dgm:prSet custT="1"/>
      <dgm:spPr/>
      <dgm:t>
        <a:bodyPr/>
        <a:lstStyle/>
        <a:p>
          <a:r>
            <a:rPr lang="zh-CN" altLang="en-US" sz="1800" dirty="0">
              <a:latin typeface="微软雅黑" panose="020B0503020204020204" pitchFamily="34" charset="-122"/>
              <a:ea typeface="微软雅黑" panose="020B0503020204020204" pitchFamily="34" charset="-122"/>
            </a:rPr>
            <a:t>掌握变频器操作面板的菜单结构及图标</a:t>
          </a:r>
        </a:p>
      </dgm:t>
    </dgm:pt>
    <dgm:pt modelId="{A6239089-8303-4415-B577-A3C658B34C73}" type="parTrans" cxnId="{E21A9F04-1779-4D87-B80B-18A23DA21094}">
      <dgm:prSet/>
      <dgm:spPr/>
      <dgm:t>
        <a:bodyPr/>
        <a:lstStyle/>
        <a:p>
          <a:endParaRPr lang="zh-CN" altLang="en-US"/>
        </a:p>
      </dgm:t>
    </dgm:pt>
    <dgm:pt modelId="{E8ED165D-F8D8-4F76-8A68-399FDE872097}" type="sibTrans" cxnId="{E21A9F04-1779-4D87-B80B-18A23DA21094}">
      <dgm:prSet/>
      <dgm:spPr/>
      <dgm:t>
        <a:bodyPr/>
        <a:lstStyle/>
        <a:p>
          <a:endParaRPr lang="zh-CN" altLang="en-US"/>
        </a:p>
      </dgm:t>
    </dgm:pt>
    <dgm:pt modelId="{DF4B7679-0D76-4147-812B-5E93D0CA407D}">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66ABE9C7-C0B9-4C5C-A6EE-F29915BCEE90}" type="parTrans" cxnId="{DA0E7FCA-8C2F-40E6-BD70-09B17B3E743C}">
      <dgm:prSet/>
      <dgm:spPr/>
      <dgm:t>
        <a:bodyPr/>
        <a:lstStyle/>
        <a:p>
          <a:endParaRPr lang="zh-CN" altLang="en-US"/>
        </a:p>
      </dgm:t>
    </dgm:pt>
    <dgm:pt modelId="{2EEBBABB-CEA6-42B2-AA09-C1B93D188274}" type="sibTrans" cxnId="{DA0E7FCA-8C2F-40E6-BD70-09B17B3E743C}">
      <dgm:prSet/>
      <dgm:spPr/>
      <dgm:t>
        <a:bodyPr/>
        <a:lstStyle/>
        <a:p>
          <a:endParaRPr lang="zh-CN" altLang="en-US"/>
        </a:p>
      </dgm:t>
    </dgm:pt>
    <dgm:pt modelId="{DD8E118A-4B61-4012-8A5E-D37C7DC2A4A8}">
      <dgm:prSet custT="1"/>
      <dgm:spPr/>
      <dgm:t>
        <a:bodyPr/>
        <a:lstStyle/>
        <a:p>
          <a:r>
            <a:rPr lang="zh-CN" altLang="en-US" sz="1800" dirty="0">
              <a:latin typeface="微软雅黑" panose="020B0503020204020204" pitchFamily="34" charset="-122"/>
              <a:ea typeface="微软雅黑" panose="020B0503020204020204" pitchFamily="34" charset="-122"/>
            </a:rPr>
            <a:t>能够完成变频器工厂复位操作</a:t>
          </a:r>
        </a:p>
      </dgm:t>
    </dgm:pt>
    <dgm:pt modelId="{4465CD03-E5C3-4BA8-8D8A-82131E553276}" type="parTrans" cxnId="{DFF89204-9A98-481B-A8CA-C13CAF19B585}">
      <dgm:prSet/>
      <dgm:spPr/>
      <dgm:t>
        <a:bodyPr/>
        <a:lstStyle/>
        <a:p>
          <a:endParaRPr lang="zh-CN" altLang="en-US"/>
        </a:p>
      </dgm:t>
    </dgm:pt>
    <dgm:pt modelId="{BF8ABF6D-9CED-4C2B-B444-A94B1B26E59B}" type="sibTrans" cxnId="{DFF89204-9A98-481B-A8CA-C13CAF19B585}">
      <dgm:prSet/>
      <dgm:spPr/>
      <dgm:t>
        <a:bodyPr/>
        <a:lstStyle/>
        <a:p>
          <a:endParaRPr lang="zh-CN" altLang="en-US"/>
        </a:p>
      </dgm:t>
    </dgm:pt>
    <dgm:pt modelId="{06658804-DBF9-49E5-8B96-247731258F98}">
      <dgm:prSet custT="1"/>
      <dgm:spPr/>
      <dgm:t>
        <a:bodyPr/>
        <a:lstStyle/>
        <a:p>
          <a:r>
            <a:rPr lang="zh-CN" altLang="en-US" sz="1800" dirty="0">
              <a:latin typeface="微软雅黑" panose="020B0503020204020204" pitchFamily="34" charset="-122"/>
              <a:ea typeface="微软雅黑" panose="020B0503020204020204" pitchFamily="34" charset="-122"/>
            </a:rPr>
            <a:t>能够完成变频器的快速调试；</a:t>
          </a:r>
        </a:p>
      </dgm:t>
    </dgm:pt>
    <dgm:pt modelId="{A595394A-15E7-4AED-B269-7D629020A591}" type="parTrans" cxnId="{5777385E-96AB-415F-A042-44AA1D721FC3}">
      <dgm:prSet/>
      <dgm:spPr/>
      <dgm:t>
        <a:bodyPr/>
        <a:lstStyle/>
        <a:p>
          <a:endParaRPr lang="zh-CN" altLang="en-US"/>
        </a:p>
      </dgm:t>
    </dgm:pt>
    <dgm:pt modelId="{8AC34C90-0532-4766-A3BD-C767B1392289}" type="sibTrans" cxnId="{5777385E-96AB-415F-A042-44AA1D721FC3}">
      <dgm:prSet/>
      <dgm:spPr/>
      <dgm:t>
        <a:bodyPr/>
        <a:lstStyle/>
        <a:p>
          <a:endParaRPr lang="zh-CN" altLang="en-US"/>
        </a:p>
      </dgm:t>
    </dgm:pt>
    <dgm:pt modelId="{F138B722-D711-4726-A251-80DB4F0EDBA3}">
      <dgm:prSet custT="1"/>
      <dgm:spPr/>
      <dgm:t>
        <a:bodyPr/>
        <a:lstStyle/>
        <a:p>
          <a:r>
            <a:rPr lang="zh-CN" altLang="en-US" sz="1800" dirty="0">
              <a:latin typeface="微软雅黑" panose="020B0503020204020204" pitchFamily="34" charset="-122"/>
              <a:ea typeface="微软雅黑" panose="020B0503020204020204" pitchFamily="34" charset="-122"/>
            </a:rPr>
            <a:t>会编辑设置变频器参数；</a:t>
          </a:r>
        </a:p>
      </dgm:t>
    </dgm:pt>
    <dgm:pt modelId="{9FF1060C-C75D-42B3-81E9-8F638A88E13E}" type="parTrans" cxnId="{E824F036-41E3-461D-90B6-42D653C78643}">
      <dgm:prSet/>
      <dgm:spPr/>
      <dgm:t>
        <a:bodyPr/>
        <a:lstStyle/>
        <a:p>
          <a:endParaRPr lang="zh-CN" altLang="en-US"/>
        </a:p>
      </dgm:t>
    </dgm:pt>
    <dgm:pt modelId="{76738948-9329-47C1-9B55-10FF8A405A32}" type="sibTrans" cxnId="{E824F036-41E3-461D-90B6-42D653C78643}">
      <dgm:prSet/>
      <dgm:spPr/>
      <dgm:t>
        <a:bodyPr/>
        <a:lstStyle/>
        <a:p>
          <a:endParaRPr lang="zh-CN" altLang="en-US"/>
        </a:p>
      </dgm:t>
    </dgm:pt>
    <dgm:pt modelId="{0069DBB2-2E8E-45EE-B9E6-215E589519EE}">
      <dgm:prSet custT="1"/>
      <dgm:spPr/>
      <dgm:t>
        <a:bodyPr/>
        <a:lstStyle/>
        <a:p>
          <a:r>
            <a:rPr lang="en-US" altLang="en-US" sz="1800" dirty="0">
              <a:latin typeface="微软雅黑" panose="020B0503020204020204" pitchFamily="34" charset="-122"/>
              <a:ea typeface="微软雅黑" panose="020B0503020204020204" pitchFamily="34" charset="-122"/>
            </a:rPr>
            <a:t>(5)	</a:t>
          </a:r>
          <a:r>
            <a:rPr lang="zh-CN" altLang="en-US" sz="1800" dirty="0">
              <a:latin typeface="微软雅黑" panose="020B0503020204020204" pitchFamily="34" charset="-122"/>
              <a:ea typeface="微软雅黑" panose="020B0503020204020204" pitchFamily="34" charset="-122"/>
            </a:rPr>
            <a:t>通过变频器参数设置，实现变频器操作面板控制电动机运行；</a:t>
          </a:r>
        </a:p>
      </dgm:t>
    </dgm:pt>
    <dgm:pt modelId="{28AE022C-1AEB-4DF0-AA23-3D877ABBB588}" type="parTrans" cxnId="{C346F78D-9A58-4C0D-BF30-20CCD01E5184}">
      <dgm:prSet/>
      <dgm:spPr/>
      <dgm:t>
        <a:bodyPr/>
        <a:lstStyle/>
        <a:p>
          <a:endParaRPr lang="zh-CN" altLang="en-US"/>
        </a:p>
      </dgm:t>
    </dgm:pt>
    <dgm:pt modelId="{0E4E6DF2-CED7-43CD-9AD3-AF62FD2E8854}" type="sibTrans" cxnId="{C346F78D-9A58-4C0D-BF30-20CCD01E5184}">
      <dgm:prSet/>
      <dgm:spPr/>
      <dgm:t>
        <a:bodyPr/>
        <a:lstStyle/>
        <a:p>
          <a:endParaRPr lang="zh-CN" altLang="en-US"/>
        </a:p>
      </dgm:t>
    </dgm:pt>
    <dgm:pt modelId="{DC01F453-FA60-4461-B41F-D504F8C4B282}">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42842EE2-3834-4BD4-95AF-C997E4A9F7B0}" type="parTrans" cxnId="{F805F91A-AD4F-43ED-8DA7-F78006797F64}">
      <dgm:prSet/>
      <dgm:spPr/>
      <dgm:t>
        <a:bodyPr/>
        <a:lstStyle/>
        <a:p>
          <a:endParaRPr lang="zh-CN" altLang="en-US"/>
        </a:p>
      </dgm:t>
    </dgm:pt>
    <dgm:pt modelId="{BF0B9018-0CE1-4C04-8742-A6DE8833264A}" type="sibTrans" cxnId="{F805F91A-AD4F-43ED-8DA7-F78006797F64}">
      <dgm:prSet/>
      <dgm:spPr/>
      <dgm:t>
        <a:bodyPr/>
        <a:lstStyle/>
        <a:p>
          <a:endParaRPr lang="zh-CN" altLang="en-US"/>
        </a:p>
      </dgm:t>
    </dgm:pt>
    <dgm:pt modelId="{41CDD41C-E799-400D-8CE7-462FA917905B}">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素质目标</a:t>
          </a:r>
          <a:r>
            <a:rPr lang="en-US" altLang="zh-CN" sz="2800" dirty="0">
              <a:latin typeface="微软雅黑" panose="020B0503020204020204" pitchFamily="34" charset="-122"/>
              <a:ea typeface="微软雅黑" panose="020B0503020204020204" pitchFamily="34" charset="-122"/>
            </a:rPr>
            <a:t>】</a:t>
          </a:r>
          <a:endParaRPr lang="zh-CN" altLang="en-US" sz="3400" dirty="0">
            <a:latin typeface="微软雅黑" panose="020B0503020204020204" pitchFamily="34" charset="-122"/>
            <a:ea typeface="微软雅黑" panose="020B0503020204020204" pitchFamily="34" charset="-122"/>
          </a:endParaRPr>
        </a:p>
      </dgm:t>
    </dgm:pt>
    <dgm:pt modelId="{55CA0F64-2755-4AC0-A246-9558EE5334C2}" type="sibTrans" cxnId="{CDAADC4A-9D9E-4B39-936A-BF3E32F7B9AA}">
      <dgm:prSet/>
      <dgm:spPr/>
      <dgm:t>
        <a:bodyPr/>
        <a:lstStyle/>
        <a:p>
          <a:endParaRPr lang="zh-CN" altLang="en-US"/>
        </a:p>
      </dgm:t>
    </dgm:pt>
    <dgm:pt modelId="{94247A65-5791-4402-B3B9-96948507ED11}" type="parTrans" cxnId="{CDAADC4A-9D9E-4B39-936A-BF3E32F7B9AA}">
      <dgm:prSet/>
      <dgm:spPr/>
      <dgm:t>
        <a:bodyPr/>
        <a:lstStyle/>
        <a:p>
          <a:endParaRPr lang="zh-CN" altLang="en-US"/>
        </a:p>
      </dgm:t>
    </dgm:pt>
    <dgm:pt modelId="{26A7B359-1B58-4D2D-B4BE-89E59148F77F}">
      <dgm:prSet phldrT="[文本]" custT="1"/>
      <dgm:spPr/>
      <dgm:t>
        <a:bodyPr/>
        <a:lstStyle/>
        <a:p>
          <a:r>
            <a:rPr lang="zh-CN" altLang="en-US" sz="1800" dirty="0">
              <a:latin typeface="微软雅黑" panose="020B0503020204020204" pitchFamily="34" charset="-122"/>
              <a:ea typeface="微软雅黑" panose="020B0503020204020204" pitchFamily="34" charset="-122"/>
            </a:rPr>
            <a:t>培养严谨细致的工作作风。</a:t>
          </a:r>
        </a:p>
      </dgm:t>
    </dgm:pt>
    <dgm:pt modelId="{360C1BD6-CB22-4BB1-935E-719C478AB97E}" type="sibTrans" cxnId="{4654C4F4-6757-4B44-B56A-DAB8AA849B39}">
      <dgm:prSet/>
      <dgm:spPr/>
      <dgm:t>
        <a:bodyPr/>
        <a:lstStyle/>
        <a:p>
          <a:endParaRPr lang="zh-CN" altLang="en-US"/>
        </a:p>
      </dgm:t>
    </dgm:pt>
    <dgm:pt modelId="{84AD2597-F6A9-46DD-8CBF-EE6AD36E2559}" type="parTrans" cxnId="{4654C4F4-6757-4B44-B56A-DAB8AA849B39}">
      <dgm:prSet/>
      <dgm:spPr/>
      <dgm:t>
        <a:bodyPr/>
        <a:lstStyle/>
        <a:p>
          <a:endParaRPr lang="zh-CN" altLang="en-US"/>
        </a:p>
      </dgm:t>
    </dgm:pt>
    <dgm:pt modelId="{067D4767-B40E-4FAC-86E9-DA9529F1C7E3}">
      <dgm:prSet custT="1"/>
      <dgm:spPr/>
      <dgm:t>
        <a:bodyPr/>
        <a:lstStyle/>
        <a:p>
          <a:r>
            <a:rPr lang="zh-CN" altLang="en-US" sz="1800" dirty="0">
              <a:latin typeface="微软雅黑" panose="020B0503020204020204" pitchFamily="34" charset="-122"/>
              <a:ea typeface="微软雅黑" panose="020B0503020204020204" pitchFamily="34" charset="-122"/>
            </a:rPr>
            <a:t>培养勇于探究、开拓创新的工作精神。</a:t>
          </a:r>
        </a:p>
      </dgm:t>
    </dgm:pt>
    <dgm:pt modelId="{1A4FAA82-634E-43F3-8476-ECC52356DF3D}" type="parTrans" cxnId="{67000555-9D07-45AF-B096-A4035FA91473}">
      <dgm:prSet/>
      <dgm:spPr/>
      <dgm:t>
        <a:bodyPr/>
        <a:lstStyle/>
        <a:p>
          <a:endParaRPr lang="zh-CN" altLang="en-US"/>
        </a:p>
      </dgm:t>
    </dgm:pt>
    <dgm:pt modelId="{633F55AB-2CFB-4A49-8EB8-4D92A958D2EA}" type="sibTrans" cxnId="{67000555-9D07-45AF-B096-A4035FA91473}">
      <dgm:prSet/>
      <dgm:spPr/>
      <dgm:t>
        <a:bodyPr/>
        <a:lstStyle/>
        <a:p>
          <a:endParaRPr lang="zh-CN" altLang="en-US"/>
        </a:p>
      </dgm:t>
    </dgm:pt>
    <dgm:pt modelId="{E4EE5B6B-11F3-4687-8B8C-C687033A640C}">
      <dgm:prSet custT="1"/>
      <dgm:spPr/>
      <dgm:t>
        <a:bodyPr/>
        <a:lstStyle/>
        <a:p>
          <a:r>
            <a:rPr lang="zh-CN" altLang="en-US" sz="1800" dirty="0">
              <a:latin typeface="微软雅黑" panose="020B0503020204020204" pitchFamily="34" charset="-122"/>
              <a:ea typeface="微软雅黑" panose="020B0503020204020204" pitchFamily="34" charset="-122"/>
            </a:rPr>
            <a:t>培养信息检索能力及分析问题、解决问题的能力。</a:t>
          </a:r>
        </a:p>
      </dgm:t>
    </dgm:pt>
    <dgm:pt modelId="{84A13801-8986-4F96-AF8B-1B23B9AFCC1A}" type="parTrans" cxnId="{0F881AF1-F3E7-4B80-A69B-F5AC593054D2}">
      <dgm:prSet/>
      <dgm:spPr/>
      <dgm:t>
        <a:bodyPr/>
        <a:lstStyle/>
        <a:p>
          <a:endParaRPr lang="zh-CN" altLang="en-US"/>
        </a:p>
      </dgm:t>
    </dgm:pt>
    <dgm:pt modelId="{69872E63-A7B6-4810-B845-F33951DFE149}" type="sibTrans" cxnId="{0F881AF1-F3E7-4B80-A69B-F5AC593054D2}">
      <dgm:prSet/>
      <dgm:spPr/>
      <dgm:t>
        <a:bodyPr/>
        <a:lstStyle/>
        <a:p>
          <a:endParaRPr lang="zh-CN" altLang="en-US"/>
        </a:p>
      </dgm:t>
    </dgm:pt>
    <dgm:pt modelId="{AA7E4506-920B-4F71-8265-3932C5079B8E}">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74D8E711-3BFB-4A80-9F43-347C8BBD1BDB}" type="parTrans" cxnId="{32B99A48-D448-412D-AFCD-DC1DD94632ED}">
      <dgm:prSet/>
      <dgm:spPr/>
      <dgm:t>
        <a:bodyPr/>
        <a:lstStyle/>
        <a:p>
          <a:endParaRPr lang="zh-CN" altLang="en-US"/>
        </a:p>
      </dgm:t>
    </dgm:pt>
    <dgm:pt modelId="{552453DC-4790-4449-BFB2-ABBBBA899FB3}" type="sibTrans" cxnId="{32B99A48-D448-412D-AFCD-DC1DD94632ED}">
      <dgm:prSet/>
      <dgm:spPr/>
      <dgm:t>
        <a:bodyPr/>
        <a:lstStyle/>
        <a:p>
          <a:endParaRPr lang="zh-CN" altLang="en-US"/>
        </a:p>
      </dgm:t>
    </dgm:pt>
    <dgm:pt modelId="{DEFBE2E2-EADE-4577-B8CA-DB1FEF688D03}" type="pres">
      <dgm:prSet presAssocID="{F86F545A-B192-43E8-9B7A-AB947C8BC6D9}" presName="Name0" presStyleCnt="0">
        <dgm:presLayoutVars>
          <dgm:dir/>
          <dgm:animLvl val="lvl"/>
          <dgm:resizeHandles val="exact"/>
        </dgm:presLayoutVars>
      </dgm:prSet>
      <dgm:spPr/>
    </dgm:pt>
    <dgm:pt modelId="{A3AFE854-57AE-4146-B780-97C803CBCBA3}" type="pres">
      <dgm:prSet presAssocID="{FD8ECB7E-DDE4-4509-BC87-3CF086250402}" presName="composite" presStyleCnt="0"/>
      <dgm:spPr/>
    </dgm:pt>
    <dgm:pt modelId="{F000134A-F814-48AD-828E-F6DE4C031BCB}" type="pres">
      <dgm:prSet presAssocID="{FD8ECB7E-DDE4-4509-BC87-3CF086250402}" presName="parTx" presStyleLbl="alignNode1" presStyleIdx="0" presStyleCnt="3" custScaleY="100000">
        <dgm:presLayoutVars>
          <dgm:chMax val="0"/>
          <dgm:chPref val="0"/>
          <dgm:bulletEnabled val="1"/>
        </dgm:presLayoutVars>
      </dgm:prSet>
      <dgm:spPr/>
    </dgm:pt>
    <dgm:pt modelId="{5BE79BCB-C168-49A2-8715-45F8A48B6C91}" type="pres">
      <dgm:prSet presAssocID="{FD8ECB7E-DDE4-4509-BC87-3CF086250402}" presName="desTx" presStyleLbl="alignAccFollowNode1" presStyleIdx="0" presStyleCnt="3">
        <dgm:presLayoutVars>
          <dgm:bulletEnabled val="1"/>
        </dgm:presLayoutVars>
      </dgm:prSet>
      <dgm:spPr/>
    </dgm:pt>
    <dgm:pt modelId="{2AB025B6-9F10-46DF-89E5-B802C61DB106}" type="pres">
      <dgm:prSet presAssocID="{78D3032A-1272-4C0D-B79E-0A5214E35426}" presName="space" presStyleCnt="0"/>
      <dgm:spPr/>
    </dgm:pt>
    <dgm:pt modelId="{97474152-DBB0-4BCE-94FC-43EE6C8B5A69}" type="pres">
      <dgm:prSet presAssocID="{DF877372-53A0-4979-9803-9C869E48CF09}" presName="composite" presStyleCnt="0"/>
      <dgm:spPr/>
    </dgm:pt>
    <dgm:pt modelId="{FE27D164-674B-47B7-A6AC-2DD061F208C7}" type="pres">
      <dgm:prSet presAssocID="{DF877372-53A0-4979-9803-9C869E48CF09}" presName="parTx" presStyleLbl="alignNode1" presStyleIdx="1" presStyleCnt="3" custScaleX="136452" custScaleY="100000">
        <dgm:presLayoutVars>
          <dgm:chMax val="0"/>
          <dgm:chPref val="0"/>
          <dgm:bulletEnabled val="1"/>
        </dgm:presLayoutVars>
      </dgm:prSet>
      <dgm:spPr/>
    </dgm:pt>
    <dgm:pt modelId="{B6A082D4-8809-4850-A478-293E7381EA9F}" type="pres">
      <dgm:prSet presAssocID="{DF877372-53A0-4979-9803-9C869E48CF09}" presName="desTx" presStyleLbl="alignAccFollowNode1" presStyleIdx="1" presStyleCnt="3" custScaleX="136452">
        <dgm:presLayoutVars>
          <dgm:bulletEnabled val="1"/>
        </dgm:presLayoutVars>
      </dgm:prSet>
      <dgm:spPr/>
    </dgm:pt>
    <dgm:pt modelId="{BFE5BEC5-D969-4D26-897E-98C58A20A916}" type="pres">
      <dgm:prSet presAssocID="{4E14E7C8-9F7D-49A6-9083-15A1193A8D76}" presName="space" presStyleCnt="0"/>
      <dgm:spPr/>
    </dgm:pt>
    <dgm:pt modelId="{B7DC2765-4B1D-4DEB-8B9A-9929CDB4ECE9}" type="pres">
      <dgm:prSet presAssocID="{41CDD41C-E799-400D-8CE7-462FA917905B}" presName="composite" presStyleCnt="0"/>
      <dgm:spPr/>
    </dgm:pt>
    <dgm:pt modelId="{BD5B861B-BE05-49CB-B123-5113E2E494F8}" type="pres">
      <dgm:prSet presAssocID="{41CDD41C-E799-400D-8CE7-462FA917905B}" presName="parTx" presStyleLbl="alignNode1" presStyleIdx="2" presStyleCnt="3" custScaleY="100000">
        <dgm:presLayoutVars>
          <dgm:chMax val="0"/>
          <dgm:chPref val="0"/>
          <dgm:bulletEnabled val="1"/>
        </dgm:presLayoutVars>
      </dgm:prSet>
      <dgm:spPr/>
    </dgm:pt>
    <dgm:pt modelId="{DC311AD3-540E-4FE3-9E4B-935FED7A2971}" type="pres">
      <dgm:prSet presAssocID="{41CDD41C-E799-400D-8CE7-462FA917905B}" presName="desTx" presStyleLbl="alignAccFollowNode1" presStyleIdx="2" presStyleCnt="3">
        <dgm:presLayoutVars>
          <dgm:bulletEnabled val="1"/>
        </dgm:presLayoutVars>
      </dgm:prSet>
      <dgm:spPr/>
    </dgm:pt>
  </dgm:ptLst>
  <dgm:cxnLst>
    <dgm:cxn modelId="{DFF89204-9A98-481B-A8CA-C13CAF19B585}" srcId="{DF877372-53A0-4979-9803-9C869E48CF09}" destId="{DD8E118A-4B61-4012-8A5E-D37C7DC2A4A8}" srcOrd="1" destOrd="0" parTransId="{4465CD03-E5C3-4BA8-8D8A-82131E553276}" sibTransId="{BF8ABF6D-9CED-4C2B-B444-A94B1B26E59B}"/>
    <dgm:cxn modelId="{E21A9F04-1779-4D87-B80B-18A23DA21094}" srcId="{FD8ECB7E-DDE4-4509-BC87-3CF086250402}" destId="{24D32B4B-8C4C-445F-8378-CA47445A005D}" srcOrd="2" destOrd="0" parTransId="{A6239089-8303-4415-B577-A3C658B34C73}" sibTransId="{E8ED165D-F8D8-4F76-8A68-399FDE872097}"/>
    <dgm:cxn modelId="{5F7C1608-5A3A-42D7-B1D6-7A9F332639C7}" type="presOf" srcId="{91D98B9E-F00A-4A3B-8F02-EA4D26EC6C10}" destId="{5BE79BCB-C168-49A2-8715-45F8A48B6C91}" srcOrd="0" destOrd="0" presId="urn:microsoft.com/office/officeart/2005/8/layout/hList1"/>
    <dgm:cxn modelId="{A74DD314-7017-4D59-9E9A-F22D082BD7DD}" type="presOf" srcId="{0069DBB2-2E8E-45EE-B9E6-215E589519EE}" destId="{B6A082D4-8809-4850-A478-293E7381EA9F}" srcOrd="0" destOrd="4" presId="urn:microsoft.com/office/officeart/2005/8/layout/hList1"/>
    <dgm:cxn modelId="{7BC39C17-1631-4A4B-BCF4-79284BBAB15F}" type="presOf" srcId="{F138B722-D711-4726-A251-80DB4F0EDBA3}" destId="{B6A082D4-8809-4850-A478-293E7381EA9F}" srcOrd="0" destOrd="3" presId="urn:microsoft.com/office/officeart/2005/8/layout/hList1"/>
    <dgm:cxn modelId="{F805F91A-AD4F-43ED-8DA7-F78006797F64}" srcId="{DF877372-53A0-4979-9803-9C869E48CF09}" destId="{DC01F453-FA60-4461-B41F-D504F8C4B282}" srcOrd="5" destOrd="0" parTransId="{42842EE2-3834-4BD4-95AF-C997E4A9F7B0}" sibTransId="{BF0B9018-0CE1-4C04-8742-A6DE8833264A}"/>
    <dgm:cxn modelId="{96457723-46BE-4734-880C-6D1F0BBFC94C}" type="presOf" srcId="{FD8ECB7E-DDE4-4509-BC87-3CF086250402}" destId="{F000134A-F814-48AD-828E-F6DE4C031BCB}" srcOrd="0" destOrd="0" presId="urn:microsoft.com/office/officeart/2005/8/layout/hList1"/>
    <dgm:cxn modelId="{C3E9C324-6AB1-4DDD-888A-C76BF0FA085D}" type="presOf" srcId="{DD8E118A-4B61-4012-8A5E-D37C7DC2A4A8}" destId="{B6A082D4-8809-4850-A478-293E7381EA9F}" srcOrd="0" destOrd="1" presId="urn:microsoft.com/office/officeart/2005/8/layout/hList1"/>
    <dgm:cxn modelId="{73D3BE2F-5357-4758-B58D-A266707FCAC6}" type="presOf" srcId="{06658804-DBF9-49E5-8B96-247731258F98}" destId="{B6A082D4-8809-4850-A478-293E7381EA9F}" srcOrd="0" destOrd="2" presId="urn:microsoft.com/office/officeart/2005/8/layout/hList1"/>
    <dgm:cxn modelId="{E824F036-41E3-461D-90B6-42D653C78643}" srcId="{DF877372-53A0-4979-9803-9C869E48CF09}" destId="{F138B722-D711-4726-A251-80DB4F0EDBA3}" srcOrd="3" destOrd="0" parTransId="{9FF1060C-C75D-42B3-81E9-8F638A88E13E}" sibTransId="{76738948-9329-47C1-9B55-10FF8A405A32}"/>
    <dgm:cxn modelId="{BD6DF537-FE95-4A8D-9BF8-F02388ABE7B8}" srcId="{DF877372-53A0-4979-9803-9C869E48CF09}" destId="{5FA73BAF-8892-4D9C-B33C-286481659104}" srcOrd="0" destOrd="0" parTransId="{5FE8CAF0-3139-4C36-BC6B-41CA58694DAE}" sibTransId="{0D3895EB-BC1C-4B64-910C-C1F5CF9876FE}"/>
    <dgm:cxn modelId="{5777385E-96AB-415F-A042-44AA1D721FC3}" srcId="{DF877372-53A0-4979-9803-9C869E48CF09}" destId="{06658804-DBF9-49E5-8B96-247731258F98}" srcOrd="2" destOrd="0" parTransId="{A595394A-15E7-4AED-B269-7D629020A591}" sibTransId="{8AC34C90-0532-4766-A3BD-C767B1392289}"/>
    <dgm:cxn modelId="{3579B95F-38D6-4581-B3A1-2A488A1F5B9A}" srcId="{FD8ECB7E-DDE4-4509-BC87-3CF086250402}" destId="{898A27EE-69F8-4CD4-8E00-90E144DB1A2D}" srcOrd="1" destOrd="0" parTransId="{EBEB86E0-EE56-44AD-9F3B-EDBC7F67AB4E}" sibTransId="{C2A0938A-A3B5-4ECA-8E99-A68C11F4F695}"/>
    <dgm:cxn modelId="{53B8B95F-3773-49D3-B32B-76BAE53D8A9D}" srcId="{FD8ECB7E-DDE4-4509-BC87-3CF086250402}" destId="{91D98B9E-F00A-4A3B-8F02-EA4D26EC6C10}" srcOrd="0" destOrd="0" parTransId="{781F6033-86CF-410E-8330-DD8A4B22D469}" sibTransId="{473D7528-AD74-4C14-8176-E537507C765B}"/>
    <dgm:cxn modelId="{32B99A48-D448-412D-AFCD-DC1DD94632ED}" srcId="{41CDD41C-E799-400D-8CE7-462FA917905B}" destId="{AA7E4506-920B-4F71-8265-3932C5079B8E}" srcOrd="3" destOrd="0" parTransId="{74D8E711-3BFB-4A80-9F43-347C8BBD1BDB}" sibTransId="{552453DC-4790-4449-BFB2-ABBBBA899FB3}"/>
    <dgm:cxn modelId="{CDAADC4A-9D9E-4B39-936A-BF3E32F7B9AA}" srcId="{F86F545A-B192-43E8-9B7A-AB947C8BC6D9}" destId="{41CDD41C-E799-400D-8CE7-462FA917905B}" srcOrd="2" destOrd="0" parTransId="{94247A65-5791-4402-B3B9-96948507ED11}" sibTransId="{55CA0F64-2755-4AC0-A246-9558EE5334C2}"/>
    <dgm:cxn modelId="{C7AB776E-AA18-4138-B9F4-FC31851A6963}" type="presOf" srcId="{26A7B359-1B58-4D2D-B4BE-89E59148F77F}" destId="{DC311AD3-540E-4FE3-9E4B-935FED7A2971}" srcOrd="0" destOrd="0" presId="urn:microsoft.com/office/officeart/2005/8/layout/hList1"/>
    <dgm:cxn modelId="{67000555-9D07-45AF-B096-A4035FA91473}" srcId="{41CDD41C-E799-400D-8CE7-462FA917905B}" destId="{067D4767-B40E-4FAC-86E9-DA9529F1C7E3}" srcOrd="1" destOrd="0" parTransId="{1A4FAA82-634E-43F3-8476-ECC52356DF3D}" sibTransId="{633F55AB-2CFB-4A49-8EB8-4D92A958D2EA}"/>
    <dgm:cxn modelId="{343E885A-86E7-4E2C-8195-A5F970C332B6}" type="presOf" srcId="{DF877372-53A0-4979-9803-9C869E48CF09}" destId="{FE27D164-674B-47B7-A6AC-2DD061F208C7}" srcOrd="0" destOrd="0" presId="urn:microsoft.com/office/officeart/2005/8/layout/hList1"/>
    <dgm:cxn modelId="{177E8385-2547-4508-9CC6-F33FC50E39C2}" type="presOf" srcId="{DC01F453-FA60-4461-B41F-D504F8C4B282}" destId="{B6A082D4-8809-4850-A478-293E7381EA9F}" srcOrd="0" destOrd="5" presId="urn:microsoft.com/office/officeart/2005/8/layout/hList1"/>
    <dgm:cxn modelId="{19C74E8D-237B-4E4A-96CE-105CDEF0F268}" type="presOf" srcId="{41CDD41C-E799-400D-8CE7-462FA917905B}" destId="{BD5B861B-BE05-49CB-B123-5113E2E494F8}" srcOrd="0" destOrd="0" presId="urn:microsoft.com/office/officeart/2005/8/layout/hList1"/>
    <dgm:cxn modelId="{C346F78D-9A58-4C0D-BF30-20CCD01E5184}" srcId="{DF877372-53A0-4979-9803-9C869E48CF09}" destId="{0069DBB2-2E8E-45EE-B9E6-215E589519EE}" srcOrd="4" destOrd="0" parTransId="{28AE022C-1AEB-4DF0-AA23-3D877ABBB588}" sibTransId="{0E4E6DF2-CED7-43CD-9AD3-AF62FD2E8854}"/>
    <dgm:cxn modelId="{FFCC6E90-A793-4637-BFBC-9D0161DAEAA7}" type="presOf" srcId="{E4EE5B6B-11F3-4687-8B8C-C687033A640C}" destId="{DC311AD3-540E-4FE3-9E4B-935FED7A2971}" srcOrd="0" destOrd="2" presId="urn:microsoft.com/office/officeart/2005/8/layout/hList1"/>
    <dgm:cxn modelId="{8263D19B-1920-416A-95DF-F3BB30B33E62}" srcId="{F86F545A-B192-43E8-9B7A-AB947C8BC6D9}" destId="{FD8ECB7E-DDE4-4509-BC87-3CF086250402}" srcOrd="0" destOrd="0" parTransId="{E4D1B43F-CC00-4746-A074-54F1B5CF1DFF}" sibTransId="{78D3032A-1272-4C0D-B79E-0A5214E35426}"/>
    <dgm:cxn modelId="{95CA22B9-F2A2-4792-826C-3E616F859259}" type="presOf" srcId="{24D32B4B-8C4C-445F-8378-CA47445A005D}" destId="{5BE79BCB-C168-49A2-8715-45F8A48B6C91}" srcOrd="0" destOrd="2" presId="urn:microsoft.com/office/officeart/2005/8/layout/hList1"/>
    <dgm:cxn modelId="{DA0E7FCA-8C2F-40E6-BD70-09B17B3E743C}" srcId="{FD8ECB7E-DDE4-4509-BC87-3CF086250402}" destId="{DF4B7679-0D76-4147-812B-5E93D0CA407D}" srcOrd="3" destOrd="0" parTransId="{66ABE9C7-C0B9-4C5C-A6EE-F29915BCEE90}" sibTransId="{2EEBBABB-CEA6-42B2-AA09-C1B93D188274}"/>
    <dgm:cxn modelId="{254BE5CA-3603-482F-A103-F488529A9CCA}" type="presOf" srcId="{898A27EE-69F8-4CD4-8E00-90E144DB1A2D}" destId="{5BE79BCB-C168-49A2-8715-45F8A48B6C91}" srcOrd="0" destOrd="1" presId="urn:microsoft.com/office/officeart/2005/8/layout/hList1"/>
    <dgm:cxn modelId="{2EEDF9D1-7291-412F-9D68-F6AF09CEAE0F}" type="presOf" srcId="{067D4767-B40E-4FAC-86E9-DA9529F1C7E3}" destId="{DC311AD3-540E-4FE3-9E4B-935FED7A2971}" srcOrd="0" destOrd="1" presId="urn:microsoft.com/office/officeart/2005/8/layout/hList1"/>
    <dgm:cxn modelId="{B274FAD9-2B9B-4115-83F7-C5F37AD6F885}" type="presOf" srcId="{DF4B7679-0D76-4147-812B-5E93D0CA407D}" destId="{5BE79BCB-C168-49A2-8715-45F8A48B6C91}" srcOrd="0" destOrd="3" presId="urn:microsoft.com/office/officeart/2005/8/layout/hList1"/>
    <dgm:cxn modelId="{66E552E6-70FB-406D-A8ED-9F76E8B9CD62}" type="presOf" srcId="{5FA73BAF-8892-4D9C-B33C-286481659104}" destId="{B6A082D4-8809-4850-A478-293E7381EA9F}" srcOrd="0" destOrd="0" presId="urn:microsoft.com/office/officeart/2005/8/layout/hList1"/>
    <dgm:cxn modelId="{31AB87E7-355B-4BAF-A9E1-9CD00393DAF2}" type="presOf" srcId="{F86F545A-B192-43E8-9B7A-AB947C8BC6D9}" destId="{DEFBE2E2-EADE-4577-B8CA-DB1FEF688D03}" srcOrd="0" destOrd="0" presId="urn:microsoft.com/office/officeart/2005/8/layout/hList1"/>
    <dgm:cxn modelId="{D142CBED-426A-4A75-B746-78FA79C9A057}" type="presOf" srcId="{AA7E4506-920B-4F71-8265-3932C5079B8E}" destId="{DC311AD3-540E-4FE3-9E4B-935FED7A2971}" srcOrd="0" destOrd="3" presId="urn:microsoft.com/office/officeart/2005/8/layout/hList1"/>
    <dgm:cxn modelId="{0F881AF1-F3E7-4B80-A69B-F5AC593054D2}" srcId="{41CDD41C-E799-400D-8CE7-462FA917905B}" destId="{E4EE5B6B-11F3-4687-8B8C-C687033A640C}" srcOrd="2" destOrd="0" parTransId="{84A13801-8986-4F96-AF8B-1B23B9AFCC1A}" sibTransId="{69872E63-A7B6-4810-B845-F33951DFE149}"/>
    <dgm:cxn modelId="{4654C4F4-6757-4B44-B56A-DAB8AA849B39}" srcId="{41CDD41C-E799-400D-8CE7-462FA917905B}" destId="{26A7B359-1B58-4D2D-B4BE-89E59148F77F}" srcOrd="0" destOrd="0" parTransId="{84AD2597-F6A9-46DD-8CBF-EE6AD36E2559}" sibTransId="{360C1BD6-CB22-4BB1-935E-719C478AB97E}"/>
    <dgm:cxn modelId="{6F48C3FB-ECF2-4834-856F-DD8C0B443CAA}" srcId="{F86F545A-B192-43E8-9B7A-AB947C8BC6D9}" destId="{DF877372-53A0-4979-9803-9C869E48CF09}" srcOrd="1" destOrd="0" parTransId="{FC23DF5E-C3D7-4469-B8FF-87E3A0056ED4}" sibTransId="{4E14E7C8-9F7D-49A6-9083-15A1193A8D76}"/>
    <dgm:cxn modelId="{B4658723-2802-44D4-87E3-5EC0CF559FE9}" type="presParOf" srcId="{DEFBE2E2-EADE-4577-B8CA-DB1FEF688D03}" destId="{A3AFE854-57AE-4146-B780-97C803CBCBA3}" srcOrd="0" destOrd="0" presId="urn:microsoft.com/office/officeart/2005/8/layout/hList1"/>
    <dgm:cxn modelId="{D6B6ED3C-371A-454F-8EBB-77A1533283EE}" type="presParOf" srcId="{A3AFE854-57AE-4146-B780-97C803CBCBA3}" destId="{F000134A-F814-48AD-828E-F6DE4C031BCB}" srcOrd="0" destOrd="0" presId="urn:microsoft.com/office/officeart/2005/8/layout/hList1"/>
    <dgm:cxn modelId="{F4C5E4D5-6A17-461B-B685-360525B330A4}" type="presParOf" srcId="{A3AFE854-57AE-4146-B780-97C803CBCBA3}" destId="{5BE79BCB-C168-49A2-8715-45F8A48B6C91}" srcOrd="1" destOrd="0" presId="urn:microsoft.com/office/officeart/2005/8/layout/hList1"/>
    <dgm:cxn modelId="{FB2A31EA-9754-4387-8708-393D9B747A03}" type="presParOf" srcId="{DEFBE2E2-EADE-4577-B8CA-DB1FEF688D03}" destId="{2AB025B6-9F10-46DF-89E5-B802C61DB106}" srcOrd="1" destOrd="0" presId="urn:microsoft.com/office/officeart/2005/8/layout/hList1"/>
    <dgm:cxn modelId="{16DE50E7-3C3D-4235-A1A8-A5447D2619A5}" type="presParOf" srcId="{DEFBE2E2-EADE-4577-B8CA-DB1FEF688D03}" destId="{97474152-DBB0-4BCE-94FC-43EE6C8B5A69}" srcOrd="2" destOrd="0" presId="urn:microsoft.com/office/officeart/2005/8/layout/hList1"/>
    <dgm:cxn modelId="{6DD6628B-384D-4A5C-ADD9-5611192FAD19}" type="presParOf" srcId="{97474152-DBB0-4BCE-94FC-43EE6C8B5A69}" destId="{FE27D164-674B-47B7-A6AC-2DD061F208C7}" srcOrd="0" destOrd="0" presId="urn:microsoft.com/office/officeart/2005/8/layout/hList1"/>
    <dgm:cxn modelId="{F6AE194E-C88E-4FD9-BAA4-B3862FF03A56}" type="presParOf" srcId="{97474152-DBB0-4BCE-94FC-43EE6C8B5A69}" destId="{B6A082D4-8809-4850-A478-293E7381EA9F}" srcOrd="1" destOrd="0" presId="urn:microsoft.com/office/officeart/2005/8/layout/hList1"/>
    <dgm:cxn modelId="{69260E7D-B90B-4BE4-90CA-392E9D8EC5C9}" type="presParOf" srcId="{DEFBE2E2-EADE-4577-B8CA-DB1FEF688D03}" destId="{BFE5BEC5-D969-4D26-897E-98C58A20A916}" srcOrd="3" destOrd="0" presId="urn:microsoft.com/office/officeart/2005/8/layout/hList1"/>
    <dgm:cxn modelId="{154309C9-6357-4645-A547-042FEA8CD8E8}" type="presParOf" srcId="{DEFBE2E2-EADE-4577-B8CA-DB1FEF688D03}" destId="{B7DC2765-4B1D-4DEB-8B9A-9929CDB4ECE9}" srcOrd="4" destOrd="0" presId="urn:microsoft.com/office/officeart/2005/8/layout/hList1"/>
    <dgm:cxn modelId="{67451D87-EE0D-4F70-8D0F-C5C247C0E393}" type="presParOf" srcId="{B7DC2765-4B1D-4DEB-8B9A-9929CDB4ECE9}" destId="{BD5B861B-BE05-49CB-B123-5113E2E494F8}" srcOrd="0" destOrd="0" presId="urn:microsoft.com/office/officeart/2005/8/layout/hList1"/>
    <dgm:cxn modelId="{00051703-4669-4489-9D26-C49947AC1944}" type="presParOf" srcId="{B7DC2765-4B1D-4DEB-8B9A-9929CDB4ECE9}" destId="{DC311AD3-540E-4FE3-9E4B-935FED7A297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0134A-F814-48AD-828E-F6DE4C031BCB}">
      <dsp:nvSpPr>
        <dsp:cNvPr id="0" name=""/>
        <dsp:cNvSpPr/>
      </dsp:nvSpPr>
      <dsp:spPr>
        <a:xfrm>
          <a:off x="8126" y="340257"/>
          <a:ext cx="2662854" cy="106514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知识目标</a:t>
          </a:r>
          <a:r>
            <a:rPr lang="en-US" altLang="zh-CN" sz="2800" kern="1200" dirty="0">
              <a:latin typeface="微软雅黑" panose="020B0503020204020204" pitchFamily="34" charset="-122"/>
              <a:ea typeface="微软雅黑" panose="020B0503020204020204" pitchFamily="34" charset="-122"/>
            </a:rPr>
            <a:t>】</a:t>
          </a:r>
          <a:endParaRPr lang="zh-CN" altLang="en-US" sz="2800" kern="1200" dirty="0">
            <a:latin typeface="微软雅黑" panose="020B0503020204020204" pitchFamily="34" charset="-122"/>
            <a:ea typeface="微软雅黑" panose="020B0503020204020204" pitchFamily="34" charset="-122"/>
          </a:endParaRPr>
        </a:p>
      </dsp:txBody>
      <dsp:txXfrm>
        <a:off x="8126" y="340257"/>
        <a:ext cx="2662854" cy="1065141"/>
      </dsp:txXfrm>
    </dsp:sp>
    <dsp:sp modelId="{5BE79BCB-C168-49A2-8715-45F8A48B6C91}">
      <dsp:nvSpPr>
        <dsp:cNvPr id="0" name=""/>
        <dsp:cNvSpPr/>
      </dsp:nvSpPr>
      <dsp:spPr>
        <a:xfrm>
          <a:off x="8126" y="1405399"/>
          <a:ext cx="2662854" cy="3375264"/>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了解变频器操作面板的结构；</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了解变频器的按键功能；</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掌握变频器操作面板的菜单结构及图标</a:t>
          </a: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dsp:txBody>
      <dsp:txXfrm>
        <a:off x="8126" y="1405399"/>
        <a:ext cx="2662854" cy="3375264"/>
      </dsp:txXfrm>
    </dsp:sp>
    <dsp:sp modelId="{FE27D164-674B-47B7-A6AC-2DD061F208C7}">
      <dsp:nvSpPr>
        <dsp:cNvPr id="0" name=""/>
        <dsp:cNvSpPr/>
      </dsp:nvSpPr>
      <dsp:spPr>
        <a:xfrm>
          <a:off x="3043780" y="340257"/>
          <a:ext cx="3633518" cy="1065141"/>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能力目标</a:t>
          </a:r>
          <a:r>
            <a:rPr lang="en-US" altLang="zh-CN" sz="2800" kern="1200" dirty="0">
              <a:latin typeface="微软雅黑" panose="020B0503020204020204" pitchFamily="34" charset="-122"/>
              <a:ea typeface="微软雅黑" panose="020B0503020204020204" pitchFamily="34" charset="-122"/>
            </a:rPr>
            <a:t>】</a:t>
          </a:r>
          <a:endParaRPr lang="zh-CN" altLang="en-US" sz="2800" kern="1200" dirty="0">
            <a:latin typeface="微软雅黑" panose="020B0503020204020204" pitchFamily="34" charset="-122"/>
            <a:ea typeface="微软雅黑" panose="020B0503020204020204" pitchFamily="34" charset="-122"/>
          </a:endParaRPr>
        </a:p>
      </dsp:txBody>
      <dsp:txXfrm>
        <a:off x="3043780" y="340257"/>
        <a:ext cx="3633518" cy="1065141"/>
      </dsp:txXfrm>
    </dsp:sp>
    <dsp:sp modelId="{B6A082D4-8809-4850-A478-293E7381EA9F}">
      <dsp:nvSpPr>
        <dsp:cNvPr id="0" name=""/>
        <dsp:cNvSpPr/>
      </dsp:nvSpPr>
      <dsp:spPr>
        <a:xfrm>
          <a:off x="3043780" y="1405399"/>
          <a:ext cx="3633518" cy="3375264"/>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能够完成变频器的主电路接线；</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能够完成变频器工厂复位操作</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能够完成变频器的快速调试；</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会编辑设置变频器参数；</a:t>
          </a:r>
        </a:p>
        <a:p>
          <a:pPr marL="171450" lvl="1" indent="-171450" algn="l" defTabSz="800100">
            <a:lnSpc>
              <a:spcPct val="90000"/>
            </a:lnSpc>
            <a:spcBef>
              <a:spcPct val="0"/>
            </a:spcBef>
            <a:spcAft>
              <a:spcPct val="15000"/>
            </a:spcAft>
            <a:buChar char="•"/>
          </a:pPr>
          <a:r>
            <a:rPr lang="en-US" altLang="en-US" sz="1800" kern="1200" dirty="0">
              <a:latin typeface="微软雅黑" panose="020B0503020204020204" pitchFamily="34" charset="-122"/>
              <a:ea typeface="微软雅黑" panose="020B0503020204020204" pitchFamily="34" charset="-122"/>
            </a:rPr>
            <a:t>(5)	</a:t>
          </a:r>
          <a:r>
            <a:rPr lang="zh-CN" altLang="en-US" sz="1800" kern="1200" dirty="0">
              <a:latin typeface="微软雅黑" panose="020B0503020204020204" pitchFamily="34" charset="-122"/>
              <a:ea typeface="微软雅黑" panose="020B0503020204020204" pitchFamily="34" charset="-122"/>
            </a:rPr>
            <a:t>通过变频器参数设置，实现变频器操作面板控制电动机运行；</a:t>
          </a: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dsp:txBody>
      <dsp:txXfrm>
        <a:off x="3043780" y="1405399"/>
        <a:ext cx="3633518" cy="3375264"/>
      </dsp:txXfrm>
    </dsp:sp>
    <dsp:sp modelId="{BD5B861B-BE05-49CB-B123-5113E2E494F8}">
      <dsp:nvSpPr>
        <dsp:cNvPr id="0" name=""/>
        <dsp:cNvSpPr/>
      </dsp:nvSpPr>
      <dsp:spPr>
        <a:xfrm>
          <a:off x="7050098" y="340257"/>
          <a:ext cx="2662854" cy="1065141"/>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素质目标</a:t>
          </a:r>
          <a:r>
            <a:rPr lang="en-US" altLang="zh-CN" sz="2800" kern="1200" dirty="0">
              <a:latin typeface="微软雅黑" panose="020B0503020204020204" pitchFamily="34" charset="-122"/>
              <a:ea typeface="微软雅黑" panose="020B0503020204020204" pitchFamily="34" charset="-122"/>
            </a:rPr>
            <a:t>】</a:t>
          </a:r>
          <a:endParaRPr lang="zh-CN" altLang="en-US" sz="3400" kern="1200" dirty="0">
            <a:latin typeface="微软雅黑" panose="020B0503020204020204" pitchFamily="34" charset="-122"/>
            <a:ea typeface="微软雅黑" panose="020B0503020204020204" pitchFamily="34" charset="-122"/>
          </a:endParaRPr>
        </a:p>
      </dsp:txBody>
      <dsp:txXfrm>
        <a:off x="7050098" y="340257"/>
        <a:ext cx="2662854" cy="1065141"/>
      </dsp:txXfrm>
    </dsp:sp>
    <dsp:sp modelId="{DC311AD3-540E-4FE3-9E4B-935FED7A2971}">
      <dsp:nvSpPr>
        <dsp:cNvPr id="0" name=""/>
        <dsp:cNvSpPr/>
      </dsp:nvSpPr>
      <dsp:spPr>
        <a:xfrm>
          <a:off x="7050098" y="1405399"/>
          <a:ext cx="2662854" cy="3375264"/>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培养严谨细致的工作作风。</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培养勇于探究、开拓创新的工作精神。</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培养信息检索能力及分析问题、解决问题的能力。</a:t>
          </a: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dsp:txBody>
      <dsp:txXfrm>
        <a:off x="7050098" y="1405399"/>
        <a:ext cx="2662854" cy="3375264"/>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B1937-2493-4604-84C8-115764CE3929}" type="datetimeFigureOut">
              <a:rPr lang="zh-CN" altLang="en-US" smtClean="0"/>
              <a:t>2023/10/3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9DD4A-C4F5-4E55-BA18-BD5BD3ED4E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013055"/>
            <a:ext cx="9793764" cy="1389038"/>
          </a:xfrm>
        </p:spPr>
        <p:txBody>
          <a:bodyPr/>
          <a:lstStyle/>
          <a:p>
            <a:r>
              <a:rPr lang="zh-CN" altLang="en-US"/>
              <a:t>单击此处编辑母版标题样式</a:t>
            </a:r>
          </a:p>
        </p:txBody>
      </p:sp>
      <p:sp>
        <p:nvSpPr>
          <p:cNvPr id="3" name="副标题 2"/>
          <p:cNvSpPr>
            <a:spLocks noGrp="1"/>
          </p:cNvSpPr>
          <p:nvPr>
            <p:ph type="subTitle" idx="1"/>
          </p:nvPr>
        </p:nvSpPr>
        <p:spPr>
          <a:xfrm>
            <a:off x="1728311" y="3672099"/>
            <a:ext cx="8065453" cy="165604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cxnSp>
        <p:nvCxnSpPr>
          <p:cNvPr id="10" name="直接连接符 9"/>
          <p:cNvCxnSpPr/>
          <p:nvPr userDrawn="1"/>
        </p:nvCxnSpPr>
        <p:spPr>
          <a:xfrm>
            <a:off x="282175" y="900088"/>
            <a:ext cx="11239900" cy="0"/>
          </a:xfrm>
          <a:prstGeom prst="line">
            <a:avLst/>
          </a:prstGeom>
          <a:noFill/>
          <a:ln w="28575" cap="flat" cmpd="sng" algn="ctr">
            <a:solidFill>
              <a:srgbClr val="022F4F"/>
            </a:solidFill>
            <a:prstDash val="solid"/>
          </a:ln>
          <a:effectLst/>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nvSpPr>
        <p:spPr>
          <a:xfrm>
            <a:off x="751447" y="396032"/>
            <a:ext cx="1841326" cy="52322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情境引入</a:t>
            </a:r>
          </a:p>
        </p:txBody>
      </p:sp>
      <p:sp>
        <p:nvSpPr>
          <p:cNvPr id="9" name="矩形 8"/>
          <p:cNvSpPr>
            <a:spLocks noChangeArrowheads="1"/>
          </p:cNvSpPr>
          <p:nvPr userDrawn="1"/>
        </p:nvSpPr>
        <p:spPr bwMode="auto">
          <a:xfrm>
            <a:off x="2335624" y="549920"/>
            <a:ext cx="2201311" cy="646331"/>
          </a:xfrm>
          <a:prstGeom prst="rect">
            <a:avLst/>
          </a:prstGeom>
          <a:noFill/>
          <a:ln w="9525">
            <a:noFill/>
            <a:miter lim="800000"/>
          </a:ln>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b="1" dirty="0">
                <a:solidFill>
                  <a:srgbClr val="FF0000"/>
                </a:solidFill>
                <a:ea typeface="微软雅黑" panose="020B0503020204020204" charset="-122"/>
                <a:cs typeface="Arial Unicode MS" pitchFamily="34" charset="-122"/>
              </a:rPr>
              <a:t>Situational import </a:t>
            </a:r>
          </a:p>
          <a:p>
            <a:endParaRPr lang="en-US" altLang="zh-CN" b="1" dirty="0">
              <a:solidFill>
                <a:srgbClr val="FF0000"/>
              </a:solidFill>
              <a:ea typeface="微软雅黑" panose="020B0503020204020204" charset="-122"/>
              <a:cs typeface="Arial Unicode MS" pitchFamily="3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4" y="259508"/>
            <a:ext cx="2592467" cy="552914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76104" y="259508"/>
            <a:ext cx="7585366" cy="552914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792143" y="345609"/>
            <a:ext cx="9937790" cy="1252834"/>
          </a:xfrm>
        </p:spPr>
        <p:txBody>
          <a:bodyPr/>
          <a:lstStyle/>
          <a:p>
            <a:r>
              <a:rPr lang="zh-CN" altLang="en-US"/>
              <a:t>单击此处编辑母版标题样式</a:t>
            </a:r>
          </a:p>
        </p:txBody>
      </p:sp>
      <p:sp>
        <p:nvSpPr>
          <p:cNvPr id="3" name="日期占位符 2"/>
          <p:cNvSpPr>
            <a:spLocks noGrp="1"/>
          </p:cNvSpPr>
          <p:nvPr>
            <p:ph type="dt" sz="half" idx="10"/>
          </p:nvPr>
        </p:nvSpPr>
        <p:spPr>
          <a:xfrm>
            <a:off x="792144" y="6006764"/>
            <a:ext cx="2592467" cy="343809"/>
          </a:xfrm>
        </p:spPr>
        <p:txBody>
          <a:bodyPr/>
          <a:lstStyle>
            <a:lvl1pPr>
              <a:defRPr/>
            </a:lvl1pPr>
          </a:lstStyle>
          <a:p>
            <a:fld id="{ABEF6743-504C-488F-99A1-773658E3C73E}" type="datetime1">
              <a:rPr lang="zh-CN" altLang="en-US"/>
              <a:t>2023/10/3</a:t>
            </a:fld>
            <a:endParaRPr lang="zh-CN" altLang="en-US" sz="2200">
              <a:solidFill>
                <a:schemeClr val="tx1"/>
              </a:solidFill>
              <a:latin typeface="Arial" panose="020B0604020202020204" pitchFamily="34" charset="0"/>
            </a:endParaRPr>
          </a:p>
        </p:txBody>
      </p:sp>
      <p:sp>
        <p:nvSpPr>
          <p:cNvPr id="4" name="页脚占位符 3"/>
          <p:cNvSpPr>
            <a:spLocks noGrp="1"/>
          </p:cNvSpPr>
          <p:nvPr>
            <p:ph type="ftr" sz="quarter" idx="11"/>
          </p:nvPr>
        </p:nvSpPr>
        <p:spPr>
          <a:xfrm>
            <a:off x="3816688" y="6006764"/>
            <a:ext cx="3888700" cy="343809"/>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137465" y="6006764"/>
            <a:ext cx="2592467" cy="343809"/>
          </a:xfrm>
        </p:spPr>
        <p:txBody>
          <a:bodyPr/>
          <a:lstStyle>
            <a:lvl1pPr>
              <a:defRPr/>
            </a:lvl1pPr>
          </a:lstStyle>
          <a:p>
            <a:fld id="{4FAC8254-B9AD-46B7-B387-47BFF986DEFD}" type="slidenum">
              <a:rPr lang="zh-CN" altLang="en-US"/>
              <a:t>‹#›</a:t>
            </a:fld>
            <a:endParaRPr lang="zh-CN" altLang="en-US" sz="2200">
              <a:solidFill>
                <a:schemeClr val="tx1"/>
              </a:solidFill>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F73D46-4292-42F7-BA67-62797649967E}" type="datetimeFigureOut">
              <a:rPr lang="zh-CN" altLang="en-US" smtClean="0">
                <a:solidFill>
                  <a:srgbClr val="000000">
                    <a:tint val="75000"/>
                  </a:srgbClr>
                </a:solidFill>
              </a:rPr>
              <a:t>2023/10/3</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33DC97E8-6A7F-4291-9AE6-14749C7EA9C0}" type="slidenum">
              <a:rPr lang="zh-CN" altLang="en-US" smtClean="0">
                <a:solidFill>
                  <a:srgbClr val="FFFFFF"/>
                </a:solidFill>
              </a:rPr>
              <a:t>‹#›</a:t>
            </a:fld>
            <a:endParaRPr lang="zh-CN" altLang="en-US">
              <a:solidFill>
                <a:srgbClr val="FFFFFF"/>
              </a:solidFill>
            </a:endParaRPr>
          </a:p>
        </p:txBody>
      </p:sp>
      <p:sp>
        <p:nvSpPr>
          <p:cNvPr id="6" name="图片占位符 5"/>
          <p:cNvSpPr>
            <a:spLocks noGrp="1"/>
          </p:cNvSpPr>
          <p:nvPr>
            <p:ph type="pic" sz="quarter" idx="13"/>
          </p:nvPr>
        </p:nvSpPr>
        <p:spPr>
          <a:xfrm>
            <a:off x="0" y="0"/>
            <a:ext cx="11522075" cy="6480175"/>
          </a:xfrm>
        </p:spPr>
        <p:txBody>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164113"/>
            <a:ext cx="9793764" cy="128703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10164" y="2746575"/>
            <a:ext cx="9793764" cy="1417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76104" y="1512041"/>
            <a:ext cx="508891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857055" y="1512041"/>
            <a:ext cx="508891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76104" y="1450540"/>
            <a:ext cx="509091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576104" y="2055056"/>
            <a:ext cx="509091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853055" y="1450540"/>
            <a:ext cx="509291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853055" y="2055056"/>
            <a:ext cx="509291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58007"/>
            <a:ext cx="3790683" cy="109803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504811" y="258007"/>
            <a:ext cx="6441160" cy="55306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76105" y="1356037"/>
            <a:ext cx="3790683" cy="44326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4536122"/>
            <a:ext cx="6913245" cy="53551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258407" y="579016"/>
            <a:ext cx="6913245" cy="38881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258407" y="5071637"/>
            <a:ext cx="6913245" cy="7605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8" name="矩形 7"/>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9" name="TextBox 3"/>
          <p:cNvSpPr txBox="1"/>
          <p:nvPr userDrawn="1"/>
        </p:nvSpPr>
        <p:spPr>
          <a:xfrm>
            <a:off x="751447" y="252522"/>
            <a:ext cx="1841326" cy="460375"/>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400" b="1" dirty="0">
                <a:solidFill>
                  <a:srgbClr val="022F4F"/>
                </a:solidFill>
                <a:latin typeface="微软雅黑" panose="020B0503020204020204" charset="-122"/>
                <a:ea typeface="微软雅黑" panose="020B0503020204020204" charset="-122"/>
              </a:rPr>
              <a:t>项目一 </a:t>
            </a:r>
          </a:p>
        </p:txBody>
      </p:sp>
      <p:sp>
        <p:nvSpPr>
          <p:cNvPr id="10" name="矩形 9"/>
          <p:cNvSpPr>
            <a:spLocks noChangeArrowheads="1"/>
          </p:cNvSpPr>
          <p:nvPr userDrawn="1"/>
        </p:nvSpPr>
        <p:spPr bwMode="auto">
          <a:xfrm>
            <a:off x="2335624" y="549920"/>
            <a:ext cx="2201311" cy="646331"/>
          </a:xfrm>
          <a:prstGeom prst="rect">
            <a:avLst/>
          </a:prstGeom>
          <a:noFill/>
          <a:ln w="9525">
            <a:noFill/>
            <a:miter lim="800000"/>
          </a:ln>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b="1" dirty="0">
                <a:solidFill>
                  <a:srgbClr val="FF0000"/>
                </a:solidFill>
                <a:ea typeface="微软雅黑" panose="020B0503020204020204" charset="-122"/>
                <a:cs typeface="Arial Unicode MS" pitchFamily="34" charset="-122"/>
              </a:rPr>
              <a:t>Situational import </a:t>
            </a:r>
          </a:p>
          <a:p>
            <a:endParaRPr lang="en-US" altLang="zh-CN" b="1" dirty="0">
              <a:solidFill>
                <a:srgbClr val="FF0000"/>
              </a:solidFill>
              <a:ea typeface="微软雅黑" panose="020B0503020204020204" charset="-122"/>
              <a:cs typeface="Arial Unicode MS" pitchFamily="34" charset="-122"/>
            </a:endParaRPr>
          </a:p>
        </p:txBody>
      </p:sp>
      <p:cxnSp>
        <p:nvCxnSpPr>
          <p:cNvPr id="11" name="直接连接符 10"/>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4" y="259508"/>
            <a:ext cx="10369868" cy="108002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576104" y="1512041"/>
            <a:ext cx="10369868" cy="427661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76104" y="6006163"/>
            <a:ext cx="2688484" cy="345009"/>
          </a:xfrm>
          <a:prstGeom prst="rect">
            <a:avLst/>
          </a:prstGeom>
        </p:spPr>
        <p:txBody>
          <a:bodyPr vert="horz" lIns="91440" tIns="45720" rIns="91440" bIns="45720" rtlCol="0" anchor="ctr"/>
          <a:lstStyle>
            <a:lvl1pPr algn="l">
              <a:defRPr sz="1200">
                <a:solidFill>
                  <a:schemeClr val="tx1">
                    <a:tint val="75000"/>
                  </a:schemeClr>
                </a:solidFill>
              </a:defRPr>
            </a:lvl1p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3"/>
          </p:nvPr>
        </p:nvSpPr>
        <p:spPr>
          <a:xfrm>
            <a:off x="3936709" y="6006163"/>
            <a:ext cx="3648657" cy="34500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7" y="6006163"/>
            <a:ext cx="2688484" cy="345009"/>
          </a:xfrm>
          <a:prstGeom prst="rect">
            <a:avLst/>
          </a:prstGeom>
        </p:spPr>
        <p:txBody>
          <a:bodyPr vert="horz" lIns="91440" tIns="45720" rIns="91440" bIns="45720" rtlCol="0" anchor="ctr"/>
          <a:lstStyle>
            <a:lvl1pPr algn="r">
              <a:defRPr sz="1200">
                <a:solidFill>
                  <a:schemeClr val="tx1">
                    <a:tint val="75000"/>
                  </a:schemeClr>
                </a:solidFill>
              </a:defRPr>
            </a:lvl1pPr>
          </a:lstStyle>
          <a:p>
            <a:fld id="{5F9D3181-2550-4012-9AA4-572D36CAF4A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6.png"/><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oleObject" Target="../embeddings/oleObject1.bin"/><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56.png"/></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4.png"/><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0" y="-273"/>
            <a:ext cx="11522075" cy="64801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16" name="矩形 15"/>
          <p:cNvSpPr/>
          <p:nvPr/>
        </p:nvSpPr>
        <p:spPr bwMode="auto">
          <a:xfrm>
            <a:off x="1518" y="1100420"/>
            <a:ext cx="11522075" cy="4333179"/>
          </a:xfrm>
          <a:prstGeom prst="rect">
            <a:avLst/>
          </a:prstGeom>
          <a:solidFill>
            <a:srgbClr val="062B5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71857" y="2273265"/>
            <a:ext cx="8351736" cy="2214578"/>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3888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39" name="矩形 38"/>
          <p:cNvSpPr/>
          <p:nvPr/>
        </p:nvSpPr>
        <p:spPr>
          <a:xfrm>
            <a:off x="4208165" y="2520007"/>
            <a:ext cx="7313909" cy="52322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2800" b="1" dirty="0">
                <a:solidFill>
                  <a:srgbClr val="022D56"/>
                </a:solidFill>
                <a:latin typeface="微软雅黑" panose="020B0503020204020204" charset="-122"/>
                <a:ea typeface="微软雅黑" panose="020B0503020204020204" charset="-122"/>
              </a:rPr>
              <a:t>项目</a:t>
            </a:r>
            <a:r>
              <a:rPr lang="en-US" altLang="zh-CN" sz="2800" b="1" dirty="0">
                <a:solidFill>
                  <a:srgbClr val="022D56"/>
                </a:solidFill>
                <a:latin typeface="微软雅黑" panose="020B0503020204020204" charset="-122"/>
                <a:ea typeface="微软雅黑" panose="020B0503020204020204" charset="-122"/>
              </a:rPr>
              <a:t>2 SINAMICS V20</a:t>
            </a:r>
            <a:r>
              <a:rPr lang="zh-CN" altLang="en-US" sz="2800" b="1" dirty="0">
                <a:solidFill>
                  <a:srgbClr val="022D56"/>
                </a:solidFill>
                <a:latin typeface="微软雅黑" panose="020B0503020204020204" charset="-122"/>
                <a:ea typeface="微软雅黑" panose="020B0503020204020204" charset="-122"/>
              </a:rPr>
              <a:t>变频器的基本操作</a:t>
            </a:r>
            <a:endParaRPr lang="en-US" altLang="zh-CN" sz="2800" b="1" dirty="0">
              <a:solidFill>
                <a:srgbClr val="022D56"/>
              </a:solidFill>
              <a:latin typeface="微软雅黑" panose="020B0503020204020204" charset="-122"/>
              <a:ea typeface="微软雅黑" panose="020B0503020204020204" charset="-122"/>
            </a:endParaRPr>
          </a:p>
        </p:txBody>
      </p:sp>
      <p:sp>
        <p:nvSpPr>
          <p:cNvPr id="5" name="矩形 4"/>
          <p:cNvSpPr/>
          <p:nvPr/>
        </p:nvSpPr>
        <p:spPr>
          <a:xfrm>
            <a:off x="3938351" y="1228262"/>
            <a:ext cx="7318521" cy="92333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5400" b="1" dirty="0">
                <a:solidFill>
                  <a:schemeClr val="bg1"/>
                </a:solidFill>
                <a:latin typeface="华文行楷" panose="02010800040101010101" pitchFamily="2" charset="-122"/>
                <a:ea typeface="华文行楷" panose="02010800040101010101" pitchFamily="2" charset="-122"/>
              </a:rPr>
              <a:t>变频与伺服控制技术</a:t>
            </a:r>
          </a:p>
        </p:txBody>
      </p:sp>
      <p:pic>
        <p:nvPicPr>
          <p:cNvPr id="3" name="图片 2">
            <a:extLst>
              <a:ext uri="{FF2B5EF4-FFF2-40B4-BE49-F238E27FC236}">
                <a16:creationId xmlns:a16="http://schemas.microsoft.com/office/drawing/2014/main" id="{6BAD86DE-18B0-C779-6D01-ED1095010A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4895" y="2500612"/>
            <a:ext cx="2798852" cy="1675579"/>
          </a:xfrm>
          <a:prstGeom prst="rect">
            <a:avLst/>
          </a:prstGeom>
        </p:spPr>
      </p:pic>
      <p:sp>
        <p:nvSpPr>
          <p:cNvPr id="4" name="椭圆 3">
            <a:extLst>
              <a:ext uri="{FF2B5EF4-FFF2-40B4-BE49-F238E27FC236}">
                <a16:creationId xmlns:a16="http://schemas.microsoft.com/office/drawing/2014/main" id="{D192A4E4-8193-CD51-BDAE-A094FD022864}"/>
              </a:ext>
            </a:extLst>
          </p:cNvPr>
          <p:cNvSpPr/>
          <p:nvPr/>
        </p:nvSpPr>
        <p:spPr>
          <a:xfrm>
            <a:off x="720477" y="1583903"/>
            <a:ext cx="3456384" cy="3489610"/>
          </a:xfrm>
          <a:prstGeom prst="ellipse">
            <a:avLst/>
          </a:prstGeom>
          <a:solidFill>
            <a:schemeClr val="bg2">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39"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9865096" cy="85837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变频器的控制电路端子主要有电源端子、输入端子、输出端子和通讯端子四种类型，既有数字量输入和输出，也有模拟量输入和输出。</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4" name="表格 3">
            <a:extLst>
              <a:ext uri="{FF2B5EF4-FFF2-40B4-BE49-F238E27FC236}">
                <a16:creationId xmlns:a16="http://schemas.microsoft.com/office/drawing/2014/main" id="{8EAFA3AA-DF56-DFF3-8B42-DA343890DDCD}"/>
              </a:ext>
            </a:extLst>
          </p:cNvPr>
          <p:cNvGraphicFramePr>
            <a:graphicFrameLocks noGrp="1"/>
          </p:cNvGraphicFramePr>
          <p:nvPr/>
        </p:nvGraphicFramePr>
        <p:xfrm>
          <a:off x="1272946" y="2280020"/>
          <a:ext cx="9217024" cy="4023360"/>
        </p:xfrm>
        <a:graphic>
          <a:graphicData uri="http://schemas.openxmlformats.org/drawingml/2006/table">
            <a:tbl>
              <a:tblPr>
                <a:tableStyleId>{22838BEF-8BB2-4498-84A7-C5851F593DF1}</a:tableStyleId>
              </a:tblPr>
              <a:tblGrid>
                <a:gridCol w="979016">
                  <a:extLst>
                    <a:ext uri="{9D8B030D-6E8A-4147-A177-3AD203B41FA5}">
                      <a16:colId xmlns:a16="http://schemas.microsoft.com/office/drawing/2014/main" val="3627501681"/>
                    </a:ext>
                  </a:extLst>
                </a:gridCol>
                <a:gridCol w="1022108">
                  <a:extLst>
                    <a:ext uri="{9D8B030D-6E8A-4147-A177-3AD203B41FA5}">
                      <a16:colId xmlns:a16="http://schemas.microsoft.com/office/drawing/2014/main" val="3895882186"/>
                    </a:ext>
                  </a:extLst>
                </a:gridCol>
                <a:gridCol w="1566098">
                  <a:extLst>
                    <a:ext uri="{9D8B030D-6E8A-4147-A177-3AD203B41FA5}">
                      <a16:colId xmlns:a16="http://schemas.microsoft.com/office/drawing/2014/main" val="3606782476"/>
                    </a:ext>
                  </a:extLst>
                </a:gridCol>
                <a:gridCol w="5649802">
                  <a:extLst>
                    <a:ext uri="{9D8B030D-6E8A-4147-A177-3AD203B41FA5}">
                      <a16:colId xmlns:a16="http://schemas.microsoft.com/office/drawing/2014/main" val="2919499241"/>
                    </a:ext>
                  </a:extLst>
                </a:gridCol>
              </a:tblGrid>
              <a:tr h="0">
                <a:tc>
                  <a:txBody>
                    <a:bodyPr/>
                    <a:lstStyle/>
                    <a:p>
                      <a:pPr algn="ctr"/>
                      <a:r>
                        <a:rPr lang="zh-CN" sz="1200">
                          <a:effectLst/>
                        </a:rPr>
                        <a:t>信号类型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端子编号</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端子标记</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功能</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59236202"/>
                  </a:ext>
                </a:extLst>
              </a:tr>
              <a:tr h="0">
                <a:tc>
                  <a:txBody>
                    <a:bodyPr/>
                    <a:lstStyle/>
                    <a:p>
                      <a:pPr algn="ctr"/>
                      <a:r>
                        <a:rPr lang="zh-CN" sz="1200">
                          <a:effectLst/>
                        </a:rPr>
                        <a:t>模拟量电源</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10V</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以</a:t>
                      </a:r>
                      <a:r>
                        <a:rPr lang="en-US" sz="1200">
                          <a:effectLst/>
                        </a:rPr>
                        <a:t>0V</a:t>
                      </a:r>
                      <a:r>
                        <a:rPr lang="zh-CN" sz="1200">
                          <a:effectLst/>
                        </a:rPr>
                        <a:t>为参考的</a:t>
                      </a:r>
                      <a:r>
                        <a:rPr lang="en-US" sz="1200">
                          <a:effectLst/>
                        </a:rPr>
                        <a:t> 10 V </a:t>
                      </a:r>
                      <a:r>
                        <a:rPr lang="zh-CN" sz="1200">
                          <a:effectLst/>
                        </a:rPr>
                        <a:t>输出</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703853349"/>
                  </a:ext>
                </a:extLst>
              </a:tr>
              <a:tr h="0">
                <a:tc rowSpan="2">
                  <a:txBody>
                    <a:bodyPr/>
                    <a:lstStyle/>
                    <a:p>
                      <a:pPr algn="ctr"/>
                      <a:r>
                        <a:rPr lang="zh-CN" sz="1200">
                          <a:effectLst/>
                        </a:rPr>
                        <a:t>模拟量输入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AI1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单端双极性电流和电压模式；电压输入范围</a:t>
                      </a:r>
                      <a:r>
                        <a:rPr lang="en-US" sz="1200">
                          <a:effectLst/>
                        </a:rPr>
                        <a:t>-10V</a:t>
                      </a:r>
                      <a:r>
                        <a:rPr lang="zh-CN" sz="1200">
                          <a:effectLst/>
                        </a:rPr>
                        <a:t>∼</a:t>
                      </a:r>
                      <a:r>
                        <a:rPr lang="en-US" sz="1200">
                          <a:effectLst/>
                        </a:rPr>
                        <a:t>10V</a:t>
                      </a:r>
                      <a:r>
                        <a:rPr lang="zh-CN" sz="1200">
                          <a:effectLst/>
                        </a:rPr>
                        <a:t>；电流输入范围</a:t>
                      </a:r>
                      <a:r>
                        <a:rPr lang="en-US" sz="1200">
                          <a:effectLst/>
                        </a:rPr>
                        <a:t>0</a:t>
                      </a:r>
                      <a:r>
                        <a:rPr lang="zh-CN" sz="1200">
                          <a:effectLst/>
                        </a:rPr>
                        <a:t>∼</a:t>
                      </a:r>
                      <a:r>
                        <a:rPr lang="en-US" sz="1200">
                          <a:effectLst/>
                        </a:rPr>
                        <a:t>20mA</a:t>
                      </a:r>
                      <a:r>
                        <a:rPr lang="zh-CN" sz="1200">
                          <a:effectLst/>
                        </a:rPr>
                        <a:t>（</a:t>
                      </a:r>
                      <a:r>
                        <a:rPr lang="en-US" sz="1200">
                          <a:effectLst/>
                        </a:rPr>
                        <a:t>4</a:t>
                      </a:r>
                      <a:r>
                        <a:rPr lang="zh-CN" sz="1200">
                          <a:effectLst/>
                        </a:rPr>
                        <a:t>∼</a:t>
                      </a:r>
                      <a:r>
                        <a:rPr lang="en-US" sz="1200">
                          <a:effectLst/>
                        </a:rPr>
                        <a:t>20 mA</a:t>
                      </a:r>
                      <a:r>
                        <a:rPr lang="zh-CN" sz="1200">
                          <a:effectLst/>
                        </a:rPr>
                        <a:t>可配置）</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88873412"/>
                  </a:ext>
                </a:extLst>
              </a:tr>
              <a:tr h="175260">
                <a:tc vMerge="1">
                  <a:txBody>
                    <a:bodyPr/>
                    <a:lstStyle/>
                    <a:p>
                      <a:endParaRPr lang="zh-CN" altLang="en-US"/>
                    </a:p>
                  </a:txBody>
                  <a:tcPr/>
                </a:tc>
                <a:tc>
                  <a:txBody>
                    <a:bodyPr/>
                    <a:lstStyle/>
                    <a:p>
                      <a:pPr algn="ctr"/>
                      <a:r>
                        <a:rPr lang="en-US" sz="1200">
                          <a:effectLst/>
                        </a:rPr>
                        <a:t>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AI2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单端单极性电流和电压模式；电压输入范围</a:t>
                      </a:r>
                      <a:r>
                        <a:rPr lang="en-US" sz="1200">
                          <a:effectLst/>
                        </a:rPr>
                        <a:t>0V </a:t>
                      </a:r>
                      <a:r>
                        <a:rPr lang="zh-CN" sz="1200">
                          <a:effectLst/>
                        </a:rPr>
                        <a:t>∼</a:t>
                      </a:r>
                      <a:r>
                        <a:rPr lang="en-US" sz="1200">
                          <a:effectLst/>
                        </a:rPr>
                        <a:t>10V</a:t>
                      </a:r>
                      <a:r>
                        <a:rPr lang="zh-CN" sz="1200">
                          <a:effectLst/>
                        </a:rPr>
                        <a:t>；电流输入范围</a:t>
                      </a:r>
                      <a:r>
                        <a:rPr lang="en-US" sz="1200">
                          <a:effectLst/>
                        </a:rPr>
                        <a:t>0</a:t>
                      </a:r>
                      <a:r>
                        <a:rPr lang="zh-CN" sz="1200">
                          <a:effectLst/>
                        </a:rPr>
                        <a:t>∼</a:t>
                      </a:r>
                      <a:r>
                        <a:rPr lang="en-US" sz="1200">
                          <a:effectLst/>
                        </a:rPr>
                        <a:t>20mA</a:t>
                      </a:r>
                      <a:r>
                        <a:rPr lang="zh-CN" sz="1200">
                          <a:effectLst/>
                        </a:rPr>
                        <a:t>（</a:t>
                      </a:r>
                      <a:r>
                        <a:rPr lang="en-US" sz="1200">
                          <a:effectLst/>
                        </a:rPr>
                        <a:t>4</a:t>
                      </a:r>
                      <a:r>
                        <a:rPr lang="zh-CN" sz="1200">
                          <a:effectLst/>
                        </a:rPr>
                        <a:t>∼</a:t>
                      </a:r>
                      <a:r>
                        <a:rPr lang="en-US" sz="1200">
                          <a:effectLst/>
                        </a:rPr>
                        <a:t>20mA</a:t>
                      </a:r>
                      <a:r>
                        <a:rPr lang="zh-CN" sz="1200">
                          <a:effectLst/>
                        </a:rPr>
                        <a:t>可配置）</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15949526"/>
                  </a:ext>
                </a:extLst>
              </a:tr>
              <a:tr h="0">
                <a:tc>
                  <a:txBody>
                    <a:bodyPr/>
                    <a:lstStyle/>
                    <a:p>
                      <a:pPr algn="ctr"/>
                      <a:r>
                        <a:rPr lang="zh-CN" sz="1200">
                          <a:effectLst/>
                        </a:rPr>
                        <a:t>模拟量输出</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4</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AO1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单端双极性电流模式，电流输入范围</a:t>
                      </a:r>
                      <a:r>
                        <a:rPr lang="en-US" sz="1200">
                          <a:effectLst/>
                        </a:rPr>
                        <a:t>0</a:t>
                      </a:r>
                      <a:r>
                        <a:rPr lang="zh-CN" sz="1200">
                          <a:effectLst/>
                        </a:rPr>
                        <a:t>∼</a:t>
                      </a:r>
                      <a:r>
                        <a:rPr lang="en-US" sz="1200">
                          <a:effectLst/>
                        </a:rPr>
                        <a:t>20mA</a:t>
                      </a:r>
                      <a:r>
                        <a:rPr lang="zh-CN" sz="1200">
                          <a:effectLst/>
                        </a:rPr>
                        <a:t>（</a:t>
                      </a:r>
                      <a:r>
                        <a:rPr lang="en-US" sz="1200">
                          <a:effectLst/>
                        </a:rPr>
                        <a:t>4</a:t>
                      </a:r>
                      <a:r>
                        <a:rPr lang="zh-CN" sz="1200">
                          <a:effectLst/>
                        </a:rPr>
                        <a:t>∼</a:t>
                      </a:r>
                      <a:r>
                        <a:rPr lang="en-US" sz="1200">
                          <a:effectLst/>
                        </a:rPr>
                        <a:t>20mA</a:t>
                      </a:r>
                      <a:r>
                        <a:rPr lang="zh-CN" sz="1200">
                          <a:effectLst/>
                        </a:rPr>
                        <a:t>可配置）</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33633900"/>
                  </a:ext>
                </a:extLst>
              </a:tr>
              <a:tr h="0">
                <a:tc>
                  <a:txBody>
                    <a:bodyPr/>
                    <a:lstStyle/>
                    <a:p>
                      <a:pPr algn="ctr"/>
                      <a:r>
                        <a:rPr lang="en-US" sz="12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0V</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200">
                          <a:effectLst/>
                        </a:rPr>
                        <a:t>RS485 </a:t>
                      </a:r>
                      <a:r>
                        <a:rPr lang="zh-CN" sz="1200">
                          <a:effectLst/>
                        </a:rPr>
                        <a:t>通讯及模拟量输入</a:t>
                      </a:r>
                      <a:r>
                        <a:rPr lang="en-US" sz="1200">
                          <a:effectLst/>
                        </a:rPr>
                        <a:t>/</a:t>
                      </a:r>
                      <a:r>
                        <a:rPr lang="zh-CN" sz="1200">
                          <a:effectLst/>
                        </a:rPr>
                        <a:t>输出参考电位</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12909184"/>
                  </a:ext>
                </a:extLst>
              </a:tr>
              <a:tr h="0">
                <a:tc rowSpan="2">
                  <a:txBody>
                    <a:bodyPr/>
                    <a:lstStyle/>
                    <a:p>
                      <a:pPr algn="ctr"/>
                      <a:r>
                        <a:rPr lang="en-US" sz="1200">
                          <a:effectLst/>
                        </a:rPr>
                        <a:t>RS485</a:t>
                      </a:r>
                      <a:r>
                        <a:rPr lang="zh-CN" sz="1200">
                          <a:effectLst/>
                        </a:rPr>
                        <a:t>通讯</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6</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P+</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200">
                          <a:effectLst/>
                        </a:rPr>
                        <a:t>RS485 P+</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49499219"/>
                  </a:ext>
                </a:extLst>
              </a:tr>
              <a:tr h="0">
                <a:tc vMerge="1">
                  <a:txBody>
                    <a:bodyPr/>
                    <a:lstStyle/>
                    <a:p>
                      <a:endParaRPr lang="zh-CN" altLang="en-US"/>
                    </a:p>
                  </a:txBody>
                  <a:tcPr/>
                </a:tc>
                <a:tc>
                  <a:txBody>
                    <a:bodyPr/>
                    <a:lstStyle/>
                    <a:p>
                      <a:pPr algn="ctr"/>
                      <a:r>
                        <a:rPr lang="en-US" sz="1200">
                          <a:effectLst/>
                        </a:rPr>
                        <a:t>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N-</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200">
                          <a:effectLst/>
                        </a:rPr>
                        <a:t>RS485 N-</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270003733"/>
                  </a:ext>
                </a:extLst>
              </a:tr>
              <a:tr h="0">
                <a:tc rowSpan="5">
                  <a:txBody>
                    <a:bodyPr/>
                    <a:lstStyle/>
                    <a:p>
                      <a:pPr algn="ctr"/>
                      <a:r>
                        <a:rPr lang="zh-CN" sz="1200">
                          <a:effectLst/>
                        </a:rPr>
                        <a:t>数字量输入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8</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a:t>
                      </a:r>
                      <a:r>
                        <a:rPr lang="en-US" sz="1200">
                          <a:effectLst/>
                        </a:rPr>
                        <a:t>1</a:t>
                      </a:r>
                      <a:r>
                        <a:rPr lang="zh-CN" sz="1200">
                          <a:effectLst/>
                        </a:rPr>
                        <a:t>，</a:t>
                      </a:r>
                      <a:r>
                        <a:rPr lang="en-US" sz="1200">
                          <a:effectLst/>
                        </a:rPr>
                        <a:t>NPN</a:t>
                      </a:r>
                      <a:r>
                        <a:rPr lang="zh-CN" sz="1200">
                          <a:effectLst/>
                        </a:rPr>
                        <a:t>或</a:t>
                      </a:r>
                      <a:r>
                        <a:rPr lang="en-US" sz="1200">
                          <a:effectLst/>
                        </a:rPr>
                        <a:t>PNP</a:t>
                      </a:r>
                      <a:r>
                        <a:rPr lang="zh-CN" sz="1200">
                          <a:effectLst/>
                        </a:rPr>
                        <a:t>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05213679"/>
                  </a:ext>
                </a:extLst>
              </a:tr>
              <a:tr h="0">
                <a:tc vMerge="1">
                  <a:txBody>
                    <a:bodyPr/>
                    <a:lstStyle/>
                    <a:p>
                      <a:endParaRPr lang="zh-CN" altLang="en-US"/>
                    </a:p>
                  </a:txBody>
                  <a:tcPr/>
                </a:tc>
                <a:tc>
                  <a:txBody>
                    <a:bodyPr/>
                    <a:lstStyle/>
                    <a:p>
                      <a:pPr algn="ctr"/>
                      <a:r>
                        <a:rPr lang="en-US" sz="1200">
                          <a:effectLst/>
                        </a:rPr>
                        <a:t>9</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a:t>
                      </a:r>
                      <a:r>
                        <a:rPr lang="en-US" sz="1200">
                          <a:effectLst/>
                        </a:rPr>
                        <a:t>2</a:t>
                      </a:r>
                      <a:r>
                        <a:rPr lang="zh-CN" sz="1200">
                          <a:effectLst/>
                        </a:rPr>
                        <a:t>，</a:t>
                      </a:r>
                      <a:r>
                        <a:rPr lang="en-US" sz="1200">
                          <a:effectLst/>
                        </a:rPr>
                        <a:t>NPN</a:t>
                      </a:r>
                      <a:r>
                        <a:rPr lang="zh-CN" sz="1200">
                          <a:effectLst/>
                        </a:rPr>
                        <a:t>或</a:t>
                      </a:r>
                      <a:r>
                        <a:rPr lang="en-US" sz="1200">
                          <a:effectLst/>
                        </a:rPr>
                        <a:t>PNP</a:t>
                      </a:r>
                      <a:r>
                        <a:rPr lang="zh-CN" sz="1200">
                          <a:effectLst/>
                        </a:rPr>
                        <a:t>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85692630"/>
                  </a:ext>
                </a:extLst>
              </a:tr>
              <a:tr h="0">
                <a:tc vMerge="1">
                  <a:txBody>
                    <a:bodyPr/>
                    <a:lstStyle/>
                    <a:p>
                      <a:endParaRPr lang="zh-CN" altLang="en-US"/>
                    </a:p>
                  </a:txBody>
                  <a:tcPr/>
                </a:tc>
                <a:tc>
                  <a:txBody>
                    <a:bodyPr/>
                    <a:lstStyle/>
                    <a:p>
                      <a:pPr algn="ctr"/>
                      <a:r>
                        <a:rPr lang="en-US" sz="1200">
                          <a:effectLst/>
                        </a:rPr>
                        <a:t>10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a:t>
                      </a:r>
                      <a:r>
                        <a:rPr lang="en-US" sz="1200">
                          <a:effectLst/>
                        </a:rPr>
                        <a:t>3</a:t>
                      </a:r>
                      <a:r>
                        <a:rPr lang="zh-CN" sz="1200">
                          <a:effectLst/>
                        </a:rPr>
                        <a:t>，</a:t>
                      </a:r>
                      <a:r>
                        <a:rPr lang="en-US" sz="1200">
                          <a:effectLst/>
                        </a:rPr>
                        <a:t>NPN</a:t>
                      </a:r>
                      <a:r>
                        <a:rPr lang="zh-CN" sz="1200">
                          <a:effectLst/>
                        </a:rPr>
                        <a:t>或</a:t>
                      </a:r>
                      <a:r>
                        <a:rPr lang="en-US" sz="1200">
                          <a:effectLst/>
                        </a:rPr>
                        <a:t>PNP</a:t>
                      </a:r>
                      <a:r>
                        <a:rPr lang="zh-CN" sz="1200">
                          <a:effectLst/>
                        </a:rPr>
                        <a:t>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24724254"/>
                  </a:ext>
                </a:extLst>
              </a:tr>
              <a:tr h="0">
                <a:tc vMerge="1">
                  <a:txBody>
                    <a:bodyPr/>
                    <a:lstStyle/>
                    <a:p>
                      <a:endParaRPr lang="zh-CN" altLang="en-US"/>
                    </a:p>
                  </a:txBody>
                  <a:tcPr/>
                </a:tc>
                <a:tc>
                  <a:txBody>
                    <a:bodyPr/>
                    <a:lstStyle/>
                    <a:p>
                      <a:pPr algn="ctr"/>
                      <a:r>
                        <a:rPr lang="en-US" sz="1200">
                          <a:effectLst/>
                        </a:rPr>
                        <a:t>11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DI4</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a:t>
                      </a:r>
                      <a:r>
                        <a:rPr lang="en-US" sz="1200">
                          <a:effectLst/>
                        </a:rPr>
                        <a:t>4</a:t>
                      </a:r>
                      <a:r>
                        <a:rPr lang="zh-CN" sz="1200">
                          <a:effectLst/>
                        </a:rPr>
                        <a:t>，</a:t>
                      </a:r>
                      <a:r>
                        <a:rPr lang="en-US" sz="1200">
                          <a:effectLst/>
                        </a:rPr>
                        <a:t>NPN</a:t>
                      </a:r>
                      <a:r>
                        <a:rPr lang="zh-CN" sz="1200">
                          <a:effectLst/>
                        </a:rPr>
                        <a:t>或</a:t>
                      </a:r>
                      <a:r>
                        <a:rPr lang="en-US" sz="1200">
                          <a:effectLst/>
                        </a:rPr>
                        <a:t>PNP</a:t>
                      </a:r>
                      <a:r>
                        <a:rPr lang="zh-CN" sz="1200">
                          <a:effectLst/>
                        </a:rPr>
                        <a:t>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35666862"/>
                  </a:ext>
                </a:extLst>
              </a:tr>
              <a:tr h="0">
                <a:tc vMerge="1">
                  <a:txBody>
                    <a:bodyPr/>
                    <a:lstStyle/>
                    <a:p>
                      <a:endParaRPr lang="zh-CN" altLang="en-US"/>
                    </a:p>
                  </a:txBody>
                  <a:tcPr/>
                </a:tc>
                <a:tc>
                  <a:txBody>
                    <a:bodyPr/>
                    <a:lstStyle/>
                    <a:p>
                      <a:pPr algn="ctr"/>
                      <a:r>
                        <a:rPr lang="en-US" sz="1200">
                          <a:effectLst/>
                        </a:rPr>
                        <a:t>12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DIC</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数字量输入公共端</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25570811"/>
                  </a:ext>
                </a:extLst>
              </a:tr>
              <a:tr h="0">
                <a:tc>
                  <a:txBody>
                    <a:bodyPr/>
                    <a:lstStyle/>
                    <a:p>
                      <a:pPr algn="ctr"/>
                      <a:r>
                        <a:rPr lang="zh-CN" sz="1200">
                          <a:effectLst/>
                        </a:rPr>
                        <a:t>数字量电源</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+24V</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以</a:t>
                      </a:r>
                      <a:r>
                        <a:rPr lang="en-US" sz="1200">
                          <a:effectLst/>
                        </a:rPr>
                        <a:t> 0V </a:t>
                      </a:r>
                      <a:r>
                        <a:rPr lang="zh-CN" sz="1200">
                          <a:effectLst/>
                        </a:rPr>
                        <a:t>为参考电位的</a:t>
                      </a:r>
                      <a:r>
                        <a:rPr lang="en-US" sz="1200">
                          <a:effectLst/>
                        </a:rPr>
                        <a:t> 24V</a:t>
                      </a:r>
                      <a:r>
                        <a:rPr lang="zh-CN" sz="1200">
                          <a:effectLst/>
                        </a:rPr>
                        <a:t>输出</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12469335"/>
                  </a:ext>
                </a:extLst>
              </a:tr>
              <a:tr h="0">
                <a:tc>
                  <a:txBody>
                    <a:bodyPr/>
                    <a:lstStyle/>
                    <a:p>
                      <a:pPr algn="ctr"/>
                      <a:r>
                        <a:rPr lang="en-US" sz="12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14</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0V</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数字量输入参考电位</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84988115"/>
                  </a:ext>
                </a:extLst>
              </a:tr>
              <a:tr h="0">
                <a:tc rowSpan="2">
                  <a:txBody>
                    <a:bodyPr/>
                    <a:lstStyle/>
                    <a:p>
                      <a:pPr algn="ctr"/>
                      <a:r>
                        <a:rPr lang="zh-CN" sz="1200">
                          <a:effectLst/>
                        </a:rPr>
                        <a:t>数字量输出 （晶体管）</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数字量输出</a:t>
                      </a:r>
                      <a:r>
                        <a:rPr lang="en-US" sz="1200">
                          <a:effectLst/>
                        </a:rPr>
                        <a:t>1+</a:t>
                      </a:r>
                      <a:r>
                        <a:rPr lang="zh-CN" sz="1200">
                          <a:effectLst/>
                        </a:rPr>
                        <a:t>，晶体管输出类型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04148785"/>
                  </a:ext>
                </a:extLst>
              </a:tr>
              <a:tr h="0">
                <a:tc vMerge="1">
                  <a:txBody>
                    <a:bodyPr/>
                    <a:lstStyle/>
                    <a:p>
                      <a:endParaRPr lang="zh-CN" altLang="en-US"/>
                    </a:p>
                  </a:txBody>
                  <a:tcPr/>
                </a:tc>
                <a:tc>
                  <a:txBody>
                    <a:bodyPr/>
                    <a:lstStyle/>
                    <a:p>
                      <a:pPr algn="ctr"/>
                      <a:r>
                        <a:rPr lang="en-US" sz="1200">
                          <a:effectLst/>
                        </a:rPr>
                        <a:t>16</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数字量输出</a:t>
                      </a:r>
                      <a:r>
                        <a:rPr lang="en-US" sz="1200">
                          <a:effectLst/>
                        </a:rPr>
                        <a:t>1-</a:t>
                      </a:r>
                      <a:r>
                        <a:rPr lang="zh-CN" sz="1200">
                          <a:effectLst/>
                        </a:rPr>
                        <a:t>，晶体管输出类型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18040880"/>
                  </a:ext>
                </a:extLst>
              </a:tr>
              <a:tr h="0">
                <a:tc rowSpan="3">
                  <a:txBody>
                    <a:bodyPr/>
                    <a:lstStyle/>
                    <a:p>
                      <a:pPr algn="ctr"/>
                      <a:r>
                        <a:rPr lang="zh-CN" sz="1200">
                          <a:effectLst/>
                        </a:rPr>
                        <a:t>数字量输出（继电器）</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DO2 NC</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数字量输出</a:t>
                      </a:r>
                      <a:r>
                        <a:rPr lang="en-US" sz="1200">
                          <a:effectLst/>
                        </a:rPr>
                        <a:t>2</a:t>
                      </a:r>
                      <a:r>
                        <a:rPr lang="zh-CN" sz="1200">
                          <a:effectLst/>
                        </a:rPr>
                        <a:t>常闭，继电器输出类型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493266889"/>
                  </a:ext>
                </a:extLst>
              </a:tr>
              <a:tr h="0">
                <a:tc vMerge="1">
                  <a:txBody>
                    <a:bodyPr/>
                    <a:lstStyle/>
                    <a:p>
                      <a:endParaRPr lang="zh-CN" altLang="en-US"/>
                    </a:p>
                  </a:txBody>
                  <a:tcPr/>
                </a:tc>
                <a:tc>
                  <a:txBody>
                    <a:bodyPr/>
                    <a:lstStyle/>
                    <a:p>
                      <a:pPr algn="ctr"/>
                      <a:r>
                        <a:rPr lang="en-US" sz="1200">
                          <a:effectLst/>
                        </a:rPr>
                        <a:t>18</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DO2 NO</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数字量输出</a:t>
                      </a:r>
                      <a:r>
                        <a:rPr lang="en-US" sz="1200">
                          <a:effectLst/>
                        </a:rPr>
                        <a:t>2</a:t>
                      </a:r>
                      <a:r>
                        <a:rPr lang="zh-CN" sz="1200">
                          <a:effectLst/>
                        </a:rPr>
                        <a:t>常开，继电器输出类型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31929524"/>
                  </a:ext>
                </a:extLst>
              </a:tr>
              <a:tr h="0">
                <a:tc vMerge="1">
                  <a:txBody>
                    <a:bodyPr/>
                    <a:lstStyle/>
                    <a:p>
                      <a:endParaRPr lang="zh-CN" altLang="en-US"/>
                    </a:p>
                  </a:txBody>
                  <a:tcPr/>
                </a:tc>
                <a:tc>
                  <a:txBody>
                    <a:bodyPr/>
                    <a:lstStyle/>
                    <a:p>
                      <a:pPr algn="ctr"/>
                      <a:r>
                        <a:rPr lang="en-US" sz="1200">
                          <a:effectLst/>
                        </a:rPr>
                        <a:t>19</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DO2 C</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dirty="0">
                          <a:effectLst/>
                        </a:rPr>
                        <a:t>数字量输出</a:t>
                      </a:r>
                      <a:r>
                        <a:rPr lang="en-US" sz="1200" dirty="0">
                          <a:effectLst/>
                        </a:rPr>
                        <a:t>2</a:t>
                      </a:r>
                      <a:r>
                        <a:rPr lang="zh-CN" sz="1200" dirty="0">
                          <a:effectLst/>
                        </a:rPr>
                        <a:t>公共端，继电器输出类型</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71715556"/>
                  </a:ext>
                </a:extLst>
              </a:tr>
            </a:tbl>
          </a:graphicData>
        </a:graphic>
      </p:graphicFrame>
    </p:spTree>
    <p:extLst>
      <p:ext uri="{BB962C8B-B14F-4D97-AF65-F5344CB8AC3E}">
        <p14:creationId xmlns:p14="http://schemas.microsoft.com/office/powerpoint/2010/main" val="1178505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30382" y="1537229"/>
            <a:ext cx="9865096" cy="85837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变频器在标准供货方式时提供内置的基本操作面板（</a:t>
            </a:r>
            <a:r>
              <a:rPr lang="en-US" altLang="zh-CN" dirty="0">
                <a:latin typeface="+mn-ea"/>
              </a:rPr>
              <a:t>BOP</a:t>
            </a:r>
            <a:r>
              <a:rPr lang="zh-CN" altLang="en-US" dirty="0">
                <a:latin typeface="+mn-ea"/>
              </a:rPr>
              <a:t>。</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变频器内置</a:t>
            </a:r>
            <a:r>
              <a:rPr lang="en-US" altLang="zh-CN" dirty="0">
                <a:latin typeface="+mn-ea"/>
              </a:rPr>
              <a:t>BOP</a:t>
            </a:r>
            <a:r>
              <a:rPr lang="zh-CN" altLang="en-US" dirty="0">
                <a:latin typeface="+mn-ea"/>
              </a:rPr>
              <a:t>上除了一个</a:t>
            </a:r>
            <a:r>
              <a:rPr lang="en-US" altLang="zh-CN" dirty="0">
                <a:latin typeface="+mn-ea"/>
              </a:rPr>
              <a:t>LED</a:t>
            </a:r>
            <a:r>
              <a:rPr lang="zh-CN" altLang="en-US" dirty="0">
                <a:latin typeface="+mn-ea"/>
              </a:rPr>
              <a:t>灯外，还包括按键和</a:t>
            </a:r>
            <a:r>
              <a:rPr lang="en-US" altLang="zh-CN" dirty="0">
                <a:latin typeface="+mn-ea"/>
              </a:rPr>
              <a:t>LCD</a:t>
            </a:r>
            <a:r>
              <a:rPr lang="zh-CN" altLang="en-US" dirty="0">
                <a:latin typeface="+mn-ea"/>
              </a:rPr>
              <a:t>显示区域。</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F16058AE-65D7-266B-7DFF-E344DBE04C1D}"/>
              </a:ext>
            </a:extLst>
          </p:cNvPr>
          <p:cNvPicPr>
            <a:picLocks noChangeAspect="1"/>
          </p:cNvPicPr>
          <p:nvPr/>
        </p:nvPicPr>
        <p:blipFill>
          <a:blip r:embed="rId2"/>
          <a:stretch>
            <a:fillRect/>
          </a:stretch>
        </p:blipFill>
        <p:spPr>
          <a:xfrm>
            <a:off x="3473188" y="2736031"/>
            <a:ext cx="4618355" cy="3100705"/>
          </a:xfrm>
          <a:prstGeom prst="rect">
            <a:avLst/>
          </a:prstGeom>
          <a:noFill/>
          <a:ln w="9525" cap="flat" cmpd="sng">
            <a:noFill/>
            <a:prstDash val="solid"/>
            <a:round/>
          </a:ln>
        </p:spPr>
      </p:pic>
      <p:sp>
        <p:nvSpPr>
          <p:cNvPr id="6" name="Rectangle 8">
            <a:extLst>
              <a:ext uri="{FF2B5EF4-FFF2-40B4-BE49-F238E27FC236}">
                <a16:creationId xmlns:a16="http://schemas.microsoft.com/office/drawing/2014/main" id="{EB8903EA-F951-E490-E625-74F2BA6C0706}"/>
              </a:ext>
            </a:extLst>
          </p:cNvPr>
          <p:cNvSpPr>
            <a:spLocks noChangeArrowheads="1"/>
          </p:cNvSpPr>
          <p:nvPr/>
        </p:nvSpPr>
        <p:spPr bwMode="auto">
          <a:xfrm>
            <a:off x="630382" y="103124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2.1.3 SINAMICS V20</a:t>
            </a:r>
            <a:r>
              <a:rPr lang="zh-CN" altLang="en-US" sz="2400" b="1" dirty="0">
                <a:solidFill>
                  <a:srgbClr val="294B64"/>
                </a:solidFill>
                <a:latin typeface="微软雅黑" panose="020B0503020204020204" charset="-122"/>
                <a:ea typeface="微软雅黑" panose="020B0503020204020204" charset="-122"/>
              </a:rPr>
              <a:t>变频器操作面板认识</a:t>
            </a:r>
          </a:p>
        </p:txBody>
      </p:sp>
    </p:spTree>
    <p:extLst>
      <p:ext uri="{BB962C8B-B14F-4D97-AF65-F5344CB8AC3E}">
        <p14:creationId xmlns:p14="http://schemas.microsoft.com/office/powerpoint/2010/main" val="14930913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4128051" cy="2520370"/>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基本操作面板（</a:t>
            </a:r>
            <a:r>
              <a:rPr lang="en-US" altLang="zh-CN" dirty="0">
                <a:latin typeface="+mn-ea"/>
              </a:rPr>
              <a:t>BOP</a:t>
            </a:r>
            <a:r>
              <a:rPr lang="zh-CN" altLang="en-US" dirty="0">
                <a:latin typeface="+mn-ea"/>
              </a:rPr>
              <a:t>）按键功能</a:t>
            </a:r>
          </a:p>
          <a:p>
            <a:pPr marL="285750" indent="-285750">
              <a:lnSpc>
                <a:spcPct val="150000"/>
              </a:lnSpc>
              <a:buFont typeface="Arial" panose="020B0604020202020204" pitchFamily="34" charset="0"/>
              <a:buChar char="•"/>
            </a:pPr>
            <a:r>
              <a:rPr lang="en-US" altLang="zh-CN" dirty="0">
                <a:latin typeface="+mn-ea"/>
              </a:rPr>
              <a:t>BOP</a:t>
            </a:r>
            <a:r>
              <a:rPr lang="zh-CN" altLang="en-US" dirty="0">
                <a:latin typeface="+mn-ea"/>
              </a:rPr>
              <a:t>按键具有独立操作功能或组合在一起实现组合功能。</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操作多样化，有短按操作（</a:t>
            </a:r>
            <a:r>
              <a:rPr lang="en-US" altLang="zh-CN" dirty="0">
                <a:latin typeface="+mn-ea"/>
              </a:rPr>
              <a:t>&lt; 2s</a:t>
            </a:r>
            <a:r>
              <a:rPr lang="zh-CN" altLang="en-US" dirty="0">
                <a:latin typeface="+mn-ea"/>
              </a:rPr>
              <a:t>），也有长按（</a:t>
            </a:r>
            <a:r>
              <a:rPr lang="en-US" altLang="zh-CN" dirty="0">
                <a:latin typeface="+mn-ea"/>
              </a:rPr>
              <a:t>&gt;2s</a:t>
            </a:r>
            <a:r>
              <a:rPr lang="zh-CN" altLang="en-US" dirty="0">
                <a:latin typeface="+mn-ea"/>
              </a:rPr>
              <a:t>）操作，还有组合按键操作。</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图片 3">
            <a:extLst>
              <a:ext uri="{FF2B5EF4-FFF2-40B4-BE49-F238E27FC236}">
                <a16:creationId xmlns:a16="http://schemas.microsoft.com/office/drawing/2014/main" id="{D952FEA2-97BB-7994-CCCF-884DFFD15F08}"/>
              </a:ext>
            </a:extLst>
          </p:cNvPr>
          <p:cNvPicPr>
            <a:picLocks noChangeAspect="1"/>
          </p:cNvPicPr>
          <p:nvPr/>
        </p:nvPicPr>
        <p:blipFill>
          <a:blip r:embed="rId2"/>
          <a:srcRect b="17449"/>
          <a:stretch>
            <a:fillRect/>
          </a:stretch>
        </p:blipFill>
        <p:spPr>
          <a:xfrm>
            <a:off x="4680917" y="1038021"/>
            <a:ext cx="6642966" cy="4966501"/>
          </a:xfrm>
          <a:prstGeom prst="rect">
            <a:avLst/>
          </a:prstGeom>
        </p:spPr>
      </p:pic>
    </p:spTree>
    <p:extLst>
      <p:ext uri="{BB962C8B-B14F-4D97-AF65-F5344CB8AC3E}">
        <p14:creationId xmlns:p14="http://schemas.microsoft.com/office/powerpoint/2010/main" val="121658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dow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4128051" cy="2520370"/>
          </a:xfrm>
          <a:prstGeom prst="rect">
            <a:avLst/>
          </a:prstGeom>
          <a:noFill/>
        </p:spPr>
        <p:txBody>
          <a:bodyPr wrap="square">
            <a:spAutoFit/>
          </a:bodyPr>
          <a:lstStyle/>
          <a:p>
            <a:pPr>
              <a:lnSpc>
                <a:spcPct val="150000"/>
              </a:lnSpc>
            </a:pPr>
            <a:r>
              <a:rPr lang="en-US" altLang="zh-CN" dirty="0">
                <a:latin typeface="+mn-ea"/>
              </a:rPr>
              <a:t>2.SINAMICS V20</a:t>
            </a:r>
            <a:r>
              <a:rPr lang="zh-CN" altLang="en-US" dirty="0">
                <a:latin typeface="+mn-ea"/>
              </a:rPr>
              <a:t>变频器信息标识</a:t>
            </a:r>
          </a:p>
          <a:p>
            <a:pPr>
              <a:lnSpc>
                <a:spcPct val="150000"/>
              </a:lnSpc>
            </a:pPr>
            <a:r>
              <a:rPr lang="en-US" altLang="zh-CN" dirty="0">
                <a:latin typeface="+mn-ea"/>
              </a:rPr>
              <a:t>(1)LCD</a:t>
            </a:r>
            <a:r>
              <a:rPr lang="zh-CN" altLang="en-US" dirty="0">
                <a:latin typeface="+mn-ea"/>
              </a:rPr>
              <a:t>显示标识</a:t>
            </a:r>
          </a:p>
          <a:p>
            <a:pPr marL="285750" indent="-285750">
              <a:lnSpc>
                <a:spcPct val="150000"/>
              </a:lnSpc>
              <a:buFont typeface="Arial" panose="020B0604020202020204" pitchFamily="34" charset="0"/>
              <a:buChar char="•"/>
            </a:pPr>
            <a:r>
              <a:rPr lang="en-US" altLang="zh-CN" dirty="0">
                <a:latin typeface="+mn-ea"/>
              </a:rPr>
              <a:t>BOP</a:t>
            </a:r>
            <a:r>
              <a:rPr lang="zh-CN" altLang="en-US" dirty="0">
                <a:latin typeface="+mn-ea"/>
              </a:rPr>
              <a:t>面板</a:t>
            </a:r>
            <a:r>
              <a:rPr lang="en-US" altLang="zh-CN" dirty="0">
                <a:latin typeface="+mn-ea"/>
              </a:rPr>
              <a:t>LCD</a:t>
            </a:r>
            <a:r>
              <a:rPr lang="zh-CN" altLang="en-US" dirty="0">
                <a:latin typeface="+mn-ea"/>
              </a:rPr>
              <a:t>区域具有</a:t>
            </a:r>
            <a:r>
              <a:rPr lang="en-US" altLang="zh-CN" dirty="0">
                <a:latin typeface="+mn-ea"/>
              </a:rPr>
              <a:t>5</a:t>
            </a:r>
            <a:r>
              <a:rPr lang="zh-CN" altLang="en-US" dirty="0">
                <a:latin typeface="+mn-ea"/>
              </a:rPr>
              <a:t>位显示。</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用于显示参数的序号和数值，报警和故障信息，以及该参数的设定值和实际值。</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2" name="表格 1">
            <a:extLst>
              <a:ext uri="{FF2B5EF4-FFF2-40B4-BE49-F238E27FC236}">
                <a16:creationId xmlns:a16="http://schemas.microsoft.com/office/drawing/2014/main" id="{FEC963E1-8EF3-F067-7219-BCB65BC89AAA}"/>
              </a:ext>
            </a:extLst>
          </p:cNvPr>
          <p:cNvGraphicFramePr>
            <a:graphicFrameLocks noGrp="1"/>
          </p:cNvGraphicFramePr>
          <p:nvPr>
            <p:extLst>
              <p:ext uri="{D42A27DB-BD31-4B8C-83A1-F6EECF244321}">
                <p14:modId xmlns:p14="http://schemas.microsoft.com/office/powerpoint/2010/main" val="128423499"/>
              </p:ext>
            </p:extLst>
          </p:nvPr>
        </p:nvGraphicFramePr>
        <p:xfrm>
          <a:off x="5004979" y="1439887"/>
          <a:ext cx="5796618" cy="4104456"/>
        </p:xfrm>
        <a:graphic>
          <a:graphicData uri="http://schemas.openxmlformats.org/drawingml/2006/table">
            <a:tbl>
              <a:tblPr>
                <a:tableStyleId>{5C22544A-7EE6-4342-B048-85BDC9FD1C3A}</a:tableStyleId>
              </a:tblPr>
              <a:tblGrid>
                <a:gridCol w="1260114">
                  <a:extLst>
                    <a:ext uri="{9D8B030D-6E8A-4147-A177-3AD203B41FA5}">
                      <a16:colId xmlns:a16="http://schemas.microsoft.com/office/drawing/2014/main" val="4013726386"/>
                    </a:ext>
                  </a:extLst>
                </a:gridCol>
                <a:gridCol w="864096">
                  <a:extLst>
                    <a:ext uri="{9D8B030D-6E8A-4147-A177-3AD203B41FA5}">
                      <a16:colId xmlns:a16="http://schemas.microsoft.com/office/drawing/2014/main" val="4231614943"/>
                    </a:ext>
                  </a:extLst>
                </a:gridCol>
                <a:gridCol w="3672408">
                  <a:extLst>
                    <a:ext uri="{9D8B030D-6E8A-4147-A177-3AD203B41FA5}">
                      <a16:colId xmlns:a16="http://schemas.microsoft.com/office/drawing/2014/main" val="3207587744"/>
                    </a:ext>
                  </a:extLst>
                </a:gridCol>
              </a:tblGrid>
              <a:tr h="288032">
                <a:tc>
                  <a:txBody>
                    <a:bodyPr/>
                    <a:lstStyle/>
                    <a:p>
                      <a:pPr algn="ctr"/>
                      <a:r>
                        <a:rPr lang="zh-CN" sz="1400">
                          <a:effectLst/>
                        </a:rPr>
                        <a:t>屏幕信息</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400">
                          <a:effectLst/>
                        </a:rPr>
                        <a:t>显示</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400">
                          <a:effectLst/>
                        </a:rPr>
                        <a:t>含义</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86003943"/>
                  </a:ext>
                </a:extLst>
              </a:tr>
              <a:tr h="326113">
                <a:tc>
                  <a:txBody>
                    <a:bodyPr/>
                    <a:lstStyle/>
                    <a:p>
                      <a:pPr algn="ctr"/>
                      <a:r>
                        <a:rPr lang="zh-CN" sz="1400" dirty="0">
                          <a:effectLst/>
                        </a:rPr>
                        <a:t>“</a:t>
                      </a:r>
                      <a:r>
                        <a:rPr lang="en-US" sz="1400" dirty="0">
                          <a:effectLst/>
                        </a:rPr>
                        <a:t>88888</a:t>
                      </a:r>
                      <a:r>
                        <a:rPr lang="zh-CN" sz="1400" dirty="0">
                          <a:effectLst/>
                        </a:rPr>
                        <a:t>”</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dirty="0">
                          <a:effectLst/>
                        </a:rPr>
                        <a:t>变频器正在执行内部数据处理。</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256808503"/>
                  </a:ext>
                </a:extLst>
              </a:tr>
              <a:tr h="249951">
                <a:tc>
                  <a:txBody>
                    <a:bodyPr/>
                    <a:lstStyle/>
                    <a:p>
                      <a:pPr algn="ctr"/>
                      <a:r>
                        <a:rPr lang="zh-CN" sz="1400" dirty="0">
                          <a:effectLst/>
                        </a:rPr>
                        <a:t>“</a:t>
                      </a:r>
                      <a:r>
                        <a:rPr lang="en-US" sz="1400" dirty="0">
                          <a:effectLst/>
                        </a:rPr>
                        <a:t>- - - - -</a:t>
                      </a:r>
                      <a:r>
                        <a:rPr lang="zh-CN" sz="1400" dirty="0">
                          <a:effectLst/>
                        </a:rPr>
                        <a:t>”</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endParaRPr lang="en-US"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400" dirty="0">
                          <a:effectLst/>
                        </a:rPr>
                        <a:t>操作未完成或无法执行。</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66434651"/>
                  </a:ext>
                </a:extLst>
              </a:tr>
              <a:tr h="329658">
                <a:tc>
                  <a:txBody>
                    <a:bodyPr/>
                    <a:lstStyle/>
                    <a:p>
                      <a:r>
                        <a:rPr lang="zh-CN" sz="1400">
                          <a:effectLst/>
                        </a:rPr>
                        <a:t>“</a:t>
                      </a:r>
                      <a:r>
                        <a:rPr lang="en-US" sz="1400">
                          <a:effectLst/>
                        </a:rPr>
                        <a:t>Pxxxx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可改写参数。</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75646535"/>
                  </a:ext>
                </a:extLst>
              </a:tr>
              <a:tr h="249951">
                <a:tc>
                  <a:txBody>
                    <a:bodyPr/>
                    <a:lstStyle/>
                    <a:p>
                      <a:r>
                        <a:rPr lang="zh-CN" sz="1400">
                          <a:effectLst/>
                        </a:rPr>
                        <a:t>“</a:t>
                      </a:r>
                      <a:r>
                        <a:rPr lang="en-US" sz="1400">
                          <a:effectLst/>
                        </a:rPr>
                        <a:t>rxxxx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只读参数。</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20432343"/>
                  </a:ext>
                </a:extLst>
              </a:tr>
              <a:tr h="249951">
                <a:tc>
                  <a:txBody>
                    <a:bodyPr/>
                    <a:lstStyle/>
                    <a:p>
                      <a:r>
                        <a:rPr lang="zh-CN" sz="1400">
                          <a:effectLst/>
                        </a:rPr>
                        <a:t>“</a:t>
                      </a:r>
                      <a:r>
                        <a:rPr lang="en-US" sz="1400">
                          <a:effectLst/>
                        </a:rPr>
                        <a:t>inxxx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参数下标。</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02557413"/>
                  </a:ext>
                </a:extLst>
              </a:tr>
              <a:tr h="305348">
                <a:tc>
                  <a:txBody>
                    <a:bodyPr/>
                    <a:lstStyle/>
                    <a:p>
                      <a:r>
                        <a:rPr lang="zh-CN" sz="1400" dirty="0">
                          <a:effectLst/>
                        </a:rPr>
                        <a:t>十六进制数字</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dirty="0">
                          <a:effectLst/>
                        </a:rPr>
                        <a:t>十六进制格式的参数值。</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73518379"/>
                  </a:ext>
                </a:extLst>
              </a:tr>
              <a:tr h="521276">
                <a:tc>
                  <a:txBody>
                    <a:bodyPr/>
                    <a:lstStyle/>
                    <a:p>
                      <a:pPr algn="ctr"/>
                      <a:r>
                        <a:rPr lang="zh-CN" sz="1400">
                          <a:effectLst/>
                        </a:rPr>
                        <a:t>“</a:t>
                      </a:r>
                      <a:r>
                        <a:rPr lang="en-US" sz="1400">
                          <a:effectLst/>
                        </a:rPr>
                        <a:t>bxx 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二进制位格式的参数值。</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86136739"/>
                  </a:ext>
                </a:extLst>
              </a:tr>
              <a:tr h="249951">
                <a:tc>
                  <a:txBody>
                    <a:bodyPr/>
                    <a:lstStyle/>
                    <a:p>
                      <a:pPr algn="ctr"/>
                      <a:r>
                        <a:rPr lang="zh-CN" sz="1400">
                          <a:effectLst/>
                        </a:rPr>
                        <a:t>“</a:t>
                      </a:r>
                      <a:r>
                        <a:rPr lang="en-US" sz="1400">
                          <a:effectLst/>
                        </a:rPr>
                        <a:t>Fxxx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故障代码。</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7793820"/>
                  </a:ext>
                </a:extLst>
              </a:tr>
              <a:tr h="249951">
                <a:tc>
                  <a:txBody>
                    <a:bodyPr/>
                    <a:lstStyle/>
                    <a:p>
                      <a:pPr algn="ctr"/>
                      <a:r>
                        <a:rPr lang="zh-CN" sz="1400">
                          <a:effectLst/>
                        </a:rPr>
                        <a:t>“</a:t>
                      </a:r>
                      <a:r>
                        <a:rPr lang="en-US" sz="1400">
                          <a:effectLst/>
                        </a:rPr>
                        <a:t>Axxx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报警代码。</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182394809"/>
                  </a:ext>
                </a:extLst>
              </a:tr>
              <a:tr h="249951">
                <a:tc>
                  <a:txBody>
                    <a:bodyPr/>
                    <a:lstStyle/>
                    <a:p>
                      <a:pPr algn="ctr"/>
                      <a:r>
                        <a:rPr lang="zh-CN" sz="1400">
                          <a:effectLst/>
                        </a:rPr>
                        <a:t>“</a:t>
                      </a:r>
                      <a:r>
                        <a:rPr lang="en-US" sz="1400">
                          <a:effectLst/>
                        </a:rPr>
                        <a:t>Cnxxx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可设置的连接宏。</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58588485"/>
                  </a:ext>
                </a:extLst>
              </a:tr>
              <a:tr h="249951">
                <a:tc>
                  <a:txBody>
                    <a:bodyPr/>
                    <a:lstStyle/>
                    <a:p>
                      <a:pPr algn="ctr"/>
                      <a:r>
                        <a:rPr lang="zh-CN" sz="1400">
                          <a:effectLst/>
                        </a:rPr>
                        <a:t>“</a:t>
                      </a:r>
                      <a:r>
                        <a:rPr lang="en-US" sz="1400">
                          <a:effectLst/>
                        </a:rPr>
                        <a:t>-Cnxxx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当前选定的连接宏。</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98362741"/>
                  </a:ext>
                </a:extLst>
              </a:tr>
              <a:tr h="249951">
                <a:tc>
                  <a:txBody>
                    <a:bodyPr/>
                    <a:lstStyle/>
                    <a:p>
                      <a:pPr algn="ctr"/>
                      <a:r>
                        <a:rPr lang="zh-CN" sz="1400">
                          <a:effectLst/>
                        </a:rPr>
                        <a:t>“</a:t>
                      </a:r>
                      <a:r>
                        <a:rPr lang="en-US" sz="1400">
                          <a:effectLst/>
                        </a:rPr>
                        <a:t>APxxx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可设置的应用宏。</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65486328"/>
                  </a:ext>
                </a:extLst>
              </a:tr>
              <a:tr h="334421">
                <a:tc>
                  <a:txBody>
                    <a:bodyPr/>
                    <a:lstStyle/>
                    <a:p>
                      <a:pPr algn="ctr"/>
                      <a:r>
                        <a:rPr lang="zh-CN" sz="1400">
                          <a:effectLst/>
                        </a:rPr>
                        <a:t>“</a:t>
                      </a:r>
                      <a:r>
                        <a:rPr lang="en-US" sz="1400">
                          <a:effectLst/>
                        </a:rPr>
                        <a:t>-APxxx</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dirty="0">
                          <a:effectLst/>
                        </a:rPr>
                        <a:t>当前选定的应用宏。</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708688151"/>
                  </a:ext>
                </a:extLst>
              </a:tr>
            </a:tbl>
          </a:graphicData>
        </a:graphic>
      </p:graphicFrame>
      <p:pic>
        <p:nvPicPr>
          <p:cNvPr id="1037" name="图片 7">
            <a:extLst>
              <a:ext uri="{FF2B5EF4-FFF2-40B4-BE49-F238E27FC236}">
                <a16:creationId xmlns:a16="http://schemas.microsoft.com/office/drawing/2014/main" id="{0B7628E7-B7DB-C8E8-1511-09365F7F51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9903" y="1728951"/>
            <a:ext cx="358775" cy="242503"/>
          </a:xfrm>
          <a:prstGeom prst="rect">
            <a:avLst/>
          </a:prstGeom>
          <a:noFill/>
          <a:extLst>
            <a:ext uri="{909E8E84-426E-40DD-AFC4-6F175D3DCCD1}">
              <a14:hiddenFill xmlns:a14="http://schemas.microsoft.com/office/drawing/2010/main">
                <a:solidFill>
                  <a:srgbClr val="FFFFFF"/>
                </a:solidFill>
              </a14:hiddenFill>
            </a:ext>
          </a:extLst>
        </p:spPr>
      </p:pic>
      <p:pic>
        <p:nvPicPr>
          <p:cNvPr id="1036" name="图片 8">
            <a:extLst>
              <a:ext uri="{FF2B5EF4-FFF2-40B4-BE49-F238E27FC236}">
                <a16:creationId xmlns:a16="http://schemas.microsoft.com/office/drawing/2014/main" id="{8CBF2A5F-624F-4D3A-9C05-66E4011112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9903" y="2072022"/>
            <a:ext cx="327025" cy="230497"/>
          </a:xfrm>
          <a:prstGeom prst="rect">
            <a:avLst/>
          </a:prstGeom>
          <a:noFill/>
          <a:extLst>
            <a:ext uri="{909E8E84-426E-40DD-AFC4-6F175D3DCCD1}">
              <a14:hiddenFill xmlns:a14="http://schemas.microsoft.com/office/drawing/2010/main">
                <a:solidFill>
                  <a:srgbClr val="FFFFFF"/>
                </a:solidFill>
              </a14:hiddenFill>
            </a:ext>
          </a:extLst>
        </p:spPr>
      </p:pic>
      <p:pic>
        <p:nvPicPr>
          <p:cNvPr id="1035" name="图片 9">
            <a:extLst>
              <a:ext uri="{FF2B5EF4-FFF2-40B4-BE49-F238E27FC236}">
                <a16:creationId xmlns:a16="http://schemas.microsoft.com/office/drawing/2014/main" id="{64CCFE3B-2FDF-CB43-D60E-1503A6C3BF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9903" y="2366694"/>
            <a:ext cx="334963" cy="242503"/>
          </a:xfrm>
          <a:prstGeom prst="rect">
            <a:avLst/>
          </a:prstGeom>
          <a:noFill/>
          <a:extLst>
            <a:ext uri="{909E8E84-426E-40DD-AFC4-6F175D3DCCD1}">
              <a14:hiddenFill xmlns:a14="http://schemas.microsoft.com/office/drawing/2010/main">
                <a:solidFill>
                  <a:srgbClr val="FFFFFF"/>
                </a:solidFill>
              </a14:hiddenFill>
            </a:ext>
          </a:extLst>
        </p:spPr>
      </p:pic>
      <p:pic>
        <p:nvPicPr>
          <p:cNvPr id="1034" name="图片 10">
            <a:extLst>
              <a:ext uri="{FF2B5EF4-FFF2-40B4-BE49-F238E27FC236}">
                <a16:creationId xmlns:a16="http://schemas.microsoft.com/office/drawing/2014/main" id="{F248DF2B-2F66-9F5E-AEDF-0C163F5343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9903" y="2644754"/>
            <a:ext cx="342900" cy="242503"/>
          </a:xfrm>
          <a:prstGeom prst="rect">
            <a:avLst/>
          </a:prstGeom>
          <a:noFill/>
          <a:extLst>
            <a:ext uri="{909E8E84-426E-40DD-AFC4-6F175D3DCCD1}">
              <a14:hiddenFill xmlns:a14="http://schemas.microsoft.com/office/drawing/2010/main">
                <a:solidFill>
                  <a:srgbClr val="FFFFFF"/>
                </a:solidFill>
              </a14:hiddenFill>
            </a:ext>
          </a:extLst>
        </p:spPr>
      </p:pic>
      <p:pic>
        <p:nvPicPr>
          <p:cNvPr id="1033" name="图片 11">
            <a:extLst>
              <a:ext uri="{FF2B5EF4-FFF2-40B4-BE49-F238E27FC236}">
                <a16:creationId xmlns:a16="http://schemas.microsoft.com/office/drawing/2014/main" id="{7B2DB46B-7090-8A78-DB2F-EFAB6E2160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9903" y="2910395"/>
            <a:ext cx="327025" cy="230497"/>
          </a:xfrm>
          <a:prstGeom prst="rect">
            <a:avLst/>
          </a:prstGeom>
          <a:noFill/>
          <a:extLst>
            <a:ext uri="{909E8E84-426E-40DD-AFC4-6F175D3DCCD1}">
              <a14:hiddenFill xmlns:a14="http://schemas.microsoft.com/office/drawing/2010/main">
                <a:solidFill>
                  <a:srgbClr val="FFFFFF"/>
                </a:solidFill>
              </a14:hiddenFill>
            </a:ext>
          </a:extLst>
        </p:spPr>
      </p:pic>
      <p:pic>
        <p:nvPicPr>
          <p:cNvPr id="1032" name="图片 12">
            <a:extLst>
              <a:ext uri="{FF2B5EF4-FFF2-40B4-BE49-F238E27FC236}">
                <a16:creationId xmlns:a16="http://schemas.microsoft.com/office/drawing/2014/main" id="{5C106899-5A06-80F5-7E18-071E5D2F4C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9903" y="3189599"/>
            <a:ext cx="312738" cy="218493"/>
          </a:xfrm>
          <a:prstGeom prst="rect">
            <a:avLst/>
          </a:prstGeom>
          <a:noFill/>
          <a:extLst>
            <a:ext uri="{909E8E84-426E-40DD-AFC4-6F175D3DCCD1}">
              <a14:hiddenFill xmlns:a14="http://schemas.microsoft.com/office/drawing/2010/main">
                <a:solidFill>
                  <a:srgbClr val="FFFFFF"/>
                </a:solidFill>
              </a14:hiddenFill>
            </a:ext>
          </a:extLst>
        </p:spPr>
      </p:pic>
      <p:pic>
        <p:nvPicPr>
          <p:cNvPr id="1031" name="图片 13">
            <a:extLst>
              <a:ext uri="{FF2B5EF4-FFF2-40B4-BE49-F238E27FC236}">
                <a16:creationId xmlns:a16="http://schemas.microsoft.com/office/drawing/2014/main" id="{C9480C9A-CBBE-7123-2567-00EB6D78170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19903" y="3453210"/>
            <a:ext cx="434975" cy="436984"/>
          </a:xfrm>
          <a:prstGeom prst="rect">
            <a:avLst/>
          </a:prstGeom>
          <a:noFill/>
          <a:extLst>
            <a:ext uri="{909E8E84-426E-40DD-AFC4-6F175D3DCCD1}">
              <a14:hiddenFill xmlns:a14="http://schemas.microsoft.com/office/drawing/2010/main">
                <a:solidFill>
                  <a:srgbClr val="FFFFFF"/>
                </a:solidFill>
              </a14:hiddenFill>
            </a:ext>
          </a:extLst>
        </p:spPr>
      </p:pic>
      <p:pic>
        <p:nvPicPr>
          <p:cNvPr id="1030" name="图片 14">
            <a:extLst>
              <a:ext uri="{FF2B5EF4-FFF2-40B4-BE49-F238E27FC236}">
                <a16:creationId xmlns:a16="http://schemas.microsoft.com/office/drawing/2014/main" id="{C11C23C6-EF3D-0BA6-EC33-26E12B8F25D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19903" y="3953205"/>
            <a:ext cx="365125" cy="254507"/>
          </a:xfrm>
          <a:prstGeom prst="rect">
            <a:avLst/>
          </a:prstGeom>
          <a:noFill/>
          <a:extLst>
            <a:ext uri="{909E8E84-426E-40DD-AFC4-6F175D3DCCD1}">
              <a14:hiddenFill xmlns:a14="http://schemas.microsoft.com/office/drawing/2010/main">
                <a:solidFill>
                  <a:srgbClr val="FFFFFF"/>
                </a:solidFill>
              </a14:hiddenFill>
            </a:ext>
          </a:extLst>
        </p:spPr>
      </p:pic>
      <p:pic>
        <p:nvPicPr>
          <p:cNvPr id="1029" name="图片 15">
            <a:extLst>
              <a:ext uri="{FF2B5EF4-FFF2-40B4-BE49-F238E27FC236}">
                <a16:creationId xmlns:a16="http://schemas.microsoft.com/office/drawing/2014/main" id="{82F7926C-3F87-FDCD-2AF4-479DEB722A5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9903" y="4203822"/>
            <a:ext cx="381000" cy="254507"/>
          </a:xfrm>
          <a:prstGeom prst="rect">
            <a:avLst/>
          </a:prstGeom>
          <a:noFill/>
          <a:extLst>
            <a:ext uri="{909E8E84-426E-40DD-AFC4-6F175D3DCCD1}">
              <a14:hiddenFill xmlns:a14="http://schemas.microsoft.com/office/drawing/2010/main">
                <a:solidFill>
                  <a:srgbClr val="FFFFFF"/>
                </a:solidFill>
              </a14:hiddenFill>
            </a:ext>
          </a:extLst>
        </p:spPr>
      </p:pic>
      <p:pic>
        <p:nvPicPr>
          <p:cNvPr id="1028" name="图片 16">
            <a:extLst>
              <a:ext uri="{FF2B5EF4-FFF2-40B4-BE49-F238E27FC236}">
                <a16:creationId xmlns:a16="http://schemas.microsoft.com/office/drawing/2014/main" id="{D64EFBEF-B81C-2B18-F82D-72E29935A9B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19903" y="4463003"/>
            <a:ext cx="350838" cy="230497"/>
          </a:xfrm>
          <a:prstGeom prst="rect">
            <a:avLst/>
          </a:prstGeom>
          <a:noFill/>
          <a:extLst>
            <a:ext uri="{909E8E84-426E-40DD-AFC4-6F175D3DCCD1}">
              <a14:hiddenFill xmlns:a14="http://schemas.microsoft.com/office/drawing/2010/main">
                <a:solidFill>
                  <a:srgbClr val="FFFFFF"/>
                </a:solidFill>
              </a14:hiddenFill>
            </a:ext>
          </a:extLst>
        </p:spPr>
      </p:pic>
      <p:pic>
        <p:nvPicPr>
          <p:cNvPr id="1027" name="图片 17">
            <a:extLst>
              <a:ext uri="{FF2B5EF4-FFF2-40B4-BE49-F238E27FC236}">
                <a16:creationId xmlns:a16="http://schemas.microsoft.com/office/drawing/2014/main" id="{CD223E95-EF99-DC56-8248-92A5A3C3657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19903" y="4702054"/>
            <a:ext cx="365125" cy="254507"/>
          </a:xfrm>
          <a:prstGeom prst="rect">
            <a:avLst/>
          </a:prstGeom>
          <a:noFill/>
          <a:extLst>
            <a:ext uri="{909E8E84-426E-40DD-AFC4-6F175D3DCCD1}">
              <a14:hiddenFill xmlns:a14="http://schemas.microsoft.com/office/drawing/2010/main">
                <a:solidFill>
                  <a:srgbClr val="FFFFFF"/>
                </a:solidFill>
              </a14:hiddenFill>
            </a:ext>
          </a:extLst>
        </p:spPr>
      </p:pic>
      <p:pic>
        <p:nvPicPr>
          <p:cNvPr id="1026" name="图片 18">
            <a:extLst>
              <a:ext uri="{FF2B5EF4-FFF2-40B4-BE49-F238E27FC236}">
                <a16:creationId xmlns:a16="http://schemas.microsoft.com/office/drawing/2014/main" id="{3C461532-8D0B-0336-A2E6-BCA19C3E5F6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19903" y="5003172"/>
            <a:ext cx="350838" cy="254507"/>
          </a:xfrm>
          <a:prstGeom prst="rect">
            <a:avLst/>
          </a:prstGeom>
          <a:noFill/>
          <a:extLst>
            <a:ext uri="{909E8E84-426E-40DD-AFC4-6F175D3DCCD1}">
              <a14:hiddenFill xmlns:a14="http://schemas.microsoft.com/office/drawing/2010/main">
                <a:solidFill>
                  <a:srgbClr val="FFFFFF"/>
                </a:solidFill>
              </a14:hiddenFill>
            </a:ext>
          </a:extLst>
        </p:spPr>
      </p:pic>
      <p:pic>
        <p:nvPicPr>
          <p:cNvPr id="1025" name="图片 19">
            <a:extLst>
              <a:ext uri="{FF2B5EF4-FFF2-40B4-BE49-F238E27FC236}">
                <a16:creationId xmlns:a16="http://schemas.microsoft.com/office/drawing/2014/main" id="{FCAF75EE-6D9B-0F39-C08E-FFDF8E8EE9E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19903" y="5226607"/>
            <a:ext cx="365125" cy="264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8449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9816683" cy="44287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在</a:t>
            </a:r>
            <a:r>
              <a:rPr lang="en-US" altLang="zh-CN" dirty="0">
                <a:latin typeface="+mn-ea"/>
              </a:rPr>
              <a:t>LCD</a:t>
            </a:r>
            <a:r>
              <a:rPr lang="zh-CN" altLang="en-US" dirty="0">
                <a:latin typeface="+mn-ea"/>
              </a:rPr>
              <a:t>区域还能够用图标的形式直观显示变频器的运行状态</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4" name="表格 3">
            <a:extLst>
              <a:ext uri="{FF2B5EF4-FFF2-40B4-BE49-F238E27FC236}">
                <a16:creationId xmlns:a16="http://schemas.microsoft.com/office/drawing/2014/main" id="{7F3DC47A-9838-D2E8-96F2-57DD3AAC270C}"/>
              </a:ext>
            </a:extLst>
          </p:cNvPr>
          <p:cNvGraphicFramePr/>
          <p:nvPr>
            <p:custDataLst>
              <p:tags r:id="rId1"/>
            </p:custDataLst>
            <p:extLst>
              <p:ext uri="{D42A27DB-BD31-4B8C-83A1-F6EECF244321}">
                <p14:modId xmlns:p14="http://schemas.microsoft.com/office/powerpoint/2010/main" val="825284895"/>
              </p:ext>
            </p:extLst>
          </p:nvPr>
        </p:nvGraphicFramePr>
        <p:xfrm>
          <a:off x="2088628" y="1840713"/>
          <a:ext cx="8352929" cy="4489238"/>
        </p:xfrm>
        <a:graphic>
          <a:graphicData uri="http://schemas.openxmlformats.org/drawingml/2006/table">
            <a:tbl>
              <a:tblPr firstRow="1" bandRow="1">
                <a:tableStyleId>{0505E3EF-67EA-436B-97B2-0124C06EBD24}</a:tableStyleId>
              </a:tblPr>
              <a:tblGrid>
                <a:gridCol w="1387482">
                  <a:extLst>
                    <a:ext uri="{9D8B030D-6E8A-4147-A177-3AD203B41FA5}">
                      <a16:colId xmlns:a16="http://schemas.microsoft.com/office/drawing/2014/main" val="20000"/>
                    </a:ext>
                  </a:extLst>
                </a:gridCol>
                <a:gridCol w="1918100">
                  <a:extLst>
                    <a:ext uri="{9D8B030D-6E8A-4147-A177-3AD203B41FA5}">
                      <a16:colId xmlns:a16="http://schemas.microsoft.com/office/drawing/2014/main" val="20001"/>
                    </a:ext>
                  </a:extLst>
                </a:gridCol>
                <a:gridCol w="5047347">
                  <a:extLst>
                    <a:ext uri="{9D8B030D-6E8A-4147-A177-3AD203B41FA5}">
                      <a16:colId xmlns:a16="http://schemas.microsoft.com/office/drawing/2014/main" val="20002"/>
                    </a:ext>
                  </a:extLst>
                </a:gridCol>
              </a:tblGrid>
              <a:tr h="725128">
                <a:tc>
                  <a:txBody>
                    <a:bodyPr/>
                    <a:lstStyle/>
                    <a:p>
                      <a:pPr>
                        <a:buNone/>
                      </a:pPr>
                      <a:endParaRPr lang="zh-CN" altLang="en-US" sz="1800">
                        <a:latin typeface="+mn-ea"/>
                        <a:ea typeface="+mn-ea"/>
                      </a:endParaRPr>
                    </a:p>
                  </a:txBody>
                  <a:tcPr/>
                </a:tc>
                <a:tc gridSpan="2">
                  <a:txBody>
                    <a:bodyPr/>
                    <a:lstStyle/>
                    <a:p>
                      <a:pPr algn="l">
                        <a:buNone/>
                      </a:pPr>
                      <a:r>
                        <a:rPr lang="zh-CN" altLang="en-US" sz="1800" dirty="0">
                          <a:latin typeface="+mn-ea"/>
                          <a:ea typeface="+mn-ea"/>
                        </a:rPr>
                        <a:t>变频器存在至少一个未处理故障。</a:t>
                      </a:r>
                    </a:p>
                  </a:txBody>
                  <a:tcPr anchor="ctr"/>
                </a:tc>
                <a:tc hMerge="1">
                  <a:txBody>
                    <a:bodyPr/>
                    <a:lstStyle/>
                    <a:p>
                      <a:endParaRPr lang="zh-CN"/>
                    </a:p>
                  </a:txBody>
                  <a:tcPr/>
                </a:tc>
                <a:extLst>
                  <a:ext uri="{0D108BD9-81ED-4DB2-BD59-A6C34878D82A}">
                    <a16:rowId xmlns:a16="http://schemas.microsoft.com/office/drawing/2014/main" val="10000"/>
                  </a:ext>
                </a:extLst>
              </a:tr>
              <a:tr h="693417">
                <a:tc>
                  <a:txBody>
                    <a:bodyPr/>
                    <a:lstStyle/>
                    <a:p>
                      <a:pPr>
                        <a:buNone/>
                      </a:pPr>
                      <a:endParaRPr lang="zh-CN" altLang="en-US" sz="1800">
                        <a:latin typeface="+mn-ea"/>
                        <a:ea typeface="+mn-ea"/>
                      </a:endParaRPr>
                    </a:p>
                  </a:txBody>
                  <a:tcPr/>
                </a:tc>
                <a:tc gridSpan="2">
                  <a:txBody>
                    <a:bodyPr/>
                    <a:lstStyle/>
                    <a:p>
                      <a:pPr algn="l">
                        <a:buNone/>
                      </a:pPr>
                      <a:r>
                        <a:rPr lang="zh-CN" altLang="en-US" sz="1800">
                          <a:latin typeface="+mn-ea"/>
                          <a:ea typeface="+mn-ea"/>
                          <a:sym typeface="+mn-ea"/>
                        </a:rPr>
                        <a:t>变频器存在至少一个未报警故障。</a:t>
                      </a:r>
                    </a:p>
                  </a:txBody>
                  <a:tcPr anchor="ctr"/>
                </a:tc>
                <a:tc hMerge="1">
                  <a:txBody>
                    <a:bodyPr/>
                    <a:lstStyle/>
                    <a:p>
                      <a:endParaRPr lang="zh-CN"/>
                    </a:p>
                  </a:txBody>
                  <a:tcPr/>
                </a:tc>
                <a:extLst>
                  <a:ext uri="{0D108BD9-81ED-4DB2-BD59-A6C34878D82A}">
                    <a16:rowId xmlns:a16="http://schemas.microsoft.com/office/drawing/2014/main" val="10001"/>
                  </a:ext>
                </a:extLst>
              </a:tr>
              <a:tr h="693417">
                <a:tc rowSpan="2">
                  <a:txBody>
                    <a:bodyPr/>
                    <a:lstStyle/>
                    <a:p>
                      <a:pPr>
                        <a:buNone/>
                      </a:pPr>
                      <a:endParaRPr lang="zh-CN" altLang="en-US" sz="1800">
                        <a:latin typeface="+mn-ea"/>
                        <a:ea typeface="+mn-ea"/>
                      </a:endParaRPr>
                    </a:p>
                  </a:txBody>
                  <a:tcPr/>
                </a:tc>
                <a:tc>
                  <a:txBody>
                    <a:bodyPr/>
                    <a:lstStyle/>
                    <a:p>
                      <a:pPr algn="l">
                        <a:buNone/>
                      </a:pPr>
                      <a:endParaRPr lang="zh-CN" altLang="en-US" sz="1800">
                        <a:latin typeface="+mn-ea"/>
                        <a:ea typeface="+mn-ea"/>
                      </a:endParaRPr>
                    </a:p>
                  </a:txBody>
                  <a:tcPr anchor="ctr"/>
                </a:tc>
                <a:tc>
                  <a:txBody>
                    <a:bodyPr/>
                    <a:lstStyle/>
                    <a:p>
                      <a:pPr algn="l">
                        <a:buNone/>
                      </a:pPr>
                      <a:r>
                        <a:rPr lang="zh-CN" altLang="en-US" sz="1800">
                          <a:latin typeface="+mn-ea"/>
                          <a:ea typeface="+mn-ea"/>
                          <a:cs typeface="思源黑体 CN Medium" panose="020B0600000000000000" charset="-122"/>
                        </a:rPr>
                        <a:t>变频器在运行中（电机频率可能为</a:t>
                      </a:r>
                      <a:r>
                        <a:rPr lang="en-US" altLang="zh-CN" sz="1800">
                          <a:latin typeface="+mn-ea"/>
                          <a:ea typeface="+mn-ea"/>
                          <a:cs typeface="思源黑体 CN Medium" panose="020B0600000000000000" charset="-122"/>
                        </a:rPr>
                        <a:t>0rpm</a:t>
                      </a:r>
                      <a:r>
                        <a:rPr lang="zh-CN" altLang="en-US" sz="1800">
                          <a:latin typeface="+mn-ea"/>
                          <a:ea typeface="+mn-ea"/>
                          <a:cs typeface="思源黑体 CN Medium" panose="020B0600000000000000" charset="-122"/>
                        </a:rPr>
                        <a:t>）</a:t>
                      </a:r>
                    </a:p>
                  </a:txBody>
                  <a:tcPr anchor="ctr"/>
                </a:tc>
                <a:extLst>
                  <a:ext uri="{0D108BD9-81ED-4DB2-BD59-A6C34878D82A}">
                    <a16:rowId xmlns:a16="http://schemas.microsoft.com/office/drawing/2014/main" val="10002"/>
                  </a:ext>
                </a:extLst>
              </a:tr>
              <a:tr h="725128">
                <a:tc vMerge="1">
                  <a:txBody>
                    <a:bodyPr/>
                    <a:lstStyle/>
                    <a:p>
                      <a:endParaRPr lang="zh-CN"/>
                    </a:p>
                  </a:txBody>
                  <a:tcPr/>
                </a:tc>
                <a:tc>
                  <a:txBody>
                    <a:bodyPr/>
                    <a:lstStyle/>
                    <a:p>
                      <a:pPr algn="l">
                        <a:buNone/>
                      </a:pPr>
                      <a:endParaRPr lang="zh-CN" altLang="en-US" sz="1800">
                        <a:latin typeface="+mn-ea"/>
                        <a:ea typeface="+mn-ea"/>
                      </a:endParaRPr>
                    </a:p>
                  </a:txBody>
                  <a:tcPr anchor="ctr"/>
                </a:tc>
                <a:tc>
                  <a:txBody>
                    <a:bodyPr/>
                    <a:lstStyle/>
                    <a:p>
                      <a:pPr algn="l">
                        <a:buNone/>
                      </a:pPr>
                      <a:r>
                        <a:rPr lang="zh-CN" altLang="en-US" sz="1800">
                          <a:latin typeface="+mn-ea"/>
                          <a:ea typeface="+mn-ea"/>
                        </a:rPr>
                        <a:t>变频器可能被意外上电（例如，霜冻保护模式时）</a:t>
                      </a:r>
                    </a:p>
                  </a:txBody>
                  <a:tcPr anchor="ctr"/>
                </a:tc>
                <a:extLst>
                  <a:ext uri="{0D108BD9-81ED-4DB2-BD59-A6C34878D82A}">
                    <a16:rowId xmlns:a16="http://schemas.microsoft.com/office/drawing/2014/main" val="10003"/>
                  </a:ext>
                </a:extLst>
              </a:tr>
              <a:tr h="550716">
                <a:tc>
                  <a:txBody>
                    <a:bodyPr/>
                    <a:lstStyle/>
                    <a:p>
                      <a:pPr>
                        <a:buNone/>
                      </a:pPr>
                      <a:endParaRPr lang="zh-CN" altLang="en-US" sz="1800">
                        <a:latin typeface="+mn-ea"/>
                        <a:ea typeface="+mn-ea"/>
                      </a:endParaRPr>
                    </a:p>
                  </a:txBody>
                  <a:tcPr/>
                </a:tc>
                <a:tc gridSpan="2">
                  <a:txBody>
                    <a:bodyPr/>
                    <a:lstStyle/>
                    <a:p>
                      <a:pPr algn="l">
                        <a:buNone/>
                      </a:pPr>
                      <a:r>
                        <a:rPr lang="zh-CN" altLang="en-US" sz="1800">
                          <a:latin typeface="+mn-ea"/>
                          <a:ea typeface="+mn-ea"/>
                        </a:rPr>
                        <a:t>电动机反转</a:t>
                      </a:r>
                    </a:p>
                  </a:txBody>
                  <a:tcPr anchor="ctr"/>
                </a:tc>
                <a:tc hMerge="1">
                  <a:txBody>
                    <a:bodyPr/>
                    <a:lstStyle/>
                    <a:p>
                      <a:endParaRPr lang="zh-CN"/>
                    </a:p>
                  </a:txBody>
                  <a:tcPr/>
                </a:tc>
                <a:extLst>
                  <a:ext uri="{0D108BD9-81ED-4DB2-BD59-A6C34878D82A}">
                    <a16:rowId xmlns:a16="http://schemas.microsoft.com/office/drawing/2014/main" val="10004"/>
                  </a:ext>
                </a:extLst>
              </a:tr>
              <a:tr h="550716">
                <a:tc rowSpan="2">
                  <a:txBody>
                    <a:bodyPr/>
                    <a:lstStyle/>
                    <a:p>
                      <a:pPr>
                        <a:buNone/>
                      </a:pPr>
                      <a:endParaRPr lang="zh-CN" altLang="en-US" sz="1800">
                        <a:latin typeface="+mn-ea"/>
                        <a:ea typeface="+mn-ea"/>
                      </a:endParaRPr>
                    </a:p>
                  </a:txBody>
                  <a:tcPr/>
                </a:tc>
                <a:tc>
                  <a:txBody>
                    <a:bodyPr/>
                    <a:lstStyle/>
                    <a:p>
                      <a:pPr algn="l">
                        <a:buNone/>
                      </a:pPr>
                      <a:endParaRPr lang="zh-CN" altLang="en-US" sz="1800">
                        <a:latin typeface="+mn-ea"/>
                        <a:ea typeface="+mn-ea"/>
                      </a:endParaRPr>
                    </a:p>
                  </a:txBody>
                  <a:tcPr anchor="ctr"/>
                </a:tc>
                <a:tc>
                  <a:txBody>
                    <a:bodyPr/>
                    <a:lstStyle/>
                    <a:p>
                      <a:pPr algn="l">
                        <a:buNone/>
                      </a:pPr>
                      <a:r>
                        <a:rPr lang="zh-CN" altLang="en-US" sz="1800">
                          <a:latin typeface="+mn-ea"/>
                          <a:ea typeface="+mn-ea"/>
                          <a:cs typeface="思源黑体 CN Medium" panose="020B0600000000000000" charset="-122"/>
                        </a:rPr>
                        <a:t>变频器处于</a:t>
                      </a:r>
                      <a:r>
                        <a:rPr lang="en-US" altLang="zh-CN" sz="1800">
                          <a:latin typeface="+mn-ea"/>
                          <a:ea typeface="+mn-ea"/>
                          <a:cs typeface="思源黑体 CN Medium" panose="020B0600000000000000" charset="-122"/>
                        </a:rPr>
                        <a:t>“</a:t>
                      </a:r>
                      <a:r>
                        <a:rPr lang="zh-CN" altLang="en-US" sz="1800">
                          <a:latin typeface="+mn-ea"/>
                          <a:ea typeface="+mn-ea"/>
                          <a:cs typeface="思源黑体 CN Medium" panose="020B0600000000000000" charset="-122"/>
                        </a:rPr>
                        <a:t>手动</a:t>
                      </a:r>
                      <a:r>
                        <a:rPr lang="en-US" altLang="zh-CN" sz="1800">
                          <a:latin typeface="+mn-ea"/>
                          <a:ea typeface="+mn-ea"/>
                          <a:cs typeface="思源黑体 CN Medium" panose="020B0600000000000000" charset="-122"/>
                        </a:rPr>
                        <a:t>”</a:t>
                      </a:r>
                      <a:r>
                        <a:rPr lang="zh-CN" altLang="en-US" sz="1800">
                          <a:latin typeface="+mn-ea"/>
                          <a:ea typeface="+mn-ea"/>
                          <a:cs typeface="思源黑体 CN Medium" panose="020B0600000000000000" charset="-122"/>
                        </a:rPr>
                        <a:t>模式。</a:t>
                      </a:r>
                    </a:p>
                  </a:txBody>
                  <a:tcPr anchor="ctr"/>
                </a:tc>
                <a:extLst>
                  <a:ext uri="{0D108BD9-81ED-4DB2-BD59-A6C34878D82A}">
                    <a16:rowId xmlns:a16="http://schemas.microsoft.com/office/drawing/2014/main" val="10005"/>
                  </a:ext>
                </a:extLst>
              </a:tr>
              <a:tr h="550716">
                <a:tc vMerge="1">
                  <a:txBody>
                    <a:bodyPr/>
                    <a:lstStyle/>
                    <a:p>
                      <a:endParaRPr lang="zh-CN"/>
                    </a:p>
                  </a:txBody>
                  <a:tcPr/>
                </a:tc>
                <a:tc>
                  <a:txBody>
                    <a:bodyPr/>
                    <a:lstStyle/>
                    <a:p>
                      <a:pPr algn="l">
                        <a:buNone/>
                      </a:pPr>
                      <a:endParaRPr lang="zh-CN" altLang="en-US" sz="1800">
                        <a:latin typeface="+mn-ea"/>
                        <a:ea typeface="+mn-ea"/>
                      </a:endParaRPr>
                    </a:p>
                  </a:txBody>
                  <a:tcPr anchor="ctr"/>
                </a:tc>
                <a:tc>
                  <a:txBody>
                    <a:bodyPr/>
                    <a:lstStyle/>
                    <a:p>
                      <a:pPr algn="l">
                        <a:buNone/>
                      </a:pPr>
                      <a:r>
                        <a:rPr lang="zh-CN" altLang="en-US" sz="1800" dirty="0">
                          <a:latin typeface="+mn-ea"/>
                          <a:ea typeface="+mn-ea"/>
                          <a:cs typeface="思源黑体 CN Medium" panose="020B0600000000000000" charset="-122"/>
                        </a:rPr>
                        <a:t>变频器处于</a:t>
                      </a:r>
                      <a:r>
                        <a:rPr lang="en-US" altLang="zh-CN" sz="1800" dirty="0">
                          <a:latin typeface="+mn-ea"/>
                          <a:ea typeface="+mn-ea"/>
                          <a:cs typeface="思源黑体 CN Medium" panose="020B0600000000000000" charset="-122"/>
                        </a:rPr>
                        <a:t>“</a:t>
                      </a:r>
                      <a:r>
                        <a:rPr lang="zh-CN" altLang="en-US" sz="1800" dirty="0">
                          <a:latin typeface="+mn-ea"/>
                          <a:ea typeface="+mn-ea"/>
                          <a:cs typeface="思源黑体 CN Medium" panose="020B0600000000000000" charset="-122"/>
                        </a:rPr>
                        <a:t>点动模式</a:t>
                      </a:r>
                      <a:r>
                        <a:rPr lang="en-US" altLang="zh-CN" sz="1800" dirty="0">
                          <a:latin typeface="+mn-ea"/>
                          <a:ea typeface="+mn-ea"/>
                          <a:cs typeface="思源黑体 CN Medium" panose="020B0600000000000000" charset="-122"/>
                        </a:rPr>
                        <a:t>”</a:t>
                      </a:r>
                    </a:p>
                  </a:txBody>
                  <a:tcPr anchor="ctr"/>
                </a:tc>
                <a:extLst>
                  <a:ext uri="{0D108BD9-81ED-4DB2-BD59-A6C34878D82A}">
                    <a16:rowId xmlns:a16="http://schemas.microsoft.com/office/drawing/2014/main" val="10006"/>
                  </a:ext>
                </a:extLst>
              </a:tr>
            </a:tbl>
          </a:graphicData>
        </a:graphic>
      </p:graphicFrame>
      <p:pic>
        <p:nvPicPr>
          <p:cNvPr id="6" name="图片 5">
            <a:extLst>
              <a:ext uri="{FF2B5EF4-FFF2-40B4-BE49-F238E27FC236}">
                <a16:creationId xmlns:a16="http://schemas.microsoft.com/office/drawing/2014/main" id="{56E2B50E-8533-E316-D9BE-7BFF254BBB35}"/>
              </a:ext>
            </a:extLst>
          </p:cNvPr>
          <p:cNvPicPr>
            <a:picLocks noChangeAspect="1"/>
          </p:cNvPicPr>
          <p:nvPr/>
        </p:nvPicPr>
        <p:blipFill>
          <a:blip r:embed="rId3"/>
          <a:stretch>
            <a:fillRect/>
          </a:stretch>
        </p:blipFill>
        <p:spPr>
          <a:xfrm>
            <a:off x="2536018" y="1977044"/>
            <a:ext cx="489689" cy="385699"/>
          </a:xfrm>
          <a:prstGeom prst="rect">
            <a:avLst/>
          </a:prstGeom>
        </p:spPr>
      </p:pic>
      <p:pic>
        <p:nvPicPr>
          <p:cNvPr id="7" name="图片 6">
            <a:extLst>
              <a:ext uri="{FF2B5EF4-FFF2-40B4-BE49-F238E27FC236}">
                <a16:creationId xmlns:a16="http://schemas.microsoft.com/office/drawing/2014/main" id="{72BAFE16-C981-EF5D-4B16-13B0714BAE04}"/>
              </a:ext>
            </a:extLst>
          </p:cNvPr>
          <p:cNvPicPr>
            <a:picLocks noChangeAspect="1"/>
          </p:cNvPicPr>
          <p:nvPr/>
        </p:nvPicPr>
        <p:blipFill>
          <a:blip r:embed="rId4"/>
          <a:stretch>
            <a:fillRect/>
          </a:stretch>
        </p:blipFill>
        <p:spPr>
          <a:xfrm>
            <a:off x="2524085" y="2739959"/>
            <a:ext cx="501622" cy="454315"/>
          </a:xfrm>
          <a:prstGeom prst="rect">
            <a:avLst/>
          </a:prstGeom>
        </p:spPr>
      </p:pic>
      <p:pic>
        <p:nvPicPr>
          <p:cNvPr id="8" name="图片 7">
            <a:extLst>
              <a:ext uri="{FF2B5EF4-FFF2-40B4-BE49-F238E27FC236}">
                <a16:creationId xmlns:a16="http://schemas.microsoft.com/office/drawing/2014/main" id="{0ACA8DC3-B585-0F2B-FBAE-040D010B71B7}"/>
              </a:ext>
            </a:extLst>
          </p:cNvPr>
          <p:cNvPicPr>
            <a:picLocks noChangeAspect="1"/>
          </p:cNvPicPr>
          <p:nvPr/>
        </p:nvPicPr>
        <p:blipFill>
          <a:blip r:embed="rId5"/>
          <a:stretch>
            <a:fillRect/>
          </a:stretch>
        </p:blipFill>
        <p:spPr>
          <a:xfrm>
            <a:off x="2524085" y="3685408"/>
            <a:ext cx="517817" cy="479460"/>
          </a:xfrm>
          <a:prstGeom prst="rect">
            <a:avLst/>
          </a:prstGeom>
        </p:spPr>
      </p:pic>
      <p:pic>
        <p:nvPicPr>
          <p:cNvPr id="9" name="图片 8">
            <a:extLst>
              <a:ext uri="{FF2B5EF4-FFF2-40B4-BE49-F238E27FC236}">
                <a16:creationId xmlns:a16="http://schemas.microsoft.com/office/drawing/2014/main" id="{F1038B7B-F7DA-AAD3-5FEA-9097C2DCB80D}"/>
              </a:ext>
            </a:extLst>
          </p:cNvPr>
          <p:cNvPicPr>
            <a:picLocks noChangeAspect="1"/>
          </p:cNvPicPr>
          <p:nvPr/>
        </p:nvPicPr>
        <p:blipFill>
          <a:blip r:embed="rId5"/>
          <a:stretch>
            <a:fillRect/>
          </a:stretch>
        </p:blipFill>
        <p:spPr>
          <a:xfrm>
            <a:off x="3870120" y="4044359"/>
            <a:ext cx="542925" cy="502920"/>
          </a:xfrm>
          <a:prstGeom prst="rect">
            <a:avLst/>
          </a:prstGeom>
        </p:spPr>
      </p:pic>
      <p:pic>
        <p:nvPicPr>
          <p:cNvPr id="10" name="图片 9">
            <a:extLst>
              <a:ext uri="{FF2B5EF4-FFF2-40B4-BE49-F238E27FC236}">
                <a16:creationId xmlns:a16="http://schemas.microsoft.com/office/drawing/2014/main" id="{96CF1231-2C20-1FC2-BC3B-05626B701EDE}"/>
              </a:ext>
            </a:extLst>
          </p:cNvPr>
          <p:cNvPicPr>
            <a:picLocks noChangeAspect="1"/>
          </p:cNvPicPr>
          <p:nvPr/>
        </p:nvPicPr>
        <p:blipFill>
          <a:blip r:embed="rId6"/>
          <a:stretch>
            <a:fillRect/>
          </a:stretch>
        </p:blipFill>
        <p:spPr>
          <a:xfrm>
            <a:off x="2559613" y="4811061"/>
            <a:ext cx="517817" cy="357997"/>
          </a:xfrm>
          <a:prstGeom prst="rect">
            <a:avLst/>
          </a:prstGeom>
        </p:spPr>
      </p:pic>
      <p:pic>
        <p:nvPicPr>
          <p:cNvPr id="11" name="图片 10">
            <a:extLst>
              <a:ext uri="{FF2B5EF4-FFF2-40B4-BE49-F238E27FC236}">
                <a16:creationId xmlns:a16="http://schemas.microsoft.com/office/drawing/2014/main" id="{7D409DED-0E52-D26D-D13F-D85877F7B668}"/>
              </a:ext>
            </a:extLst>
          </p:cNvPr>
          <p:cNvPicPr>
            <a:picLocks noChangeAspect="1"/>
          </p:cNvPicPr>
          <p:nvPr/>
        </p:nvPicPr>
        <p:blipFill>
          <a:blip r:embed="rId7"/>
          <a:stretch>
            <a:fillRect/>
          </a:stretch>
        </p:blipFill>
        <p:spPr>
          <a:xfrm>
            <a:off x="2559613" y="5639899"/>
            <a:ext cx="505032" cy="326033"/>
          </a:xfrm>
          <a:prstGeom prst="rect">
            <a:avLst/>
          </a:prstGeom>
        </p:spPr>
      </p:pic>
      <p:pic>
        <p:nvPicPr>
          <p:cNvPr id="12" name="图片 11">
            <a:extLst>
              <a:ext uri="{FF2B5EF4-FFF2-40B4-BE49-F238E27FC236}">
                <a16:creationId xmlns:a16="http://schemas.microsoft.com/office/drawing/2014/main" id="{516F21ED-6B9C-F3F3-F36A-B211E41DCC77}"/>
              </a:ext>
            </a:extLst>
          </p:cNvPr>
          <p:cNvPicPr>
            <a:picLocks noChangeAspect="1"/>
          </p:cNvPicPr>
          <p:nvPr/>
        </p:nvPicPr>
        <p:blipFill>
          <a:blip r:embed="rId7"/>
          <a:stretch>
            <a:fillRect/>
          </a:stretch>
        </p:blipFill>
        <p:spPr>
          <a:xfrm>
            <a:off x="3857521" y="5254347"/>
            <a:ext cx="505032" cy="326033"/>
          </a:xfrm>
          <a:prstGeom prst="rect">
            <a:avLst/>
          </a:prstGeom>
        </p:spPr>
      </p:pic>
      <p:pic>
        <p:nvPicPr>
          <p:cNvPr id="13" name="图片 12">
            <a:extLst>
              <a:ext uri="{FF2B5EF4-FFF2-40B4-BE49-F238E27FC236}">
                <a16:creationId xmlns:a16="http://schemas.microsoft.com/office/drawing/2014/main" id="{9A920123-B251-C5C0-C07C-25DAB745A7F9}"/>
              </a:ext>
            </a:extLst>
          </p:cNvPr>
          <p:cNvPicPr>
            <a:picLocks noChangeAspect="1"/>
          </p:cNvPicPr>
          <p:nvPr/>
        </p:nvPicPr>
        <p:blipFill>
          <a:blip r:embed="rId7"/>
          <a:stretch>
            <a:fillRect/>
          </a:stretch>
        </p:blipFill>
        <p:spPr>
          <a:xfrm>
            <a:off x="3857521" y="5951118"/>
            <a:ext cx="505032" cy="326033"/>
          </a:xfrm>
          <a:prstGeom prst="rect">
            <a:avLst/>
          </a:prstGeom>
        </p:spPr>
      </p:pic>
      <p:pic>
        <p:nvPicPr>
          <p:cNvPr id="14" name="图片 13">
            <a:extLst>
              <a:ext uri="{FF2B5EF4-FFF2-40B4-BE49-F238E27FC236}">
                <a16:creationId xmlns:a16="http://schemas.microsoft.com/office/drawing/2014/main" id="{A1010496-D054-6CA5-05B2-C1AA09E42148}"/>
              </a:ext>
            </a:extLst>
          </p:cNvPr>
          <p:cNvPicPr>
            <a:picLocks noChangeAspect="1"/>
          </p:cNvPicPr>
          <p:nvPr/>
        </p:nvPicPr>
        <p:blipFill>
          <a:blip r:embed="rId8"/>
          <a:stretch>
            <a:fillRect/>
          </a:stretch>
        </p:blipFill>
        <p:spPr>
          <a:xfrm>
            <a:off x="3838575" y="3394228"/>
            <a:ext cx="770334" cy="445983"/>
          </a:xfrm>
          <a:prstGeom prst="rect">
            <a:avLst/>
          </a:prstGeom>
        </p:spPr>
      </p:pic>
      <p:sp>
        <p:nvSpPr>
          <p:cNvPr id="15" name="文本框 14">
            <a:extLst>
              <a:ext uri="{FF2B5EF4-FFF2-40B4-BE49-F238E27FC236}">
                <a16:creationId xmlns:a16="http://schemas.microsoft.com/office/drawing/2014/main" id="{3370EEE1-39B7-8DB8-C5AD-06AE10DAFB48}"/>
              </a:ext>
            </a:extLst>
          </p:cNvPr>
          <p:cNvSpPr txBox="1"/>
          <p:nvPr/>
        </p:nvSpPr>
        <p:spPr>
          <a:xfrm>
            <a:off x="4437089" y="4132869"/>
            <a:ext cx="982980" cy="369332"/>
          </a:xfrm>
          <a:prstGeom prst="rect">
            <a:avLst/>
          </a:prstGeom>
          <a:noFill/>
        </p:spPr>
        <p:txBody>
          <a:bodyPr wrap="square" rtlCol="0">
            <a:spAutoFit/>
          </a:bodyPr>
          <a:lstStyle/>
          <a:p>
            <a:r>
              <a:rPr lang="zh-CN" altLang="en-US" dirty="0">
                <a:latin typeface="思源黑体 CN Medium" panose="020B0600000000000000" charset="-122"/>
                <a:ea typeface="思源黑体 CN Medium" panose="020B0600000000000000" charset="-122"/>
              </a:rPr>
              <a:t>（闪烁）</a:t>
            </a:r>
          </a:p>
        </p:txBody>
      </p:sp>
      <p:sp>
        <p:nvSpPr>
          <p:cNvPr id="16" name="文本框 15">
            <a:extLst>
              <a:ext uri="{FF2B5EF4-FFF2-40B4-BE49-F238E27FC236}">
                <a16:creationId xmlns:a16="http://schemas.microsoft.com/office/drawing/2014/main" id="{86539654-9FA3-4E78-3FB1-BEB62028D4EB}"/>
              </a:ext>
            </a:extLst>
          </p:cNvPr>
          <p:cNvSpPr txBox="1"/>
          <p:nvPr/>
        </p:nvSpPr>
        <p:spPr>
          <a:xfrm>
            <a:off x="4342048" y="5934048"/>
            <a:ext cx="982980" cy="369332"/>
          </a:xfrm>
          <a:prstGeom prst="rect">
            <a:avLst/>
          </a:prstGeom>
          <a:noFill/>
        </p:spPr>
        <p:txBody>
          <a:bodyPr wrap="square" rtlCol="0">
            <a:spAutoFit/>
          </a:bodyPr>
          <a:lstStyle/>
          <a:p>
            <a:r>
              <a:rPr lang="zh-CN" altLang="en-US" dirty="0">
                <a:latin typeface="思源黑体 CN Medium" panose="020B0600000000000000" charset="-122"/>
                <a:ea typeface="思源黑体 CN Medium" panose="020B0600000000000000" charset="-122"/>
              </a:rPr>
              <a:t>（闪烁）</a:t>
            </a:r>
          </a:p>
        </p:txBody>
      </p:sp>
    </p:spTree>
    <p:extLst>
      <p:ext uri="{BB962C8B-B14F-4D97-AF65-F5344CB8AC3E}">
        <p14:creationId xmlns:p14="http://schemas.microsoft.com/office/powerpoint/2010/main" val="1374474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9816683" cy="2104872"/>
          </a:xfrm>
          <a:prstGeom prst="rect">
            <a:avLst/>
          </a:prstGeom>
          <a:noFill/>
        </p:spPr>
        <p:txBody>
          <a:bodyPr wrap="square">
            <a:spAutoFit/>
          </a:bodyPr>
          <a:lstStyle/>
          <a:p>
            <a:pPr>
              <a:lnSpc>
                <a:spcPct val="150000"/>
              </a:lnSpc>
            </a:pPr>
            <a:r>
              <a:rPr lang="en-US" altLang="zh-CN" dirty="0">
                <a:latin typeface="+mn-ea"/>
              </a:rPr>
              <a:t>(2)LED</a:t>
            </a:r>
            <a:r>
              <a:rPr lang="zh-CN" altLang="en-US" dirty="0">
                <a:latin typeface="+mn-ea"/>
              </a:rPr>
              <a:t>状态</a:t>
            </a:r>
          </a:p>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变频器只有一个</a:t>
            </a:r>
            <a:r>
              <a:rPr lang="en-US" altLang="zh-CN" dirty="0">
                <a:latin typeface="+mn-ea"/>
              </a:rPr>
              <a:t>LED</a:t>
            </a:r>
            <a:r>
              <a:rPr lang="zh-CN" altLang="en-US" dirty="0">
                <a:latin typeface="+mn-ea"/>
              </a:rPr>
              <a:t>指示灯，用来指示变频器的当前状态。</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LED</a:t>
            </a:r>
            <a:r>
              <a:rPr lang="zh-CN" altLang="en-US" dirty="0">
                <a:latin typeface="+mn-ea"/>
              </a:rPr>
              <a:t>指示灯为三色显示，可以显示橙色、绿色或红色。</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LED</a:t>
            </a:r>
            <a:r>
              <a:rPr lang="zh-CN" altLang="en-US" dirty="0">
                <a:latin typeface="+mn-ea"/>
              </a:rPr>
              <a:t>指示灯的状态根据变频器的状态不同而不同，用三种颜色加以区分，另外，还使用颜色</a:t>
            </a:r>
            <a:r>
              <a:rPr lang="en-US" altLang="zh-CN" dirty="0">
                <a:latin typeface="+mn-ea"/>
              </a:rPr>
              <a:t>+</a:t>
            </a:r>
            <a:r>
              <a:rPr lang="zh-CN" altLang="en-US" dirty="0">
                <a:latin typeface="+mn-ea"/>
              </a:rPr>
              <a:t>闪烁来表示状态</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2" name="表格 1">
            <a:extLst>
              <a:ext uri="{FF2B5EF4-FFF2-40B4-BE49-F238E27FC236}">
                <a16:creationId xmlns:a16="http://schemas.microsoft.com/office/drawing/2014/main" id="{2073C340-87ED-6172-1311-A4ABA330CC75}"/>
              </a:ext>
            </a:extLst>
          </p:cNvPr>
          <p:cNvGraphicFramePr>
            <a:graphicFrameLocks noGrp="1"/>
          </p:cNvGraphicFramePr>
          <p:nvPr>
            <p:extLst>
              <p:ext uri="{D42A27DB-BD31-4B8C-83A1-F6EECF244321}">
                <p14:modId xmlns:p14="http://schemas.microsoft.com/office/powerpoint/2010/main" val="2573763956"/>
              </p:ext>
            </p:extLst>
          </p:nvPr>
        </p:nvGraphicFramePr>
        <p:xfrm>
          <a:off x="2952725" y="3199929"/>
          <a:ext cx="6961031" cy="2839389"/>
        </p:xfrm>
        <a:graphic>
          <a:graphicData uri="http://schemas.openxmlformats.org/drawingml/2006/table">
            <a:tbl>
              <a:tblPr>
                <a:tableStyleId>{5C22544A-7EE6-4342-B048-85BDC9FD1C3A}</a:tableStyleId>
              </a:tblPr>
              <a:tblGrid>
                <a:gridCol w="2160240">
                  <a:extLst>
                    <a:ext uri="{9D8B030D-6E8A-4147-A177-3AD203B41FA5}">
                      <a16:colId xmlns:a16="http://schemas.microsoft.com/office/drawing/2014/main" val="1567537003"/>
                    </a:ext>
                  </a:extLst>
                </a:gridCol>
                <a:gridCol w="2371836">
                  <a:extLst>
                    <a:ext uri="{9D8B030D-6E8A-4147-A177-3AD203B41FA5}">
                      <a16:colId xmlns:a16="http://schemas.microsoft.com/office/drawing/2014/main" val="2700806477"/>
                    </a:ext>
                  </a:extLst>
                </a:gridCol>
                <a:gridCol w="2428955">
                  <a:extLst>
                    <a:ext uri="{9D8B030D-6E8A-4147-A177-3AD203B41FA5}">
                      <a16:colId xmlns:a16="http://schemas.microsoft.com/office/drawing/2014/main" val="910453461"/>
                    </a:ext>
                  </a:extLst>
                </a:gridCol>
              </a:tblGrid>
              <a:tr h="429021">
                <a:tc>
                  <a:txBody>
                    <a:bodyPr/>
                    <a:lstStyle/>
                    <a:p>
                      <a:pPr algn="ctr"/>
                      <a:r>
                        <a:rPr lang="zh-CN" sz="1600" dirty="0">
                          <a:effectLst/>
                        </a:rPr>
                        <a:t>变频器状态</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2">
                  <a:txBody>
                    <a:bodyPr/>
                    <a:lstStyle/>
                    <a:p>
                      <a:pPr algn="ctr"/>
                      <a:r>
                        <a:rPr lang="en-US" sz="1600" dirty="0">
                          <a:effectLst/>
                        </a:rPr>
                        <a:t>LED</a:t>
                      </a:r>
                      <a:r>
                        <a:rPr lang="zh-CN" sz="1600" dirty="0">
                          <a:effectLst/>
                        </a:rPr>
                        <a:t>颜色</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val="2006154165"/>
                  </a:ext>
                </a:extLst>
              </a:tr>
              <a:tr h="529325">
                <a:tc>
                  <a:txBody>
                    <a:bodyPr/>
                    <a:lstStyle/>
                    <a:p>
                      <a:pPr algn="ctr"/>
                      <a:r>
                        <a:rPr lang="zh-CN" sz="1600" dirty="0">
                          <a:effectLst/>
                        </a:rPr>
                        <a:t>上电</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dirty="0">
                          <a:effectLst/>
                        </a:rPr>
                        <a:t>橙色</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endParaRPr lang="en-US"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797517976"/>
                  </a:ext>
                </a:extLst>
              </a:tr>
              <a:tr h="593980">
                <a:tc>
                  <a:txBody>
                    <a:bodyPr/>
                    <a:lstStyle/>
                    <a:p>
                      <a:pPr algn="ctr"/>
                      <a:r>
                        <a:rPr lang="zh-CN" sz="1600">
                          <a:effectLst/>
                        </a:rPr>
                        <a:t>准备就绪（无故障）</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dirty="0">
                          <a:effectLst/>
                        </a:rPr>
                        <a:t>绿色</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endParaRPr lang="en-US"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163217122"/>
                  </a:ext>
                </a:extLst>
              </a:tr>
              <a:tr h="429021">
                <a:tc>
                  <a:txBody>
                    <a:bodyPr/>
                    <a:lstStyle/>
                    <a:p>
                      <a:pPr algn="ctr"/>
                      <a:r>
                        <a:rPr lang="zh-CN" sz="1600">
                          <a:effectLst/>
                        </a:rPr>
                        <a:t>调试模式</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dirty="0">
                          <a:effectLst/>
                        </a:rPr>
                        <a:t>绿色，</a:t>
                      </a:r>
                      <a:r>
                        <a:rPr lang="en-US" sz="1600" dirty="0">
                          <a:effectLst/>
                        </a:rPr>
                        <a:t>0.5Hz</a:t>
                      </a:r>
                      <a:r>
                        <a:rPr lang="zh-CN" sz="1600" dirty="0">
                          <a:effectLst/>
                        </a:rPr>
                        <a:t>缓慢闪烁</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endParaRPr lang="en-US"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334801000"/>
                  </a:ext>
                </a:extLst>
              </a:tr>
              <a:tr h="429021">
                <a:tc>
                  <a:txBody>
                    <a:bodyPr/>
                    <a:lstStyle/>
                    <a:p>
                      <a:pPr algn="ctr"/>
                      <a:r>
                        <a:rPr lang="zh-CN" sz="1600">
                          <a:effectLst/>
                        </a:rPr>
                        <a:t>发生故障</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dirty="0">
                          <a:effectLst/>
                        </a:rPr>
                        <a:t>红色，</a:t>
                      </a:r>
                      <a:r>
                        <a:rPr lang="en-US" sz="1600" dirty="0">
                          <a:effectLst/>
                        </a:rPr>
                        <a:t>2Hz</a:t>
                      </a:r>
                      <a:r>
                        <a:rPr lang="zh-CN" sz="1600" dirty="0">
                          <a:effectLst/>
                        </a:rPr>
                        <a:t>快速闪烁</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endParaRPr lang="en-US" sz="1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688703282"/>
                  </a:ext>
                </a:extLst>
              </a:tr>
              <a:tr h="429021">
                <a:tc>
                  <a:txBody>
                    <a:bodyPr/>
                    <a:lstStyle/>
                    <a:p>
                      <a:pPr algn="ctr"/>
                      <a:r>
                        <a:rPr lang="zh-CN" sz="1600">
                          <a:effectLst/>
                        </a:rPr>
                        <a:t>参数克隆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dirty="0">
                          <a:effectLst/>
                        </a:rPr>
                        <a:t>橙色，</a:t>
                      </a:r>
                      <a:r>
                        <a:rPr lang="en-US" sz="1600" dirty="0">
                          <a:effectLst/>
                        </a:rPr>
                        <a:t>1Hz</a:t>
                      </a:r>
                      <a:r>
                        <a:rPr lang="zh-CN" sz="1600" dirty="0">
                          <a:effectLst/>
                        </a:rPr>
                        <a:t>闪烁</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endParaRPr lang="en-US" sz="1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675467873"/>
                  </a:ext>
                </a:extLst>
              </a:tr>
            </a:tbl>
          </a:graphicData>
        </a:graphic>
      </p:graphicFrame>
      <p:pic>
        <p:nvPicPr>
          <p:cNvPr id="2053" name="图片 20">
            <a:extLst>
              <a:ext uri="{FF2B5EF4-FFF2-40B4-BE49-F238E27FC236}">
                <a16:creationId xmlns:a16="http://schemas.microsoft.com/office/drawing/2014/main" id="{D5FD1DC2-2269-D1DB-1A1A-4A6968947D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69919" y="3749022"/>
            <a:ext cx="360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图片 21">
            <a:extLst>
              <a:ext uri="{FF2B5EF4-FFF2-40B4-BE49-F238E27FC236}">
                <a16:creationId xmlns:a16="http://schemas.microsoft.com/office/drawing/2014/main" id="{B0EF91F1-6FBA-0F1B-CAD1-A3D32A0CEA8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7856" y="4351837"/>
            <a:ext cx="360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图片 22">
            <a:extLst>
              <a:ext uri="{FF2B5EF4-FFF2-40B4-BE49-F238E27FC236}">
                <a16:creationId xmlns:a16="http://schemas.microsoft.com/office/drawing/2014/main" id="{1CA1423C-8A3C-B092-69E9-0875952BFDA8}"/>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7856" y="4835577"/>
            <a:ext cx="360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图片 23">
            <a:extLst>
              <a:ext uri="{FF2B5EF4-FFF2-40B4-BE49-F238E27FC236}">
                <a16:creationId xmlns:a16="http://schemas.microsoft.com/office/drawing/2014/main" id="{BCF8E307-32D7-2700-C28D-48AA7CD88F21}"/>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7856" y="5270818"/>
            <a:ext cx="360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2049" name="图片 24">
            <a:extLst>
              <a:ext uri="{FF2B5EF4-FFF2-40B4-BE49-F238E27FC236}">
                <a16:creationId xmlns:a16="http://schemas.microsoft.com/office/drawing/2014/main" id="{C943CE31-52A1-8E6F-8BDE-F2BB07AC3CFC}"/>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87919" y="5655068"/>
            <a:ext cx="360000" cy="3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4733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30382" y="1612301"/>
            <a:ext cx="9816683" cy="858377"/>
          </a:xfrm>
          <a:prstGeom prst="rect">
            <a:avLst/>
          </a:prstGeom>
          <a:noFill/>
        </p:spPr>
        <p:txBody>
          <a:bodyPr wrap="square">
            <a:spAutoFit/>
          </a:bodyPr>
          <a:lstStyle/>
          <a:p>
            <a:pPr>
              <a:lnSpc>
                <a:spcPct val="150000"/>
              </a:lnSpc>
            </a:pPr>
            <a:r>
              <a:rPr lang="en-US" altLang="zh-CN" dirty="0">
                <a:latin typeface="+mn-ea"/>
              </a:rPr>
              <a:t>SINAMICS V20</a:t>
            </a:r>
            <a:r>
              <a:rPr lang="zh-CN" altLang="en-US" dirty="0">
                <a:latin typeface="+mn-ea"/>
              </a:rPr>
              <a:t>的内置</a:t>
            </a:r>
            <a:r>
              <a:rPr lang="en-US" altLang="zh-CN" dirty="0">
                <a:latin typeface="+mn-ea"/>
              </a:rPr>
              <a:t>BOP</a:t>
            </a:r>
            <a:r>
              <a:rPr lang="zh-CN" altLang="en-US" dirty="0">
                <a:latin typeface="+mn-ea"/>
              </a:rPr>
              <a:t>集显示和操作为一体，具备显示多样性，功能多样性，及操作的简洁性，具有较好的人机交互性。</a:t>
            </a:r>
            <a:r>
              <a:rPr lang="en-US" altLang="zh-CN" dirty="0">
                <a:latin typeface="+mn-ea"/>
              </a:rPr>
              <a:t>LCD</a:t>
            </a:r>
            <a:r>
              <a:rPr lang="zh-CN" altLang="en-US" dirty="0">
                <a:latin typeface="+mn-ea"/>
              </a:rPr>
              <a:t>显示采用层级菜单的结构，共有</a:t>
            </a:r>
            <a:r>
              <a:rPr lang="en-US" altLang="zh-CN" dirty="0">
                <a:latin typeface="+mn-ea"/>
              </a:rPr>
              <a:t>4</a:t>
            </a:r>
            <a:r>
              <a:rPr lang="zh-CN" altLang="en-US" dirty="0">
                <a:latin typeface="+mn-ea"/>
              </a:rPr>
              <a:t>个菜单。</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97C6EFC2-F491-2F86-1741-68D590B7C336}"/>
              </a:ext>
            </a:extLst>
          </p:cNvPr>
          <p:cNvSpPr>
            <a:spLocks noChangeArrowheads="1"/>
          </p:cNvSpPr>
          <p:nvPr/>
        </p:nvSpPr>
        <p:spPr bwMode="auto">
          <a:xfrm>
            <a:off x="630382" y="103124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2.1.4 SINAMICS V20</a:t>
            </a:r>
            <a:r>
              <a:rPr lang="zh-CN" altLang="en-US" sz="2400" b="1" dirty="0">
                <a:solidFill>
                  <a:srgbClr val="294B64"/>
                </a:solidFill>
                <a:latin typeface="微软雅黑" panose="020B0503020204020204" charset="-122"/>
                <a:ea typeface="微软雅黑" panose="020B0503020204020204" charset="-122"/>
              </a:rPr>
              <a:t>变频器的菜单结构</a:t>
            </a:r>
          </a:p>
        </p:txBody>
      </p:sp>
      <p:graphicFrame>
        <p:nvGraphicFramePr>
          <p:cNvPr id="6" name="表格 5">
            <a:extLst>
              <a:ext uri="{FF2B5EF4-FFF2-40B4-BE49-F238E27FC236}">
                <a16:creationId xmlns:a16="http://schemas.microsoft.com/office/drawing/2014/main" id="{AB49A02F-DA4A-CA27-82C3-A9C48AEF542A}"/>
              </a:ext>
            </a:extLst>
          </p:cNvPr>
          <p:cNvGraphicFramePr>
            <a:graphicFrameLocks noGrp="1"/>
          </p:cNvGraphicFramePr>
          <p:nvPr>
            <p:extLst>
              <p:ext uri="{D42A27DB-BD31-4B8C-83A1-F6EECF244321}">
                <p14:modId xmlns:p14="http://schemas.microsoft.com/office/powerpoint/2010/main" val="3482939808"/>
              </p:ext>
            </p:extLst>
          </p:nvPr>
        </p:nvGraphicFramePr>
        <p:xfrm>
          <a:off x="1368549" y="2933379"/>
          <a:ext cx="8574459" cy="2311698"/>
        </p:xfrm>
        <a:graphic>
          <a:graphicData uri="http://schemas.openxmlformats.org/drawingml/2006/table">
            <a:tbl>
              <a:tblPr>
                <a:tableStyleId>{22838BEF-8BB2-4498-84A7-C5851F593DF1}</a:tableStyleId>
              </a:tblPr>
              <a:tblGrid>
                <a:gridCol w="2304256">
                  <a:extLst>
                    <a:ext uri="{9D8B030D-6E8A-4147-A177-3AD203B41FA5}">
                      <a16:colId xmlns:a16="http://schemas.microsoft.com/office/drawing/2014/main" val="1078008035"/>
                    </a:ext>
                  </a:extLst>
                </a:gridCol>
                <a:gridCol w="6270203">
                  <a:extLst>
                    <a:ext uri="{9D8B030D-6E8A-4147-A177-3AD203B41FA5}">
                      <a16:colId xmlns:a16="http://schemas.microsoft.com/office/drawing/2014/main" val="1623607419"/>
                    </a:ext>
                  </a:extLst>
                </a:gridCol>
              </a:tblGrid>
              <a:tr h="313119">
                <a:tc>
                  <a:txBody>
                    <a:bodyPr/>
                    <a:lstStyle/>
                    <a:p>
                      <a:pPr algn="ctr"/>
                      <a:r>
                        <a:rPr lang="zh-CN" sz="1600">
                          <a:effectLst/>
                        </a:rPr>
                        <a:t>菜单</a:t>
                      </a:r>
                      <a:endParaRPr lang="zh-CN" sz="1800">
                        <a:effectLst/>
                        <a:latin typeface="+mn-ea"/>
                        <a:ea typeface="+mn-ea"/>
                        <a:cs typeface="Times New Roman" panose="02020603050405020304" pitchFamily="18" charset="0"/>
                      </a:endParaRPr>
                    </a:p>
                  </a:txBody>
                  <a:tcPr marL="68580" marR="68580" marT="0" marB="0"/>
                </a:tc>
                <a:tc>
                  <a:txBody>
                    <a:bodyPr/>
                    <a:lstStyle/>
                    <a:p>
                      <a:pPr algn="ctr"/>
                      <a:r>
                        <a:rPr lang="zh-CN" sz="1600">
                          <a:effectLst/>
                        </a:rPr>
                        <a:t>说明</a:t>
                      </a:r>
                      <a:endParaRPr lang="zh-CN" sz="180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val="4089729591"/>
                  </a:ext>
                </a:extLst>
              </a:tr>
              <a:tr h="626238">
                <a:tc>
                  <a:txBody>
                    <a:bodyPr/>
                    <a:lstStyle/>
                    <a:p>
                      <a:pPr algn="ctr"/>
                      <a:r>
                        <a:rPr lang="en-US" sz="1600" dirty="0">
                          <a:effectLst/>
                        </a:rPr>
                        <a:t>50/60Hz</a:t>
                      </a:r>
                      <a:r>
                        <a:rPr lang="zh-CN" sz="1600" dirty="0">
                          <a:effectLst/>
                        </a:rPr>
                        <a:t>选择菜单</a:t>
                      </a:r>
                      <a:endParaRPr lang="zh-CN" sz="1800" dirty="0">
                        <a:effectLst/>
                        <a:latin typeface="+mn-ea"/>
                        <a:ea typeface="+mn-ea"/>
                        <a:cs typeface="Times New Roman" panose="02020603050405020304" pitchFamily="18" charset="0"/>
                      </a:endParaRPr>
                    </a:p>
                  </a:txBody>
                  <a:tcPr marL="68580" marR="68580" marT="0" marB="0" anchor="ctr"/>
                </a:tc>
                <a:tc>
                  <a:txBody>
                    <a:bodyPr/>
                    <a:lstStyle/>
                    <a:p>
                      <a:pPr algn="l"/>
                      <a:r>
                        <a:rPr lang="zh-CN" sz="1600" dirty="0">
                          <a:effectLst/>
                        </a:rPr>
                        <a:t>第一次上电或工厂复位后有效。</a:t>
                      </a:r>
                      <a:endParaRPr lang="zh-CN" sz="1800" dirty="0">
                        <a:effectLst/>
                        <a:latin typeface="+mn-ea"/>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1206715887"/>
                  </a:ext>
                </a:extLst>
              </a:tr>
              <a:tr h="313119">
                <a:tc gridSpan="2">
                  <a:txBody>
                    <a:bodyPr/>
                    <a:lstStyle/>
                    <a:p>
                      <a:pPr algn="ctr"/>
                      <a:r>
                        <a:rPr lang="zh-CN" sz="1600" dirty="0">
                          <a:effectLst/>
                        </a:rPr>
                        <a:t>主菜单</a:t>
                      </a:r>
                      <a:endParaRPr lang="zh-CN" sz="1800" dirty="0">
                        <a:effectLst/>
                        <a:latin typeface="+mn-ea"/>
                        <a:ea typeface="+mn-ea"/>
                        <a:cs typeface="Times New Roman" panose="02020603050405020304" pitchFamily="18" charset="0"/>
                      </a:endParaRPr>
                    </a:p>
                  </a:txBody>
                  <a:tcPr marL="68580" marR="68580" marT="0" marB="0"/>
                </a:tc>
                <a:tc hMerge="1">
                  <a:txBody>
                    <a:bodyPr/>
                    <a:lstStyle/>
                    <a:p>
                      <a:pPr algn="ctr"/>
                      <a:endParaRPr lang="zh-CN" sz="18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val="2351062209"/>
                  </a:ext>
                </a:extLst>
              </a:tr>
              <a:tr h="422384">
                <a:tc>
                  <a:txBody>
                    <a:bodyPr/>
                    <a:lstStyle/>
                    <a:p>
                      <a:pPr algn="just"/>
                      <a:r>
                        <a:rPr lang="zh-CN" sz="1600" dirty="0">
                          <a:effectLst/>
                        </a:rPr>
                        <a:t>显示菜单（默认显示）</a:t>
                      </a:r>
                      <a:endParaRPr lang="zh-CN" sz="1800" dirty="0">
                        <a:effectLst/>
                        <a:latin typeface="+mn-ea"/>
                        <a:ea typeface="+mn-ea"/>
                        <a:cs typeface="Times New Roman" panose="02020603050405020304" pitchFamily="18" charset="0"/>
                      </a:endParaRPr>
                    </a:p>
                  </a:txBody>
                  <a:tcPr marL="68580" marR="68580" marT="0" marB="0"/>
                </a:tc>
                <a:tc>
                  <a:txBody>
                    <a:bodyPr/>
                    <a:lstStyle/>
                    <a:p>
                      <a:pPr algn="just"/>
                      <a:r>
                        <a:rPr lang="zh-CN" sz="1600">
                          <a:effectLst/>
                        </a:rPr>
                        <a:t>基本关键参数的浏览，例如，频率、电压、电流、</a:t>
                      </a:r>
                      <a:r>
                        <a:rPr lang="en-US" sz="1600">
                          <a:effectLst/>
                        </a:rPr>
                        <a:t>DC</a:t>
                      </a:r>
                      <a:r>
                        <a:rPr lang="zh-CN" sz="1600">
                          <a:effectLst/>
                        </a:rPr>
                        <a:t>母线电压等</a:t>
                      </a:r>
                      <a:endParaRPr lang="zh-CN" sz="180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val="1904560155"/>
                  </a:ext>
                </a:extLst>
              </a:tr>
              <a:tr h="323719">
                <a:tc>
                  <a:txBody>
                    <a:bodyPr/>
                    <a:lstStyle/>
                    <a:p>
                      <a:pPr algn="just"/>
                      <a:r>
                        <a:rPr lang="zh-CN" sz="1600">
                          <a:effectLst/>
                        </a:rPr>
                        <a:t>设置菜单</a:t>
                      </a:r>
                      <a:endParaRPr lang="zh-CN" sz="1800">
                        <a:effectLst/>
                        <a:latin typeface="+mn-ea"/>
                        <a:ea typeface="+mn-ea"/>
                        <a:cs typeface="Times New Roman" panose="02020603050405020304" pitchFamily="18" charset="0"/>
                      </a:endParaRPr>
                    </a:p>
                  </a:txBody>
                  <a:tcPr marL="68580" marR="68580" marT="0" marB="0"/>
                </a:tc>
                <a:tc>
                  <a:txBody>
                    <a:bodyPr/>
                    <a:lstStyle/>
                    <a:p>
                      <a:pPr algn="just"/>
                      <a:r>
                        <a:rPr lang="zh-CN" sz="1600">
                          <a:effectLst/>
                        </a:rPr>
                        <a:t>处理变频器快速调试参数</a:t>
                      </a:r>
                      <a:endParaRPr lang="zh-CN" sz="180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val="542089441"/>
                  </a:ext>
                </a:extLst>
              </a:tr>
              <a:tr h="313119">
                <a:tc>
                  <a:txBody>
                    <a:bodyPr/>
                    <a:lstStyle/>
                    <a:p>
                      <a:pPr algn="just"/>
                      <a:r>
                        <a:rPr lang="zh-CN" sz="1600">
                          <a:effectLst/>
                        </a:rPr>
                        <a:t>参数菜单</a:t>
                      </a:r>
                      <a:endParaRPr lang="zh-CN" sz="1800">
                        <a:effectLst/>
                        <a:latin typeface="+mn-ea"/>
                        <a:ea typeface="+mn-ea"/>
                        <a:cs typeface="Times New Roman" panose="02020603050405020304" pitchFamily="18" charset="0"/>
                      </a:endParaRPr>
                    </a:p>
                  </a:txBody>
                  <a:tcPr marL="68580" marR="68580" marT="0" marB="0"/>
                </a:tc>
                <a:tc>
                  <a:txBody>
                    <a:bodyPr/>
                    <a:lstStyle/>
                    <a:p>
                      <a:pPr algn="just"/>
                      <a:r>
                        <a:rPr lang="zh-CN" sz="1600" dirty="0">
                          <a:effectLst/>
                        </a:rPr>
                        <a:t>处理变频器所有有效参数</a:t>
                      </a:r>
                      <a:endParaRPr lang="zh-CN" sz="1800" dirty="0">
                        <a:effectLst/>
                        <a:latin typeface="+mn-ea"/>
                        <a:ea typeface="+mn-ea"/>
                        <a:cs typeface="Times New Roman" panose="02020603050405020304" pitchFamily="18" charset="0"/>
                      </a:endParaRPr>
                    </a:p>
                  </a:txBody>
                  <a:tcPr marL="68580" marR="68580" marT="0" marB="0"/>
                </a:tc>
                <a:extLst>
                  <a:ext uri="{0D108BD9-81ED-4DB2-BD59-A6C34878D82A}">
                    <a16:rowId xmlns:a16="http://schemas.microsoft.com/office/drawing/2014/main" val="3526100593"/>
                  </a:ext>
                </a:extLst>
              </a:tr>
            </a:tbl>
          </a:graphicData>
        </a:graphic>
      </p:graphicFrame>
    </p:spTree>
    <p:extLst>
      <p:ext uri="{BB962C8B-B14F-4D97-AF65-F5344CB8AC3E}">
        <p14:creationId xmlns:p14="http://schemas.microsoft.com/office/powerpoint/2010/main" val="4007962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9816683" cy="212237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变频器首次上电或完成工厂复位操作后，显示“</a:t>
            </a:r>
            <a:r>
              <a:rPr lang="en-US" altLang="zh-CN" dirty="0">
                <a:latin typeface="+mn-ea"/>
              </a:rPr>
              <a:t>50/60Hz</a:t>
            </a:r>
            <a:r>
              <a:rPr lang="zh-CN" altLang="en-US" dirty="0">
                <a:latin typeface="+mn-ea"/>
              </a:rPr>
              <a:t>选择”菜单。</a:t>
            </a:r>
            <a:endParaRPr lang="en-US" altLang="zh-CN" dirty="0">
              <a:latin typeface="+mn-ea"/>
            </a:endParaRPr>
          </a:p>
          <a:p>
            <a:pPr marL="285750" indent="-285750">
              <a:lnSpc>
                <a:spcPct val="150000"/>
              </a:lnSpc>
              <a:buFont typeface="Arial" panose="020B0604020202020204" pitchFamily="34" charset="0"/>
              <a:buChar char="•"/>
            </a:pP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50/60Hz</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选择”菜单根据电机使用地区设置电机的基础频率，通过此选择来确定功率数值的单位，以</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[kW]</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或</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[hp]</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表示，默认电机频率为</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50Hz</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，欧洲地区功率单位</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kW</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800" dirty="0">
                <a:solidFill>
                  <a:srgbClr val="000000"/>
                </a:solidFill>
                <a:effectLst/>
                <a:ea typeface="宋体" panose="02010600030101010101" pitchFamily="2" charset="-122"/>
                <a:cs typeface="宋体" panose="02010600030101010101" pitchFamily="2" charset="-122"/>
              </a:rPr>
              <a:t>对“</a:t>
            </a:r>
            <a:r>
              <a:rPr lang="en-US" altLang="zh-CN" sz="1800" dirty="0">
                <a:solidFill>
                  <a:srgbClr val="000000"/>
                </a:solidFill>
                <a:effectLst/>
                <a:ea typeface="宋体" panose="02010600030101010101" pitchFamily="2" charset="-122"/>
                <a:cs typeface="宋体" panose="02010600030101010101" pitchFamily="2" charset="-122"/>
              </a:rPr>
              <a:t>50/60Hz</a:t>
            </a:r>
            <a:r>
              <a:rPr lang="zh-CN" altLang="zh-CN" sz="1800" dirty="0">
                <a:solidFill>
                  <a:srgbClr val="000000"/>
                </a:solidFill>
                <a:effectLst/>
                <a:ea typeface="宋体" panose="02010600030101010101" pitchFamily="2" charset="-122"/>
                <a:cs typeface="宋体" panose="02010600030101010101" pitchFamily="2" charset="-122"/>
              </a:rPr>
              <a:t>频率选择”菜单确定电机频率后，会进入设置菜单；如果不做频率选择，则退出</a:t>
            </a:r>
            <a:r>
              <a:rPr lang="en-US" altLang="zh-CN" sz="1800" dirty="0">
                <a:solidFill>
                  <a:srgbClr val="000000"/>
                </a:solidFill>
                <a:effectLst/>
                <a:ea typeface="宋体" panose="02010600030101010101" pitchFamily="2" charset="-122"/>
                <a:cs typeface="宋体" panose="02010600030101010101" pitchFamily="2" charset="-122"/>
              </a:rPr>
              <a:t>50/60Hz</a:t>
            </a:r>
            <a:r>
              <a:rPr lang="zh-CN" altLang="zh-CN" sz="1800" dirty="0">
                <a:solidFill>
                  <a:srgbClr val="000000"/>
                </a:solidFill>
                <a:effectLst/>
                <a:ea typeface="宋体" panose="02010600030101010101" pitchFamily="2" charset="-122"/>
                <a:cs typeface="宋体" panose="02010600030101010101" pitchFamily="2" charset="-122"/>
              </a:rPr>
              <a:t>频率菜单，进入数据显示菜单，</a:t>
            </a:r>
            <a:endParaRPr lang="zh-CN" altLang="en-US" dirty="0">
              <a:latin typeface="+mn-ea"/>
            </a:endParaRP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图片 3">
            <a:extLst>
              <a:ext uri="{FF2B5EF4-FFF2-40B4-BE49-F238E27FC236}">
                <a16:creationId xmlns:a16="http://schemas.microsoft.com/office/drawing/2014/main" id="{3A77D9FE-152D-439D-CD18-2EF26963F961}"/>
              </a:ext>
            </a:extLst>
          </p:cNvPr>
          <p:cNvPicPr>
            <a:picLocks noChangeAspect="1"/>
          </p:cNvPicPr>
          <p:nvPr/>
        </p:nvPicPr>
        <p:blipFill>
          <a:blip r:embed="rId2"/>
          <a:stretch>
            <a:fillRect/>
          </a:stretch>
        </p:blipFill>
        <p:spPr>
          <a:xfrm>
            <a:off x="2952725" y="3418247"/>
            <a:ext cx="5841041" cy="2774168"/>
          </a:xfrm>
          <a:prstGeom prst="rect">
            <a:avLst/>
          </a:prstGeom>
        </p:spPr>
      </p:pic>
    </p:spTree>
    <p:extLst>
      <p:ext uri="{BB962C8B-B14F-4D97-AF65-F5344CB8AC3E}">
        <p14:creationId xmlns:p14="http://schemas.microsoft.com/office/powerpoint/2010/main" val="3020411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4776123" cy="4182363"/>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变频器在首次上电或工厂复位后，会进入</a:t>
            </a:r>
            <a:r>
              <a:rPr lang="zh-CN" altLang="en-US" b="1" dirty="0">
                <a:latin typeface="+mn-ea"/>
              </a:rPr>
              <a:t>“</a:t>
            </a:r>
            <a:r>
              <a:rPr lang="en-US" altLang="zh-CN" b="1" dirty="0">
                <a:latin typeface="+mn-ea"/>
              </a:rPr>
              <a:t>50/60Hz</a:t>
            </a:r>
            <a:r>
              <a:rPr lang="zh-CN" altLang="en-US" b="1" dirty="0">
                <a:latin typeface="+mn-ea"/>
              </a:rPr>
              <a:t>频率选择”菜单</a:t>
            </a:r>
            <a:r>
              <a:rPr lang="zh-CN" altLang="en-US" dirty="0">
                <a:latin typeface="+mn-ea"/>
              </a:rPr>
              <a:t>，进行相应的选择操作后，会进入主菜单设置或显示菜单。</a:t>
            </a:r>
            <a:endParaRPr lang="en-US" altLang="zh-CN" dirty="0">
              <a:latin typeface="+mn-ea"/>
            </a:endParaRPr>
          </a:p>
          <a:p>
            <a:pPr marL="285750" indent="-285750">
              <a:lnSpc>
                <a:spcPct val="150000"/>
              </a:lnSpc>
              <a:buFont typeface="Arial" panose="020B0604020202020204" pitchFamily="34" charset="0"/>
              <a:buChar char="•"/>
            </a:pPr>
            <a:r>
              <a:rPr lang="zh-CN" altLang="zh-CN" sz="1800" b="1" dirty="0">
                <a:solidFill>
                  <a:srgbClr val="000000"/>
                </a:solidFill>
                <a:effectLst/>
                <a:ea typeface="宋体" panose="02010600030101010101" pitchFamily="2" charset="-122"/>
                <a:cs typeface="宋体" panose="02010600030101010101" pitchFamily="2" charset="-122"/>
              </a:rPr>
              <a:t>显示菜单</a:t>
            </a:r>
            <a:r>
              <a:rPr lang="en-US" altLang="zh-CN" sz="1800" b="1" dirty="0">
                <a:solidFill>
                  <a:srgbClr val="000000"/>
                </a:solidFill>
                <a:effectLst/>
                <a:ea typeface="宋体" panose="02010600030101010101" pitchFamily="2" charset="-122"/>
                <a:cs typeface="宋体" panose="02010600030101010101" pitchFamily="2" charset="-122"/>
              </a:rPr>
              <a:t> </a:t>
            </a:r>
            <a:r>
              <a:rPr lang="zh-CN" altLang="zh-CN" sz="1800" dirty="0">
                <a:solidFill>
                  <a:srgbClr val="000000"/>
                </a:solidFill>
                <a:effectLst/>
                <a:ea typeface="宋体" panose="02010600030101010101" pitchFamily="2" charset="-122"/>
                <a:cs typeface="宋体" panose="02010600030101010101" pitchFamily="2" charset="-122"/>
              </a:rPr>
              <a:t>是默认主菜单。通过显示菜单可以浏览变频器的主要参数，例如，频率、电压、电流、</a:t>
            </a:r>
            <a:r>
              <a:rPr lang="en-US" altLang="zh-CN" sz="1800" dirty="0">
                <a:solidFill>
                  <a:srgbClr val="000000"/>
                </a:solidFill>
                <a:effectLst/>
                <a:ea typeface="宋体" panose="02010600030101010101" pitchFamily="2" charset="-122"/>
                <a:cs typeface="宋体" panose="02010600030101010101" pitchFamily="2" charset="-122"/>
              </a:rPr>
              <a:t>DC</a:t>
            </a:r>
            <a:r>
              <a:rPr lang="zh-CN" altLang="zh-CN" sz="1800" dirty="0">
                <a:solidFill>
                  <a:srgbClr val="000000"/>
                </a:solidFill>
                <a:effectLst/>
                <a:ea typeface="宋体" panose="02010600030101010101" pitchFamily="2" charset="-122"/>
                <a:cs typeface="宋体" panose="02010600030101010101" pitchFamily="2" charset="-122"/>
              </a:rPr>
              <a:t>母线电压等。</a:t>
            </a:r>
            <a:endParaRPr lang="en-US" altLang="zh-CN" sz="1800" dirty="0">
              <a:solidFill>
                <a:srgbClr val="000000"/>
              </a:solidFill>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800" b="1" dirty="0">
                <a:solidFill>
                  <a:srgbClr val="000000"/>
                </a:solidFill>
                <a:effectLst/>
                <a:ea typeface="宋体" panose="02010600030101010101" pitchFamily="2" charset="-122"/>
                <a:cs typeface="宋体" panose="02010600030101010101" pitchFamily="2" charset="-122"/>
              </a:rPr>
              <a:t>设置菜单</a:t>
            </a:r>
            <a:r>
              <a:rPr lang="en-US" altLang="zh-CN" sz="1800" b="1" dirty="0">
                <a:solidFill>
                  <a:srgbClr val="000000"/>
                </a:solidFill>
                <a:effectLst/>
                <a:ea typeface="宋体" panose="02010600030101010101" pitchFamily="2" charset="-122"/>
                <a:cs typeface="宋体" panose="02010600030101010101" pitchFamily="2" charset="-122"/>
              </a:rPr>
              <a:t> </a:t>
            </a:r>
            <a:r>
              <a:rPr lang="zh-CN" altLang="zh-CN" sz="1800" dirty="0">
                <a:solidFill>
                  <a:srgbClr val="000000"/>
                </a:solidFill>
                <a:effectLst/>
                <a:ea typeface="宋体" panose="02010600030101010101" pitchFamily="2" charset="-122"/>
                <a:cs typeface="宋体" panose="02010600030101010101" pitchFamily="2" charset="-122"/>
              </a:rPr>
              <a:t>主要用来处理变频器快速调试使用到的参数。</a:t>
            </a:r>
            <a:endParaRPr lang="en-US" altLang="zh-CN" sz="1800" dirty="0">
              <a:solidFill>
                <a:srgbClr val="000000"/>
              </a:solidFill>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800" b="1" dirty="0">
                <a:solidFill>
                  <a:srgbClr val="000000"/>
                </a:solidFill>
                <a:effectLst/>
                <a:ea typeface="宋体" panose="02010600030101010101" pitchFamily="2" charset="-122"/>
                <a:cs typeface="宋体" panose="02010600030101010101" pitchFamily="2" charset="-122"/>
              </a:rPr>
              <a:t>参数菜单</a:t>
            </a:r>
            <a:r>
              <a:rPr lang="en-US" altLang="zh-CN" sz="1800" b="1" dirty="0">
                <a:solidFill>
                  <a:srgbClr val="000000"/>
                </a:solidFill>
                <a:effectLst/>
                <a:ea typeface="宋体" panose="02010600030101010101" pitchFamily="2" charset="-122"/>
                <a:cs typeface="宋体" panose="02010600030101010101" pitchFamily="2" charset="-122"/>
              </a:rPr>
              <a:t> </a:t>
            </a:r>
            <a:r>
              <a:rPr lang="zh-CN" altLang="zh-CN" sz="1800" dirty="0">
                <a:solidFill>
                  <a:srgbClr val="000000"/>
                </a:solidFill>
                <a:effectLst/>
                <a:ea typeface="宋体" panose="02010600030101010101" pitchFamily="2" charset="-122"/>
                <a:cs typeface="宋体" panose="02010600030101010101" pitchFamily="2" charset="-122"/>
              </a:rPr>
              <a:t>只能由显示菜单进入，参数菜单可以处理变频器所有有效参数。</a:t>
            </a:r>
            <a:endParaRPr lang="zh-CN" altLang="en-US" dirty="0">
              <a:latin typeface="+mn-ea"/>
            </a:endParaRP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065629CA-F933-0A04-F620-C2685B241BD8}"/>
              </a:ext>
            </a:extLst>
          </p:cNvPr>
          <p:cNvPicPr>
            <a:picLocks noChangeAspect="1"/>
          </p:cNvPicPr>
          <p:nvPr/>
        </p:nvPicPr>
        <p:blipFill>
          <a:blip r:embed="rId2"/>
          <a:srcRect b="6423"/>
          <a:stretch>
            <a:fillRect/>
          </a:stretch>
        </p:blipFill>
        <p:spPr>
          <a:xfrm>
            <a:off x="5397082" y="1479278"/>
            <a:ext cx="5687093" cy="4378402"/>
          </a:xfrm>
          <a:prstGeom prst="rect">
            <a:avLst/>
          </a:prstGeom>
          <a:noFill/>
          <a:ln w="9525" cap="flat" cmpd="sng">
            <a:noFill/>
            <a:prstDash val="solid"/>
            <a:round/>
          </a:ln>
        </p:spPr>
      </p:pic>
    </p:spTree>
    <p:extLst>
      <p:ext uri="{BB962C8B-B14F-4D97-AF65-F5344CB8AC3E}">
        <p14:creationId xmlns:p14="http://schemas.microsoft.com/office/powerpoint/2010/main" val="40877541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10248731" cy="4597862"/>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菜单间的切换</a:t>
            </a:r>
          </a:p>
          <a:p>
            <a:pPr marL="285750" indent="-285750">
              <a:lnSpc>
                <a:spcPct val="150000"/>
              </a:lnSpc>
              <a:buFont typeface="Arial" panose="020B0604020202020204" pitchFamily="34" charset="0"/>
              <a:buChar char="•"/>
            </a:pPr>
            <a:r>
              <a:rPr lang="zh-CN" altLang="en-US" dirty="0">
                <a:latin typeface="+mn-ea"/>
              </a:rPr>
              <a:t>在首次上单或工厂复位后，短按   键或   键或   键进入显示菜单；</a:t>
            </a:r>
          </a:p>
          <a:p>
            <a:pPr marL="285750" indent="-285750">
              <a:lnSpc>
                <a:spcPct val="150000"/>
              </a:lnSpc>
              <a:buFont typeface="Arial" panose="020B0604020202020204" pitchFamily="34" charset="0"/>
              <a:buChar char="•"/>
            </a:pPr>
            <a:r>
              <a:rPr lang="zh-CN" altLang="en-US" dirty="0">
                <a:latin typeface="+mn-ea"/>
              </a:rPr>
              <a:t>在首次上单或工厂复位后，短按   键进入设置菜单；</a:t>
            </a:r>
          </a:p>
          <a:p>
            <a:pPr marL="285750" indent="-285750">
              <a:lnSpc>
                <a:spcPct val="150000"/>
              </a:lnSpc>
              <a:buFont typeface="Arial" panose="020B0604020202020204" pitchFamily="34" charset="0"/>
              <a:buChar char="•"/>
            </a:pPr>
            <a:r>
              <a:rPr lang="zh-CN" altLang="en-US" dirty="0">
                <a:latin typeface="+mn-ea"/>
              </a:rPr>
              <a:t>在显示菜单下，短按   键进入参数菜单，在参数菜单下，长按   键进入显示菜单；</a:t>
            </a:r>
          </a:p>
          <a:p>
            <a:pPr marL="285750" indent="-285750">
              <a:lnSpc>
                <a:spcPct val="150000"/>
              </a:lnSpc>
              <a:buFont typeface="Arial" panose="020B0604020202020204" pitchFamily="34" charset="0"/>
              <a:buChar char="•"/>
            </a:pPr>
            <a:r>
              <a:rPr lang="zh-CN" altLang="en-US" dirty="0">
                <a:latin typeface="+mn-ea"/>
              </a:rPr>
              <a:t>显示菜单和设置菜单之间的切换通过长按   键实现。</a:t>
            </a:r>
            <a:endParaRPr lang="en-US" altLang="zh-CN" dirty="0">
              <a:latin typeface="+mn-ea"/>
            </a:endParaRPr>
          </a:p>
          <a:p>
            <a:pPr>
              <a:lnSpc>
                <a:spcPct val="150000"/>
              </a:lnSpc>
            </a:pPr>
            <a:r>
              <a:rPr lang="en-US" altLang="zh-CN" dirty="0">
                <a:latin typeface="+mn-ea"/>
              </a:rPr>
              <a:t>(2)</a:t>
            </a:r>
            <a:r>
              <a:rPr lang="zh-CN" altLang="en-US" dirty="0">
                <a:latin typeface="+mn-ea"/>
              </a:rPr>
              <a:t>菜单内部的切换</a:t>
            </a:r>
          </a:p>
          <a:p>
            <a:pPr marL="285750" indent="-285750">
              <a:lnSpc>
                <a:spcPct val="150000"/>
              </a:lnSpc>
              <a:buFont typeface="Arial" panose="020B0604020202020204" pitchFamily="34" charset="0"/>
              <a:buChar char="•"/>
            </a:pPr>
            <a:r>
              <a:rPr lang="zh-CN" altLang="en-US" dirty="0">
                <a:latin typeface="+mn-ea"/>
              </a:rPr>
              <a:t>进入变频器显示菜单，可以通过   键在浏览的参数之间进行切换，依次显示输出频率（</a:t>
            </a:r>
            <a:r>
              <a:rPr lang="en-US" altLang="zh-CN" dirty="0">
                <a:latin typeface="+mn-ea"/>
              </a:rPr>
              <a:t>Hz</a:t>
            </a:r>
            <a:r>
              <a:rPr lang="zh-CN" altLang="en-US" dirty="0">
                <a:latin typeface="+mn-ea"/>
              </a:rPr>
              <a:t>）、输出电压（</a:t>
            </a:r>
            <a:r>
              <a:rPr lang="en-US" altLang="zh-CN" dirty="0">
                <a:latin typeface="+mn-ea"/>
              </a:rPr>
              <a:t>V</a:t>
            </a:r>
            <a:r>
              <a:rPr lang="zh-CN" altLang="en-US" dirty="0">
                <a:latin typeface="+mn-ea"/>
              </a:rPr>
              <a:t>）、输出电流（</a:t>
            </a:r>
            <a:r>
              <a:rPr lang="en-US" altLang="zh-CN" dirty="0">
                <a:latin typeface="+mn-ea"/>
              </a:rPr>
              <a:t>A</a:t>
            </a:r>
            <a:r>
              <a:rPr lang="zh-CN" altLang="en-US" dirty="0">
                <a:latin typeface="+mn-ea"/>
              </a:rPr>
              <a:t>）、直流母线电压（</a:t>
            </a:r>
            <a:r>
              <a:rPr lang="en-US" altLang="zh-CN" dirty="0">
                <a:latin typeface="+mn-ea"/>
              </a:rPr>
              <a:t>V</a:t>
            </a:r>
            <a:r>
              <a:rPr lang="zh-CN" altLang="en-US" dirty="0">
                <a:latin typeface="+mn-ea"/>
              </a:rPr>
              <a:t>）、频率设定值（</a:t>
            </a:r>
            <a:r>
              <a:rPr lang="en-US" altLang="zh-CN" dirty="0">
                <a:latin typeface="+mn-ea"/>
              </a:rPr>
              <a:t>Hz</a:t>
            </a:r>
            <a:r>
              <a:rPr lang="zh-CN" altLang="en-US" dirty="0">
                <a:latin typeface="+mn-ea"/>
              </a:rPr>
              <a:t>），循环浏览，此时，变频器的</a:t>
            </a:r>
            <a:r>
              <a:rPr lang="en-US" altLang="zh-CN" dirty="0">
                <a:latin typeface="+mn-ea"/>
              </a:rPr>
              <a:t>LED</a:t>
            </a:r>
            <a:r>
              <a:rPr lang="zh-CN" altLang="en-US" dirty="0">
                <a:latin typeface="+mn-ea"/>
              </a:rPr>
              <a:t>指示灯显示绿色常亮。</a:t>
            </a:r>
          </a:p>
          <a:p>
            <a:pPr marL="285750" indent="-285750">
              <a:lnSpc>
                <a:spcPct val="150000"/>
              </a:lnSpc>
              <a:buFont typeface="Arial" panose="020B0604020202020204" pitchFamily="34" charset="0"/>
              <a:buChar char="•"/>
            </a:pPr>
            <a:r>
              <a:rPr lang="zh-CN" altLang="en-US" dirty="0">
                <a:latin typeface="+mn-ea"/>
              </a:rPr>
              <a:t>进入设置菜单，可以通过   键完成快速调试步骤，依次进行电机数据设置、连接宏设置、应用宏设置和常用参数设置，也可以循环操作，此时的</a:t>
            </a:r>
            <a:r>
              <a:rPr lang="en-US" altLang="zh-CN" dirty="0">
                <a:latin typeface="+mn-ea"/>
              </a:rPr>
              <a:t>LED</a:t>
            </a:r>
            <a:r>
              <a:rPr lang="zh-CN" altLang="en-US" dirty="0">
                <a:latin typeface="+mn-ea"/>
              </a:rPr>
              <a:t>指示灯绿色闪烁。</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13" name="图片 12">
            <a:extLst>
              <a:ext uri="{FF2B5EF4-FFF2-40B4-BE49-F238E27FC236}">
                <a16:creationId xmlns:a16="http://schemas.microsoft.com/office/drawing/2014/main" id="{15AB4140-2DA7-A58C-BB37-43FA9916083A}"/>
              </a:ext>
            </a:extLst>
          </p:cNvPr>
          <p:cNvPicPr>
            <a:picLocks/>
          </p:cNvPicPr>
          <p:nvPr/>
        </p:nvPicPr>
        <p:blipFill>
          <a:blip r:embed="rId2"/>
          <a:stretch>
            <a:fillRect/>
          </a:stretch>
        </p:blipFill>
        <p:spPr>
          <a:xfrm>
            <a:off x="4248869" y="1871935"/>
            <a:ext cx="216024" cy="216024"/>
          </a:xfrm>
          <a:prstGeom prst="rect">
            <a:avLst/>
          </a:prstGeom>
          <a:noFill/>
          <a:ln w="9525" cap="flat" cmpd="sng">
            <a:noFill/>
            <a:prstDash val="solid"/>
            <a:round/>
          </a:ln>
        </p:spPr>
      </p:pic>
      <p:pic>
        <p:nvPicPr>
          <p:cNvPr id="14" name="图片 13">
            <a:extLst>
              <a:ext uri="{FF2B5EF4-FFF2-40B4-BE49-F238E27FC236}">
                <a16:creationId xmlns:a16="http://schemas.microsoft.com/office/drawing/2014/main" id="{A19FED7D-AB82-4352-5393-BD47B49210C8}"/>
              </a:ext>
            </a:extLst>
          </p:cNvPr>
          <p:cNvPicPr>
            <a:picLocks noChangeAspect="1"/>
          </p:cNvPicPr>
          <p:nvPr/>
        </p:nvPicPr>
        <p:blipFill>
          <a:blip r:embed="rId3"/>
          <a:stretch>
            <a:fillRect/>
          </a:stretch>
        </p:blipFill>
        <p:spPr>
          <a:xfrm>
            <a:off x="5114359" y="1881584"/>
            <a:ext cx="214630" cy="206375"/>
          </a:xfrm>
          <a:prstGeom prst="rect">
            <a:avLst/>
          </a:prstGeom>
          <a:noFill/>
          <a:ln w="9525" cap="flat" cmpd="sng">
            <a:noFill/>
            <a:prstDash val="solid"/>
            <a:round/>
          </a:ln>
        </p:spPr>
      </p:pic>
      <p:pic>
        <p:nvPicPr>
          <p:cNvPr id="15" name="图片 14">
            <a:extLst>
              <a:ext uri="{FF2B5EF4-FFF2-40B4-BE49-F238E27FC236}">
                <a16:creationId xmlns:a16="http://schemas.microsoft.com/office/drawing/2014/main" id="{7D7DB7C5-7569-39A2-BF84-177D76A11BC0}"/>
              </a:ext>
            </a:extLst>
          </p:cNvPr>
          <p:cNvPicPr>
            <a:picLocks noChangeAspect="1"/>
          </p:cNvPicPr>
          <p:nvPr/>
        </p:nvPicPr>
        <p:blipFill>
          <a:blip r:embed="rId4"/>
          <a:stretch>
            <a:fillRect/>
          </a:stretch>
        </p:blipFill>
        <p:spPr>
          <a:xfrm>
            <a:off x="5876924" y="1894601"/>
            <a:ext cx="197485" cy="214630"/>
          </a:xfrm>
          <a:prstGeom prst="rect">
            <a:avLst/>
          </a:prstGeom>
          <a:noFill/>
          <a:ln w="9525" cap="flat" cmpd="sng">
            <a:noFill/>
            <a:prstDash val="solid"/>
            <a:round/>
          </a:ln>
        </p:spPr>
      </p:pic>
      <p:pic>
        <p:nvPicPr>
          <p:cNvPr id="16" name="图片 15">
            <a:extLst>
              <a:ext uri="{FF2B5EF4-FFF2-40B4-BE49-F238E27FC236}">
                <a16:creationId xmlns:a16="http://schemas.microsoft.com/office/drawing/2014/main" id="{6805C783-8EFC-C45E-F98F-A9416706DB17}"/>
              </a:ext>
            </a:extLst>
          </p:cNvPr>
          <p:cNvPicPr>
            <a:picLocks/>
          </p:cNvPicPr>
          <p:nvPr/>
        </p:nvPicPr>
        <p:blipFill>
          <a:blip r:embed="rId5"/>
          <a:stretch>
            <a:fillRect/>
          </a:stretch>
        </p:blipFill>
        <p:spPr>
          <a:xfrm>
            <a:off x="4285188" y="2304037"/>
            <a:ext cx="179705" cy="179705"/>
          </a:xfrm>
          <a:prstGeom prst="rect">
            <a:avLst/>
          </a:prstGeom>
          <a:noFill/>
          <a:ln w="9525" cap="flat" cmpd="sng">
            <a:noFill/>
            <a:prstDash val="solid"/>
            <a:round/>
          </a:ln>
        </p:spPr>
      </p:pic>
      <p:pic>
        <p:nvPicPr>
          <p:cNvPr id="17" name="图片 16">
            <a:extLst>
              <a:ext uri="{FF2B5EF4-FFF2-40B4-BE49-F238E27FC236}">
                <a16:creationId xmlns:a16="http://schemas.microsoft.com/office/drawing/2014/main" id="{DFEE41EB-C438-907E-56C8-AEBFA8C74161}"/>
              </a:ext>
            </a:extLst>
          </p:cNvPr>
          <p:cNvPicPr>
            <a:picLocks/>
          </p:cNvPicPr>
          <p:nvPr/>
        </p:nvPicPr>
        <p:blipFill>
          <a:blip r:embed="rId2"/>
          <a:stretch>
            <a:fillRect/>
          </a:stretch>
        </p:blipFill>
        <p:spPr>
          <a:xfrm>
            <a:off x="3168749" y="2736031"/>
            <a:ext cx="216024" cy="216024"/>
          </a:xfrm>
          <a:prstGeom prst="rect">
            <a:avLst/>
          </a:prstGeom>
          <a:noFill/>
          <a:ln w="9525" cap="flat" cmpd="sng">
            <a:noFill/>
            <a:prstDash val="solid"/>
            <a:round/>
          </a:ln>
        </p:spPr>
      </p:pic>
      <p:pic>
        <p:nvPicPr>
          <p:cNvPr id="18" name="图片 17">
            <a:extLst>
              <a:ext uri="{FF2B5EF4-FFF2-40B4-BE49-F238E27FC236}">
                <a16:creationId xmlns:a16="http://schemas.microsoft.com/office/drawing/2014/main" id="{F7900D3C-E9C7-8EA9-460E-174F0106F3CD}"/>
              </a:ext>
            </a:extLst>
          </p:cNvPr>
          <p:cNvPicPr>
            <a:picLocks/>
          </p:cNvPicPr>
          <p:nvPr/>
        </p:nvPicPr>
        <p:blipFill>
          <a:blip r:embed="rId2"/>
          <a:stretch>
            <a:fillRect/>
          </a:stretch>
        </p:blipFill>
        <p:spPr>
          <a:xfrm>
            <a:off x="7345213" y="2736031"/>
            <a:ext cx="216024" cy="216024"/>
          </a:xfrm>
          <a:prstGeom prst="rect">
            <a:avLst/>
          </a:prstGeom>
          <a:noFill/>
          <a:ln w="9525" cap="flat" cmpd="sng">
            <a:noFill/>
            <a:prstDash val="solid"/>
            <a:round/>
          </a:ln>
        </p:spPr>
      </p:pic>
      <p:pic>
        <p:nvPicPr>
          <p:cNvPr id="19" name="图片 18">
            <a:extLst>
              <a:ext uri="{FF2B5EF4-FFF2-40B4-BE49-F238E27FC236}">
                <a16:creationId xmlns:a16="http://schemas.microsoft.com/office/drawing/2014/main" id="{48FE9C7D-FF8E-2C2B-BD10-14FBAE9DF2D3}"/>
              </a:ext>
            </a:extLst>
          </p:cNvPr>
          <p:cNvPicPr>
            <a:picLocks/>
          </p:cNvPicPr>
          <p:nvPr/>
        </p:nvPicPr>
        <p:blipFill>
          <a:blip r:embed="rId2"/>
          <a:stretch>
            <a:fillRect/>
          </a:stretch>
        </p:blipFill>
        <p:spPr>
          <a:xfrm>
            <a:off x="5207299" y="3132075"/>
            <a:ext cx="216024" cy="216024"/>
          </a:xfrm>
          <a:prstGeom prst="rect">
            <a:avLst/>
          </a:prstGeom>
          <a:noFill/>
          <a:ln w="9525" cap="flat" cmpd="sng">
            <a:noFill/>
            <a:prstDash val="solid"/>
            <a:round/>
          </a:ln>
        </p:spPr>
      </p:pic>
      <p:pic>
        <p:nvPicPr>
          <p:cNvPr id="28" name="图片 27">
            <a:extLst>
              <a:ext uri="{FF2B5EF4-FFF2-40B4-BE49-F238E27FC236}">
                <a16:creationId xmlns:a16="http://schemas.microsoft.com/office/drawing/2014/main" id="{EBB0C0C6-BEAB-ED1C-EAC2-9E55F5C40D0B}"/>
              </a:ext>
            </a:extLst>
          </p:cNvPr>
          <p:cNvPicPr>
            <a:picLocks/>
          </p:cNvPicPr>
          <p:nvPr/>
        </p:nvPicPr>
        <p:blipFill>
          <a:blip r:embed="rId5"/>
          <a:stretch>
            <a:fillRect/>
          </a:stretch>
        </p:blipFill>
        <p:spPr>
          <a:xfrm>
            <a:off x="4267028" y="3929037"/>
            <a:ext cx="179705" cy="179705"/>
          </a:xfrm>
          <a:prstGeom prst="rect">
            <a:avLst/>
          </a:prstGeom>
          <a:noFill/>
          <a:ln w="9525" cap="flat" cmpd="sng">
            <a:noFill/>
            <a:prstDash val="solid"/>
            <a:round/>
          </a:ln>
        </p:spPr>
      </p:pic>
      <p:pic>
        <p:nvPicPr>
          <p:cNvPr id="29" name="图片 28">
            <a:extLst>
              <a:ext uri="{FF2B5EF4-FFF2-40B4-BE49-F238E27FC236}">
                <a16:creationId xmlns:a16="http://schemas.microsoft.com/office/drawing/2014/main" id="{829F015E-D96B-EC5E-BDF5-D6031DB1A1BD}"/>
              </a:ext>
            </a:extLst>
          </p:cNvPr>
          <p:cNvPicPr>
            <a:picLocks/>
          </p:cNvPicPr>
          <p:nvPr/>
        </p:nvPicPr>
        <p:blipFill>
          <a:blip r:embed="rId2"/>
          <a:stretch>
            <a:fillRect/>
          </a:stretch>
        </p:blipFill>
        <p:spPr>
          <a:xfrm>
            <a:off x="3600797" y="5184304"/>
            <a:ext cx="216024" cy="216024"/>
          </a:xfrm>
          <a:prstGeom prst="rect">
            <a:avLst/>
          </a:prstGeom>
          <a:noFill/>
          <a:ln w="9525" cap="flat" cmpd="sng">
            <a:noFill/>
            <a:prstDash val="solid"/>
            <a:round/>
          </a:ln>
        </p:spPr>
      </p:pic>
    </p:spTree>
    <p:extLst>
      <p:ext uri="{BB962C8B-B14F-4D97-AF65-F5344CB8AC3E}">
        <p14:creationId xmlns:p14="http://schemas.microsoft.com/office/powerpoint/2010/main" val="3681288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p:cNvSpPr txBox="1"/>
          <p:nvPr/>
        </p:nvSpPr>
        <p:spPr>
          <a:xfrm>
            <a:off x="0" y="176795"/>
            <a:ext cx="11532870" cy="584775"/>
          </a:xfrm>
          <a:prstGeom prst="rect">
            <a:avLst/>
          </a:prstGeom>
          <a:noFill/>
        </p:spPr>
        <p:txBody>
          <a:bodyPr wrap="square" rtlCol="0" anchor="t">
            <a:spAutoFit/>
          </a:bodyPr>
          <a:lstStyle/>
          <a:p>
            <a:pPr algn="ctr">
              <a:defRPr/>
            </a:pPr>
            <a:r>
              <a:rPr lang="zh-CN" altLang="en-US" sz="3200" b="1" dirty="0">
                <a:solidFill>
                  <a:srgbClr val="022F4F"/>
                </a:solidFill>
                <a:latin typeface="微软雅黑" panose="020B0503020204020204" charset="-122"/>
                <a:ea typeface="微软雅黑" panose="020B0503020204020204" charset="-122"/>
              </a:rPr>
              <a:t>项目</a:t>
            </a:r>
            <a:r>
              <a:rPr lang="en-US" altLang="zh-CN" sz="3200" b="1" dirty="0">
                <a:solidFill>
                  <a:srgbClr val="022F4F"/>
                </a:solidFill>
                <a:latin typeface="微软雅黑" panose="020B0503020204020204" charset="-122"/>
                <a:ea typeface="微软雅黑" panose="020B0503020204020204" charset="-122"/>
              </a:rPr>
              <a:t>2  SINAMICS V20</a:t>
            </a:r>
            <a:r>
              <a:rPr lang="zh-CN" altLang="en-US" sz="3200" b="1" dirty="0">
                <a:solidFill>
                  <a:srgbClr val="022F4F"/>
                </a:solidFill>
                <a:latin typeface="微软雅黑" panose="020B0503020204020204" charset="-122"/>
                <a:ea typeface="微软雅黑" panose="020B0503020204020204" charset="-122"/>
              </a:rPr>
              <a:t>变频器的基本操作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4" name="图示 3">
            <a:extLst>
              <a:ext uri="{FF2B5EF4-FFF2-40B4-BE49-F238E27FC236}">
                <a16:creationId xmlns:a16="http://schemas.microsoft.com/office/drawing/2014/main" id="{0482D987-AFDC-B47B-FDE8-5BA0A5E50B4E}"/>
              </a:ext>
            </a:extLst>
          </p:cNvPr>
          <p:cNvGraphicFramePr/>
          <p:nvPr>
            <p:extLst>
              <p:ext uri="{D42A27DB-BD31-4B8C-83A1-F6EECF244321}">
                <p14:modId xmlns:p14="http://schemas.microsoft.com/office/powerpoint/2010/main" val="648514867"/>
              </p:ext>
            </p:extLst>
          </p:nvPr>
        </p:nvGraphicFramePr>
        <p:xfrm>
          <a:off x="1008509" y="1193203"/>
          <a:ext cx="9721080" cy="51209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36671" y="1642851"/>
            <a:ext cx="10248731" cy="252037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在变频器首次上电或参数设置混乱时，需要执行参数复位操作，将变频器的参数恢复到默认参数，恢复参数值到一个确定的默认值，以便执行后续操作。</a:t>
            </a:r>
            <a:endParaRPr lang="en-US" altLang="zh-CN" dirty="0">
              <a:latin typeface="+mn-ea"/>
            </a:endParaRPr>
          </a:p>
          <a:p>
            <a:pPr lvl="1">
              <a:lnSpc>
                <a:spcPct val="150000"/>
              </a:lnSpc>
            </a:pPr>
            <a:r>
              <a:rPr lang="en-US" altLang="zh-CN" dirty="0">
                <a:latin typeface="+mn-ea"/>
              </a:rPr>
              <a:t>(1)	</a:t>
            </a:r>
            <a:r>
              <a:rPr lang="zh-CN" altLang="en-US" dirty="0">
                <a:latin typeface="+mn-ea"/>
              </a:rPr>
              <a:t>接通变频器电源并从显示菜单开始。</a:t>
            </a:r>
          </a:p>
          <a:p>
            <a:pPr lvl="1">
              <a:lnSpc>
                <a:spcPct val="150000"/>
              </a:lnSpc>
            </a:pPr>
            <a:r>
              <a:rPr lang="en-US" altLang="zh-CN" dirty="0">
                <a:latin typeface="+mn-ea"/>
              </a:rPr>
              <a:t>(2)	</a:t>
            </a:r>
            <a:r>
              <a:rPr lang="zh-CN" altLang="en-US" dirty="0">
                <a:latin typeface="+mn-ea"/>
              </a:rPr>
              <a:t>短按   键切换至参数菜单。</a:t>
            </a:r>
          </a:p>
          <a:p>
            <a:pPr lvl="1">
              <a:lnSpc>
                <a:spcPct val="150000"/>
              </a:lnSpc>
            </a:pPr>
            <a:r>
              <a:rPr lang="en-US" altLang="zh-CN" dirty="0">
                <a:latin typeface="+mn-ea"/>
              </a:rPr>
              <a:t>(3)	</a:t>
            </a:r>
            <a:r>
              <a:rPr lang="zh-CN" altLang="en-US" dirty="0">
                <a:latin typeface="+mn-ea"/>
              </a:rPr>
              <a:t>按下   键或   键选择</a:t>
            </a:r>
            <a:r>
              <a:rPr lang="en-US" altLang="zh-CN" dirty="0">
                <a:latin typeface="+mn-ea"/>
              </a:rPr>
              <a:t>P0010</a:t>
            </a:r>
            <a:r>
              <a:rPr lang="zh-CN" altLang="en-US" dirty="0">
                <a:latin typeface="+mn-ea"/>
              </a:rPr>
              <a:t>并按下   键，设置</a:t>
            </a:r>
            <a:r>
              <a:rPr lang="en-US" altLang="zh-CN" dirty="0">
                <a:latin typeface="+mn-ea"/>
              </a:rPr>
              <a:t>P0010 = 30</a:t>
            </a:r>
            <a:r>
              <a:rPr lang="zh-CN" altLang="en-US" dirty="0">
                <a:latin typeface="+mn-ea"/>
              </a:rPr>
              <a:t>。</a:t>
            </a:r>
          </a:p>
          <a:p>
            <a:pPr lvl="1">
              <a:lnSpc>
                <a:spcPct val="150000"/>
              </a:lnSpc>
            </a:pPr>
            <a:r>
              <a:rPr lang="en-US" altLang="zh-CN" dirty="0">
                <a:latin typeface="+mn-ea"/>
              </a:rPr>
              <a:t>(4)	</a:t>
            </a:r>
            <a:r>
              <a:rPr lang="zh-CN" altLang="en-US" dirty="0">
                <a:latin typeface="+mn-ea"/>
              </a:rPr>
              <a:t>按下   键选择</a:t>
            </a:r>
            <a:r>
              <a:rPr lang="en-US" altLang="zh-CN" dirty="0">
                <a:latin typeface="+mn-ea"/>
              </a:rPr>
              <a:t>P0970</a:t>
            </a:r>
            <a:r>
              <a:rPr lang="zh-CN" altLang="en-US" dirty="0">
                <a:latin typeface="+mn-ea"/>
              </a:rPr>
              <a:t>并按下  键，设置</a:t>
            </a:r>
            <a:r>
              <a:rPr lang="en-US" altLang="zh-CN" dirty="0">
                <a:latin typeface="+mn-ea"/>
              </a:rPr>
              <a:t>P0970=1</a:t>
            </a:r>
            <a:r>
              <a:rPr lang="zh-CN" altLang="en-US" dirty="0">
                <a:latin typeface="+mn-ea"/>
              </a:rPr>
              <a:t>或</a:t>
            </a:r>
            <a:r>
              <a:rPr lang="en-US" altLang="zh-CN" dirty="0">
                <a:latin typeface="+mn-ea"/>
              </a:rPr>
              <a:t>P0970=21</a:t>
            </a:r>
            <a:r>
              <a:rPr lang="zh-CN" altLang="en-US" dirty="0">
                <a:latin typeface="+mn-ea"/>
              </a:rPr>
              <a:t>。</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30" name="Rectangle 8">
            <a:extLst>
              <a:ext uri="{FF2B5EF4-FFF2-40B4-BE49-F238E27FC236}">
                <a16:creationId xmlns:a16="http://schemas.microsoft.com/office/drawing/2014/main" id="{BCA1B08E-90EC-C63F-5706-21635C5AD7C6}"/>
              </a:ext>
            </a:extLst>
          </p:cNvPr>
          <p:cNvSpPr>
            <a:spLocks noChangeArrowheads="1"/>
          </p:cNvSpPr>
          <p:nvPr/>
        </p:nvSpPr>
        <p:spPr bwMode="auto">
          <a:xfrm>
            <a:off x="630382" y="103124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2.1.5 </a:t>
            </a:r>
            <a:r>
              <a:rPr lang="zh-CN" altLang="en-US" sz="2400" b="1" dirty="0">
                <a:solidFill>
                  <a:srgbClr val="294B64"/>
                </a:solidFill>
                <a:latin typeface="微软雅黑" panose="020B0503020204020204" charset="-122"/>
                <a:ea typeface="微软雅黑" panose="020B0503020204020204" charset="-122"/>
              </a:rPr>
              <a:t>变频器恢复出厂默认设置</a:t>
            </a:r>
          </a:p>
        </p:txBody>
      </p:sp>
      <p:pic>
        <p:nvPicPr>
          <p:cNvPr id="38" name="图片 37">
            <a:extLst>
              <a:ext uri="{FF2B5EF4-FFF2-40B4-BE49-F238E27FC236}">
                <a16:creationId xmlns:a16="http://schemas.microsoft.com/office/drawing/2014/main" id="{864C3854-A0CF-FA8B-BD85-9398047C2F20}"/>
              </a:ext>
            </a:extLst>
          </p:cNvPr>
          <p:cNvPicPr>
            <a:picLocks/>
          </p:cNvPicPr>
          <p:nvPr/>
        </p:nvPicPr>
        <p:blipFill>
          <a:blip r:embed="rId2"/>
          <a:stretch>
            <a:fillRect/>
          </a:stretch>
        </p:blipFill>
        <p:spPr>
          <a:xfrm>
            <a:off x="2160637" y="3024063"/>
            <a:ext cx="216024" cy="216024"/>
          </a:xfrm>
          <a:prstGeom prst="rect">
            <a:avLst/>
          </a:prstGeom>
          <a:noFill/>
          <a:ln w="9525" cap="flat" cmpd="sng">
            <a:noFill/>
            <a:prstDash val="solid"/>
            <a:round/>
          </a:ln>
        </p:spPr>
      </p:pic>
      <p:pic>
        <p:nvPicPr>
          <p:cNvPr id="39" name="图片 38">
            <a:extLst>
              <a:ext uri="{FF2B5EF4-FFF2-40B4-BE49-F238E27FC236}">
                <a16:creationId xmlns:a16="http://schemas.microsoft.com/office/drawing/2014/main" id="{8EF42CC6-5A8D-79EC-D73B-FF9571352EDE}"/>
              </a:ext>
            </a:extLst>
          </p:cNvPr>
          <p:cNvPicPr>
            <a:picLocks noChangeAspect="1"/>
          </p:cNvPicPr>
          <p:nvPr/>
        </p:nvPicPr>
        <p:blipFill>
          <a:blip r:embed="rId3"/>
          <a:stretch>
            <a:fillRect/>
          </a:stretch>
        </p:blipFill>
        <p:spPr>
          <a:xfrm>
            <a:off x="2160637" y="3456111"/>
            <a:ext cx="212725" cy="201930"/>
          </a:xfrm>
          <a:prstGeom prst="rect">
            <a:avLst/>
          </a:prstGeom>
          <a:noFill/>
          <a:ln w="9525" cap="flat" cmpd="sng">
            <a:noFill/>
            <a:prstDash val="solid"/>
            <a:round/>
          </a:ln>
        </p:spPr>
      </p:pic>
      <p:pic>
        <p:nvPicPr>
          <p:cNvPr id="40" name="图片 39">
            <a:extLst>
              <a:ext uri="{FF2B5EF4-FFF2-40B4-BE49-F238E27FC236}">
                <a16:creationId xmlns:a16="http://schemas.microsoft.com/office/drawing/2014/main" id="{B1CDFFDE-7543-3003-C2FB-D113F1FE8E81}"/>
              </a:ext>
            </a:extLst>
          </p:cNvPr>
          <p:cNvPicPr>
            <a:picLocks noChangeAspect="1"/>
          </p:cNvPicPr>
          <p:nvPr/>
        </p:nvPicPr>
        <p:blipFill>
          <a:blip r:embed="rId4"/>
          <a:stretch>
            <a:fillRect/>
          </a:stretch>
        </p:blipFill>
        <p:spPr>
          <a:xfrm>
            <a:off x="2952725" y="3456111"/>
            <a:ext cx="194945" cy="191770"/>
          </a:xfrm>
          <a:prstGeom prst="rect">
            <a:avLst/>
          </a:prstGeom>
          <a:noFill/>
          <a:ln w="9525" cap="flat" cmpd="sng">
            <a:noFill/>
            <a:prstDash val="solid"/>
            <a:round/>
          </a:ln>
        </p:spPr>
      </p:pic>
      <p:pic>
        <p:nvPicPr>
          <p:cNvPr id="41" name="图片 40">
            <a:extLst>
              <a:ext uri="{FF2B5EF4-FFF2-40B4-BE49-F238E27FC236}">
                <a16:creationId xmlns:a16="http://schemas.microsoft.com/office/drawing/2014/main" id="{D3FAAAA8-B2E8-1837-8DBE-71A4ADC6F260}"/>
              </a:ext>
            </a:extLst>
          </p:cNvPr>
          <p:cNvPicPr>
            <a:picLocks/>
          </p:cNvPicPr>
          <p:nvPr/>
        </p:nvPicPr>
        <p:blipFill>
          <a:blip r:embed="rId5"/>
          <a:stretch>
            <a:fillRect/>
          </a:stretch>
        </p:blipFill>
        <p:spPr>
          <a:xfrm>
            <a:off x="2177146" y="3874065"/>
            <a:ext cx="179705" cy="179705"/>
          </a:xfrm>
          <a:prstGeom prst="rect">
            <a:avLst/>
          </a:prstGeom>
          <a:noFill/>
          <a:ln w="9525" cap="flat" cmpd="sng">
            <a:noFill/>
            <a:prstDash val="solid"/>
            <a:round/>
          </a:ln>
        </p:spPr>
      </p:pic>
      <p:pic>
        <p:nvPicPr>
          <p:cNvPr id="42" name="图片 41">
            <a:extLst>
              <a:ext uri="{FF2B5EF4-FFF2-40B4-BE49-F238E27FC236}">
                <a16:creationId xmlns:a16="http://schemas.microsoft.com/office/drawing/2014/main" id="{F5D888CB-7149-914E-E1C8-65C160884921}"/>
              </a:ext>
            </a:extLst>
          </p:cNvPr>
          <p:cNvPicPr>
            <a:picLocks/>
          </p:cNvPicPr>
          <p:nvPr/>
        </p:nvPicPr>
        <p:blipFill>
          <a:blip r:embed="rId5"/>
          <a:stretch>
            <a:fillRect/>
          </a:stretch>
        </p:blipFill>
        <p:spPr>
          <a:xfrm>
            <a:off x="5240799" y="3478336"/>
            <a:ext cx="179705" cy="179705"/>
          </a:xfrm>
          <a:prstGeom prst="rect">
            <a:avLst/>
          </a:prstGeom>
          <a:noFill/>
          <a:ln w="9525" cap="flat" cmpd="sng">
            <a:noFill/>
            <a:prstDash val="solid"/>
            <a:round/>
          </a:ln>
        </p:spPr>
      </p:pic>
      <p:pic>
        <p:nvPicPr>
          <p:cNvPr id="43" name="图片 42">
            <a:extLst>
              <a:ext uri="{FF2B5EF4-FFF2-40B4-BE49-F238E27FC236}">
                <a16:creationId xmlns:a16="http://schemas.microsoft.com/office/drawing/2014/main" id="{C6E26B5A-8CA8-9E15-C268-FDF7C28B2C1A}"/>
              </a:ext>
            </a:extLst>
          </p:cNvPr>
          <p:cNvPicPr>
            <a:picLocks/>
          </p:cNvPicPr>
          <p:nvPr/>
        </p:nvPicPr>
        <p:blipFill>
          <a:blip r:embed="rId5"/>
          <a:stretch>
            <a:fillRect/>
          </a:stretch>
        </p:blipFill>
        <p:spPr>
          <a:xfrm>
            <a:off x="4392885" y="3874065"/>
            <a:ext cx="179705" cy="179705"/>
          </a:xfrm>
          <a:prstGeom prst="rect">
            <a:avLst/>
          </a:prstGeom>
          <a:noFill/>
          <a:ln w="9525" cap="flat" cmpd="sng">
            <a:noFill/>
            <a:prstDash val="solid"/>
            <a:round/>
          </a:ln>
        </p:spPr>
      </p:pic>
    </p:spTree>
    <p:extLst>
      <p:ext uri="{BB962C8B-B14F-4D97-AF65-F5344CB8AC3E}">
        <p14:creationId xmlns:p14="http://schemas.microsoft.com/office/powerpoint/2010/main" val="33788025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36671" y="1642851"/>
            <a:ext cx="10248731" cy="1689373"/>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800" dirty="0">
                <a:effectLst/>
                <a:latin typeface="宋体" panose="02010600030101010101" pitchFamily="2" charset="-122"/>
                <a:cs typeface="宋体" panose="02010600030101010101" pitchFamily="2" charset="-122"/>
              </a:rPr>
              <a:t>SINAMICS V20</a:t>
            </a:r>
            <a:r>
              <a:rPr lang="zh-CN" altLang="zh-CN" sz="1800" dirty="0">
                <a:effectLst/>
                <a:ea typeface="宋体" panose="02010600030101010101" pitchFamily="2" charset="-122"/>
                <a:cs typeface="宋体" panose="02010600030101010101" pitchFamily="2" charset="-122"/>
              </a:rPr>
              <a:t>变频器恢复默认设置，有出厂默认和用户默认两个设置，通过参数</a:t>
            </a:r>
            <a:r>
              <a:rPr lang="en-US" altLang="zh-CN" sz="1800" dirty="0">
                <a:effectLst/>
                <a:ea typeface="宋体" panose="02010600030101010101" pitchFamily="2" charset="-122"/>
                <a:cs typeface="宋体" panose="02010600030101010101" pitchFamily="2" charset="-122"/>
              </a:rPr>
              <a:t>P0970</a:t>
            </a:r>
            <a:r>
              <a:rPr lang="zh-CN" altLang="zh-CN" sz="1800" dirty="0">
                <a:effectLst/>
                <a:ea typeface="宋体" panose="02010600030101010101" pitchFamily="2" charset="-122"/>
                <a:cs typeface="宋体" panose="02010600030101010101" pitchFamily="2" charset="-122"/>
              </a:rPr>
              <a:t>设置</a:t>
            </a:r>
            <a:r>
              <a:rPr lang="zh-CN" altLang="en-US" sz="1800" dirty="0">
                <a:effectLst/>
                <a:ea typeface="宋体" panose="02010600030101010101" pitchFamily="2" charset="-122"/>
                <a:cs typeface="宋体" panose="02010600030101010101" pitchFamily="2" charset="-122"/>
              </a:rPr>
              <a:t>。</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设置参数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P0970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后，可以观察到，变频器会显示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个</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“88888”</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字样，且随后显示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“P0970”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。这时，参数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P0970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及</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P0010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自动复位至初始值</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，表示复位完成。</a:t>
            </a:r>
          </a:p>
          <a:p>
            <a:pPr marL="285750" indent="-285750">
              <a:lnSpc>
                <a:spcPct val="150000"/>
              </a:lnSpc>
              <a:buFont typeface="Arial" panose="020B0604020202020204" pitchFamily="34" charset="0"/>
              <a:buChar char="•"/>
            </a:pPr>
            <a:endParaRPr lang="zh-CN" altLang="en-US" dirty="0">
              <a:latin typeface="+mn-ea"/>
            </a:endParaRP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44" name="表格 43">
            <a:extLst>
              <a:ext uri="{FF2B5EF4-FFF2-40B4-BE49-F238E27FC236}">
                <a16:creationId xmlns:a16="http://schemas.microsoft.com/office/drawing/2014/main" id="{1D301914-18DD-6FBC-0C67-DB785C4542F2}"/>
              </a:ext>
            </a:extLst>
          </p:cNvPr>
          <p:cNvGraphicFramePr>
            <a:graphicFrameLocks noGrp="1"/>
          </p:cNvGraphicFramePr>
          <p:nvPr>
            <p:extLst>
              <p:ext uri="{D42A27DB-BD31-4B8C-83A1-F6EECF244321}">
                <p14:modId xmlns:p14="http://schemas.microsoft.com/office/powerpoint/2010/main" val="14450905"/>
              </p:ext>
            </p:extLst>
          </p:nvPr>
        </p:nvGraphicFramePr>
        <p:xfrm>
          <a:off x="957832" y="3221839"/>
          <a:ext cx="9649068" cy="1706880"/>
        </p:xfrm>
        <a:graphic>
          <a:graphicData uri="http://schemas.openxmlformats.org/drawingml/2006/table">
            <a:tbl>
              <a:tblPr>
                <a:tableStyleId>{22838BEF-8BB2-4498-84A7-C5851F593DF1}</a:tableStyleId>
              </a:tblPr>
              <a:tblGrid>
                <a:gridCol w="861856">
                  <a:extLst>
                    <a:ext uri="{9D8B030D-6E8A-4147-A177-3AD203B41FA5}">
                      <a16:colId xmlns:a16="http://schemas.microsoft.com/office/drawing/2014/main" val="1179021558"/>
                    </a:ext>
                  </a:extLst>
                </a:gridCol>
                <a:gridCol w="1781109">
                  <a:extLst>
                    <a:ext uri="{9D8B030D-6E8A-4147-A177-3AD203B41FA5}">
                      <a16:colId xmlns:a16="http://schemas.microsoft.com/office/drawing/2014/main" val="3664960401"/>
                    </a:ext>
                  </a:extLst>
                </a:gridCol>
                <a:gridCol w="7006103">
                  <a:extLst>
                    <a:ext uri="{9D8B030D-6E8A-4147-A177-3AD203B41FA5}">
                      <a16:colId xmlns:a16="http://schemas.microsoft.com/office/drawing/2014/main" val="3570888399"/>
                    </a:ext>
                  </a:extLst>
                </a:gridCol>
              </a:tblGrid>
              <a:tr h="83820">
                <a:tc>
                  <a:txBody>
                    <a:bodyPr/>
                    <a:lstStyle/>
                    <a:p>
                      <a:pPr algn="ctr"/>
                      <a:r>
                        <a:rPr lang="zh-CN" sz="1600">
                          <a:effectLst/>
                        </a:rPr>
                        <a:t>参数</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功能</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设置值</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12627114"/>
                  </a:ext>
                </a:extLst>
              </a:tr>
              <a:tr h="0">
                <a:tc>
                  <a:txBody>
                    <a:bodyPr/>
                    <a:lstStyle/>
                    <a:p>
                      <a:pPr algn="ctr"/>
                      <a:r>
                        <a:rPr lang="en-US" sz="1600">
                          <a:effectLst/>
                        </a:rPr>
                        <a:t>P0003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用户访问级别</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1</a:t>
                      </a:r>
                      <a:r>
                        <a:rPr lang="zh-CN" sz="1600">
                          <a:effectLst/>
                        </a:rPr>
                        <a:t>（标准用户访问级别）</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28202001"/>
                  </a:ext>
                </a:extLst>
              </a:tr>
              <a:tr h="0">
                <a:tc>
                  <a:txBody>
                    <a:bodyPr/>
                    <a:lstStyle/>
                    <a:p>
                      <a:pPr algn="ctr"/>
                      <a:r>
                        <a:rPr lang="en-US" sz="1600">
                          <a:effectLst/>
                        </a:rPr>
                        <a:t>P0010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调试参数</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30</a:t>
                      </a:r>
                      <a:r>
                        <a:rPr lang="zh-CN" sz="1600">
                          <a:effectLst/>
                        </a:rPr>
                        <a:t>（出厂设置）</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12991075"/>
                  </a:ext>
                </a:extLst>
              </a:tr>
              <a:tr h="0">
                <a:tc>
                  <a:txBody>
                    <a:bodyPr/>
                    <a:lstStyle/>
                    <a:p>
                      <a:pPr algn="ctr"/>
                      <a:r>
                        <a:rPr lang="en-US" sz="1600">
                          <a:effectLst/>
                        </a:rPr>
                        <a:t>P0970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复位</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dirty="0">
                          <a:effectLst/>
                        </a:rPr>
                        <a:t>= 1: </a:t>
                      </a:r>
                      <a:r>
                        <a:rPr lang="zh-CN" sz="1600" dirty="0">
                          <a:effectLst/>
                        </a:rPr>
                        <a:t>参数复位为已存储的用户默认设置，如未存储则复位为出厂默认设置（恢复用户默认设置）</a:t>
                      </a:r>
                    </a:p>
                    <a:p>
                      <a:r>
                        <a:rPr lang="en-US" sz="1600" dirty="0">
                          <a:effectLst/>
                        </a:rPr>
                        <a:t>= 21: </a:t>
                      </a:r>
                      <a:r>
                        <a:rPr lang="zh-CN" sz="1600" dirty="0">
                          <a:effectLst/>
                        </a:rPr>
                        <a:t>参数复位为出厂默认设置并清除已存储的用户默认设置（恢复出厂默认设置）</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35613961"/>
                  </a:ext>
                </a:extLst>
              </a:tr>
            </a:tbl>
          </a:graphicData>
        </a:graphic>
      </p:graphicFrame>
    </p:spTree>
    <p:extLst>
      <p:ext uri="{BB962C8B-B14F-4D97-AF65-F5344CB8AC3E}">
        <p14:creationId xmlns:p14="http://schemas.microsoft.com/office/powerpoint/2010/main" val="7304825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36672" y="1642851"/>
            <a:ext cx="4836334" cy="459786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1.</a:t>
            </a:r>
            <a:r>
              <a:rPr lang="zh-CN" altLang="en-US" dirty="0">
                <a:latin typeface="+mn-ea"/>
              </a:rPr>
              <a:t>变频器参数组</a:t>
            </a:r>
          </a:p>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变频器的参数分为命令参数组（</a:t>
            </a:r>
            <a:r>
              <a:rPr lang="en-US" altLang="zh-CN" dirty="0">
                <a:latin typeface="+mn-ea"/>
              </a:rPr>
              <a:t>CDS)</a:t>
            </a:r>
            <a:r>
              <a:rPr lang="zh-CN" altLang="en-US" dirty="0">
                <a:latin typeface="+mn-ea"/>
              </a:rPr>
              <a:t>，与电机、负载相关的驱动参数组</a:t>
            </a:r>
            <a:r>
              <a:rPr lang="en-US" altLang="zh-CN" dirty="0">
                <a:latin typeface="+mn-ea"/>
              </a:rPr>
              <a:t>(DDS)</a:t>
            </a:r>
            <a:r>
              <a:rPr lang="zh-CN" altLang="en-US" dirty="0">
                <a:latin typeface="+mn-ea"/>
              </a:rPr>
              <a:t>和其它参数三种。</a:t>
            </a:r>
          </a:p>
          <a:p>
            <a:pPr marL="285750" indent="-285750">
              <a:lnSpc>
                <a:spcPct val="150000"/>
              </a:lnSpc>
              <a:buFont typeface="Arial" panose="020B0604020202020204" pitchFamily="34" charset="0"/>
              <a:buChar char="•"/>
            </a:pPr>
            <a:r>
              <a:rPr lang="zh-CN" altLang="en-US" dirty="0">
                <a:latin typeface="+mn-ea"/>
              </a:rPr>
              <a:t>变频器的命令数据组（</a:t>
            </a:r>
            <a:r>
              <a:rPr lang="en-US" altLang="zh-CN" dirty="0">
                <a:latin typeface="+mn-ea"/>
              </a:rPr>
              <a:t>CDS</a:t>
            </a:r>
            <a:r>
              <a:rPr lang="zh-CN" altLang="en-US" dirty="0">
                <a:latin typeface="+mn-ea"/>
              </a:rPr>
              <a:t>）中集合了用于定义命令源和设定值源的参数，而驱动数据组（</a:t>
            </a:r>
            <a:r>
              <a:rPr lang="en-US" altLang="zh-CN" dirty="0">
                <a:latin typeface="+mn-ea"/>
              </a:rPr>
              <a:t>DDS</a:t>
            </a:r>
            <a:r>
              <a:rPr lang="zh-CN" altLang="en-US" dirty="0">
                <a:latin typeface="+mn-ea"/>
              </a:rPr>
              <a:t>）中则包含用于电机的开</a:t>
            </a:r>
            <a:r>
              <a:rPr lang="en-US" altLang="zh-CN" dirty="0">
                <a:latin typeface="+mn-ea"/>
              </a:rPr>
              <a:t>/</a:t>
            </a:r>
            <a:r>
              <a:rPr lang="zh-CN" altLang="en-US" dirty="0">
                <a:latin typeface="+mn-ea"/>
              </a:rPr>
              <a:t>闭环控制的参数。</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其中每个</a:t>
            </a:r>
            <a:r>
              <a:rPr lang="en-US" altLang="zh-CN" dirty="0">
                <a:latin typeface="+mn-ea"/>
              </a:rPr>
              <a:t>CDS</a:t>
            </a:r>
            <a:r>
              <a:rPr lang="zh-CN" altLang="en-US" dirty="0">
                <a:latin typeface="+mn-ea"/>
              </a:rPr>
              <a:t>和</a:t>
            </a:r>
            <a:r>
              <a:rPr lang="en-US" altLang="zh-CN" dirty="0">
                <a:latin typeface="+mn-ea"/>
              </a:rPr>
              <a:t>DDS</a:t>
            </a:r>
            <a:r>
              <a:rPr lang="zh-CN" altLang="en-US" dirty="0">
                <a:latin typeface="+mn-ea"/>
              </a:rPr>
              <a:t>参数又分为三组，默认状态下使用的当前参数组是第</a:t>
            </a:r>
            <a:r>
              <a:rPr lang="en-US" altLang="zh-CN" dirty="0">
                <a:latin typeface="+mn-ea"/>
              </a:rPr>
              <a:t>0</a:t>
            </a:r>
            <a:r>
              <a:rPr lang="zh-CN" altLang="en-US" dirty="0">
                <a:latin typeface="+mn-ea"/>
              </a:rPr>
              <a:t>组参数</a:t>
            </a:r>
            <a:r>
              <a:rPr lang="en-US" altLang="zh-CN" dirty="0">
                <a:latin typeface="+mn-ea"/>
              </a:rPr>
              <a:t>, </a:t>
            </a:r>
            <a:r>
              <a:rPr lang="zh-CN" altLang="en-US" dirty="0">
                <a:latin typeface="+mn-ea"/>
              </a:rPr>
              <a:t>即</a:t>
            </a:r>
            <a:r>
              <a:rPr lang="en-US" altLang="zh-CN" dirty="0">
                <a:latin typeface="+mn-ea"/>
              </a:rPr>
              <a:t>CDSO</a:t>
            </a:r>
            <a:r>
              <a:rPr lang="zh-CN" altLang="en-US" dirty="0">
                <a:latin typeface="+mn-ea"/>
              </a:rPr>
              <a:t>和 </a:t>
            </a:r>
            <a:r>
              <a:rPr lang="en-US" altLang="zh-CN" dirty="0">
                <a:latin typeface="+mn-ea"/>
              </a:rPr>
              <a:t>DDSO</a:t>
            </a:r>
            <a:r>
              <a:rPr lang="zh-CN" altLang="en-US" dirty="0">
                <a:latin typeface="+mn-ea"/>
              </a:rPr>
              <a:t>。</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30" name="Rectangle 8">
            <a:extLst>
              <a:ext uri="{FF2B5EF4-FFF2-40B4-BE49-F238E27FC236}">
                <a16:creationId xmlns:a16="http://schemas.microsoft.com/office/drawing/2014/main" id="{BCA1B08E-90EC-C63F-5706-21635C5AD7C6}"/>
              </a:ext>
            </a:extLst>
          </p:cNvPr>
          <p:cNvSpPr>
            <a:spLocks noChangeArrowheads="1"/>
          </p:cNvSpPr>
          <p:nvPr/>
        </p:nvSpPr>
        <p:spPr bwMode="auto">
          <a:xfrm>
            <a:off x="630382" y="103124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2.1.6 BOP</a:t>
            </a:r>
            <a:r>
              <a:rPr lang="zh-CN" altLang="en-US" sz="2400" b="1" dirty="0">
                <a:solidFill>
                  <a:srgbClr val="294B64"/>
                </a:solidFill>
                <a:latin typeface="微软雅黑" panose="020B0503020204020204" charset="-122"/>
                <a:ea typeface="微软雅黑" panose="020B0503020204020204" charset="-122"/>
              </a:rPr>
              <a:t>修改设置参数 </a:t>
            </a:r>
          </a:p>
        </p:txBody>
      </p:sp>
      <p:pic>
        <p:nvPicPr>
          <p:cNvPr id="2" name="图片 1">
            <a:extLst>
              <a:ext uri="{FF2B5EF4-FFF2-40B4-BE49-F238E27FC236}">
                <a16:creationId xmlns:a16="http://schemas.microsoft.com/office/drawing/2014/main" id="{F99264BB-54AA-7F8B-4B57-2FB28E51B1D1}"/>
              </a:ext>
            </a:extLst>
          </p:cNvPr>
          <p:cNvPicPr>
            <a:picLocks noChangeAspect="1"/>
          </p:cNvPicPr>
          <p:nvPr/>
        </p:nvPicPr>
        <p:blipFill>
          <a:blip r:embed="rId2"/>
          <a:stretch>
            <a:fillRect/>
          </a:stretch>
        </p:blipFill>
        <p:spPr>
          <a:xfrm>
            <a:off x="5617020" y="2015951"/>
            <a:ext cx="5328591" cy="2990218"/>
          </a:xfrm>
          <a:prstGeom prst="rect">
            <a:avLst/>
          </a:prstGeom>
        </p:spPr>
      </p:pic>
    </p:spTree>
    <p:extLst>
      <p:ext uri="{BB962C8B-B14F-4D97-AF65-F5344CB8AC3E}">
        <p14:creationId xmlns:p14="http://schemas.microsoft.com/office/powerpoint/2010/main" val="20845159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36671" y="1223863"/>
            <a:ext cx="10308941" cy="4928272"/>
          </a:xfrm>
          <a:prstGeom prst="rect">
            <a:avLst/>
          </a:prstGeom>
          <a:noFill/>
        </p:spPr>
        <p:txBody>
          <a:bodyPr wrap="square">
            <a:spAutoFit/>
          </a:bodyPr>
          <a:lstStyle/>
          <a:p>
            <a:pPr marL="342900" lvl="0" indent="-342900">
              <a:lnSpc>
                <a:spcPct val="150000"/>
              </a:lnSpc>
              <a:buFont typeface="+mj-lt"/>
              <a:buAutoNum type="arabicParenBoth"/>
            </a:pP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命令数据组的切换</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通过</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BICO</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参数</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P0810</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和</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P0811</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可在不同的命令数据组之间切换，参数</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r0050</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显示当前激活的命令数据组。变频器处于“就绪”或“运行”状态时，可切换命令数据组。</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P0810 = 0</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P0811 = 0</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CDS0</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被选择也就是</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P700[0]</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和</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P1000[0]</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设置参数生效</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P0810 = 1</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P0811 = 0</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CDS1</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被选择也就是</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P700[1]</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和</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P1000[1]</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设置参数生效</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mj-lt"/>
              <a:buAutoNum type="arabicParenBoth"/>
            </a:pP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驱动参数组的切换</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通过</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BICO</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参数</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P0820</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和</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P0821</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可在不同的传动数据组之间切换，参数</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r0051</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显示当前激活的传动数据组。只有在变频器处于“就绪”状态时</a:t>
            </a:r>
            <a:r>
              <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a:t>
            </a: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才可以切换传动数据组。</a:t>
            </a:r>
            <a:endParaRPr lang="en-US"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endParaRPr>
          </a:p>
          <a:p>
            <a:pPr indent="26670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P0820 = 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P0821 = 0  DDS0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驱动参数组；</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P0820 = 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P0821 = 0  DDS1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驱动参数组；</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P0820 = 0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或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 P0821 = 1 DDS2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驱动参数组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altLang="zh-CN" sz="16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其它参数有多下标参数和无下标参数，多下标参数</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均带有一组下标，下标范围视具体参数而定。无下标参数不带任何下标。</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906970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36671" y="1223863"/>
            <a:ext cx="10308941" cy="5097549"/>
          </a:xfrm>
          <a:prstGeom prst="rect">
            <a:avLst/>
          </a:prstGeom>
          <a:noFill/>
        </p:spPr>
        <p:txBody>
          <a:bodyPr wrap="square">
            <a:spAutoFit/>
          </a:bodyPr>
          <a:lstStyle/>
          <a:p>
            <a:pPr lvl="0">
              <a:lnSpc>
                <a:spcPct val="150000"/>
              </a:lnSpc>
              <a:spcBef>
                <a:spcPts val="600"/>
              </a:spcBef>
              <a:spcAft>
                <a:spcPts val="600"/>
              </a:spcAft>
            </a:pPr>
            <a:r>
              <a:rPr lang="en-US" altLang="zh-CN"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2. BICO</a:t>
            </a:r>
            <a:r>
              <a:rPr lang="zh-CN" altLang="zh-CN" sz="1800" dirty="0">
                <a:solidFill>
                  <a:srgbClr val="000000"/>
                </a:solidFill>
                <a:effectLst/>
                <a:latin typeface="宋体" panose="02010600030101010101" pitchFamily="2" charset="-122"/>
                <a:ea typeface="黑体" panose="02010609060101010101" pitchFamily="49" charset="-122"/>
                <a:cs typeface="黑体" panose="02010609060101010101" pitchFamily="49" charset="-122"/>
              </a:rPr>
              <a:t>互联技术</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BICO</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功能是一种很灵活的把变频器内部输入和输出功能联系在一起的设置方法</a:t>
            </a:r>
            <a:r>
              <a:rPr lang="zh-CN" altLang="en-US"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在变频器的参数表中，有些参数名称的前面冠有：</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BI:</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BO:</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CI:</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CO:</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CO/BO</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的字样，含义如下：</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BI</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（二进制互联输入），即参数可以选择和定义输入的二进制信号，通常与</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参数</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相对应。</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BO</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（二进制互联输出），即参数可以选择输出的二进制功能，或作为用户定义的</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二进制，通常与</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“r </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参数</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相对应。</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CI</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（模拟量互联输入），即参数可以选择模拟量信号源，作为输入，每个</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CI</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可以和任何</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CO</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或</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CO/BO</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参数连接，通常与</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参数</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相对应。</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CO</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（模拟量互联输出），即参数可以选择模拟量信号源，作为输出，每个</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CO</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可以和任何</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CI</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参数连接，通常与</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“r</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参数</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相对应。</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sz="1600" b="1"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CO/BO</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（模拟量互联</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二进制互联输出），参数可以连接模拟量信号，也可以连接二进制信号，每个</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CO/BO</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参数可以作为任何</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BI</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和</a:t>
            </a:r>
            <a:r>
              <a:rPr lang="en-US"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CI</a:t>
            </a:r>
            <a:r>
              <a:rPr lang="zh-CN" altLang="zh-CN" sz="16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参数的输出。</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8689128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图片 3">
            <a:extLst>
              <a:ext uri="{FF2B5EF4-FFF2-40B4-BE49-F238E27FC236}">
                <a16:creationId xmlns:a16="http://schemas.microsoft.com/office/drawing/2014/main" id="{170D3070-595D-3342-151E-50635A280737}"/>
              </a:ext>
            </a:extLst>
          </p:cNvPr>
          <p:cNvPicPr>
            <a:picLocks noChangeAspect="1"/>
          </p:cNvPicPr>
          <p:nvPr/>
        </p:nvPicPr>
        <p:blipFill>
          <a:blip r:embed="rId2"/>
          <a:stretch>
            <a:fillRect/>
          </a:stretch>
        </p:blipFill>
        <p:spPr>
          <a:xfrm>
            <a:off x="891435" y="1220612"/>
            <a:ext cx="9739204" cy="4038950"/>
          </a:xfrm>
          <a:prstGeom prst="rect">
            <a:avLst/>
          </a:prstGeom>
        </p:spPr>
      </p:pic>
    </p:spTree>
    <p:extLst>
      <p:ext uri="{BB962C8B-B14F-4D97-AF65-F5344CB8AC3E}">
        <p14:creationId xmlns:p14="http://schemas.microsoft.com/office/powerpoint/2010/main" val="21508015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图片 3">
            <a:extLst>
              <a:ext uri="{FF2B5EF4-FFF2-40B4-BE49-F238E27FC236}">
                <a16:creationId xmlns:a16="http://schemas.microsoft.com/office/drawing/2014/main" id="{D1DB4606-29F9-236A-DBDC-B568F7741022}"/>
              </a:ext>
            </a:extLst>
          </p:cNvPr>
          <p:cNvPicPr>
            <a:picLocks noChangeAspect="1"/>
          </p:cNvPicPr>
          <p:nvPr/>
        </p:nvPicPr>
        <p:blipFill>
          <a:blip r:embed="rId2"/>
          <a:stretch>
            <a:fillRect/>
          </a:stretch>
        </p:blipFill>
        <p:spPr>
          <a:xfrm>
            <a:off x="1584573" y="1443475"/>
            <a:ext cx="6680384" cy="4500069"/>
          </a:xfrm>
          <a:prstGeom prst="rect">
            <a:avLst/>
          </a:prstGeom>
        </p:spPr>
      </p:pic>
    </p:spTree>
    <p:extLst>
      <p:ext uri="{BB962C8B-B14F-4D97-AF65-F5344CB8AC3E}">
        <p14:creationId xmlns:p14="http://schemas.microsoft.com/office/powerpoint/2010/main" val="38402878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36671" y="1223863"/>
            <a:ext cx="10308941" cy="1997150"/>
          </a:xfrm>
          <a:prstGeom prst="rect">
            <a:avLst/>
          </a:prstGeom>
          <a:noFill/>
        </p:spPr>
        <p:txBody>
          <a:bodyPr wrap="square">
            <a:spAutoFit/>
          </a:bodyPr>
          <a:lstStyle/>
          <a:p>
            <a:pPr lvl="0">
              <a:lnSpc>
                <a:spcPct val="150000"/>
              </a:lnSpc>
              <a:spcBef>
                <a:spcPts val="600"/>
              </a:spcBef>
              <a:spcAft>
                <a:spcPts val="600"/>
              </a:spcAft>
            </a:pPr>
            <a:r>
              <a:rPr lang="en-US" altLang="zh-CN"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3.</a:t>
            </a:r>
            <a:r>
              <a:rPr lang="zh-CN" altLang="en-US"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参数编辑方法</a:t>
            </a:r>
          </a:p>
          <a:p>
            <a:pPr marL="285750" lvl="0" indent="-285750">
              <a:lnSpc>
                <a:spcPct val="150000"/>
              </a:lnSpc>
              <a:spcBef>
                <a:spcPts val="600"/>
              </a:spcBef>
              <a:spcAft>
                <a:spcPts val="600"/>
              </a:spcAft>
              <a:buFont typeface="Arial" panose="020B0604020202020204" pitchFamily="34" charset="0"/>
              <a:buChar char="•"/>
            </a:pPr>
            <a:r>
              <a:rPr lang="zh-CN" altLang="en-US"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变频器的参数号是参数的编号</a:t>
            </a:r>
            <a:r>
              <a:rPr lang="en-US" altLang="zh-CN"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a:t>
            </a:r>
            <a:r>
              <a:rPr lang="zh-CN" altLang="en-US"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用</a:t>
            </a:r>
            <a:r>
              <a:rPr lang="en-US" altLang="zh-CN"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0000∼9999</a:t>
            </a:r>
            <a:r>
              <a:rPr lang="zh-CN" altLang="en-US"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四位数表示，以字母</a:t>
            </a:r>
            <a:r>
              <a:rPr lang="en-US" altLang="zh-CN"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r</a:t>
            </a:r>
            <a:r>
              <a:rPr lang="zh-CN" altLang="en-US"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开头的参数表示，为只读参数，以字母</a:t>
            </a:r>
            <a:r>
              <a:rPr lang="en-US" altLang="zh-CN"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P</a:t>
            </a:r>
            <a:r>
              <a:rPr lang="zh-CN" altLang="en-US"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开头的参数为用户可以改写的参数。</a:t>
            </a:r>
            <a:endParaRPr lang="en-US" altLang="zh-CN"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endParaRPr>
          </a:p>
          <a:p>
            <a:pPr marL="285750" lvl="0" indent="-285750">
              <a:lnSpc>
                <a:spcPct val="150000"/>
              </a:lnSpc>
              <a:spcBef>
                <a:spcPts val="600"/>
              </a:spcBef>
              <a:spcAft>
                <a:spcPts val="600"/>
              </a:spcAft>
              <a:buFont typeface="Arial" panose="020B0604020202020204" pitchFamily="34" charset="0"/>
              <a:buChar char="•"/>
            </a:pPr>
            <a:r>
              <a:rPr lang="en-US" altLang="zh-CN"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SINAMICS V20</a:t>
            </a:r>
            <a:r>
              <a:rPr lang="zh-CN" altLang="en-US"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变频器参数编辑通常有</a:t>
            </a:r>
            <a:r>
              <a:rPr lang="zh-CN" altLang="en-US" sz="1800" b="1"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常规参数编辑</a:t>
            </a:r>
            <a:r>
              <a:rPr lang="zh-CN" altLang="en-US"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和</a:t>
            </a:r>
            <a:r>
              <a:rPr lang="zh-CN" altLang="en-US" sz="1800" b="1"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按位编辑参数</a:t>
            </a:r>
            <a:r>
              <a:rPr lang="zh-CN" altLang="en-US" sz="1800" dirty="0">
                <a:solidFill>
                  <a:srgbClr val="000000"/>
                </a:solidFill>
                <a:effectLst/>
                <a:latin typeface="黑体" panose="02010609060101010101" pitchFamily="49" charset="-122"/>
                <a:ea typeface="宋体" panose="02010600030101010101" pitchFamily="2" charset="-122"/>
                <a:cs typeface="黑体" panose="02010609060101010101" pitchFamily="49" charset="-122"/>
              </a:rPr>
              <a:t>两种方法。</a:t>
            </a:r>
          </a:p>
        </p:txBody>
      </p:sp>
    </p:spTree>
    <p:extLst>
      <p:ext uri="{BB962C8B-B14F-4D97-AF65-F5344CB8AC3E}">
        <p14:creationId xmlns:p14="http://schemas.microsoft.com/office/powerpoint/2010/main" val="27442462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36671" y="1223863"/>
            <a:ext cx="10308941" cy="1273875"/>
          </a:xfrm>
          <a:prstGeom prst="rect">
            <a:avLst/>
          </a:prstGeom>
          <a:noFill/>
        </p:spPr>
        <p:txBody>
          <a:bodyPr wrap="square">
            <a:spAutoFit/>
          </a:bodyPr>
          <a:lstStyle/>
          <a:p>
            <a:pPr>
              <a:lnSpc>
                <a:spcPct val="150000"/>
              </a:lnSpc>
            </a:pPr>
            <a:r>
              <a:rPr lang="zh-CN" altLang="en-US" sz="1800" b="1"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a:t>
            </a:r>
            <a:r>
              <a:rPr lang="en-US" altLang="zh-CN" sz="1800" b="1"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1</a:t>
            </a:r>
            <a:r>
              <a:rPr lang="zh-CN" altLang="en-US" sz="1800" b="1"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a:t>
            </a:r>
            <a:r>
              <a:rPr lang="zh-CN" altLang="zh-CN" sz="1800" b="1"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常规参数的编辑方法</a:t>
            </a:r>
            <a:endParaRPr lang="en-US" altLang="zh-CN" sz="1800" b="1" dirty="0">
              <a:solidFill>
                <a:srgbClr val="000000"/>
              </a:solidFill>
              <a:effectLst/>
              <a:latin typeface="宋体" panose="02010600030101010101" pitchFamily="2" charset="-122"/>
              <a:ea typeface="宋体" panose="02010600030101010101" pitchFamily="2" charset="-122"/>
              <a:cs typeface="黑体" panose="02010609060101010101" pitchFamily="49" charset="-122"/>
            </a:endParaRPr>
          </a:p>
          <a:p>
            <a:pPr indent="266700">
              <a:lnSpc>
                <a:spcPct val="150000"/>
              </a:lnSpc>
            </a:pP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适用于对参数号、参数下标或参数值进行较小变更的情况，主要利用增加键、减小键、</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OK</a:t>
            </a: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键和</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M</a:t>
            </a: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键调整设置，如图</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2-7</a:t>
            </a: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所示，从参数</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P0003</a:t>
            </a: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找到参数</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P0010</a:t>
            </a: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，修改参数值为</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30</a:t>
            </a: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 </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7" name="对象 6">
            <a:extLst>
              <a:ext uri="{FF2B5EF4-FFF2-40B4-BE49-F238E27FC236}">
                <a16:creationId xmlns:a16="http://schemas.microsoft.com/office/drawing/2014/main" id="{58700FC3-875D-1362-3697-0BF3309F7BEA}"/>
              </a:ext>
            </a:extLst>
          </p:cNvPr>
          <p:cNvGraphicFramePr>
            <a:graphicFrameLocks noChangeAspect="1"/>
          </p:cNvGraphicFramePr>
          <p:nvPr>
            <p:extLst>
              <p:ext uri="{D42A27DB-BD31-4B8C-83A1-F6EECF244321}">
                <p14:modId xmlns:p14="http://schemas.microsoft.com/office/powerpoint/2010/main" val="3719263614"/>
              </p:ext>
            </p:extLst>
          </p:nvPr>
        </p:nvGraphicFramePr>
        <p:xfrm>
          <a:off x="4120673" y="2577429"/>
          <a:ext cx="3246438" cy="3222625"/>
        </p:xfrm>
        <a:graphic>
          <a:graphicData uri="http://schemas.openxmlformats.org/presentationml/2006/ole">
            <mc:AlternateContent xmlns:mc="http://schemas.openxmlformats.org/markup-compatibility/2006">
              <mc:Choice xmlns:v="urn:schemas-microsoft-com:vml" Requires="v">
                <p:oleObj r:id="rId2" imgW="5019551" imgH="4800499" progId="Package">
                  <p:embed/>
                </p:oleObj>
              </mc:Choice>
              <mc:Fallback>
                <p:oleObj r:id="rId2" imgW="5019551" imgH="4800499" progId="Package">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0673" y="2577429"/>
                        <a:ext cx="3246438" cy="3222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文本框 8">
            <a:extLst>
              <a:ext uri="{FF2B5EF4-FFF2-40B4-BE49-F238E27FC236}">
                <a16:creationId xmlns:a16="http://schemas.microsoft.com/office/drawing/2014/main" id="{75B09355-806E-0ED0-1FD1-0BB455C09632}"/>
              </a:ext>
            </a:extLst>
          </p:cNvPr>
          <p:cNvSpPr txBox="1"/>
          <p:nvPr/>
        </p:nvSpPr>
        <p:spPr>
          <a:xfrm>
            <a:off x="2520677" y="5905040"/>
            <a:ext cx="5801360" cy="307777"/>
          </a:xfrm>
          <a:prstGeom prst="rect">
            <a:avLst/>
          </a:prstGeom>
          <a:noFill/>
        </p:spPr>
        <p:txBody>
          <a:bodyPr wrap="square">
            <a:spAutoFit/>
          </a:bodyPr>
          <a:lstStyle/>
          <a:p>
            <a:pPr algn="ctr"/>
            <a:r>
              <a:rPr lang="zh-CN" altLang="zh-CN" sz="14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图</a:t>
            </a:r>
            <a:r>
              <a:rPr lang="en-US" altLang="zh-CN" sz="14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2-7 </a:t>
            </a:r>
            <a:r>
              <a:rPr lang="zh-CN" altLang="zh-CN" sz="14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常规参数编辑示意图</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062606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36672" y="1223863"/>
            <a:ext cx="6996574" cy="2520370"/>
          </a:xfrm>
          <a:prstGeom prst="rect">
            <a:avLst/>
          </a:prstGeom>
          <a:noFill/>
        </p:spPr>
        <p:txBody>
          <a:bodyPr wrap="square">
            <a:spAutoFit/>
          </a:bodyPr>
          <a:lstStyle/>
          <a:p>
            <a:pPr>
              <a:lnSpc>
                <a:spcPct val="150000"/>
              </a:lnSpc>
            </a:pPr>
            <a:r>
              <a:rPr lang="zh-CN" altLang="zh-CN" sz="1800" b="1"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a:t>
            </a:r>
            <a:r>
              <a:rPr lang="en-US" altLang="zh-CN" sz="1800" b="1"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2</a:t>
            </a:r>
            <a:r>
              <a:rPr lang="zh-CN" altLang="zh-CN" sz="1800" b="1"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）按位编辑参数方法</a:t>
            </a:r>
            <a:endParaRPr lang="en-US" altLang="zh-CN" sz="1800" b="1" dirty="0">
              <a:solidFill>
                <a:srgbClr val="000000"/>
              </a:solidFill>
              <a:effectLst/>
              <a:latin typeface="宋体" panose="02010600030101010101" pitchFamily="2" charset="-122"/>
              <a:ea typeface="宋体" panose="02010600030101010101" pitchFamily="2" charset="-122"/>
              <a:cs typeface="黑体" panose="02010609060101010101" pitchFamily="49" charset="-122"/>
            </a:endParaRPr>
          </a:p>
          <a:p>
            <a:pPr>
              <a:lnSpc>
                <a:spcPct val="150000"/>
              </a:lnSpc>
            </a:pPr>
            <a:endParaRPr lang="en-US" altLang="zh-CN"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zh-CN" sz="1800" b="1"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按位编辑可用于编辑参数号、参数下标或参数值。此编辑方法适用于需要对参数号、参数下标或参数值进行较大变更的情况。如图</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2-8</a:t>
            </a: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所示，从参数</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P0003</a:t>
            </a: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按位编辑方法，快速找到参数</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P0947.</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a:extLst>
              <a:ext uri="{FF2B5EF4-FFF2-40B4-BE49-F238E27FC236}">
                <a16:creationId xmlns:a16="http://schemas.microsoft.com/office/drawing/2014/main" id="{75B09355-806E-0ED0-1FD1-0BB455C09632}"/>
              </a:ext>
            </a:extLst>
          </p:cNvPr>
          <p:cNvSpPr txBox="1"/>
          <p:nvPr/>
        </p:nvSpPr>
        <p:spPr>
          <a:xfrm>
            <a:off x="5800651" y="5934048"/>
            <a:ext cx="5801360" cy="369332"/>
          </a:xfrm>
          <a:prstGeom prst="rect">
            <a:avLst/>
          </a:prstGeom>
          <a:noFill/>
        </p:spPr>
        <p:txBody>
          <a:bodyPr wrap="square">
            <a:spAutoFit/>
          </a:bodyPr>
          <a:lstStyle/>
          <a:p>
            <a:pPr algn="ct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图</a:t>
            </a:r>
            <a:r>
              <a:rPr lang="en-US"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2-8 </a:t>
            </a:r>
            <a:r>
              <a:rPr lang="zh-CN" altLang="en-US"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按位编辑</a:t>
            </a:r>
            <a:r>
              <a:rPr lang="zh-CN" altLang="zh-CN" sz="1800" dirty="0">
                <a:solidFill>
                  <a:srgbClr val="000000"/>
                </a:solidFill>
                <a:effectLst/>
                <a:latin typeface="宋体" panose="02010600030101010101" pitchFamily="2" charset="-122"/>
                <a:ea typeface="宋体" panose="02010600030101010101" pitchFamily="2" charset="-122"/>
                <a:cs typeface="黑体" panose="02010609060101010101" pitchFamily="49" charset="-122"/>
              </a:rPr>
              <a:t>参数</a:t>
            </a:r>
            <a:r>
              <a:rPr lang="zh-CN" altLang="en-US" dirty="0">
                <a:solidFill>
                  <a:srgbClr val="000000"/>
                </a:solidFill>
                <a:latin typeface="宋体" panose="02010600030101010101" pitchFamily="2" charset="-122"/>
                <a:ea typeface="宋体" panose="02010600030101010101" pitchFamily="2" charset="-122"/>
                <a:cs typeface="黑体" panose="02010609060101010101" pitchFamily="49" charset="-122"/>
              </a:rPr>
              <a:t>举例</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490801AD-5BF7-4426-6991-26AA9B041D0D}"/>
              </a:ext>
            </a:extLst>
          </p:cNvPr>
          <p:cNvPicPr>
            <a:picLocks noChangeAspect="1"/>
          </p:cNvPicPr>
          <p:nvPr/>
        </p:nvPicPr>
        <p:blipFill>
          <a:blip r:embed="rId2"/>
          <a:stretch>
            <a:fillRect/>
          </a:stretch>
        </p:blipFill>
        <p:spPr>
          <a:xfrm>
            <a:off x="7489229" y="1038021"/>
            <a:ext cx="2650720" cy="4774822"/>
          </a:xfrm>
          <a:prstGeom prst="rect">
            <a:avLst/>
          </a:prstGeom>
        </p:spPr>
      </p:pic>
    </p:spTree>
    <p:extLst>
      <p:ext uri="{BB962C8B-B14F-4D97-AF65-F5344CB8AC3E}">
        <p14:creationId xmlns:p14="http://schemas.microsoft.com/office/powerpoint/2010/main" val="377310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525783" y="1223863"/>
            <a:ext cx="10470507" cy="4662815"/>
          </a:xfrm>
          <a:prstGeom prst="rect">
            <a:avLst/>
          </a:prstGeom>
          <a:noFill/>
          <a:ln>
            <a:noFill/>
          </a:ln>
          <a:effectLst/>
        </p:spPr>
        <p:txBody>
          <a:bodyPr wrap="square">
            <a:spAutoFit/>
          </a:bodyPr>
          <a:lstStyle/>
          <a:p>
            <a:pPr fontAlgn="ctr">
              <a:lnSpc>
                <a:spcPct val="150000"/>
              </a:lnSpc>
            </a:pPr>
            <a:r>
              <a:rPr lang="zh-CN" altLang="en-US" dirty="0">
                <a:solidFill>
                  <a:srgbClr val="294B64"/>
                </a:solidFill>
                <a:latin typeface="+mn-ea"/>
              </a:rPr>
              <a:t>    </a:t>
            </a:r>
            <a:r>
              <a:rPr lang="en-US" altLang="zh-CN" dirty="0">
                <a:latin typeface="+mn-ea"/>
              </a:rPr>
              <a:t>2022</a:t>
            </a:r>
            <a:r>
              <a:rPr lang="zh-CN" altLang="en-US" dirty="0">
                <a:latin typeface="+mn-ea"/>
              </a:rPr>
              <a:t>年，国务院印发</a:t>
            </a:r>
            <a:r>
              <a:rPr lang="en-US" altLang="zh-CN" dirty="0">
                <a:latin typeface="+mn-ea"/>
              </a:rPr>
              <a:t>《“</a:t>
            </a:r>
            <a:r>
              <a:rPr lang="zh-CN" altLang="en-US" dirty="0">
                <a:latin typeface="+mn-ea"/>
              </a:rPr>
              <a:t>十四五”节能减排综合工作方案</a:t>
            </a:r>
            <a:r>
              <a:rPr lang="en-US" altLang="zh-CN" dirty="0">
                <a:latin typeface="+mn-ea"/>
              </a:rPr>
              <a:t>》</a:t>
            </a:r>
            <a:r>
              <a:rPr lang="zh-CN" altLang="en-US" dirty="0">
                <a:latin typeface="+mn-ea"/>
              </a:rPr>
              <a:t>，部署了十大重点工程节能减排的具体目标任务，实现节能降碳减污协同增效、生态环境质量持续改善，确保完成“十四五”节能减排目标，为实现碳达峰、碳中和目标奠定坚实基础。</a:t>
            </a:r>
            <a:endParaRPr lang="en-US" altLang="zh-CN" dirty="0">
              <a:latin typeface="+mn-ea"/>
            </a:endParaRPr>
          </a:p>
          <a:p>
            <a:pPr fontAlgn="ctr">
              <a:lnSpc>
                <a:spcPct val="150000"/>
              </a:lnSpc>
            </a:pPr>
            <a:r>
              <a:rPr kumimoji="0" lang="zh-CN" altLang="en-US" i="0" u="none" strike="noStrike" kern="1200" cap="none" spc="0" normalizeH="0" baseline="0" noProof="0" dirty="0">
                <a:ln>
                  <a:noFill/>
                </a:ln>
                <a:effectLst/>
                <a:uLnTx/>
                <a:uFillTx/>
                <a:latin typeface="+mn-ea"/>
                <a:cs typeface="+mn-cs"/>
              </a:rPr>
              <a:t>    除尘风机传统的工作风机是通过调节风门大小调节风量，而风机则是满负荷运行，往往会浪费很多电能。对其进行变频改造升级后，利用变频器起动，避免了起动电流对设备和电网的冲击，可以随时起动或停止。通过变频改造后，风机的送风量通过变频技术调节风机的转速来实现，可以根据生产需要随意调节风量，节能率高达</a:t>
            </a:r>
            <a:r>
              <a:rPr kumimoji="0" lang="en-US" altLang="zh-CN" i="0" u="none" strike="noStrike" kern="1200" cap="none" spc="0" normalizeH="0" baseline="0" noProof="0" dirty="0">
                <a:ln>
                  <a:noFill/>
                </a:ln>
                <a:effectLst/>
                <a:uLnTx/>
                <a:uFillTx/>
                <a:latin typeface="+mn-ea"/>
                <a:cs typeface="+mn-cs"/>
              </a:rPr>
              <a:t>20% ∼ 65% </a:t>
            </a:r>
            <a:r>
              <a:rPr kumimoji="0" lang="zh-CN" altLang="en-US" i="0" u="none" strike="noStrike" kern="1200" cap="none" spc="0" normalizeH="0" baseline="0" noProof="0" dirty="0">
                <a:ln>
                  <a:noFill/>
                </a:ln>
                <a:effectLst/>
                <a:uLnTx/>
                <a:uFillTx/>
                <a:latin typeface="+mn-ea"/>
                <a:cs typeface="+mn-cs"/>
              </a:rPr>
              <a:t>以上，降低了风机工作强度，延长了设备使用寿命，降低维修成本。</a:t>
            </a:r>
            <a:endParaRPr kumimoji="0" lang="en-US" altLang="zh-CN" i="0" u="none" strike="noStrike" kern="1200" cap="none" spc="0" normalizeH="0" baseline="0" noProof="0" dirty="0">
              <a:ln>
                <a:noFill/>
              </a:ln>
              <a:effectLst/>
              <a:uLnTx/>
              <a:uFillTx/>
              <a:latin typeface="+mn-ea"/>
              <a:cs typeface="+mn-cs"/>
            </a:endParaRPr>
          </a:p>
          <a:p>
            <a:pPr fontAlgn="ctr">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     SINAMICS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变频器是西门子推出的新一代的变频器，用来替换</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MICROMASTER</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系列，适用于水泵、风机和压缩机等领域的节能减排，提供更多的产品优势。本项目介绍西门子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变频器的知识和操作。</a:t>
            </a:r>
            <a:endParaRPr kumimoji="0" lang="zh-CN" altLang="en-US" i="0" u="none" strike="noStrike" kern="1200" cap="none" spc="0" normalizeH="0" baseline="0" noProof="0" dirty="0">
              <a:ln>
                <a:noFill/>
              </a:ln>
              <a:effectLst/>
              <a:uLnTx/>
              <a:uFillTx/>
              <a:latin typeface="+mn-ea"/>
              <a:cs typeface="+mn-cs"/>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168" name="Text Box 26"/>
          <p:cNvSpPr txBox="1"/>
          <p:nvPr/>
        </p:nvSpPr>
        <p:spPr>
          <a:xfrm>
            <a:off x="914400" y="279932"/>
            <a:ext cx="1750294" cy="461665"/>
          </a:xfrm>
          <a:prstGeom prst="rect">
            <a:avLst/>
          </a:prstGeom>
          <a:solidFill>
            <a:srgbClr val="1F497D"/>
          </a:solidFill>
          <a:ln w="9525">
            <a:noFill/>
          </a:ln>
        </p:spPr>
        <p:txBody>
          <a:bodyPr wrap="square">
            <a:spAutoFit/>
          </a:bodyPr>
          <a:lstStyle/>
          <a:p>
            <a:r>
              <a:rPr lang="en-US" altLang="zh-CN" sz="2400" b="1" dirty="0">
                <a:solidFill>
                  <a:schemeClr val="bg1"/>
                </a:solidFill>
                <a:latin typeface="微软雅黑" panose="020B0503020204020204" charset="-122"/>
                <a:ea typeface="微软雅黑" panose="020B0503020204020204" charset="-122"/>
              </a:rPr>
              <a:t>  </a:t>
            </a:r>
            <a:r>
              <a:rPr lang="zh-CN" altLang="en-US" sz="2400" b="1" dirty="0">
                <a:solidFill>
                  <a:schemeClr val="bg1"/>
                </a:solidFill>
                <a:latin typeface="微软雅黑" panose="020B0503020204020204" charset="-122"/>
                <a:ea typeface="微软雅黑" panose="020B0503020204020204" charset="-122"/>
              </a:rPr>
              <a:t>项目引入</a:t>
            </a:r>
            <a:endParaRPr lang="en-US" altLang="zh-CN" sz="2400" b="1" dirty="0">
              <a:solidFill>
                <a:schemeClr val="bg1"/>
              </a:solidFill>
              <a:latin typeface="微软雅黑" panose="020B0503020204020204" charset="-122"/>
              <a:ea typeface="微软雅黑" panose="020B0503020204020204" charset="-122"/>
            </a:endParaRPr>
          </a:p>
        </p:txBody>
      </p:sp>
      <p:sp>
        <p:nvSpPr>
          <p:cNvPr id="101" name="文本框 100"/>
          <p:cNvSpPr txBox="1"/>
          <p:nvPr/>
        </p:nvSpPr>
        <p:spPr>
          <a:xfrm>
            <a:off x="1600200" y="3677920"/>
            <a:ext cx="5080000" cy="206375"/>
          </a:xfrm>
          <a:prstGeom prst="rect">
            <a:avLst/>
          </a:prstGeom>
          <a:noFill/>
          <a:ln w="9525">
            <a:noFill/>
          </a:ln>
        </p:spPr>
        <p:txBody>
          <a:bodyPr>
            <a:spAutoFit/>
          </a:bodyPr>
          <a:lstStyle/>
          <a:p>
            <a:pPr indent="0" algn="ctr"/>
            <a:r>
              <a:rPr lang="en-US" sz="750" b="0" dirty="0">
                <a:latin typeface="Times New Roman" panose="02020603050405020304" pitchFamily="18" charset="0"/>
                <a:cs typeface="宋体" panose="02010600030101010101" pitchFamily="2" charset="-122"/>
              </a:rPr>
              <a:t>		</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06222" y="2520007"/>
            <a:ext cx="10171215" cy="2643481"/>
          </a:xfrm>
          <a:prstGeom prst="rect">
            <a:avLst/>
          </a:prstGeom>
          <a:noFill/>
        </p:spPr>
        <p:txBody>
          <a:bodyPr wrap="square">
            <a:spAutoFit/>
          </a:bodyPr>
          <a:lstStyle/>
          <a:p>
            <a:pPr marL="342900" lvl="0" indent="-342900">
              <a:lnSpc>
                <a:spcPct val="150000"/>
              </a:lnSpc>
              <a:spcBef>
                <a:spcPts val="600"/>
              </a:spcBef>
              <a:spcAft>
                <a:spcPts val="600"/>
              </a:spcAft>
              <a:buFont typeface="+mj-lt"/>
              <a:buAutoNum type="arabicPeriod"/>
            </a:pPr>
            <a:r>
              <a:rPr lang="zh-CN" altLang="zh-CN" sz="2000" dirty="0">
                <a:effectLst/>
                <a:latin typeface="宋体" panose="02010600030101010101" pitchFamily="2" charset="-122"/>
                <a:ea typeface="黑体" panose="02010609060101010101" pitchFamily="49" charset="-122"/>
                <a:cs typeface="宋体" panose="02010600030101010101" pitchFamily="2" charset="-122"/>
              </a:rPr>
              <a:t>训练目的</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熟悉变频器基本操作面板（</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BOP</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）的功能；</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认识变频器初次上电或复位后的状态；</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认识变频器运行模式，会通过</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BOP</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面板进行变频器各种模式的切换；</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会使用操作面板（</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BOP</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）进行参数设置；</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mj-lt"/>
              <a:buAutoNum type="arabicParenBoth"/>
            </a:pPr>
            <a:r>
              <a:rPr lang="zh-CN" altLang="zh-CN" sz="1800" dirty="0">
                <a:effectLst/>
                <a:ea typeface="宋体" panose="02010600030101010101" pitchFamily="2" charset="-122"/>
                <a:cs typeface="宋体" panose="02010600030101010101" pitchFamily="2" charset="-122"/>
              </a:rPr>
              <a:t>会操作面板观察变频器运行参数；</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Rectangle 8">
            <a:extLst>
              <a:ext uri="{FF2B5EF4-FFF2-40B4-BE49-F238E27FC236}">
                <a16:creationId xmlns:a16="http://schemas.microsoft.com/office/drawing/2014/main" id="{2BAA0A37-71C9-8F11-01BD-984B667CDE6D}"/>
              </a:ext>
            </a:extLst>
          </p:cNvPr>
          <p:cNvSpPr>
            <a:spLocks noChangeArrowheads="1"/>
          </p:cNvSpPr>
          <p:nvPr/>
        </p:nvSpPr>
        <p:spPr bwMode="auto">
          <a:xfrm>
            <a:off x="619121" y="1031244"/>
            <a:ext cx="9232096"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2.1.7 </a:t>
            </a:r>
            <a:r>
              <a:rPr lang="zh-CN" altLang="en-US" sz="2400" b="1" dirty="0">
                <a:solidFill>
                  <a:srgbClr val="294B64"/>
                </a:solidFill>
                <a:latin typeface="微软雅黑" panose="020B0503020204020204" charset="-122"/>
                <a:ea typeface="微软雅黑" panose="020B0503020204020204" charset="-122"/>
              </a:rPr>
              <a:t>技能训练</a:t>
            </a:r>
          </a:p>
        </p:txBody>
      </p:sp>
      <p:graphicFrame>
        <p:nvGraphicFramePr>
          <p:cNvPr id="5" name="表格 4">
            <a:extLst>
              <a:ext uri="{FF2B5EF4-FFF2-40B4-BE49-F238E27FC236}">
                <a16:creationId xmlns:a16="http://schemas.microsoft.com/office/drawing/2014/main" id="{E452B082-7527-B8C7-74A0-A732B7569A29}"/>
              </a:ext>
            </a:extLst>
          </p:cNvPr>
          <p:cNvGraphicFramePr>
            <a:graphicFrameLocks noGrp="1"/>
          </p:cNvGraphicFramePr>
          <p:nvPr>
            <p:extLst>
              <p:ext uri="{D42A27DB-BD31-4B8C-83A1-F6EECF244321}">
                <p14:modId xmlns:p14="http://schemas.microsoft.com/office/powerpoint/2010/main" val="386721501"/>
              </p:ext>
            </p:extLst>
          </p:nvPr>
        </p:nvGraphicFramePr>
        <p:xfrm>
          <a:off x="2808709" y="1692992"/>
          <a:ext cx="5048126" cy="370539"/>
        </p:xfrm>
        <a:graphic>
          <a:graphicData uri="http://schemas.openxmlformats.org/drawingml/2006/table">
            <a:tbl>
              <a:tblPr firstRow="1" firstCol="1" bandRow="1">
                <a:tableStyleId>{FABFCF23-3B69-468F-B69F-88F6DE6A72F2}</a:tableStyleId>
              </a:tblPr>
              <a:tblGrid>
                <a:gridCol w="5048126">
                  <a:extLst>
                    <a:ext uri="{9D8B030D-6E8A-4147-A177-3AD203B41FA5}">
                      <a16:colId xmlns:a16="http://schemas.microsoft.com/office/drawing/2014/main" val="765288136"/>
                    </a:ext>
                  </a:extLst>
                </a:gridCol>
              </a:tblGrid>
              <a:tr h="370539">
                <a:tc>
                  <a:txBody>
                    <a:bodyPr/>
                    <a:lstStyle/>
                    <a:p>
                      <a:pPr algn="ctr"/>
                      <a:r>
                        <a:rPr lang="zh-CN" sz="1800" dirty="0">
                          <a:effectLst/>
                        </a:rPr>
                        <a:t>变频器</a:t>
                      </a:r>
                      <a:r>
                        <a:rPr lang="en-US" sz="1800" dirty="0">
                          <a:effectLst/>
                        </a:rPr>
                        <a:t>BOP</a:t>
                      </a:r>
                      <a:r>
                        <a:rPr lang="zh-CN" sz="1800" dirty="0">
                          <a:effectLst/>
                        </a:rPr>
                        <a:t>基本操作</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227350706"/>
                  </a:ext>
                </a:extLst>
              </a:tr>
            </a:tbl>
          </a:graphicData>
        </a:graphic>
      </p:graphicFrame>
      <p:pic>
        <p:nvPicPr>
          <p:cNvPr id="7" name="Picture 2">
            <a:extLst>
              <a:ext uri="{FF2B5EF4-FFF2-40B4-BE49-F238E27FC236}">
                <a16:creationId xmlns:a16="http://schemas.microsoft.com/office/drawing/2014/main" id="{2C5D287B-258C-9B53-AED7-67B250EB13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19" y="1038021"/>
            <a:ext cx="580702" cy="50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41026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19121" y="1634020"/>
            <a:ext cx="10171215" cy="3058979"/>
          </a:xfrm>
          <a:prstGeom prst="rect">
            <a:avLst/>
          </a:prstGeom>
          <a:noFill/>
        </p:spPr>
        <p:txBody>
          <a:bodyPr wrap="square">
            <a:spAutoFit/>
          </a:bodyPr>
          <a:lstStyle/>
          <a:p>
            <a:pPr lvl="0">
              <a:lnSpc>
                <a:spcPct val="150000"/>
              </a:lnSpc>
              <a:spcBef>
                <a:spcPts val="600"/>
              </a:spcBef>
              <a:spcAft>
                <a:spcPts val="600"/>
              </a:spcAft>
            </a:pPr>
            <a:r>
              <a:rPr lang="en-US" altLang="zh-CN" sz="2000" dirty="0">
                <a:effectLst/>
                <a:latin typeface="宋体" panose="02010600030101010101" pitchFamily="2" charset="-122"/>
                <a:ea typeface="黑体" panose="02010609060101010101" pitchFamily="49" charset="-122"/>
                <a:cs typeface="宋体" panose="02010600030101010101" pitchFamily="2" charset="-122"/>
              </a:rPr>
              <a:t>2. </a:t>
            </a:r>
            <a:r>
              <a:rPr lang="zh-CN" altLang="zh-CN" sz="2000" dirty="0">
                <a:effectLst/>
                <a:latin typeface="宋体" panose="02010600030101010101" pitchFamily="2" charset="-122"/>
                <a:ea typeface="黑体" panose="02010609060101010101" pitchFamily="49" charset="-122"/>
                <a:cs typeface="宋体" panose="02010600030101010101" pitchFamily="2" charset="-122"/>
              </a:rPr>
              <a:t>训练要求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熟悉变频器操作面板上各按键功能；</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会使用变频器操作面板显示区域观察操作及运行情况；</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上电完成变频器复位操作； </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能够从变频器初次上电或复位状态切换到设置菜单；</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能够按位编辑参数号；按位编辑参数下标；按位编辑参数值。</a:t>
            </a:r>
          </a:p>
          <a:p>
            <a:pPr marL="342900" lvl="0" indent="-342900">
              <a:lnSpc>
                <a:spcPct val="150000"/>
              </a:lnSpc>
              <a:buFont typeface="+mj-lt"/>
              <a:buAutoNum type="arabicParenBoth"/>
            </a:pP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8010573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19121" y="1634020"/>
            <a:ext cx="10171215" cy="481863"/>
          </a:xfrm>
          <a:prstGeom prst="rect">
            <a:avLst/>
          </a:prstGeom>
          <a:noFill/>
        </p:spPr>
        <p:txBody>
          <a:bodyPr wrap="square">
            <a:spAutoFit/>
          </a:bodyPr>
          <a:lstStyle/>
          <a:p>
            <a:pPr lvl="0">
              <a:lnSpc>
                <a:spcPct val="150000"/>
              </a:lnSpc>
              <a:spcBef>
                <a:spcPts val="600"/>
              </a:spcBef>
              <a:spcAft>
                <a:spcPts val="600"/>
              </a:spcAft>
            </a:pPr>
            <a:r>
              <a:rPr lang="en-US" altLang="zh-CN" sz="2000" dirty="0">
                <a:latin typeface="宋体" panose="02010600030101010101" pitchFamily="2" charset="-122"/>
                <a:ea typeface="黑体" panose="02010609060101010101" pitchFamily="49" charset="-122"/>
                <a:cs typeface="宋体" panose="02010600030101010101" pitchFamily="2" charset="-122"/>
              </a:rPr>
              <a:t>3</a:t>
            </a:r>
            <a:r>
              <a:rPr lang="en-US" altLang="zh-CN" sz="2000" dirty="0">
                <a:effectLst/>
                <a:latin typeface="宋体" panose="02010600030101010101" pitchFamily="2" charset="-122"/>
                <a:ea typeface="黑体" panose="02010609060101010101" pitchFamily="49" charset="-122"/>
                <a:cs typeface="宋体" panose="02010600030101010101" pitchFamily="2" charset="-122"/>
              </a:rPr>
              <a:t>.</a:t>
            </a:r>
            <a:r>
              <a:rPr lang="zh-CN" altLang="zh-CN" sz="2000" dirty="0">
                <a:effectLst/>
                <a:latin typeface="宋体" panose="02010600030101010101" pitchFamily="2" charset="-122"/>
                <a:ea typeface="黑体" panose="02010609060101010101" pitchFamily="49" charset="-122"/>
                <a:cs typeface="宋体" panose="02010600030101010101" pitchFamily="2" charset="-122"/>
              </a:rPr>
              <a:t>训练</a:t>
            </a:r>
            <a:r>
              <a:rPr lang="zh-CN" altLang="en-US" sz="2000" dirty="0">
                <a:latin typeface="宋体" panose="02010600030101010101" pitchFamily="2" charset="-122"/>
                <a:ea typeface="黑体" panose="02010609060101010101" pitchFamily="49" charset="-122"/>
                <a:cs typeface="宋体" panose="02010600030101010101" pitchFamily="2" charset="-122"/>
              </a:rPr>
              <a:t>准备</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4267FE1A-251D-98BF-4019-80DA0A86CA70}"/>
              </a:ext>
            </a:extLst>
          </p:cNvPr>
          <p:cNvGraphicFramePr>
            <a:graphicFrameLocks noGrp="1"/>
          </p:cNvGraphicFramePr>
          <p:nvPr>
            <p:extLst>
              <p:ext uri="{D42A27DB-BD31-4B8C-83A1-F6EECF244321}">
                <p14:modId xmlns:p14="http://schemas.microsoft.com/office/powerpoint/2010/main" val="3023482472"/>
              </p:ext>
            </p:extLst>
          </p:nvPr>
        </p:nvGraphicFramePr>
        <p:xfrm>
          <a:off x="1405409" y="2303983"/>
          <a:ext cx="8676965" cy="2304257"/>
        </p:xfrm>
        <a:graphic>
          <a:graphicData uri="http://schemas.openxmlformats.org/drawingml/2006/table">
            <a:tbl>
              <a:tblPr firstRow="1" firstCol="1" bandRow="1">
                <a:tableStyleId>{F5AB1C69-6EDB-4FF4-983F-18BD219EF322}</a:tableStyleId>
              </a:tblPr>
              <a:tblGrid>
                <a:gridCol w="683220">
                  <a:extLst>
                    <a:ext uri="{9D8B030D-6E8A-4147-A177-3AD203B41FA5}">
                      <a16:colId xmlns:a16="http://schemas.microsoft.com/office/drawing/2014/main" val="3779601636"/>
                    </a:ext>
                  </a:extLst>
                </a:gridCol>
                <a:gridCol w="2232248">
                  <a:extLst>
                    <a:ext uri="{9D8B030D-6E8A-4147-A177-3AD203B41FA5}">
                      <a16:colId xmlns:a16="http://schemas.microsoft.com/office/drawing/2014/main" val="1552430788"/>
                    </a:ext>
                  </a:extLst>
                </a:gridCol>
                <a:gridCol w="5761497">
                  <a:extLst>
                    <a:ext uri="{9D8B030D-6E8A-4147-A177-3AD203B41FA5}">
                      <a16:colId xmlns:a16="http://schemas.microsoft.com/office/drawing/2014/main" val="918026532"/>
                    </a:ext>
                  </a:extLst>
                </a:gridCol>
              </a:tblGrid>
              <a:tr h="384043">
                <a:tc>
                  <a:txBody>
                    <a:bodyPr/>
                    <a:lstStyle/>
                    <a:p>
                      <a:pPr algn="ctr"/>
                      <a:r>
                        <a:rPr lang="zh-CN" sz="1800" dirty="0">
                          <a:effectLst/>
                        </a:rPr>
                        <a:t>序号</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800" dirty="0">
                          <a:effectLst/>
                        </a:rPr>
                        <a:t>名称</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800" dirty="0">
                          <a:effectLst/>
                        </a:rPr>
                        <a:t>备注</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42308205"/>
                  </a:ext>
                </a:extLst>
              </a:tr>
              <a:tr h="384043">
                <a:tc>
                  <a:txBody>
                    <a:bodyPr/>
                    <a:lstStyle/>
                    <a:p>
                      <a:pPr algn="ctr"/>
                      <a:r>
                        <a:rPr lang="en-US" sz="1800">
                          <a:effectLst/>
                        </a:rPr>
                        <a:t>1</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800">
                          <a:effectLst/>
                        </a:rPr>
                        <a:t>断路器</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800">
                          <a:effectLst/>
                        </a:rPr>
                        <a:t>2P-10A/230V</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6646644"/>
                  </a:ext>
                </a:extLst>
              </a:tr>
              <a:tr h="384043">
                <a:tc>
                  <a:txBody>
                    <a:bodyPr/>
                    <a:lstStyle/>
                    <a:p>
                      <a:pPr algn="ctr"/>
                      <a:r>
                        <a:rPr lang="en-US" sz="1800">
                          <a:effectLst/>
                        </a:rPr>
                        <a:t>2</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800">
                          <a:effectLst/>
                        </a:rPr>
                        <a:t>SINAMICS V20</a:t>
                      </a:r>
                      <a:r>
                        <a:rPr lang="zh-CN" sz="1800">
                          <a:effectLst/>
                        </a:rPr>
                        <a:t>变频器</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800">
                          <a:effectLst/>
                        </a:rPr>
                        <a:t>6SL3210-5BB12-5UV1</a:t>
                      </a:r>
                      <a:r>
                        <a:rPr lang="zh-CN" sz="1800">
                          <a:effectLst/>
                        </a:rPr>
                        <a:t>（</a:t>
                      </a:r>
                      <a:r>
                        <a:rPr lang="en-US" sz="1800">
                          <a:effectLst/>
                        </a:rPr>
                        <a:t>AC200-240V</a:t>
                      </a:r>
                      <a:r>
                        <a:rPr lang="zh-CN" sz="1800">
                          <a:effectLst/>
                        </a:rPr>
                        <a:t>，</a:t>
                      </a:r>
                      <a:r>
                        <a:rPr lang="en-US" sz="1800">
                          <a:effectLst/>
                        </a:rPr>
                        <a:t>4.5A</a:t>
                      </a:r>
                      <a:r>
                        <a:rPr lang="zh-CN" sz="1800">
                          <a:effectLst/>
                        </a:rPr>
                        <a:t>，</a:t>
                      </a:r>
                      <a:r>
                        <a:rPr lang="en-US" sz="1800">
                          <a:effectLst/>
                        </a:rPr>
                        <a:t>50/50Hz</a:t>
                      </a:r>
                      <a:r>
                        <a:rPr lang="zh-CN" sz="1800">
                          <a:effectLst/>
                        </a:rPr>
                        <a:t>）</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53592355"/>
                  </a:ext>
                </a:extLst>
              </a:tr>
              <a:tr h="768085">
                <a:tc>
                  <a:txBody>
                    <a:bodyPr/>
                    <a:lstStyle/>
                    <a:p>
                      <a:pPr algn="ctr"/>
                      <a:r>
                        <a:rPr lang="en-US" sz="1800">
                          <a:effectLst/>
                        </a:rPr>
                        <a:t>3</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800">
                          <a:effectLst/>
                        </a:rPr>
                        <a:t>三相异步电动机</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800">
                          <a:effectLst/>
                        </a:rPr>
                        <a:t>额定电流</a:t>
                      </a:r>
                      <a:r>
                        <a:rPr lang="en-US" sz="1800">
                          <a:effectLst/>
                        </a:rPr>
                        <a:t>0.3A </a:t>
                      </a:r>
                      <a:r>
                        <a:rPr lang="zh-CN" sz="1800">
                          <a:effectLst/>
                        </a:rPr>
                        <a:t>，额定功率</a:t>
                      </a:r>
                      <a:r>
                        <a:rPr lang="en-US" sz="1800">
                          <a:effectLst/>
                        </a:rPr>
                        <a:t>60W</a:t>
                      </a:r>
                      <a:r>
                        <a:rPr lang="zh-CN" sz="1800">
                          <a:effectLst/>
                        </a:rPr>
                        <a:t>，额定频率</a:t>
                      </a:r>
                      <a:r>
                        <a:rPr lang="en-US" sz="1800">
                          <a:effectLst/>
                        </a:rPr>
                        <a:t>50Hz</a:t>
                      </a:r>
                      <a:r>
                        <a:rPr lang="zh-CN" sz="1800">
                          <a:effectLst/>
                        </a:rPr>
                        <a:t>，额定转速</a:t>
                      </a:r>
                      <a:r>
                        <a:rPr lang="en-US" sz="1800">
                          <a:effectLst/>
                        </a:rPr>
                        <a:t>1430 r/min</a:t>
                      </a:r>
                      <a:r>
                        <a:rPr lang="zh-CN" sz="1800">
                          <a:effectLst/>
                        </a:rPr>
                        <a:t>，功率因数</a:t>
                      </a:r>
                      <a:r>
                        <a:rPr lang="en-US" sz="1800">
                          <a:effectLst/>
                        </a:rPr>
                        <a:t>0.85</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55422431"/>
                  </a:ext>
                </a:extLst>
              </a:tr>
              <a:tr h="384043">
                <a:tc>
                  <a:txBody>
                    <a:bodyPr/>
                    <a:lstStyle/>
                    <a:p>
                      <a:pPr algn="ctr"/>
                      <a:r>
                        <a:rPr lang="en-US" sz="1800">
                          <a:effectLst/>
                        </a:rPr>
                        <a:t>4</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800">
                          <a:effectLst/>
                        </a:rPr>
                        <a:t>接线工具及线缆</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800" dirty="0">
                          <a:effectLst/>
                        </a:rPr>
                        <a:t>主电路</a:t>
                      </a:r>
                      <a:r>
                        <a:rPr lang="en-US" sz="1800" dirty="0">
                          <a:effectLst/>
                        </a:rPr>
                        <a:t>1.5mm</a:t>
                      </a:r>
                      <a:r>
                        <a:rPr lang="en-US" sz="1800" baseline="30000" dirty="0">
                          <a:effectLst/>
                        </a:rPr>
                        <a:t>2</a:t>
                      </a:r>
                      <a:r>
                        <a:rPr lang="zh-CN" sz="1800" dirty="0">
                          <a:effectLst/>
                        </a:rPr>
                        <a:t>，十字螺丝刀，压线钳等</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673579417"/>
                  </a:ext>
                </a:extLst>
              </a:tr>
            </a:tbl>
          </a:graphicData>
        </a:graphic>
      </p:graphicFrame>
    </p:spTree>
    <p:extLst>
      <p:ext uri="{BB962C8B-B14F-4D97-AF65-F5344CB8AC3E}">
        <p14:creationId xmlns:p14="http://schemas.microsoft.com/office/powerpoint/2010/main" val="601156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19121" y="1634020"/>
            <a:ext cx="10171215" cy="481863"/>
          </a:xfrm>
          <a:prstGeom prst="rect">
            <a:avLst/>
          </a:prstGeom>
          <a:noFill/>
        </p:spPr>
        <p:txBody>
          <a:bodyPr wrap="square">
            <a:spAutoFit/>
          </a:bodyPr>
          <a:lstStyle/>
          <a:p>
            <a:pPr lvl="0">
              <a:lnSpc>
                <a:spcPct val="150000"/>
              </a:lnSpc>
              <a:spcBef>
                <a:spcPts val="600"/>
              </a:spcBef>
              <a:spcAft>
                <a:spcPts val="600"/>
              </a:spcAft>
            </a:pPr>
            <a:r>
              <a:rPr lang="en-US" altLang="zh-CN" sz="2000" dirty="0">
                <a:effectLst/>
                <a:latin typeface="宋体" panose="02010600030101010101" pitchFamily="2" charset="-122"/>
                <a:ea typeface="黑体" panose="02010609060101010101" pitchFamily="49" charset="-122"/>
                <a:cs typeface="宋体" panose="02010600030101010101" pitchFamily="2" charset="-122"/>
              </a:rPr>
              <a:t>4.</a:t>
            </a:r>
            <a:r>
              <a:rPr lang="zh-CN" altLang="en-US" sz="2000" dirty="0">
                <a:effectLst/>
                <a:latin typeface="宋体" panose="02010600030101010101" pitchFamily="2" charset="-122"/>
                <a:ea typeface="黑体" panose="02010609060101010101" pitchFamily="49" charset="-122"/>
                <a:cs typeface="宋体" panose="02010600030101010101" pitchFamily="2" charset="-122"/>
              </a:rPr>
              <a:t>电路连接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71F674B0-F1EA-C21F-86C9-BA7669DDE062}"/>
              </a:ext>
            </a:extLst>
          </p:cNvPr>
          <p:cNvSpPr txBox="1"/>
          <p:nvPr/>
        </p:nvSpPr>
        <p:spPr>
          <a:xfrm>
            <a:off x="696758" y="2231975"/>
            <a:ext cx="6072391" cy="646331"/>
          </a:xfrm>
          <a:prstGeom prst="rect">
            <a:avLst/>
          </a:prstGeom>
          <a:noFill/>
        </p:spPr>
        <p:txBody>
          <a:bodyPr wrap="square">
            <a:spAutoFit/>
          </a:bodyPr>
          <a:lstStyle/>
          <a:p>
            <a:r>
              <a:rPr lang="en-US" altLang="zh-CN" sz="1800" dirty="0">
                <a:effectLst/>
                <a:latin typeface="宋体" panose="02010600030101010101" pitchFamily="2" charset="-122"/>
                <a:cs typeface="宋体" panose="02010600030101010101" pitchFamily="2" charset="-122"/>
              </a:rPr>
              <a:t>L1</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L2</a:t>
            </a:r>
            <a:r>
              <a:rPr lang="zh-CN" altLang="zh-CN" sz="1800" dirty="0">
                <a:effectLst/>
                <a:ea typeface="宋体" panose="02010600030101010101" pitchFamily="2" charset="-122"/>
                <a:cs typeface="宋体" panose="02010600030101010101" pitchFamily="2" charset="-122"/>
              </a:rPr>
              <a:t>接单相</a:t>
            </a:r>
            <a:r>
              <a:rPr lang="en-US" altLang="zh-CN" sz="1800" dirty="0">
                <a:effectLst/>
                <a:ea typeface="宋体" panose="02010600030101010101" pitchFamily="2" charset="-122"/>
                <a:cs typeface="宋体" panose="02010600030101010101" pitchFamily="2" charset="-122"/>
              </a:rPr>
              <a:t>220V</a:t>
            </a:r>
            <a:r>
              <a:rPr lang="zh-CN" altLang="zh-CN" sz="1800" dirty="0">
                <a:effectLst/>
                <a:ea typeface="宋体" panose="02010600030101010101" pitchFamily="2" charset="-122"/>
                <a:cs typeface="宋体" panose="02010600030101010101" pitchFamily="2" charset="-122"/>
              </a:rPr>
              <a:t>交流电源，</a:t>
            </a:r>
            <a:r>
              <a:rPr lang="en-US" altLang="zh-CN" sz="1800" dirty="0">
                <a:effectLst/>
                <a:ea typeface="宋体" panose="02010600030101010101" pitchFamily="2" charset="-122"/>
                <a:cs typeface="宋体" panose="02010600030101010101" pitchFamily="2" charset="-122"/>
              </a:rPr>
              <a:t>U</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V</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W</a:t>
            </a:r>
            <a:r>
              <a:rPr lang="zh-CN" altLang="zh-CN" sz="1800" dirty="0">
                <a:effectLst/>
                <a:ea typeface="宋体" panose="02010600030101010101" pitchFamily="2" charset="-122"/>
                <a:cs typeface="宋体" panose="02010600030101010101" pitchFamily="2" charset="-122"/>
              </a:rPr>
              <a:t>接三相异步电动机，电动机按照星型连接。</a:t>
            </a:r>
            <a:endParaRPr lang="zh-CN" altLang="en-US" dirty="0"/>
          </a:p>
        </p:txBody>
      </p:sp>
      <p:pic>
        <p:nvPicPr>
          <p:cNvPr id="7" name="图片 6">
            <a:extLst>
              <a:ext uri="{FF2B5EF4-FFF2-40B4-BE49-F238E27FC236}">
                <a16:creationId xmlns:a16="http://schemas.microsoft.com/office/drawing/2014/main" id="{9D22E687-EF9F-D373-2EF3-DC40CE079778}"/>
              </a:ext>
            </a:extLst>
          </p:cNvPr>
          <p:cNvPicPr>
            <a:picLocks noChangeAspect="1"/>
          </p:cNvPicPr>
          <p:nvPr/>
        </p:nvPicPr>
        <p:blipFill>
          <a:blip r:embed="rId2"/>
          <a:stretch>
            <a:fillRect/>
          </a:stretch>
        </p:blipFill>
        <p:spPr>
          <a:xfrm>
            <a:off x="6841157" y="1151855"/>
            <a:ext cx="3555977" cy="5018141"/>
          </a:xfrm>
          <a:prstGeom prst="rect">
            <a:avLst/>
          </a:prstGeom>
        </p:spPr>
      </p:pic>
    </p:spTree>
    <p:extLst>
      <p:ext uri="{BB962C8B-B14F-4D97-AF65-F5344CB8AC3E}">
        <p14:creationId xmlns:p14="http://schemas.microsoft.com/office/powerpoint/2010/main" val="3584345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19121" y="1093936"/>
            <a:ext cx="10171215" cy="481863"/>
          </a:xfrm>
          <a:prstGeom prst="rect">
            <a:avLst/>
          </a:prstGeom>
          <a:noFill/>
        </p:spPr>
        <p:txBody>
          <a:bodyPr wrap="square">
            <a:spAutoFit/>
          </a:bodyPr>
          <a:lstStyle/>
          <a:p>
            <a:pPr lvl="0">
              <a:lnSpc>
                <a:spcPct val="150000"/>
              </a:lnSpc>
              <a:spcBef>
                <a:spcPts val="600"/>
              </a:spcBef>
              <a:spcAft>
                <a:spcPts val="600"/>
              </a:spcAft>
            </a:pPr>
            <a:r>
              <a:rPr lang="en-US" altLang="zh-CN" sz="2000" dirty="0">
                <a:latin typeface="宋体" panose="02010600030101010101" pitchFamily="2" charset="-122"/>
                <a:ea typeface="黑体" panose="02010609060101010101" pitchFamily="49" charset="-122"/>
                <a:cs typeface="宋体" panose="02010600030101010101" pitchFamily="2" charset="-122"/>
              </a:rPr>
              <a:t>5</a:t>
            </a:r>
            <a:r>
              <a:rPr lang="en-US" altLang="zh-CN" sz="2000" dirty="0">
                <a:effectLst/>
                <a:latin typeface="宋体" panose="02010600030101010101" pitchFamily="2" charset="-122"/>
                <a:ea typeface="黑体" panose="02010609060101010101" pitchFamily="49" charset="-122"/>
                <a:cs typeface="宋体" panose="02010600030101010101" pitchFamily="2" charset="-122"/>
              </a:rPr>
              <a:t>.</a:t>
            </a:r>
            <a:r>
              <a:rPr lang="zh-CN" altLang="en-US" sz="2000" dirty="0">
                <a:effectLst/>
                <a:latin typeface="宋体" panose="02010600030101010101" pitchFamily="2" charset="-122"/>
                <a:ea typeface="黑体" panose="02010609060101010101" pitchFamily="49" charset="-122"/>
                <a:cs typeface="宋体" panose="02010600030101010101" pitchFamily="2" charset="-122"/>
              </a:rPr>
              <a:t>菜单切换</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71F674B0-F1EA-C21F-86C9-BA7669DDE062}"/>
              </a:ext>
            </a:extLst>
          </p:cNvPr>
          <p:cNvSpPr txBox="1"/>
          <p:nvPr/>
        </p:nvSpPr>
        <p:spPr>
          <a:xfrm>
            <a:off x="760552" y="1575799"/>
            <a:ext cx="10536887" cy="1477328"/>
          </a:xfrm>
          <a:prstGeom prst="rect">
            <a:avLst/>
          </a:prstGeom>
          <a:noFill/>
        </p:spPr>
        <p:txBody>
          <a:bodyPr wrap="square">
            <a:spAutoFit/>
          </a:bodyPr>
          <a:lstStyle/>
          <a:p>
            <a:r>
              <a:rPr lang="en-US" altLang="zh-CN" sz="1800" dirty="0">
                <a:effectLst/>
                <a:latin typeface="宋体" panose="02010600030101010101" pitchFamily="2" charset="-122"/>
                <a:cs typeface="宋体" panose="02010600030101010101" pitchFamily="2" charset="-122"/>
              </a:rPr>
              <a:t>(1) </a:t>
            </a:r>
            <a:r>
              <a:rPr lang="zh-CN" altLang="en-US" sz="1800" dirty="0">
                <a:effectLst/>
                <a:latin typeface="宋体" panose="02010600030101010101" pitchFamily="2" charset="-122"/>
                <a:cs typeface="宋体" panose="02010600030101010101" pitchFamily="2" charset="-122"/>
              </a:rPr>
              <a:t>在变频器初始上电状态或工厂复位状态切换到设置菜单；</a:t>
            </a:r>
          </a:p>
          <a:p>
            <a:r>
              <a:rPr lang="en-US" altLang="zh-CN" sz="1800" dirty="0">
                <a:effectLst/>
                <a:latin typeface="宋体" panose="02010600030101010101" pitchFamily="2" charset="-122"/>
                <a:cs typeface="宋体" panose="02010600030101010101" pitchFamily="2" charset="-122"/>
              </a:rPr>
              <a:t>(2) </a:t>
            </a:r>
            <a:r>
              <a:rPr lang="zh-CN" altLang="en-US" sz="1800" dirty="0">
                <a:effectLst/>
                <a:latin typeface="宋体" panose="02010600030101010101" pitchFamily="2" charset="-122"/>
                <a:cs typeface="宋体" panose="02010600030101010101" pitchFamily="2" charset="-122"/>
              </a:rPr>
              <a:t>在变频器初始上电状态或工厂复位状态切换到显示菜单；</a:t>
            </a:r>
          </a:p>
          <a:p>
            <a:r>
              <a:rPr lang="en-US" altLang="zh-CN" sz="1800" dirty="0">
                <a:effectLst/>
                <a:latin typeface="宋体" panose="02010600030101010101" pitchFamily="2" charset="-122"/>
                <a:cs typeface="宋体" panose="02010600030101010101" pitchFamily="2" charset="-122"/>
              </a:rPr>
              <a:t>(3) </a:t>
            </a:r>
            <a:r>
              <a:rPr lang="zh-CN" altLang="en-US" sz="1800" dirty="0">
                <a:effectLst/>
                <a:latin typeface="宋体" panose="02010600030101010101" pitchFamily="2" charset="-122"/>
                <a:cs typeface="宋体" panose="02010600030101010101" pitchFamily="2" charset="-122"/>
              </a:rPr>
              <a:t>在变频器设置菜单切换到显示菜单，在显示菜单查看变频器频率设定值、输出频率，输出电压、输出电流、直流母线电压等参数；</a:t>
            </a:r>
          </a:p>
          <a:p>
            <a:r>
              <a:rPr lang="en-US" altLang="zh-CN" sz="1800" dirty="0">
                <a:effectLst/>
                <a:latin typeface="宋体" panose="02010600030101010101" pitchFamily="2" charset="-122"/>
                <a:cs typeface="宋体" panose="02010600030101010101" pitchFamily="2" charset="-122"/>
              </a:rPr>
              <a:t>(4) </a:t>
            </a:r>
            <a:r>
              <a:rPr lang="zh-CN" altLang="en-US" sz="1800" dirty="0">
                <a:effectLst/>
                <a:latin typeface="宋体" panose="02010600030101010101" pitchFamily="2" charset="-122"/>
                <a:cs typeface="宋体" panose="02010600030101010101" pitchFamily="2" charset="-122"/>
              </a:rPr>
              <a:t>在变频器显示菜单切换到参数菜单，从参数菜单切换到显示菜单；</a:t>
            </a:r>
          </a:p>
        </p:txBody>
      </p:sp>
      <p:pic>
        <p:nvPicPr>
          <p:cNvPr id="2" name="图片 1">
            <a:extLst>
              <a:ext uri="{FF2B5EF4-FFF2-40B4-BE49-F238E27FC236}">
                <a16:creationId xmlns:a16="http://schemas.microsoft.com/office/drawing/2014/main" id="{A45F5B6F-598A-7649-60C8-865D5AE9D60A}"/>
              </a:ext>
            </a:extLst>
          </p:cNvPr>
          <p:cNvPicPr>
            <a:picLocks noChangeAspect="1"/>
          </p:cNvPicPr>
          <p:nvPr/>
        </p:nvPicPr>
        <p:blipFill>
          <a:blip r:embed="rId2"/>
          <a:stretch>
            <a:fillRect/>
          </a:stretch>
        </p:blipFill>
        <p:spPr>
          <a:xfrm>
            <a:off x="2952725" y="3122827"/>
            <a:ext cx="5294585" cy="3187809"/>
          </a:xfrm>
          <a:prstGeom prst="rect">
            <a:avLst/>
          </a:prstGeom>
          <a:noFill/>
          <a:ln w="9525" cap="flat" cmpd="sng">
            <a:noFill/>
            <a:prstDash val="solid"/>
            <a:round/>
          </a:ln>
        </p:spPr>
      </p:pic>
    </p:spTree>
    <p:extLst>
      <p:ext uri="{BB962C8B-B14F-4D97-AF65-F5344CB8AC3E}">
        <p14:creationId xmlns:p14="http://schemas.microsoft.com/office/powerpoint/2010/main" val="7037413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19121" y="1093936"/>
            <a:ext cx="10171215" cy="481863"/>
          </a:xfrm>
          <a:prstGeom prst="rect">
            <a:avLst/>
          </a:prstGeom>
          <a:noFill/>
        </p:spPr>
        <p:txBody>
          <a:bodyPr wrap="square">
            <a:spAutoFit/>
          </a:bodyPr>
          <a:lstStyle/>
          <a:p>
            <a:pPr lvl="0">
              <a:lnSpc>
                <a:spcPct val="150000"/>
              </a:lnSpc>
              <a:spcBef>
                <a:spcPts val="600"/>
              </a:spcBef>
              <a:spcAft>
                <a:spcPts val="600"/>
              </a:spcAft>
            </a:pPr>
            <a:r>
              <a:rPr lang="en-US" altLang="zh-CN" sz="2000" dirty="0">
                <a:effectLst/>
                <a:latin typeface="宋体" panose="02010600030101010101" pitchFamily="2" charset="-122"/>
                <a:ea typeface="黑体" panose="02010609060101010101" pitchFamily="49" charset="-122"/>
                <a:cs typeface="宋体" panose="02010600030101010101" pitchFamily="2" charset="-122"/>
              </a:rPr>
              <a:t>6.</a:t>
            </a:r>
            <a:r>
              <a:rPr lang="zh-CN" altLang="en-US" sz="2000" dirty="0">
                <a:effectLst/>
                <a:latin typeface="宋体" panose="02010600030101010101" pitchFamily="2" charset="-122"/>
                <a:ea typeface="黑体" panose="02010609060101010101" pitchFamily="49" charset="-122"/>
                <a:cs typeface="宋体" panose="02010600030101010101" pitchFamily="2" charset="-122"/>
              </a:rPr>
              <a:t>变频器复位，恢复出厂设置</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576E95D5-93C3-AC88-56FA-B33D0AA4E632}"/>
              </a:ext>
            </a:extLst>
          </p:cNvPr>
          <p:cNvPicPr>
            <a:picLocks noChangeAspect="1"/>
          </p:cNvPicPr>
          <p:nvPr/>
        </p:nvPicPr>
        <p:blipFill>
          <a:blip r:embed="rId2"/>
          <a:stretch>
            <a:fillRect/>
          </a:stretch>
        </p:blipFill>
        <p:spPr>
          <a:xfrm>
            <a:off x="7201197" y="2072891"/>
            <a:ext cx="3985554" cy="3998951"/>
          </a:xfrm>
          <a:prstGeom prst="rect">
            <a:avLst/>
          </a:prstGeom>
        </p:spPr>
      </p:pic>
      <p:sp>
        <p:nvSpPr>
          <p:cNvPr id="5" name="文本框 4">
            <a:extLst>
              <a:ext uri="{FF2B5EF4-FFF2-40B4-BE49-F238E27FC236}">
                <a16:creationId xmlns:a16="http://schemas.microsoft.com/office/drawing/2014/main" id="{71F674B0-F1EA-C21F-86C9-BA7669DDE062}"/>
              </a:ext>
            </a:extLst>
          </p:cNvPr>
          <p:cNvSpPr txBox="1"/>
          <p:nvPr/>
        </p:nvSpPr>
        <p:spPr>
          <a:xfrm>
            <a:off x="760552" y="1575799"/>
            <a:ext cx="10536887" cy="369332"/>
          </a:xfrm>
          <a:prstGeom prst="rect">
            <a:avLst/>
          </a:prstGeom>
          <a:noFill/>
        </p:spPr>
        <p:txBody>
          <a:bodyPr wrap="square">
            <a:spAutoFit/>
          </a:bodyPr>
          <a:lstStyle/>
          <a:p>
            <a:pPr indent="266700"/>
            <a:r>
              <a:rPr lang="zh-CN" altLang="zh-CN" sz="1800" dirty="0">
                <a:effectLst/>
                <a:latin typeface="宋体" panose="02010600030101010101" pitchFamily="2" charset="-122"/>
                <a:ea typeface="宋体" panose="02010600030101010101" pitchFamily="2" charset="-122"/>
                <a:cs typeface="宋体" panose="02010600030101010101" pitchFamily="2" charset="-122"/>
              </a:rPr>
              <a:t>切换到参数菜单，按照常规参数编辑方法，设置</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P0010=30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P0970=1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en-US" sz="1800" dirty="0">
              <a:effectLst/>
              <a:latin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2065356"/>
            <a:ext cx="9462396" cy="723275"/>
          </a:xfrm>
          <a:prstGeom prst="rect">
            <a:avLst/>
          </a:prstGeom>
          <a:noFill/>
        </p:spPr>
        <p:txBody>
          <a:bodyPr wrap="square">
            <a:spAutoFit/>
          </a:bodyPr>
          <a:lstStyle/>
          <a:p>
            <a:pPr lvl="0">
              <a:spcBef>
                <a:spcPts val="600"/>
              </a:spcBef>
              <a:spcAft>
                <a:spcPts val="600"/>
              </a:spcAft>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7.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变频器参数设置</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266700"/>
            <a:r>
              <a:rPr lang="zh-CN" altLang="zh-CN" sz="1800" dirty="0">
                <a:effectLst/>
                <a:latin typeface="宋体" panose="02010600030101010101" pitchFamily="2" charset="-122"/>
                <a:ea typeface="宋体" panose="02010600030101010101" pitchFamily="2" charset="-122"/>
                <a:cs typeface="宋体" panose="02010600030101010101" pitchFamily="2" charset="-122"/>
              </a:rPr>
              <a:t>按照按位编辑参数号的方法，找到参数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P1120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，将其值修改为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0007773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69887"/>
            <a:ext cx="9462396" cy="400110"/>
          </a:xfrm>
          <a:prstGeom prst="rect">
            <a:avLst/>
          </a:prstGeom>
          <a:noFill/>
        </p:spPr>
        <p:txBody>
          <a:bodyPr wrap="square">
            <a:spAutoFit/>
          </a:bodyPr>
          <a:lstStyle/>
          <a:p>
            <a:pPr lvl="0">
              <a:spcBef>
                <a:spcPts val="600"/>
              </a:spcBef>
              <a:spcAft>
                <a:spcPts val="600"/>
              </a:spcAft>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8.</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考核与评价</a:t>
            </a:r>
            <a:endParaRPr lang="zh-CN" altLang="zh-CN" sz="2000" b="1"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61429855-096A-2F30-34F6-B60C77232295}"/>
              </a:ext>
            </a:extLst>
          </p:cNvPr>
          <p:cNvGraphicFramePr>
            <a:graphicFrameLocks noGrp="1"/>
          </p:cNvGraphicFramePr>
          <p:nvPr>
            <p:extLst>
              <p:ext uri="{D42A27DB-BD31-4B8C-83A1-F6EECF244321}">
                <p14:modId xmlns:p14="http://schemas.microsoft.com/office/powerpoint/2010/main" val="3783398961"/>
              </p:ext>
            </p:extLst>
          </p:nvPr>
        </p:nvGraphicFramePr>
        <p:xfrm>
          <a:off x="1224533" y="1943943"/>
          <a:ext cx="9073008" cy="4040724"/>
        </p:xfrm>
        <a:graphic>
          <a:graphicData uri="http://schemas.openxmlformats.org/drawingml/2006/table">
            <a:tbl>
              <a:tblPr>
                <a:tableStyleId>{22838BEF-8BB2-4498-84A7-C5851F593DF1}</a:tableStyleId>
              </a:tblPr>
              <a:tblGrid>
                <a:gridCol w="828074">
                  <a:extLst>
                    <a:ext uri="{9D8B030D-6E8A-4147-A177-3AD203B41FA5}">
                      <a16:colId xmlns:a16="http://schemas.microsoft.com/office/drawing/2014/main" val="798495859"/>
                    </a:ext>
                  </a:extLst>
                </a:gridCol>
                <a:gridCol w="217096">
                  <a:extLst>
                    <a:ext uri="{9D8B030D-6E8A-4147-A177-3AD203B41FA5}">
                      <a16:colId xmlns:a16="http://schemas.microsoft.com/office/drawing/2014/main" val="3190862516"/>
                    </a:ext>
                  </a:extLst>
                </a:gridCol>
                <a:gridCol w="2044305">
                  <a:extLst>
                    <a:ext uri="{9D8B030D-6E8A-4147-A177-3AD203B41FA5}">
                      <a16:colId xmlns:a16="http://schemas.microsoft.com/office/drawing/2014/main" val="636436966"/>
                    </a:ext>
                  </a:extLst>
                </a:gridCol>
                <a:gridCol w="1380905">
                  <a:extLst>
                    <a:ext uri="{9D8B030D-6E8A-4147-A177-3AD203B41FA5}">
                      <a16:colId xmlns:a16="http://schemas.microsoft.com/office/drawing/2014/main" val="3506007641"/>
                    </a:ext>
                  </a:extLst>
                </a:gridCol>
                <a:gridCol w="2221918">
                  <a:extLst>
                    <a:ext uri="{9D8B030D-6E8A-4147-A177-3AD203B41FA5}">
                      <a16:colId xmlns:a16="http://schemas.microsoft.com/office/drawing/2014/main" val="3663166812"/>
                    </a:ext>
                  </a:extLst>
                </a:gridCol>
                <a:gridCol w="1500883">
                  <a:extLst>
                    <a:ext uri="{9D8B030D-6E8A-4147-A177-3AD203B41FA5}">
                      <a16:colId xmlns:a16="http://schemas.microsoft.com/office/drawing/2014/main" val="809425168"/>
                    </a:ext>
                  </a:extLst>
                </a:gridCol>
                <a:gridCol w="879827">
                  <a:extLst>
                    <a:ext uri="{9D8B030D-6E8A-4147-A177-3AD203B41FA5}">
                      <a16:colId xmlns:a16="http://schemas.microsoft.com/office/drawing/2014/main" val="2319869343"/>
                    </a:ext>
                  </a:extLst>
                </a:gridCol>
              </a:tblGrid>
              <a:tr h="511602">
                <a:tc>
                  <a:txBody>
                    <a:bodyPr/>
                    <a:lstStyle/>
                    <a:p>
                      <a:pPr algn="ctr"/>
                      <a:r>
                        <a:rPr lang="zh-CN" sz="1800" dirty="0">
                          <a:effectLst/>
                        </a:rPr>
                        <a:t>任务</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6">
                  <a:txBody>
                    <a:bodyPr/>
                    <a:lstStyle/>
                    <a:p>
                      <a:pPr marR="5715" algn="ctr">
                        <a:tabLst>
                          <a:tab pos="266700" algn="l"/>
                        </a:tabLst>
                      </a:pPr>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367105331"/>
                  </a:ext>
                </a:extLst>
              </a:tr>
              <a:tr h="511602">
                <a:tc>
                  <a:txBody>
                    <a:bodyPr/>
                    <a:lstStyle/>
                    <a:p>
                      <a:pPr algn="ctr"/>
                      <a:r>
                        <a:rPr lang="zh-CN" sz="1800" dirty="0">
                          <a:effectLst/>
                        </a:rPr>
                        <a:t>序号</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pPr algn="ctr"/>
                      <a:r>
                        <a:rPr lang="zh-CN" sz="1800" dirty="0">
                          <a:effectLst/>
                        </a:rPr>
                        <a:t>评价内容</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zh-CN" sz="1800" dirty="0">
                          <a:effectLst/>
                        </a:rPr>
                        <a:t>权重（</a:t>
                      </a:r>
                      <a:r>
                        <a:rPr lang="en-US" sz="1800" dirty="0">
                          <a:effectLst/>
                        </a:rPr>
                        <a:t>%</a:t>
                      </a:r>
                      <a:r>
                        <a:rPr lang="zh-CN" sz="1800" dirty="0">
                          <a:effectLst/>
                        </a:rPr>
                        <a:t>）</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marR="5715" algn="ctr">
                        <a:tabLst>
                          <a:tab pos="266700" algn="l"/>
                        </a:tabLst>
                      </a:pPr>
                      <a:r>
                        <a:rPr lang="zh-CN" sz="1800" dirty="0">
                          <a:effectLst/>
                        </a:rPr>
                        <a:t>评分</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65334639"/>
                  </a:ext>
                </a:extLst>
              </a:tr>
              <a:tr h="255801">
                <a:tc>
                  <a:txBody>
                    <a:bodyPr/>
                    <a:lstStyle/>
                    <a:p>
                      <a:pPr algn="ctr"/>
                      <a:r>
                        <a:rPr lang="en-US" sz="1800" dirty="0">
                          <a:effectLst/>
                        </a:rPr>
                        <a:t>1</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正确连接电源、变频器与电动机的硬件接线。</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700371871"/>
                  </a:ext>
                </a:extLst>
              </a:tr>
              <a:tr h="255801">
                <a:tc>
                  <a:txBody>
                    <a:bodyPr/>
                    <a:lstStyle/>
                    <a:p>
                      <a:pPr algn="ctr"/>
                      <a:r>
                        <a:rPr lang="en-US" sz="1800" dirty="0">
                          <a:effectLst/>
                        </a:rPr>
                        <a:t>2</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dirty="0">
                          <a:effectLst/>
                        </a:rPr>
                        <a:t>认知变频器的基本操作面板（</a:t>
                      </a:r>
                      <a:r>
                        <a:rPr lang="en-US" sz="1800" dirty="0">
                          <a:effectLst/>
                        </a:rPr>
                        <a:t>BOP</a:t>
                      </a:r>
                      <a:r>
                        <a:rPr lang="zh-CN" sz="1800" dirty="0">
                          <a:effectLst/>
                        </a:rPr>
                        <a:t>）功能</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00221283"/>
                  </a:ext>
                </a:extLst>
              </a:tr>
              <a:tr h="255801">
                <a:tc>
                  <a:txBody>
                    <a:bodyPr/>
                    <a:lstStyle/>
                    <a:p>
                      <a:pPr algn="ctr"/>
                      <a:r>
                        <a:rPr lang="en-US" sz="1800">
                          <a:effectLst/>
                        </a:rPr>
                        <a:t>3</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变频器菜单模式之间的切换</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15</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46839299"/>
                  </a:ext>
                </a:extLst>
              </a:tr>
              <a:tr h="255801">
                <a:tc>
                  <a:txBody>
                    <a:bodyPr/>
                    <a:lstStyle/>
                    <a:p>
                      <a:pPr algn="ctr"/>
                      <a:r>
                        <a:rPr lang="en-US" sz="1800" dirty="0">
                          <a:effectLst/>
                        </a:rPr>
                        <a:t>4</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识读变频器的运行参数，图标含义</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644111105"/>
                  </a:ext>
                </a:extLst>
              </a:tr>
              <a:tr h="255801">
                <a:tc>
                  <a:txBody>
                    <a:bodyPr/>
                    <a:lstStyle/>
                    <a:p>
                      <a:pPr algn="ctr"/>
                      <a:r>
                        <a:rPr lang="en-US" sz="1800">
                          <a:effectLst/>
                        </a:rPr>
                        <a:t>5</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完成变频器复位</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20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47201072"/>
                  </a:ext>
                </a:extLst>
              </a:tr>
              <a:tr h="255801">
                <a:tc>
                  <a:txBody>
                    <a:bodyPr/>
                    <a:lstStyle/>
                    <a:p>
                      <a:pPr algn="ctr"/>
                      <a:r>
                        <a:rPr lang="en-US" sz="1800" dirty="0">
                          <a:effectLst/>
                        </a:rPr>
                        <a:t>6</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按位编辑参数</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15</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6471711"/>
                  </a:ext>
                </a:extLst>
              </a:tr>
              <a:tr h="255801">
                <a:tc>
                  <a:txBody>
                    <a:bodyPr/>
                    <a:lstStyle/>
                    <a:p>
                      <a:pPr algn="ctr"/>
                      <a:r>
                        <a:rPr lang="en-US" sz="1800" dirty="0">
                          <a:effectLst/>
                        </a:rPr>
                        <a:t>7</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合理施工，操作规范，在规定时间完成任务</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30261240"/>
                  </a:ext>
                </a:extLst>
              </a:tr>
              <a:tr h="511602">
                <a:tc>
                  <a:txBody>
                    <a:bodyPr/>
                    <a:lstStyle/>
                    <a:p>
                      <a:pPr algn="ctr"/>
                      <a:r>
                        <a:rPr lang="en-US" sz="1800" dirty="0">
                          <a:effectLst/>
                        </a:rPr>
                        <a:t>8</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800">
                          <a:effectLst/>
                        </a:rPr>
                        <a:t>无旷课、迟到现象，团队意识强（工具保管、使用、收回情况，设备摆放，场地整理情况）</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20859936"/>
                  </a:ext>
                </a:extLst>
              </a:tr>
              <a:tr h="255801">
                <a:tc gridSpan="6">
                  <a:txBody>
                    <a:bodyPr/>
                    <a:lstStyle/>
                    <a:p>
                      <a:pPr algn="ctr"/>
                      <a:r>
                        <a:rPr lang="zh-CN" sz="1800">
                          <a:effectLst/>
                        </a:rPr>
                        <a:t>总分</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15387769"/>
                  </a:ext>
                </a:extLst>
              </a:tr>
              <a:tr h="255801">
                <a:tc gridSpan="2">
                  <a:txBody>
                    <a:bodyPr/>
                    <a:lstStyle/>
                    <a:p>
                      <a:pPr algn="ctr"/>
                      <a:r>
                        <a:rPr lang="zh-CN" sz="1800">
                          <a:effectLst/>
                        </a:rPr>
                        <a:t>日期</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pPr algn="ctr"/>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800">
                          <a:effectLst/>
                        </a:rPr>
                        <a:t>学生</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800">
                          <a:effectLst/>
                        </a:rPr>
                        <a:t>教师</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dirty="0">
                          <a:effectLst/>
                        </a:rPr>
                        <a:t> </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11154092"/>
                  </a:ext>
                </a:extLst>
              </a:tr>
            </a:tbl>
          </a:graphicData>
        </a:graphic>
      </p:graphicFrame>
    </p:spTree>
    <p:extLst>
      <p:ext uri="{BB962C8B-B14F-4D97-AF65-F5344CB8AC3E}">
        <p14:creationId xmlns:p14="http://schemas.microsoft.com/office/powerpoint/2010/main" val="24368239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729184"/>
            <a:ext cx="10110468" cy="2520370"/>
          </a:xfrm>
          <a:prstGeom prst="rect">
            <a:avLst/>
          </a:prstGeom>
          <a:noFill/>
        </p:spPr>
        <p:txBody>
          <a:bodyPr wrap="square">
            <a:spAutoFit/>
          </a:bodyPr>
          <a:lstStyle/>
          <a:p>
            <a:pPr marL="342900" lvl="0" indent="-34290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变频器的快速调试就是设置电动机参数，设置变频器的命令给定方式和频率给定方式，能够简单快速运转电机的一种调试模式。</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一般是在变频器复位操作后或者更换电动机后需要进行此操作。</a:t>
            </a:r>
          </a:p>
          <a:p>
            <a:pPr marL="342900" lvl="0" indent="-342900">
              <a:lnSpc>
                <a:spcPct val="150000"/>
              </a:lnSpc>
              <a:buFont typeface="Arial" panose="020B0604020202020204" pitchFamily="34" charset="0"/>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en-US" dirty="0">
                <a:effectLst/>
                <a:latin typeface="宋体" panose="02010600030101010101" pitchFamily="2" charset="-122"/>
                <a:ea typeface="宋体" panose="02010600030101010101" pitchFamily="2" charset="-122"/>
                <a:cs typeface="宋体" panose="02010600030101010101" pitchFamily="2" charset="-122"/>
              </a:rPr>
              <a:t>变频器快速调试有两种方式：</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800100" lvl="1" indent="-342900">
              <a:lnSpc>
                <a:spcPct val="150000"/>
              </a:lnSpc>
              <a:buFont typeface="Wingdings" panose="05000000000000000000" pitchFamily="2" charset="2"/>
              <a:buChar char="Ø"/>
            </a:pPr>
            <a:r>
              <a:rPr lang="zh-CN" altLang="en-US" dirty="0">
                <a:effectLst/>
                <a:latin typeface="宋体" panose="02010600030101010101" pitchFamily="2" charset="-122"/>
                <a:ea typeface="宋体" panose="02010600030101010101" pitchFamily="2" charset="-122"/>
                <a:cs typeface="宋体" panose="02010600030101010101" pitchFamily="2" charset="-122"/>
              </a:rPr>
              <a:t>一种是通过设置菜单进行快速调试；</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800100" lvl="1" indent="-342900">
              <a:lnSpc>
                <a:spcPct val="150000"/>
              </a:lnSpc>
              <a:buFont typeface="Wingdings" panose="05000000000000000000" pitchFamily="2" charset="2"/>
              <a:buChar char="Ø"/>
            </a:pPr>
            <a:r>
              <a:rPr lang="zh-CN" altLang="en-US" dirty="0">
                <a:effectLst/>
                <a:latin typeface="宋体" panose="02010600030101010101" pitchFamily="2" charset="-122"/>
                <a:ea typeface="宋体" panose="02010600030101010101" pitchFamily="2" charset="-122"/>
                <a:cs typeface="宋体" panose="02010600030101010101" pitchFamily="2" charset="-122"/>
              </a:rPr>
              <a:t>另一种是通过参数菜单进行快速调试。</a:t>
            </a:r>
            <a:endParaRPr lang="zh-CN" altLang="en-US"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Rectangle 8">
            <a:extLst>
              <a:ext uri="{FF2B5EF4-FFF2-40B4-BE49-F238E27FC236}">
                <a16:creationId xmlns:a16="http://schemas.microsoft.com/office/drawing/2014/main" id="{68D80B70-B225-7A3C-1F9D-27AA5B16B438}"/>
              </a:ext>
            </a:extLst>
          </p:cNvPr>
          <p:cNvSpPr>
            <a:spLocks noChangeArrowheads="1"/>
          </p:cNvSpPr>
          <p:nvPr/>
        </p:nvSpPr>
        <p:spPr bwMode="auto">
          <a:xfrm>
            <a:off x="619121" y="1031244"/>
            <a:ext cx="9232096"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2.2.1 </a:t>
            </a:r>
            <a:r>
              <a:rPr lang="zh-CN" altLang="en-US" sz="2400" b="1" dirty="0">
                <a:solidFill>
                  <a:srgbClr val="294B64"/>
                </a:solidFill>
                <a:latin typeface="微软雅黑" panose="020B0503020204020204" charset="-122"/>
                <a:ea typeface="微软雅黑" panose="020B0503020204020204" charset="-122"/>
              </a:rPr>
              <a:t>通过设置菜单进行快速调试</a:t>
            </a:r>
          </a:p>
        </p:txBody>
      </p:sp>
    </p:spTree>
    <p:extLst>
      <p:ext uri="{BB962C8B-B14F-4D97-AF65-F5344CB8AC3E}">
        <p14:creationId xmlns:p14="http://schemas.microsoft.com/office/powerpoint/2010/main" val="39105646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729184"/>
            <a:ext cx="10110468" cy="858377"/>
          </a:xfrm>
          <a:prstGeom prst="rect">
            <a:avLst/>
          </a:prstGeom>
          <a:noFill/>
        </p:spPr>
        <p:txBody>
          <a:bodyPr wrap="square">
            <a:spAutoFit/>
          </a:bodyPr>
          <a:lstStyle/>
          <a:p>
            <a:pPr marL="342900" lvl="0" indent="-342900">
              <a:lnSpc>
                <a:spcPct val="150000"/>
              </a:lnSpc>
              <a:buFont typeface="Arial" panose="020B0604020202020204" pitchFamily="34" charset="0"/>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en-US" dirty="0">
                <a:effectLst/>
                <a:latin typeface="宋体" panose="02010600030101010101" pitchFamily="2" charset="-122"/>
                <a:ea typeface="宋体" panose="02010600030101010101" pitchFamily="2" charset="-122"/>
                <a:cs typeface="宋体" panose="02010600030101010101" pitchFamily="2" charset="-122"/>
              </a:rPr>
              <a:t>变频器的设置菜单以引导方式执行变频器快速调试所需的主要步骤。</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该菜单由电机数据、连接宏选择、应用宏选择和常用参数四个子菜单组成，</a:t>
            </a:r>
          </a:p>
        </p:txBody>
      </p:sp>
      <p:sp>
        <p:nvSpPr>
          <p:cNvPr id="4" name="Rectangle 8">
            <a:extLst>
              <a:ext uri="{FF2B5EF4-FFF2-40B4-BE49-F238E27FC236}">
                <a16:creationId xmlns:a16="http://schemas.microsoft.com/office/drawing/2014/main" id="{68D80B70-B225-7A3C-1F9D-27AA5B16B438}"/>
              </a:ext>
            </a:extLst>
          </p:cNvPr>
          <p:cNvSpPr>
            <a:spLocks noChangeArrowheads="1"/>
          </p:cNvSpPr>
          <p:nvPr/>
        </p:nvSpPr>
        <p:spPr bwMode="auto">
          <a:xfrm>
            <a:off x="619121" y="1031244"/>
            <a:ext cx="9232096"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2.2.1 </a:t>
            </a:r>
            <a:r>
              <a:rPr lang="zh-CN" altLang="en-US" sz="2400" b="1" dirty="0">
                <a:solidFill>
                  <a:srgbClr val="294B64"/>
                </a:solidFill>
                <a:latin typeface="微软雅黑" panose="020B0503020204020204" charset="-122"/>
                <a:ea typeface="微软雅黑" panose="020B0503020204020204" charset="-122"/>
              </a:rPr>
              <a:t>通过设置菜单进行快速调试</a:t>
            </a:r>
          </a:p>
        </p:txBody>
      </p:sp>
      <p:graphicFrame>
        <p:nvGraphicFramePr>
          <p:cNvPr id="2" name="表格 1">
            <a:extLst>
              <a:ext uri="{FF2B5EF4-FFF2-40B4-BE49-F238E27FC236}">
                <a16:creationId xmlns:a16="http://schemas.microsoft.com/office/drawing/2014/main" id="{F7F2C86E-94B0-0356-FD07-4B758B4948C9}"/>
              </a:ext>
            </a:extLst>
          </p:cNvPr>
          <p:cNvGraphicFramePr>
            <a:graphicFrameLocks noGrp="1"/>
          </p:cNvGraphicFramePr>
          <p:nvPr>
            <p:extLst>
              <p:ext uri="{D42A27DB-BD31-4B8C-83A1-F6EECF244321}">
                <p14:modId xmlns:p14="http://schemas.microsoft.com/office/powerpoint/2010/main" val="2287596441"/>
              </p:ext>
            </p:extLst>
          </p:nvPr>
        </p:nvGraphicFramePr>
        <p:xfrm>
          <a:off x="1512565" y="3259454"/>
          <a:ext cx="7920880" cy="1852842"/>
        </p:xfrm>
        <a:graphic>
          <a:graphicData uri="http://schemas.openxmlformats.org/drawingml/2006/table">
            <a:tbl>
              <a:tblPr>
                <a:tableStyleId>{BDBED569-4797-4DF1-A0F4-6AAB3CD982D8}</a:tableStyleId>
              </a:tblPr>
              <a:tblGrid>
                <a:gridCol w="967997">
                  <a:extLst>
                    <a:ext uri="{9D8B030D-6E8A-4147-A177-3AD203B41FA5}">
                      <a16:colId xmlns:a16="http://schemas.microsoft.com/office/drawing/2014/main" val="1134904120"/>
                    </a:ext>
                  </a:extLst>
                </a:gridCol>
                <a:gridCol w="1735239">
                  <a:extLst>
                    <a:ext uri="{9D8B030D-6E8A-4147-A177-3AD203B41FA5}">
                      <a16:colId xmlns:a16="http://schemas.microsoft.com/office/drawing/2014/main" val="1188774328"/>
                    </a:ext>
                  </a:extLst>
                </a:gridCol>
                <a:gridCol w="5217644">
                  <a:extLst>
                    <a:ext uri="{9D8B030D-6E8A-4147-A177-3AD203B41FA5}">
                      <a16:colId xmlns:a16="http://schemas.microsoft.com/office/drawing/2014/main" val="2646162192"/>
                    </a:ext>
                  </a:extLst>
                </a:gridCol>
              </a:tblGrid>
              <a:tr h="395614">
                <a:tc>
                  <a:txBody>
                    <a:bodyPr/>
                    <a:lstStyle/>
                    <a:p>
                      <a:pPr algn="ctr"/>
                      <a:r>
                        <a:rPr lang="zh-CN" sz="1800" dirty="0">
                          <a:effectLst/>
                        </a:rPr>
                        <a:t>序号</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800" dirty="0">
                          <a:effectLst/>
                        </a:rPr>
                        <a:t>设置子菜单</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800" dirty="0">
                          <a:effectLst/>
                        </a:rPr>
                        <a:t>功能</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1150731120"/>
                  </a:ext>
                </a:extLst>
              </a:tr>
              <a:tr h="364307">
                <a:tc>
                  <a:txBody>
                    <a:bodyPr/>
                    <a:lstStyle/>
                    <a:p>
                      <a:pPr algn="ctr"/>
                      <a:r>
                        <a:rPr lang="en-US" sz="1800">
                          <a:effectLst/>
                        </a:rPr>
                        <a:t>1</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800">
                          <a:effectLst/>
                        </a:rPr>
                        <a:t>电机数据</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800" dirty="0">
                          <a:effectLst/>
                        </a:rPr>
                        <a:t>设置用于快速调试的电机额定参数</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879846429"/>
                  </a:ext>
                </a:extLst>
              </a:tr>
              <a:tr h="364307">
                <a:tc>
                  <a:txBody>
                    <a:bodyPr/>
                    <a:lstStyle/>
                    <a:p>
                      <a:pPr algn="ctr"/>
                      <a:r>
                        <a:rPr lang="en-US" sz="1800">
                          <a:effectLst/>
                        </a:rPr>
                        <a:t>2</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800">
                          <a:effectLst/>
                        </a:rPr>
                        <a:t>连接宏选择</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800">
                          <a:effectLst/>
                        </a:rPr>
                        <a:t>选择所需要的宏进行标准接线</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872479266"/>
                  </a:ext>
                </a:extLst>
              </a:tr>
              <a:tr h="364307">
                <a:tc>
                  <a:txBody>
                    <a:bodyPr/>
                    <a:lstStyle/>
                    <a:p>
                      <a:pPr algn="ctr"/>
                      <a:r>
                        <a:rPr lang="en-US" sz="1800">
                          <a:effectLst/>
                        </a:rPr>
                        <a:t>3</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800">
                          <a:effectLst/>
                        </a:rPr>
                        <a:t>应用宏选择</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800">
                          <a:effectLst/>
                        </a:rPr>
                        <a:t>选择所需要的宏用于特定应用场景</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019417265"/>
                  </a:ext>
                </a:extLst>
              </a:tr>
              <a:tr h="364307">
                <a:tc>
                  <a:txBody>
                    <a:bodyPr/>
                    <a:lstStyle/>
                    <a:p>
                      <a:pPr algn="ctr"/>
                      <a:r>
                        <a:rPr lang="en-US" sz="1800">
                          <a:effectLst/>
                        </a:rPr>
                        <a:t>4</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800">
                          <a:effectLst/>
                        </a:rPr>
                        <a:t>常用参数</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800" dirty="0">
                          <a:effectLst/>
                        </a:rPr>
                        <a:t>设置必要的参数以实现变频器性能优化</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956869831"/>
                  </a:ext>
                </a:extLst>
              </a:tr>
            </a:tbl>
          </a:graphicData>
        </a:graphic>
      </p:graphicFrame>
    </p:spTree>
    <p:extLst>
      <p:ext uri="{BB962C8B-B14F-4D97-AF65-F5344CB8AC3E}">
        <p14:creationId xmlns:p14="http://schemas.microsoft.com/office/powerpoint/2010/main" val="12190879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40808"/>
            <a:ext cx="10110468" cy="858377"/>
          </a:xfrm>
          <a:prstGeom prst="rect">
            <a:avLst/>
          </a:prstGeom>
          <a:noFill/>
        </p:spPr>
        <p:txBody>
          <a:bodyPr wrap="square">
            <a:spAutoFit/>
          </a:bodyPr>
          <a:lstStyle/>
          <a:p>
            <a:pPr marL="342900" lvl="0" indent="-34290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由显示菜单可以进入设置菜单完成快速调试，如果是在参数菜单，则需要先返回显示菜单，再进入设置菜单，完成快速调试的四个子菜单参数设置及选择</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endParaRPr lang="zh-CN" altLang="en-US"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7D118206-9E98-408B-BBEF-BC5420C4B7C0}"/>
              </a:ext>
            </a:extLst>
          </p:cNvPr>
          <p:cNvPicPr>
            <a:picLocks noChangeAspect="1"/>
          </p:cNvPicPr>
          <p:nvPr/>
        </p:nvPicPr>
        <p:blipFill>
          <a:blip r:embed="rId2"/>
          <a:srcRect b="8095"/>
          <a:stretch>
            <a:fillRect/>
          </a:stretch>
        </p:blipFill>
        <p:spPr>
          <a:xfrm>
            <a:off x="3859212" y="2231975"/>
            <a:ext cx="3803650" cy="3901440"/>
          </a:xfrm>
          <a:prstGeom prst="rect">
            <a:avLst/>
          </a:prstGeom>
          <a:noFill/>
          <a:ln w="9525" cap="flat" cmpd="sng">
            <a:noFill/>
            <a:prstDash val="solid"/>
            <a:miter/>
          </a:ln>
        </p:spPr>
      </p:pic>
    </p:spTree>
    <p:extLst>
      <p:ext uri="{BB962C8B-B14F-4D97-AF65-F5344CB8AC3E}">
        <p14:creationId xmlns:p14="http://schemas.microsoft.com/office/powerpoint/2010/main" val="2993081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619122" y="1379468"/>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2.1.1 </a:t>
            </a:r>
            <a:r>
              <a:rPr lang="zh-CN" altLang="en-US" sz="2400" b="1" dirty="0">
                <a:solidFill>
                  <a:srgbClr val="294B64"/>
                </a:solidFill>
                <a:latin typeface="微软雅黑" panose="020B0503020204020204" charset="-122"/>
                <a:ea typeface="微软雅黑" panose="020B0503020204020204" charset="-122"/>
              </a:rPr>
              <a:t>主电路端子及接线</a:t>
            </a: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168" name="Text Box 26"/>
          <p:cNvSpPr txBox="1"/>
          <p:nvPr/>
        </p:nvSpPr>
        <p:spPr>
          <a:xfrm>
            <a:off x="280670" y="969099"/>
            <a:ext cx="1371600" cy="398780"/>
          </a:xfrm>
          <a:prstGeom prst="rect">
            <a:avLst/>
          </a:prstGeom>
          <a:solidFill>
            <a:srgbClr val="1F497D"/>
          </a:solidFill>
          <a:ln w="9525">
            <a:noFill/>
          </a:ln>
        </p:spPr>
        <p:txBody>
          <a:bodyPr>
            <a:spAutoFit/>
          </a:bodyPr>
          <a:lstStyle/>
          <a:p>
            <a:r>
              <a:rPr lang="en-US" altLang="zh-CN" sz="2000" b="1" dirty="0">
                <a:solidFill>
                  <a:schemeClr val="bg1"/>
                </a:solidFill>
                <a:latin typeface="微软雅黑" panose="020B0503020204020204" charset="-122"/>
                <a:ea typeface="微软雅黑" panose="020B0503020204020204" charset="-122"/>
              </a:rPr>
              <a:t>  </a:t>
            </a:r>
            <a:r>
              <a:rPr lang="zh-CN" altLang="en-US" sz="2000" b="1" dirty="0">
                <a:solidFill>
                  <a:schemeClr val="bg1"/>
                </a:solidFill>
                <a:latin typeface="微软雅黑" panose="020B0503020204020204" charset="-122"/>
                <a:ea typeface="微软雅黑" panose="020B0503020204020204" charset="-122"/>
              </a:rPr>
              <a:t>知识准备</a:t>
            </a:r>
            <a:endParaRPr lang="en-US" altLang="zh-CN" sz="2000" b="1" dirty="0">
              <a:solidFill>
                <a:schemeClr val="bg1"/>
              </a:solidFill>
              <a:latin typeface="微软雅黑" panose="020B0503020204020204" charset="-122"/>
              <a:ea typeface="微软雅黑" panose="020B0503020204020204" charset="-122"/>
            </a:endParaRPr>
          </a:p>
        </p:txBody>
      </p:sp>
      <p:sp>
        <p:nvSpPr>
          <p:cNvPr id="102" name="文本框 101"/>
          <p:cNvSpPr txBox="1"/>
          <p:nvPr/>
        </p:nvSpPr>
        <p:spPr>
          <a:xfrm>
            <a:off x="621340" y="2224071"/>
            <a:ext cx="4493843" cy="2520370"/>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en-US" altLang="zh-CN" dirty="0">
                <a:latin typeface="宋体" panose="02010600030101010101" pitchFamily="2" charset="-122"/>
                <a:ea typeface="宋体" panose="02010600030101010101" pitchFamily="2" charset="-122"/>
              </a:rPr>
              <a:t>SINAMICS V20</a:t>
            </a:r>
            <a:r>
              <a:rPr lang="zh-CN" altLang="en-US" dirty="0">
                <a:latin typeface="宋体" panose="02010600030101010101" pitchFamily="2" charset="-122"/>
                <a:ea typeface="宋体" panose="02010600030101010101" pitchFamily="2" charset="-122"/>
              </a:rPr>
              <a:t>变频器的电气接线分为主电路的电气连接和控制电路的电气连接。</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变频器的主电路是连接电源和电动机的接口电路</a:t>
            </a:r>
            <a:r>
              <a:rPr lang="en-US" altLang="zh-CN" dirty="0">
                <a:latin typeface="宋体" panose="02010600030101010101" pitchFamily="2" charset="-122"/>
                <a:ea typeface="宋体" panose="02010600030101010101" pitchFamily="2" charset="-122"/>
              </a:rPr>
              <a:t>.</a:t>
            </a: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控制电路是连接控制信号的输入和输出的接口电路。</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BC546A72-6620-EC76-EE12-06D51AF30FE5}"/>
              </a:ext>
            </a:extLst>
          </p:cNvPr>
          <p:cNvPicPr>
            <a:picLocks noChangeAspect="1"/>
          </p:cNvPicPr>
          <p:nvPr/>
        </p:nvPicPr>
        <p:blipFill rotWithShape="1">
          <a:blip r:embed="rId2"/>
          <a:srcRect b="19565"/>
          <a:stretch/>
        </p:blipFill>
        <p:spPr bwMode="auto">
          <a:xfrm>
            <a:off x="5121667" y="1022401"/>
            <a:ext cx="5463906" cy="5343961"/>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40808"/>
            <a:ext cx="10110468" cy="442878"/>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en-US" dirty="0">
                <a:effectLst/>
                <a:latin typeface="宋体" panose="02010600030101010101" pitchFamily="2" charset="-122"/>
                <a:ea typeface="宋体" panose="02010600030101010101" pitchFamily="2" charset="-122"/>
                <a:cs typeface="宋体" panose="02010600030101010101" pitchFamily="2" charset="-122"/>
              </a:rPr>
              <a:t>设置电机数据</a:t>
            </a:r>
          </a:p>
        </p:txBody>
      </p:sp>
      <p:graphicFrame>
        <p:nvGraphicFramePr>
          <p:cNvPr id="2" name="表格 1">
            <a:extLst>
              <a:ext uri="{FF2B5EF4-FFF2-40B4-BE49-F238E27FC236}">
                <a16:creationId xmlns:a16="http://schemas.microsoft.com/office/drawing/2014/main" id="{5EFCD2EE-3D6F-B0C3-5FD8-DD4D716A024A}"/>
              </a:ext>
            </a:extLst>
          </p:cNvPr>
          <p:cNvGraphicFramePr>
            <a:graphicFrameLocks noGrp="1"/>
          </p:cNvGraphicFramePr>
          <p:nvPr>
            <p:extLst>
              <p:ext uri="{D42A27DB-BD31-4B8C-83A1-F6EECF244321}">
                <p14:modId xmlns:p14="http://schemas.microsoft.com/office/powerpoint/2010/main" val="3570016024"/>
              </p:ext>
            </p:extLst>
          </p:nvPr>
        </p:nvGraphicFramePr>
        <p:xfrm>
          <a:off x="2880717" y="1240808"/>
          <a:ext cx="8136904" cy="4876800"/>
        </p:xfrm>
        <a:graphic>
          <a:graphicData uri="http://schemas.openxmlformats.org/drawingml/2006/table">
            <a:tbl>
              <a:tblPr>
                <a:tableStyleId>{BDBED569-4797-4DF1-A0F4-6AAB3CD982D8}</a:tableStyleId>
              </a:tblPr>
              <a:tblGrid>
                <a:gridCol w="1152407">
                  <a:extLst>
                    <a:ext uri="{9D8B030D-6E8A-4147-A177-3AD203B41FA5}">
                      <a16:colId xmlns:a16="http://schemas.microsoft.com/office/drawing/2014/main" val="1579642232"/>
                    </a:ext>
                  </a:extLst>
                </a:gridCol>
                <a:gridCol w="1090303">
                  <a:extLst>
                    <a:ext uri="{9D8B030D-6E8A-4147-A177-3AD203B41FA5}">
                      <a16:colId xmlns:a16="http://schemas.microsoft.com/office/drawing/2014/main" val="221767579"/>
                    </a:ext>
                  </a:extLst>
                </a:gridCol>
                <a:gridCol w="5894194">
                  <a:extLst>
                    <a:ext uri="{9D8B030D-6E8A-4147-A177-3AD203B41FA5}">
                      <a16:colId xmlns:a16="http://schemas.microsoft.com/office/drawing/2014/main" val="3427888709"/>
                    </a:ext>
                  </a:extLst>
                </a:gridCol>
              </a:tblGrid>
              <a:tr h="0">
                <a:tc>
                  <a:txBody>
                    <a:bodyPr/>
                    <a:lstStyle/>
                    <a:p>
                      <a:pPr algn="ctr"/>
                      <a:r>
                        <a:rPr lang="zh-CN" sz="1600" dirty="0">
                          <a:effectLst/>
                        </a:rPr>
                        <a:t>参数</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600" dirty="0">
                          <a:effectLst/>
                        </a:rPr>
                        <a:t>访问级别</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600" dirty="0">
                          <a:effectLst/>
                        </a:rPr>
                        <a:t>功能</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3712053465"/>
                  </a:ext>
                </a:extLst>
              </a:tr>
              <a:tr h="746760">
                <a:tc>
                  <a:txBody>
                    <a:bodyPr/>
                    <a:lstStyle/>
                    <a:p>
                      <a:pPr algn="ctr"/>
                      <a:r>
                        <a:rPr lang="en-US" sz="1600">
                          <a:effectLst/>
                        </a:rPr>
                        <a:t>P0100</a:t>
                      </a:r>
                      <a:endParaRPr lang="zh-CN" sz="1600">
                        <a:effectLst/>
                      </a:endParaRPr>
                    </a:p>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50 / 60 Hz </a:t>
                      </a:r>
                      <a:r>
                        <a:rPr lang="zh-CN" sz="1600">
                          <a:effectLst/>
                        </a:rPr>
                        <a:t>频率选择 </a:t>
                      </a:r>
                    </a:p>
                    <a:p>
                      <a:r>
                        <a:rPr lang="en-US" sz="1600">
                          <a:effectLst/>
                        </a:rPr>
                        <a:t>=0: </a:t>
                      </a:r>
                      <a:r>
                        <a:rPr lang="zh-CN" sz="1600">
                          <a:effectLst/>
                        </a:rPr>
                        <a:t>欧洲</a:t>
                      </a:r>
                      <a:r>
                        <a:rPr lang="en-US" sz="1600">
                          <a:effectLst/>
                        </a:rPr>
                        <a:t>[kW]</a:t>
                      </a:r>
                      <a:r>
                        <a:rPr lang="zh-CN" sz="1600">
                          <a:effectLst/>
                        </a:rPr>
                        <a:t>，</a:t>
                      </a:r>
                      <a:r>
                        <a:rPr lang="en-US" sz="1600">
                          <a:effectLst/>
                        </a:rPr>
                        <a:t>50 Hz</a:t>
                      </a:r>
                      <a:r>
                        <a:rPr lang="zh-CN" sz="1600">
                          <a:effectLst/>
                        </a:rPr>
                        <a:t>（工厂缺省值） </a:t>
                      </a:r>
                    </a:p>
                    <a:p>
                      <a:r>
                        <a:rPr lang="en-US" sz="1600">
                          <a:effectLst/>
                        </a:rPr>
                        <a:t>=1: </a:t>
                      </a:r>
                      <a:r>
                        <a:rPr lang="zh-CN" sz="1600">
                          <a:effectLst/>
                        </a:rPr>
                        <a:t>北美</a:t>
                      </a:r>
                      <a:r>
                        <a:rPr lang="en-US" sz="1600">
                          <a:effectLst/>
                        </a:rPr>
                        <a:t>[hp]</a:t>
                      </a:r>
                      <a:r>
                        <a:rPr lang="zh-CN" sz="1600">
                          <a:effectLst/>
                        </a:rPr>
                        <a:t>，</a:t>
                      </a:r>
                      <a:r>
                        <a:rPr lang="en-US" sz="1600">
                          <a:effectLst/>
                        </a:rPr>
                        <a:t>60 Hz </a:t>
                      </a:r>
                      <a:endParaRPr lang="zh-CN" sz="1600">
                        <a:effectLst/>
                      </a:endParaRPr>
                    </a:p>
                    <a:p>
                      <a:r>
                        <a:rPr lang="en-US" sz="1600">
                          <a:effectLst/>
                        </a:rPr>
                        <a:t>=2: </a:t>
                      </a:r>
                      <a:r>
                        <a:rPr lang="zh-CN" sz="1600">
                          <a:effectLst/>
                        </a:rPr>
                        <a:t>北美</a:t>
                      </a:r>
                      <a:r>
                        <a:rPr lang="en-US" sz="1600">
                          <a:effectLst/>
                        </a:rPr>
                        <a:t>[kW]</a:t>
                      </a:r>
                      <a:r>
                        <a:rPr lang="zh-CN" sz="1600">
                          <a:effectLst/>
                        </a:rPr>
                        <a:t>，</a:t>
                      </a:r>
                      <a:r>
                        <a:rPr lang="en-US" sz="1600">
                          <a:effectLst/>
                        </a:rPr>
                        <a:t>60 Hz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597570208"/>
                  </a:ext>
                </a:extLst>
              </a:tr>
              <a:tr h="398780">
                <a:tc>
                  <a:txBody>
                    <a:bodyPr/>
                    <a:lstStyle/>
                    <a:p>
                      <a:pPr algn="ctr"/>
                      <a:r>
                        <a:rPr lang="en-US" sz="1600">
                          <a:effectLst/>
                        </a:rPr>
                        <a:t>P0304[0] </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电机额定电压</a:t>
                      </a:r>
                      <a:r>
                        <a:rPr lang="en-US" sz="1600">
                          <a:effectLst/>
                        </a:rPr>
                        <a:t>[V] </a:t>
                      </a:r>
                      <a:endParaRPr lang="zh-CN" sz="1600">
                        <a:effectLst/>
                      </a:endParaRPr>
                    </a:p>
                    <a:p>
                      <a:r>
                        <a:rPr lang="zh-CN" sz="1600">
                          <a:effectLst/>
                        </a:rPr>
                        <a:t>请注意输入的铭牌数据必须与电机接线（星形</a:t>
                      </a:r>
                      <a:r>
                        <a:rPr lang="en-US" sz="1600">
                          <a:effectLst/>
                        </a:rPr>
                        <a:t>/</a:t>
                      </a:r>
                      <a:r>
                        <a:rPr lang="zh-CN" sz="1600">
                          <a:effectLst/>
                        </a:rPr>
                        <a:t>三角形）一致。</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49175411"/>
                  </a:ext>
                </a:extLst>
              </a:tr>
              <a:tr h="417195">
                <a:tc>
                  <a:txBody>
                    <a:bodyPr/>
                    <a:lstStyle/>
                    <a:p>
                      <a:pPr algn="ctr"/>
                      <a:r>
                        <a:rPr lang="en-US" sz="1600">
                          <a:effectLst/>
                        </a:rPr>
                        <a:t>P0305[0] </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电机额定电流</a:t>
                      </a:r>
                      <a:r>
                        <a:rPr lang="en-US" sz="1600">
                          <a:effectLst/>
                        </a:rPr>
                        <a:t>[A] </a:t>
                      </a:r>
                      <a:endParaRPr lang="zh-CN" sz="1600">
                        <a:effectLst/>
                      </a:endParaRPr>
                    </a:p>
                    <a:p>
                      <a:r>
                        <a:rPr lang="zh-CN" sz="1600">
                          <a:effectLst/>
                        </a:rPr>
                        <a:t>请注意输入的铭牌数据必须与电机接线（星形</a:t>
                      </a:r>
                      <a:r>
                        <a:rPr lang="en-US" sz="1600">
                          <a:effectLst/>
                        </a:rPr>
                        <a:t>/</a:t>
                      </a:r>
                      <a:r>
                        <a:rPr lang="zh-CN" sz="1600">
                          <a:effectLst/>
                        </a:rPr>
                        <a:t>三角形）一 致</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86384837"/>
                  </a:ext>
                </a:extLst>
              </a:tr>
              <a:tr h="0">
                <a:tc>
                  <a:txBody>
                    <a:bodyPr/>
                    <a:lstStyle/>
                    <a:p>
                      <a:pPr algn="ctr"/>
                      <a:r>
                        <a:rPr lang="en-US" sz="1600">
                          <a:effectLst/>
                        </a:rPr>
                        <a:t>P0307[0] </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电机额定功率</a:t>
                      </a:r>
                      <a:r>
                        <a:rPr lang="en-US" sz="1600">
                          <a:effectLst/>
                        </a:rPr>
                        <a:t>[kW / hp]</a:t>
                      </a:r>
                      <a:endParaRPr lang="zh-CN" sz="1600">
                        <a:effectLst/>
                      </a:endParaRPr>
                    </a:p>
                    <a:p>
                      <a:r>
                        <a:rPr lang="zh-CN" sz="1600">
                          <a:effectLst/>
                        </a:rPr>
                        <a:t>如</a:t>
                      </a:r>
                      <a:r>
                        <a:rPr lang="en-US" sz="1600">
                          <a:effectLst/>
                        </a:rPr>
                        <a:t> P0100 = 0 </a:t>
                      </a:r>
                      <a:r>
                        <a:rPr lang="zh-CN" sz="1600">
                          <a:effectLst/>
                        </a:rPr>
                        <a:t>或</a:t>
                      </a:r>
                      <a:r>
                        <a:rPr lang="en-US" sz="1600">
                          <a:effectLst/>
                        </a:rPr>
                        <a:t> 2</a:t>
                      </a:r>
                      <a:r>
                        <a:rPr lang="zh-CN" sz="1600">
                          <a:effectLst/>
                        </a:rPr>
                        <a:t>，电机功率单位为</a:t>
                      </a:r>
                      <a:r>
                        <a:rPr lang="en-US" sz="1600">
                          <a:effectLst/>
                        </a:rPr>
                        <a:t>[kW] </a:t>
                      </a:r>
                      <a:endParaRPr lang="zh-CN" sz="1600">
                        <a:effectLst/>
                      </a:endParaRPr>
                    </a:p>
                    <a:p>
                      <a:r>
                        <a:rPr lang="zh-CN" sz="1600">
                          <a:effectLst/>
                        </a:rPr>
                        <a:t>如</a:t>
                      </a:r>
                      <a:r>
                        <a:rPr lang="en-US" sz="1600">
                          <a:effectLst/>
                        </a:rPr>
                        <a:t> P0100 = 1</a:t>
                      </a:r>
                      <a:r>
                        <a:rPr lang="zh-CN" sz="1600">
                          <a:effectLst/>
                        </a:rPr>
                        <a:t>，电机功率单位为</a:t>
                      </a:r>
                      <a:r>
                        <a:rPr lang="en-US" sz="1600">
                          <a:effectLst/>
                        </a:rPr>
                        <a:t>[hp]</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29982098"/>
                  </a:ext>
                </a:extLst>
              </a:tr>
              <a:tr h="0">
                <a:tc>
                  <a:txBody>
                    <a:bodyPr/>
                    <a:lstStyle/>
                    <a:p>
                      <a:pPr algn="ctr"/>
                      <a:r>
                        <a:rPr lang="en-US" sz="1600">
                          <a:effectLst/>
                        </a:rPr>
                        <a:t>P0308[0]</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电机额定功率因数（</a:t>
                      </a:r>
                      <a:r>
                        <a:rPr lang="en-US" sz="1600">
                          <a:effectLst/>
                        </a:rPr>
                        <a:t>cos</a:t>
                      </a:r>
                      <a:r>
                        <a:rPr lang="zh-CN" sz="1600">
                          <a:effectLst/>
                        </a:rPr>
                        <a:t>φ）</a:t>
                      </a:r>
                    </a:p>
                    <a:p>
                      <a:r>
                        <a:rPr lang="zh-CN" sz="1600">
                          <a:effectLst/>
                        </a:rPr>
                        <a:t>仅当</a:t>
                      </a:r>
                      <a:r>
                        <a:rPr lang="en-US" sz="1600">
                          <a:effectLst/>
                        </a:rPr>
                        <a:t> P0100 = 0 </a:t>
                      </a:r>
                      <a:r>
                        <a:rPr lang="zh-CN" sz="1600">
                          <a:effectLst/>
                        </a:rPr>
                        <a:t>或</a:t>
                      </a:r>
                      <a:r>
                        <a:rPr lang="en-US" sz="1600">
                          <a:effectLst/>
                        </a:rPr>
                        <a:t> 2 </a:t>
                      </a:r>
                      <a:r>
                        <a:rPr lang="zh-CN" sz="1600">
                          <a:effectLst/>
                        </a:rPr>
                        <a:t>时可见</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45150045"/>
                  </a:ext>
                </a:extLst>
              </a:tr>
              <a:tr h="0">
                <a:tc>
                  <a:txBody>
                    <a:bodyPr/>
                    <a:lstStyle/>
                    <a:p>
                      <a:pPr algn="ctr"/>
                      <a:r>
                        <a:rPr lang="en-US" sz="1600">
                          <a:effectLst/>
                        </a:rPr>
                        <a:t>P0309[0] </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电机额定效率</a:t>
                      </a:r>
                      <a:r>
                        <a:rPr lang="en-US" sz="1600">
                          <a:effectLst/>
                        </a:rPr>
                        <a:t>[%]</a:t>
                      </a:r>
                      <a:endParaRPr lang="zh-CN" sz="1600">
                        <a:effectLst/>
                      </a:endParaRPr>
                    </a:p>
                    <a:p>
                      <a:r>
                        <a:rPr lang="zh-CN" sz="1600">
                          <a:effectLst/>
                        </a:rPr>
                        <a:t>仅当</a:t>
                      </a:r>
                      <a:r>
                        <a:rPr lang="en-US" sz="1600">
                          <a:effectLst/>
                        </a:rPr>
                        <a:t> P0100 = 1 </a:t>
                      </a:r>
                      <a:r>
                        <a:rPr lang="zh-CN" sz="1600">
                          <a:effectLst/>
                        </a:rPr>
                        <a:t>时可见</a:t>
                      </a:r>
                    </a:p>
                    <a:p>
                      <a:r>
                        <a:rPr lang="zh-CN" sz="1600">
                          <a:effectLst/>
                        </a:rPr>
                        <a:t>此参数设为</a:t>
                      </a:r>
                      <a:r>
                        <a:rPr lang="en-US" sz="1600">
                          <a:effectLst/>
                        </a:rPr>
                        <a:t> 0 </a:t>
                      </a:r>
                      <a:r>
                        <a:rPr lang="zh-CN" sz="1600">
                          <a:effectLst/>
                        </a:rPr>
                        <a:t>时内部计算其值。</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71852128"/>
                  </a:ext>
                </a:extLst>
              </a:tr>
              <a:tr h="36830">
                <a:tc>
                  <a:txBody>
                    <a:bodyPr/>
                    <a:lstStyle/>
                    <a:p>
                      <a:pPr algn="ctr"/>
                      <a:r>
                        <a:rPr lang="en-US" sz="1600">
                          <a:effectLst/>
                        </a:rPr>
                        <a:t>P0310[0] </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电机额定频率</a:t>
                      </a:r>
                      <a:r>
                        <a:rPr lang="en-US" sz="1600">
                          <a:effectLst/>
                        </a:rPr>
                        <a:t>[Hz]</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11949413"/>
                  </a:ext>
                </a:extLst>
              </a:tr>
              <a:tr h="0">
                <a:tc>
                  <a:txBody>
                    <a:bodyPr/>
                    <a:lstStyle/>
                    <a:p>
                      <a:pPr algn="ctr"/>
                      <a:r>
                        <a:rPr lang="en-US" sz="1600">
                          <a:effectLst/>
                        </a:rPr>
                        <a:t>P0311[0] </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电机额定转速</a:t>
                      </a:r>
                      <a:r>
                        <a:rPr lang="en-US" sz="1600">
                          <a:effectLst/>
                        </a:rPr>
                        <a:t>[RPM]</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25895433"/>
                  </a:ext>
                </a:extLst>
              </a:tr>
              <a:tr h="204470">
                <a:tc>
                  <a:txBody>
                    <a:bodyPr/>
                    <a:lstStyle/>
                    <a:p>
                      <a:pPr algn="ctr"/>
                      <a:r>
                        <a:rPr lang="en-US" sz="1600">
                          <a:effectLst/>
                        </a:rPr>
                        <a:t>P1900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dirty="0">
                          <a:effectLst/>
                        </a:rPr>
                        <a:t>选择电机数据识别</a:t>
                      </a:r>
                      <a:r>
                        <a:rPr lang="zh-CN" altLang="en-US" sz="1600" dirty="0">
                          <a:effectLst/>
                        </a:rPr>
                        <a:t>。</a:t>
                      </a:r>
                      <a:r>
                        <a:rPr lang="en-US" sz="1600" dirty="0">
                          <a:effectLst/>
                        </a:rPr>
                        <a:t>= 0: </a:t>
                      </a:r>
                      <a:r>
                        <a:rPr lang="zh-CN" sz="1600" dirty="0">
                          <a:effectLst/>
                        </a:rPr>
                        <a:t>禁止</a:t>
                      </a:r>
                      <a:r>
                        <a:rPr lang="zh-CN" altLang="en-US" sz="1600" dirty="0">
                          <a:effectLst/>
                        </a:rPr>
                        <a:t>；</a:t>
                      </a:r>
                      <a:r>
                        <a:rPr lang="en-US" sz="1600" dirty="0">
                          <a:effectLst/>
                        </a:rPr>
                        <a:t>= 2: </a:t>
                      </a:r>
                      <a:r>
                        <a:rPr lang="zh-CN" sz="1600" dirty="0">
                          <a:effectLst/>
                        </a:rPr>
                        <a:t>静止时识别所有参数</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86447791"/>
                  </a:ext>
                </a:extLst>
              </a:tr>
            </a:tbl>
          </a:graphicData>
        </a:graphic>
      </p:graphicFrame>
      <p:sp>
        <p:nvSpPr>
          <p:cNvPr id="6" name="文本框 5">
            <a:extLst>
              <a:ext uri="{FF2B5EF4-FFF2-40B4-BE49-F238E27FC236}">
                <a16:creationId xmlns:a16="http://schemas.microsoft.com/office/drawing/2014/main" id="{A219E380-5EB9-34D4-EAE9-45BA9224DA51}"/>
              </a:ext>
            </a:extLst>
          </p:cNvPr>
          <p:cNvSpPr txBox="1"/>
          <p:nvPr/>
        </p:nvSpPr>
        <p:spPr>
          <a:xfrm>
            <a:off x="795252" y="1925954"/>
            <a:ext cx="1909335" cy="788806"/>
          </a:xfrm>
          <a:prstGeom prst="rect">
            <a:avLst/>
          </a:prstGeom>
          <a:noFill/>
        </p:spPr>
        <p:txBody>
          <a:bodyPr wrap="square">
            <a:spAutoFit/>
          </a:bodyPr>
          <a:lstStyle/>
          <a:p>
            <a:pPr>
              <a:lnSpc>
                <a:spcPct val="150000"/>
              </a:lnSpc>
            </a:pPr>
            <a:r>
              <a:rPr lang="zh-CN" altLang="zh-CN" sz="1600" dirty="0">
                <a:solidFill>
                  <a:srgbClr val="000000"/>
                </a:solidFill>
                <a:effectLst/>
                <a:ea typeface="宋体" panose="02010600030101010101" pitchFamily="2" charset="-122"/>
                <a:cs typeface="宋体" panose="02010600030101010101" pitchFamily="2" charset="-122"/>
              </a:rPr>
              <a:t>✱标记的参数需要按照电机铭牌设置</a:t>
            </a:r>
            <a:endParaRPr lang="zh-CN" altLang="en-US" sz="1600" dirty="0"/>
          </a:p>
        </p:txBody>
      </p:sp>
    </p:spTree>
    <p:extLst>
      <p:ext uri="{BB962C8B-B14F-4D97-AF65-F5344CB8AC3E}">
        <p14:creationId xmlns:p14="http://schemas.microsoft.com/office/powerpoint/2010/main" val="25976828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40808"/>
            <a:ext cx="10110468" cy="442878"/>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设置连接宏</a:t>
            </a:r>
          </a:p>
        </p:txBody>
      </p:sp>
      <p:sp>
        <p:nvSpPr>
          <p:cNvPr id="6" name="文本框 5">
            <a:extLst>
              <a:ext uri="{FF2B5EF4-FFF2-40B4-BE49-F238E27FC236}">
                <a16:creationId xmlns:a16="http://schemas.microsoft.com/office/drawing/2014/main" id="{A219E380-5EB9-34D4-EAE9-45BA9224DA51}"/>
              </a:ext>
            </a:extLst>
          </p:cNvPr>
          <p:cNvSpPr txBox="1"/>
          <p:nvPr/>
        </p:nvSpPr>
        <p:spPr>
          <a:xfrm>
            <a:off x="727132" y="1803778"/>
            <a:ext cx="10110468" cy="1896801"/>
          </a:xfrm>
          <a:prstGeom prst="rect">
            <a:avLst/>
          </a:prstGeom>
          <a:noFill/>
        </p:spPr>
        <p:txBody>
          <a:bodyPr wrap="square">
            <a:spAutoFit/>
          </a:bodyPr>
          <a:lstStyle/>
          <a:p>
            <a:pPr>
              <a:lnSpc>
                <a:spcPct val="150000"/>
              </a:lnSpc>
            </a:pPr>
            <a:r>
              <a:rPr lang="en-US" altLang="zh-CN" sz="1600" dirty="0">
                <a:solidFill>
                  <a:srgbClr val="000000"/>
                </a:solidFill>
                <a:effectLst/>
                <a:ea typeface="宋体" panose="02010600030101010101" pitchFamily="2" charset="-122"/>
                <a:cs typeface="宋体" panose="02010600030101010101" pitchFamily="2" charset="-122"/>
              </a:rPr>
              <a:t>SINAMICS V20</a:t>
            </a:r>
            <a:r>
              <a:rPr lang="zh-CN" altLang="en-US" sz="1600" dirty="0">
                <a:solidFill>
                  <a:srgbClr val="000000"/>
                </a:solidFill>
                <a:effectLst/>
                <a:ea typeface="宋体" panose="02010600030101010101" pitchFamily="2" charset="-122"/>
                <a:cs typeface="宋体" panose="02010600030101010101" pitchFamily="2" charset="-122"/>
              </a:rPr>
              <a:t>变频器为方便用户参数设置和调试，使用了宏的方法来实现参数的批量设置。用户可以通过连接宏菜单选择所需要的宏来实现标准接线，用户不需要再对宏所对应的连接线进行参数设置。</a:t>
            </a:r>
          </a:p>
          <a:p>
            <a:pPr>
              <a:lnSpc>
                <a:spcPct val="150000"/>
              </a:lnSpc>
            </a:pPr>
            <a:r>
              <a:rPr lang="zh-CN" altLang="en-US" sz="1600" dirty="0">
                <a:solidFill>
                  <a:srgbClr val="000000"/>
                </a:solidFill>
                <a:effectLst/>
                <a:ea typeface="宋体" panose="02010600030101010101" pitchFamily="2" charset="-122"/>
                <a:cs typeface="宋体" panose="02010600030101010101" pitchFamily="2" charset="-122"/>
              </a:rPr>
              <a:t>电机数据设置完成，短按</a:t>
            </a:r>
            <a:r>
              <a:rPr lang="en-US" altLang="zh-CN" sz="1600" dirty="0">
                <a:solidFill>
                  <a:srgbClr val="000000"/>
                </a:solidFill>
                <a:effectLst/>
                <a:ea typeface="宋体" panose="02010600030101010101" pitchFamily="2" charset="-122"/>
                <a:cs typeface="宋体" panose="02010600030101010101" pitchFamily="2" charset="-122"/>
              </a:rPr>
              <a:t>M</a:t>
            </a:r>
            <a:r>
              <a:rPr lang="zh-CN" altLang="en-US" sz="1600" dirty="0">
                <a:solidFill>
                  <a:srgbClr val="000000"/>
                </a:solidFill>
                <a:effectLst/>
                <a:ea typeface="宋体" panose="02010600030101010101" pitchFamily="2" charset="-122"/>
                <a:cs typeface="宋体" panose="02010600030101010101" pitchFamily="2" charset="-122"/>
              </a:rPr>
              <a:t>键进入连接宏选择，用户可以选择所需要的连接宏来实现标准接线。连接宏缺省值为“</a:t>
            </a:r>
            <a:r>
              <a:rPr lang="en-US" altLang="zh-CN" sz="1600" dirty="0">
                <a:solidFill>
                  <a:srgbClr val="000000"/>
                </a:solidFill>
                <a:effectLst/>
                <a:ea typeface="宋体" panose="02010600030101010101" pitchFamily="2" charset="-122"/>
                <a:cs typeface="宋体" panose="02010600030101010101" pitchFamily="2" charset="-122"/>
              </a:rPr>
              <a:t>Cn000”</a:t>
            </a:r>
            <a:r>
              <a:rPr lang="zh-CN" altLang="en-US" sz="1600" dirty="0">
                <a:solidFill>
                  <a:srgbClr val="000000"/>
                </a:solidFill>
                <a:effectLst/>
                <a:ea typeface="宋体" panose="02010600030101010101" pitchFamily="2" charset="-122"/>
                <a:cs typeface="宋体" panose="02010600030101010101" pitchFamily="2" charset="-122"/>
              </a:rPr>
              <a:t>，即连接宏</a:t>
            </a:r>
            <a:r>
              <a:rPr lang="en-US" altLang="zh-CN" sz="1600" dirty="0">
                <a:solidFill>
                  <a:srgbClr val="000000"/>
                </a:solidFill>
                <a:effectLst/>
                <a:ea typeface="宋体" panose="02010600030101010101" pitchFamily="2" charset="-122"/>
                <a:cs typeface="宋体" panose="02010600030101010101" pitchFamily="2" charset="-122"/>
              </a:rPr>
              <a:t>0</a:t>
            </a:r>
            <a:r>
              <a:rPr lang="zh-CN" altLang="en-US" sz="1600" dirty="0">
                <a:solidFill>
                  <a:srgbClr val="000000"/>
                </a:solidFill>
                <a:effectLst/>
                <a:ea typeface="宋体" panose="02010600030101010101" pitchFamily="2" charset="-122"/>
                <a:cs typeface="宋体" panose="02010600030101010101" pitchFamily="2" charset="-122"/>
              </a:rPr>
              <a:t>，为出厂默认设置，就是不改变任何参数。在连接宏菜单里，使用增加或减小键来选择连接宏。</a:t>
            </a:r>
          </a:p>
        </p:txBody>
      </p:sp>
      <p:pic>
        <p:nvPicPr>
          <p:cNvPr id="4" name="图片 3">
            <a:extLst>
              <a:ext uri="{FF2B5EF4-FFF2-40B4-BE49-F238E27FC236}">
                <a16:creationId xmlns:a16="http://schemas.microsoft.com/office/drawing/2014/main" id="{F297569D-6EAC-9147-8A92-BDCE3BCCB0FE}"/>
              </a:ext>
            </a:extLst>
          </p:cNvPr>
          <p:cNvPicPr>
            <a:picLocks noChangeAspect="1"/>
          </p:cNvPicPr>
          <p:nvPr/>
        </p:nvPicPr>
        <p:blipFill>
          <a:blip r:embed="rId2"/>
          <a:stretch>
            <a:fillRect/>
          </a:stretch>
        </p:blipFill>
        <p:spPr>
          <a:xfrm>
            <a:off x="3600797" y="3456111"/>
            <a:ext cx="4574540" cy="2685415"/>
          </a:xfrm>
          <a:prstGeom prst="rect">
            <a:avLst/>
          </a:prstGeom>
          <a:noFill/>
          <a:ln w="9525" cap="flat" cmpd="sng">
            <a:noFill/>
            <a:prstDash val="solid"/>
            <a:miter/>
          </a:ln>
        </p:spPr>
      </p:pic>
    </p:spTree>
    <p:extLst>
      <p:ext uri="{BB962C8B-B14F-4D97-AF65-F5344CB8AC3E}">
        <p14:creationId xmlns:p14="http://schemas.microsoft.com/office/powerpoint/2010/main" val="32325160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40808"/>
            <a:ext cx="10110468" cy="442878"/>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设置应用宏</a:t>
            </a:r>
          </a:p>
        </p:txBody>
      </p:sp>
      <p:sp>
        <p:nvSpPr>
          <p:cNvPr id="6" name="文本框 5">
            <a:extLst>
              <a:ext uri="{FF2B5EF4-FFF2-40B4-BE49-F238E27FC236}">
                <a16:creationId xmlns:a16="http://schemas.microsoft.com/office/drawing/2014/main" id="{A219E380-5EB9-34D4-EAE9-45BA9224DA51}"/>
              </a:ext>
            </a:extLst>
          </p:cNvPr>
          <p:cNvSpPr txBox="1"/>
          <p:nvPr/>
        </p:nvSpPr>
        <p:spPr>
          <a:xfrm>
            <a:off x="727132" y="1803778"/>
            <a:ext cx="10110468" cy="1527469"/>
          </a:xfrm>
          <a:prstGeom prst="rect">
            <a:avLst/>
          </a:prstGeom>
          <a:noFill/>
        </p:spPr>
        <p:txBody>
          <a:bodyPr wrap="square">
            <a:spAutoFit/>
          </a:bodyPr>
          <a:lstStyle/>
          <a:p>
            <a:pPr>
              <a:lnSpc>
                <a:spcPct val="150000"/>
              </a:lnSpc>
            </a:pPr>
            <a:r>
              <a:rPr lang="en-US" altLang="zh-CN" sz="1600" dirty="0">
                <a:solidFill>
                  <a:srgbClr val="000000"/>
                </a:solidFill>
                <a:effectLst/>
                <a:ea typeface="宋体" panose="02010600030101010101" pitchFamily="2" charset="-122"/>
                <a:cs typeface="宋体" panose="02010600030101010101" pitchFamily="2" charset="-122"/>
              </a:rPr>
              <a:t>SINAMICS V20</a:t>
            </a:r>
            <a:r>
              <a:rPr lang="zh-CN" altLang="en-US" sz="1600" dirty="0">
                <a:solidFill>
                  <a:srgbClr val="000000"/>
                </a:solidFill>
                <a:effectLst/>
                <a:ea typeface="宋体" panose="02010600030101010101" pitchFamily="2" charset="-122"/>
                <a:cs typeface="宋体" panose="02010600030101010101" pitchFamily="2" charset="-122"/>
              </a:rPr>
              <a:t>变频器定义了一些常见应用宏。 每个应用宏都是针对某个特定的应用场合，提供一组相应的参数设置。在选择了一个应用宏后，变频器会自动应用该宏的设置，从而简化调试过程。用户在使用时，可以根据应用场景选择最为接近的应用宏，并根据需要作进一步的参数更改。</a:t>
            </a:r>
          </a:p>
          <a:p>
            <a:pPr>
              <a:lnSpc>
                <a:spcPct val="150000"/>
              </a:lnSpc>
            </a:pPr>
            <a:r>
              <a:rPr lang="zh-CN" altLang="en-US" sz="1600" dirty="0">
                <a:solidFill>
                  <a:srgbClr val="000000"/>
                </a:solidFill>
                <a:effectLst/>
                <a:ea typeface="宋体" panose="02010600030101010101" pitchFamily="2" charset="-122"/>
                <a:cs typeface="宋体" panose="02010600030101010101" pitchFamily="2" charset="-122"/>
              </a:rPr>
              <a:t>应用宏缺省值为“</a:t>
            </a:r>
            <a:r>
              <a:rPr lang="en-US" altLang="zh-CN" sz="1600" dirty="0">
                <a:solidFill>
                  <a:srgbClr val="000000"/>
                </a:solidFill>
                <a:effectLst/>
                <a:ea typeface="宋体" panose="02010600030101010101" pitchFamily="2" charset="-122"/>
                <a:cs typeface="宋体" panose="02010600030101010101" pitchFamily="2" charset="-122"/>
              </a:rPr>
              <a:t>AP000”</a:t>
            </a:r>
            <a:r>
              <a:rPr lang="zh-CN" altLang="en-US" sz="1600" dirty="0">
                <a:solidFill>
                  <a:srgbClr val="000000"/>
                </a:solidFill>
                <a:effectLst/>
                <a:ea typeface="宋体" panose="02010600030101010101" pitchFamily="2" charset="-122"/>
                <a:cs typeface="宋体" panose="02010600030101010101" pitchFamily="2" charset="-122"/>
              </a:rPr>
              <a:t>，即应用宏</a:t>
            </a:r>
            <a:r>
              <a:rPr lang="en-US" altLang="zh-CN" sz="1600" dirty="0">
                <a:solidFill>
                  <a:srgbClr val="000000"/>
                </a:solidFill>
                <a:effectLst/>
                <a:ea typeface="宋体" panose="02010600030101010101" pitchFamily="2" charset="-122"/>
                <a:cs typeface="宋体" panose="02010600030101010101" pitchFamily="2" charset="-122"/>
              </a:rPr>
              <a:t>0</a:t>
            </a:r>
            <a:r>
              <a:rPr lang="zh-CN" altLang="en-US" sz="1600" dirty="0">
                <a:solidFill>
                  <a:srgbClr val="000000"/>
                </a:solidFill>
                <a:effectLst/>
                <a:ea typeface="宋体" panose="02010600030101010101" pitchFamily="2" charset="-122"/>
                <a:cs typeface="宋体" panose="02010600030101010101" pitchFamily="2" charset="-122"/>
              </a:rPr>
              <a:t>，不改变任何参数。</a:t>
            </a:r>
          </a:p>
        </p:txBody>
      </p:sp>
      <p:pic>
        <p:nvPicPr>
          <p:cNvPr id="2" name="图片 1">
            <a:extLst>
              <a:ext uri="{FF2B5EF4-FFF2-40B4-BE49-F238E27FC236}">
                <a16:creationId xmlns:a16="http://schemas.microsoft.com/office/drawing/2014/main" id="{A8B93272-FA2F-291B-FCC1-91CB71316314}"/>
              </a:ext>
            </a:extLst>
          </p:cNvPr>
          <p:cNvPicPr>
            <a:picLocks noChangeAspect="1"/>
          </p:cNvPicPr>
          <p:nvPr/>
        </p:nvPicPr>
        <p:blipFill>
          <a:blip r:embed="rId2"/>
          <a:stretch>
            <a:fillRect/>
          </a:stretch>
        </p:blipFill>
        <p:spPr>
          <a:xfrm>
            <a:off x="3514402" y="3451339"/>
            <a:ext cx="4319905" cy="2556510"/>
          </a:xfrm>
          <a:prstGeom prst="rect">
            <a:avLst/>
          </a:prstGeom>
          <a:noFill/>
          <a:ln w="9525" cap="flat" cmpd="sng">
            <a:noFill/>
            <a:prstDash val="solid"/>
            <a:round/>
          </a:ln>
        </p:spPr>
      </p:pic>
    </p:spTree>
    <p:extLst>
      <p:ext uri="{BB962C8B-B14F-4D97-AF65-F5344CB8AC3E}">
        <p14:creationId xmlns:p14="http://schemas.microsoft.com/office/powerpoint/2010/main" val="41033100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40808"/>
            <a:ext cx="10110468" cy="442878"/>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(4)</a:t>
            </a:r>
            <a:r>
              <a:rPr lang="zh-CN" altLang="en-US" dirty="0">
                <a:effectLst/>
                <a:latin typeface="宋体" panose="02010600030101010101" pitchFamily="2" charset="-122"/>
                <a:ea typeface="宋体" panose="02010600030101010101" pitchFamily="2" charset="-122"/>
                <a:cs typeface="宋体" panose="02010600030101010101" pitchFamily="2" charset="-122"/>
              </a:rPr>
              <a:t>设置常用参数</a:t>
            </a:r>
          </a:p>
        </p:txBody>
      </p:sp>
      <p:sp>
        <p:nvSpPr>
          <p:cNvPr id="6" name="文本框 5">
            <a:extLst>
              <a:ext uri="{FF2B5EF4-FFF2-40B4-BE49-F238E27FC236}">
                <a16:creationId xmlns:a16="http://schemas.microsoft.com/office/drawing/2014/main" id="{A219E380-5EB9-34D4-EAE9-45BA9224DA51}"/>
              </a:ext>
            </a:extLst>
          </p:cNvPr>
          <p:cNvSpPr txBox="1"/>
          <p:nvPr/>
        </p:nvSpPr>
        <p:spPr>
          <a:xfrm>
            <a:off x="727132" y="1618783"/>
            <a:ext cx="10110468" cy="419474"/>
          </a:xfrm>
          <a:prstGeom prst="rect">
            <a:avLst/>
          </a:prstGeom>
          <a:noFill/>
        </p:spPr>
        <p:txBody>
          <a:bodyPr wrap="square">
            <a:spAutoFit/>
          </a:bodyPr>
          <a:lstStyle/>
          <a:p>
            <a:pPr>
              <a:lnSpc>
                <a:spcPct val="150000"/>
              </a:lnSpc>
            </a:pPr>
            <a:r>
              <a:rPr lang="zh-CN" altLang="en-US" sz="1600" dirty="0">
                <a:solidFill>
                  <a:srgbClr val="000000"/>
                </a:solidFill>
                <a:effectLst/>
                <a:ea typeface="宋体" panose="02010600030101010101" pitchFamily="2" charset="-122"/>
                <a:cs typeface="宋体" panose="02010600030101010101" pitchFamily="2" charset="-122"/>
              </a:rPr>
              <a:t>实现变频器性能优化</a:t>
            </a:r>
          </a:p>
        </p:txBody>
      </p:sp>
      <p:graphicFrame>
        <p:nvGraphicFramePr>
          <p:cNvPr id="4" name="表格 3">
            <a:extLst>
              <a:ext uri="{FF2B5EF4-FFF2-40B4-BE49-F238E27FC236}">
                <a16:creationId xmlns:a16="http://schemas.microsoft.com/office/drawing/2014/main" id="{7F05AB6F-C40A-4782-F3AF-CE6D174A4ABE}"/>
              </a:ext>
            </a:extLst>
          </p:cNvPr>
          <p:cNvGraphicFramePr>
            <a:graphicFrameLocks noGrp="1"/>
          </p:cNvGraphicFramePr>
          <p:nvPr>
            <p:extLst>
              <p:ext uri="{D42A27DB-BD31-4B8C-83A1-F6EECF244321}">
                <p14:modId xmlns:p14="http://schemas.microsoft.com/office/powerpoint/2010/main" val="430817208"/>
              </p:ext>
            </p:extLst>
          </p:nvPr>
        </p:nvGraphicFramePr>
        <p:xfrm>
          <a:off x="2073954" y="2159967"/>
          <a:ext cx="7416824" cy="3781953"/>
        </p:xfrm>
        <a:graphic>
          <a:graphicData uri="http://schemas.openxmlformats.org/drawingml/2006/table">
            <a:tbl>
              <a:tblPr>
                <a:tableStyleId>{BDBED569-4797-4DF1-A0F4-6AAB3CD982D8}</a:tableStyleId>
              </a:tblPr>
              <a:tblGrid>
                <a:gridCol w="1166803">
                  <a:extLst>
                    <a:ext uri="{9D8B030D-6E8A-4147-A177-3AD203B41FA5}">
                      <a16:colId xmlns:a16="http://schemas.microsoft.com/office/drawing/2014/main" val="1727624967"/>
                    </a:ext>
                  </a:extLst>
                </a:gridCol>
                <a:gridCol w="1152128">
                  <a:extLst>
                    <a:ext uri="{9D8B030D-6E8A-4147-A177-3AD203B41FA5}">
                      <a16:colId xmlns:a16="http://schemas.microsoft.com/office/drawing/2014/main" val="1867079333"/>
                    </a:ext>
                  </a:extLst>
                </a:gridCol>
                <a:gridCol w="5097893">
                  <a:extLst>
                    <a:ext uri="{9D8B030D-6E8A-4147-A177-3AD203B41FA5}">
                      <a16:colId xmlns:a16="http://schemas.microsoft.com/office/drawing/2014/main" val="2118526845"/>
                    </a:ext>
                  </a:extLst>
                </a:gridCol>
              </a:tblGrid>
              <a:tr h="369885">
                <a:tc>
                  <a:txBody>
                    <a:bodyPr/>
                    <a:lstStyle/>
                    <a:p>
                      <a:pPr algn="ctr"/>
                      <a:r>
                        <a:rPr lang="zh-CN" sz="1600" dirty="0">
                          <a:effectLst/>
                        </a:rPr>
                        <a:t>参数</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600">
                          <a:effectLst/>
                        </a:rPr>
                        <a:t>访问级别</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600" dirty="0">
                          <a:effectLst/>
                        </a:rPr>
                        <a:t>功能</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3834817016"/>
                  </a:ext>
                </a:extLst>
              </a:tr>
              <a:tr h="284339">
                <a:tc>
                  <a:txBody>
                    <a:bodyPr/>
                    <a:lstStyle/>
                    <a:p>
                      <a:pPr algn="ctr"/>
                      <a:r>
                        <a:rPr lang="en-US" sz="1600">
                          <a:effectLst/>
                        </a:rPr>
                        <a:t>P1080[0]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最小电机频率（</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81029678"/>
                  </a:ext>
                </a:extLst>
              </a:tr>
              <a:tr h="284339">
                <a:tc>
                  <a:txBody>
                    <a:bodyPr/>
                    <a:lstStyle/>
                    <a:p>
                      <a:pPr algn="ctr"/>
                      <a:r>
                        <a:rPr lang="en-US" sz="1600">
                          <a:effectLst/>
                        </a:rPr>
                        <a:t>P1082[0]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最大电机频率（</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08789711"/>
                  </a:ext>
                </a:extLst>
              </a:tr>
              <a:tr h="284339">
                <a:tc>
                  <a:txBody>
                    <a:bodyPr/>
                    <a:lstStyle/>
                    <a:p>
                      <a:pPr algn="ctr"/>
                      <a:r>
                        <a:rPr lang="en-US" sz="1600">
                          <a:effectLst/>
                        </a:rPr>
                        <a:t>P1120[0]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斜坡上升时间（</a:t>
                      </a:r>
                      <a:r>
                        <a:rPr lang="en-US" sz="1600">
                          <a:effectLst/>
                        </a:rPr>
                        <a:t>s</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15693680"/>
                  </a:ext>
                </a:extLst>
              </a:tr>
              <a:tr h="284339">
                <a:tc>
                  <a:txBody>
                    <a:bodyPr/>
                    <a:lstStyle/>
                    <a:p>
                      <a:pPr algn="ctr"/>
                      <a:r>
                        <a:rPr lang="en-US" sz="1600">
                          <a:effectLst/>
                        </a:rPr>
                        <a:t>P1121[0]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斜坡下降时间（</a:t>
                      </a:r>
                      <a:r>
                        <a:rPr lang="en-US" sz="1600">
                          <a:effectLst/>
                        </a:rPr>
                        <a:t>s</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550240836"/>
                  </a:ext>
                </a:extLst>
              </a:tr>
              <a:tr h="284339">
                <a:tc>
                  <a:txBody>
                    <a:bodyPr/>
                    <a:lstStyle/>
                    <a:p>
                      <a:pPr algn="ctr"/>
                      <a:r>
                        <a:rPr lang="en-US" sz="1600">
                          <a:effectLst/>
                        </a:rPr>
                        <a:t>P1058[0]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正向点动频率（</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58642861"/>
                  </a:ext>
                </a:extLst>
              </a:tr>
              <a:tr h="284339">
                <a:tc>
                  <a:txBody>
                    <a:bodyPr/>
                    <a:lstStyle/>
                    <a:p>
                      <a:pPr algn="ctr"/>
                      <a:r>
                        <a:rPr lang="en-US" sz="1600">
                          <a:effectLst/>
                        </a:rPr>
                        <a:t>P1060[0]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点动斜坡上升时间（</a:t>
                      </a:r>
                      <a:r>
                        <a:rPr lang="en-US" sz="1600">
                          <a:effectLst/>
                        </a:rPr>
                        <a:t>s</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289267665"/>
                  </a:ext>
                </a:extLst>
              </a:tr>
              <a:tr h="284339">
                <a:tc>
                  <a:txBody>
                    <a:bodyPr/>
                    <a:lstStyle/>
                    <a:p>
                      <a:pPr algn="ctr"/>
                      <a:r>
                        <a:rPr lang="en-US" sz="1600">
                          <a:effectLst/>
                        </a:rPr>
                        <a:t>P1001[0]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固定频率设定值 </a:t>
                      </a:r>
                      <a:r>
                        <a:rPr lang="en-US" sz="1600">
                          <a:effectLst/>
                        </a:rPr>
                        <a:t>1</a:t>
                      </a:r>
                      <a:r>
                        <a:rPr lang="zh-CN" sz="1600">
                          <a:effectLst/>
                        </a:rPr>
                        <a:t>（</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47324537"/>
                  </a:ext>
                </a:extLst>
              </a:tr>
              <a:tr h="284339">
                <a:tc>
                  <a:txBody>
                    <a:bodyPr/>
                    <a:lstStyle/>
                    <a:p>
                      <a:pPr algn="ctr"/>
                      <a:r>
                        <a:rPr lang="en-US" sz="1600">
                          <a:effectLst/>
                        </a:rPr>
                        <a:t>P1002[0]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固定频率设定值 </a:t>
                      </a:r>
                      <a:r>
                        <a:rPr lang="en-US" sz="1600">
                          <a:effectLst/>
                        </a:rPr>
                        <a:t>2</a:t>
                      </a:r>
                      <a:r>
                        <a:rPr lang="zh-CN" sz="1600">
                          <a:effectLst/>
                        </a:rPr>
                        <a:t>（</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29707652"/>
                  </a:ext>
                </a:extLst>
              </a:tr>
              <a:tr h="284339">
                <a:tc>
                  <a:txBody>
                    <a:bodyPr/>
                    <a:lstStyle/>
                    <a:p>
                      <a:pPr algn="ctr"/>
                      <a:r>
                        <a:rPr lang="en-US" sz="1600">
                          <a:effectLst/>
                        </a:rPr>
                        <a:t>P1003[0]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固定频率设定值 </a:t>
                      </a:r>
                      <a:r>
                        <a:rPr lang="en-US" sz="1600">
                          <a:effectLst/>
                        </a:rPr>
                        <a:t>3</a:t>
                      </a:r>
                      <a:r>
                        <a:rPr lang="zh-CN" sz="1600">
                          <a:effectLst/>
                        </a:rPr>
                        <a:t>（</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3855935"/>
                  </a:ext>
                </a:extLst>
              </a:tr>
              <a:tr h="284339">
                <a:tc>
                  <a:txBody>
                    <a:bodyPr/>
                    <a:lstStyle/>
                    <a:p>
                      <a:pPr algn="ctr"/>
                      <a:r>
                        <a:rPr lang="en-US" sz="1600">
                          <a:effectLst/>
                        </a:rPr>
                        <a:t>P2201[0]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固定 </a:t>
                      </a:r>
                      <a:r>
                        <a:rPr lang="en-US" sz="1600">
                          <a:effectLst/>
                        </a:rPr>
                        <a:t>PID </a:t>
                      </a:r>
                      <a:r>
                        <a:rPr lang="zh-CN" sz="1600">
                          <a:effectLst/>
                        </a:rPr>
                        <a:t>频率设定值 </a:t>
                      </a:r>
                      <a:r>
                        <a:rPr lang="en-US" sz="1600">
                          <a:effectLst/>
                        </a:rPr>
                        <a:t>1</a:t>
                      </a:r>
                      <a:r>
                        <a:rPr lang="zh-CN" sz="1600">
                          <a:effectLst/>
                        </a:rPr>
                        <a:t>（</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932691472"/>
                  </a:ext>
                </a:extLst>
              </a:tr>
              <a:tr h="284339">
                <a:tc>
                  <a:txBody>
                    <a:bodyPr/>
                    <a:lstStyle/>
                    <a:p>
                      <a:pPr algn="ctr"/>
                      <a:r>
                        <a:rPr lang="en-US" sz="1600">
                          <a:effectLst/>
                        </a:rPr>
                        <a:t>P2202[0]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a:effectLst/>
                        </a:rPr>
                        <a:t>固定 </a:t>
                      </a:r>
                      <a:r>
                        <a:rPr lang="en-US" sz="1600">
                          <a:effectLst/>
                        </a:rPr>
                        <a:t>PID </a:t>
                      </a:r>
                      <a:r>
                        <a:rPr lang="zh-CN" sz="1600">
                          <a:effectLst/>
                        </a:rPr>
                        <a:t>频率设定值 </a:t>
                      </a:r>
                      <a:r>
                        <a:rPr lang="en-US" sz="1600">
                          <a:effectLst/>
                        </a:rPr>
                        <a:t>2</a:t>
                      </a:r>
                      <a:r>
                        <a:rPr lang="zh-CN" sz="1600">
                          <a:effectLst/>
                        </a:rPr>
                        <a:t>（</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32091425"/>
                  </a:ext>
                </a:extLst>
              </a:tr>
              <a:tr h="284339">
                <a:tc>
                  <a:txBody>
                    <a:bodyPr/>
                    <a:lstStyle/>
                    <a:p>
                      <a:pPr algn="ctr"/>
                      <a:r>
                        <a:rPr lang="en-US" sz="1600">
                          <a:effectLst/>
                        </a:rPr>
                        <a:t>P2203[0]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600" dirty="0">
                          <a:effectLst/>
                        </a:rPr>
                        <a:t>固定 </a:t>
                      </a:r>
                      <a:r>
                        <a:rPr lang="en-US" sz="1600" dirty="0">
                          <a:effectLst/>
                        </a:rPr>
                        <a:t>PID </a:t>
                      </a:r>
                      <a:r>
                        <a:rPr lang="zh-CN" sz="1600" dirty="0">
                          <a:effectLst/>
                        </a:rPr>
                        <a:t>频率设定值 </a:t>
                      </a:r>
                      <a:r>
                        <a:rPr lang="en-US" sz="1600" dirty="0">
                          <a:effectLst/>
                        </a:rPr>
                        <a:t>3</a:t>
                      </a:r>
                      <a:r>
                        <a:rPr lang="zh-CN" sz="1600" dirty="0">
                          <a:effectLst/>
                        </a:rPr>
                        <a:t>（</a:t>
                      </a:r>
                      <a:r>
                        <a:rPr lang="en-US" sz="1600" dirty="0">
                          <a:effectLst/>
                        </a:rPr>
                        <a:t>Hz</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72365481"/>
                  </a:ext>
                </a:extLst>
              </a:tr>
            </a:tbl>
          </a:graphicData>
        </a:graphic>
      </p:graphicFrame>
    </p:spTree>
    <p:extLst>
      <p:ext uri="{BB962C8B-B14F-4D97-AF65-F5344CB8AC3E}">
        <p14:creationId xmlns:p14="http://schemas.microsoft.com/office/powerpoint/2010/main" val="110946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729184"/>
            <a:ext cx="10110468" cy="2651688"/>
          </a:xfrm>
          <a:prstGeom prst="rect">
            <a:avLst/>
          </a:prstGeom>
          <a:noFill/>
        </p:spPr>
        <p:txBody>
          <a:bodyPr wrap="square">
            <a:spAutoFit/>
          </a:bodyPr>
          <a:lstStyle/>
          <a:p>
            <a:pPr marL="342900" lvl="0" indent="-34290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首先进入参数显示菜单，为用户访问等级为标准级所设置的主要参数，用户访问等级不同，设置的参数有所不同，等级越高，能够设置的参数越多，其中，✱标记的参数需要按照电机铭牌设置。</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Arial" panose="020B0604020202020204" pitchFamily="34" charset="0"/>
              <a:buChar char="•"/>
            </a:pPr>
            <a:r>
              <a:rPr lang="en-US" altLang="zh-CN" sz="2000" dirty="0">
                <a:latin typeface="宋体" panose="02010600030101010101" pitchFamily="2" charset="-122"/>
                <a:ea typeface="宋体" panose="02010600030101010101" pitchFamily="2" charset="-122"/>
                <a:cs typeface="宋体" panose="02010600030101010101" pitchFamily="2" charset="-122"/>
              </a:rPr>
              <a:t>P0010=1 </a:t>
            </a:r>
            <a:r>
              <a:rPr lang="zh-CN" altLang="en-US" sz="2000" dirty="0">
                <a:latin typeface="宋体" panose="02010600030101010101" pitchFamily="2" charset="-122"/>
                <a:ea typeface="宋体" panose="02010600030101010101" pitchFamily="2" charset="-122"/>
                <a:cs typeface="宋体" panose="02010600030101010101" pitchFamily="2" charset="-122"/>
              </a:rPr>
              <a:t>快速调试；</a:t>
            </a: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Arial" panose="020B0604020202020204" pitchFamily="34" charset="0"/>
              <a:buChar char="•"/>
            </a:pPr>
            <a:r>
              <a:rPr lang="zh-CN" altLang="en-US" sz="2000" dirty="0">
                <a:effectLst/>
                <a:latin typeface="宋体" panose="02010600030101010101" pitchFamily="2" charset="-122"/>
                <a:ea typeface="宋体" panose="02010600030101010101" pitchFamily="2" charset="-122"/>
                <a:cs typeface="宋体" panose="02010600030101010101" pitchFamily="2" charset="-122"/>
              </a:rPr>
              <a:t>。。。</a:t>
            </a:r>
            <a:endParaRPr lang="en-US" altLang="zh-CN" sz="20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Arial" panose="020B0604020202020204" pitchFamily="34" charset="0"/>
              <a:buChar char="•"/>
            </a:pPr>
            <a:r>
              <a:rPr lang="en-US" altLang="zh-CN" sz="2000" dirty="0">
                <a:latin typeface="宋体" panose="02010600030101010101" pitchFamily="2" charset="-122"/>
                <a:ea typeface="宋体" panose="02010600030101010101" pitchFamily="2" charset="-122"/>
                <a:cs typeface="宋体" panose="02010600030101010101" pitchFamily="2" charset="-122"/>
              </a:rPr>
              <a:t>P3900=1</a:t>
            </a:r>
            <a:r>
              <a:rPr lang="zh-CN" altLang="en-US" sz="2000" dirty="0">
                <a:latin typeface="宋体" panose="02010600030101010101" pitchFamily="2" charset="-122"/>
                <a:ea typeface="宋体" panose="02010600030101010101" pitchFamily="2" charset="-122"/>
                <a:cs typeface="宋体" panose="02010600030101010101" pitchFamily="2" charset="-122"/>
              </a:rPr>
              <a:t>，或</a:t>
            </a:r>
            <a:r>
              <a:rPr lang="en-US" altLang="zh-CN" sz="2000" dirty="0">
                <a:latin typeface="宋体" panose="02010600030101010101" pitchFamily="2" charset="-122"/>
                <a:ea typeface="宋体" panose="02010600030101010101" pitchFamily="2" charset="-122"/>
                <a:cs typeface="宋体" panose="02010600030101010101" pitchFamily="2" charset="-122"/>
              </a:rPr>
              <a:t>2</a:t>
            </a:r>
            <a:r>
              <a:rPr lang="zh-CN" altLang="en-US" sz="2000" dirty="0">
                <a:latin typeface="宋体" panose="02010600030101010101" pitchFamily="2" charset="-122"/>
                <a:ea typeface="宋体" panose="02010600030101010101" pitchFamily="2" charset="-122"/>
                <a:cs typeface="宋体" panose="02010600030101010101" pitchFamily="2" charset="-122"/>
              </a:rPr>
              <a:t>，或</a:t>
            </a:r>
            <a:r>
              <a:rPr lang="en-US" altLang="zh-CN" sz="2000" dirty="0">
                <a:latin typeface="宋体" panose="02010600030101010101" pitchFamily="2" charset="-122"/>
                <a:ea typeface="宋体" panose="02010600030101010101" pitchFamily="2" charset="-122"/>
                <a:cs typeface="宋体" panose="02010600030101010101" pitchFamily="2" charset="-122"/>
              </a:rPr>
              <a:t>3 </a:t>
            </a:r>
            <a:r>
              <a:rPr lang="zh-CN" altLang="en-US" sz="2000" dirty="0">
                <a:latin typeface="宋体" panose="02010600030101010101" pitchFamily="2" charset="-122"/>
                <a:ea typeface="宋体" panose="02010600030101010101" pitchFamily="2" charset="-122"/>
                <a:cs typeface="宋体" panose="02010600030101010101" pitchFamily="2" charset="-122"/>
              </a:rPr>
              <a:t>结束快速调试；</a:t>
            </a:r>
            <a:endParaRPr lang="zh-CN" altLang="en-US"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Rectangle 8">
            <a:extLst>
              <a:ext uri="{FF2B5EF4-FFF2-40B4-BE49-F238E27FC236}">
                <a16:creationId xmlns:a16="http://schemas.microsoft.com/office/drawing/2014/main" id="{68D80B70-B225-7A3C-1F9D-27AA5B16B438}"/>
              </a:ext>
            </a:extLst>
          </p:cNvPr>
          <p:cNvSpPr>
            <a:spLocks noChangeArrowheads="1"/>
          </p:cNvSpPr>
          <p:nvPr/>
        </p:nvSpPr>
        <p:spPr bwMode="auto">
          <a:xfrm>
            <a:off x="619121" y="1031244"/>
            <a:ext cx="9232096"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2.2.2 </a:t>
            </a:r>
            <a:r>
              <a:rPr lang="zh-CN" altLang="en-US" sz="2400" b="1" dirty="0">
                <a:solidFill>
                  <a:srgbClr val="294B64"/>
                </a:solidFill>
                <a:latin typeface="微软雅黑" panose="020B0503020204020204" charset="-122"/>
                <a:ea typeface="微软雅黑" panose="020B0503020204020204" charset="-122"/>
              </a:rPr>
              <a:t>通过 参数菜单 进行快速调试</a:t>
            </a:r>
          </a:p>
        </p:txBody>
      </p:sp>
    </p:spTree>
    <p:extLst>
      <p:ext uri="{BB962C8B-B14F-4D97-AF65-F5344CB8AC3E}">
        <p14:creationId xmlns:p14="http://schemas.microsoft.com/office/powerpoint/2010/main" val="42289503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23486" y="2231975"/>
            <a:ext cx="10110468" cy="2559355"/>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en-US" dirty="0">
                <a:effectLst/>
                <a:latin typeface="宋体" panose="02010600030101010101" pitchFamily="2" charset="-122"/>
                <a:ea typeface="宋体" panose="02010600030101010101" pitchFamily="2" charset="-122"/>
                <a:cs typeface="宋体" panose="02010600030101010101" pitchFamily="2" charset="-122"/>
              </a:rPr>
              <a:t>训练目的</a:t>
            </a:r>
          </a:p>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en-US" dirty="0">
                <a:effectLst/>
                <a:latin typeface="宋体" panose="02010600030101010101" pitchFamily="2" charset="-122"/>
                <a:ea typeface="宋体" panose="02010600030101010101" pitchFamily="2" charset="-122"/>
                <a:cs typeface="宋体" panose="02010600030101010101" pitchFamily="2" charset="-122"/>
              </a:rPr>
              <a:t>熟悉变频器基本操作面板（</a:t>
            </a:r>
            <a:r>
              <a:rPr lang="en-US" altLang="zh-CN" dirty="0">
                <a:effectLst/>
                <a:latin typeface="宋体" panose="02010600030101010101" pitchFamily="2" charset="-122"/>
                <a:ea typeface="宋体" panose="02010600030101010101" pitchFamily="2" charset="-122"/>
                <a:cs typeface="宋体" panose="02010600030101010101" pitchFamily="2" charset="-122"/>
              </a:rPr>
              <a:t>BOP</a:t>
            </a:r>
            <a:r>
              <a:rPr lang="zh-CN" altLang="en-US" dirty="0">
                <a:effectLst/>
                <a:latin typeface="宋体" panose="02010600030101010101" pitchFamily="2" charset="-122"/>
                <a:ea typeface="宋体" panose="02010600030101010101" pitchFamily="2" charset="-122"/>
                <a:cs typeface="宋体" panose="02010600030101010101" pitchFamily="2" charset="-122"/>
              </a:rPr>
              <a:t>）的功能；</a:t>
            </a:r>
          </a:p>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会使用操作面板（</a:t>
            </a:r>
            <a:r>
              <a:rPr lang="en-US" altLang="zh-CN" dirty="0">
                <a:effectLst/>
                <a:latin typeface="宋体" panose="02010600030101010101" pitchFamily="2" charset="-122"/>
                <a:ea typeface="宋体" panose="02010600030101010101" pitchFamily="2" charset="-122"/>
                <a:cs typeface="宋体" panose="02010600030101010101" pitchFamily="2" charset="-122"/>
              </a:rPr>
              <a:t>BOP</a:t>
            </a:r>
            <a:r>
              <a:rPr lang="zh-CN" altLang="en-US" dirty="0">
                <a:effectLst/>
                <a:latin typeface="宋体" panose="02010600030101010101" pitchFamily="2" charset="-122"/>
                <a:ea typeface="宋体" panose="02010600030101010101" pitchFamily="2" charset="-122"/>
                <a:cs typeface="宋体" panose="02010600030101010101" pitchFamily="2" charset="-122"/>
              </a:rPr>
              <a:t>）进行参数设置；</a:t>
            </a:r>
          </a:p>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掌握基本操作面板（</a:t>
            </a:r>
            <a:r>
              <a:rPr lang="en-US" altLang="zh-CN" dirty="0">
                <a:effectLst/>
                <a:latin typeface="宋体" panose="02010600030101010101" pitchFamily="2" charset="-122"/>
                <a:ea typeface="宋体" panose="02010600030101010101" pitchFamily="2" charset="-122"/>
                <a:cs typeface="宋体" panose="02010600030101010101" pitchFamily="2" charset="-122"/>
              </a:rPr>
              <a:t>BOP</a:t>
            </a:r>
            <a:r>
              <a:rPr lang="zh-CN" altLang="en-US" dirty="0">
                <a:effectLst/>
                <a:latin typeface="宋体" panose="02010600030101010101" pitchFamily="2" charset="-122"/>
                <a:ea typeface="宋体" panose="02010600030101010101" pitchFamily="2" charset="-122"/>
                <a:cs typeface="宋体" panose="02010600030101010101" pitchFamily="2" charset="-122"/>
              </a:rPr>
              <a:t>）快速调试变频器的方法；</a:t>
            </a:r>
          </a:p>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(4)</a:t>
            </a:r>
            <a:r>
              <a:rPr lang="zh-CN" altLang="en-US" dirty="0">
                <a:effectLst/>
                <a:latin typeface="宋体" panose="02010600030101010101" pitchFamily="2" charset="-122"/>
                <a:ea typeface="宋体" panose="02010600030101010101" pitchFamily="2" charset="-122"/>
                <a:cs typeface="宋体" panose="02010600030101010101" pitchFamily="2" charset="-122"/>
              </a:rPr>
              <a:t>会使用</a:t>
            </a:r>
            <a:r>
              <a:rPr lang="en-US" altLang="zh-CN" dirty="0">
                <a:effectLst/>
                <a:latin typeface="宋体" panose="02010600030101010101" pitchFamily="2" charset="-122"/>
                <a:ea typeface="宋体" panose="02010600030101010101" pitchFamily="2" charset="-122"/>
                <a:cs typeface="宋体" panose="02010600030101010101" pitchFamily="2" charset="-122"/>
              </a:rPr>
              <a:t>BOP</a:t>
            </a:r>
            <a:r>
              <a:rPr lang="zh-CN" altLang="en-US" dirty="0">
                <a:effectLst/>
                <a:latin typeface="宋体" panose="02010600030101010101" pitchFamily="2" charset="-122"/>
                <a:ea typeface="宋体" panose="02010600030101010101" pitchFamily="2" charset="-122"/>
                <a:cs typeface="宋体" panose="02010600030101010101" pitchFamily="2" charset="-122"/>
              </a:rPr>
              <a:t>驱动电动机运行，观察变频器运行参数；</a:t>
            </a:r>
          </a:p>
          <a:p>
            <a:pPr lvl="0">
              <a:lnSpc>
                <a:spcPct val="150000"/>
              </a:lnSpc>
            </a:pPr>
            <a:endParaRPr lang="zh-CN" altLang="en-US"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Rectangle 8">
            <a:extLst>
              <a:ext uri="{FF2B5EF4-FFF2-40B4-BE49-F238E27FC236}">
                <a16:creationId xmlns:a16="http://schemas.microsoft.com/office/drawing/2014/main" id="{68D80B70-B225-7A3C-1F9D-27AA5B16B438}"/>
              </a:ext>
            </a:extLst>
          </p:cNvPr>
          <p:cNvSpPr>
            <a:spLocks noChangeArrowheads="1"/>
          </p:cNvSpPr>
          <p:nvPr/>
        </p:nvSpPr>
        <p:spPr bwMode="auto">
          <a:xfrm>
            <a:off x="619121" y="1031244"/>
            <a:ext cx="9232096"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2.2.3 </a:t>
            </a:r>
            <a:r>
              <a:rPr lang="zh-CN" altLang="en-US" sz="2400" b="1" dirty="0">
                <a:solidFill>
                  <a:srgbClr val="294B64"/>
                </a:solidFill>
                <a:latin typeface="微软雅黑" panose="020B0503020204020204" charset="-122"/>
                <a:ea typeface="微软雅黑" panose="020B0503020204020204" charset="-122"/>
              </a:rPr>
              <a:t>技能训练</a:t>
            </a:r>
          </a:p>
        </p:txBody>
      </p:sp>
      <p:graphicFrame>
        <p:nvGraphicFramePr>
          <p:cNvPr id="2" name="表格 1">
            <a:extLst>
              <a:ext uri="{FF2B5EF4-FFF2-40B4-BE49-F238E27FC236}">
                <a16:creationId xmlns:a16="http://schemas.microsoft.com/office/drawing/2014/main" id="{1EA19764-95CD-3F00-2631-3BA30A6266C8}"/>
              </a:ext>
            </a:extLst>
          </p:cNvPr>
          <p:cNvGraphicFramePr>
            <a:graphicFrameLocks noGrp="1"/>
          </p:cNvGraphicFramePr>
          <p:nvPr>
            <p:extLst>
              <p:ext uri="{D42A27DB-BD31-4B8C-83A1-F6EECF244321}">
                <p14:modId xmlns:p14="http://schemas.microsoft.com/office/powerpoint/2010/main" val="1465288862"/>
              </p:ext>
            </p:extLst>
          </p:nvPr>
        </p:nvGraphicFramePr>
        <p:xfrm>
          <a:off x="2664693" y="1648203"/>
          <a:ext cx="7488832" cy="439756"/>
        </p:xfrm>
        <a:graphic>
          <a:graphicData uri="http://schemas.openxmlformats.org/drawingml/2006/table">
            <a:tbl>
              <a:tblPr firstRow="1" firstCol="1" bandRow="1">
                <a:tableStyleId>{5C22544A-7EE6-4342-B048-85BDC9FD1C3A}</a:tableStyleId>
              </a:tblPr>
              <a:tblGrid>
                <a:gridCol w="7488832">
                  <a:extLst>
                    <a:ext uri="{9D8B030D-6E8A-4147-A177-3AD203B41FA5}">
                      <a16:colId xmlns:a16="http://schemas.microsoft.com/office/drawing/2014/main" val="1129943353"/>
                    </a:ext>
                  </a:extLst>
                </a:gridCol>
              </a:tblGrid>
              <a:tr h="439756">
                <a:tc>
                  <a:txBody>
                    <a:bodyPr/>
                    <a:lstStyle/>
                    <a:p>
                      <a:pPr algn="ctr"/>
                      <a:r>
                        <a:rPr lang="zh-CN" sz="1800" dirty="0">
                          <a:effectLst/>
                        </a:rPr>
                        <a:t>变频器</a:t>
                      </a:r>
                      <a:r>
                        <a:rPr lang="en-US" sz="1800" dirty="0">
                          <a:effectLst/>
                        </a:rPr>
                        <a:t>BOP</a:t>
                      </a:r>
                      <a:r>
                        <a:rPr lang="zh-CN" sz="1800" dirty="0">
                          <a:effectLst/>
                        </a:rPr>
                        <a:t>控制电动机运行</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solidFill>
                  </a:tcPr>
                </a:tc>
                <a:extLst>
                  <a:ext uri="{0D108BD9-81ED-4DB2-BD59-A6C34878D82A}">
                    <a16:rowId xmlns:a16="http://schemas.microsoft.com/office/drawing/2014/main" val="951641788"/>
                  </a:ext>
                </a:extLst>
              </a:tr>
            </a:tbl>
          </a:graphicData>
        </a:graphic>
      </p:graphicFrame>
    </p:spTree>
    <p:extLst>
      <p:ext uri="{BB962C8B-B14F-4D97-AF65-F5344CB8AC3E}">
        <p14:creationId xmlns:p14="http://schemas.microsoft.com/office/powerpoint/2010/main" val="25713237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085515"/>
            <a:ext cx="10110468" cy="5013360"/>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训练要求</a:t>
            </a:r>
          </a:p>
          <a:p>
            <a:pPr lvl="0">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利用变频器操作面板上的按键控制变频器启动、停止及正反转运行。</a:t>
            </a:r>
          </a:p>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en-US" dirty="0">
                <a:effectLst/>
                <a:latin typeface="宋体" panose="02010600030101010101" pitchFamily="2" charset="-122"/>
                <a:ea typeface="宋体" panose="02010600030101010101" pitchFamily="2" charset="-122"/>
                <a:cs typeface="宋体" panose="02010600030101010101" pitchFamily="2" charset="-122"/>
              </a:rPr>
              <a:t>电动机正转运行</a:t>
            </a:r>
          </a:p>
          <a:p>
            <a:pPr lvl="0">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按下变频器操作面板上的“    ”键，变频器正转启动，经过</a:t>
            </a:r>
            <a:r>
              <a:rPr lang="en-US" altLang="zh-CN" dirty="0">
                <a:effectLst/>
                <a:latin typeface="宋体" panose="02010600030101010101" pitchFamily="2" charset="-122"/>
                <a:ea typeface="宋体" panose="02010600030101010101" pitchFamily="2" charset="-122"/>
                <a:cs typeface="宋体" panose="02010600030101010101" pitchFamily="2" charset="-122"/>
              </a:rPr>
              <a:t>10s</a:t>
            </a:r>
            <a:r>
              <a:rPr lang="zh-CN" altLang="en-US" dirty="0">
                <a:effectLst/>
                <a:latin typeface="宋体" panose="02010600030101010101" pitchFamily="2" charset="-122"/>
                <a:ea typeface="宋体" panose="02010600030101010101" pitchFamily="2" charset="-122"/>
                <a:cs typeface="宋体" panose="02010600030101010101" pitchFamily="2" charset="-122"/>
              </a:rPr>
              <a:t>，变频器稳定运行在</a:t>
            </a:r>
            <a:r>
              <a:rPr lang="en-US" altLang="zh-CN" dirty="0">
                <a:effectLst/>
                <a:latin typeface="宋体" panose="02010600030101010101" pitchFamily="2" charset="-122"/>
                <a:ea typeface="宋体" panose="02010600030101010101" pitchFamily="2" charset="-122"/>
                <a:cs typeface="宋体" panose="02010600030101010101" pitchFamily="2" charset="-122"/>
              </a:rPr>
              <a:t>25Hz</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p>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电动机调速</a:t>
            </a:r>
          </a:p>
          <a:p>
            <a:pPr lvl="0">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变频器进入稳定运行状态后，通过变频器操作面板上的键“   ”和“   ”键可以在</a:t>
            </a:r>
            <a:r>
              <a:rPr lang="en-US" altLang="zh-CN" dirty="0">
                <a:effectLst/>
                <a:latin typeface="宋体" panose="02010600030101010101" pitchFamily="2" charset="-122"/>
                <a:ea typeface="宋体" panose="02010600030101010101" pitchFamily="2" charset="-122"/>
                <a:cs typeface="宋体" panose="02010600030101010101" pitchFamily="2" charset="-122"/>
              </a:rPr>
              <a:t>0Hz</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50Hz</a:t>
            </a:r>
            <a:r>
              <a:rPr lang="zh-CN" altLang="en-US" dirty="0">
                <a:effectLst/>
                <a:latin typeface="宋体" panose="02010600030101010101" pitchFamily="2" charset="-122"/>
                <a:ea typeface="宋体" panose="02010600030101010101" pitchFamily="2" charset="-122"/>
                <a:cs typeface="宋体" panose="02010600030101010101" pitchFamily="2" charset="-122"/>
              </a:rPr>
              <a:t>之间调速。如果按下“   ”键，经过</a:t>
            </a:r>
            <a:r>
              <a:rPr lang="en-US" altLang="zh-CN" dirty="0">
                <a:effectLst/>
                <a:latin typeface="宋体" panose="02010600030101010101" pitchFamily="2" charset="-122"/>
                <a:ea typeface="宋体" panose="02010600030101010101" pitchFamily="2" charset="-122"/>
                <a:cs typeface="宋体" panose="02010600030101010101" pitchFamily="2" charset="-122"/>
              </a:rPr>
              <a:t>10s</a:t>
            </a:r>
            <a:r>
              <a:rPr lang="zh-CN" altLang="en-US" dirty="0">
                <a:effectLst/>
                <a:latin typeface="宋体" panose="02010600030101010101" pitchFamily="2" charset="-122"/>
                <a:ea typeface="宋体" panose="02010600030101010101" pitchFamily="2" charset="-122"/>
                <a:cs typeface="宋体" panose="02010600030101010101" pitchFamily="2" charset="-122"/>
              </a:rPr>
              <a:t>，电动机将从</a:t>
            </a:r>
            <a:r>
              <a:rPr lang="en-US" altLang="zh-CN" dirty="0">
                <a:effectLst/>
                <a:latin typeface="宋体" panose="02010600030101010101" pitchFamily="2" charset="-122"/>
                <a:ea typeface="宋体" panose="02010600030101010101" pitchFamily="2" charset="-122"/>
                <a:cs typeface="宋体" panose="02010600030101010101" pitchFamily="2" charset="-122"/>
              </a:rPr>
              <a:t>25Hz</a:t>
            </a:r>
            <a:r>
              <a:rPr lang="zh-CN" altLang="en-US" dirty="0">
                <a:effectLst/>
                <a:latin typeface="宋体" panose="02010600030101010101" pitchFamily="2" charset="-122"/>
                <a:ea typeface="宋体" panose="02010600030101010101" pitchFamily="2" charset="-122"/>
                <a:cs typeface="宋体" panose="02010600030101010101" pitchFamily="2" charset="-122"/>
              </a:rPr>
              <a:t>运行到停止；</a:t>
            </a:r>
          </a:p>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电动机反转运行</a:t>
            </a:r>
          </a:p>
          <a:p>
            <a:pPr lvl="0">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按反转键，电动机还可以按照正转的相同启动时间、相同稳定运行频率，以及相同停止时间进行反转。</a:t>
            </a:r>
          </a:p>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(4)</a:t>
            </a:r>
            <a:r>
              <a:rPr lang="zh-CN" altLang="en-US" dirty="0">
                <a:effectLst/>
                <a:latin typeface="宋体" panose="02010600030101010101" pitchFamily="2" charset="-122"/>
                <a:ea typeface="宋体" panose="02010600030101010101" pitchFamily="2" charset="-122"/>
                <a:cs typeface="宋体" panose="02010600030101010101" pitchFamily="2" charset="-122"/>
              </a:rPr>
              <a:t>电动机点动运行</a:t>
            </a:r>
          </a:p>
          <a:p>
            <a:pPr lvl="0">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在“         ”点动模式下，电动机可以</a:t>
            </a:r>
            <a:r>
              <a:rPr lang="en-US" altLang="zh-CN" dirty="0">
                <a:effectLst/>
                <a:latin typeface="宋体" panose="02010600030101010101" pitchFamily="2" charset="-122"/>
                <a:ea typeface="宋体" panose="02010600030101010101" pitchFamily="2" charset="-122"/>
                <a:cs typeface="宋体" panose="02010600030101010101" pitchFamily="2" charset="-122"/>
              </a:rPr>
              <a:t>10Hz</a:t>
            </a:r>
            <a:r>
              <a:rPr lang="zh-CN" altLang="en-US" dirty="0">
                <a:effectLst/>
                <a:latin typeface="宋体" panose="02010600030101010101" pitchFamily="2" charset="-122"/>
                <a:ea typeface="宋体" panose="02010600030101010101" pitchFamily="2" charset="-122"/>
                <a:cs typeface="宋体" panose="02010600030101010101" pitchFamily="2" charset="-122"/>
              </a:rPr>
              <a:t>的频率正向点动运行。</a:t>
            </a:r>
            <a:endParaRPr lang="zh-CN" altLang="en-US"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descr="[VUPHTA4~O7~7W9_8W2}EV6">
            <a:extLst>
              <a:ext uri="{FF2B5EF4-FFF2-40B4-BE49-F238E27FC236}">
                <a16:creationId xmlns:a16="http://schemas.microsoft.com/office/drawing/2014/main" id="{A24F02D5-97DF-F4C7-A1D1-B6FB3CD1B76E}"/>
              </a:ext>
            </a:extLst>
          </p:cNvPr>
          <p:cNvPicPr>
            <a:picLocks noChangeAspect="1"/>
          </p:cNvPicPr>
          <p:nvPr/>
        </p:nvPicPr>
        <p:blipFill>
          <a:blip r:embed="rId2"/>
          <a:stretch>
            <a:fillRect/>
          </a:stretch>
        </p:blipFill>
        <p:spPr>
          <a:xfrm>
            <a:off x="3600797" y="2520007"/>
            <a:ext cx="186690" cy="186690"/>
          </a:xfrm>
          <a:prstGeom prst="rect">
            <a:avLst/>
          </a:prstGeom>
          <a:noFill/>
          <a:ln w="9525" cap="flat" cmpd="sng">
            <a:noFill/>
            <a:prstDash val="solid"/>
            <a:round/>
          </a:ln>
        </p:spPr>
      </p:pic>
      <p:pic>
        <p:nvPicPr>
          <p:cNvPr id="13" name="图片 12">
            <a:extLst>
              <a:ext uri="{FF2B5EF4-FFF2-40B4-BE49-F238E27FC236}">
                <a16:creationId xmlns:a16="http://schemas.microsoft.com/office/drawing/2014/main" id="{1FCB2F9B-5874-319A-960B-943981B321FF}"/>
              </a:ext>
            </a:extLst>
          </p:cNvPr>
          <p:cNvPicPr>
            <a:picLocks noChangeAspect="1"/>
          </p:cNvPicPr>
          <p:nvPr/>
        </p:nvPicPr>
        <p:blipFill>
          <a:blip r:embed="rId3"/>
          <a:stretch>
            <a:fillRect/>
          </a:stretch>
        </p:blipFill>
        <p:spPr>
          <a:xfrm>
            <a:off x="6697141" y="3312095"/>
            <a:ext cx="172720" cy="195580"/>
          </a:xfrm>
          <a:prstGeom prst="rect">
            <a:avLst/>
          </a:prstGeom>
          <a:noFill/>
          <a:ln w="9525" cap="flat" cmpd="sng">
            <a:noFill/>
            <a:prstDash val="solid"/>
            <a:round/>
          </a:ln>
        </p:spPr>
      </p:pic>
      <p:pic>
        <p:nvPicPr>
          <p:cNvPr id="14" name="图片 13" descr="{2]%EDYWY@MGH%1I9XN}D00">
            <a:extLst>
              <a:ext uri="{FF2B5EF4-FFF2-40B4-BE49-F238E27FC236}">
                <a16:creationId xmlns:a16="http://schemas.microsoft.com/office/drawing/2014/main" id="{4166472D-8776-AB7F-A9F0-228CD0145515}"/>
              </a:ext>
            </a:extLst>
          </p:cNvPr>
          <p:cNvPicPr>
            <a:picLocks noChangeAspect="1"/>
          </p:cNvPicPr>
          <p:nvPr/>
        </p:nvPicPr>
        <p:blipFill>
          <a:blip r:embed="rId4"/>
          <a:stretch>
            <a:fillRect/>
          </a:stretch>
        </p:blipFill>
        <p:spPr>
          <a:xfrm>
            <a:off x="7777261" y="3312095"/>
            <a:ext cx="158750" cy="158750"/>
          </a:xfrm>
          <a:prstGeom prst="rect">
            <a:avLst/>
          </a:prstGeom>
          <a:noFill/>
          <a:ln w="9525" cap="flat" cmpd="sng">
            <a:noFill/>
            <a:prstDash val="solid"/>
            <a:round/>
          </a:ln>
        </p:spPr>
      </p:pic>
      <p:pic>
        <p:nvPicPr>
          <p:cNvPr id="15" name="图片 14" descr="9M]LE%NQ(FS[A6OOH`{@1MR">
            <a:extLst>
              <a:ext uri="{FF2B5EF4-FFF2-40B4-BE49-F238E27FC236}">
                <a16:creationId xmlns:a16="http://schemas.microsoft.com/office/drawing/2014/main" id="{A23464DC-AE3D-3B7B-EA63-2E9E8AEE815B}"/>
              </a:ext>
            </a:extLst>
          </p:cNvPr>
          <p:cNvPicPr>
            <a:picLocks noChangeAspect="1"/>
          </p:cNvPicPr>
          <p:nvPr/>
        </p:nvPicPr>
        <p:blipFill>
          <a:blip r:embed="rId5"/>
          <a:stretch>
            <a:fillRect/>
          </a:stretch>
        </p:blipFill>
        <p:spPr>
          <a:xfrm>
            <a:off x="2880717" y="3744143"/>
            <a:ext cx="152400" cy="161925"/>
          </a:xfrm>
          <a:prstGeom prst="rect">
            <a:avLst/>
          </a:prstGeom>
          <a:noFill/>
          <a:ln w="9525" cap="flat" cmpd="sng">
            <a:noFill/>
            <a:prstDash val="solid"/>
            <a:round/>
          </a:ln>
        </p:spPr>
      </p:pic>
      <p:pic>
        <p:nvPicPr>
          <p:cNvPr id="16" name="图片 15">
            <a:extLst>
              <a:ext uri="{FF2B5EF4-FFF2-40B4-BE49-F238E27FC236}">
                <a16:creationId xmlns:a16="http://schemas.microsoft.com/office/drawing/2014/main" id="{0B5CC67E-D04A-503B-D1C6-30DD3BE585EA}"/>
              </a:ext>
            </a:extLst>
          </p:cNvPr>
          <p:cNvPicPr>
            <a:picLocks noChangeAspect="1"/>
          </p:cNvPicPr>
          <p:nvPr/>
        </p:nvPicPr>
        <p:blipFill>
          <a:blip r:embed="rId6"/>
          <a:stretch>
            <a:fillRect/>
          </a:stretch>
        </p:blipFill>
        <p:spPr>
          <a:xfrm>
            <a:off x="1224533" y="5760367"/>
            <a:ext cx="906756" cy="216024"/>
          </a:xfrm>
          <a:prstGeom prst="rect">
            <a:avLst/>
          </a:prstGeom>
          <a:noFill/>
          <a:ln w="9525" cap="flat" cmpd="sng">
            <a:noFill/>
            <a:prstDash val="solid"/>
            <a:round/>
          </a:ln>
        </p:spPr>
      </p:pic>
    </p:spTree>
    <p:extLst>
      <p:ext uri="{BB962C8B-B14F-4D97-AF65-F5344CB8AC3E}">
        <p14:creationId xmlns:p14="http://schemas.microsoft.com/office/powerpoint/2010/main" val="25227148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2.2 SINAMICS V20 BOP</a:t>
            </a:r>
            <a:r>
              <a:rPr lang="zh-CN" altLang="en-US" sz="3200" b="1" dirty="0">
                <a:solidFill>
                  <a:srgbClr val="022F4F"/>
                </a:solidFill>
                <a:latin typeface="微软雅黑" panose="020B0503020204020204" charset="-122"/>
                <a:ea typeface="微软雅黑" panose="020B0503020204020204" charset="-122"/>
              </a:rPr>
              <a:t>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085515"/>
            <a:ext cx="10110468" cy="897362"/>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训练准备</a:t>
            </a:r>
          </a:p>
          <a:p>
            <a:pPr lvl="0">
              <a:lnSpc>
                <a:spcPct val="150000"/>
              </a:lnSpc>
            </a:pPr>
            <a:endParaRPr lang="zh-CN" altLang="en-US" sz="20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2B26C811-892B-7191-45EA-FA885216A3F3}"/>
              </a:ext>
            </a:extLst>
          </p:cNvPr>
          <p:cNvGraphicFramePr>
            <a:graphicFrameLocks noGrp="1"/>
          </p:cNvGraphicFramePr>
          <p:nvPr>
            <p:extLst>
              <p:ext uri="{D42A27DB-BD31-4B8C-83A1-F6EECF244321}">
                <p14:modId xmlns:p14="http://schemas.microsoft.com/office/powerpoint/2010/main" val="3396151425"/>
              </p:ext>
            </p:extLst>
          </p:nvPr>
        </p:nvGraphicFramePr>
        <p:xfrm>
          <a:off x="1656581" y="2147031"/>
          <a:ext cx="8280920" cy="2029159"/>
        </p:xfrm>
        <a:graphic>
          <a:graphicData uri="http://schemas.openxmlformats.org/drawingml/2006/table">
            <a:tbl>
              <a:tblPr firstRow="1" firstCol="1" bandRow="1">
                <a:tableStyleId>{7DF18680-E054-41AD-8BC1-D1AEF772440D}</a:tableStyleId>
              </a:tblPr>
              <a:tblGrid>
                <a:gridCol w="734875">
                  <a:extLst>
                    <a:ext uri="{9D8B030D-6E8A-4147-A177-3AD203B41FA5}">
                      <a16:colId xmlns:a16="http://schemas.microsoft.com/office/drawing/2014/main" val="2913217548"/>
                    </a:ext>
                  </a:extLst>
                </a:gridCol>
                <a:gridCol w="2072057">
                  <a:extLst>
                    <a:ext uri="{9D8B030D-6E8A-4147-A177-3AD203B41FA5}">
                      <a16:colId xmlns:a16="http://schemas.microsoft.com/office/drawing/2014/main" val="3419929705"/>
                    </a:ext>
                  </a:extLst>
                </a:gridCol>
                <a:gridCol w="5473988">
                  <a:extLst>
                    <a:ext uri="{9D8B030D-6E8A-4147-A177-3AD203B41FA5}">
                      <a16:colId xmlns:a16="http://schemas.microsoft.com/office/drawing/2014/main" val="612055362"/>
                    </a:ext>
                  </a:extLst>
                </a:gridCol>
              </a:tblGrid>
              <a:tr h="338193">
                <a:tc>
                  <a:txBody>
                    <a:bodyPr/>
                    <a:lstStyle/>
                    <a:p>
                      <a:pPr algn="l"/>
                      <a:r>
                        <a:rPr lang="zh-CN" sz="1600">
                          <a:effectLst/>
                        </a:rPr>
                        <a:t>序号</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600">
                          <a:effectLst/>
                        </a:rPr>
                        <a:t>名称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600">
                          <a:effectLst/>
                        </a:rPr>
                        <a:t>备注</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5818952"/>
                  </a:ext>
                </a:extLst>
              </a:tr>
              <a:tr h="338193">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600">
                          <a:effectLst/>
                        </a:rPr>
                        <a:t>断路器</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2P-10A/230V</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78719770"/>
                  </a:ext>
                </a:extLst>
              </a:tr>
              <a:tr h="338193">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SINAMICS V20</a:t>
                      </a:r>
                      <a:r>
                        <a:rPr lang="zh-CN" sz="1600">
                          <a:effectLst/>
                        </a:rPr>
                        <a:t>变频器</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6SL3210-5BB12-5UV1</a:t>
                      </a:r>
                      <a:r>
                        <a:rPr lang="zh-CN" sz="1600">
                          <a:effectLst/>
                        </a:rPr>
                        <a:t>（</a:t>
                      </a:r>
                      <a:r>
                        <a:rPr lang="en-US" sz="1600">
                          <a:effectLst/>
                        </a:rPr>
                        <a:t>1AC200-240V</a:t>
                      </a:r>
                      <a:r>
                        <a:rPr lang="zh-CN" sz="1600">
                          <a:effectLst/>
                        </a:rPr>
                        <a:t>，</a:t>
                      </a:r>
                      <a:r>
                        <a:rPr lang="en-US" sz="1600">
                          <a:effectLst/>
                        </a:rPr>
                        <a:t>0.25kW</a:t>
                      </a:r>
                      <a:r>
                        <a:rPr lang="zh-CN" sz="1600">
                          <a:effectLst/>
                        </a:rPr>
                        <a:t>，</a:t>
                      </a:r>
                      <a:r>
                        <a:rPr lang="en-US" sz="1600">
                          <a:effectLst/>
                        </a:rPr>
                        <a:t>1.7A</a:t>
                      </a:r>
                      <a:r>
                        <a:rPr lang="zh-CN" sz="1600">
                          <a:effectLst/>
                        </a:rPr>
                        <a:t>，</a:t>
                      </a:r>
                      <a:r>
                        <a:rPr lang="en-US" sz="1600">
                          <a:effectLst/>
                        </a:rPr>
                        <a:t>FSAA</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17528926"/>
                  </a:ext>
                </a:extLst>
              </a:tr>
              <a:tr h="676387">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600">
                          <a:effectLst/>
                        </a:rPr>
                        <a:t>三相异步电动机</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600" dirty="0">
                          <a:effectLst/>
                        </a:rPr>
                        <a:t>额定电流</a:t>
                      </a:r>
                      <a:r>
                        <a:rPr lang="en-US" sz="1600" dirty="0">
                          <a:effectLst/>
                        </a:rPr>
                        <a:t>0.3A </a:t>
                      </a:r>
                      <a:r>
                        <a:rPr lang="zh-CN" sz="1600" dirty="0">
                          <a:effectLst/>
                        </a:rPr>
                        <a:t>，额定功率</a:t>
                      </a:r>
                      <a:r>
                        <a:rPr lang="en-US" sz="1600" dirty="0">
                          <a:effectLst/>
                        </a:rPr>
                        <a:t>60W</a:t>
                      </a:r>
                      <a:r>
                        <a:rPr lang="zh-CN" sz="1600" dirty="0">
                          <a:effectLst/>
                        </a:rPr>
                        <a:t>，额定频率</a:t>
                      </a:r>
                      <a:r>
                        <a:rPr lang="en-US" sz="1600" dirty="0">
                          <a:effectLst/>
                        </a:rPr>
                        <a:t>50Hz</a:t>
                      </a:r>
                      <a:r>
                        <a:rPr lang="zh-CN" sz="1600" dirty="0">
                          <a:effectLst/>
                        </a:rPr>
                        <a:t>，额定转速</a:t>
                      </a:r>
                      <a:r>
                        <a:rPr lang="en-US" sz="1600" dirty="0">
                          <a:effectLst/>
                        </a:rPr>
                        <a:t>1430 r/min</a:t>
                      </a:r>
                      <a:r>
                        <a:rPr lang="zh-CN" sz="1600" dirty="0">
                          <a:effectLst/>
                        </a:rPr>
                        <a:t>，功率因数</a:t>
                      </a:r>
                      <a:r>
                        <a:rPr lang="en-US" sz="1600" dirty="0">
                          <a:effectLst/>
                        </a:rPr>
                        <a:t>0.85</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253575295"/>
                  </a:ext>
                </a:extLst>
              </a:tr>
              <a:tr h="338193">
                <a:tc>
                  <a:txBody>
                    <a:bodyPr/>
                    <a:lstStyle/>
                    <a:p>
                      <a:pPr algn="ctr"/>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600">
                          <a:effectLst/>
                        </a:rPr>
                        <a:t>接线工具及线缆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600" dirty="0">
                          <a:effectLst/>
                        </a:rPr>
                        <a:t>主电路</a:t>
                      </a:r>
                      <a:r>
                        <a:rPr lang="en-US" sz="1600" dirty="0">
                          <a:effectLst/>
                        </a:rPr>
                        <a:t>1.5mm</a:t>
                      </a:r>
                      <a:r>
                        <a:rPr lang="en-US" sz="1600" baseline="30000" dirty="0">
                          <a:effectLst/>
                        </a:rPr>
                        <a:t>2</a:t>
                      </a:r>
                      <a:r>
                        <a:rPr lang="zh-CN" sz="1600" dirty="0">
                          <a:effectLst/>
                        </a:rPr>
                        <a:t>，十字螺丝刀，压线钳等</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541328337"/>
                  </a:ext>
                </a:extLst>
              </a:tr>
            </a:tbl>
          </a:graphicData>
        </a:graphic>
      </p:graphicFrame>
    </p:spTree>
    <p:extLst>
      <p:ext uri="{BB962C8B-B14F-4D97-AF65-F5344CB8AC3E}">
        <p14:creationId xmlns:p14="http://schemas.microsoft.com/office/powerpoint/2010/main" val="25173875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19121" y="1634020"/>
            <a:ext cx="10171215" cy="481863"/>
          </a:xfrm>
          <a:prstGeom prst="rect">
            <a:avLst/>
          </a:prstGeom>
          <a:noFill/>
        </p:spPr>
        <p:txBody>
          <a:bodyPr wrap="square">
            <a:spAutoFit/>
          </a:bodyPr>
          <a:lstStyle/>
          <a:p>
            <a:pPr lvl="0">
              <a:lnSpc>
                <a:spcPct val="150000"/>
              </a:lnSpc>
              <a:spcBef>
                <a:spcPts val="600"/>
              </a:spcBef>
              <a:spcAft>
                <a:spcPts val="600"/>
              </a:spcAft>
            </a:pPr>
            <a:r>
              <a:rPr lang="en-US" altLang="zh-CN" sz="2000" dirty="0">
                <a:effectLst/>
                <a:latin typeface="宋体" panose="02010600030101010101" pitchFamily="2" charset="-122"/>
                <a:ea typeface="黑体" panose="02010609060101010101" pitchFamily="49" charset="-122"/>
                <a:cs typeface="宋体" panose="02010600030101010101" pitchFamily="2" charset="-122"/>
              </a:rPr>
              <a:t>4.</a:t>
            </a:r>
            <a:r>
              <a:rPr lang="zh-CN" altLang="en-US" sz="2000" dirty="0">
                <a:effectLst/>
                <a:latin typeface="宋体" panose="02010600030101010101" pitchFamily="2" charset="-122"/>
                <a:ea typeface="黑体" panose="02010609060101010101" pitchFamily="49" charset="-122"/>
                <a:cs typeface="宋体" panose="02010600030101010101" pitchFamily="2" charset="-122"/>
              </a:rPr>
              <a:t>电路连接</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71F674B0-F1EA-C21F-86C9-BA7669DDE062}"/>
              </a:ext>
            </a:extLst>
          </p:cNvPr>
          <p:cNvSpPr txBox="1"/>
          <p:nvPr/>
        </p:nvSpPr>
        <p:spPr>
          <a:xfrm>
            <a:off x="696758" y="2231975"/>
            <a:ext cx="6072391" cy="875881"/>
          </a:xfrm>
          <a:prstGeom prst="rect">
            <a:avLst/>
          </a:prstGeom>
          <a:noFill/>
        </p:spPr>
        <p:txBody>
          <a:bodyPr wrap="square">
            <a:spAutoFit/>
          </a:bodyPr>
          <a:lstStyle/>
          <a:p>
            <a:pPr>
              <a:lnSpc>
                <a:spcPct val="150000"/>
              </a:lnSpc>
            </a:pPr>
            <a:r>
              <a:rPr lang="en-US" altLang="zh-CN" sz="1800" dirty="0">
                <a:effectLst/>
                <a:latin typeface="宋体" panose="02010600030101010101" pitchFamily="2" charset="-122"/>
                <a:cs typeface="宋体" panose="02010600030101010101" pitchFamily="2" charset="-122"/>
              </a:rPr>
              <a:t>L1</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L2</a:t>
            </a:r>
            <a:r>
              <a:rPr lang="zh-CN" altLang="zh-CN" sz="1800" dirty="0">
                <a:effectLst/>
                <a:ea typeface="宋体" panose="02010600030101010101" pitchFamily="2" charset="-122"/>
                <a:cs typeface="宋体" panose="02010600030101010101" pitchFamily="2" charset="-122"/>
              </a:rPr>
              <a:t>接单相</a:t>
            </a:r>
            <a:r>
              <a:rPr lang="en-US" altLang="zh-CN" sz="1800" dirty="0">
                <a:effectLst/>
                <a:ea typeface="宋体" panose="02010600030101010101" pitchFamily="2" charset="-122"/>
                <a:cs typeface="宋体" panose="02010600030101010101" pitchFamily="2" charset="-122"/>
              </a:rPr>
              <a:t>220V</a:t>
            </a:r>
            <a:r>
              <a:rPr lang="zh-CN" altLang="zh-CN" sz="1800" dirty="0">
                <a:effectLst/>
                <a:ea typeface="宋体" panose="02010600030101010101" pitchFamily="2" charset="-122"/>
                <a:cs typeface="宋体" panose="02010600030101010101" pitchFamily="2" charset="-122"/>
              </a:rPr>
              <a:t>交流电源，</a:t>
            </a:r>
            <a:r>
              <a:rPr lang="en-US" altLang="zh-CN" sz="1800" dirty="0">
                <a:effectLst/>
                <a:ea typeface="宋体" panose="02010600030101010101" pitchFamily="2" charset="-122"/>
                <a:cs typeface="宋体" panose="02010600030101010101" pitchFamily="2" charset="-122"/>
              </a:rPr>
              <a:t>U</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V</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W</a:t>
            </a:r>
            <a:r>
              <a:rPr lang="zh-CN" altLang="zh-CN" sz="1800" dirty="0">
                <a:effectLst/>
                <a:ea typeface="宋体" panose="02010600030101010101" pitchFamily="2" charset="-122"/>
                <a:cs typeface="宋体" panose="02010600030101010101" pitchFamily="2" charset="-122"/>
              </a:rPr>
              <a:t>接三相异步电动机，电动机按照星型连接。</a:t>
            </a:r>
            <a:endParaRPr lang="zh-CN" altLang="en-US" dirty="0"/>
          </a:p>
        </p:txBody>
      </p:sp>
      <p:pic>
        <p:nvPicPr>
          <p:cNvPr id="7" name="图片 6">
            <a:extLst>
              <a:ext uri="{FF2B5EF4-FFF2-40B4-BE49-F238E27FC236}">
                <a16:creationId xmlns:a16="http://schemas.microsoft.com/office/drawing/2014/main" id="{9D22E687-EF9F-D373-2EF3-DC40CE079778}"/>
              </a:ext>
            </a:extLst>
          </p:cNvPr>
          <p:cNvPicPr>
            <a:picLocks noChangeAspect="1"/>
          </p:cNvPicPr>
          <p:nvPr/>
        </p:nvPicPr>
        <p:blipFill>
          <a:blip r:embed="rId2"/>
          <a:stretch>
            <a:fillRect/>
          </a:stretch>
        </p:blipFill>
        <p:spPr>
          <a:xfrm>
            <a:off x="6841157" y="1151855"/>
            <a:ext cx="3555977" cy="5018141"/>
          </a:xfrm>
          <a:prstGeom prst="rect">
            <a:avLst/>
          </a:prstGeom>
        </p:spPr>
      </p:pic>
    </p:spTree>
    <p:extLst>
      <p:ext uri="{BB962C8B-B14F-4D97-AF65-F5344CB8AC3E}">
        <p14:creationId xmlns:p14="http://schemas.microsoft.com/office/powerpoint/2010/main" val="34853708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19121" y="1634020"/>
            <a:ext cx="10171215" cy="481863"/>
          </a:xfrm>
          <a:prstGeom prst="rect">
            <a:avLst/>
          </a:prstGeom>
          <a:noFill/>
        </p:spPr>
        <p:txBody>
          <a:bodyPr wrap="square">
            <a:spAutoFit/>
          </a:bodyPr>
          <a:lstStyle/>
          <a:p>
            <a:pPr lvl="0">
              <a:lnSpc>
                <a:spcPct val="150000"/>
              </a:lnSpc>
              <a:spcBef>
                <a:spcPts val="600"/>
              </a:spcBef>
              <a:spcAft>
                <a:spcPts val="600"/>
              </a:spcAft>
            </a:pPr>
            <a:r>
              <a:rPr lang="en-US" altLang="zh-CN" sz="2000" dirty="0">
                <a:effectLst/>
                <a:latin typeface="宋体" panose="02010600030101010101" pitchFamily="2" charset="-122"/>
                <a:ea typeface="黑体" panose="02010609060101010101" pitchFamily="49" charset="-122"/>
                <a:cs typeface="宋体" panose="02010600030101010101" pitchFamily="2" charset="-122"/>
              </a:rPr>
              <a:t>5.</a:t>
            </a:r>
            <a:r>
              <a:rPr lang="zh-CN" altLang="en-US" sz="2000" dirty="0">
                <a:effectLst/>
                <a:latin typeface="宋体" panose="02010600030101010101" pitchFamily="2" charset="-122"/>
                <a:ea typeface="黑体" panose="02010609060101010101" pitchFamily="49" charset="-122"/>
                <a:cs typeface="宋体" panose="02010600030101010101" pitchFamily="2" charset="-122"/>
              </a:rPr>
              <a:t>变频器参数射中</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71F674B0-F1EA-C21F-86C9-BA7669DDE062}"/>
              </a:ext>
            </a:extLst>
          </p:cNvPr>
          <p:cNvSpPr txBox="1"/>
          <p:nvPr/>
        </p:nvSpPr>
        <p:spPr>
          <a:xfrm>
            <a:off x="696758" y="2231975"/>
            <a:ext cx="6072391" cy="460382"/>
          </a:xfrm>
          <a:prstGeom prst="rect">
            <a:avLst/>
          </a:prstGeom>
          <a:noFill/>
        </p:spPr>
        <p:txBody>
          <a:bodyPr wrap="square">
            <a:spAutoFit/>
          </a:bodyPr>
          <a:lstStyle/>
          <a:p>
            <a:pPr>
              <a:lnSpc>
                <a:spcPct val="150000"/>
              </a:lnSpc>
            </a:pPr>
            <a:r>
              <a:rPr lang="en-US" altLang="zh-CN" sz="1800" dirty="0">
                <a:effectLst/>
                <a:latin typeface="宋体" panose="02010600030101010101" pitchFamily="2" charset="-122"/>
                <a:cs typeface="宋体" panose="02010600030101010101" pitchFamily="2" charset="-122"/>
              </a:rPr>
              <a:t>(1)</a:t>
            </a:r>
            <a:r>
              <a:rPr lang="zh-CN" altLang="en-US" sz="1800" dirty="0">
                <a:effectLst/>
                <a:latin typeface="宋体" panose="02010600030101010101" pitchFamily="2" charset="-122"/>
                <a:cs typeface="宋体" panose="02010600030101010101" pitchFamily="2" charset="-122"/>
              </a:rPr>
              <a:t>方法</a:t>
            </a:r>
            <a:r>
              <a:rPr lang="en-US" altLang="zh-CN" sz="1800" dirty="0">
                <a:effectLst/>
                <a:latin typeface="宋体" panose="02010600030101010101" pitchFamily="2" charset="-122"/>
                <a:cs typeface="宋体" panose="02010600030101010101" pitchFamily="2" charset="-122"/>
              </a:rPr>
              <a:t>1</a:t>
            </a:r>
            <a:r>
              <a:rPr lang="zh-CN" altLang="en-US" sz="1800" dirty="0">
                <a:effectLst/>
                <a:latin typeface="宋体" panose="02010600030101010101" pitchFamily="2" charset="-122"/>
                <a:cs typeface="宋体" panose="02010600030101010101" pitchFamily="2" charset="-122"/>
              </a:rPr>
              <a:t>：通过设置菜单进行设置</a:t>
            </a:r>
            <a:endParaRPr lang="zh-CN" altLang="en-US" dirty="0"/>
          </a:p>
        </p:txBody>
      </p:sp>
      <p:pic>
        <p:nvPicPr>
          <p:cNvPr id="2" name="图片 1">
            <a:extLst>
              <a:ext uri="{FF2B5EF4-FFF2-40B4-BE49-F238E27FC236}">
                <a16:creationId xmlns:a16="http://schemas.microsoft.com/office/drawing/2014/main" id="{808D8BDC-F404-F84D-F110-3CED39895164}"/>
              </a:ext>
            </a:extLst>
          </p:cNvPr>
          <p:cNvPicPr>
            <a:picLocks noChangeAspect="1"/>
          </p:cNvPicPr>
          <p:nvPr/>
        </p:nvPicPr>
        <p:blipFill>
          <a:blip r:embed="rId2"/>
          <a:stretch>
            <a:fillRect/>
          </a:stretch>
        </p:blipFill>
        <p:spPr>
          <a:xfrm>
            <a:off x="5545013" y="1365056"/>
            <a:ext cx="3111500" cy="4247515"/>
          </a:xfrm>
          <a:prstGeom prst="rect">
            <a:avLst/>
          </a:prstGeom>
        </p:spPr>
      </p:pic>
    </p:spTree>
    <p:extLst>
      <p:ext uri="{BB962C8B-B14F-4D97-AF65-F5344CB8AC3E}">
        <p14:creationId xmlns:p14="http://schemas.microsoft.com/office/powerpoint/2010/main" val="3942896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02852" y="1413501"/>
            <a:ext cx="10486777" cy="85837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变频器的电源允许</a:t>
            </a:r>
            <a:r>
              <a:rPr lang="en-US" altLang="zh-CN" dirty="0">
                <a:latin typeface="+mn-ea"/>
              </a:rPr>
              <a:t>400V</a:t>
            </a:r>
            <a:r>
              <a:rPr lang="zh-CN" altLang="en-US" dirty="0">
                <a:latin typeface="+mn-ea"/>
              </a:rPr>
              <a:t>级别输入或</a:t>
            </a:r>
            <a:r>
              <a:rPr lang="en-US" altLang="zh-CN" dirty="0">
                <a:latin typeface="+mn-ea"/>
              </a:rPr>
              <a:t>230V</a:t>
            </a:r>
            <a:r>
              <a:rPr lang="zh-CN" altLang="en-US" dirty="0">
                <a:latin typeface="+mn-ea"/>
              </a:rPr>
              <a:t>级别输入，需要在变频器选型时确定。</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如果是</a:t>
            </a:r>
            <a:r>
              <a:rPr lang="en-US" altLang="zh-CN" dirty="0">
                <a:latin typeface="+mn-ea"/>
              </a:rPr>
              <a:t>400V</a:t>
            </a:r>
            <a:r>
              <a:rPr lang="zh-CN" altLang="en-US" dirty="0">
                <a:latin typeface="+mn-ea"/>
              </a:rPr>
              <a:t>输入电源，线路接在端子</a:t>
            </a:r>
            <a:r>
              <a:rPr lang="en-US" altLang="zh-CN" dirty="0">
                <a:latin typeface="+mn-ea"/>
              </a:rPr>
              <a:t>L1</a:t>
            </a:r>
            <a:r>
              <a:rPr lang="zh-CN" altLang="en-US" dirty="0">
                <a:latin typeface="+mn-ea"/>
              </a:rPr>
              <a:t>、</a:t>
            </a:r>
            <a:r>
              <a:rPr lang="en-US" altLang="zh-CN" dirty="0">
                <a:latin typeface="+mn-ea"/>
              </a:rPr>
              <a:t>L2</a:t>
            </a:r>
            <a:r>
              <a:rPr lang="zh-CN" altLang="en-US" dirty="0">
                <a:latin typeface="+mn-ea"/>
              </a:rPr>
              <a:t>和</a:t>
            </a:r>
            <a:r>
              <a:rPr lang="en-US" altLang="zh-CN" dirty="0">
                <a:latin typeface="+mn-ea"/>
              </a:rPr>
              <a:t>L3</a:t>
            </a:r>
            <a:r>
              <a:rPr lang="zh-CN" altLang="en-US" dirty="0">
                <a:latin typeface="+mn-ea"/>
              </a:rPr>
              <a:t>上；如果是</a:t>
            </a:r>
            <a:r>
              <a:rPr lang="en-US" altLang="zh-CN" dirty="0">
                <a:latin typeface="+mn-ea"/>
              </a:rPr>
              <a:t>230V</a:t>
            </a:r>
            <a:r>
              <a:rPr lang="zh-CN" altLang="en-US" dirty="0">
                <a:latin typeface="+mn-ea"/>
              </a:rPr>
              <a:t>输入电源，线路接在端子</a:t>
            </a:r>
            <a:r>
              <a:rPr lang="en-US" altLang="zh-CN" dirty="0">
                <a:latin typeface="+mn-ea"/>
              </a:rPr>
              <a:t>L1</a:t>
            </a:r>
            <a:r>
              <a:rPr lang="zh-CN" altLang="en-US" dirty="0">
                <a:latin typeface="+mn-ea"/>
              </a:rPr>
              <a:t>和</a:t>
            </a:r>
            <a:r>
              <a:rPr lang="en-US" altLang="zh-CN" dirty="0">
                <a:latin typeface="+mn-ea"/>
              </a:rPr>
              <a:t>L2</a:t>
            </a:r>
            <a:r>
              <a:rPr lang="zh-CN" altLang="en-US" dirty="0">
                <a:latin typeface="+mn-ea"/>
              </a:rPr>
              <a:t>上，</a:t>
            </a:r>
          </a:p>
        </p:txBody>
      </p:sp>
      <p:sp>
        <p:nvSpPr>
          <p:cNvPr id="6" name="文本框 5">
            <a:extLst>
              <a:ext uri="{FF2B5EF4-FFF2-40B4-BE49-F238E27FC236}">
                <a16:creationId xmlns:a16="http://schemas.microsoft.com/office/drawing/2014/main" id="{0B53494D-66B7-34A8-EE74-0521D8EDF2FB}"/>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7" name="图片 6">
            <a:extLst>
              <a:ext uri="{FF2B5EF4-FFF2-40B4-BE49-F238E27FC236}">
                <a16:creationId xmlns:a16="http://schemas.microsoft.com/office/drawing/2014/main" id="{69F14E01-83FF-F657-6E7E-C4C70D046F3B}"/>
              </a:ext>
            </a:extLst>
          </p:cNvPr>
          <p:cNvPicPr>
            <a:picLocks noChangeAspect="1"/>
          </p:cNvPicPr>
          <p:nvPr/>
        </p:nvPicPr>
        <p:blipFill>
          <a:blip r:embed="rId2"/>
          <a:stretch>
            <a:fillRect/>
          </a:stretch>
        </p:blipFill>
        <p:spPr>
          <a:xfrm>
            <a:off x="1121528" y="2326164"/>
            <a:ext cx="8887981" cy="3977215"/>
          </a:xfrm>
          <a:prstGeom prst="rect">
            <a:avLst/>
          </a:prstGeom>
        </p:spPr>
      </p:pic>
      <p:sp>
        <p:nvSpPr>
          <p:cNvPr id="8" name="椭圆形标注 8">
            <a:extLst>
              <a:ext uri="{FF2B5EF4-FFF2-40B4-BE49-F238E27FC236}">
                <a16:creationId xmlns:a16="http://schemas.microsoft.com/office/drawing/2014/main" id="{B75EF49D-29FE-1F8B-D6E6-F40E05841840}"/>
              </a:ext>
            </a:extLst>
          </p:cNvPr>
          <p:cNvSpPr/>
          <p:nvPr/>
        </p:nvSpPr>
        <p:spPr>
          <a:xfrm>
            <a:off x="2520677" y="3149045"/>
            <a:ext cx="1728193" cy="629204"/>
          </a:xfrm>
          <a:prstGeom prst="wedgeEllipseCallout">
            <a:avLst>
              <a:gd name="adj1" fmla="val 6321"/>
              <a:gd name="adj2" fmla="val 17957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a:latin typeface="思源黑体 CN Normal" panose="020B0400000000000000" charset="-122"/>
                <a:ea typeface="思源黑体 CN Normal" panose="020B0400000000000000" charset="-122"/>
                <a:sym typeface="+mn-ea"/>
              </a:rPr>
              <a:t>输入电路</a:t>
            </a:r>
          </a:p>
        </p:txBody>
      </p:sp>
      <p:sp>
        <p:nvSpPr>
          <p:cNvPr id="9" name="椭圆形标注 6">
            <a:extLst>
              <a:ext uri="{FF2B5EF4-FFF2-40B4-BE49-F238E27FC236}">
                <a16:creationId xmlns:a16="http://schemas.microsoft.com/office/drawing/2014/main" id="{3BFAADED-18C4-88CA-8B7A-081C821DFFF1}"/>
              </a:ext>
            </a:extLst>
          </p:cNvPr>
          <p:cNvSpPr/>
          <p:nvPr/>
        </p:nvSpPr>
        <p:spPr>
          <a:xfrm>
            <a:off x="8065293" y="3240087"/>
            <a:ext cx="1581551" cy="917236"/>
          </a:xfrm>
          <a:prstGeom prst="wedgeEllipseCallout">
            <a:avLst>
              <a:gd name="adj1" fmla="val -26678"/>
              <a:gd name="adj2" fmla="val 142238"/>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a:latin typeface="思源黑体 CN Normal" panose="020B0400000000000000" charset="-122"/>
                <a:ea typeface="思源黑体 CN Normal" panose="020B0400000000000000" charset="-122"/>
                <a:sym typeface="+mn-ea"/>
              </a:rPr>
              <a:t>输出电路</a:t>
            </a:r>
          </a:p>
        </p:txBody>
      </p:sp>
      <p:sp>
        <p:nvSpPr>
          <p:cNvPr id="10" name="椭圆 9">
            <a:extLst>
              <a:ext uri="{FF2B5EF4-FFF2-40B4-BE49-F238E27FC236}">
                <a16:creationId xmlns:a16="http://schemas.microsoft.com/office/drawing/2014/main" id="{08D7EC3E-80E7-5D24-6685-E46FEF79890D}"/>
              </a:ext>
            </a:extLst>
          </p:cNvPr>
          <p:cNvSpPr/>
          <p:nvPr/>
        </p:nvSpPr>
        <p:spPr>
          <a:xfrm>
            <a:off x="4669272" y="4453625"/>
            <a:ext cx="791845" cy="864235"/>
          </a:xfrm>
          <a:prstGeom prst="ellipse">
            <a:avLst/>
          </a:prstGeom>
          <a:noFill/>
          <a:ln w="28575">
            <a:solidFill>
              <a:srgbClr val="C00000"/>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E77F0685-372E-F9ED-C6B6-FFB91A227B15}"/>
              </a:ext>
            </a:extLst>
          </p:cNvPr>
          <p:cNvSpPr/>
          <p:nvPr/>
        </p:nvSpPr>
        <p:spPr>
          <a:xfrm>
            <a:off x="4669272" y="5439145"/>
            <a:ext cx="791845" cy="864235"/>
          </a:xfrm>
          <a:prstGeom prst="ellipse">
            <a:avLst/>
          </a:prstGeom>
          <a:noFill/>
          <a:ln w="28575">
            <a:solidFill>
              <a:srgbClr val="C00000"/>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7388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20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2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heel(1)">
                                      <p:cBhvr>
                                        <p:cTn id="2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9" grpId="0" bldLvl="0" animBg="1"/>
      <p:bldP spid="9" grpId="1" animBg="1"/>
      <p:bldP spid="10" grpId="0" animBg="1"/>
      <p:bldP spid="10" grpId="1" animBg="1"/>
      <p:bldP spid="11" grpId="0" animBg="1"/>
      <p:bldP spid="11"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71F674B0-F1EA-C21F-86C9-BA7669DDE062}"/>
              </a:ext>
            </a:extLst>
          </p:cNvPr>
          <p:cNvSpPr txBox="1"/>
          <p:nvPr/>
        </p:nvSpPr>
        <p:spPr>
          <a:xfrm>
            <a:off x="478763" y="1195809"/>
            <a:ext cx="6072391" cy="460382"/>
          </a:xfrm>
          <a:prstGeom prst="rect">
            <a:avLst/>
          </a:prstGeom>
          <a:noFill/>
        </p:spPr>
        <p:txBody>
          <a:bodyPr wrap="square">
            <a:spAutoFit/>
          </a:bodyPr>
          <a:lstStyle/>
          <a:p>
            <a:pPr>
              <a:lnSpc>
                <a:spcPct val="150000"/>
              </a:lnSpc>
            </a:pPr>
            <a:r>
              <a:rPr lang="en-US" altLang="zh-CN" sz="1800" dirty="0">
                <a:effectLst/>
                <a:latin typeface="宋体" panose="02010600030101010101" pitchFamily="2" charset="-122"/>
                <a:cs typeface="宋体" panose="02010600030101010101" pitchFamily="2" charset="-122"/>
              </a:rPr>
              <a:t>(2)</a:t>
            </a:r>
            <a:r>
              <a:rPr lang="zh-CN" altLang="en-US" sz="1800" dirty="0">
                <a:effectLst/>
                <a:latin typeface="宋体" panose="02010600030101010101" pitchFamily="2" charset="-122"/>
                <a:cs typeface="宋体" panose="02010600030101010101" pitchFamily="2" charset="-122"/>
              </a:rPr>
              <a:t>方法</a:t>
            </a:r>
            <a:r>
              <a:rPr lang="en-US" altLang="zh-CN" sz="1800" dirty="0">
                <a:effectLst/>
                <a:latin typeface="宋体" panose="02010600030101010101" pitchFamily="2" charset="-122"/>
                <a:cs typeface="宋体" panose="02010600030101010101" pitchFamily="2" charset="-122"/>
              </a:rPr>
              <a:t>2</a:t>
            </a:r>
            <a:r>
              <a:rPr lang="zh-CN" altLang="en-US" sz="1800" dirty="0">
                <a:effectLst/>
                <a:latin typeface="宋体" panose="02010600030101010101" pitchFamily="2" charset="-122"/>
                <a:cs typeface="宋体" panose="02010600030101010101" pitchFamily="2" charset="-122"/>
              </a:rPr>
              <a:t>：通过参数菜单进行设置</a:t>
            </a:r>
            <a:endParaRPr lang="zh-CN" altLang="en-US" dirty="0"/>
          </a:p>
        </p:txBody>
      </p:sp>
      <p:sp>
        <p:nvSpPr>
          <p:cNvPr id="7" name="文本框 6">
            <a:extLst>
              <a:ext uri="{FF2B5EF4-FFF2-40B4-BE49-F238E27FC236}">
                <a16:creationId xmlns:a16="http://schemas.microsoft.com/office/drawing/2014/main" id="{A774B5AF-E59A-58A7-DDCC-5CCEA6E37A11}"/>
              </a:ext>
            </a:extLst>
          </p:cNvPr>
          <p:cNvSpPr txBox="1"/>
          <p:nvPr/>
        </p:nvSpPr>
        <p:spPr>
          <a:xfrm>
            <a:off x="630652" y="1655911"/>
            <a:ext cx="10478534" cy="369332"/>
          </a:xfrm>
          <a:prstGeom prst="rect">
            <a:avLst/>
          </a:prstGeom>
          <a:noFill/>
        </p:spPr>
        <p:txBody>
          <a:bodyPr wrap="square">
            <a:spAutoFit/>
          </a:bodyPr>
          <a:lstStyle/>
          <a:p>
            <a:r>
              <a:rPr lang="zh-CN" altLang="zh-CN" sz="1800" dirty="0">
                <a:effectLst/>
                <a:ea typeface="宋体" panose="02010600030101010101" pitchFamily="2" charset="-122"/>
                <a:cs typeface="宋体" panose="02010600030101010101" pitchFamily="2" charset="-122"/>
              </a:rPr>
              <a:t>首先进入参数菜单，完成变频器恢复出厂设置，短按</a:t>
            </a:r>
            <a:r>
              <a:rPr lang="en-US" altLang="zh-CN" sz="1800" dirty="0">
                <a:effectLst/>
                <a:ea typeface="宋体" panose="02010600030101010101" pitchFamily="2" charset="-122"/>
                <a:cs typeface="宋体" panose="02010600030101010101" pitchFamily="2" charset="-122"/>
              </a:rPr>
              <a:t>M</a:t>
            </a:r>
            <a:r>
              <a:rPr lang="zh-CN" altLang="zh-CN" sz="1800" dirty="0">
                <a:effectLst/>
                <a:ea typeface="宋体" panose="02010600030101010101" pitchFamily="2" charset="-122"/>
                <a:cs typeface="宋体" panose="02010600030101010101" pitchFamily="2" charset="-122"/>
              </a:rPr>
              <a:t>键再次进入参数菜单设置参数</a:t>
            </a:r>
            <a:r>
              <a:rPr lang="zh-CN" altLang="en-US" sz="1800" dirty="0">
                <a:effectLst/>
                <a:ea typeface="宋体" panose="02010600030101010101" pitchFamily="2" charset="-122"/>
                <a:cs typeface="宋体" panose="02010600030101010101" pitchFamily="2" charset="-122"/>
              </a:rPr>
              <a:t>。</a:t>
            </a:r>
            <a:endParaRPr lang="zh-CN" altLang="en-US" dirty="0"/>
          </a:p>
        </p:txBody>
      </p:sp>
      <p:graphicFrame>
        <p:nvGraphicFramePr>
          <p:cNvPr id="8" name="表格 7">
            <a:extLst>
              <a:ext uri="{FF2B5EF4-FFF2-40B4-BE49-F238E27FC236}">
                <a16:creationId xmlns:a16="http://schemas.microsoft.com/office/drawing/2014/main" id="{07999508-B139-3F8A-6A7B-0FCEFAE9AE3F}"/>
              </a:ext>
            </a:extLst>
          </p:cNvPr>
          <p:cNvGraphicFramePr>
            <a:graphicFrameLocks noGrp="1"/>
          </p:cNvGraphicFramePr>
          <p:nvPr>
            <p:extLst>
              <p:ext uri="{D42A27DB-BD31-4B8C-83A1-F6EECF244321}">
                <p14:modId xmlns:p14="http://schemas.microsoft.com/office/powerpoint/2010/main" val="1400138507"/>
              </p:ext>
            </p:extLst>
          </p:nvPr>
        </p:nvGraphicFramePr>
        <p:xfrm>
          <a:off x="1164216" y="2023369"/>
          <a:ext cx="9193642" cy="4101834"/>
        </p:xfrm>
        <a:graphic>
          <a:graphicData uri="http://schemas.openxmlformats.org/drawingml/2006/table">
            <a:tbl>
              <a:tblPr>
                <a:tableStyleId>{BDBED569-4797-4DF1-A0F4-6AAB3CD982D8}</a:tableStyleId>
              </a:tblPr>
              <a:tblGrid>
                <a:gridCol w="871833">
                  <a:extLst>
                    <a:ext uri="{9D8B030D-6E8A-4147-A177-3AD203B41FA5}">
                      <a16:colId xmlns:a16="http://schemas.microsoft.com/office/drawing/2014/main" val="2639312530"/>
                    </a:ext>
                  </a:extLst>
                </a:gridCol>
                <a:gridCol w="1657357">
                  <a:extLst>
                    <a:ext uri="{9D8B030D-6E8A-4147-A177-3AD203B41FA5}">
                      <a16:colId xmlns:a16="http://schemas.microsoft.com/office/drawing/2014/main" val="3945812825"/>
                    </a:ext>
                  </a:extLst>
                </a:gridCol>
                <a:gridCol w="1193297">
                  <a:extLst>
                    <a:ext uri="{9D8B030D-6E8A-4147-A177-3AD203B41FA5}">
                      <a16:colId xmlns:a16="http://schemas.microsoft.com/office/drawing/2014/main" val="3412792736"/>
                    </a:ext>
                  </a:extLst>
                </a:gridCol>
                <a:gridCol w="1193297">
                  <a:extLst>
                    <a:ext uri="{9D8B030D-6E8A-4147-A177-3AD203B41FA5}">
                      <a16:colId xmlns:a16="http://schemas.microsoft.com/office/drawing/2014/main" val="1279614922"/>
                    </a:ext>
                  </a:extLst>
                </a:gridCol>
                <a:gridCol w="4277858">
                  <a:extLst>
                    <a:ext uri="{9D8B030D-6E8A-4147-A177-3AD203B41FA5}">
                      <a16:colId xmlns:a16="http://schemas.microsoft.com/office/drawing/2014/main" val="3383873908"/>
                    </a:ext>
                  </a:extLst>
                </a:gridCol>
              </a:tblGrid>
              <a:tr h="226253">
                <a:tc>
                  <a:txBody>
                    <a:bodyPr/>
                    <a:lstStyle/>
                    <a:p>
                      <a:pPr algn="ctr">
                        <a:lnSpc>
                          <a:spcPts val="1700"/>
                        </a:lnSpc>
                      </a:pPr>
                      <a:r>
                        <a:rPr lang="zh-CN" sz="1600" dirty="0">
                          <a:effectLst/>
                        </a:rPr>
                        <a:t>序号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变频器参数</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出厂值</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40000"/>
                        <a:lumOff val="60000"/>
                      </a:schemeClr>
                    </a:solidFill>
                  </a:tcPr>
                </a:tc>
                <a:tc>
                  <a:txBody>
                    <a:bodyPr/>
                    <a:lstStyle/>
                    <a:p>
                      <a:pPr algn="ctr">
                        <a:lnSpc>
                          <a:spcPts val="1700"/>
                        </a:lnSpc>
                      </a:pPr>
                      <a:r>
                        <a:rPr lang="zh-CN" sz="1600">
                          <a:effectLst/>
                        </a:rPr>
                        <a:t>设定值</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功能说明</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135265247"/>
                  </a:ext>
                </a:extLst>
              </a:tr>
              <a:tr h="255533">
                <a:tc>
                  <a:txBody>
                    <a:bodyPr/>
                    <a:lstStyle/>
                    <a:p>
                      <a:pPr marL="342900" lvl="0" indent="-342900" algn="ctr">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P0010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进入快速调试状态</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868017836"/>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P0304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230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380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电动机的额定电压</a:t>
                      </a:r>
                      <a:r>
                        <a:rPr lang="en-US" sz="1600">
                          <a:effectLst/>
                        </a:rPr>
                        <a:t>( 380V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499439296"/>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P0305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3.25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0.35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电动机的额定电流</a:t>
                      </a:r>
                      <a:r>
                        <a:rPr lang="en-US" sz="1600">
                          <a:effectLst/>
                        </a:rPr>
                        <a:t>( 0.35A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080029790"/>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P0307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dirty="0">
                          <a:effectLst/>
                        </a:rPr>
                        <a:t>0.75</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0.06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电动机的额定功率</a:t>
                      </a:r>
                      <a:r>
                        <a:rPr lang="en-US" sz="1600">
                          <a:effectLst/>
                        </a:rPr>
                        <a:t>( 60W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56950507"/>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电动机的额定频率</a:t>
                      </a:r>
                      <a:r>
                        <a:rPr lang="en-US" sz="1600">
                          <a:effectLst/>
                        </a:rPr>
                        <a:t>( 50Hz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20381946"/>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P0311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1430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电动机的额定转速</a:t>
                      </a:r>
                      <a:r>
                        <a:rPr lang="en-US" sz="1600">
                          <a:effectLst/>
                        </a:rPr>
                        <a:t>( 1430 r/min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290297267"/>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P0700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600">
                          <a:effectLst/>
                        </a:rPr>
                        <a:t>BOP</a:t>
                      </a:r>
                      <a:r>
                        <a:rPr lang="zh-CN" sz="1600">
                          <a:effectLst/>
                        </a:rPr>
                        <a:t>（键盘）设置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409458961"/>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用操作面板（</a:t>
                      </a:r>
                      <a:r>
                        <a:rPr lang="en-US" sz="1600">
                          <a:effectLst/>
                        </a:rPr>
                        <a:t>BOP</a:t>
                      </a:r>
                      <a:r>
                        <a:rPr lang="zh-CN" sz="1600">
                          <a:effectLst/>
                        </a:rPr>
                        <a:t>）控制频率的升降</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89062775"/>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P1080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电动机的最小频率</a:t>
                      </a:r>
                      <a:r>
                        <a:rPr lang="en-US" sz="1600">
                          <a:effectLst/>
                        </a:rPr>
                        <a:t>( 0Hz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44184123"/>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P1082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电动机的最大频率</a:t>
                      </a:r>
                      <a:r>
                        <a:rPr lang="en-US" sz="1600">
                          <a:effectLst/>
                        </a:rPr>
                        <a:t>( 50Hz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319263165"/>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P1058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正向点动频率（</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66958759"/>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P1059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反向点动频率（</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194024433"/>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P1120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斜坡上升时间</a:t>
                      </a:r>
                      <a:r>
                        <a:rPr lang="en-US" sz="1600">
                          <a:effectLst/>
                        </a:rPr>
                        <a:t>( 10S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996531496"/>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P1121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斜坡下降时间</a:t>
                      </a:r>
                      <a:r>
                        <a:rPr lang="en-US" sz="1600">
                          <a:effectLst/>
                        </a:rPr>
                        <a:t>( 10S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57217228"/>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P1040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25.0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600">
                          <a:effectLst/>
                        </a:rPr>
                        <a:t>MOP</a:t>
                      </a:r>
                      <a:r>
                        <a:rPr lang="zh-CN" sz="1600">
                          <a:effectLst/>
                        </a:rPr>
                        <a:t>频率设定</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115613989"/>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P3900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rPr>
                        <a:t>结束快速调试并执行工厂复位</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416345813"/>
                  </a:ext>
                </a:extLst>
              </a:tr>
              <a:tr h="226253">
                <a:tc>
                  <a:txBody>
                    <a:bodyPr/>
                    <a:lstStyle/>
                    <a:p>
                      <a:pPr marL="342900" lvl="0" indent="-342900" algn="ctr">
                        <a:lnSpc>
                          <a:spcPts val="1700"/>
                        </a:lnSpc>
                        <a:buFont typeface="+mj-lt"/>
                        <a:buAutoNum type="arabicPeriod"/>
                        <a:tabLst>
                          <a:tab pos="32893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P1032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dirty="0">
                          <a:effectLst/>
                        </a:rPr>
                        <a:t>允许反向运行</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107721641"/>
                  </a:ext>
                </a:extLst>
              </a:tr>
            </a:tbl>
          </a:graphicData>
        </a:graphic>
      </p:graphicFrame>
    </p:spTree>
    <p:extLst>
      <p:ext uri="{BB962C8B-B14F-4D97-AF65-F5344CB8AC3E}">
        <p14:creationId xmlns:p14="http://schemas.microsoft.com/office/powerpoint/2010/main" val="41440468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AF90B5B7-5BC6-7751-BC99-65751A68270C}"/>
              </a:ext>
            </a:extLst>
          </p:cNvPr>
          <p:cNvSpPr txBox="1"/>
          <p:nvPr/>
        </p:nvSpPr>
        <p:spPr>
          <a:xfrm>
            <a:off x="619121" y="1085515"/>
            <a:ext cx="10171215" cy="481863"/>
          </a:xfrm>
          <a:prstGeom prst="rect">
            <a:avLst/>
          </a:prstGeom>
          <a:noFill/>
        </p:spPr>
        <p:txBody>
          <a:bodyPr wrap="square">
            <a:spAutoFit/>
          </a:bodyPr>
          <a:lstStyle/>
          <a:p>
            <a:pPr lvl="0">
              <a:lnSpc>
                <a:spcPct val="150000"/>
              </a:lnSpc>
              <a:spcBef>
                <a:spcPts val="600"/>
              </a:spcBef>
              <a:spcAft>
                <a:spcPts val="600"/>
              </a:spcAft>
            </a:pPr>
            <a:r>
              <a:rPr lang="en-US" altLang="zh-CN" sz="2000" dirty="0">
                <a:effectLst/>
                <a:latin typeface="宋体" panose="02010600030101010101" pitchFamily="2" charset="-122"/>
                <a:ea typeface="黑体" panose="02010609060101010101" pitchFamily="49" charset="-122"/>
                <a:cs typeface="宋体" panose="02010600030101010101" pitchFamily="2" charset="-122"/>
              </a:rPr>
              <a:t>6.</a:t>
            </a:r>
            <a:r>
              <a:rPr lang="zh-CN" altLang="en-US" sz="2000" dirty="0">
                <a:effectLst/>
                <a:latin typeface="宋体" panose="02010600030101010101" pitchFamily="2" charset="-122"/>
                <a:ea typeface="黑体" panose="02010609060101010101" pitchFamily="49" charset="-122"/>
                <a:cs typeface="宋体" panose="02010600030101010101" pitchFamily="2" charset="-122"/>
              </a:rPr>
              <a:t>变频器运行调试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71F674B0-F1EA-C21F-86C9-BA7669DDE062}"/>
              </a:ext>
            </a:extLst>
          </p:cNvPr>
          <p:cNvSpPr txBox="1"/>
          <p:nvPr/>
        </p:nvSpPr>
        <p:spPr>
          <a:xfrm>
            <a:off x="623082" y="1567378"/>
            <a:ext cx="10167254" cy="3351367"/>
          </a:xfrm>
          <a:prstGeom prst="rect">
            <a:avLst/>
          </a:prstGeom>
          <a:noFill/>
        </p:spPr>
        <p:txBody>
          <a:bodyPr wrap="square">
            <a:spAutoFit/>
          </a:bodyPr>
          <a:lstStyle/>
          <a:p>
            <a:pPr>
              <a:lnSpc>
                <a:spcPct val="150000"/>
              </a:lnSpc>
            </a:pPr>
            <a:r>
              <a:rPr lang="zh-CN" altLang="en-US" sz="1800" dirty="0">
                <a:effectLst/>
                <a:latin typeface="宋体" panose="02010600030101010101" pitchFamily="2" charset="-122"/>
                <a:cs typeface="宋体" panose="02010600030101010101" pitchFamily="2" charset="-122"/>
              </a:rPr>
              <a:t>变频器完成参数设置后，可以按照如下步骤通过</a:t>
            </a:r>
            <a:r>
              <a:rPr lang="en-US" altLang="zh-CN" sz="1800" dirty="0">
                <a:effectLst/>
                <a:latin typeface="宋体" panose="02010600030101010101" pitchFamily="2" charset="-122"/>
                <a:cs typeface="宋体" panose="02010600030101010101" pitchFamily="2" charset="-122"/>
              </a:rPr>
              <a:t>BOP</a:t>
            </a:r>
            <a:r>
              <a:rPr lang="zh-CN" altLang="en-US" sz="1800" dirty="0">
                <a:effectLst/>
                <a:latin typeface="宋体" panose="02010600030101010101" pitchFamily="2" charset="-122"/>
                <a:cs typeface="宋体" panose="02010600030101010101" pitchFamily="2" charset="-122"/>
              </a:rPr>
              <a:t>面板控制电动机运行。</a:t>
            </a:r>
          </a:p>
          <a:p>
            <a:pPr>
              <a:lnSpc>
                <a:spcPct val="150000"/>
              </a:lnSpc>
            </a:pPr>
            <a:r>
              <a:rPr lang="en-US" altLang="zh-CN" sz="1800" dirty="0">
                <a:effectLst/>
                <a:latin typeface="宋体" panose="02010600030101010101" pitchFamily="2" charset="-122"/>
                <a:cs typeface="宋体" panose="02010600030101010101" pitchFamily="2" charset="-122"/>
              </a:rPr>
              <a:t>(1)</a:t>
            </a:r>
            <a:r>
              <a:rPr lang="zh-CN" altLang="en-US" sz="1800" dirty="0">
                <a:effectLst/>
                <a:latin typeface="宋体" panose="02010600030101010101" pitchFamily="2" charset="-122"/>
                <a:cs typeface="宋体" panose="02010600030101010101" pitchFamily="2" charset="-122"/>
              </a:rPr>
              <a:t>变频器启动</a:t>
            </a:r>
          </a:p>
          <a:p>
            <a:pPr>
              <a:lnSpc>
                <a:spcPct val="150000"/>
              </a:lnSpc>
            </a:pPr>
            <a:r>
              <a:rPr lang="zh-CN" altLang="en-US" sz="1800" dirty="0">
                <a:effectLst/>
                <a:latin typeface="宋体" panose="02010600030101010101" pitchFamily="2" charset="-122"/>
                <a:cs typeface="宋体" panose="02010600030101010101" pitchFamily="2" charset="-122"/>
              </a:rPr>
              <a:t>按变频器操作面板上的   键，这时变频器就将按由参数</a:t>
            </a:r>
            <a:r>
              <a:rPr lang="en-US" altLang="zh-CN" sz="1800" dirty="0">
                <a:effectLst/>
                <a:latin typeface="宋体" panose="02010600030101010101" pitchFamily="2" charset="-122"/>
                <a:cs typeface="宋体" panose="02010600030101010101" pitchFamily="2" charset="-122"/>
              </a:rPr>
              <a:t>P1120</a:t>
            </a:r>
            <a:r>
              <a:rPr lang="zh-CN" altLang="en-US" sz="1800" dirty="0">
                <a:effectLst/>
                <a:latin typeface="宋体" panose="02010600030101010101" pitchFamily="2" charset="-122"/>
                <a:cs typeface="宋体" panose="02010600030101010101" pitchFamily="2" charset="-122"/>
              </a:rPr>
              <a:t>所设定的上升时间驱动电动机升速，稳定运行在由</a:t>
            </a:r>
            <a:r>
              <a:rPr lang="en-US" altLang="zh-CN" sz="1800" dirty="0">
                <a:effectLst/>
                <a:latin typeface="宋体" panose="02010600030101010101" pitchFamily="2" charset="-122"/>
                <a:cs typeface="宋体" panose="02010600030101010101" pitchFamily="2" charset="-122"/>
              </a:rPr>
              <a:t>P1040</a:t>
            </a:r>
            <a:r>
              <a:rPr lang="zh-CN" altLang="en-US" sz="1800" dirty="0">
                <a:effectLst/>
                <a:latin typeface="宋体" panose="02010600030101010101" pitchFamily="2" charset="-122"/>
                <a:cs typeface="宋体" panose="02010600030101010101" pitchFamily="2" charset="-122"/>
              </a:rPr>
              <a:t>所设定的频率值上。</a:t>
            </a:r>
          </a:p>
          <a:p>
            <a:pPr>
              <a:lnSpc>
                <a:spcPct val="150000"/>
              </a:lnSpc>
            </a:pPr>
            <a:r>
              <a:rPr lang="en-US" altLang="zh-CN" sz="1800" dirty="0">
                <a:effectLst/>
                <a:latin typeface="宋体" panose="02010600030101010101" pitchFamily="2" charset="-122"/>
                <a:cs typeface="宋体" panose="02010600030101010101" pitchFamily="2" charset="-122"/>
              </a:rPr>
              <a:t>(2)</a:t>
            </a:r>
            <a:r>
              <a:rPr lang="zh-CN" altLang="en-US" sz="1800" dirty="0">
                <a:effectLst/>
                <a:latin typeface="宋体" panose="02010600030101010101" pitchFamily="2" charset="-122"/>
                <a:cs typeface="宋体" panose="02010600030101010101" pitchFamily="2" charset="-122"/>
              </a:rPr>
              <a:t>变频器调速</a:t>
            </a:r>
          </a:p>
          <a:p>
            <a:pPr>
              <a:lnSpc>
                <a:spcPct val="150000"/>
              </a:lnSpc>
            </a:pPr>
            <a:r>
              <a:rPr lang="zh-CN" altLang="en-US" sz="1800" dirty="0">
                <a:effectLst/>
                <a:latin typeface="宋体" panose="02010600030101010101" pitchFamily="2" charset="-122"/>
                <a:cs typeface="宋体" panose="02010600030101010101" pitchFamily="2" charset="-122"/>
              </a:rPr>
              <a:t>如果电动机已经运转，则通过按操作面板上的   键或   键来改变电动机的转速。</a:t>
            </a:r>
          </a:p>
          <a:p>
            <a:pPr>
              <a:lnSpc>
                <a:spcPct val="150000"/>
              </a:lnSpc>
            </a:pPr>
            <a:r>
              <a:rPr lang="en-US" altLang="zh-CN" sz="1800" dirty="0">
                <a:effectLst/>
                <a:latin typeface="宋体" panose="02010600030101010101" pitchFamily="2" charset="-122"/>
                <a:cs typeface="宋体" panose="02010600030101010101" pitchFamily="2" charset="-122"/>
              </a:rPr>
              <a:t>(3)</a:t>
            </a:r>
            <a:r>
              <a:rPr lang="zh-CN" altLang="en-US" sz="1800" dirty="0">
                <a:effectLst/>
                <a:latin typeface="宋体" panose="02010600030101010101" pitchFamily="2" charset="-122"/>
                <a:cs typeface="宋体" panose="02010600030101010101" pitchFamily="2" charset="-122"/>
              </a:rPr>
              <a:t>变频器停止</a:t>
            </a:r>
          </a:p>
          <a:p>
            <a:pPr>
              <a:lnSpc>
                <a:spcPct val="150000"/>
              </a:lnSpc>
            </a:pPr>
            <a:r>
              <a:rPr lang="zh-CN" altLang="en-US" sz="1800" dirty="0">
                <a:effectLst/>
                <a:latin typeface="宋体" panose="02010600030101010101" pitchFamily="2" charset="-122"/>
                <a:cs typeface="宋体" panose="02010600030101010101" pitchFamily="2" charset="-122"/>
              </a:rPr>
              <a:t>按变频器操作面板上的   键，则变频器将由</a:t>
            </a:r>
            <a:r>
              <a:rPr lang="en-US" altLang="zh-CN" sz="1800" dirty="0">
                <a:effectLst/>
                <a:latin typeface="宋体" panose="02010600030101010101" pitchFamily="2" charset="-122"/>
                <a:cs typeface="宋体" panose="02010600030101010101" pitchFamily="2" charset="-122"/>
              </a:rPr>
              <a:t>P1121</a:t>
            </a:r>
            <a:r>
              <a:rPr lang="zh-CN" altLang="en-US" sz="1800" dirty="0">
                <a:effectLst/>
                <a:latin typeface="宋体" panose="02010600030101010101" pitchFamily="2" charset="-122"/>
                <a:cs typeface="宋体" panose="02010600030101010101" pitchFamily="2" charset="-122"/>
              </a:rPr>
              <a:t>所设置的斜坡下降时间驱动电动机降速至零。</a:t>
            </a:r>
          </a:p>
        </p:txBody>
      </p:sp>
      <p:pic>
        <p:nvPicPr>
          <p:cNvPr id="4" name="图片 3" descr="[VUPHTA4~O7~7W9_8W2}EV6">
            <a:extLst>
              <a:ext uri="{FF2B5EF4-FFF2-40B4-BE49-F238E27FC236}">
                <a16:creationId xmlns:a16="http://schemas.microsoft.com/office/drawing/2014/main" id="{F6494DD6-C3E6-E9E5-129F-142D0B35DC54}"/>
              </a:ext>
            </a:extLst>
          </p:cNvPr>
          <p:cNvPicPr>
            <a:picLocks noChangeAspect="1"/>
          </p:cNvPicPr>
          <p:nvPr/>
        </p:nvPicPr>
        <p:blipFill>
          <a:blip r:embed="rId2"/>
          <a:stretch>
            <a:fillRect/>
          </a:stretch>
        </p:blipFill>
        <p:spPr>
          <a:xfrm>
            <a:off x="3096741" y="2610508"/>
            <a:ext cx="172720" cy="172720"/>
          </a:xfrm>
          <a:prstGeom prst="rect">
            <a:avLst/>
          </a:prstGeom>
          <a:noFill/>
          <a:ln w="9525" cap="flat" cmpd="sng">
            <a:noFill/>
            <a:prstDash val="solid"/>
            <a:round/>
          </a:ln>
        </p:spPr>
      </p:pic>
      <p:pic>
        <p:nvPicPr>
          <p:cNvPr id="7" name="图片 6">
            <a:extLst>
              <a:ext uri="{FF2B5EF4-FFF2-40B4-BE49-F238E27FC236}">
                <a16:creationId xmlns:a16="http://schemas.microsoft.com/office/drawing/2014/main" id="{29A158E2-3B8F-3061-4B1E-9FEC87A87AEF}"/>
              </a:ext>
            </a:extLst>
          </p:cNvPr>
          <p:cNvPicPr>
            <a:picLocks noChangeAspect="1"/>
          </p:cNvPicPr>
          <p:nvPr/>
        </p:nvPicPr>
        <p:blipFill>
          <a:blip r:embed="rId3"/>
          <a:stretch>
            <a:fillRect/>
          </a:stretch>
        </p:blipFill>
        <p:spPr>
          <a:xfrm>
            <a:off x="5400997" y="3816151"/>
            <a:ext cx="121920" cy="137795"/>
          </a:xfrm>
          <a:prstGeom prst="rect">
            <a:avLst/>
          </a:prstGeom>
          <a:noFill/>
          <a:ln w="9525" cap="flat" cmpd="sng">
            <a:noFill/>
            <a:prstDash val="solid"/>
            <a:round/>
          </a:ln>
        </p:spPr>
      </p:pic>
      <p:pic>
        <p:nvPicPr>
          <p:cNvPr id="8" name="图片 7" descr="{2]%EDYWY@MGH%1I9XN}D00">
            <a:extLst>
              <a:ext uri="{FF2B5EF4-FFF2-40B4-BE49-F238E27FC236}">
                <a16:creationId xmlns:a16="http://schemas.microsoft.com/office/drawing/2014/main" id="{FC7298E9-67AF-0D68-4513-8D6B052FA69D}"/>
              </a:ext>
            </a:extLst>
          </p:cNvPr>
          <p:cNvPicPr>
            <a:picLocks noChangeAspect="1"/>
          </p:cNvPicPr>
          <p:nvPr/>
        </p:nvPicPr>
        <p:blipFill>
          <a:blip r:embed="rId4"/>
          <a:stretch>
            <a:fillRect/>
          </a:stretch>
        </p:blipFill>
        <p:spPr>
          <a:xfrm>
            <a:off x="6193085" y="3820278"/>
            <a:ext cx="140970" cy="140970"/>
          </a:xfrm>
          <a:prstGeom prst="rect">
            <a:avLst/>
          </a:prstGeom>
          <a:noFill/>
          <a:ln w="9525" cap="flat" cmpd="sng">
            <a:noFill/>
            <a:prstDash val="solid"/>
            <a:round/>
          </a:ln>
        </p:spPr>
      </p:pic>
      <p:pic>
        <p:nvPicPr>
          <p:cNvPr id="9" name="图片 8" descr="9M]LE%NQ(FS[A6OOH`{@1MR">
            <a:extLst>
              <a:ext uri="{FF2B5EF4-FFF2-40B4-BE49-F238E27FC236}">
                <a16:creationId xmlns:a16="http://schemas.microsoft.com/office/drawing/2014/main" id="{C29C5EEC-EC36-F31E-4CE1-FD2BC47A1C35}"/>
              </a:ext>
            </a:extLst>
          </p:cNvPr>
          <p:cNvPicPr>
            <a:picLocks noChangeAspect="1"/>
          </p:cNvPicPr>
          <p:nvPr/>
        </p:nvPicPr>
        <p:blipFill>
          <a:blip r:embed="rId5"/>
          <a:stretch>
            <a:fillRect/>
          </a:stretch>
        </p:blipFill>
        <p:spPr>
          <a:xfrm>
            <a:off x="3095527" y="4680247"/>
            <a:ext cx="152400" cy="161925"/>
          </a:xfrm>
          <a:prstGeom prst="rect">
            <a:avLst/>
          </a:prstGeom>
          <a:noFill/>
          <a:ln w="9525" cap="flat" cmpd="sng">
            <a:noFill/>
            <a:prstDash val="solid"/>
            <a:round/>
          </a:ln>
        </p:spPr>
      </p:pic>
    </p:spTree>
    <p:extLst>
      <p:ext uri="{BB962C8B-B14F-4D97-AF65-F5344CB8AC3E}">
        <p14:creationId xmlns:p14="http://schemas.microsoft.com/office/powerpoint/2010/main" val="40470341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71F674B0-F1EA-C21F-86C9-BA7669DDE062}"/>
              </a:ext>
            </a:extLst>
          </p:cNvPr>
          <p:cNvSpPr txBox="1"/>
          <p:nvPr/>
        </p:nvSpPr>
        <p:spPr>
          <a:xfrm>
            <a:off x="623082" y="1567378"/>
            <a:ext cx="10167254" cy="2520370"/>
          </a:xfrm>
          <a:prstGeom prst="rect">
            <a:avLst/>
          </a:prstGeom>
          <a:noFill/>
        </p:spPr>
        <p:txBody>
          <a:bodyPr wrap="square">
            <a:spAutoFit/>
          </a:bodyPr>
          <a:lstStyle/>
          <a:p>
            <a:pPr>
              <a:lnSpc>
                <a:spcPct val="150000"/>
              </a:lnSpc>
            </a:pPr>
            <a:r>
              <a:rPr lang="en-US" altLang="zh-CN" sz="1800" dirty="0">
                <a:effectLst/>
                <a:latin typeface="宋体" panose="02010600030101010101" pitchFamily="2" charset="-122"/>
                <a:cs typeface="宋体" panose="02010600030101010101" pitchFamily="2" charset="-122"/>
              </a:rPr>
              <a:t>(4)</a:t>
            </a:r>
            <a:r>
              <a:rPr lang="zh-CN" altLang="en-US" sz="1800" dirty="0">
                <a:effectLst/>
                <a:latin typeface="宋体" panose="02010600030101010101" pitchFamily="2" charset="-122"/>
                <a:cs typeface="宋体" panose="02010600030101010101" pitchFamily="2" charset="-122"/>
              </a:rPr>
              <a:t>点动运行</a:t>
            </a:r>
          </a:p>
          <a:p>
            <a:pPr>
              <a:lnSpc>
                <a:spcPct val="150000"/>
              </a:lnSpc>
            </a:pPr>
            <a:r>
              <a:rPr lang="zh-CN" altLang="en-US" sz="1800" dirty="0">
                <a:effectLst/>
                <a:latin typeface="宋体" panose="02010600030101010101" pitchFamily="2" charset="-122"/>
                <a:cs typeface="宋体" panose="02010600030101010101" pitchFamily="2" charset="-122"/>
              </a:rPr>
              <a:t>按变频器操作面板上的         组合键，切换到</a:t>
            </a:r>
            <a:r>
              <a:rPr lang="en-US" altLang="zh-CN" sz="1800" dirty="0">
                <a:effectLst/>
                <a:latin typeface="宋体" panose="02010600030101010101" pitchFamily="2" charset="-122"/>
                <a:cs typeface="宋体" panose="02010600030101010101" pitchFamily="2" charset="-122"/>
              </a:rPr>
              <a:t>JOG</a:t>
            </a:r>
            <a:r>
              <a:rPr lang="zh-CN" altLang="en-US" sz="1800" dirty="0">
                <a:effectLst/>
                <a:latin typeface="宋体" panose="02010600030101010101" pitchFamily="2" charset="-122"/>
                <a:cs typeface="宋体" panose="02010600030101010101" pitchFamily="2" charset="-122"/>
              </a:rPr>
              <a:t>模式，  图标闪烁，此时，按下启动   键，则变频器将驱动电动机按由</a:t>
            </a:r>
            <a:r>
              <a:rPr lang="en-US" altLang="zh-CN" sz="1800" dirty="0">
                <a:effectLst/>
                <a:latin typeface="宋体" panose="02010600030101010101" pitchFamily="2" charset="-122"/>
                <a:cs typeface="宋体" panose="02010600030101010101" pitchFamily="2" charset="-122"/>
              </a:rPr>
              <a:t>P1058</a:t>
            </a:r>
            <a:r>
              <a:rPr lang="zh-CN" altLang="en-US" sz="1800" dirty="0">
                <a:effectLst/>
                <a:latin typeface="宋体" panose="02010600030101010101" pitchFamily="2" charset="-122"/>
                <a:cs typeface="宋体" panose="02010600030101010101" pitchFamily="2" charset="-122"/>
              </a:rPr>
              <a:t>所设置的正向点动频率运行，当松开该键时，点动结束。</a:t>
            </a:r>
          </a:p>
          <a:p>
            <a:pPr>
              <a:lnSpc>
                <a:spcPct val="150000"/>
              </a:lnSpc>
            </a:pPr>
            <a:r>
              <a:rPr lang="zh-CN" altLang="en-US" sz="1800" dirty="0">
                <a:effectLst/>
                <a:latin typeface="宋体" panose="02010600030101010101" pitchFamily="2" charset="-122"/>
                <a:cs typeface="宋体" panose="02010600030101010101" pitchFamily="2" charset="-122"/>
              </a:rPr>
              <a:t>如果同时按变频器操作面板上的      组合键，改变电动机运行方向，然后，按下启动   键，则变频器将驱动电动机按由</a:t>
            </a:r>
            <a:r>
              <a:rPr lang="en-US" altLang="zh-CN" sz="1800" dirty="0">
                <a:effectLst/>
                <a:latin typeface="宋体" panose="02010600030101010101" pitchFamily="2" charset="-122"/>
                <a:cs typeface="宋体" panose="02010600030101010101" pitchFamily="2" charset="-122"/>
              </a:rPr>
              <a:t>P1059</a:t>
            </a:r>
            <a:r>
              <a:rPr lang="zh-CN" altLang="en-US" sz="1800" dirty="0">
                <a:effectLst/>
                <a:latin typeface="宋体" panose="02010600030101010101" pitchFamily="2" charset="-122"/>
                <a:cs typeface="宋体" panose="02010600030101010101" pitchFamily="2" charset="-122"/>
              </a:rPr>
              <a:t>所设置的反向点动频率运行，当松开该键时，点动结束。</a:t>
            </a:r>
          </a:p>
          <a:p>
            <a:pPr>
              <a:lnSpc>
                <a:spcPct val="150000"/>
              </a:lnSpc>
            </a:pPr>
            <a:endParaRPr lang="zh-CN" altLang="en-US" sz="1800" dirty="0">
              <a:effectLst/>
              <a:latin typeface="宋体" panose="02010600030101010101" pitchFamily="2" charset="-122"/>
              <a:cs typeface="宋体" panose="02010600030101010101" pitchFamily="2" charset="-122"/>
            </a:endParaRPr>
          </a:p>
        </p:txBody>
      </p:sp>
      <p:pic>
        <p:nvPicPr>
          <p:cNvPr id="4" name="图片 3" descr="[VUPHTA4~O7~7W9_8W2}EV6">
            <a:extLst>
              <a:ext uri="{FF2B5EF4-FFF2-40B4-BE49-F238E27FC236}">
                <a16:creationId xmlns:a16="http://schemas.microsoft.com/office/drawing/2014/main" id="{F6494DD6-C3E6-E9E5-129F-142D0B35DC54}"/>
              </a:ext>
            </a:extLst>
          </p:cNvPr>
          <p:cNvPicPr>
            <a:picLocks noChangeAspect="1"/>
          </p:cNvPicPr>
          <p:nvPr/>
        </p:nvPicPr>
        <p:blipFill>
          <a:blip r:embed="rId2"/>
          <a:stretch>
            <a:fillRect/>
          </a:stretch>
        </p:blipFill>
        <p:spPr>
          <a:xfrm>
            <a:off x="9721477" y="2211437"/>
            <a:ext cx="172720" cy="172720"/>
          </a:xfrm>
          <a:prstGeom prst="rect">
            <a:avLst/>
          </a:prstGeom>
          <a:noFill/>
          <a:ln w="9525" cap="flat" cmpd="sng">
            <a:noFill/>
            <a:prstDash val="solid"/>
            <a:round/>
          </a:ln>
        </p:spPr>
      </p:pic>
      <p:pic>
        <p:nvPicPr>
          <p:cNvPr id="2" name="图片 1">
            <a:extLst>
              <a:ext uri="{FF2B5EF4-FFF2-40B4-BE49-F238E27FC236}">
                <a16:creationId xmlns:a16="http://schemas.microsoft.com/office/drawing/2014/main" id="{4E31D5F5-0CFE-0E5F-EC91-337F5414960D}"/>
              </a:ext>
            </a:extLst>
          </p:cNvPr>
          <p:cNvPicPr>
            <a:picLocks noChangeAspect="1"/>
          </p:cNvPicPr>
          <p:nvPr/>
        </p:nvPicPr>
        <p:blipFill>
          <a:blip r:embed="rId3"/>
          <a:stretch>
            <a:fillRect/>
          </a:stretch>
        </p:blipFill>
        <p:spPr>
          <a:xfrm>
            <a:off x="3247927" y="2119997"/>
            <a:ext cx="541655" cy="264160"/>
          </a:xfrm>
          <a:prstGeom prst="rect">
            <a:avLst/>
          </a:prstGeom>
          <a:noFill/>
          <a:ln w="9525" cap="flat" cmpd="sng">
            <a:noFill/>
            <a:prstDash val="solid"/>
            <a:miter/>
          </a:ln>
        </p:spPr>
      </p:pic>
      <p:pic>
        <p:nvPicPr>
          <p:cNvPr id="10" name="图片 9">
            <a:extLst>
              <a:ext uri="{FF2B5EF4-FFF2-40B4-BE49-F238E27FC236}">
                <a16:creationId xmlns:a16="http://schemas.microsoft.com/office/drawing/2014/main" id="{7CB348E4-3F23-9FD8-ED67-61365B082216}"/>
              </a:ext>
            </a:extLst>
          </p:cNvPr>
          <p:cNvPicPr>
            <a:picLocks noChangeAspect="1"/>
          </p:cNvPicPr>
          <p:nvPr/>
        </p:nvPicPr>
        <p:blipFill>
          <a:blip r:embed="rId4"/>
          <a:stretch>
            <a:fillRect/>
          </a:stretch>
        </p:blipFill>
        <p:spPr>
          <a:xfrm>
            <a:off x="4104853" y="3034359"/>
            <a:ext cx="374015" cy="165735"/>
          </a:xfrm>
          <a:prstGeom prst="rect">
            <a:avLst/>
          </a:prstGeom>
          <a:noFill/>
          <a:ln w="9525" cap="flat" cmpd="sng">
            <a:noFill/>
            <a:prstDash val="solid"/>
            <a:miter/>
          </a:ln>
        </p:spPr>
      </p:pic>
      <p:pic>
        <p:nvPicPr>
          <p:cNvPr id="11" name="图片 10" descr="[VUPHTA4~O7~7W9_8W2}EV6">
            <a:extLst>
              <a:ext uri="{FF2B5EF4-FFF2-40B4-BE49-F238E27FC236}">
                <a16:creationId xmlns:a16="http://schemas.microsoft.com/office/drawing/2014/main" id="{F2638035-8118-71F1-82E3-1F4B6BAAD84C}"/>
              </a:ext>
            </a:extLst>
          </p:cNvPr>
          <p:cNvPicPr>
            <a:picLocks noChangeAspect="1"/>
          </p:cNvPicPr>
          <p:nvPr/>
        </p:nvPicPr>
        <p:blipFill>
          <a:blip r:embed="rId2"/>
          <a:stretch>
            <a:fillRect/>
          </a:stretch>
        </p:blipFill>
        <p:spPr>
          <a:xfrm>
            <a:off x="9520062" y="3022497"/>
            <a:ext cx="172720" cy="172720"/>
          </a:xfrm>
          <a:prstGeom prst="rect">
            <a:avLst/>
          </a:prstGeom>
          <a:noFill/>
          <a:ln w="9525" cap="flat" cmpd="sng">
            <a:noFill/>
            <a:prstDash val="solid"/>
            <a:round/>
          </a:ln>
        </p:spPr>
      </p:pic>
    </p:spTree>
    <p:extLst>
      <p:ext uri="{BB962C8B-B14F-4D97-AF65-F5344CB8AC3E}">
        <p14:creationId xmlns:p14="http://schemas.microsoft.com/office/powerpoint/2010/main" val="22058887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71F674B0-F1EA-C21F-86C9-BA7669DDE062}"/>
              </a:ext>
            </a:extLst>
          </p:cNvPr>
          <p:cNvSpPr txBox="1"/>
          <p:nvPr/>
        </p:nvSpPr>
        <p:spPr>
          <a:xfrm>
            <a:off x="623082" y="1567378"/>
            <a:ext cx="10167254" cy="1273875"/>
          </a:xfrm>
          <a:prstGeom prst="rect">
            <a:avLst/>
          </a:prstGeom>
          <a:noFill/>
        </p:spPr>
        <p:txBody>
          <a:bodyPr wrap="square">
            <a:spAutoFit/>
          </a:bodyPr>
          <a:lstStyle/>
          <a:p>
            <a:pPr>
              <a:lnSpc>
                <a:spcPct val="150000"/>
              </a:lnSpc>
            </a:pPr>
            <a:r>
              <a:rPr lang="en-US" altLang="zh-CN" sz="1800" dirty="0">
                <a:effectLst/>
                <a:latin typeface="宋体" panose="02010600030101010101" pitchFamily="2" charset="-122"/>
                <a:cs typeface="宋体" panose="02010600030101010101" pitchFamily="2" charset="-122"/>
              </a:rPr>
              <a:t>(5)</a:t>
            </a:r>
            <a:r>
              <a:rPr lang="zh-CN" altLang="en-US" sz="1800" dirty="0">
                <a:effectLst/>
                <a:latin typeface="宋体" panose="02010600030101010101" pitchFamily="2" charset="-122"/>
                <a:cs typeface="宋体" panose="02010600030101010101" pitchFamily="2" charset="-122"/>
              </a:rPr>
              <a:t>观察变频器运行状态并进行数据记录</a:t>
            </a:r>
          </a:p>
          <a:p>
            <a:pPr>
              <a:lnSpc>
                <a:spcPct val="150000"/>
              </a:lnSpc>
            </a:pPr>
            <a:r>
              <a:rPr lang="zh-CN" altLang="en-US" sz="1800" dirty="0">
                <a:effectLst/>
                <a:latin typeface="宋体" panose="02010600030101010101" pitchFamily="2" charset="-122"/>
                <a:cs typeface="宋体" panose="02010600030101010101" pitchFamily="2" charset="-122"/>
              </a:rPr>
              <a:t>进入变频器显示菜单，观察变频器运行过程中的频率、电压、电流等监视值，依据任务要求填写表</a:t>
            </a:r>
            <a:r>
              <a:rPr lang="en-US" altLang="zh-CN" sz="1800" dirty="0">
                <a:effectLst/>
                <a:latin typeface="宋体" panose="02010600030101010101" pitchFamily="2" charset="-122"/>
                <a:cs typeface="宋体" panose="02010600030101010101" pitchFamily="2" charset="-122"/>
              </a:rPr>
              <a:t>2-16</a:t>
            </a:r>
            <a:r>
              <a:rPr lang="zh-CN" altLang="en-US" sz="1800" dirty="0">
                <a:effectLst/>
                <a:latin typeface="宋体" panose="02010600030101010101" pitchFamily="2" charset="-122"/>
                <a:cs typeface="宋体" panose="02010600030101010101" pitchFamily="2" charset="-122"/>
              </a:rPr>
              <a:t>。 </a:t>
            </a:r>
          </a:p>
        </p:txBody>
      </p:sp>
      <p:graphicFrame>
        <p:nvGraphicFramePr>
          <p:cNvPr id="6" name="表格 5">
            <a:extLst>
              <a:ext uri="{FF2B5EF4-FFF2-40B4-BE49-F238E27FC236}">
                <a16:creationId xmlns:a16="http://schemas.microsoft.com/office/drawing/2014/main" id="{B4E75633-2C1C-1CEF-E185-D4E989BE6220}"/>
              </a:ext>
            </a:extLst>
          </p:cNvPr>
          <p:cNvGraphicFramePr>
            <a:graphicFrameLocks noGrp="1"/>
          </p:cNvGraphicFramePr>
          <p:nvPr>
            <p:extLst>
              <p:ext uri="{D42A27DB-BD31-4B8C-83A1-F6EECF244321}">
                <p14:modId xmlns:p14="http://schemas.microsoft.com/office/powerpoint/2010/main" val="98233646"/>
              </p:ext>
            </p:extLst>
          </p:nvPr>
        </p:nvGraphicFramePr>
        <p:xfrm>
          <a:off x="2160637" y="3096071"/>
          <a:ext cx="7200799" cy="2333230"/>
        </p:xfrm>
        <a:graphic>
          <a:graphicData uri="http://schemas.openxmlformats.org/drawingml/2006/table">
            <a:tbl>
              <a:tblPr>
                <a:tableStyleId>{22838BEF-8BB2-4498-84A7-C5851F593DF1}</a:tableStyleId>
              </a:tblPr>
              <a:tblGrid>
                <a:gridCol w="1651807">
                  <a:extLst>
                    <a:ext uri="{9D8B030D-6E8A-4147-A177-3AD203B41FA5}">
                      <a16:colId xmlns:a16="http://schemas.microsoft.com/office/drawing/2014/main" val="3353526192"/>
                    </a:ext>
                  </a:extLst>
                </a:gridCol>
                <a:gridCol w="1049243">
                  <a:extLst>
                    <a:ext uri="{9D8B030D-6E8A-4147-A177-3AD203B41FA5}">
                      <a16:colId xmlns:a16="http://schemas.microsoft.com/office/drawing/2014/main" val="3098987602"/>
                    </a:ext>
                  </a:extLst>
                </a:gridCol>
                <a:gridCol w="1268085">
                  <a:extLst>
                    <a:ext uri="{9D8B030D-6E8A-4147-A177-3AD203B41FA5}">
                      <a16:colId xmlns:a16="http://schemas.microsoft.com/office/drawing/2014/main" val="3084785025"/>
                    </a:ext>
                  </a:extLst>
                </a:gridCol>
                <a:gridCol w="911341">
                  <a:extLst>
                    <a:ext uri="{9D8B030D-6E8A-4147-A177-3AD203B41FA5}">
                      <a16:colId xmlns:a16="http://schemas.microsoft.com/office/drawing/2014/main" val="715715116"/>
                    </a:ext>
                  </a:extLst>
                </a:gridCol>
                <a:gridCol w="1274079">
                  <a:extLst>
                    <a:ext uri="{9D8B030D-6E8A-4147-A177-3AD203B41FA5}">
                      <a16:colId xmlns:a16="http://schemas.microsoft.com/office/drawing/2014/main" val="1076844453"/>
                    </a:ext>
                  </a:extLst>
                </a:gridCol>
                <a:gridCol w="1046244">
                  <a:extLst>
                    <a:ext uri="{9D8B030D-6E8A-4147-A177-3AD203B41FA5}">
                      <a16:colId xmlns:a16="http://schemas.microsoft.com/office/drawing/2014/main" val="3311913399"/>
                    </a:ext>
                  </a:extLst>
                </a:gridCol>
              </a:tblGrid>
              <a:tr h="310034">
                <a:tc>
                  <a:txBody>
                    <a:bodyPr/>
                    <a:lstStyle/>
                    <a:p>
                      <a:pPr algn="ctr"/>
                      <a:r>
                        <a:rPr lang="zh-CN" sz="1600" dirty="0">
                          <a:effectLst/>
                        </a:rPr>
                        <a:t>频率（</a:t>
                      </a:r>
                      <a:r>
                        <a:rPr lang="en-US" sz="1600" dirty="0">
                          <a:effectLst/>
                        </a:rPr>
                        <a:t>Hz</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40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45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2083228054"/>
                  </a:ext>
                </a:extLst>
              </a:tr>
              <a:tr h="310034">
                <a:tc>
                  <a:txBody>
                    <a:bodyPr/>
                    <a:lstStyle/>
                    <a:p>
                      <a:r>
                        <a:rPr lang="zh-CN" sz="1600">
                          <a:effectLst/>
                        </a:rPr>
                        <a:t>电机电流</a:t>
                      </a:r>
                      <a:r>
                        <a:rPr lang="en-US" sz="1600">
                          <a:effectLst/>
                        </a:rPr>
                        <a:t>I</a:t>
                      </a:r>
                      <a:r>
                        <a:rPr lang="zh-CN" sz="1600">
                          <a:effectLst/>
                        </a:rPr>
                        <a:t>（</a:t>
                      </a:r>
                      <a:r>
                        <a:rPr lang="en-US" sz="1600">
                          <a:effectLst/>
                        </a:rPr>
                        <a:t>A</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267491197"/>
                  </a:ext>
                </a:extLst>
              </a:tr>
              <a:tr h="496055">
                <a:tc>
                  <a:txBody>
                    <a:bodyPr/>
                    <a:lstStyle/>
                    <a:p>
                      <a:r>
                        <a:rPr lang="zh-CN" sz="1600">
                          <a:effectLst/>
                        </a:rPr>
                        <a:t>电机电压</a:t>
                      </a:r>
                      <a:r>
                        <a:rPr lang="en-US" sz="1600">
                          <a:effectLst/>
                        </a:rPr>
                        <a:t>U</a:t>
                      </a:r>
                      <a:r>
                        <a:rPr lang="zh-CN" sz="1600">
                          <a:effectLst/>
                        </a:rPr>
                        <a:t>（</a:t>
                      </a:r>
                      <a:r>
                        <a:rPr lang="en-US" sz="1600">
                          <a:effectLst/>
                        </a:rPr>
                        <a:t>V</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688881500"/>
                  </a:ext>
                </a:extLst>
              </a:tr>
              <a:tr h="310034">
                <a:tc>
                  <a:txBody>
                    <a:bodyPr/>
                    <a:lstStyle/>
                    <a:p>
                      <a:pPr algn="ctr"/>
                      <a:r>
                        <a:rPr lang="zh-CN" sz="1600">
                          <a:effectLst/>
                        </a:rPr>
                        <a:t>频率（</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-15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-25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-40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algn="ctr"/>
                      <a:r>
                        <a:rPr lang="en-US" sz="1600">
                          <a:effectLst/>
                        </a:rPr>
                        <a:t>-45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944708898"/>
                  </a:ext>
                </a:extLst>
              </a:tr>
              <a:tr h="310034">
                <a:tc>
                  <a:txBody>
                    <a:bodyPr/>
                    <a:lstStyle/>
                    <a:p>
                      <a:r>
                        <a:rPr lang="zh-CN" sz="1600">
                          <a:effectLst/>
                        </a:rPr>
                        <a:t>电机电流</a:t>
                      </a:r>
                      <a:r>
                        <a:rPr lang="en-US" sz="1600">
                          <a:effectLst/>
                        </a:rPr>
                        <a:t>I</a:t>
                      </a:r>
                      <a:r>
                        <a:rPr lang="zh-CN" sz="1600">
                          <a:effectLst/>
                        </a:rPr>
                        <a:t>（</a:t>
                      </a:r>
                      <a:r>
                        <a:rPr lang="en-US" sz="1600">
                          <a:effectLst/>
                        </a:rPr>
                        <a:t>A</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174494249"/>
                  </a:ext>
                </a:extLst>
              </a:tr>
              <a:tr h="496055">
                <a:tc>
                  <a:txBody>
                    <a:bodyPr/>
                    <a:lstStyle/>
                    <a:p>
                      <a:r>
                        <a:rPr lang="zh-CN" sz="1600">
                          <a:effectLst/>
                        </a:rPr>
                        <a:t>电机电压</a:t>
                      </a:r>
                      <a:r>
                        <a:rPr lang="en-US" sz="1600">
                          <a:effectLst/>
                        </a:rPr>
                        <a:t>U</a:t>
                      </a:r>
                      <a:r>
                        <a:rPr lang="zh-CN" sz="1600">
                          <a:effectLst/>
                        </a:rPr>
                        <a:t>（</a:t>
                      </a:r>
                      <a:r>
                        <a:rPr lang="en-US" sz="1600">
                          <a:effectLst/>
                        </a:rPr>
                        <a:t>V</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4240668629"/>
                  </a:ext>
                </a:extLst>
              </a:tr>
            </a:tbl>
          </a:graphicData>
        </a:graphic>
      </p:graphicFrame>
    </p:spTree>
    <p:extLst>
      <p:ext uri="{BB962C8B-B14F-4D97-AF65-F5344CB8AC3E}">
        <p14:creationId xmlns:p14="http://schemas.microsoft.com/office/powerpoint/2010/main" val="17023462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71F674B0-F1EA-C21F-86C9-BA7669DDE062}"/>
              </a:ext>
            </a:extLst>
          </p:cNvPr>
          <p:cNvSpPr txBox="1"/>
          <p:nvPr/>
        </p:nvSpPr>
        <p:spPr>
          <a:xfrm>
            <a:off x="623082" y="1567378"/>
            <a:ext cx="10167254" cy="442878"/>
          </a:xfrm>
          <a:prstGeom prst="rect">
            <a:avLst/>
          </a:prstGeom>
          <a:noFill/>
        </p:spPr>
        <p:txBody>
          <a:bodyPr wrap="square">
            <a:spAutoFit/>
          </a:bodyPr>
          <a:lstStyle/>
          <a:p>
            <a:pPr>
              <a:lnSpc>
                <a:spcPct val="150000"/>
              </a:lnSpc>
            </a:pPr>
            <a:r>
              <a:rPr lang="en-US" altLang="zh-CN" sz="1800" dirty="0">
                <a:effectLst/>
                <a:latin typeface="宋体" panose="02010600030101010101" pitchFamily="2" charset="-122"/>
                <a:cs typeface="宋体" panose="02010600030101010101" pitchFamily="2" charset="-122"/>
              </a:rPr>
              <a:t>7.</a:t>
            </a:r>
            <a:r>
              <a:rPr lang="zh-CN" altLang="en-US" sz="1800" dirty="0">
                <a:effectLst/>
                <a:latin typeface="宋体" panose="02010600030101010101" pitchFamily="2" charset="-122"/>
                <a:cs typeface="宋体" panose="02010600030101010101" pitchFamily="2" charset="-122"/>
              </a:rPr>
              <a:t>考核与评价</a:t>
            </a:r>
            <a:endParaRPr lang="en-US" altLang="zh-CN" sz="1800" dirty="0">
              <a:effectLst/>
              <a:latin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B38AD7F9-E503-8011-3E8E-76641C44266D}"/>
              </a:ext>
            </a:extLst>
          </p:cNvPr>
          <p:cNvGraphicFramePr>
            <a:graphicFrameLocks noGrp="1"/>
          </p:cNvGraphicFramePr>
          <p:nvPr>
            <p:extLst>
              <p:ext uri="{D42A27DB-BD31-4B8C-83A1-F6EECF244321}">
                <p14:modId xmlns:p14="http://schemas.microsoft.com/office/powerpoint/2010/main" val="4421287"/>
              </p:ext>
            </p:extLst>
          </p:nvPr>
        </p:nvGraphicFramePr>
        <p:xfrm>
          <a:off x="1584573" y="2352477"/>
          <a:ext cx="8496945" cy="2926080"/>
        </p:xfrm>
        <a:graphic>
          <a:graphicData uri="http://schemas.openxmlformats.org/drawingml/2006/table">
            <a:tbl>
              <a:tblPr>
                <a:tableStyleId>{22838BEF-8BB2-4498-84A7-C5851F593DF1}</a:tableStyleId>
              </a:tblPr>
              <a:tblGrid>
                <a:gridCol w="799046">
                  <a:extLst>
                    <a:ext uri="{9D8B030D-6E8A-4147-A177-3AD203B41FA5}">
                      <a16:colId xmlns:a16="http://schemas.microsoft.com/office/drawing/2014/main" val="1456624275"/>
                    </a:ext>
                  </a:extLst>
                </a:gridCol>
                <a:gridCol w="203429">
                  <a:extLst>
                    <a:ext uri="{9D8B030D-6E8A-4147-A177-3AD203B41FA5}">
                      <a16:colId xmlns:a16="http://schemas.microsoft.com/office/drawing/2014/main" val="2374557878"/>
                    </a:ext>
                  </a:extLst>
                </a:gridCol>
                <a:gridCol w="1972647">
                  <a:extLst>
                    <a:ext uri="{9D8B030D-6E8A-4147-A177-3AD203B41FA5}">
                      <a16:colId xmlns:a16="http://schemas.microsoft.com/office/drawing/2014/main" val="2385473044"/>
                    </a:ext>
                  </a:extLst>
                </a:gridCol>
                <a:gridCol w="1332502">
                  <a:extLst>
                    <a:ext uri="{9D8B030D-6E8A-4147-A177-3AD203B41FA5}">
                      <a16:colId xmlns:a16="http://schemas.microsoft.com/office/drawing/2014/main" val="497300844"/>
                    </a:ext>
                  </a:extLst>
                </a:gridCol>
                <a:gridCol w="2305205">
                  <a:extLst>
                    <a:ext uri="{9D8B030D-6E8A-4147-A177-3AD203B41FA5}">
                      <a16:colId xmlns:a16="http://schemas.microsoft.com/office/drawing/2014/main" val="872459167"/>
                    </a:ext>
                  </a:extLst>
                </a:gridCol>
                <a:gridCol w="1035129">
                  <a:extLst>
                    <a:ext uri="{9D8B030D-6E8A-4147-A177-3AD203B41FA5}">
                      <a16:colId xmlns:a16="http://schemas.microsoft.com/office/drawing/2014/main" val="2663245367"/>
                    </a:ext>
                  </a:extLst>
                </a:gridCol>
                <a:gridCol w="848987">
                  <a:extLst>
                    <a:ext uri="{9D8B030D-6E8A-4147-A177-3AD203B41FA5}">
                      <a16:colId xmlns:a16="http://schemas.microsoft.com/office/drawing/2014/main" val="2408133769"/>
                    </a:ext>
                  </a:extLst>
                </a:gridCol>
              </a:tblGrid>
              <a:tr h="0">
                <a:tc>
                  <a:txBody>
                    <a:bodyPr/>
                    <a:lstStyle/>
                    <a:p>
                      <a:r>
                        <a:rPr lang="zh-CN" sz="1600" dirty="0">
                          <a:effectLst/>
                        </a:rPr>
                        <a:t>任务</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pPr marR="5715" algn="ctr">
                        <a:tabLst>
                          <a:tab pos="266700" algn="l"/>
                        </a:tabLst>
                      </a:pPr>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69116126"/>
                  </a:ext>
                </a:extLst>
              </a:tr>
              <a:tr h="0">
                <a:tc>
                  <a:txBody>
                    <a:bodyPr/>
                    <a:lstStyle/>
                    <a:p>
                      <a:r>
                        <a:rPr lang="zh-CN" sz="1600">
                          <a:effectLst/>
                        </a:rPr>
                        <a:t>序号</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dirty="0">
                          <a:effectLst/>
                        </a:rPr>
                        <a:t>评价内容</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zh-CN" sz="1600">
                          <a:effectLst/>
                        </a:rPr>
                        <a:t>权重（</a:t>
                      </a:r>
                      <a:r>
                        <a:rPr lang="en-US" sz="1600">
                          <a:effectLst/>
                        </a:rPr>
                        <a:t>%</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marR="5715" algn="ctr">
                        <a:tabLst>
                          <a:tab pos="266700" algn="l"/>
                        </a:tabLst>
                      </a:pPr>
                      <a:r>
                        <a:rPr lang="zh-CN" sz="1600">
                          <a:effectLst/>
                        </a:rPr>
                        <a:t>评分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656150498"/>
                  </a:ext>
                </a:extLst>
              </a:tr>
              <a:tr h="0">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正确连接电源、变频器与电动机的硬件接线</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561624982"/>
                  </a:ext>
                </a:extLst>
              </a:tr>
              <a:tr h="0">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能完成变频器参数复位和快速调试，会合理设置变频器参数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90967027"/>
                  </a:ext>
                </a:extLst>
              </a:tr>
              <a:tr h="0">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熟练使用变频器的基本操作面板（</a:t>
                      </a:r>
                      <a:r>
                        <a:rPr lang="en-US" sz="1600">
                          <a:effectLst/>
                        </a:rPr>
                        <a:t>BOP</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06738157"/>
                  </a:ext>
                </a:extLst>
              </a:tr>
              <a:tr h="0">
                <a:tc>
                  <a:txBody>
                    <a:bodyPr/>
                    <a:lstStyle/>
                    <a:p>
                      <a:pPr algn="ctr"/>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变频器</a:t>
                      </a:r>
                      <a:r>
                        <a:rPr lang="en-US" sz="1600">
                          <a:effectLst/>
                        </a:rPr>
                        <a:t>BOP</a:t>
                      </a:r>
                      <a:r>
                        <a:rPr lang="zh-CN" sz="1600">
                          <a:effectLst/>
                        </a:rPr>
                        <a:t>控制电动机运行功能。</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538196554"/>
                  </a:ext>
                </a:extLst>
              </a:tr>
              <a:tr h="0">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会正确读取变频器的运行参数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54990308"/>
                  </a:ext>
                </a:extLst>
              </a:tr>
              <a:tr h="0">
                <a:tc>
                  <a:txBody>
                    <a:bodyPr/>
                    <a:lstStyle/>
                    <a:p>
                      <a:pPr algn="ctr"/>
                      <a:r>
                        <a:rPr lang="en-US" sz="1600">
                          <a:effectLst/>
                        </a:rPr>
                        <a:t>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合理施工，操作规范，在规定时间完成任务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056246365"/>
                  </a:ext>
                </a:extLst>
              </a:tr>
              <a:tr h="0">
                <a:tc>
                  <a:txBody>
                    <a:bodyPr/>
                    <a:lstStyle/>
                    <a:p>
                      <a:pPr algn="ctr"/>
                      <a:r>
                        <a:rPr lang="en-US" sz="1600">
                          <a:effectLst/>
                        </a:rPr>
                        <a:t>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无旷课、迟到现象，团队意识强（工具保管、使用、收回情况，设备摆放，场地整理情况）</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005533823"/>
                  </a:ext>
                </a:extLst>
              </a:tr>
              <a:tr h="0">
                <a:tc gridSpan="6">
                  <a:txBody>
                    <a:bodyPr/>
                    <a:lstStyle/>
                    <a:p>
                      <a:pPr algn="ctr"/>
                      <a:r>
                        <a:rPr lang="zh-CN" sz="1600">
                          <a:effectLst/>
                        </a:rPr>
                        <a:t>总分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290327099"/>
                  </a:ext>
                </a:extLst>
              </a:tr>
              <a:tr h="0">
                <a:tc gridSpan="2">
                  <a:txBody>
                    <a:bodyPr/>
                    <a:lstStyle/>
                    <a:p>
                      <a:pPr algn="ctr"/>
                      <a:r>
                        <a:rPr lang="zh-CN" sz="1600">
                          <a:effectLst/>
                        </a:rPr>
                        <a:t>日期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学生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教师</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935704833"/>
                  </a:ext>
                </a:extLst>
              </a:tr>
            </a:tbl>
          </a:graphicData>
        </a:graphic>
      </p:graphicFrame>
    </p:spTree>
    <p:extLst>
      <p:ext uri="{BB962C8B-B14F-4D97-AF65-F5344CB8AC3E}">
        <p14:creationId xmlns:p14="http://schemas.microsoft.com/office/powerpoint/2010/main" val="36009843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0" y="-273"/>
            <a:ext cx="11522075" cy="64801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16" name="矩形 15"/>
          <p:cNvSpPr/>
          <p:nvPr/>
        </p:nvSpPr>
        <p:spPr bwMode="auto">
          <a:xfrm>
            <a:off x="1518" y="1100420"/>
            <a:ext cx="11522075" cy="4333179"/>
          </a:xfrm>
          <a:prstGeom prst="rect">
            <a:avLst/>
          </a:prstGeom>
          <a:solidFill>
            <a:srgbClr val="062B5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71857" y="2258025"/>
            <a:ext cx="8351736" cy="2214578"/>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3888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55" name="文本框 54"/>
          <p:cNvSpPr txBox="1"/>
          <p:nvPr/>
        </p:nvSpPr>
        <p:spPr>
          <a:xfrm>
            <a:off x="5099050" y="2719705"/>
            <a:ext cx="5358130" cy="1134110"/>
          </a:xfrm>
          <a:prstGeom prst="rect">
            <a:avLst/>
          </a:prstGeom>
          <a:noFill/>
        </p:spPr>
        <p:txBody>
          <a:bodyPr wrap="square" lIns="86395" tIns="43197" rIns="86395" bIns="43197" rtlCol="0">
            <a:spAutoFit/>
          </a:bodyPr>
          <a:lstStyle/>
          <a:p>
            <a:pPr algn="ctr"/>
            <a:r>
              <a:rPr lang="en-US" altLang="zh-CN" sz="6805" b="1" dirty="0">
                <a:solidFill>
                  <a:schemeClr val="bg1"/>
                </a:solidFill>
                <a:effectLst>
                  <a:reflection blurRad="6350" stA="55000" endA="300" endPos="45500" dir="5400000" sy="-100000" algn="bl" rotWithShape="0"/>
                </a:effectLst>
                <a:cs typeface="+mn-ea"/>
                <a:sym typeface="+mn-lt"/>
              </a:rPr>
              <a:t>THANK   YOU</a:t>
            </a:r>
            <a:endParaRPr lang="zh-CN" altLang="en-US" sz="6805" b="1" dirty="0">
              <a:solidFill>
                <a:schemeClr val="bg1"/>
              </a:solidFill>
              <a:effectLst>
                <a:reflection blurRad="6350" stA="55000" endA="300" endPos="45500" dir="5400000" sy="-100000" algn="bl" rotWithShape="0"/>
              </a:effectLst>
              <a:cs typeface="+mn-ea"/>
              <a:sym typeface="+mn-lt"/>
            </a:endParaRPr>
          </a:p>
        </p:txBody>
      </p:sp>
      <p:pic>
        <p:nvPicPr>
          <p:cNvPr id="5" name="图片 4">
            <a:extLst>
              <a:ext uri="{FF2B5EF4-FFF2-40B4-BE49-F238E27FC236}">
                <a16:creationId xmlns:a16="http://schemas.microsoft.com/office/drawing/2014/main" id="{CD530CE3-9B46-DCC3-4727-3F5D4B8326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4895" y="2500612"/>
            <a:ext cx="2798852" cy="1675579"/>
          </a:xfrm>
          <a:prstGeom prst="rect">
            <a:avLst/>
          </a:prstGeom>
        </p:spPr>
      </p:pic>
      <p:sp>
        <p:nvSpPr>
          <p:cNvPr id="3" name="椭圆 2">
            <a:extLst>
              <a:ext uri="{FF2B5EF4-FFF2-40B4-BE49-F238E27FC236}">
                <a16:creationId xmlns:a16="http://schemas.microsoft.com/office/drawing/2014/main" id="{4189512D-2462-C11E-1705-C7BBAD9EB73B}"/>
              </a:ext>
            </a:extLst>
          </p:cNvPr>
          <p:cNvSpPr/>
          <p:nvPr/>
        </p:nvSpPr>
        <p:spPr>
          <a:xfrm>
            <a:off x="720477" y="1583903"/>
            <a:ext cx="3456384" cy="3489610"/>
          </a:xfrm>
          <a:prstGeom prst="ellipse">
            <a:avLst/>
          </a:prstGeom>
          <a:solidFill>
            <a:schemeClr val="bg2">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1425160-6698-D790-10BE-C3F102BAEB93}"/>
              </a:ext>
            </a:extLst>
          </p:cNvPr>
          <p:cNvSpPr/>
          <p:nvPr/>
        </p:nvSpPr>
        <p:spPr>
          <a:xfrm>
            <a:off x="3938351" y="1228262"/>
            <a:ext cx="7318521" cy="92333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5400" b="1" dirty="0">
                <a:solidFill>
                  <a:schemeClr val="bg1"/>
                </a:solidFill>
                <a:latin typeface="华文行楷" panose="02010800040101010101" pitchFamily="2" charset="-122"/>
                <a:ea typeface="华文行楷" panose="02010800040101010101" pitchFamily="2" charset="-122"/>
              </a:rPr>
              <a:t>变频与伺服控制技术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A7C8694-9D2F-33B6-95AE-BB074656D249}"/>
              </a:ext>
            </a:extLst>
          </p:cNvPr>
          <p:cNvPicPr>
            <a:picLocks noChangeAspect="1"/>
          </p:cNvPicPr>
          <p:nvPr/>
        </p:nvPicPr>
        <p:blipFill>
          <a:blip r:embed="rId2"/>
          <a:stretch>
            <a:fillRect/>
          </a:stretch>
        </p:blipFill>
        <p:spPr>
          <a:xfrm>
            <a:off x="6645317" y="885738"/>
            <a:ext cx="4594583" cy="5372311"/>
          </a:xfrm>
          <a:prstGeom prst="rect">
            <a:avLst/>
          </a:prstGeom>
        </p:spPr>
      </p:pic>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19121" y="1851759"/>
            <a:ext cx="6798100" cy="378436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电源输入端子位于变频器的上部。变频器的输出端子</a:t>
            </a:r>
            <a:r>
              <a:rPr lang="en-US" altLang="zh-CN" dirty="0">
                <a:latin typeface="+mn-ea"/>
              </a:rPr>
              <a:t>U</a:t>
            </a:r>
            <a:r>
              <a:rPr lang="zh-CN" altLang="en-US" dirty="0">
                <a:latin typeface="+mn-ea"/>
              </a:rPr>
              <a:t>、</a:t>
            </a:r>
            <a:r>
              <a:rPr lang="en-US" altLang="zh-CN" dirty="0">
                <a:latin typeface="+mn-ea"/>
              </a:rPr>
              <a:t>V</a:t>
            </a:r>
            <a:r>
              <a:rPr lang="zh-CN" altLang="en-US" dirty="0">
                <a:latin typeface="+mn-ea"/>
              </a:rPr>
              <a:t>、</a:t>
            </a:r>
            <a:r>
              <a:rPr lang="en-US" altLang="zh-CN" dirty="0">
                <a:latin typeface="+mn-ea"/>
              </a:rPr>
              <a:t>W</a:t>
            </a:r>
            <a:r>
              <a:rPr lang="zh-CN" altLang="en-US" dirty="0">
                <a:latin typeface="+mn-ea"/>
              </a:rPr>
              <a:t>位于变频器的下部，接三相电动机。</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DC+</a:t>
            </a:r>
            <a:r>
              <a:rPr lang="zh-CN" altLang="en-US" dirty="0">
                <a:latin typeface="+mn-ea"/>
              </a:rPr>
              <a:t>和</a:t>
            </a:r>
            <a:r>
              <a:rPr lang="en-US" altLang="zh-CN" dirty="0">
                <a:latin typeface="+mn-ea"/>
              </a:rPr>
              <a:t>DC-</a:t>
            </a:r>
            <a:r>
              <a:rPr lang="zh-CN" altLang="en-US" dirty="0">
                <a:latin typeface="+mn-ea"/>
              </a:rPr>
              <a:t>端子是直流母线侧端子。外形尺寸</a:t>
            </a:r>
            <a:r>
              <a:rPr lang="en-US" altLang="zh-CN" dirty="0">
                <a:latin typeface="+mn-ea"/>
              </a:rPr>
              <a:t>D</a:t>
            </a:r>
            <a:r>
              <a:rPr lang="zh-CN" altLang="en-US" dirty="0">
                <a:latin typeface="+mn-ea"/>
              </a:rPr>
              <a:t>的变频器多了两个制动电阻端子</a:t>
            </a:r>
            <a:r>
              <a:rPr lang="en-US" altLang="zh-CN" dirty="0">
                <a:latin typeface="+mn-ea"/>
              </a:rPr>
              <a:t>R1</a:t>
            </a:r>
            <a:r>
              <a:rPr lang="zh-CN" altLang="en-US" dirty="0">
                <a:latin typeface="+mn-ea"/>
              </a:rPr>
              <a:t>、</a:t>
            </a:r>
            <a:r>
              <a:rPr lang="en-US" altLang="zh-CN" dirty="0">
                <a:latin typeface="+mn-ea"/>
              </a:rPr>
              <a:t>R2</a:t>
            </a:r>
            <a:r>
              <a:rPr lang="zh-CN" altLang="en-US" dirty="0">
                <a:latin typeface="+mn-ea"/>
              </a:rPr>
              <a:t>，</a:t>
            </a:r>
            <a:r>
              <a:rPr lang="en-US" altLang="zh-CN" dirty="0">
                <a:latin typeface="+mn-ea"/>
              </a:rPr>
              <a:t>R1</a:t>
            </a:r>
            <a:r>
              <a:rPr lang="zh-CN" altLang="en-US" dirty="0">
                <a:latin typeface="+mn-ea"/>
              </a:rPr>
              <a:t>端子与</a:t>
            </a:r>
            <a:r>
              <a:rPr lang="en-US" altLang="zh-CN" dirty="0">
                <a:latin typeface="+mn-ea"/>
              </a:rPr>
              <a:t>DC+</a:t>
            </a:r>
            <a:r>
              <a:rPr lang="zh-CN" altLang="en-US" dirty="0">
                <a:latin typeface="+mn-ea"/>
              </a:rPr>
              <a:t>复用。</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变频器和电动机外壳接</a:t>
            </a:r>
            <a:r>
              <a:rPr lang="en-US" altLang="zh-CN" dirty="0">
                <a:latin typeface="+mn-ea"/>
              </a:rPr>
              <a:t>PE</a:t>
            </a:r>
            <a:r>
              <a:rPr lang="zh-CN" altLang="en-US" dirty="0">
                <a:latin typeface="+mn-ea"/>
              </a:rPr>
              <a:t>端子，用作设备的接地保护。</a:t>
            </a:r>
            <a:endParaRPr lang="en-US" altLang="zh-CN" dirty="0">
              <a:latin typeface="+mn-ea"/>
            </a:endParaRPr>
          </a:p>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对于</a:t>
            </a:r>
            <a:r>
              <a:rPr lang="en-US" altLang="zh-CN" sz="1800" dirty="0">
                <a:effectLst/>
                <a:ea typeface="宋体" panose="02010600030101010101" pitchFamily="2" charset="-122"/>
                <a:cs typeface="宋体" panose="02010600030101010101" pitchFamily="2" charset="-122"/>
              </a:rPr>
              <a:t>400V</a:t>
            </a:r>
            <a:r>
              <a:rPr lang="zh-CN" altLang="zh-CN" sz="1800" dirty="0">
                <a:effectLst/>
                <a:ea typeface="宋体" panose="02010600030101010101" pitchFamily="2" charset="-122"/>
                <a:cs typeface="宋体" panose="02010600030101010101" pitchFamily="2" charset="-122"/>
              </a:rPr>
              <a:t>输入变频器，电源输入及</a:t>
            </a:r>
            <a:r>
              <a:rPr lang="en-US" altLang="zh-CN" sz="1800" dirty="0">
                <a:effectLst/>
                <a:ea typeface="宋体" panose="02010600030101010101" pitchFamily="2" charset="-122"/>
                <a:cs typeface="宋体" panose="02010600030101010101" pitchFamily="2" charset="-122"/>
              </a:rPr>
              <a:t>PE</a:t>
            </a:r>
            <a:r>
              <a:rPr lang="zh-CN" altLang="zh-CN" sz="1800" dirty="0">
                <a:effectLst/>
                <a:ea typeface="宋体" panose="02010600030101010101" pitchFamily="2" charset="-122"/>
                <a:cs typeface="宋体" panose="02010600030101010101" pitchFamily="2" charset="-122"/>
              </a:rPr>
              <a:t>电缆截面积不小于</a:t>
            </a:r>
            <a:r>
              <a:rPr lang="en-US" altLang="zh-CN" sz="1800" dirty="0">
                <a:effectLst/>
                <a:ea typeface="宋体" panose="02010600030101010101" pitchFamily="2" charset="-122"/>
                <a:cs typeface="宋体" panose="02010600030101010101" pitchFamily="2" charset="-122"/>
              </a:rPr>
              <a:t>1mm</a:t>
            </a:r>
            <a:r>
              <a:rPr lang="en-US" altLang="zh-CN" sz="1800" baseline="30000" dirty="0">
                <a:effectLst/>
                <a:ea typeface="宋体" panose="02010600030101010101" pitchFamily="2" charset="-122"/>
                <a:cs typeface="宋体" panose="02010600030101010101" pitchFamily="2" charset="-122"/>
              </a:rPr>
              <a:t>2</a:t>
            </a:r>
            <a:r>
              <a:rPr lang="zh-CN" altLang="zh-CN" sz="1800" dirty="0">
                <a:effectLst/>
                <a:ea typeface="宋体" panose="02010600030101010101" pitchFamily="2" charset="-122"/>
                <a:cs typeface="宋体" panose="02010600030101010101" pitchFamily="2" charset="-122"/>
              </a:rPr>
              <a:t>，输出电缆及接地线截面积不小于</a:t>
            </a:r>
            <a:r>
              <a:rPr lang="en-US" altLang="zh-CN" sz="1800" dirty="0">
                <a:effectLst/>
                <a:ea typeface="宋体" panose="02010600030101010101" pitchFamily="2" charset="-122"/>
                <a:cs typeface="宋体" panose="02010600030101010101" pitchFamily="2" charset="-122"/>
              </a:rPr>
              <a:t>1mm</a:t>
            </a:r>
            <a:r>
              <a:rPr lang="en-US" altLang="zh-CN" sz="1800" baseline="30000" dirty="0">
                <a:effectLst/>
                <a:ea typeface="宋体" panose="02010600030101010101" pitchFamily="2" charset="-122"/>
                <a:cs typeface="宋体" panose="02010600030101010101" pitchFamily="2" charset="-122"/>
              </a:rPr>
              <a:t>2</a:t>
            </a:r>
            <a:r>
              <a:rPr lang="zh-CN" altLang="zh-CN" sz="1800" dirty="0">
                <a:effectLst/>
                <a:ea typeface="宋体" panose="02010600030101010101" pitchFamily="2" charset="-122"/>
                <a:cs typeface="宋体" panose="02010600030101010101" pitchFamily="2" charset="-122"/>
              </a:rPr>
              <a:t>；</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对于</a:t>
            </a:r>
            <a:r>
              <a:rPr lang="en-US" altLang="zh-CN" sz="1800" dirty="0">
                <a:effectLst/>
                <a:ea typeface="宋体" panose="02010600030101010101" pitchFamily="2" charset="-122"/>
                <a:cs typeface="宋体" panose="02010600030101010101" pitchFamily="2" charset="-122"/>
              </a:rPr>
              <a:t>230V</a:t>
            </a:r>
            <a:r>
              <a:rPr lang="zh-CN" altLang="zh-CN" sz="1800" dirty="0">
                <a:effectLst/>
                <a:ea typeface="宋体" panose="02010600030101010101" pitchFamily="2" charset="-122"/>
                <a:cs typeface="宋体" panose="02010600030101010101" pitchFamily="2" charset="-122"/>
              </a:rPr>
              <a:t>输入变频器，电源输入及</a:t>
            </a:r>
            <a:r>
              <a:rPr lang="en-US" altLang="zh-CN" sz="1800" dirty="0">
                <a:effectLst/>
                <a:ea typeface="宋体" panose="02010600030101010101" pitchFamily="2" charset="-122"/>
                <a:cs typeface="宋体" panose="02010600030101010101" pitchFamily="2" charset="-122"/>
              </a:rPr>
              <a:t>PE</a:t>
            </a:r>
            <a:r>
              <a:rPr lang="zh-CN" altLang="zh-CN" sz="1800" dirty="0">
                <a:effectLst/>
                <a:ea typeface="宋体" panose="02010600030101010101" pitchFamily="2" charset="-122"/>
                <a:cs typeface="宋体" panose="02010600030101010101" pitchFamily="2" charset="-122"/>
              </a:rPr>
              <a:t>截面积不小于</a:t>
            </a:r>
            <a:r>
              <a:rPr lang="en-US" altLang="zh-CN" sz="1800" dirty="0">
                <a:effectLst/>
                <a:ea typeface="宋体" panose="02010600030101010101" pitchFamily="2" charset="-122"/>
                <a:cs typeface="宋体" panose="02010600030101010101" pitchFamily="2" charset="-122"/>
              </a:rPr>
              <a:t>1mm</a:t>
            </a:r>
            <a:r>
              <a:rPr lang="en-US" altLang="zh-CN" sz="1800" baseline="30000" dirty="0">
                <a:effectLst/>
                <a:ea typeface="宋体" panose="02010600030101010101" pitchFamily="2" charset="-122"/>
                <a:cs typeface="宋体" panose="02010600030101010101" pitchFamily="2" charset="-122"/>
              </a:rPr>
              <a:t>2</a:t>
            </a:r>
            <a:r>
              <a:rPr lang="zh-CN" altLang="zh-CN" sz="1800" dirty="0">
                <a:effectLst/>
                <a:ea typeface="宋体" panose="02010600030101010101" pitchFamily="2" charset="-122"/>
                <a:cs typeface="宋体" panose="02010600030101010101" pitchFamily="2" charset="-122"/>
              </a:rPr>
              <a:t>，输出电缆及接地线截面积不小于</a:t>
            </a:r>
            <a:r>
              <a:rPr lang="en-US" altLang="zh-CN" sz="1800" dirty="0">
                <a:effectLst/>
                <a:ea typeface="宋体" panose="02010600030101010101" pitchFamily="2" charset="-122"/>
                <a:cs typeface="宋体" panose="02010600030101010101" pitchFamily="2" charset="-122"/>
              </a:rPr>
              <a:t>1mm</a:t>
            </a:r>
            <a:r>
              <a:rPr lang="en-US" altLang="zh-CN" sz="1800" baseline="30000" dirty="0">
                <a:effectLst/>
                <a:ea typeface="宋体" panose="02010600030101010101" pitchFamily="2" charset="-122"/>
                <a:cs typeface="宋体" panose="02010600030101010101" pitchFamily="2" charset="-122"/>
              </a:rPr>
              <a:t>2</a:t>
            </a:r>
            <a:r>
              <a:rPr lang="zh-CN" altLang="zh-CN" sz="1800" dirty="0">
                <a:effectLst/>
                <a:ea typeface="宋体" panose="02010600030101010101" pitchFamily="2" charset="-122"/>
                <a:cs typeface="宋体" panose="02010600030101010101" pitchFamily="2" charset="-122"/>
              </a:rPr>
              <a:t>。</a:t>
            </a:r>
            <a:endParaRPr lang="zh-CN" altLang="en-US" dirty="0">
              <a:latin typeface="+mn-ea"/>
            </a:endParaRPr>
          </a:p>
        </p:txBody>
      </p:sp>
      <p:sp>
        <p:nvSpPr>
          <p:cNvPr id="3" name="文本框 2">
            <a:extLst>
              <a:ext uri="{FF2B5EF4-FFF2-40B4-BE49-F238E27FC236}">
                <a16:creationId xmlns:a16="http://schemas.microsoft.com/office/drawing/2014/main" id="{69ECB2A1-6B53-B674-ACF8-E33E8B9840EB}"/>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9573392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19121" y="1640570"/>
            <a:ext cx="6310313" cy="252037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变频器的控制电路接口，能够实现与外部器件的接口、控制信号的输入和变频器状态信号的输出。</a:t>
            </a:r>
          </a:p>
          <a:p>
            <a:pPr marL="285750" indent="-285750">
              <a:lnSpc>
                <a:spcPct val="150000"/>
              </a:lnSpc>
              <a:buFont typeface="Arial" panose="020B0604020202020204" pitchFamily="34" charset="0"/>
              <a:buChar char="•"/>
            </a:pPr>
            <a:r>
              <a:rPr lang="zh-CN" altLang="en-US" dirty="0">
                <a:latin typeface="+mn-ea"/>
              </a:rPr>
              <a:t>用户可以通过变频器的端子连接外部电路和控制元件，实现与变频器的接口和控制功能。</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依据外形尺寸不同，变频器对端子安排也不相同，名称也不同。</a:t>
            </a:r>
            <a:endParaRPr lang="en-US" altLang="zh-CN" dirty="0">
              <a:latin typeface="+mn-ea"/>
            </a:endParaRPr>
          </a:p>
        </p:txBody>
      </p: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7" name="图片 6">
            <a:extLst>
              <a:ext uri="{FF2B5EF4-FFF2-40B4-BE49-F238E27FC236}">
                <a16:creationId xmlns:a16="http://schemas.microsoft.com/office/drawing/2014/main" id="{F029F075-4766-96F5-9EF8-42377BEAD3C3}"/>
              </a:ext>
            </a:extLst>
          </p:cNvPr>
          <p:cNvPicPr>
            <a:picLocks noChangeAspect="1"/>
          </p:cNvPicPr>
          <p:nvPr/>
        </p:nvPicPr>
        <p:blipFill>
          <a:blip r:embed="rId2"/>
          <a:stretch>
            <a:fillRect/>
          </a:stretch>
        </p:blipFill>
        <p:spPr>
          <a:xfrm>
            <a:off x="7921277" y="1392973"/>
            <a:ext cx="2088232" cy="4463787"/>
          </a:xfrm>
          <a:prstGeom prst="rect">
            <a:avLst/>
          </a:prstGeom>
        </p:spPr>
      </p:pic>
      <p:sp>
        <p:nvSpPr>
          <p:cNvPr id="2" name="Rectangle 8">
            <a:extLst>
              <a:ext uri="{FF2B5EF4-FFF2-40B4-BE49-F238E27FC236}">
                <a16:creationId xmlns:a16="http://schemas.microsoft.com/office/drawing/2014/main" id="{7C02BCED-4A39-79C8-C630-5D94D1D4135E}"/>
              </a:ext>
            </a:extLst>
          </p:cNvPr>
          <p:cNvSpPr>
            <a:spLocks noChangeArrowheads="1"/>
          </p:cNvSpPr>
          <p:nvPr/>
        </p:nvSpPr>
        <p:spPr bwMode="auto">
          <a:xfrm>
            <a:off x="630382" y="103124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2.1.2 </a:t>
            </a:r>
            <a:r>
              <a:rPr lang="zh-CN" altLang="en-US" sz="2400" b="1" dirty="0">
                <a:solidFill>
                  <a:srgbClr val="294B64"/>
                </a:solidFill>
                <a:latin typeface="微软雅黑" panose="020B0503020204020204" charset="-122"/>
                <a:ea typeface="微软雅黑" panose="020B0503020204020204" charset="-122"/>
              </a:rPr>
              <a:t>控制电路端子及接线</a:t>
            </a:r>
          </a:p>
        </p:txBody>
      </p:sp>
    </p:spTree>
    <p:extLst>
      <p:ext uri="{BB962C8B-B14F-4D97-AF65-F5344CB8AC3E}">
        <p14:creationId xmlns:p14="http://schemas.microsoft.com/office/powerpoint/2010/main" val="194364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02852" y="1413501"/>
            <a:ext cx="10342761" cy="85837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变频器根据外形尺寸有两种排列方式，一种是</a:t>
            </a:r>
            <a:r>
              <a:rPr lang="en-US" altLang="zh-CN" dirty="0">
                <a:latin typeface="+mn-ea"/>
              </a:rPr>
              <a:t>FSAA/FSAB </a:t>
            </a:r>
            <a:r>
              <a:rPr lang="zh-CN" altLang="en-US" dirty="0">
                <a:latin typeface="+mn-ea"/>
              </a:rPr>
              <a:t>的控制端子配置，另一种是外形尺寸</a:t>
            </a:r>
            <a:r>
              <a:rPr lang="en-US" altLang="zh-CN" dirty="0">
                <a:latin typeface="+mn-ea"/>
              </a:rPr>
              <a:t>FSA </a:t>
            </a:r>
            <a:r>
              <a:rPr lang="zh-CN" altLang="en-US" dirty="0">
                <a:latin typeface="+mn-ea"/>
              </a:rPr>
              <a:t>至 </a:t>
            </a:r>
            <a:r>
              <a:rPr lang="en-US" altLang="zh-CN" dirty="0">
                <a:latin typeface="+mn-ea"/>
              </a:rPr>
              <a:t>FSE</a:t>
            </a:r>
            <a:r>
              <a:rPr lang="zh-CN" altLang="en-US" dirty="0">
                <a:latin typeface="+mn-ea"/>
              </a:rPr>
              <a:t>的控制端子配置，</a:t>
            </a:r>
          </a:p>
        </p:txBody>
      </p: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6" name="图片 5">
            <a:extLst>
              <a:ext uri="{FF2B5EF4-FFF2-40B4-BE49-F238E27FC236}">
                <a16:creationId xmlns:a16="http://schemas.microsoft.com/office/drawing/2014/main" id="{D14C4D45-236C-2642-2EFC-C13D8D2A68DA}"/>
              </a:ext>
            </a:extLst>
          </p:cNvPr>
          <p:cNvPicPr>
            <a:picLocks noChangeAspect="1"/>
          </p:cNvPicPr>
          <p:nvPr/>
        </p:nvPicPr>
        <p:blipFill>
          <a:blip r:embed="rId2"/>
          <a:stretch>
            <a:fillRect/>
          </a:stretch>
        </p:blipFill>
        <p:spPr>
          <a:xfrm>
            <a:off x="934375" y="2520007"/>
            <a:ext cx="5026660" cy="2750820"/>
          </a:xfrm>
          <a:prstGeom prst="rect">
            <a:avLst/>
          </a:prstGeom>
          <a:noFill/>
          <a:ln w="9525" cap="flat" cmpd="sng">
            <a:noFill/>
            <a:prstDash val="solid"/>
            <a:round/>
          </a:ln>
        </p:spPr>
      </p:pic>
      <p:pic>
        <p:nvPicPr>
          <p:cNvPr id="2" name="图片 1">
            <a:extLst>
              <a:ext uri="{FF2B5EF4-FFF2-40B4-BE49-F238E27FC236}">
                <a16:creationId xmlns:a16="http://schemas.microsoft.com/office/drawing/2014/main" id="{538B80C5-93D0-651F-7665-FBBA9F99610D}"/>
              </a:ext>
            </a:extLst>
          </p:cNvPr>
          <p:cNvPicPr>
            <a:picLocks noChangeAspect="1"/>
          </p:cNvPicPr>
          <p:nvPr/>
        </p:nvPicPr>
        <p:blipFill>
          <a:blip r:embed="rId3"/>
          <a:srcRect t="9698"/>
          <a:stretch>
            <a:fillRect/>
          </a:stretch>
        </p:blipFill>
        <p:spPr>
          <a:xfrm>
            <a:off x="5963161" y="3449325"/>
            <a:ext cx="4872355" cy="1405890"/>
          </a:xfrm>
          <a:prstGeom prst="rect">
            <a:avLst/>
          </a:prstGeom>
          <a:noFill/>
          <a:ln w="9525" cap="flat" cmpd="sng">
            <a:noFill/>
            <a:prstDash val="solid"/>
            <a:round/>
          </a:ln>
        </p:spPr>
      </p:pic>
      <p:sp>
        <p:nvSpPr>
          <p:cNvPr id="7" name="文本框 6">
            <a:extLst>
              <a:ext uri="{FF2B5EF4-FFF2-40B4-BE49-F238E27FC236}">
                <a16:creationId xmlns:a16="http://schemas.microsoft.com/office/drawing/2014/main" id="{D2A228C1-E6EF-8659-9BC9-91032C6419EC}"/>
              </a:ext>
            </a:extLst>
          </p:cNvPr>
          <p:cNvSpPr txBox="1"/>
          <p:nvPr/>
        </p:nvSpPr>
        <p:spPr>
          <a:xfrm>
            <a:off x="934374" y="5553814"/>
            <a:ext cx="10342761" cy="369332"/>
          </a:xfrm>
          <a:prstGeom prst="rect">
            <a:avLst/>
          </a:prstGeom>
          <a:noFill/>
        </p:spPr>
        <p:txBody>
          <a:bodyPr wrap="square">
            <a:spAutoFit/>
          </a:bodyPr>
          <a:lstStyle/>
          <a:p>
            <a:pPr algn="ct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）外形尺寸是</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FSAA/FSAB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的控制端子配置图</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外形尺寸是</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FSA </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至</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FSE</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的控制端子配置图</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106545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9865096" cy="85837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变频器的控制电路端子主要有电源端子、输入端子、输出端子和通讯端子四种类型，既有数字量输入和输出，也有模拟量输入和输出。</a:t>
            </a:r>
          </a:p>
        </p:txBody>
      </p: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2.1 SINAMICS V20</a:t>
            </a:r>
            <a:r>
              <a:rPr lang="zh-CN" altLang="en-US" sz="3200" b="1" dirty="0">
                <a:solidFill>
                  <a:srgbClr val="022F4F"/>
                </a:solidFill>
                <a:latin typeface="微软雅黑" panose="020B0503020204020204" charset="-122"/>
                <a:ea typeface="微软雅黑" panose="020B0503020204020204" charset="-122"/>
              </a:rPr>
              <a:t>变频器端子和面板操作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4" name="表格 3">
            <a:extLst>
              <a:ext uri="{FF2B5EF4-FFF2-40B4-BE49-F238E27FC236}">
                <a16:creationId xmlns:a16="http://schemas.microsoft.com/office/drawing/2014/main" id="{8EAFA3AA-DF56-DFF3-8B42-DA343890DDCD}"/>
              </a:ext>
            </a:extLst>
          </p:cNvPr>
          <p:cNvGraphicFramePr>
            <a:graphicFrameLocks noGrp="1"/>
          </p:cNvGraphicFramePr>
          <p:nvPr>
            <p:extLst>
              <p:ext uri="{D42A27DB-BD31-4B8C-83A1-F6EECF244321}">
                <p14:modId xmlns:p14="http://schemas.microsoft.com/office/powerpoint/2010/main" val="3714493161"/>
              </p:ext>
            </p:extLst>
          </p:nvPr>
        </p:nvGraphicFramePr>
        <p:xfrm>
          <a:off x="1272946" y="2280020"/>
          <a:ext cx="9217024" cy="4023360"/>
        </p:xfrm>
        <a:graphic>
          <a:graphicData uri="http://schemas.openxmlformats.org/drawingml/2006/table">
            <a:tbl>
              <a:tblPr>
                <a:tableStyleId>{22838BEF-8BB2-4498-84A7-C5851F593DF1}</a:tableStyleId>
              </a:tblPr>
              <a:tblGrid>
                <a:gridCol w="979016">
                  <a:extLst>
                    <a:ext uri="{9D8B030D-6E8A-4147-A177-3AD203B41FA5}">
                      <a16:colId xmlns:a16="http://schemas.microsoft.com/office/drawing/2014/main" val="3627501681"/>
                    </a:ext>
                  </a:extLst>
                </a:gridCol>
                <a:gridCol w="1022108">
                  <a:extLst>
                    <a:ext uri="{9D8B030D-6E8A-4147-A177-3AD203B41FA5}">
                      <a16:colId xmlns:a16="http://schemas.microsoft.com/office/drawing/2014/main" val="3895882186"/>
                    </a:ext>
                  </a:extLst>
                </a:gridCol>
                <a:gridCol w="1566098">
                  <a:extLst>
                    <a:ext uri="{9D8B030D-6E8A-4147-A177-3AD203B41FA5}">
                      <a16:colId xmlns:a16="http://schemas.microsoft.com/office/drawing/2014/main" val="3606782476"/>
                    </a:ext>
                  </a:extLst>
                </a:gridCol>
                <a:gridCol w="5649802">
                  <a:extLst>
                    <a:ext uri="{9D8B030D-6E8A-4147-A177-3AD203B41FA5}">
                      <a16:colId xmlns:a16="http://schemas.microsoft.com/office/drawing/2014/main" val="2919499241"/>
                    </a:ext>
                  </a:extLst>
                </a:gridCol>
              </a:tblGrid>
              <a:tr h="0">
                <a:tc>
                  <a:txBody>
                    <a:bodyPr/>
                    <a:lstStyle/>
                    <a:p>
                      <a:pPr algn="ctr"/>
                      <a:r>
                        <a:rPr lang="zh-CN" sz="1200">
                          <a:effectLst/>
                        </a:rPr>
                        <a:t>信号类型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端子编号</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端子标记</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功能</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59236202"/>
                  </a:ext>
                </a:extLst>
              </a:tr>
              <a:tr h="0">
                <a:tc>
                  <a:txBody>
                    <a:bodyPr/>
                    <a:lstStyle/>
                    <a:p>
                      <a:pPr algn="ctr"/>
                      <a:r>
                        <a:rPr lang="zh-CN" sz="1200">
                          <a:effectLst/>
                        </a:rPr>
                        <a:t>模拟量电源</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10V</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以</a:t>
                      </a:r>
                      <a:r>
                        <a:rPr lang="en-US" sz="1200">
                          <a:effectLst/>
                        </a:rPr>
                        <a:t>0V</a:t>
                      </a:r>
                      <a:r>
                        <a:rPr lang="zh-CN" sz="1200">
                          <a:effectLst/>
                        </a:rPr>
                        <a:t>为参考的</a:t>
                      </a:r>
                      <a:r>
                        <a:rPr lang="en-US" sz="1200">
                          <a:effectLst/>
                        </a:rPr>
                        <a:t> 10 V </a:t>
                      </a:r>
                      <a:r>
                        <a:rPr lang="zh-CN" sz="1200">
                          <a:effectLst/>
                        </a:rPr>
                        <a:t>输出</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703853349"/>
                  </a:ext>
                </a:extLst>
              </a:tr>
              <a:tr h="0">
                <a:tc rowSpan="2">
                  <a:txBody>
                    <a:bodyPr/>
                    <a:lstStyle/>
                    <a:p>
                      <a:pPr algn="ctr"/>
                      <a:r>
                        <a:rPr lang="zh-CN" sz="1200">
                          <a:effectLst/>
                        </a:rPr>
                        <a:t>模拟量输入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AI1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单端双极性电流和电压模式；电压输入范围</a:t>
                      </a:r>
                      <a:r>
                        <a:rPr lang="en-US" sz="1200">
                          <a:effectLst/>
                        </a:rPr>
                        <a:t>-10V</a:t>
                      </a:r>
                      <a:r>
                        <a:rPr lang="zh-CN" sz="1200">
                          <a:effectLst/>
                        </a:rPr>
                        <a:t>∼</a:t>
                      </a:r>
                      <a:r>
                        <a:rPr lang="en-US" sz="1200">
                          <a:effectLst/>
                        </a:rPr>
                        <a:t>10V</a:t>
                      </a:r>
                      <a:r>
                        <a:rPr lang="zh-CN" sz="1200">
                          <a:effectLst/>
                        </a:rPr>
                        <a:t>；电流输入范围</a:t>
                      </a:r>
                      <a:r>
                        <a:rPr lang="en-US" sz="1200">
                          <a:effectLst/>
                        </a:rPr>
                        <a:t>0</a:t>
                      </a:r>
                      <a:r>
                        <a:rPr lang="zh-CN" sz="1200">
                          <a:effectLst/>
                        </a:rPr>
                        <a:t>∼</a:t>
                      </a:r>
                      <a:r>
                        <a:rPr lang="en-US" sz="1200">
                          <a:effectLst/>
                        </a:rPr>
                        <a:t>20mA</a:t>
                      </a:r>
                      <a:r>
                        <a:rPr lang="zh-CN" sz="1200">
                          <a:effectLst/>
                        </a:rPr>
                        <a:t>（</a:t>
                      </a:r>
                      <a:r>
                        <a:rPr lang="en-US" sz="1200">
                          <a:effectLst/>
                        </a:rPr>
                        <a:t>4</a:t>
                      </a:r>
                      <a:r>
                        <a:rPr lang="zh-CN" sz="1200">
                          <a:effectLst/>
                        </a:rPr>
                        <a:t>∼</a:t>
                      </a:r>
                      <a:r>
                        <a:rPr lang="en-US" sz="1200">
                          <a:effectLst/>
                        </a:rPr>
                        <a:t>20 mA</a:t>
                      </a:r>
                      <a:r>
                        <a:rPr lang="zh-CN" sz="1200">
                          <a:effectLst/>
                        </a:rPr>
                        <a:t>可配置）</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88873412"/>
                  </a:ext>
                </a:extLst>
              </a:tr>
              <a:tr h="175260">
                <a:tc vMerge="1">
                  <a:txBody>
                    <a:bodyPr/>
                    <a:lstStyle/>
                    <a:p>
                      <a:endParaRPr lang="zh-CN" altLang="en-US"/>
                    </a:p>
                  </a:txBody>
                  <a:tcPr/>
                </a:tc>
                <a:tc>
                  <a:txBody>
                    <a:bodyPr/>
                    <a:lstStyle/>
                    <a:p>
                      <a:pPr algn="ctr"/>
                      <a:r>
                        <a:rPr lang="en-US" sz="1200">
                          <a:effectLst/>
                        </a:rPr>
                        <a:t>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AI2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单端单极性电流和电压模式；电压输入范围</a:t>
                      </a:r>
                      <a:r>
                        <a:rPr lang="en-US" sz="1200">
                          <a:effectLst/>
                        </a:rPr>
                        <a:t>0V </a:t>
                      </a:r>
                      <a:r>
                        <a:rPr lang="zh-CN" sz="1200">
                          <a:effectLst/>
                        </a:rPr>
                        <a:t>∼</a:t>
                      </a:r>
                      <a:r>
                        <a:rPr lang="en-US" sz="1200">
                          <a:effectLst/>
                        </a:rPr>
                        <a:t>10V</a:t>
                      </a:r>
                      <a:r>
                        <a:rPr lang="zh-CN" sz="1200">
                          <a:effectLst/>
                        </a:rPr>
                        <a:t>；电流输入范围</a:t>
                      </a:r>
                      <a:r>
                        <a:rPr lang="en-US" sz="1200">
                          <a:effectLst/>
                        </a:rPr>
                        <a:t>0</a:t>
                      </a:r>
                      <a:r>
                        <a:rPr lang="zh-CN" sz="1200">
                          <a:effectLst/>
                        </a:rPr>
                        <a:t>∼</a:t>
                      </a:r>
                      <a:r>
                        <a:rPr lang="en-US" sz="1200">
                          <a:effectLst/>
                        </a:rPr>
                        <a:t>20mA</a:t>
                      </a:r>
                      <a:r>
                        <a:rPr lang="zh-CN" sz="1200">
                          <a:effectLst/>
                        </a:rPr>
                        <a:t>（</a:t>
                      </a:r>
                      <a:r>
                        <a:rPr lang="en-US" sz="1200">
                          <a:effectLst/>
                        </a:rPr>
                        <a:t>4</a:t>
                      </a:r>
                      <a:r>
                        <a:rPr lang="zh-CN" sz="1200">
                          <a:effectLst/>
                        </a:rPr>
                        <a:t>∼</a:t>
                      </a:r>
                      <a:r>
                        <a:rPr lang="en-US" sz="1200">
                          <a:effectLst/>
                        </a:rPr>
                        <a:t>20mA</a:t>
                      </a:r>
                      <a:r>
                        <a:rPr lang="zh-CN" sz="1200">
                          <a:effectLst/>
                        </a:rPr>
                        <a:t>可配置）</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15949526"/>
                  </a:ext>
                </a:extLst>
              </a:tr>
              <a:tr h="0">
                <a:tc>
                  <a:txBody>
                    <a:bodyPr/>
                    <a:lstStyle/>
                    <a:p>
                      <a:pPr algn="ctr"/>
                      <a:r>
                        <a:rPr lang="zh-CN" sz="1200">
                          <a:effectLst/>
                        </a:rPr>
                        <a:t>模拟量输出</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4</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AO1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单端双极性电流模式，电流输入范围</a:t>
                      </a:r>
                      <a:r>
                        <a:rPr lang="en-US" sz="1200">
                          <a:effectLst/>
                        </a:rPr>
                        <a:t>0</a:t>
                      </a:r>
                      <a:r>
                        <a:rPr lang="zh-CN" sz="1200">
                          <a:effectLst/>
                        </a:rPr>
                        <a:t>∼</a:t>
                      </a:r>
                      <a:r>
                        <a:rPr lang="en-US" sz="1200">
                          <a:effectLst/>
                        </a:rPr>
                        <a:t>20mA</a:t>
                      </a:r>
                      <a:r>
                        <a:rPr lang="zh-CN" sz="1200">
                          <a:effectLst/>
                        </a:rPr>
                        <a:t>（</a:t>
                      </a:r>
                      <a:r>
                        <a:rPr lang="en-US" sz="1200">
                          <a:effectLst/>
                        </a:rPr>
                        <a:t>4</a:t>
                      </a:r>
                      <a:r>
                        <a:rPr lang="zh-CN" sz="1200">
                          <a:effectLst/>
                        </a:rPr>
                        <a:t>∼</a:t>
                      </a:r>
                      <a:r>
                        <a:rPr lang="en-US" sz="1200">
                          <a:effectLst/>
                        </a:rPr>
                        <a:t>20mA</a:t>
                      </a:r>
                      <a:r>
                        <a:rPr lang="zh-CN" sz="1200">
                          <a:effectLst/>
                        </a:rPr>
                        <a:t>可配置）</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33633900"/>
                  </a:ext>
                </a:extLst>
              </a:tr>
              <a:tr h="0">
                <a:tc>
                  <a:txBody>
                    <a:bodyPr/>
                    <a:lstStyle/>
                    <a:p>
                      <a:pPr algn="ctr"/>
                      <a:r>
                        <a:rPr lang="en-US" sz="12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0V</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200">
                          <a:effectLst/>
                        </a:rPr>
                        <a:t>RS485 </a:t>
                      </a:r>
                      <a:r>
                        <a:rPr lang="zh-CN" sz="1200">
                          <a:effectLst/>
                        </a:rPr>
                        <a:t>通讯及模拟量输入</a:t>
                      </a:r>
                      <a:r>
                        <a:rPr lang="en-US" sz="1200">
                          <a:effectLst/>
                        </a:rPr>
                        <a:t>/</a:t>
                      </a:r>
                      <a:r>
                        <a:rPr lang="zh-CN" sz="1200">
                          <a:effectLst/>
                        </a:rPr>
                        <a:t>输出参考电位</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12909184"/>
                  </a:ext>
                </a:extLst>
              </a:tr>
              <a:tr h="0">
                <a:tc rowSpan="2">
                  <a:txBody>
                    <a:bodyPr/>
                    <a:lstStyle/>
                    <a:p>
                      <a:pPr algn="ctr"/>
                      <a:r>
                        <a:rPr lang="en-US" sz="1200">
                          <a:effectLst/>
                        </a:rPr>
                        <a:t>RS485</a:t>
                      </a:r>
                      <a:r>
                        <a:rPr lang="zh-CN" sz="1200">
                          <a:effectLst/>
                        </a:rPr>
                        <a:t>通讯</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6</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P+</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200">
                          <a:effectLst/>
                        </a:rPr>
                        <a:t>RS485 P+</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49499219"/>
                  </a:ext>
                </a:extLst>
              </a:tr>
              <a:tr h="0">
                <a:tc vMerge="1">
                  <a:txBody>
                    <a:bodyPr/>
                    <a:lstStyle/>
                    <a:p>
                      <a:endParaRPr lang="zh-CN" altLang="en-US"/>
                    </a:p>
                  </a:txBody>
                  <a:tcPr/>
                </a:tc>
                <a:tc>
                  <a:txBody>
                    <a:bodyPr/>
                    <a:lstStyle/>
                    <a:p>
                      <a:pPr algn="ctr"/>
                      <a:r>
                        <a:rPr lang="en-US" sz="1200">
                          <a:effectLst/>
                        </a:rPr>
                        <a:t>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N-</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200">
                          <a:effectLst/>
                        </a:rPr>
                        <a:t>RS485 N-</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270003733"/>
                  </a:ext>
                </a:extLst>
              </a:tr>
              <a:tr h="0">
                <a:tc rowSpan="5">
                  <a:txBody>
                    <a:bodyPr/>
                    <a:lstStyle/>
                    <a:p>
                      <a:pPr algn="ctr"/>
                      <a:r>
                        <a:rPr lang="zh-CN" sz="1200">
                          <a:effectLst/>
                        </a:rPr>
                        <a:t>数字量输入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8</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a:t>
                      </a:r>
                      <a:r>
                        <a:rPr lang="en-US" sz="1200">
                          <a:effectLst/>
                        </a:rPr>
                        <a:t>1</a:t>
                      </a:r>
                      <a:r>
                        <a:rPr lang="zh-CN" sz="1200">
                          <a:effectLst/>
                        </a:rPr>
                        <a:t>，</a:t>
                      </a:r>
                      <a:r>
                        <a:rPr lang="en-US" sz="1200">
                          <a:effectLst/>
                        </a:rPr>
                        <a:t>NPN</a:t>
                      </a:r>
                      <a:r>
                        <a:rPr lang="zh-CN" sz="1200">
                          <a:effectLst/>
                        </a:rPr>
                        <a:t>或</a:t>
                      </a:r>
                      <a:r>
                        <a:rPr lang="en-US" sz="1200">
                          <a:effectLst/>
                        </a:rPr>
                        <a:t>PNP</a:t>
                      </a:r>
                      <a:r>
                        <a:rPr lang="zh-CN" sz="1200">
                          <a:effectLst/>
                        </a:rPr>
                        <a:t>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05213679"/>
                  </a:ext>
                </a:extLst>
              </a:tr>
              <a:tr h="0">
                <a:tc vMerge="1">
                  <a:txBody>
                    <a:bodyPr/>
                    <a:lstStyle/>
                    <a:p>
                      <a:endParaRPr lang="zh-CN" altLang="en-US"/>
                    </a:p>
                  </a:txBody>
                  <a:tcPr/>
                </a:tc>
                <a:tc>
                  <a:txBody>
                    <a:bodyPr/>
                    <a:lstStyle/>
                    <a:p>
                      <a:pPr algn="ctr"/>
                      <a:r>
                        <a:rPr lang="en-US" sz="1200">
                          <a:effectLst/>
                        </a:rPr>
                        <a:t>9</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a:t>
                      </a:r>
                      <a:r>
                        <a:rPr lang="en-US" sz="1200">
                          <a:effectLst/>
                        </a:rPr>
                        <a:t>2</a:t>
                      </a:r>
                      <a:r>
                        <a:rPr lang="zh-CN" sz="1200">
                          <a:effectLst/>
                        </a:rPr>
                        <a:t>，</a:t>
                      </a:r>
                      <a:r>
                        <a:rPr lang="en-US" sz="1200">
                          <a:effectLst/>
                        </a:rPr>
                        <a:t>NPN</a:t>
                      </a:r>
                      <a:r>
                        <a:rPr lang="zh-CN" sz="1200">
                          <a:effectLst/>
                        </a:rPr>
                        <a:t>或</a:t>
                      </a:r>
                      <a:r>
                        <a:rPr lang="en-US" sz="1200">
                          <a:effectLst/>
                        </a:rPr>
                        <a:t>PNP</a:t>
                      </a:r>
                      <a:r>
                        <a:rPr lang="zh-CN" sz="1200">
                          <a:effectLst/>
                        </a:rPr>
                        <a:t>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85692630"/>
                  </a:ext>
                </a:extLst>
              </a:tr>
              <a:tr h="0">
                <a:tc vMerge="1">
                  <a:txBody>
                    <a:bodyPr/>
                    <a:lstStyle/>
                    <a:p>
                      <a:endParaRPr lang="zh-CN" altLang="en-US"/>
                    </a:p>
                  </a:txBody>
                  <a:tcPr/>
                </a:tc>
                <a:tc>
                  <a:txBody>
                    <a:bodyPr/>
                    <a:lstStyle/>
                    <a:p>
                      <a:pPr algn="ctr"/>
                      <a:r>
                        <a:rPr lang="en-US" sz="1200">
                          <a:effectLst/>
                        </a:rPr>
                        <a:t>10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a:t>
                      </a:r>
                      <a:r>
                        <a:rPr lang="en-US" sz="1200">
                          <a:effectLst/>
                        </a:rPr>
                        <a:t>3</a:t>
                      </a:r>
                      <a:r>
                        <a:rPr lang="zh-CN" sz="1200">
                          <a:effectLst/>
                        </a:rPr>
                        <a:t>，</a:t>
                      </a:r>
                      <a:r>
                        <a:rPr lang="en-US" sz="1200">
                          <a:effectLst/>
                        </a:rPr>
                        <a:t>NPN</a:t>
                      </a:r>
                      <a:r>
                        <a:rPr lang="zh-CN" sz="1200">
                          <a:effectLst/>
                        </a:rPr>
                        <a:t>或</a:t>
                      </a:r>
                      <a:r>
                        <a:rPr lang="en-US" sz="1200">
                          <a:effectLst/>
                        </a:rPr>
                        <a:t>PNP</a:t>
                      </a:r>
                      <a:r>
                        <a:rPr lang="zh-CN" sz="1200">
                          <a:effectLst/>
                        </a:rPr>
                        <a:t>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24724254"/>
                  </a:ext>
                </a:extLst>
              </a:tr>
              <a:tr h="0">
                <a:tc vMerge="1">
                  <a:txBody>
                    <a:bodyPr/>
                    <a:lstStyle/>
                    <a:p>
                      <a:endParaRPr lang="zh-CN" altLang="en-US"/>
                    </a:p>
                  </a:txBody>
                  <a:tcPr/>
                </a:tc>
                <a:tc>
                  <a:txBody>
                    <a:bodyPr/>
                    <a:lstStyle/>
                    <a:p>
                      <a:pPr algn="ctr"/>
                      <a:r>
                        <a:rPr lang="en-US" sz="1200">
                          <a:effectLst/>
                        </a:rPr>
                        <a:t>11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DI4</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a:t>
                      </a:r>
                      <a:r>
                        <a:rPr lang="en-US" sz="1200">
                          <a:effectLst/>
                        </a:rPr>
                        <a:t>4</a:t>
                      </a:r>
                      <a:r>
                        <a:rPr lang="zh-CN" sz="1200">
                          <a:effectLst/>
                        </a:rPr>
                        <a:t>，</a:t>
                      </a:r>
                      <a:r>
                        <a:rPr lang="en-US" sz="1200">
                          <a:effectLst/>
                        </a:rPr>
                        <a:t>NPN</a:t>
                      </a:r>
                      <a:r>
                        <a:rPr lang="zh-CN" sz="1200">
                          <a:effectLst/>
                        </a:rPr>
                        <a:t>或</a:t>
                      </a:r>
                      <a:r>
                        <a:rPr lang="en-US" sz="1200">
                          <a:effectLst/>
                        </a:rPr>
                        <a:t>PNP</a:t>
                      </a:r>
                      <a:r>
                        <a:rPr lang="zh-CN" sz="1200">
                          <a:effectLst/>
                        </a:rPr>
                        <a:t>输入</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35666862"/>
                  </a:ext>
                </a:extLst>
              </a:tr>
              <a:tr h="0">
                <a:tc vMerge="1">
                  <a:txBody>
                    <a:bodyPr/>
                    <a:lstStyle/>
                    <a:p>
                      <a:endParaRPr lang="zh-CN" altLang="en-US"/>
                    </a:p>
                  </a:txBody>
                  <a:tcPr/>
                </a:tc>
                <a:tc>
                  <a:txBody>
                    <a:bodyPr/>
                    <a:lstStyle/>
                    <a:p>
                      <a:pPr algn="ctr"/>
                      <a:r>
                        <a:rPr lang="en-US" sz="1200">
                          <a:effectLst/>
                        </a:rPr>
                        <a:t>12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DIC</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数字量输入公共端</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25570811"/>
                  </a:ext>
                </a:extLst>
              </a:tr>
              <a:tr h="0">
                <a:tc>
                  <a:txBody>
                    <a:bodyPr/>
                    <a:lstStyle/>
                    <a:p>
                      <a:pPr algn="ctr"/>
                      <a:r>
                        <a:rPr lang="zh-CN" sz="1200">
                          <a:effectLst/>
                        </a:rPr>
                        <a:t>数字量电源</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+24V</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以</a:t>
                      </a:r>
                      <a:r>
                        <a:rPr lang="en-US" sz="1200">
                          <a:effectLst/>
                        </a:rPr>
                        <a:t> 0V </a:t>
                      </a:r>
                      <a:r>
                        <a:rPr lang="zh-CN" sz="1200">
                          <a:effectLst/>
                        </a:rPr>
                        <a:t>为参考电位的</a:t>
                      </a:r>
                      <a:r>
                        <a:rPr lang="en-US" sz="1200">
                          <a:effectLst/>
                        </a:rPr>
                        <a:t> 24V</a:t>
                      </a:r>
                      <a:r>
                        <a:rPr lang="zh-CN" sz="1200">
                          <a:effectLst/>
                        </a:rPr>
                        <a:t>输出</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12469335"/>
                  </a:ext>
                </a:extLst>
              </a:tr>
              <a:tr h="0">
                <a:tc>
                  <a:txBody>
                    <a:bodyPr/>
                    <a:lstStyle/>
                    <a:p>
                      <a:pPr algn="ctr"/>
                      <a:r>
                        <a:rPr lang="en-US" sz="12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14</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0V</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数字量输入参考电位</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84988115"/>
                  </a:ext>
                </a:extLst>
              </a:tr>
              <a:tr h="0">
                <a:tc rowSpan="2">
                  <a:txBody>
                    <a:bodyPr/>
                    <a:lstStyle/>
                    <a:p>
                      <a:pPr algn="ctr"/>
                      <a:r>
                        <a:rPr lang="zh-CN" sz="1200">
                          <a:effectLst/>
                        </a:rPr>
                        <a:t>数字量输出 （晶体管）</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数字量输出</a:t>
                      </a:r>
                      <a:r>
                        <a:rPr lang="en-US" sz="1200">
                          <a:effectLst/>
                        </a:rPr>
                        <a:t>1+</a:t>
                      </a:r>
                      <a:r>
                        <a:rPr lang="zh-CN" sz="1200">
                          <a:effectLst/>
                        </a:rPr>
                        <a:t>，晶体管输出类型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04148785"/>
                  </a:ext>
                </a:extLst>
              </a:tr>
              <a:tr h="0">
                <a:tc vMerge="1">
                  <a:txBody>
                    <a:bodyPr/>
                    <a:lstStyle/>
                    <a:p>
                      <a:endParaRPr lang="zh-CN" altLang="en-US"/>
                    </a:p>
                  </a:txBody>
                  <a:tcPr/>
                </a:tc>
                <a:tc>
                  <a:txBody>
                    <a:bodyPr/>
                    <a:lstStyle/>
                    <a:p>
                      <a:pPr algn="ctr"/>
                      <a:r>
                        <a:rPr lang="en-US" sz="1200">
                          <a:effectLst/>
                        </a:rPr>
                        <a:t>16</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数字量输出</a:t>
                      </a:r>
                      <a:r>
                        <a:rPr lang="en-US" sz="1200">
                          <a:effectLst/>
                        </a:rPr>
                        <a:t>1-</a:t>
                      </a:r>
                      <a:r>
                        <a:rPr lang="zh-CN" sz="1200">
                          <a:effectLst/>
                        </a:rPr>
                        <a:t>，晶体管输出类型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18040880"/>
                  </a:ext>
                </a:extLst>
              </a:tr>
              <a:tr h="0">
                <a:tc rowSpan="3">
                  <a:txBody>
                    <a:bodyPr/>
                    <a:lstStyle/>
                    <a:p>
                      <a:pPr algn="ctr"/>
                      <a:r>
                        <a:rPr lang="zh-CN" sz="1200">
                          <a:effectLst/>
                        </a:rPr>
                        <a:t>数字量输出（继电器）</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17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DO2 NC</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数字量输出</a:t>
                      </a:r>
                      <a:r>
                        <a:rPr lang="en-US" sz="1200">
                          <a:effectLst/>
                        </a:rPr>
                        <a:t>2</a:t>
                      </a:r>
                      <a:r>
                        <a:rPr lang="zh-CN" sz="1200">
                          <a:effectLst/>
                        </a:rPr>
                        <a:t>常闭，继电器输出类型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493266889"/>
                  </a:ext>
                </a:extLst>
              </a:tr>
              <a:tr h="0">
                <a:tc vMerge="1">
                  <a:txBody>
                    <a:bodyPr/>
                    <a:lstStyle/>
                    <a:p>
                      <a:endParaRPr lang="zh-CN" altLang="en-US"/>
                    </a:p>
                  </a:txBody>
                  <a:tcPr/>
                </a:tc>
                <a:tc>
                  <a:txBody>
                    <a:bodyPr/>
                    <a:lstStyle/>
                    <a:p>
                      <a:pPr algn="ctr"/>
                      <a:r>
                        <a:rPr lang="en-US" sz="1200">
                          <a:effectLst/>
                        </a:rPr>
                        <a:t>18</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DO2 NO</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a:effectLst/>
                        </a:rPr>
                        <a:t>数字量输出</a:t>
                      </a:r>
                      <a:r>
                        <a:rPr lang="en-US" sz="1200">
                          <a:effectLst/>
                        </a:rPr>
                        <a:t>2</a:t>
                      </a:r>
                      <a:r>
                        <a:rPr lang="zh-CN" sz="1200">
                          <a:effectLst/>
                        </a:rPr>
                        <a:t>常开，继电器输出类型</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31929524"/>
                  </a:ext>
                </a:extLst>
              </a:tr>
              <a:tr h="0">
                <a:tc vMerge="1">
                  <a:txBody>
                    <a:bodyPr/>
                    <a:lstStyle/>
                    <a:p>
                      <a:endParaRPr lang="zh-CN" altLang="en-US"/>
                    </a:p>
                  </a:txBody>
                  <a:tcPr/>
                </a:tc>
                <a:tc>
                  <a:txBody>
                    <a:bodyPr/>
                    <a:lstStyle/>
                    <a:p>
                      <a:pPr algn="ctr"/>
                      <a:r>
                        <a:rPr lang="en-US" sz="1200">
                          <a:effectLst/>
                        </a:rPr>
                        <a:t>19</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200">
                          <a:effectLst/>
                        </a:rPr>
                        <a:t>DO2 C</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zh-CN" sz="1200" dirty="0">
                          <a:effectLst/>
                        </a:rPr>
                        <a:t>数字量输出</a:t>
                      </a:r>
                      <a:r>
                        <a:rPr lang="en-US" sz="1200" dirty="0">
                          <a:effectLst/>
                        </a:rPr>
                        <a:t>2</a:t>
                      </a:r>
                      <a:r>
                        <a:rPr lang="zh-CN" sz="1200" dirty="0">
                          <a:effectLst/>
                        </a:rPr>
                        <a:t>公共端，继电器输出类型</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71715556"/>
                  </a:ext>
                </a:extLst>
              </a:tr>
            </a:tbl>
          </a:graphicData>
        </a:graphic>
      </p:graphicFrame>
    </p:spTree>
    <p:extLst>
      <p:ext uri="{BB962C8B-B14F-4D97-AF65-F5344CB8AC3E}">
        <p14:creationId xmlns:p14="http://schemas.microsoft.com/office/powerpoint/2010/main" val="25271872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3f24f1c-e5a6-4124-aef8-1449c83f393a}"/>
  <p:tag name="TABLE_ENDDRAG_ORIGIN_RECT" val="774*364"/>
  <p:tag name="TABLE_ENDDRAG_RECT" val="109*148*774*364"/>
</p:tagLst>
</file>

<file path=ppt/theme/theme1.xml><?xml version="1.0" encoding="utf-8"?>
<a:theme xmlns:a="http://schemas.openxmlformats.org/drawingml/2006/main" name="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974</TotalTime>
  <Words>6100</Words>
  <Application>Microsoft Office PowerPoint</Application>
  <PresentationFormat>自定义</PresentationFormat>
  <Paragraphs>815</Paragraphs>
  <Slides>55</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67" baseType="lpstr">
      <vt:lpstr>黑体</vt:lpstr>
      <vt:lpstr>华文行楷</vt:lpstr>
      <vt:lpstr>思源黑体 CN Medium</vt:lpstr>
      <vt:lpstr>思源黑体 CN Normal</vt:lpstr>
      <vt:lpstr>宋体</vt:lpstr>
      <vt:lpstr>微软雅黑</vt:lpstr>
      <vt:lpstr>Arial</vt:lpstr>
      <vt:lpstr>Calibri</vt:lpstr>
      <vt:lpstr>Times New Roman</vt:lpstr>
      <vt:lpstr>Wingdings</vt:lpstr>
      <vt:lpstr>Office 主题​​</vt:lpstr>
      <vt:lpstr>Package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liu Bruce</cp:lastModifiedBy>
  <cp:revision>378</cp:revision>
  <dcterms:created xsi:type="dcterms:W3CDTF">2016-10-23T06:41:00Z</dcterms:created>
  <dcterms:modified xsi:type="dcterms:W3CDTF">2023-10-03T12:36:08Z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