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93"/>
  </p:handoutMasterIdLst>
  <p:sldIdLst>
    <p:sldId id="309" r:id="rId3"/>
    <p:sldId id="261" r:id="rId5"/>
    <p:sldId id="277" r:id="rId6"/>
    <p:sldId id="258" r:id="rId7"/>
    <p:sldId id="553" r:id="rId8"/>
    <p:sldId id="555" r:id="rId9"/>
    <p:sldId id="732" r:id="rId10"/>
    <p:sldId id="733" r:id="rId11"/>
    <p:sldId id="734" r:id="rId12"/>
    <p:sldId id="735" r:id="rId13"/>
    <p:sldId id="736" r:id="rId14"/>
    <p:sldId id="737" r:id="rId15"/>
    <p:sldId id="739" r:id="rId16"/>
    <p:sldId id="740" r:id="rId17"/>
    <p:sldId id="741" r:id="rId18"/>
    <p:sldId id="742" r:id="rId19"/>
    <p:sldId id="743" r:id="rId20"/>
    <p:sldId id="744" r:id="rId21"/>
    <p:sldId id="745" r:id="rId22"/>
    <p:sldId id="746" r:id="rId23"/>
    <p:sldId id="747" r:id="rId24"/>
    <p:sldId id="748" r:id="rId25"/>
    <p:sldId id="749" r:id="rId26"/>
    <p:sldId id="750" r:id="rId27"/>
    <p:sldId id="751" r:id="rId28"/>
    <p:sldId id="752" r:id="rId29"/>
    <p:sldId id="753" r:id="rId30"/>
    <p:sldId id="754" r:id="rId31"/>
    <p:sldId id="755" r:id="rId32"/>
    <p:sldId id="756" r:id="rId33"/>
    <p:sldId id="757" r:id="rId34"/>
    <p:sldId id="758" r:id="rId35"/>
    <p:sldId id="759" r:id="rId36"/>
    <p:sldId id="760" r:id="rId37"/>
    <p:sldId id="761" r:id="rId38"/>
    <p:sldId id="762" r:id="rId39"/>
    <p:sldId id="763" r:id="rId40"/>
    <p:sldId id="764" r:id="rId41"/>
    <p:sldId id="765" r:id="rId42"/>
    <p:sldId id="766" r:id="rId43"/>
    <p:sldId id="770" r:id="rId44"/>
    <p:sldId id="771" r:id="rId45"/>
    <p:sldId id="772" r:id="rId46"/>
    <p:sldId id="773" r:id="rId47"/>
    <p:sldId id="774" r:id="rId48"/>
    <p:sldId id="775" r:id="rId49"/>
    <p:sldId id="776" r:id="rId50"/>
    <p:sldId id="777" r:id="rId51"/>
    <p:sldId id="778" r:id="rId52"/>
    <p:sldId id="788" r:id="rId53"/>
    <p:sldId id="789" r:id="rId54"/>
    <p:sldId id="790" r:id="rId55"/>
    <p:sldId id="791" r:id="rId56"/>
    <p:sldId id="792" r:id="rId57"/>
    <p:sldId id="793" r:id="rId58"/>
    <p:sldId id="794" r:id="rId59"/>
    <p:sldId id="795" r:id="rId60"/>
    <p:sldId id="796" r:id="rId61"/>
    <p:sldId id="797" r:id="rId62"/>
    <p:sldId id="798" r:id="rId63"/>
    <p:sldId id="799" r:id="rId64"/>
    <p:sldId id="800" r:id="rId65"/>
    <p:sldId id="801" r:id="rId66"/>
    <p:sldId id="802" r:id="rId67"/>
    <p:sldId id="803" r:id="rId68"/>
    <p:sldId id="811" r:id="rId69"/>
    <p:sldId id="812" r:id="rId70"/>
    <p:sldId id="813" r:id="rId71"/>
    <p:sldId id="814" r:id="rId72"/>
    <p:sldId id="815" r:id="rId73"/>
    <p:sldId id="779" r:id="rId74"/>
    <p:sldId id="816" r:id="rId75"/>
    <p:sldId id="819" r:id="rId76"/>
    <p:sldId id="820" r:id="rId77"/>
    <p:sldId id="821" r:id="rId78"/>
    <p:sldId id="822" r:id="rId79"/>
    <p:sldId id="823" r:id="rId80"/>
    <p:sldId id="824" r:id="rId81"/>
    <p:sldId id="825" r:id="rId82"/>
    <p:sldId id="826" r:id="rId83"/>
    <p:sldId id="827" r:id="rId84"/>
    <p:sldId id="817" r:id="rId85"/>
    <p:sldId id="818" r:id="rId86"/>
    <p:sldId id="782" r:id="rId87"/>
    <p:sldId id="781" r:id="rId88"/>
    <p:sldId id="780" r:id="rId89"/>
    <p:sldId id="549" r:id="rId90"/>
    <p:sldId id="550" r:id="rId91"/>
    <p:sldId id="310" r:id="rId92"/>
  </p:sldIdLst>
  <p:sldSz cx="9144000" cy="5143500" type="screen16x9"/>
  <p:notesSz cx="6858000" cy="9144000"/>
  <p:embeddedFontLst>
    <p:embeddedFont>
      <p:font typeface="华文中宋" panose="02010600040101010101" charset="-122"/>
      <p:regular r:id="rId98"/>
    </p:embeddedFont>
    <p:embeddedFont>
      <p:font typeface="微软雅黑" panose="020B0503020204020204" pitchFamily="34" charset="-122"/>
      <p:regular r:id="rId99"/>
    </p:embeddedFont>
    <p:embeddedFont>
      <p:font typeface="Calibri" panose="020F0502020204030204" charset="0"/>
      <p:regular r:id="rId100"/>
      <p:bold r:id="rId101"/>
      <p:italic r:id="rId102"/>
      <p:boldItalic r:id="rId103"/>
    </p:embeddedFont>
    <p:embeddedFont>
      <p:font typeface="仿宋" panose="02010609060101010101" charset="-122"/>
      <p:regular r:id="rId104"/>
    </p:embeddedFont>
    <p:embeddedFont>
      <p:font typeface="楷体" panose="02010609060101010101" charset="-122"/>
      <p:regular r:id="rId105"/>
    </p:embeddedFont>
    <p:embeddedFont>
      <p:font typeface="等线" panose="02010600030101010101" charset="-122"/>
      <p:regular r:id="rId106"/>
    </p:embeddedFont>
  </p:embeddedFontLst>
  <p:custDataLst>
    <p:tags r:id="rId10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19" userDrawn="1">
          <p15:clr>
            <a:srgbClr val="A4A3A4"/>
          </p15:clr>
        </p15:guide>
        <p15:guide id="2" pos="28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K" initials="8" lastIdx="4" clrIdx="0"/>
  <p:cmAuthor id="2" name="K31421" initials="K" lastIdx="1" clrIdx="1"/>
  <p:cmAuthor id="3" name="hep" initials="h" lastIdx="32" clrIdx="2"/>
  <p:cmAuthor id="4" name="cpy" initials="c" lastIdx="1" clrIdx="3"/>
  <p:cmAuthor id="0" name="吕娜" initials="W用" lastIdx="0" clrIdx="0"/>
  <p:cmAuthor id="7" name="HUAWEI" initials="H" lastIdx="12" clrIdx="6"/>
  <p:cmAuthor id="8" name="Happy" initials="H" lastIdx="1" clrIdx="7"/>
  <p:cmAuthor id="11" name="Microsoft Office User" initials="MOU" lastIdx="18" clrIdx="10"/>
  <p:cmAuthor id="5" name="cc He" initials="cH" lastIdx="1" clrIdx="4"/>
  <p:cmAuthor id="12" name="Microsoft 帐户" initials="M帐" lastIdx="14" clrIdx="1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5565"/>
    <a:srgbClr val="C0504D"/>
    <a:srgbClr val="9A1424"/>
    <a:srgbClr val="941A29"/>
    <a:srgbClr val="FF255A"/>
    <a:srgbClr val="661021"/>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82"/>
  </p:normalViewPr>
  <p:slideViewPr>
    <p:cSldViewPr showGuides="1">
      <p:cViewPr varScale="1">
        <p:scale>
          <a:sx n="130" d="100"/>
          <a:sy n="130" d="100"/>
        </p:scale>
        <p:origin x="738" y="96"/>
      </p:cViewPr>
      <p:guideLst>
        <p:guide orient="horz" pos="1319"/>
        <p:guide pos="2867"/>
      </p:guideLst>
    </p:cSldViewPr>
  </p:slideViewPr>
  <p:notesTextViewPr>
    <p:cViewPr>
      <p:scale>
        <a:sx n="1" d="1"/>
        <a:sy n="1" d="1"/>
      </p:scale>
      <p:origin x="0" y="0"/>
    </p:cViewPr>
  </p:notesTextViewPr>
  <p:sorterViewPr>
    <p:cViewPr>
      <p:scale>
        <a:sx n="70" d="100"/>
        <a:sy n="70" d="100"/>
      </p:scale>
      <p:origin x="0" y="0"/>
    </p:cViewPr>
  </p:sorterViewPr>
  <p:notesViewPr>
    <p:cSldViewPr>
      <p:cViewPr varScale="1">
        <p:scale>
          <a:sx n="95" d="100"/>
          <a:sy n="95" d="100"/>
        </p:scale>
        <p:origin x="37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font" Target="fonts/font2.fntdata"/><Relationship Id="rId98" Type="http://schemas.openxmlformats.org/officeDocument/2006/relationships/font" Target="fonts/font1.fntdata"/><Relationship Id="rId97" Type="http://schemas.openxmlformats.org/officeDocument/2006/relationships/commentAuthors" Target="commentAuthors.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handoutMaster" Target="handoutMasters/handoutMaster1.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7" Type="http://schemas.openxmlformats.org/officeDocument/2006/relationships/tags" Target="tags/tag327.xml"/><Relationship Id="rId106" Type="http://schemas.openxmlformats.org/officeDocument/2006/relationships/font" Target="fonts/font9.fntdata"/><Relationship Id="rId105" Type="http://schemas.openxmlformats.org/officeDocument/2006/relationships/font" Target="fonts/font8.fntdata"/><Relationship Id="rId104" Type="http://schemas.openxmlformats.org/officeDocument/2006/relationships/font" Target="fonts/font7.fntdata"/><Relationship Id="rId103" Type="http://schemas.openxmlformats.org/officeDocument/2006/relationships/font" Target="fonts/font6.fntdata"/><Relationship Id="rId102" Type="http://schemas.openxmlformats.org/officeDocument/2006/relationships/font" Target="fonts/font5.fntdata"/><Relationship Id="rId101" Type="http://schemas.openxmlformats.org/officeDocument/2006/relationships/font" Target="fonts/font4.fntdata"/><Relationship Id="rId100" Type="http://schemas.openxmlformats.org/officeDocument/2006/relationships/font" Target="fonts/font3.fntdata"/><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A3A6B2-CB16-D843-BDEA-E0F8EA645895}" type="datetimeFigureOut">
              <a:rPr/>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C57E34-9487-E943-A9A7-7F94044311A8}" type="slidenum">
              <a:rPr/>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973424" y="60873"/>
            <a:ext cx="2351315" cy="360098"/>
          </a:xfrm>
        </p:spPr>
        <p:txBody>
          <a:bodyPr wrap="none">
            <a:noAutofit/>
          </a:bodyPr>
          <a:lstStyle>
            <a:lvl1pPr algn="l">
              <a:defRPr sz="2100" b="0">
                <a:solidFill>
                  <a:schemeClr val="accent1"/>
                </a:solidFill>
              </a:defRPr>
            </a:lvl1pPr>
          </a:lstStyle>
          <a:p>
            <a:r>
              <a:rPr lang="zh-CN" altLang="en-US" dirty="0"/>
              <a:t>输入标题</a:t>
            </a:r>
            <a:endParaRPr lang="zh-CN" altLang="en-US" dirty="0"/>
          </a:p>
        </p:txBody>
      </p:sp>
      <p:sp>
        <p:nvSpPr>
          <p:cNvPr id="3" name="矩形 2"/>
          <p:cNvSpPr/>
          <p:nvPr userDrawn="1"/>
        </p:nvSpPr>
        <p:spPr>
          <a:xfrm>
            <a:off x="-1" y="60873"/>
            <a:ext cx="1973425" cy="360098"/>
          </a:xfrm>
          <a:prstGeom prst="rect">
            <a:avLst/>
          </a:prstGeom>
          <a:gradFill>
            <a:gsLst>
              <a:gs pos="69309">
                <a:srgbClr val="CA438C"/>
              </a:gs>
              <a:gs pos="44300">
                <a:srgbClr val="BB4A96"/>
              </a:gs>
              <a:gs pos="0">
                <a:srgbClr val="1A248A"/>
              </a:gs>
              <a:gs pos="100000">
                <a:srgbClr val="E8380D"/>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
        <p:nvSpPr>
          <p:cNvPr id="4" name="矩形 3"/>
          <p:cNvSpPr/>
          <p:nvPr userDrawn="1"/>
        </p:nvSpPr>
        <p:spPr>
          <a:xfrm>
            <a:off x="8621486" y="60873"/>
            <a:ext cx="522515" cy="360098"/>
          </a:xfrm>
          <a:prstGeom prst="rect">
            <a:avLst/>
          </a:prstGeom>
          <a:gradFill>
            <a:gsLst>
              <a:gs pos="69309">
                <a:srgbClr val="CA438C"/>
              </a:gs>
              <a:gs pos="44300">
                <a:srgbClr val="BB4A96"/>
              </a:gs>
              <a:gs pos="0">
                <a:srgbClr val="1A248A"/>
              </a:gs>
              <a:gs pos="100000">
                <a:srgbClr val="E8380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Tree>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3" Type="http://schemas.openxmlformats.org/officeDocument/2006/relationships/slideLayout" Target="../slideLayouts/slideLayout3.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1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3" Type="http://schemas.openxmlformats.org/officeDocument/2006/relationships/slideLayout" Target="../slideLayouts/slideLayout3.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6.png"/><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4.png"/><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image" Target="../media/image21.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png"/><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png"/><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image" Target="../media/image24.png"/></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png"/><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7.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7" Type="http://schemas.openxmlformats.org/officeDocument/2006/relationships/notesSlide" Target="../notesSlides/notesSlide7.xml"/><Relationship Id="rId16" Type="http://schemas.openxmlformats.org/officeDocument/2006/relationships/slideLayout" Target="../slideLayouts/slideLayout3.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7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8.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5" Type="http://schemas.openxmlformats.org/officeDocument/2006/relationships/notesSlide" Target="../notesSlides/notesSlide8.xml"/><Relationship Id="rId14" Type="http://schemas.openxmlformats.org/officeDocument/2006/relationships/slideLayout" Target="../slideLayouts/slideLayout3.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8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3.png"/><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8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6.png"/><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8.png"/><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9.png"/><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0.png"/><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323.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slideLayout" Target="../slideLayouts/slideLayout3.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0" y="1972538"/>
            <a:ext cx="4685043" cy="1088390"/>
          </a:xfrm>
          <a:prstGeom prst="rect">
            <a:avLst/>
          </a:prstGeom>
        </p:spPr>
        <p:txBody>
          <a:bodyPr wrap="square">
            <a:spAutoFit/>
          </a:bodyPr>
          <a:lstStyle/>
          <a:p>
            <a:pPr algn="ctr">
              <a:lnSpc>
                <a:spcPct val="120000"/>
              </a:lnSpc>
            </a:pPr>
            <a:r>
              <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财务管理</a:t>
            </a:r>
            <a:endPar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1187450" y="3838575"/>
            <a:ext cx="2008505" cy="374650"/>
          </a:xfrm>
          <a:prstGeom prst="rect">
            <a:avLst/>
          </a:prstGeom>
          <a:noFill/>
        </p:spPr>
        <p:txBody>
          <a:bodyPr wrap="square" lIns="68562" tIns="34281" rIns="68562" bIns="34281" rtlCol="0">
            <a:spAutoFit/>
          </a:bodyPr>
          <a:lstStyle>
            <a:defPPr>
              <a:defRPr lang="zh-CN"/>
            </a:defPPr>
            <a:lvl1pPr>
              <a:defRPr sz="2000">
                <a:solidFill>
                  <a:schemeClr val="accent2"/>
                </a:solidFill>
                <a:latin typeface="+mn-ea"/>
                <a:ea typeface="+mn-ea"/>
              </a:defRPr>
            </a:lvl1pPr>
          </a:lstStyle>
          <a:p>
            <a:r>
              <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主讲教师：</a:t>
            </a:r>
            <a:endPar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5"/>
                                        </p:tgtEl>
                                        <p:attrNameLst>
                                          <p:attrName>ppt_y</p:attrName>
                                        </p:attrNameLst>
                                      </p:cBhvr>
                                      <p:tavLst>
                                        <p:tav tm="0">
                                          <p:val>
                                            <p:strVal val="#ppt_y"/>
                                          </p:val>
                                        </p:tav>
                                        <p:tav tm="100000">
                                          <p:val>
                                            <p:strVal val="#ppt_y"/>
                                          </p:val>
                                        </p:tav>
                                      </p:tavLst>
                                    </p:anim>
                                    <p:anim calcmode="lin" valueType="num">
                                      <p:cBhvr>
                                        <p:cTn id="1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5"/>
                                        </p:tgtEl>
                                      </p:cBhvr>
                                    </p:animEffect>
                                  </p:childTnLst>
                                </p:cTn>
                              </p:par>
                            </p:childTnLst>
                          </p:cTn>
                        </p:par>
                        <p:par>
                          <p:cTn id="20" fill="hold">
                            <p:stCondLst>
                              <p:cond delay="1899"/>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399"/>
                            </p:stCondLst>
                            <p:childTnLst>
                              <p:par>
                                <p:cTn id="27" presetID="3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6" name="组合 5"/>
          <p:cNvGrpSpPr/>
          <p:nvPr>
            <p:custDataLst>
              <p:tags r:id="rId4"/>
            </p:custDataLst>
          </p:nvPr>
        </p:nvGrpSpPr>
        <p:grpSpPr>
          <a:xfrm>
            <a:off x="626745" y="1198880"/>
            <a:ext cx="7964805" cy="3054985"/>
            <a:chOff x="987" y="2679"/>
            <a:chExt cx="12543" cy="4811"/>
          </a:xfrm>
        </p:grpSpPr>
        <p:sp>
          <p:nvSpPr>
            <p:cNvPr id="4" name="任意多边形 3"/>
            <p:cNvSpPr/>
            <p:nvPr>
              <p:custDataLst>
                <p:tags r:id="rId5"/>
              </p:custDataLst>
            </p:nvPr>
          </p:nvSpPr>
          <p:spPr>
            <a:xfrm>
              <a:off x="987" y="2679"/>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任意多边形 4"/>
            <p:cNvSpPr/>
            <p:nvPr>
              <p:custDataLst>
                <p:tags r:id="rId6"/>
              </p:custDataLst>
            </p:nvPr>
          </p:nvSpPr>
          <p:spPr>
            <a:xfrm flipH="1">
              <a:off x="1658" y="2679"/>
              <a:ext cx="6923"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（1）对内投资。</a:t>
              </a:r>
              <a:endParaRPr lang="zh-CN" altLang="en-US" dirty="0">
                <a:solidFill>
                  <a:schemeClr val="accent1"/>
                </a:solidFill>
                <a:cs typeface="+mn-ea"/>
                <a:sym typeface="+mn-lt"/>
              </a:endParaRPr>
            </a:p>
          </p:txBody>
        </p:sp>
        <p:sp>
          <p:nvSpPr>
            <p:cNvPr id="32" name="任意多边形 31"/>
            <p:cNvSpPr/>
            <p:nvPr>
              <p:custDataLst>
                <p:tags r:id="rId7"/>
              </p:custDataLst>
            </p:nvPr>
          </p:nvSpPr>
          <p:spPr>
            <a:xfrm>
              <a:off x="987" y="5122"/>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任意多边形 32"/>
            <p:cNvSpPr/>
            <p:nvPr>
              <p:custDataLst>
                <p:tags r:id="rId8"/>
              </p:custDataLst>
            </p:nvPr>
          </p:nvSpPr>
          <p:spPr>
            <a:xfrm flipH="1">
              <a:off x="1658" y="5122"/>
              <a:ext cx="6901"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（2）对外投资。</a:t>
              </a:r>
              <a:endParaRPr lang="zh-CN" altLang="en-US" dirty="0">
                <a:solidFill>
                  <a:schemeClr val="accent1"/>
                </a:solidFill>
                <a:cs typeface="+mn-ea"/>
                <a:sym typeface="+mn-lt"/>
              </a:endParaRPr>
            </a:p>
          </p:txBody>
        </p:sp>
        <p:sp>
          <p:nvSpPr>
            <p:cNvPr id="34" name="文本框 33"/>
            <p:cNvSpPr txBox="1"/>
            <p:nvPr>
              <p:custDataLst>
                <p:tags r:id="rId9"/>
              </p:custDataLst>
            </p:nvPr>
          </p:nvSpPr>
          <p:spPr>
            <a:xfrm>
              <a:off x="987" y="5602"/>
              <a:ext cx="12542" cy="1888"/>
            </a:xfrm>
            <a:prstGeom prst="rect">
              <a:avLst/>
            </a:prstGeom>
            <a:noFill/>
          </p:spPr>
          <p:txBody>
            <a:bodyPr wrap="square" lIns="0" rIns="0" rtlCol="0">
              <a:spAutoFit/>
            </a:bodyPr>
            <a:p>
              <a:pPr>
                <a:lnSpc>
                  <a:spcPct val="150000"/>
                </a:lnSpc>
              </a:pPr>
              <a:r>
                <a:rPr lang="zh-CN" altLang="en-US" sz="1600" dirty="0">
                  <a:cs typeface="+mn-ea"/>
                  <a:sym typeface="+mn-lt"/>
                </a:rPr>
                <a:t>对外投资是指向本企业范围以外的其他单位的资金投放。对外投资多以现金、有形资产和无形资产等资产形式，通过联合投资、合作经营、换取股权和购买证券资产等投资方向企业外部其他单位投放资金。</a:t>
              </a:r>
              <a:endParaRPr lang="zh-CN" altLang="en-US" sz="1600" dirty="0">
                <a:cs typeface="+mn-ea"/>
                <a:sym typeface="+mn-lt"/>
              </a:endParaRPr>
            </a:p>
          </p:txBody>
        </p:sp>
        <p:sp>
          <p:nvSpPr>
            <p:cNvPr id="39" name="任意多边形 38"/>
            <p:cNvSpPr>
              <a:spLocks noChangeAspect="1"/>
            </p:cNvSpPr>
            <p:nvPr>
              <p:custDataLst>
                <p:tags r:id="rId10"/>
              </p:custDataLst>
            </p:nvPr>
          </p:nvSpPr>
          <p:spPr>
            <a:xfrm>
              <a:off x="1279" y="2747"/>
              <a:ext cx="263" cy="33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sp>
          <p:nvSpPr>
            <p:cNvPr id="40" name="任意多边形 39"/>
            <p:cNvSpPr>
              <a:spLocks noChangeAspect="1"/>
            </p:cNvSpPr>
            <p:nvPr>
              <p:custDataLst>
                <p:tags r:id="rId11"/>
              </p:custDataLst>
            </p:nvPr>
          </p:nvSpPr>
          <p:spPr>
            <a:xfrm>
              <a:off x="1279" y="4293"/>
              <a:ext cx="340" cy="330"/>
            </a:xfrm>
            <a:custGeom>
              <a:avLst/>
              <a:gdLst>
                <a:gd name="connsiteX0" fmla="*/ 4107977 w 4995080"/>
                <a:gd name="connsiteY0" fmla="*/ 2332823 h 4962212"/>
                <a:gd name="connsiteX1" fmla="*/ 4107977 w 4995080"/>
                <a:gd name="connsiteY1" fmla="*/ 2333943 h 4962212"/>
                <a:gd name="connsiteX2" fmla="*/ 3712191 w 4995080"/>
                <a:gd name="connsiteY2" fmla="*/ 2333943 h 4962212"/>
                <a:gd name="connsiteX3" fmla="*/ 3712191 w 4995080"/>
                <a:gd name="connsiteY3" fmla="*/ 3537096 h 4962212"/>
                <a:gd name="connsiteX4" fmla="*/ 4107977 w 4995080"/>
                <a:gd name="connsiteY4" fmla="*/ 3537096 h 4962212"/>
                <a:gd name="connsiteX5" fmla="*/ 4107977 w 4995080"/>
                <a:gd name="connsiteY5" fmla="*/ 3537922 h 4962212"/>
                <a:gd name="connsiteX6" fmla="*/ 4154562 w 4995080"/>
                <a:gd name="connsiteY6" fmla="*/ 3535862 h 4962212"/>
                <a:gd name="connsiteX7" fmla="*/ 4606031 w 4995080"/>
                <a:gd name="connsiteY7" fmla="*/ 3245397 h 4962212"/>
                <a:gd name="connsiteX8" fmla="*/ 4612900 w 4995080"/>
                <a:gd name="connsiteY8" fmla="*/ 2637435 h 4962212"/>
                <a:gd name="connsiteX9" fmla="*/ 4168107 w 4995080"/>
                <a:gd name="connsiteY9" fmla="*/ 2336845 h 4962212"/>
                <a:gd name="connsiteX10" fmla="*/ 300250 w 4995080"/>
                <a:gd name="connsiteY10" fmla="*/ 1692720 h 4962212"/>
                <a:gd name="connsiteX11" fmla="*/ 300250 w 4995080"/>
                <a:gd name="connsiteY11" fmla="*/ 3825622 h 4962212"/>
                <a:gd name="connsiteX12" fmla="*/ 1144266 w 4995080"/>
                <a:gd name="connsiteY12" fmla="*/ 4669638 h 4962212"/>
                <a:gd name="connsiteX13" fmla="*/ 2558617 w 4995080"/>
                <a:gd name="connsiteY13" fmla="*/ 4669638 h 4962212"/>
                <a:gd name="connsiteX14" fmla="*/ 3398276 w 4995080"/>
                <a:gd name="connsiteY14" fmla="*/ 3911918 h 4962212"/>
                <a:gd name="connsiteX15" fmla="*/ 3401751 w 4995080"/>
                <a:gd name="connsiteY15" fmla="*/ 3843096 h 4962212"/>
                <a:gd name="connsiteX16" fmla="*/ 3398294 w 4995080"/>
                <a:gd name="connsiteY16" fmla="*/ 3843096 h 4962212"/>
                <a:gd name="connsiteX17" fmla="*/ 3398294 w 4995080"/>
                <a:gd name="connsiteY17" fmla="*/ 3537096 h 4962212"/>
                <a:gd name="connsiteX18" fmla="*/ 3402633 w 4995080"/>
                <a:gd name="connsiteY18" fmla="*/ 3537096 h 4962212"/>
                <a:gd name="connsiteX19" fmla="*/ 3402633 w 4995080"/>
                <a:gd name="connsiteY19" fmla="*/ 2333943 h 4962212"/>
                <a:gd name="connsiteX20" fmla="*/ 3398294 w 4995080"/>
                <a:gd name="connsiteY20" fmla="*/ 2333943 h 4962212"/>
                <a:gd name="connsiteX21" fmla="*/ 3398294 w 4995080"/>
                <a:gd name="connsiteY21" fmla="*/ 2027943 h 4962212"/>
                <a:gd name="connsiteX22" fmla="*/ 3402633 w 4995080"/>
                <a:gd name="connsiteY22" fmla="*/ 2027943 h 4962212"/>
                <a:gd name="connsiteX23" fmla="*/ 3402633 w 4995080"/>
                <a:gd name="connsiteY23" fmla="*/ 1692720 h 4962212"/>
                <a:gd name="connsiteX24" fmla="*/ 0 w 4995080"/>
                <a:gd name="connsiteY24" fmla="*/ 1400147 h 4962212"/>
                <a:gd name="connsiteX25" fmla="*/ 3712191 w 4995080"/>
                <a:gd name="connsiteY25" fmla="*/ 1400147 h 4962212"/>
                <a:gd name="connsiteX26" fmla="*/ 3712191 w 4995080"/>
                <a:gd name="connsiteY26" fmla="*/ 2027943 h 4962212"/>
                <a:gd name="connsiteX27" fmla="*/ 4087504 w 4995080"/>
                <a:gd name="connsiteY27" fmla="*/ 2027943 h 4962212"/>
                <a:gd name="connsiteX28" fmla="*/ 4107977 w 4995080"/>
                <a:gd name="connsiteY28" fmla="*/ 2027943 h 4962212"/>
                <a:gd name="connsiteX29" fmla="*/ 4107977 w 4995080"/>
                <a:gd name="connsiteY29" fmla="*/ 2029312 h 4962212"/>
                <a:gd name="connsiteX30" fmla="*/ 4208606 w 4995080"/>
                <a:gd name="connsiteY30" fmla="*/ 2036043 h 4962212"/>
                <a:gd name="connsiteX31" fmla="*/ 4876884 w 4995080"/>
                <a:gd name="connsiteY31" fmla="*/ 2487664 h 4962212"/>
                <a:gd name="connsiteX32" fmla="*/ 4866564 w 4995080"/>
                <a:gd name="connsiteY32" fmla="*/ 3401096 h 4962212"/>
                <a:gd name="connsiteX33" fmla="*/ 4188253 w 4995080"/>
                <a:gd name="connsiteY33" fmla="*/ 3837504 h 4962212"/>
                <a:gd name="connsiteX34" fmla="*/ 4107977 w 4995080"/>
                <a:gd name="connsiteY34" fmla="*/ 3841053 h 4962212"/>
                <a:gd name="connsiteX35" fmla="*/ 4107977 w 4995080"/>
                <a:gd name="connsiteY35" fmla="*/ 3843096 h 4962212"/>
                <a:gd name="connsiteX36" fmla="*/ 3712191 w 4995080"/>
                <a:gd name="connsiteY36" fmla="*/ 3843096 h 4962212"/>
                <a:gd name="connsiteX37" fmla="*/ 3712191 w 4995080"/>
                <a:gd name="connsiteY37" fmla="*/ 3952295 h 4962212"/>
                <a:gd name="connsiteX38" fmla="*/ 2702274 w 4995080"/>
                <a:gd name="connsiteY38" fmla="*/ 4962212 h 4962212"/>
                <a:gd name="connsiteX39" fmla="*/ 1009917 w 4995080"/>
                <a:gd name="connsiteY39" fmla="*/ 4962212 h 4962212"/>
                <a:gd name="connsiteX40" fmla="*/ 0 w 4995080"/>
                <a:gd name="connsiteY40" fmla="*/ 3952295 h 4962212"/>
                <a:gd name="connsiteX41" fmla="*/ 2497537 w 4995080"/>
                <a:gd name="connsiteY41" fmla="*/ 1 h 4962212"/>
                <a:gd name="connsiteX42" fmla="*/ 2893322 w 4995080"/>
                <a:gd name="connsiteY42" fmla="*/ 1 h 4962212"/>
                <a:gd name="connsiteX43" fmla="*/ 2893322 w 4995080"/>
                <a:gd name="connsiteY43" fmla="*/ 1086248 h 4962212"/>
                <a:gd name="connsiteX44" fmla="*/ 2497537 w 4995080"/>
                <a:gd name="connsiteY44" fmla="*/ 1086248 h 4962212"/>
                <a:gd name="connsiteX45" fmla="*/ 818867 w 4995080"/>
                <a:gd name="connsiteY45" fmla="*/ 0 h 4962212"/>
                <a:gd name="connsiteX46" fmla="*/ 1214652 w 4995080"/>
                <a:gd name="connsiteY46" fmla="*/ 0 h 4962212"/>
                <a:gd name="connsiteX47" fmla="*/ 1214652 w 4995080"/>
                <a:gd name="connsiteY47" fmla="*/ 1086248 h 4962212"/>
                <a:gd name="connsiteX48" fmla="*/ 818867 w 4995080"/>
                <a:gd name="connsiteY48" fmla="*/ 1086248 h 4962212"/>
                <a:gd name="connsiteX49" fmla="*/ 1658202 w 4995080"/>
                <a:gd name="connsiteY49" fmla="*/ 0 h 4962212"/>
                <a:gd name="connsiteX50" fmla="*/ 2053987 w 4995080"/>
                <a:gd name="connsiteY50" fmla="*/ 0 h 4962212"/>
                <a:gd name="connsiteX51" fmla="*/ 2053987 w 4995080"/>
                <a:gd name="connsiteY51" fmla="*/ 1086248 h 4962212"/>
                <a:gd name="connsiteX52" fmla="*/ 1658202 w 4995080"/>
                <a:gd name="connsiteY52" fmla="*/ 1086248 h 496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95080" h="4962212">
                  <a:moveTo>
                    <a:pt x="4107977" y="2332823"/>
                  </a:moveTo>
                  <a:lnTo>
                    <a:pt x="4107977" y="2333943"/>
                  </a:lnTo>
                  <a:lnTo>
                    <a:pt x="3712191" y="2333943"/>
                  </a:lnTo>
                  <a:lnTo>
                    <a:pt x="3712191" y="3537096"/>
                  </a:lnTo>
                  <a:lnTo>
                    <a:pt x="4107977" y="3537096"/>
                  </a:lnTo>
                  <a:lnTo>
                    <a:pt x="4107977" y="3537922"/>
                  </a:lnTo>
                  <a:lnTo>
                    <a:pt x="4154562" y="3535862"/>
                  </a:lnTo>
                  <a:cubicBezTo>
                    <a:pt x="4340619" y="3515106"/>
                    <a:pt x="4508431" y="3408714"/>
                    <a:pt x="4606031" y="3245397"/>
                  </a:cubicBezTo>
                  <a:cubicBezTo>
                    <a:pt x="4717574" y="3058749"/>
                    <a:pt x="4720197" y="2826555"/>
                    <a:pt x="4612900" y="2637435"/>
                  </a:cubicBezTo>
                  <a:cubicBezTo>
                    <a:pt x="4519015" y="2471955"/>
                    <a:pt x="4353648" y="2361798"/>
                    <a:pt x="4168107" y="2336845"/>
                  </a:cubicBezTo>
                  <a:close/>
                  <a:moveTo>
                    <a:pt x="300250" y="1692720"/>
                  </a:moveTo>
                  <a:lnTo>
                    <a:pt x="300250" y="3825622"/>
                  </a:lnTo>
                  <a:cubicBezTo>
                    <a:pt x="300250" y="4291759"/>
                    <a:pt x="678129" y="4669638"/>
                    <a:pt x="1144266" y="4669638"/>
                  </a:cubicBezTo>
                  <a:lnTo>
                    <a:pt x="2558617" y="4669638"/>
                  </a:lnTo>
                  <a:cubicBezTo>
                    <a:pt x="2995621" y="4669638"/>
                    <a:pt x="3355054" y="4337518"/>
                    <a:pt x="3398276" y="3911918"/>
                  </a:cubicBezTo>
                  <a:lnTo>
                    <a:pt x="3401751" y="3843096"/>
                  </a:lnTo>
                  <a:lnTo>
                    <a:pt x="3398294" y="3843096"/>
                  </a:lnTo>
                  <a:lnTo>
                    <a:pt x="3398294" y="3537096"/>
                  </a:lnTo>
                  <a:lnTo>
                    <a:pt x="3402633" y="3537096"/>
                  </a:lnTo>
                  <a:lnTo>
                    <a:pt x="3402633" y="2333943"/>
                  </a:lnTo>
                  <a:lnTo>
                    <a:pt x="3398294" y="2333943"/>
                  </a:lnTo>
                  <a:lnTo>
                    <a:pt x="3398294" y="2027943"/>
                  </a:lnTo>
                  <a:lnTo>
                    <a:pt x="3402633" y="2027943"/>
                  </a:lnTo>
                  <a:lnTo>
                    <a:pt x="3402633" y="1692720"/>
                  </a:lnTo>
                  <a:close/>
                  <a:moveTo>
                    <a:pt x="0" y="1400147"/>
                  </a:moveTo>
                  <a:lnTo>
                    <a:pt x="3712191" y="1400147"/>
                  </a:lnTo>
                  <a:lnTo>
                    <a:pt x="3712191" y="2027943"/>
                  </a:lnTo>
                  <a:lnTo>
                    <a:pt x="4087504" y="2027943"/>
                  </a:lnTo>
                  <a:lnTo>
                    <a:pt x="4107977" y="2027943"/>
                  </a:lnTo>
                  <a:lnTo>
                    <a:pt x="4107977" y="2029312"/>
                  </a:lnTo>
                  <a:lnTo>
                    <a:pt x="4208606" y="2036043"/>
                  </a:lnTo>
                  <a:cubicBezTo>
                    <a:pt x="4487372" y="2073534"/>
                    <a:pt x="4735826" y="2239038"/>
                    <a:pt x="4876884" y="2487664"/>
                  </a:cubicBezTo>
                  <a:cubicBezTo>
                    <a:pt x="5038093" y="2771807"/>
                    <a:pt x="5034152" y="3120667"/>
                    <a:pt x="4866564" y="3401096"/>
                  </a:cubicBezTo>
                  <a:cubicBezTo>
                    <a:pt x="4719925" y="3646472"/>
                    <a:pt x="4467795" y="3806321"/>
                    <a:pt x="4188253" y="3837504"/>
                  </a:cubicBezTo>
                  <a:lnTo>
                    <a:pt x="4107977" y="3841053"/>
                  </a:lnTo>
                  <a:lnTo>
                    <a:pt x="4107977" y="3843096"/>
                  </a:lnTo>
                  <a:lnTo>
                    <a:pt x="3712191" y="3843096"/>
                  </a:lnTo>
                  <a:lnTo>
                    <a:pt x="3712191" y="3952295"/>
                  </a:lnTo>
                  <a:cubicBezTo>
                    <a:pt x="3712191" y="4510057"/>
                    <a:pt x="3260036" y="4962212"/>
                    <a:pt x="2702274" y="4962212"/>
                  </a:cubicBezTo>
                  <a:lnTo>
                    <a:pt x="1009917" y="4962212"/>
                  </a:lnTo>
                  <a:cubicBezTo>
                    <a:pt x="452155" y="4962212"/>
                    <a:pt x="0" y="4510057"/>
                    <a:pt x="0" y="3952295"/>
                  </a:cubicBezTo>
                  <a:close/>
                  <a:moveTo>
                    <a:pt x="2497537" y="1"/>
                  </a:moveTo>
                  <a:lnTo>
                    <a:pt x="2893322" y="1"/>
                  </a:lnTo>
                  <a:lnTo>
                    <a:pt x="2893322" y="1086248"/>
                  </a:lnTo>
                  <a:lnTo>
                    <a:pt x="2497537" y="1086248"/>
                  </a:lnTo>
                  <a:close/>
                  <a:moveTo>
                    <a:pt x="818867" y="0"/>
                  </a:moveTo>
                  <a:lnTo>
                    <a:pt x="1214652" y="0"/>
                  </a:lnTo>
                  <a:lnTo>
                    <a:pt x="1214652" y="1086248"/>
                  </a:lnTo>
                  <a:lnTo>
                    <a:pt x="818867" y="1086248"/>
                  </a:lnTo>
                  <a:close/>
                  <a:moveTo>
                    <a:pt x="1658202" y="0"/>
                  </a:moveTo>
                  <a:lnTo>
                    <a:pt x="2053987" y="0"/>
                  </a:lnTo>
                  <a:lnTo>
                    <a:pt x="2053987" y="1086248"/>
                  </a:lnTo>
                  <a:lnTo>
                    <a:pt x="1658202" y="10862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0" name="文本框 9"/>
            <p:cNvSpPr txBox="1"/>
            <p:nvPr>
              <p:custDataLst>
                <p:tags r:id="rId12"/>
              </p:custDataLst>
            </p:nvPr>
          </p:nvSpPr>
          <p:spPr>
            <a:xfrm>
              <a:off x="987" y="3271"/>
              <a:ext cx="12543" cy="1307"/>
            </a:xfrm>
            <a:prstGeom prst="rect">
              <a:avLst/>
            </a:prstGeom>
            <a:noFill/>
          </p:spPr>
          <p:txBody>
            <a:bodyPr wrap="square" lIns="0" rIns="0" rtlCol="0">
              <a:spAutoFit/>
            </a:bodyPr>
            <a:p>
              <a:pPr>
                <a:lnSpc>
                  <a:spcPct val="150000"/>
                </a:lnSpc>
              </a:pPr>
              <a:r>
                <a:rPr lang="zh-CN" altLang="en-US" sz="1600" dirty="0">
                  <a:cs typeface="+mn-ea"/>
                  <a:sym typeface="+mn-lt"/>
                </a:rPr>
                <a:t>对内投资是指在本企业范围内部的资金投放，用于购买和配置各种生产经营所需的经营性资产。</a:t>
              </a:r>
              <a:endParaRPr lang="zh-CN" altLang="en-US" sz="1600" dirty="0">
                <a:cs typeface="+mn-ea"/>
                <a:sym typeface="+mn-lt"/>
              </a:endParaRPr>
            </a:p>
          </p:txBody>
        </p:sp>
      </p:grpSp>
      <p:sp>
        <p:nvSpPr>
          <p:cNvPr id="2" name="文本框 1"/>
          <p:cNvSpPr txBox="1"/>
          <p:nvPr/>
        </p:nvSpPr>
        <p:spPr>
          <a:xfrm>
            <a:off x="611505" y="659765"/>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按投资活动资金投出的方向分类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6" name="组合 5"/>
          <p:cNvGrpSpPr/>
          <p:nvPr>
            <p:custDataLst>
              <p:tags r:id="rId4"/>
            </p:custDataLst>
          </p:nvPr>
        </p:nvGrpSpPr>
        <p:grpSpPr>
          <a:xfrm>
            <a:off x="626745" y="1198880"/>
            <a:ext cx="7964805" cy="3054985"/>
            <a:chOff x="987" y="2679"/>
            <a:chExt cx="12543" cy="4811"/>
          </a:xfrm>
        </p:grpSpPr>
        <p:sp>
          <p:nvSpPr>
            <p:cNvPr id="4" name="任意多边形 3"/>
            <p:cNvSpPr/>
            <p:nvPr>
              <p:custDataLst>
                <p:tags r:id="rId5"/>
              </p:custDataLst>
            </p:nvPr>
          </p:nvSpPr>
          <p:spPr>
            <a:xfrm>
              <a:off x="987" y="2679"/>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任意多边形 4"/>
            <p:cNvSpPr/>
            <p:nvPr>
              <p:custDataLst>
                <p:tags r:id="rId6"/>
              </p:custDataLst>
            </p:nvPr>
          </p:nvSpPr>
          <p:spPr>
            <a:xfrm flipH="1">
              <a:off x="1658" y="2679"/>
              <a:ext cx="6923"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（1）独立投资。</a:t>
              </a:r>
              <a:endParaRPr lang="zh-CN" altLang="en-US" dirty="0">
                <a:solidFill>
                  <a:schemeClr val="accent1"/>
                </a:solidFill>
                <a:cs typeface="+mn-ea"/>
                <a:sym typeface="+mn-lt"/>
              </a:endParaRPr>
            </a:p>
          </p:txBody>
        </p:sp>
        <p:sp>
          <p:nvSpPr>
            <p:cNvPr id="32" name="任意多边形 31"/>
            <p:cNvSpPr/>
            <p:nvPr>
              <p:custDataLst>
                <p:tags r:id="rId7"/>
              </p:custDataLst>
            </p:nvPr>
          </p:nvSpPr>
          <p:spPr>
            <a:xfrm>
              <a:off x="987" y="5122"/>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任意多边形 32"/>
            <p:cNvSpPr/>
            <p:nvPr>
              <p:custDataLst>
                <p:tags r:id="rId8"/>
              </p:custDataLst>
            </p:nvPr>
          </p:nvSpPr>
          <p:spPr>
            <a:xfrm flipH="1">
              <a:off x="1658" y="5122"/>
              <a:ext cx="6901"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（2）互斥投资。</a:t>
              </a:r>
              <a:endParaRPr lang="zh-CN" altLang="en-US" dirty="0">
                <a:solidFill>
                  <a:schemeClr val="accent1"/>
                </a:solidFill>
                <a:cs typeface="+mn-ea"/>
                <a:sym typeface="+mn-lt"/>
              </a:endParaRPr>
            </a:p>
          </p:txBody>
        </p:sp>
        <p:sp>
          <p:nvSpPr>
            <p:cNvPr id="34" name="文本框 33"/>
            <p:cNvSpPr txBox="1"/>
            <p:nvPr>
              <p:custDataLst>
                <p:tags r:id="rId9"/>
              </p:custDataLst>
            </p:nvPr>
          </p:nvSpPr>
          <p:spPr>
            <a:xfrm>
              <a:off x="987" y="5602"/>
              <a:ext cx="12542" cy="1888"/>
            </a:xfrm>
            <a:prstGeom prst="rect">
              <a:avLst/>
            </a:prstGeom>
            <a:noFill/>
          </p:spPr>
          <p:txBody>
            <a:bodyPr wrap="square" lIns="0" rIns="0" rtlCol="0">
              <a:spAutoFit/>
            </a:bodyPr>
            <a:p>
              <a:pPr>
                <a:lnSpc>
                  <a:spcPct val="150000"/>
                </a:lnSpc>
              </a:pPr>
              <a:r>
                <a:rPr lang="zh-CN" altLang="en-US" sz="1600" dirty="0">
                  <a:cs typeface="+mn-ea"/>
                  <a:sym typeface="+mn-lt"/>
                </a:rPr>
                <a:t>互斥投资是非相容性投资，各个投资项目之间相互关联、相互替代，不能同时并存。互斥投资项目决策考虑的是各方案之间的排斥性，互斥决策需要从每个可行方案中选择最优方案。</a:t>
              </a:r>
              <a:endParaRPr lang="zh-CN" altLang="en-US" sz="1600" dirty="0">
                <a:cs typeface="+mn-ea"/>
                <a:sym typeface="+mn-lt"/>
              </a:endParaRPr>
            </a:p>
          </p:txBody>
        </p:sp>
        <p:sp>
          <p:nvSpPr>
            <p:cNvPr id="39" name="任意多边形 38"/>
            <p:cNvSpPr>
              <a:spLocks noChangeAspect="1"/>
            </p:cNvSpPr>
            <p:nvPr>
              <p:custDataLst>
                <p:tags r:id="rId10"/>
              </p:custDataLst>
            </p:nvPr>
          </p:nvSpPr>
          <p:spPr>
            <a:xfrm>
              <a:off x="1279" y="2747"/>
              <a:ext cx="263" cy="33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sp>
          <p:nvSpPr>
            <p:cNvPr id="40" name="任意多边形 39"/>
            <p:cNvSpPr>
              <a:spLocks noChangeAspect="1"/>
            </p:cNvSpPr>
            <p:nvPr>
              <p:custDataLst>
                <p:tags r:id="rId11"/>
              </p:custDataLst>
            </p:nvPr>
          </p:nvSpPr>
          <p:spPr>
            <a:xfrm>
              <a:off x="1279" y="4293"/>
              <a:ext cx="340" cy="330"/>
            </a:xfrm>
            <a:custGeom>
              <a:avLst/>
              <a:gdLst>
                <a:gd name="connsiteX0" fmla="*/ 4107977 w 4995080"/>
                <a:gd name="connsiteY0" fmla="*/ 2332823 h 4962212"/>
                <a:gd name="connsiteX1" fmla="*/ 4107977 w 4995080"/>
                <a:gd name="connsiteY1" fmla="*/ 2333943 h 4962212"/>
                <a:gd name="connsiteX2" fmla="*/ 3712191 w 4995080"/>
                <a:gd name="connsiteY2" fmla="*/ 2333943 h 4962212"/>
                <a:gd name="connsiteX3" fmla="*/ 3712191 w 4995080"/>
                <a:gd name="connsiteY3" fmla="*/ 3537096 h 4962212"/>
                <a:gd name="connsiteX4" fmla="*/ 4107977 w 4995080"/>
                <a:gd name="connsiteY4" fmla="*/ 3537096 h 4962212"/>
                <a:gd name="connsiteX5" fmla="*/ 4107977 w 4995080"/>
                <a:gd name="connsiteY5" fmla="*/ 3537922 h 4962212"/>
                <a:gd name="connsiteX6" fmla="*/ 4154562 w 4995080"/>
                <a:gd name="connsiteY6" fmla="*/ 3535862 h 4962212"/>
                <a:gd name="connsiteX7" fmla="*/ 4606031 w 4995080"/>
                <a:gd name="connsiteY7" fmla="*/ 3245397 h 4962212"/>
                <a:gd name="connsiteX8" fmla="*/ 4612900 w 4995080"/>
                <a:gd name="connsiteY8" fmla="*/ 2637435 h 4962212"/>
                <a:gd name="connsiteX9" fmla="*/ 4168107 w 4995080"/>
                <a:gd name="connsiteY9" fmla="*/ 2336845 h 4962212"/>
                <a:gd name="connsiteX10" fmla="*/ 300250 w 4995080"/>
                <a:gd name="connsiteY10" fmla="*/ 1692720 h 4962212"/>
                <a:gd name="connsiteX11" fmla="*/ 300250 w 4995080"/>
                <a:gd name="connsiteY11" fmla="*/ 3825622 h 4962212"/>
                <a:gd name="connsiteX12" fmla="*/ 1144266 w 4995080"/>
                <a:gd name="connsiteY12" fmla="*/ 4669638 h 4962212"/>
                <a:gd name="connsiteX13" fmla="*/ 2558617 w 4995080"/>
                <a:gd name="connsiteY13" fmla="*/ 4669638 h 4962212"/>
                <a:gd name="connsiteX14" fmla="*/ 3398276 w 4995080"/>
                <a:gd name="connsiteY14" fmla="*/ 3911918 h 4962212"/>
                <a:gd name="connsiteX15" fmla="*/ 3401751 w 4995080"/>
                <a:gd name="connsiteY15" fmla="*/ 3843096 h 4962212"/>
                <a:gd name="connsiteX16" fmla="*/ 3398294 w 4995080"/>
                <a:gd name="connsiteY16" fmla="*/ 3843096 h 4962212"/>
                <a:gd name="connsiteX17" fmla="*/ 3398294 w 4995080"/>
                <a:gd name="connsiteY17" fmla="*/ 3537096 h 4962212"/>
                <a:gd name="connsiteX18" fmla="*/ 3402633 w 4995080"/>
                <a:gd name="connsiteY18" fmla="*/ 3537096 h 4962212"/>
                <a:gd name="connsiteX19" fmla="*/ 3402633 w 4995080"/>
                <a:gd name="connsiteY19" fmla="*/ 2333943 h 4962212"/>
                <a:gd name="connsiteX20" fmla="*/ 3398294 w 4995080"/>
                <a:gd name="connsiteY20" fmla="*/ 2333943 h 4962212"/>
                <a:gd name="connsiteX21" fmla="*/ 3398294 w 4995080"/>
                <a:gd name="connsiteY21" fmla="*/ 2027943 h 4962212"/>
                <a:gd name="connsiteX22" fmla="*/ 3402633 w 4995080"/>
                <a:gd name="connsiteY22" fmla="*/ 2027943 h 4962212"/>
                <a:gd name="connsiteX23" fmla="*/ 3402633 w 4995080"/>
                <a:gd name="connsiteY23" fmla="*/ 1692720 h 4962212"/>
                <a:gd name="connsiteX24" fmla="*/ 0 w 4995080"/>
                <a:gd name="connsiteY24" fmla="*/ 1400147 h 4962212"/>
                <a:gd name="connsiteX25" fmla="*/ 3712191 w 4995080"/>
                <a:gd name="connsiteY25" fmla="*/ 1400147 h 4962212"/>
                <a:gd name="connsiteX26" fmla="*/ 3712191 w 4995080"/>
                <a:gd name="connsiteY26" fmla="*/ 2027943 h 4962212"/>
                <a:gd name="connsiteX27" fmla="*/ 4087504 w 4995080"/>
                <a:gd name="connsiteY27" fmla="*/ 2027943 h 4962212"/>
                <a:gd name="connsiteX28" fmla="*/ 4107977 w 4995080"/>
                <a:gd name="connsiteY28" fmla="*/ 2027943 h 4962212"/>
                <a:gd name="connsiteX29" fmla="*/ 4107977 w 4995080"/>
                <a:gd name="connsiteY29" fmla="*/ 2029312 h 4962212"/>
                <a:gd name="connsiteX30" fmla="*/ 4208606 w 4995080"/>
                <a:gd name="connsiteY30" fmla="*/ 2036043 h 4962212"/>
                <a:gd name="connsiteX31" fmla="*/ 4876884 w 4995080"/>
                <a:gd name="connsiteY31" fmla="*/ 2487664 h 4962212"/>
                <a:gd name="connsiteX32" fmla="*/ 4866564 w 4995080"/>
                <a:gd name="connsiteY32" fmla="*/ 3401096 h 4962212"/>
                <a:gd name="connsiteX33" fmla="*/ 4188253 w 4995080"/>
                <a:gd name="connsiteY33" fmla="*/ 3837504 h 4962212"/>
                <a:gd name="connsiteX34" fmla="*/ 4107977 w 4995080"/>
                <a:gd name="connsiteY34" fmla="*/ 3841053 h 4962212"/>
                <a:gd name="connsiteX35" fmla="*/ 4107977 w 4995080"/>
                <a:gd name="connsiteY35" fmla="*/ 3843096 h 4962212"/>
                <a:gd name="connsiteX36" fmla="*/ 3712191 w 4995080"/>
                <a:gd name="connsiteY36" fmla="*/ 3843096 h 4962212"/>
                <a:gd name="connsiteX37" fmla="*/ 3712191 w 4995080"/>
                <a:gd name="connsiteY37" fmla="*/ 3952295 h 4962212"/>
                <a:gd name="connsiteX38" fmla="*/ 2702274 w 4995080"/>
                <a:gd name="connsiteY38" fmla="*/ 4962212 h 4962212"/>
                <a:gd name="connsiteX39" fmla="*/ 1009917 w 4995080"/>
                <a:gd name="connsiteY39" fmla="*/ 4962212 h 4962212"/>
                <a:gd name="connsiteX40" fmla="*/ 0 w 4995080"/>
                <a:gd name="connsiteY40" fmla="*/ 3952295 h 4962212"/>
                <a:gd name="connsiteX41" fmla="*/ 2497537 w 4995080"/>
                <a:gd name="connsiteY41" fmla="*/ 1 h 4962212"/>
                <a:gd name="connsiteX42" fmla="*/ 2893322 w 4995080"/>
                <a:gd name="connsiteY42" fmla="*/ 1 h 4962212"/>
                <a:gd name="connsiteX43" fmla="*/ 2893322 w 4995080"/>
                <a:gd name="connsiteY43" fmla="*/ 1086248 h 4962212"/>
                <a:gd name="connsiteX44" fmla="*/ 2497537 w 4995080"/>
                <a:gd name="connsiteY44" fmla="*/ 1086248 h 4962212"/>
                <a:gd name="connsiteX45" fmla="*/ 818867 w 4995080"/>
                <a:gd name="connsiteY45" fmla="*/ 0 h 4962212"/>
                <a:gd name="connsiteX46" fmla="*/ 1214652 w 4995080"/>
                <a:gd name="connsiteY46" fmla="*/ 0 h 4962212"/>
                <a:gd name="connsiteX47" fmla="*/ 1214652 w 4995080"/>
                <a:gd name="connsiteY47" fmla="*/ 1086248 h 4962212"/>
                <a:gd name="connsiteX48" fmla="*/ 818867 w 4995080"/>
                <a:gd name="connsiteY48" fmla="*/ 1086248 h 4962212"/>
                <a:gd name="connsiteX49" fmla="*/ 1658202 w 4995080"/>
                <a:gd name="connsiteY49" fmla="*/ 0 h 4962212"/>
                <a:gd name="connsiteX50" fmla="*/ 2053987 w 4995080"/>
                <a:gd name="connsiteY50" fmla="*/ 0 h 4962212"/>
                <a:gd name="connsiteX51" fmla="*/ 2053987 w 4995080"/>
                <a:gd name="connsiteY51" fmla="*/ 1086248 h 4962212"/>
                <a:gd name="connsiteX52" fmla="*/ 1658202 w 4995080"/>
                <a:gd name="connsiteY52" fmla="*/ 1086248 h 496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95080" h="4962212">
                  <a:moveTo>
                    <a:pt x="4107977" y="2332823"/>
                  </a:moveTo>
                  <a:lnTo>
                    <a:pt x="4107977" y="2333943"/>
                  </a:lnTo>
                  <a:lnTo>
                    <a:pt x="3712191" y="2333943"/>
                  </a:lnTo>
                  <a:lnTo>
                    <a:pt x="3712191" y="3537096"/>
                  </a:lnTo>
                  <a:lnTo>
                    <a:pt x="4107977" y="3537096"/>
                  </a:lnTo>
                  <a:lnTo>
                    <a:pt x="4107977" y="3537922"/>
                  </a:lnTo>
                  <a:lnTo>
                    <a:pt x="4154562" y="3535862"/>
                  </a:lnTo>
                  <a:cubicBezTo>
                    <a:pt x="4340619" y="3515106"/>
                    <a:pt x="4508431" y="3408714"/>
                    <a:pt x="4606031" y="3245397"/>
                  </a:cubicBezTo>
                  <a:cubicBezTo>
                    <a:pt x="4717574" y="3058749"/>
                    <a:pt x="4720197" y="2826555"/>
                    <a:pt x="4612900" y="2637435"/>
                  </a:cubicBezTo>
                  <a:cubicBezTo>
                    <a:pt x="4519015" y="2471955"/>
                    <a:pt x="4353648" y="2361798"/>
                    <a:pt x="4168107" y="2336845"/>
                  </a:cubicBezTo>
                  <a:close/>
                  <a:moveTo>
                    <a:pt x="300250" y="1692720"/>
                  </a:moveTo>
                  <a:lnTo>
                    <a:pt x="300250" y="3825622"/>
                  </a:lnTo>
                  <a:cubicBezTo>
                    <a:pt x="300250" y="4291759"/>
                    <a:pt x="678129" y="4669638"/>
                    <a:pt x="1144266" y="4669638"/>
                  </a:cubicBezTo>
                  <a:lnTo>
                    <a:pt x="2558617" y="4669638"/>
                  </a:lnTo>
                  <a:cubicBezTo>
                    <a:pt x="2995621" y="4669638"/>
                    <a:pt x="3355054" y="4337518"/>
                    <a:pt x="3398276" y="3911918"/>
                  </a:cubicBezTo>
                  <a:lnTo>
                    <a:pt x="3401751" y="3843096"/>
                  </a:lnTo>
                  <a:lnTo>
                    <a:pt x="3398294" y="3843096"/>
                  </a:lnTo>
                  <a:lnTo>
                    <a:pt x="3398294" y="3537096"/>
                  </a:lnTo>
                  <a:lnTo>
                    <a:pt x="3402633" y="3537096"/>
                  </a:lnTo>
                  <a:lnTo>
                    <a:pt x="3402633" y="2333943"/>
                  </a:lnTo>
                  <a:lnTo>
                    <a:pt x="3398294" y="2333943"/>
                  </a:lnTo>
                  <a:lnTo>
                    <a:pt x="3398294" y="2027943"/>
                  </a:lnTo>
                  <a:lnTo>
                    <a:pt x="3402633" y="2027943"/>
                  </a:lnTo>
                  <a:lnTo>
                    <a:pt x="3402633" y="1692720"/>
                  </a:lnTo>
                  <a:close/>
                  <a:moveTo>
                    <a:pt x="0" y="1400147"/>
                  </a:moveTo>
                  <a:lnTo>
                    <a:pt x="3712191" y="1400147"/>
                  </a:lnTo>
                  <a:lnTo>
                    <a:pt x="3712191" y="2027943"/>
                  </a:lnTo>
                  <a:lnTo>
                    <a:pt x="4087504" y="2027943"/>
                  </a:lnTo>
                  <a:lnTo>
                    <a:pt x="4107977" y="2027943"/>
                  </a:lnTo>
                  <a:lnTo>
                    <a:pt x="4107977" y="2029312"/>
                  </a:lnTo>
                  <a:lnTo>
                    <a:pt x="4208606" y="2036043"/>
                  </a:lnTo>
                  <a:cubicBezTo>
                    <a:pt x="4487372" y="2073534"/>
                    <a:pt x="4735826" y="2239038"/>
                    <a:pt x="4876884" y="2487664"/>
                  </a:cubicBezTo>
                  <a:cubicBezTo>
                    <a:pt x="5038093" y="2771807"/>
                    <a:pt x="5034152" y="3120667"/>
                    <a:pt x="4866564" y="3401096"/>
                  </a:cubicBezTo>
                  <a:cubicBezTo>
                    <a:pt x="4719925" y="3646472"/>
                    <a:pt x="4467795" y="3806321"/>
                    <a:pt x="4188253" y="3837504"/>
                  </a:cubicBezTo>
                  <a:lnTo>
                    <a:pt x="4107977" y="3841053"/>
                  </a:lnTo>
                  <a:lnTo>
                    <a:pt x="4107977" y="3843096"/>
                  </a:lnTo>
                  <a:lnTo>
                    <a:pt x="3712191" y="3843096"/>
                  </a:lnTo>
                  <a:lnTo>
                    <a:pt x="3712191" y="3952295"/>
                  </a:lnTo>
                  <a:cubicBezTo>
                    <a:pt x="3712191" y="4510057"/>
                    <a:pt x="3260036" y="4962212"/>
                    <a:pt x="2702274" y="4962212"/>
                  </a:cubicBezTo>
                  <a:lnTo>
                    <a:pt x="1009917" y="4962212"/>
                  </a:lnTo>
                  <a:cubicBezTo>
                    <a:pt x="452155" y="4962212"/>
                    <a:pt x="0" y="4510057"/>
                    <a:pt x="0" y="3952295"/>
                  </a:cubicBezTo>
                  <a:close/>
                  <a:moveTo>
                    <a:pt x="2497537" y="1"/>
                  </a:moveTo>
                  <a:lnTo>
                    <a:pt x="2893322" y="1"/>
                  </a:lnTo>
                  <a:lnTo>
                    <a:pt x="2893322" y="1086248"/>
                  </a:lnTo>
                  <a:lnTo>
                    <a:pt x="2497537" y="1086248"/>
                  </a:lnTo>
                  <a:close/>
                  <a:moveTo>
                    <a:pt x="818867" y="0"/>
                  </a:moveTo>
                  <a:lnTo>
                    <a:pt x="1214652" y="0"/>
                  </a:lnTo>
                  <a:lnTo>
                    <a:pt x="1214652" y="1086248"/>
                  </a:lnTo>
                  <a:lnTo>
                    <a:pt x="818867" y="1086248"/>
                  </a:lnTo>
                  <a:close/>
                  <a:moveTo>
                    <a:pt x="1658202" y="0"/>
                  </a:moveTo>
                  <a:lnTo>
                    <a:pt x="2053987" y="0"/>
                  </a:lnTo>
                  <a:lnTo>
                    <a:pt x="2053987" y="1086248"/>
                  </a:lnTo>
                  <a:lnTo>
                    <a:pt x="1658202" y="10862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0" name="文本框 9"/>
            <p:cNvSpPr txBox="1"/>
            <p:nvPr>
              <p:custDataLst>
                <p:tags r:id="rId12"/>
              </p:custDataLst>
            </p:nvPr>
          </p:nvSpPr>
          <p:spPr>
            <a:xfrm>
              <a:off x="987" y="3271"/>
              <a:ext cx="12543" cy="1307"/>
            </a:xfrm>
            <a:prstGeom prst="rect">
              <a:avLst/>
            </a:prstGeom>
            <a:noFill/>
          </p:spPr>
          <p:txBody>
            <a:bodyPr wrap="square" lIns="0" rIns="0" rtlCol="0">
              <a:spAutoFit/>
            </a:bodyPr>
            <a:p>
              <a:pPr>
                <a:lnSpc>
                  <a:spcPct val="150000"/>
                </a:lnSpc>
              </a:pPr>
              <a:r>
                <a:rPr lang="zh-CN" altLang="en-US" sz="1600" dirty="0">
                  <a:cs typeface="+mn-ea"/>
                  <a:sym typeface="+mn-lt"/>
                </a:rPr>
                <a:t>独立投资是相容性投资，各个投资项目之间互不关联、互不影响，可以同时并存。独立投资项目决策考虑的是方案本身是否满足某种决策标准。</a:t>
              </a:r>
              <a:endParaRPr lang="zh-CN" altLang="en-US" sz="1600" dirty="0">
                <a:cs typeface="+mn-ea"/>
                <a:sym typeface="+mn-lt"/>
              </a:endParaRPr>
            </a:p>
          </p:txBody>
        </p:sp>
      </p:grpSp>
      <p:sp>
        <p:nvSpPr>
          <p:cNvPr id="2" name="文本框 1"/>
          <p:cNvSpPr txBox="1"/>
          <p:nvPr/>
        </p:nvSpPr>
        <p:spPr>
          <a:xfrm>
            <a:off x="611505" y="659765"/>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按投资项目之间的相互关联关系分类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7431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子任务3.1.3 现金流量</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现金流量的概念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560830"/>
            <a:ext cx="7839075" cy="2569845"/>
          </a:xfrm>
          <a:prstGeom prst="rect">
            <a:avLst/>
          </a:prstGeom>
          <a:noFill/>
        </p:spPr>
        <p:txBody>
          <a:bodyPr wrap="square" rtlCol="0" anchor="t">
            <a:spAutoFit/>
          </a:bodyPr>
          <a:p>
            <a:pPr indent="0" algn="just" fontAlgn="auto">
              <a:lnSpc>
                <a:spcPct val="120000"/>
              </a:lnSpc>
              <a:spcBef>
                <a:spcPts val="600"/>
              </a:spcBef>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现金流量是投资项目财务可行性分析的主要分析对象，净现值、内含报酬率、回收期等财务评价指标，均是以现金流量为对象进行可行性评价的。</a:t>
            </a:r>
            <a:endParaRPr lang="zh-CN" altLang="en-US">
              <a:latin typeface="+mn-ea"/>
              <a:cs typeface="+mn-ea"/>
            </a:endParaRPr>
          </a:p>
          <a:p>
            <a:pPr indent="0" algn="just" fontAlgn="auto">
              <a:lnSpc>
                <a:spcPct val="120000"/>
              </a:lnSpc>
              <a:spcBef>
                <a:spcPts val="600"/>
              </a:spcBef>
            </a:pPr>
            <a:r>
              <a:rPr lang="zh-CN" altLang="en-US">
                <a:latin typeface="+mn-ea"/>
                <a:cs typeface="+mn-ea"/>
              </a:rPr>
              <a:t>　　由一项长期投资方案所引起的在未来一定期间所发生的现金收支，称为现金流量。其中，现金收入为现金流入量，现金支出称为现金流出量，现金流入与现金流出量相抵后的余额称为现金净流量。</a:t>
            </a:r>
            <a:endParaRPr lang="zh-CN" altLang="en-US">
              <a:latin typeface="+mn-ea"/>
              <a:cs typeface="+mn-ea"/>
            </a:endParaRPr>
          </a:p>
          <a:p>
            <a:pPr indent="0" algn="just" fontAlgn="auto">
              <a:lnSpc>
                <a:spcPct val="120000"/>
              </a:lnSpc>
              <a:spcBef>
                <a:spcPts val="600"/>
              </a:spcBef>
            </a:pPr>
            <a:r>
              <a:rPr lang="zh-CN" altLang="en-US">
                <a:latin typeface="+mn-ea"/>
                <a:cs typeface="+mn-ea"/>
              </a:rPr>
              <a:t>　　投资项目从整个经济寿命周期来看，大致可以分为3个阶段：</a:t>
            </a:r>
            <a:r>
              <a:rPr lang="zh-CN" altLang="en-US" b="1">
                <a:solidFill>
                  <a:srgbClr val="7030A0"/>
                </a:solidFill>
                <a:latin typeface="+mn-ea"/>
                <a:cs typeface="+mn-ea"/>
              </a:rPr>
              <a:t>投资期</a:t>
            </a:r>
            <a:r>
              <a:rPr lang="zh-CN" altLang="en-US">
                <a:latin typeface="+mn-ea"/>
                <a:cs typeface="+mn-ea"/>
              </a:rPr>
              <a:t>、</a:t>
            </a:r>
            <a:r>
              <a:rPr lang="zh-CN" altLang="en-US" b="1">
                <a:solidFill>
                  <a:srgbClr val="7030A0"/>
                </a:solidFill>
                <a:latin typeface="+mn-ea"/>
                <a:cs typeface="+mn-ea"/>
              </a:rPr>
              <a:t>营业期</a:t>
            </a:r>
            <a:r>
              <a:rPr lang="zh-CN" altLang="en-US">
                <a:latin typeface="+mn-ea"/>
                <a:cs typeface="+mn-ea"/>
              </a:rPr>
              <a:t>和</a:t>
            </a:r>
            <a:r>
              <a:rPr lang="zh-CN" altLang="en-US" b="1">
                <a:solidFill>
                  <a:srgbClr val="7030A0"/>
                </a:solidFill>
                <a:latin typeface="+mn-ea"/>
                <a:cs typeface="+mn-ea"/>
              </a:rPr>
              <a:t>终结期</a:t>
            </a:r>
            <a:r>
              <a:rPr lang="zh-CN" altLang="en-US">
                <a:latin typeface="+mn-ea"/>
                <a:cs typeface="+mn-ea"/>
              </a:rPr>
              <a:t>。现金流量的各个项目也可归属于各个阶段之中。</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611505" y="1059815"/>
            <a:ext cx="8021955" cy="4165153"/>
            <a:chOff x="1702" y="1499"/>
            <a:chExt cx="15716" cy="8152"/>
          </a:xfrm>
        </p:grpSpPr>
        <p:sp>
          <p:nvSpPr>
            <p:cNvPr id="6" name="矩形 5"/>
            <p:cNvSpPr/>
            <p:nvPr/>
          </p:nvSpPr>
          <p:spPr>
            <a:xfrm>
              <a:off x="1702" y="1499"/>
              <a:ext cx="15716" cy="702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7" name="矩形 6"/>
            <p:cNvSpPr/>
            <p:nvPr/>
          </p:nvSpPr>
          <p:spPr>
            <a:xfrm>
              <a:off x="2019" y="1793"/>
              <a:ext cx="15398" cy="7858"/>
            </a:xfrm>
            <a:prstGeom prst="rect">
              <a:avLst/>
            </a:prstGeom>
            <a:effectLst/>
          </p:spPr>
          <p:txBody>
            <a:bodyPr wrap="square">
              <a:spAutoFit/>
            </a:bodyPr>
            <a:p>
              <a:pPr marL="285750" indent="-285750">
                <a:lnSpc>
                  <a:spcPct val="125000"/>
                </a:lnSpc>
                <a:spcBef>
                  <a:spcPts val="600"/>
                </a:spcBef>
                <a:buFont typeface="Wingdings" panose="05000000000000000000" pitchFamily="2" charset="2"/>
                <a:buChar char="n"/>
              </a:pPr>
              <a:r>
                <a:rPr lang="zh-CN" altLang="en-US" b="1" dirty="0">
                  <a:solidFill>
                    <a:schemeClr val="accent1"/>
                  </a:solidFill>
                  <a:latin typeface="+mn-ea"/>
                  <a:cs typeface="+mn-ea"/>
                  <a:sym typeface="+mn-lt"/>
                </a:rPr>
                <a:t>（1）投资期。</a:t>
              </a:r>
              <a:endParaRPr lang="zh-CN" altLang="en-US" b="1" dirty="0">
                <a:solidFill>
                  <a:schemeClr val="accent1"/>
                </a:solidFill>
                <a:latin typeface="+mn-ea"/>
                <a:cs typeface="+mn-ea"/>
                <a:sym typeface="+mn-lt"/>
              </a:endParaRPr>
            </a:p>
            <a:p>
              <a:pPr indent="0">
                <a:lnSpc>
                  <a:spcPct val="125000"/>
                </a:lnSpc>
                <a:spcBef>
                  <a:spcPts val="600"/>
                </a:spcBef>
                <a:buFont typeface="Wingdings" panose="05000000000000000000" pitchFamily="2" charset="2"/>
                <a:buNone/>
              </a:pPr>
              <a:r>
                <a:rPr lang="zh-CN" altLang="en-US" dirty="0">
                  <a:latin typeface="微软雅黑" panose="020B0503020204020204" pitchFamily="34" charset="-122"/>
                  <a:ea typeface="微软雅黑" panose="020B0503020204020204" pitchFamily="34" charset="-122"/>
                  <a:cs typeface="+mn-ea"/>
                  <a:sym typeface="+mn-lt"/>
                </a:rPr>
                <a:t>　　</a:t>
              </a:r>
              <a:r>
                <a:rPr lang="zh-CN" altLang="en-US" sz="1600" dirty="0">
                  <a:latin typeface="+mn-ea"/>
                  <a:cs typeface="+mn-ea"/>
                  <a:sym typeface="+mn-lt"/>
                </a:rPr>
                <a:t>投资阶段的现金流量主要是现金流出量，即在该投资项目上的原始投资，包括在长期资产上的投资和垫支的营运资金。如果该项目的筹建费较高，也可作为初始阶段的现金流出量计入递延资产。投资期现金流量主要有以下两点。</a:t>
              </a:r>
              <a:endParaRPr lang="zh-CN" altLang="en-US" sz="1600" dirty="0">
                <a:latin typeface="+mn-ea"/>
                <a:cs typeface="+mn-ea"/>
                <a:sym typeface="+mn-lt"/>
              </a:endParaRPr>
            </a:p>
            <a:p>
              <a:pPr indent="0">
                <a:lnSpc>
                  <a:spcPct val="125000"/>
                </a:lnSpc>
                <a:spcBef>
                  <a:spcPts val="600"/>
                </a:spcBef>
                <a:buFont typeface="Wingdings" panose="05000000000000000000" pitchFamily="2" charset="2"/>
                <a:buNone/>
              </a:pPr>
              <a:r>
                <a:rPr lang="zh-CN" altLang="en-US" sz="1600" dirty="0">
                  <a:latin typeface="+mn-ea"/>
                  <a:cs typeface="+mn-ea"/>
                  <a:sym typeface="+mn-lt"/>
                </a:rPr>
                <a:t>　</a:t>
              </a:r>
              <a:r>
                <a:rPr lang="zh-CN" altLang="en-US" sz="1600" b="1" dirty="0">
                  <a:solidFill>
                    <a:srgbClr val="7030A0"/>
                  </a:solidFill>
                  <a:latin typeface="+mn-ea"/>
                  <a:cs typeface="+mn-ea"/>
                  <a:sym typeface="+mn-lt"/>
                </a:rPr>
                <a:t>　① 长期资产投资。</a:t>
              </a:r>
              <a:r>
                <a:rPr lang="zh-CN" altLang="en-US" sz="1600" dirty="0">
                  <a:latin typeface="+mn-ea"/>
                  <a:cs typeface="+mn-ea"/>
                  <a:sym typeface="+mn-lt"/>
                </a:rPr>
                <a:t>长期资产投资包括在固定资产、无形资产和递延资产等长期资产上的购入、建造、运输、安装和试运行等方面所需的现金支出。</a:t>
              </a:r>
              <a:endParaRPr lang="zh-CN" altLang="en-US" sz="1600" dirty="0">
                <a:latin typeface="+mn-ea"/>
                <a:cs typeface="+mn-ea"/>
                <a:sym typeface="+mn-lt"/>
              </a:endParaRPr>
            </a:p>
            <a:p>
              <a:pPr indent="0">
                <a:lnSpc>
                  <a:spcPct val="125000"/>
                </a:lnSpc>
                <a:spcBef>
                  <a:spcPts val="600"/>
                </a:spcBef>
                <a:buFont typeface="Wingdings" panose="05000000000000000000" pitchFamily="2" charset="2"/>
                <a:buNone/>
              </a:pPr>
              <a:r>
                <a:rPr lang="zh-CN" altLang="en-US" sz="1600" dirty="0">
                  <a:latin typeface="+mn-ea"/>
                  <a:cs typeface="+mn-ea"/>
                  <a:sym typeface="+mn-lt"/>
                </a:rPr>
                <a:t>　　</a:t>
              </a:r>
              <a:r>
                <a:rPr lang="zh-CN" altLang="en-US" sz="1600" b="1" dirty="0">
                  <a:solidFill>
                    <a:srgbClr val="7030A0"/>
                  </a:solidFill>
                  <a:latin typeface="+mn-ea"/>
                  <a:cs typeface="+mn-ea"/>
                  <a:sym typeface="+mn-lt"/>
                </a:rPr>
                <a:t>② 营运资金垫支。</a:t>
              </a:r>
              <a:r>
                <a:rPr lang="zh-CN" altLang="en-US" sz="1600" dirty="0">
                  <a:solidFill>
                    <a:schemeClr val="tx1"/>
                  </a:solidFill>
                  <a:latin typeface="+mn-ea"/>
                  <a:cs typeface="+mn-ea"/>
                  <a:sym typeface="+mn-lt"/>
                </a:rPr>
                <a:t>营运资金垫支是指投资项目形成了生产能力，需要在流动资产上</a:t>
              </a:r>
              <a:r>
                <a:rPr lang="zh-CN" altLang="en-US" sz="1600" dirty="0">
                  <a:latin typeface="+mn-ea"/>
                  <a:cs typeface="+mn-ea"/>
                  <a:sym typeface="+mn-lt"/>
                </a:rPr>
                <a:t>追加的投资。</a:t>
              </a:r>
              <a:endParaRPr lang="zh-CN" altLang="en-US" sz="1600" dirty="0">
                <a:latin typeface="+mn-ea"/>
                <a:cs typeface="+mn-ea"/>
                <a:sym typeface="+mn-lt"/>
              </a:endParaRPr>
            </a:p>
            <a:p>
              <a:pPr indent="0">
                <a:lnSpc>
                  <a:spcPct val="125000"/>
                </a:lnSpc>
                <a:spcBef>
                  <a:spcPts val="600"/>
                </a:spcBef>
                <a:buFont typeface="Wingdings" panose="05000000000000000000" pitchFamily="2" charset="2"/>
                <a:buNone/>
              </a:pPr>
              <a:r>
                <a:rPr lang="zh-CN" altLang="en-US" sz="1600" dirty="0">
                  <a:latin typeface="+mn-ea"/>
                  <a:cs typeface="+mn-ea"/>
                  <a:sym typeface="+mn-lt"/>
                </a:rPr>
                <a:t>　　</a:t>
              </a:r>
              <a:endParaRPr lang="zh-CN" altLang="en-US" sz="1600" dirty="0">
                <a:latin typeface="+mn-ea"/>
                <a:cs typeface="+mn-ea"/>
                <a:sym typeface="+mn-lt"/>
              </a:endParaRPr>
            </a:p>
            <a:p>
              <a:pPr indent="0">
                <a:lnSpc>
                  <a:spcPct val="125000"/>
                </a:lnSpc>
                <a:spcBef>
                  <a:spcPts val="600"/>
                </a:spcBef>
                <a:buFont typeface="Wingdings" panose="05000000000000000000" pitchFamily="2" charset="2"/>
                <a:buNone/>
              </a:pPr>
              <a:r>
                <a:rPr lang="zh-CN" altLang="en-US" sz="1600" dirty="0">
                  <a:latin typeface="+mn-ea"/>
                  <a:cs typeface="+mn-ea"/>
                  <a:sym typeface="+mn-lt"/>
                </a:rPr>
                <a:t>　　</a:t>
              </a:r>
              <a:endParaRPr lang="zh-CN" altLang="en-US" sz="1600" dirty="0">
                <a:latin typeface="+mn-ea"/>
                <a:cs typeface="+mn-ea"/>
                <a:sym typeface="+mn-lt"/>
              </a:endParaRPr>
            </a:p>
            <a:p>
              <a:pPr indent="0">
                <a:lnSpc>
                  <a:spcPct val="125000"/>
                </a:lnSpc>
                <a:spcBef>
                  <a:spcPts val="600"/>
                </a:spcBef>
                <a:buFont typeface="Wingdings" panose="05000000000000000000" pitchFamily="2" charset="2"/>
                <a:buNone/>
              </a:pPr>
              <a:r>
                <a:rPr lang="zh-CN" altLang="en-US" sz="1600" dirty="0">
                  <a:latin typeface="+mn-ea"/>
                  <a:cs typeface="+mn-ea"/>
                  <a:sym typeface="+mn-lt"/>
                </a:rPr>
                <a:t>　　</a:t>
              </a:r>
              <a:endParaRPr lang="zh-CN" altLang="en-US" sz="1600" dirty="0">
                <a:latin typeface="+mn-ea"/>
                <a:cs typeface="+mn-ea"/>
                <a:sym typeface="+mn-lt"/>
              </a:endParaRPr>
            </a:p>
          </p:txBody>
        </p:sp>
      </p:grpSp>
      <p:sp>
        <p:nvSpPr>
          <p:cNvPr id="3" name="文本框 2"/>
          <p:cNvSpPr txBox="1"/>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现金流量的计算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nvSpPr>
        <p:spPr>
          <a:xfrm>
            <a:off x="611505" y="699770"/>
            <a:ext cx="7839075" cy="2979420"/>
          </a:xfrm>
          <a:prstGeom prst="rect">
            <a:avLst/>
          </a:prstGeom>
          <a:noFill/>
        </p:spPr>
        <p:txBody>
          <a:bodyPr wrap="square" rtlCol="0" anchor="t">
            <a:spAutoFit/>
          </a:bodyPr>
          <a:p>
            <a:pPr indent="0" algn="just" fontAlgn="auto">
              <a:lnSpc>
                <a:spcPct val="120000"/>
              </a:lnSpc>
              <a:spcBef>
                <a:spcPts val="600"/>
              </a:spcBef>
            </a:pPr>
            <a:r>
              <a:rPr lang="zh-CN" altLang="en-US" b="1">
                <a:solidFill>
                  <a:srgbClr val="7030A0"/>
                </a:solidFill>
                <a:latin typeface="+mn-ea"/>
                <a:cs typeface="+mn-ea"/>
              </a:rPr>
              <a:t>（2）营业期。</a:t>
            </a:r>
            <a:r>
              <a:rPr lang="zh-CN" altLang="en-US">
                <a:latin typeface="+mn-ea"/>
                <a:cs typeface="+mn-ea"/>
              </a:rPr>
              <a:t>营业阶段是投资项目的主要阶段，该阶段既有现金流入量，又有现金流出量。</a:t>
            </a:r>
            <a:endParaRPr lang="zh-CN" altLang="en-US">
              <a:latin typeface="+mn-ea"/>
              <a:cs typeface="+mn-ea"/>
            </a:endParaRPr>
          </a:p>
          <a:p>
            <a:pPr indent="0" algn="just" fontAlgn="auto">
              <a:lnSpc>
                <a:spcPct val="120000"/>
              </a:lnSpc>
              <a:spcBef>
                <a:spcPts val="600"/>
              </a:spcBef>
            </a:pPr>
            <a:r>
              <a:rPr lang="zh-CN" altLang="en-US">
                <a:latin typeface="+mn-ea"/>
                <a:cs typeface="+mn-ea"/>
              </a:rPr>
              <a:t>在正常营业阶段，由于营运各年的营业收入和付现营运成本数额比较稳定，如不考虑所得税因素，营业阶段各年现金流量一般为</a:t>
            </a:r>
            <a:endParaRPr lang="zh-CN" altLang="en-US">
              <a:latin typeface="+mn-ea"/>
              <a:cs typeface="+mn-ea"/>
            </a:endParaRPr>
          </a:p>
          <a:p>
            <a:pPr indent="0" algn="ctr" fontAlgn="auto">
              <a:lnSpc>
                <a:spcPct val="120000"/>
              </a:lnSpc>
              <a:spcBef>
                <a:spcPts val="600"/>
              </a:spcBef>
            </a:pPr>
            <a:r>
              <a:rPr lang="zh-CN" altLang="en-US">
                <a:latin typeface="仿宋" panose="02010609060101010101" charset="-122"/>
                <a:ea typeface="仿宋" panose="02010609060101010101" charset="-122"/>
                <a:cs typeface="仿宋" panose="02010609060101010101" charset="-122"/>
              </a:rPr>
              <a:t>营业现金净流量（NCF）= 营业收入－付现成本= 营业利润＋非付现成本</a:t>
            </a:r>
            <a:endParaRPr lang="zh-CN" altLang="en-US">
              <a:latin typeface="+mn-ea"/>
              <a:cs typeface="+mn-ea"/>
            </a:endParaRPr>
          </a:p>
          <a:p>
            <a:pPr indent="0" algn="just" fontAlgn="auto">
              <a:lnSpc>
                <a:spcPct val="120000"/>
              </a:lnSpc>
              <a:spcBef>
                <a:spcPts val="600"/>
              </a:spcBef>
            </a:pPr>
            <a:r>
              <a:rPr lang="zh-CN" altLang="en-US">
                <a:latin typeface="+mn-ea"/>
                <a:cs typeface="+mn-ea"/>
              </a:rPr>
              <a:t>式中，非付现成本主要是指固定资产年折旧费用、长期资产摊销费用和资产减值损失等。其中，长期资产摊销费用主要有跨年的大修理摊销费用、改良工程折旧摊销费用和筹建费摊销费用等。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nvSpPr>
        <p:spPr>
          <a:xfrm>
            <a:off x="611505" y="699770"/>
            <a:ext cx="7839075" cy="3133090"/>
          </a:xfrm>
          <a:prstGeom prst="rect">
            <a:avLst/>
          </a:prstGeom>
          <a:noFill/>
        </p:spPr>
        <p:txBody>
          <a:bodyPr wrap="square" rtlCol="0" anchor="t">
            <a:spAutoFit/>
          </a:bodyPr>
          <a:p>
            <a:pPr indent="0" algn="just" fontAlgn="auto">
              <a:lnSpc>
                <a:spcPct val="120000"/>
              </a:lnSpc>
              <a:spcBef>
                <a:spcPts val="600"/>
              </a:spcBef>
            </a:pPr>
            <a:r>
              <a:rPr lang="zh-CN" altLang="en-US">
                <a:latin typeface="+mn-ea"/>
                <a:cs typeface="+mn-ea"/>
              </a:rPr>
              <a:t>　　所得税是投资项目的现金支出，即现金流出量。考虑所得税对投资项目现金流量的影响，投资项目正常营运阶段所获得的营业现金流量计算公式为</a:t>
            </a:r>
            <a:endParaRPr lang="zh-CN" altLang="en-US">
              <a:latin typeface="+mn-ea"/>
              <a:cs typeface="+mn-ea"/>
            </a:endParaRPr>
          </a:p>
          <a:p>
            <a:pPr indent="0" algn="ctr" fontAlgn="auto">
              <a:lnSpc>
                <a:spcPct val="120000"/>
              </a:lnSpc>
              <a:spcBef>
                <a:spcPts val="600"/>
              </a:spcBef>
            </a:pPr>
            <a:r>
              <a:rPr lang="zh-CN" altLang="en-US">
                <a:latin typeface="仿宋" panose="02010609060101010101" charset="-122"/>
                <a:ea typeface="仿宋" panose="02010609060101010101" charset="-122"/>
                <a:cs typeface="仿宋" panose="02010609060101010101" charset="-122"/>
              </a:rPr>
              <a:t>营业现金净流量（NCF）= 营业收入－付现成本－所得税</a:t>
            </a:r>
            <a:endParaRPr lang="zh-CN" altLang="en-US">
              <a:latin typeface="+mn-ea"/>
              <a:cs typeface="+mn-ea"/>
            </a:endParaRPr>
          </a:p>
          <a:p>
            <a:pPr indent="0" algn="just" fontAlgn="auto">
              <a:lnSpc>
                <a:spcPct val="120000"/>
              </a:lnSpc>
              <a:spcBef>
                <a:spcPts val="600"/>
              </a:spcBef>
            </a:pPr>
            <a:r>
              <a:rPr lang="zh-CN" altLang="en-US">
                <a:latin typeface="+mn-ea"/>
                <a:cs typeface="+mn-ea"/>
              </a:rPr>
              <a:t>或</a:t>
            </a:r>
            <a:endParaRPr lang="zh-CN" altLang="en-US">
              <a:latin typeface="+mn-ea"/>
              <a:cs typeface="+mn-ea"/>
            </a:endParaRPr>
          </a:p>
          <a:p>
            <a:pPr indent="0" algn="ctr" fontAlgn="auto">
              <a:lnSpc>
                <a:spcPct val="120000"/>
              </a:lnSpc>
              <a:spcBef>
                <a:spcPts val="600"/>
              </a:spcBef>
            </a:pPr>
            <a:r>
              <a:rPr lang="zh-CN" altLang="en-US">
                <a:latin typeface="仿宋" panose="02010609060101010101" charset="-122"/>
                <a:ea typeface="仿宋" panose="02010609060101010101" charset="-122"/>
                <a:cs typeface="仿宋" panose="02010609060101010101" charset="-122"/>
              </a:rPr>
              <a:t>营业现金净流量（NCF）= 税后营业利润＋非付现成本</a:t>
            </a:r>
            <a:endParaRPr lang="zh-CN" altLang="en-US">
              <a:latin typeface="+mn-ea"/>
              <a:cs typeface="+mn-ea"/>
            </a:endParaRPr>
          </a:p>
          <a:p>
            <a:pPr indent="0" algn="just" fontAlgn="auto">
              <a:lnSpc>
                <a:spcPct val="120000"/>
              </a:lnSpc>
              <a:spcBef>
                <a:spcPts val="600"/>
              </a:spcBef>
            </a:pPr>
            <a:r>
              <a:rPr lang="zh-CN" altLang="en-US">
                <a:latin typeface="+mn-ea"/>
                <a:cs typeface="+mn-ea"/>
              </a:rPr>
              <a:t>或</a:t>
            </a:r>
            <a:endParaRPr lang="zh-CN" altLang="en-US">
              <a:latin typeface="+mn-ea"/>
              <a:cs typeface="+mn-ea"/>
            </a:endParaRPr>
          </a:p>
          <a:p>
            <a:pPr indent="0" algn="just" fontAlgn="auto">
              <a:lnSpc>
                <a:spcPct val="120000"/>
              </a:lnSpc>
              <a:spcBef>
                <a:spcPts val="600"/>
              </a:spcBef>
            </a:pPr>
            <a:r>
              <a:rPr lang="zh-CN" altLang="en-US">
                <a:latin typeface="仿宋" panose="02010609060101010101" charset="-122"/>
                <a:ea typeface="仿宋" panose="02010609060101010101" charset="-122"/>
                <a:cs typeface="仿宋" panose="02010609060101010101" charset="-122"/>
              </a:rPr>
              <a:t>营业现金净流量（NCF）= 收入×（1－所得税税率）－付现成本×（1－所得税税率）＋非付现成本×所得税税率</a:t>
            </a:r>
            <a:endParaRPr lang="zh-CN" altLang="en-US">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28015"/>
            <a:ext cx="7839075" cy="4347845"/>
          </a:xfrm>
          <a:prstGeom prst="rect">
            <a:avLst/>
          </a:prstGeom>
          <a:noFill/>
        </p:spPr>
        <p:txBody>
          <a:bodyPr wrap="square" rtlCol="0" anchor="t">
            <a:spAutoFit/>
          </a:bodyPr>
          <a:p>
            <a:pPr indent="0" algn="just" fontAlgn="auto">
              <a:lnSpc>
                <a:spcPct val="120000"/>
              </a:lnSpc>
              <a:spcBef>
                <a:spcPts val="600"/>
              </a:spcBef>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7030A0"/>
                </a:solidFill>
                <a:latin typeface="+mn-ea"/>
                <a:cs typeface="+mn-ea"/>
              </a:rPr>
              <a:t>（3）终结期。</a:t>
            </a:r>
            <a:r>
              <a:rPr lang="zh-CN" altLang="en-US">
                <a:latin typeface="+mn-ea"/>
                <a:cs typeface="+mn-ea"/>
              </a:rPr>
              <a:t>终结阶段的现金流量主要是现金流入量，包括固定资产变价净收入、固定资产变现净损益对现金净流量的影响和垫支营运资金的收回。</a:t>
            </a:r>
            <a:endParaRPr lang="zh-CN" altLang="en-US">
              <a:latin typeface="+mn-ea"/>
              <a:cs typeface="+mn-ea"/>
            </a:endParaRPr>
          </a:p>
          <a:p>
            <a:pPr indent="0" algn="just" fontAlgn="auto">
              <a:lnSpc>
                <a:spcPct val="120000"/>
              </a:lnSpc>
              <a:spcBef>
                <a:spcPts val="600"/>
              </a:spcBef>
            </a:pPr>
            <a:r>
              <a:rPr lang="zh-CN" altLang="en-US">
                <a:latin typeface="+mn-ea"/>
                <a:cs typeface="+mn-ea"/>
              </a:rPr>
              <a:t>　　</a:t>
            </a:r>
            <a:r>
              <a:rPr lang="zh-CN" altLang="en-US" b="1">
                <a:solidFill>
                  <a:srgbClr val="00B050"/>
                </a:solidFill>
                <a:latin typeface="+mn-ea"/>
                <a:cs typeface="+mn-ea"/>
              </a:rPr>
              <a:t>①固定资产变价净收入。</a:t>
            </a:r>
            <a:r>
              <a:rPr lang="zh-CN" altLang="en-US">
                <a:latin typeface="+mn-ea"/>
                <a:cs typeface="+mn-ea"/>
              </a:rPr>
              <a:t>固定资产变价净收入是指固定资产出售或报废时的出售价款或残值收入扣除清理费用后的净额。</a:t>
            </a:r>
            <a:endParaRPr lang="zh-CN" altLang="en-US">
              <a:latin typeface="+mn-ea"/>
              <a:cs typeface="+mn-ea"/>
            </a:endParaRPr>
          </a:p>
          <a:p>
            <a:pPr indent="0" algn="just" fontAlgn="auto">
              <a:lnSpc>
                <a:spcPct val="120000"/>
              </a:lnSpc>
              <a:spcBef>
                <a:spcPts val="600"/>
              </a:spcBef>
            </a:pPr>
            <a:r>
              <a:rPr lang="zh-CN" altLang="en-US">
                <a:latin typeface="+mn-ea"/>
                <a:cs typeface="+mn-ea"/>
              </a:rPr>
              <a:t>　　</a:t>
            </a:r>
            <a:r>
              <a:rPr lang="zh-CN" altLang="en-US" b="1">
                <a:solidFill>
                  <a:srgbClr val="00B050"/>
                </a:solidFill>
                <a:latin typeface="+mn-ea"/>
                <a:cs typeface="+mn-ea"/>
              </a:rPr>
              <a:t>②固定资产变现净损益对现金净流量的影响。</a:t>
            </a:r>
            <a:r>
              <a:rPr lang="zh-CN" altLang="en-US">
                <a:latin typeface="+mn-ea"/>
                <a:cs typeface="+mn-ea"/>
              </a:rPr>
              <a:t>固定资产变现净损益对现金净流量的影响用公式表示为</a:t>
            </a:r>
            <a:endParaRPr lang="zh-CN" altLang="en-US">
              <a:latin typeface="+mn-ea"/>
              <a:cs typeface="+mn-ea"/>
            </a:endParaRPr>
          </a:p>
          <a:p>
            <a:pPr indent="0" algn="ctr" fontAlgn="auto">
              <a:lnSpc>
                <a:spcPct val="120000"/>
              </a:lnSpc>
              <a:spcBef>
                <a:spcPts val="600"/>
              </a:spcBef>
            </a:pPr>
            <a:r>
              <a:rPr lang="zh-CN" altLang="en-US" sz="1600">
                <a:latin typeface="仿宋" panose="02010609060101010101" charset="-122"/>
                <a:ea typeface="仿宋" panose="02010609060101010101" charset="-122"/>
                <a:cs typeface="仿宋" panose="02010609060101010101" charset="-122"/>
              </a:rPr>
              <a:t>固定资产变现净损益对现金净流量的影响=（账面价值－变价净收入）× 所得税税率</a:t>
            </a:r>
            <a:endParaRPr lang="zh-CN" altLang="en-US" sz="1600">
              <a:latin typeface="仿宋" panose="02010609060101010101" charset="-122"/>
              <a:ea typeface="仿宋" panose="02010609060101010101" charset="-122"/>
              <a:cs typeface="仿宋" panose="02010609060101010101" charset="-122"/>
            </a:endParaRPr>
          </a:p>
          <a:p>
            <a:pPr indent="0" algn="l" fontAlgn="auto">
              <a:lnSpc>
                <a:spcPct val="120000"/>
              </a:lnSpc>
              <a:spcBef>
                <a:spcPts val="600"/>
              </a:spcBef>
            </a:pPr>
            <a:r>
              <a:rPr lang="zh-CN" altLang="en-US">
                <a:latin typeface="+mn-ea"/>
                <a:cs typeface="仿宋" panose="02010609060101010101" charset="-122"/>
              </a:rPr>
              <a:t>　　</a:t>
            </a:r>
            <a:r>
              <a:rPr lang="zh-CN" altLang="en-US" b="1">
                <a:solidFill>
                  <a:srgbClr val="00B050"/>
                </a:solidFill>
                <a:latin typeface="+mn-ea"/>
                <a:cs typeface="仿宋" panose="02010609060101010101" charset="-122"/>
              </a:rPr>
              <a:t>③垫支营运资金的收回。</a:t>
            </a:r>
            <a:r>
              <a:rPr lang="zh-CN" altLang="en-US">
                <a:latin typeface="+mn-ea"/>
                <a:cs typeface="仿宋" panose="02010609060101010101" charset="-122"/>
              </a:rPr>
              <a:t>伴随着固定资产的出售或报废，投资项目的经济寿命结束，企业将与该项目相关的存货出售，将应收账款收回，应付账款也随之偿付。营运资金恢复到原有水平，项目开始垫支的营运资金在项目结束时得到回收。</a:t>
            </a:r>
            <a:endParaRPr lang="zh-CN" altLang="en-US">
              <a:latin typeface="+mn-ea"/>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274828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【情景3-1】</a:t>
            </a:r>
            <a:r>
              <a:rPr lang="zh-CN" altLang="en-US">
                <a:latin typeface="楷体" panose="02010609060101010101" charset="-122"/>
                <a:ea typeface="楷体" panose="02010609060101010101" charset="-122"/>
                <a:cs typeface="楷体" panose="02010609060101010101" charset="-122"/>
              </a:rPr>
              <a:t>某公司需要3年建成， 每年年初投入建设资金800 000元，共投入2 400 000元，建成投产之时，需要投入营运资金900 000元，以满足日常经营活动需要。项目投产后，估计每年可获税后营业利润700 000元。固定资产使用年限为7年，使用后第5年预计进行一次改良，估计改良需支出550 000元，分两年平均摊销。资产使用期满后，估计有残值净收入30 000元，采用使用年限法折旧。项目期满时，垫支营运资金全额收回。</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固定资产折旧=（2 400 000－30 000）÷7≈338 571（元）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根据以上资料，编制“投资项目现金流量表”，如表3-1 所示。</a:t>
            </a:r>
            <a:endParaRPr lang="zh-CN" altLang="en-US">
              <a:latin typeface="楷体" panose="02010609060101010101" charset="-122"/>
              <a:ea typeface="楷体" panose="02010609060101010101" charset="-122"/>
              <a:cs typeface="楷体" panose="02010609060101010101" charset="-122"/>
            </a:endParaRPr>
          </a:p>
        </p:txBody>
      </p:sp>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374459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【情景3-2】</a:t>
            </a:r>
            <a:r>
              <a:rPr lang="zh-CN" altLang="en-US">
                <a:latin typeface="楷体" panose="02010609060101010101" charset="-122"/>
                <a:ea typeface="楷体" panose="02010609060101010101" charset="-122"/>
                <a:cs typeface="楷体" panose="02010609060101010101" charset="-122"/>
              </a:rPr>
              <a:t>某公司计划增添一条生产流水线，以扩充生产能力。现有A方案、B方案两个方案可供选择。A方案需要投资500 000元，B方案需要投资750 000元。两方案的预计使用寿命均为5年，折旧均采用直线法，A方案预计净残值为25 000元， B方案预计净残值为30 000元。A方案预计年销售收入为1 200 000元，第一年付现成本为600 000元，以后在此基础上每年增加维修费10 000元。B 方案预计年销售收入为1 400 000元，年付现成本为1 100 000元。项目投入营运时，A方案需要垫支营运资金200 000元，B 方案需要垫支营运资金250 000元。公司所得税税率为25%。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根据上述资料，两个方案的现金流量计算如表3-2、表3-3所示。表3-2列示的是A方案营业期间现金流量的具体测算过程。对于B方案营业期现金流量比较规则，其现金流量的测算可以用公式直接计算。</a:t>
            </a:r>
            <a:endParaRPr lang="zh-CN" altLang="en-US">
              <a:latin typeface="楷体" panose="02010609060101010101" charset="-122"/>
              <a:ea typeface="楷体" panose="02010609060101010101" charset="-122"/>
              <a:cs typeface="楷体" panose="02010609060101010101" charset="-122"/>
            </a:endParaRPr>
          </a:p>
        </p:txBody>
      </p:sp>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67360" y="771525"/>
            <a:ext cx="8214360" cy="3587750"/>
          </a:xfrm>
          <a:prstGeom prst="rect">
            <a:avLst/>
          </a:prstGeom>
        </p:spPr>
      </p:pic>
      <p:grpSp>
        <p:nvGrpSpPr>
          <p:cNvPr id="4" name="组合 3"/>
          <p:cNvGrpSpPr/>
          <p:nvPr/>
        </p:nvGrpSpPr>
        <p:grpSpPr>
          <a:xfrm>
            <a:off x="227330" y="68580"/>
            <a:ext cx="4502150" cy="460375"/>
            <a:chOff x="358" y="108"/>
            <a:chExt cx="7090" cy="725"/>
          </a:xfrm>
        </p:grpSpPr>
        <p:sp>
          <p:nvSpPr>
            <p:cNvPr id="5"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400" fontAlgn="auto">
              <a:spcBef>
                <a:spcPts val="0"/>
              </a:spcBef>
              <a:spcAft>
                <a:spcPts val="0"/>
              </a:spcAft>
              <a:defRPr/>
            </a:pPr>
            <a:endParaRPr lang="zh-CN" altLang="en-US" sz="2490">
              <a:solidFill>
                <a:schemeClr val="tx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nvGrpSpPr>
          <p:cNvPr id="2" name="组合 1"/>
          <p:cNvGrpSpPr/>
          <p:nvPr/>
        </p:nvGrpSpPr>
        <p:grpSpPr>
          <a:xfrm>
            <a:off x="2887629" y="591632"/>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椭圆 7"/>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TextBox 72"/>
            <p:cNvSpPr txBox="1"/>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财务管理概论</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11" name="组合 10"/>
          <p:cNvGrpSpPr/>
          <p:nvPr/>
        </p:nvGrpSpPr>
        <p:grpSpPr>
          <a:xfrm>
            <a:off x="3341421" y="1223815"/>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5"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筹资管理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0" name="组合 19"/>
          <p:cNvGrpSpPr/>
          <p:nvPr/>
        </p:nvGrpSpPr>
        <p:grpSpPr>
          <a:xfrm>
            <a:off x="3603277" y="1882158"/>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椭圆 25"/>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投资管理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9" name="组合 28"/>
          <p:cNvGrpSpPr/>
          <p:nvPr/>
        </p:nvGrpSpPr>
        <p:grpSpPr>
          <a:xfrm>
            <a:off x="3556686" y="2576326"/>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5" name="椭圆 34"/>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营运资金管理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38" name="组合 37"/>
          <p:cNvGrpSpPr/>
          <p:nvPr/>
        </p:nvGrpSpPr>
        <p:grpSpPr>
          <a:xfrm>
            <a:off x="3389914" y="3215743"/>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椭圆 43"/>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2"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利润形成与分配</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  录</a:t>
              </a:r>
              <a:endPar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49"/>
            <p:cNvSpPr txBox="1"/>
            <p:nvPr/>
          </p:nvSpPr>
          <p:spPr>
            <a:xfrm>
              <a:off x="1295635" y="2662538"/>
              <a:ext cx="1228825" cy="338554"/>
            </a:xfrm>
            <a:prstGeom prst="rect">
              <a:avLst/>
            </a:prstGeom>
            <a:noFill/>
          </p:spPr>
          <p:txBody>
            <a:bodyPr wrap="square" rtlCol="0">
              <a:spAutoFit/>
            </a:bodyPr>
            <a:lstStyle/>
            <a:p>
              <a:r>
                <a:rPr lang="en-US" altLang="zh-CN"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Contents</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933349" y="3839022"/>
            <a:ext cx="4137328" cy="632183"/>
            <a:chOff x="736575" y="3188466"/>
            <a:chExt cx="8755768" cy="1338083"/>
          </a:xfrm>
        </p:grpSpPr>
        <p:sp>
          <p:nvSpPr>
            <p:cNvPr id="14" name="圆角矩形 13"/>
            <p:cNvSpPr/>
            <p:nvPr>
              <p:custDataLst>
                <p:tags r:id="rId1"/>
              </p:custDataLst>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3" name="组合 22"/>
            <p:cNvGrpSpPr/>
            <p:nvPr/>
          </p:nvGrpSpPr>
          <p:grpSpPr>
            <a:xfrm>
              <a:off x="736575" y="3188466"/>
              <a:ext cx="1338085" cy="1338083"/>
              <a:chOff x="3567745" y="3971974"/>
              <a:chExt cx="1338084" cy="1338084"/>
            </a:xfrm>
          </p:grpSpPr>
          <p:grpSp>
            <p:nvGrpSpPr>
              <p:cNvPr id="32" name="组合 31"/>
              <p:cNvGrpSpPr/>
              <p:nvPr/>
            </p:nvGrpSpPr>
            <p:grpSpPr>
              <a:xfrm>
                <a:off x="3567745" y="3971974"/>
                <a:ext cx="1338084" cy="1338084"/>
                <a:chOff x="5213600" y="2517129"/>
                <a:chExt cx="2023672" cy="2023672"/>
              </a:xfrm>
            </p:grpSpPr>
            <p:sp>
              <p:nvSpPr>
                <p:cNvPr id="41" name="椭圆 40"/>
                <p:cNvSpPr/>
                <p:nvPr>
                  <p:custDataLst>
                    <p:tags r:id="rId2"/>
                  </p:custDataLst>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椭圆 53"/>
                <p:cNvSpPr/>
                <p:nvPr>
                  <p:custDataLst>
                    <p:tags r:id="rId3"/>
                  </p:custDataLst>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5" name="椭圆 54"/>
              <p:cNvSpPr/>
              <p:nvPr>
                <p:custDataLst>
                  <p:tags r:id="rId4"/>
                </p:custDataLst>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6</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6" name="TextBox 72"/>
            <p:cNvSpPr txBox="1"/>
            <p:nvPr>
              <p:custDataLst>
                <p:tags r:id="rId5"/>
              </p:custDataLst>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财务分析与评价</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45160" y="699770"/>
            <a:ext cx="7853045" cy="4210685"/>
          </a:xfrm>
          <a:prstGeom prst="rect">
            <a:avLst/>
          </a:prstGeom>
        </p:spPr>
      </p:pic>
      <p:grpSp>
        <p:nvGrpSpPr>
          <p:cNvPr id="4" name="组合 3"/>
          <p:cNvGrpSpPr/>
          <p:nvPr/>
        </p:nvGrpSpPr>
        <p:grpSpPr>
          <a:xfrm>
            <a:off x="227330" y="68580"/>
            <a:ext cx="4502150" cy="460375"/>
            <a:chOff x="358" y="108"/>
            <a:chExt cx="7090" cy="725"/>
          </a:xfrm>
        </p:grpSpPr>
        <p:sp>
          <p:nvSpPr>
            <p:cNvPr id="5"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483360" y="628015"/>
            <a:ext cx="6177280" cy="4280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241617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B方案营业现金净流量= 税后营业利润＋非付现成本=（1400 000－1100 000 －144000）×（1－25%）＋144000=261000（元）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或</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B方案营业现金净流量=收入×（1－所得税税率）－付现成本×（1－所得税税率）＋非付现成本×所得税税率</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=1400000×75%－1100000×75%＋144000×25%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=261000（元）</a:t>
            </a:r>
            <a:endParaRPr lang="zh-CN" altLang="en-US">
              <a:latin typeface="楷体" panose="02010609060101010101" charset="-122"/>
              <a:ea typeface="楷体" panose="02010609060101010101" charset="-122"/>
              <a:cs typeface="楷体" panose="02010609060101010101" charset="-122"/>
            </a:endParaRPr>
          </a:p>
        </p:txBody>
      </p:sp>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7431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子任务3.2.1 贴现方法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6205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净现值法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560830"/>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对于一个投资项目，其未来现金净流量现值与原始投资额现值之间的差额，称为净现值。其计算公式为</a:t>
            </a:r>
            <a:endParaRPr lang="zh-CN" altLang="en-US">
              <a:latin typeface="+mn-ea"/>
              <a:cs typeface="+mn-ea"/>
            </a:endParaRPr>
          </a:p>
          <a:p>
            <a:pPr algn="ctr">
              <a:lnSpc>
                <a:spcPct val="120000"/>
              </a:lnSpc>
            </a:pPr>
            <a:r>
              <a:rPr lang="zh-CN" altLang="en-US">
                <a:latin typeface="+mn-ea"/>
                <a:cs typeface="+mn-ea"/>
              </a:rPr>
              <a:t>净现值（NPV）=未来现金净流量现值－原始投资额现值</a:t>
            </a:r>
            <a:endParaRPr lang="zh-CN" altLang="en-US">
              <a:latin typeface="+mn-ea"/>
              <a:cs typeface="+mn-ea"/>
            </a:endParaRPr>
          </a:p>
          <a:p>
            <a:pPr algn="l">
              <a:lnSpc>
                <a:spcPct val="120000"/>
              </a:lnSpc>
            </a:pPr>
            <a:r>
              <a:rPr lang="zh-CN" altLang="en-US" b="1">
                <a:solidFill>
                  <a:srgbClr val="7030A0"/>
                </a:solidFill>
                <a:latin typeface="+mn-ea"/>
                <a:cs typeface="+mn-ea"/>
              </a:rPr>
              <a:t>采用净现值法来评价投资方案的步骤：</a:t>
            </a:r>
            <a:endParaRPr lang="zh-CN" altLang="en-US" b="1">
              <a:solidFill>
                <a:srgbClr val="7030A0"/>
              </a:solidFill>
              <a:latin typeface="+mn-ea"/>
              <a:cs typeface="+mn-ea"/>
            </a:endParaRPr>
          </a:p>
          <a:p>
            <a:pPr algn="l">
              <a:lnSpc>
                <a:spcPct val="120000"/>
              </a:lnSpc>
            </a:pPr>
            <a:r>
              <a:rPr lang="zh-CN" altLang="en-US" b="1">
                <a:solidFill>
                  <a:srgbClr val="7030A0"/>
                </a:solidFill>
                <a:latin typeface="+mn-ea"/>
                <a:cs typeface="+mn-ea"/>
              </a:rPr>
              <a:t>　　</a:t>
            </a:r>
            <a:r>
              <a:rPr lang="zh-CN" altLang="en-US">
                <a:solidFill>
                  <a:schemeClr val="tx1"/>
                </a:solidFill>
                <a:latin typeface="+mn-ea"/>
                <a:cs typeface="+mn-ea"/>
              </a:rPr>
              <a:t>（1）测定投资方案各年的现金流量，包括现金流出量和现金流入量。</a:t>
            </a:r>
            <a:endParaRPr lang="zh-CN" altLang="en-US">
              <a:solidFill>
                <a:schemeClr val="tx1"/>
              </a:solidFill>
              <a:latin typeface="+mn-ea"/>
              <a:cs typeface="+mn-ea"/>
            </a:endParaRPr>
          </a:p>
          <a:p>
            <a:pPr algn="l">
              <a:lnSpc>
                <a:spcPct val="120000"/>
              </a:lnSpc>
            </a:pPr>
            <a:r>
              <a:rPr lang="zh-CN" altLang="en-US">
                <a:solidFill>
                  <a:schemeClr val="tx1"/>
                </a:solidFill>
                <a:latin typeface="+mn-ea"/>
                <a:cs typeface="+mn-ea"/>
              </a:rPr>
              <a:t>　　（2）设定投资方案采用的贴现率。</a:t>
            </a:r>
            <a:endParaRPr lang="zh-CN" altLang="en-US">
              <a:solidFill>
                <a:schemeClr val="tx1"/>
              </a:solidFill>
              <a:latin typeface="+mn-ea"/>
              <a:cs typeface="+mn-ea"/>
            </a:endParaRPr>
          </a:p>
          <a:p>
            <a:pPr algn="l">
              <a:lnSpc>
                <a:spcPct val="120000"/>
              </a:lnSpc>
            </a:pPr>
            <a:r>
              <a:rPr lang="zh-CN" altLang="en-US">
                <a:solidFill>
                  <a:schemeClr val="tx1"/>
                </a:solidFill>
                <a:latin typeface="+mn-ea"/>
                <a:cs typeface="+mn-ea"/>
              </a:rPr>
              <a:t>　　（3）按设定的贴现率分别将各年的现金流出量和现金流入量折算成现值。</a:t>
            </a:r>
            <a:endParaRPr lang="zh-CN" altLang="en-US">
              <a:solidFill>
                <a:schemeClr val="tx1"/>
              </a:solidFill>
              <a:latin typeface="+mn-ea"/>
              <a:cs typeface="+mn-ea"/>
            </a:endParaRPr>
          </a:p>
          <a:p>
            <a:pPr algn="l">
              <a:lnSpc>
                <a:spcPct val="120000"/>
              </a:lnSpc>
            </a:pPr>
            <a:r>
              <a:rPr lang="zh-CN" altLang="en-US" sz="1600">
                <a:solidFill>
                  <a:schemeClr val="tx1"/>
                </a:solidFill>
                <a:latin typeface="+mn-ea"/>
                <a:cs typeface="+mn-ea"/>
              </a:rPr>
              <a:t>　　　　　</a:t>
            </a:r>
            <a:r>
              <a:rPr lang="zh-CN" altLang="en-US" sz="1600">
                <a:solidFill>
                  <a:srgbClr val="00B050"/>
                </a:solidFill>
                <a:latin typeface="+mn-ea"/>
                <a:cs typeface="+mn-ea"/>
              </a:rPr>
              <a:t>① 以市场利率为标准。</a:t>
            </a:r>
            <a:endParaRPr lang="zh-CN" altLang="en-US" sz="1600">
              <a:solidFill>
                <a:srgbClr val="00B050"/>
              </a:solidFill>
              <a:latin typeface="+mn-ea"/>
              <a:cs typeface="+mn-ea"/>
            </a:endParaRPr>
          </a:p>
          <a:p>
            <a:pPr algn="l">
              <a:lnSpc>
                <a:spcPct val="120000"/>
              </a:lnSpc>
            </a:pPr>
            <a:r>
              <a:rPr lang="zh-CN" altLang="en-US" sz="1600">
                <a:solidFill>
                  <a:srgbClr val="00B050"/>
                </a:solidFill>
                <a:latin typeface="+mn-ea"/>
                <a:cs typeface="+mn-ea"/>
              </a:rPr>
              <a:t>　　　　　② 以投资者希望获得的预期最低投资报酬率为标准。</a:t>
            </a:r>
            <a:endParaRPr lang="zh-CN" altLang="en-US" sz="1600">
              <a:solidFill>
                <a:srgbClr val="00B050"/>
              </a:solidFill>
              <a:latin typeface="+mn-ea"/>
              <a:cs typeface="+mn-ea"/>
            </a:endParaRPr>
          </a:p>
          <a:p>
            <a:pPr algn="l">
              <a:lnSpc>
                <a:spcPct val="120000"/>
              </a:lnSpc>
            </a:pPr>
            <a:r>
              <a:rPr lang="zh-CN" altLang="en-US" sz="1600">
                <a:solidFill>
                  <a:srgbClr val="00B050"/>
                </a:solidFill>
                <a:latin typeface="+mn-ea"/>
                <a:cs typeface="+mn-ea"/>
              </a:rPr>
              <a:t>　　　　　③ 以企业平均资本成本率为标准。</a:t>
            </a:r>
            <a:endParaRPr lang="zh-CN" altLang="en-US" sz="1600">
              <a:solidFill>
                <a:srgbClr val="00B050"/>
              </a:solidFill>
              <a:latin typeface="+mn-ea"/>
              <a:cs typeface="+mn-ea"/>
            </a:endParaRPr>
          </a:p>
          <a:p>
            <a:pPr algn="l">
              <a:lnSpc>
                <a:spcPct val="120000"/>
              </a:lnSpc>
            </a:pPr>
            <a:r>
              <a:rPr lang="zh-CN" altLang="en-US">
                <a:solidFill>
                  <a:schemeClr val="tx1"/>
                </a:solidFill>
                <a:latin typeface="+mn-ea"/>
                <a:cs typeface="+mn-ea"/>
              </a:rPr>
              <a:t>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11505" y="628015"/>
            <a:ext cx="7839075" cy="1087755"/>
          </a:xfrm>
          <a:prstGeom prst="rect">
            <a:avLst/>
          </a:prstGeom>
          <a:noFill/>
        </p:spPr>
        <p:txBody>
          <a:bodyPr wrap="square" rtlCol="0" anchor="t">
            <a:spAutoFit/>
          </a:bodyPr>
          <a:p>
            <a:pPr algn="l">
              <a:lnSpc>
                <a:spcPct val="120000"/>
              </a:lnSpc>
            </a:pPr>
            <a:r>
              <a:rPr lang="zh-CN" altLang="en-US">
                <a:solidFill>
                  <a:schemeClr val="tx1"/>
                </a:solidFill>
                <a:latin typeface="+mn-ea"/>
                <a:cs typeface="+mn-ea"/>
              </a:rPr>
              <a:t>　　（4）将未来的现金净流量现值与投资额现值进行比较，若前者大于或等于后者，则方案可行；若前者小于后者，则方案不可行，说明方案的实际报酬率达不到投资者所要求的报酬率。</a:t>
            </a:r>
            <a:endParaRPr lang="zh-CN" altLang="en-US">
              <a:solidFill>
                <a:schemeClr val="tx1"/>
              </a:solidFill>
              <a:latin typeface="+mn-ea"/>
              <a:cs typeface="+mn-ea"/>
            </a:endParaRPr>
          </a:p>
        </p:txBody>
      </p:sp>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1775460"/>
            <a:ext cx="7628890" cy="252539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【情景3-3】</a:t>
            </a:r>
            <a:r>
              <a:rPr lang="zh-CN" altLang="en-US">
                <a:latin typeface="楷体" panose="02010609060101010101" charset="-122"/>
                <a:ea typeface="楷体" panose="02010609060101010101" charset="-122"/>
                <a:cs typeface="楷体" panose="02010609060101010101" charset="-122"/>
              </a:rPr>
              <a:t>沿用【情景3-2】的资料，假设折现率为10%，则（计算结果保留两位小数）有</a:t>
            </a:r>
            <a:endParaRPr lang="zh-CN" altLang="en-US">
              <a:latin typeface="楷体" panose="02010609060101010101" charset="-122"/>
              <a:ea typeface="楷体" panose="02010609060101010101" charset="-122"/>
              <a:cs typeface="楷体" panose="02010609060101010101" charset="-122"/>
            </a:endParaRPr>
          </a:p>
          <a:p>
            <a:pPr algn="l">
              <a:lnSpc>
                <a:spcPct val="120000"/>
              </a:lnSpc>
            </a:pPr>
            <a:r>
              <a:rPr lang="zh-CN" altLang="en-US" sz="1600">
                <a:latin typeface="楷体" panose="02010609060101010101" charset="-122"/>
                <a:ea typeface="楷体" panose="02010609060101010101" charset="-122"/>
                <a:cs typeface="楷体" panose="02010609060101010101" charset="-122"/>
              </a:rPr>
              <a:t>　　甲方案的净现值= 668750×（P/F，10%，5）＋451250×（P/F，10%，4）＋458750×（P/F ，10%，3）＋466250×（P/F ，10%，2）＋473750×（P/F ，10%，1）－700000</a:t>
            </a:r>
            <a:endParaRPr lang="zh-CN" altLang="en-US" sz="1600">
              <a:latin typeface="楷体" panose="02010609060101010101" charset="-122"/>
              <a:ea typeface="楷体" panose="02010609060101010101" charset="-122"/>
              <a:cs typeface="楷体" panose="02010609060101010101" charset="-122"/>
            </a:endParaRPr>
          </a:p>
          <a:p>
            <a:pPr algn="l">
              <a:lnSpc>
                <a:spcPct val="120000"/>
              </a:lnSpc>
            </a:pPr>
            <a:r>
              <a:rPr lang="zh-CN" altLang="en-US" sz="1600">
                <a:latin typeface="楷体" panose="02010609060101010101" charset="-122"/>
                <a:ea typeface="楷体" panose="02010609060101010101" charset="-122"/>
                <a:cs typeface="楷体" panose="02010609060101010101" charset="-122"/>
              </a:rPr>
              <a:t>　　　　　　　= 668750×0.6209＋451250×0.683＋458750×0.7513＋466250×0.8264＋473750×0.9091－700000</a:t>
            </a:r>
            <a:endParaRPr lang="zh-CN" altLang="en-US" sz="1600">
              <a:latin typeface="楷体" panose="02010609060101010101" charset="-122"/>
              <a:ea typeface="楷体" panose="02010609060101010101" charset="-122"/>
              <a:cs typeface="楷体" panose="02010609060101010101" charset="-122"/>
            </a:endParaRPr>
          </a:p>
          <a:p>
            <a:pPr algn="l">
              <a:lnSpc>
                <a:spcPct val="120000"/>
              </a:lnSpc>
            </a:pPr>
            <a:r>
              <a:rPr lang="zh-CN" altLang="en-US" sz="1600">
                <a:latin typeface="楷体" panose="02010609060101010101" charset="-122"/>
                <a:ea typeface="楷体" panose="02010609060101010101" charset="-122"/>
                <a:cs typeface="楷体" panose="02010609060101010101" charset="-122"/>
              </a:rPr>
              <a:t>　　　　　　　≈ 1 184 084.63（元）</a:t>
            </a: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乙方案的净现值=541000×（P/F，10%，5）＋261000×（P/F，10%，4）－</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1000000</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 541000×0.6209＋261000×3.1699－1000000</a:t>
            </a:r>
            <a:endParaRPr lang="zh-CN" altLang="en-US">
              <a:latin typeface="楷体" panose="02010609060101010101" charset="-122"/>
              <a:ea typeface="楷体" panose="02010609060101010101" charset="-122"/>
              <a:cs typeface="楷体" panose="02010609060101010101" charset="-122"/>
            </a:endParaRPr>
          </a:p>
          <a:p>
            <a:pPr indent="0" algn="just" fontAlgn="auto">
              <a:lnSpc>
                <a:spcPct val="120000"/>
              </a:lnSpc>
            </a:pPr>
            <a:r>
              <a:rPr lang="zh-CN" altLang="en-US">
                <a:latin typeface="楷体" panose="02010609060101010101" charset="-122"/>
                <a:ea typeface="楷体" panose="02010609060101010101" charset="-122"/>
                <a:cs typeface="楷体" panose="02010609060101010101" charset="-122"/>
              </a:rPr>
              <a:t>　　　　　　　= 163 250.80（元）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由于甲乙两方案的净现值都大于0，所以选择净现值大的甲方案。</a:t>
            </a:r>
            <a:endParaRPr lang="zh-CN" altLang="en-US">
              <a:latin typeface="楷体" panose="02010609060101010101" charset="-122"/>
              <a:ea typeface="楷体" panose="02010609060101010101" charset="-122"/>
              <a:cs typeface="楷体" panose="02010609060101010101" charset="-122"/>
            </a:endParaRPr>
          </a:p>
        </p:txBody>
      </p:sp>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59765"/>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现值指数法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058545"/>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现值指数是投资项目的未来现金净流量现值与原始投资额现值之比，其计算公式为</a:t>
            </a:r>
            <a:r>
              <a:rPr lang="zh-CN" altLang="en-US">
                <a:solidFill>
                  <a:schemeClr val="tx1"/>
                </a:solidFill>
                <a:latin typeface="+mn-ea"/>
                <a:cs typeface="+mn-ea"/>
              </a:rPr>
              <a:t>　</a:t>
            </a: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从现值指数的计算公式可见，现值指数计算结果有3种：大于1、等于1和小于1。若现值指数大于或等于1，则方案可行，说明方案实施后的投资报酬率高于或等于必要报酬率；若现值指数小于1，则方案不可行，说明方案实施后的投资报酬率低于必要报酬率。现值指数越大，方案就越好。　</a:t>
            </a:r>
            <a:endParaRPr lang="zh-CN" altLang="en-US">
              <a:solidFill>
                <a:schemeClr val="tx1"/>
              </a:solidFill>
              <a:latin typeface="+mn-ea"/>
              <a:cs typeface="+mn-ea"/>
            </a:endParaRPr>
          </a:p>
        </p:txBody>
      </p:sp>
      <p:pic>
        <p:nvPicPr>
          <p:cNvPr id="8" name="图片 7"/>
          <p:cNvPicPr>
            <a:picLocks noChangeAspect="1"/>
          </p:cNvPicPr>
          <p:nvPr/>
        </p:nvPicPr>
        <p:blipFill>
          <a:blip r:embed="rId4"/>
          <a:stretch>
            <a:fillRect/>
          </a:stretch>
        </p:blipFill>
        <p:spPr>
          <a:xfrm>
            <a:off x="2627630" y="1708150"/>
            <a:ext cx="3963035" cy="863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2354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【情景3-4】</a:t>
            </a:r>
            <a:r>
              <a:rPr lang="zh-CN" altLang="en-US">
                <a:latin typeface="楷体" panose="02010609060101010101" charset="-122"/>
                <a:ea typeface="楷体" panose="02010609060101010101" charset="-122"/>
                <a:cs typeface="楷体" panose="02010609060101010101" charset="-122"/>
              </a:rPr>
              <a:t>有两个独立方案，其有关资料如表3-4 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799465" y="1132205"/>
            <a:ext cx="7581900" cy="1847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99770"/>
            <a:ext cx="7994650" cy="3447415"/>
          </a:xfrm>
          <a:prstGeom prst="rect">
            <a:avLst/>
          </a:prstGeom>
          <a:noFill/>
        </p:spPr>
        <p:txBody>
          <a:bodyPr wrap="square" rtlCol="0" anchor="t">
            <a:noAutofit/>
          </a:bodyPr>
          <a:p>
            <a:pPr algn="just">
              <a:lnSpc>
                <a:spcPct val="120000"/>
              </a:lnSpc>
            </a:pPr>
            <a:r>
              <a:rPr lang="zh-CN" altLang="en-US">
                <a:solidFill>
                  <a:schemeClr val="tx1"/>
                </a:solidFill>
                <a:latin typeface="+mn-ea"/>
                <a:cs typeface="+mn-ea"/>
              </a:rPr>
              <a:t>　　从净现值的绝对数来看，A方案大于B 方案，似乎应采用A方案，但从投资额来看，A方案的原始投资额现值大大超过了B方案。所以，在这种情况下，如果仅用净现值来判断优劣，就难以做出正确的比较和评价。</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按现值指数法计算，有</a:t>
            </a: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计算结果表明，B方案的现值指数大于A方案，应当选择B方案。　</a:t>
            </a:r>
            <a:endParaRPr lang="zh-CN" altLang="en-US">
              <a:solidFill>
                <a:schemeClr val="tx1"/>
              </a:solidFill>
              <a:latin typeface="+mn-ea"/>
              <a:cs typeface="+mn-ea"/>
            </a:endParaRPr>
          </a:p>
        </p:txBody>
      </p:sp>
      <p:pic>
        <p:nvPicPr>
          <p:cNvPr id="2" name="图片 1"/>
          <p:cNvPicPr>
            <a:picLocks noChangeAspect="1"/>
          </p:cNvPicPr>
          <p:nvPr/>
        </p:nvPicPr>
        <p:blipFill>
          <a:blip r:embed="rId4"/>
          <a:stretch>
            <a:fillRect/>
          </a:stretch>
        </p:blipFill>
        <p:spPr>
          <a:xfrm>
            <a:off x="2915285" y="2139950"/>
            <a:ext cx="3181350" cy="1228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59765"/>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净现值率法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058545"/>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（1）净现值率的概念。</a:t>
            </a:r>
            <a:r>
              <a:rPr lang="zh-CN" altLang="en-US">
                <a:latin typeface="+mn-ea"/>
                <a:cs typeface="+mn-ea"/>
              </a:rPr>
              <a:t>净现值率指投资项目未来现金流入现值与现金流出现值的比率，其计算公式为</a:t>
            </a:r>
            <a:endParaRPr lang="zh-CN" altLang="en-US">
              <a:latin typeface="+mn-ea"/>
              <a:cs typeface="+mn-ea"/>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净现值率（NPVR）= 项目的净现值÷ 原始投资的现值合计</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（2）净现值率的优缺点。</a:t>
            </a:r>
            <a:r>
              <a:rPr lang="zh-CN" altLang="en-US">
                <a:latin typeface="+mn-ea"/>
                <a:cs typeface="+mn-ea"/>
              </a:rPr>
              <a:t>净现值率的优点是可以从动态的角度反映项目投资的资金投入与净产出之间的关系，计算过程比较简单；缺点是无法直接反映投资项目的实际收益率。</a:t>
            </a:r>
            <a:r>
              <a:rPr lang="zh-CN" altLang="en-US">
                <a:solidFill>
                  <a:schemeClr val="tx1"/>
                </a:solidFill>
                <a:latin typeface="+mn-ea"/>
                <a:cs typeface="+mn-ea"/>
              </a:rPr>
              <a:t>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03492"/>
            <a:ext cx="1963420" cy="583565"/>
          </a:xfrm>
          <a:prstGeom prst="rect">
            <a:avLst/>
          </a:prstGeom>
          <a:noFill/>
        </p:spPr>
        <p:txBody>
          <a:bodyPr wrap="none" rtlCol="0">
            <a:spAutoFit/>
          </a:bodyPr>
          <a:lstStyle/>
          <a:p>
            <a:pPr algn="l"/>
            <a:r>
              <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rPr>
              <a:t>投资管理</a:t>
            </a:r>
            <a:endPar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7" name="椭圆 56"/>
            <p:cNvSpPr/>
            <p:nvPr/>
          </p:nvSpPr>
          <p:spPr>
            <a:xfrm>
              <a:off x="2954361" y="2050800"/>
              <a:ext cx="1080000" cy="1080000"/>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8" name="TextBox 57"/>
            <p:cNvSpPr txBox="1"/>
            <p:nvPr/>
          </p:nvSpPr>
          <p:spPr>
            <a:xfrm>
              <a:off x="3283539" y="2183450"/>
              <a:ext cx="421640" cy="829945"/>
            </a:xfrm>
            <a:prstGeom prst="rect">
              <a:avLst/>
            </a:prstGeom>
            <a:noFill/>
          </p:spPr>
          <p:txBody>
            <a:bodyPr wrap="none" rtlCol="0">
              <a:spAutoFit/>
            </a:bodyPr>
            <a:lstStyle/>
            <a:p>
              <a:pPr algn="ctr"/>
              <a:r>
                <a:rPr lang="en-US" altLang="zh-CN"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cxnSp>
        <p:nvCxnSpPr>
          <p:cNvPr id="59" name="直接连接符 58"/>
          <p:cNvCxnSpPr/>
          <p:nvPr/>
        </p:nvCxnSpPr>
        <p:spPr>
          <a:xfrm flipV="1">
            <a:off x="4572000" y="1940239"/>
            <a:ext cx="0" cy="17843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16016" y="2397125"/>
            <a:ext cx="2436495" cy="953135"/>
          </a:xfrm>
          <a:prstGeom prst="rect">
            <a:avLst/>
          </a:prstGeom>
          <a:noFill/>
        </p:spPr>
        <p:txBody>
          <a:bodyPr wrap="square" rtlCol="0">
            <a:spAutoFit/>
          </a:bodyPr>
          <a:lstStyle/>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任务3.1 投资管理概述</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任务3.2 投资决策的方法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任务3.3 项目投资</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任务3.4 对外投资</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141986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【情景3-5】</a:t>
            </a:r>
            <a:r>
              <a:rPr lang="zh-CN" altLang="en-US">
                <a:latin typeface="楷体" panose="02010609060101010101" charset="-122"/>
                <a:ea typeface="楷体" panose="02010609060101010101" charset="-122"/>
                <a:cs typeface="楷体" panose="02010609060101010101" charset="-122"/>
              </a:rPr>
              <a:t>沿用【情景3-3】的数据，计算各方案的净现值率（计算结果保留两位小数）。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甲方案的净现值率=1 184 084.63÷700 000≈1.69</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乙方案的净现值率=163 250.8÷1 000 000≈0.16</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59765"/>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内含报酬率法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058545"/>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内含报酬率也称内部收益率，是指对投资方案未来的每年净流量进行贴现，是所得的现值恰好与原始投资额现值相等，从而使净现值等于零时的贴现率。</a:t>
            </a:r>
            <a:endParaRPr lang="zh-CN" altLang="en-US">
              <a:latin typeface="+mn-ea"/>
              <a:cs typeface="+mn-ea"/>
            </a:endParaRPr>
          </a:p>
          <a:p>
            <a:pPr algn="just">
              <a:lnSpc>
                <a:spcPct val="120000"/>
              </a:lnSpc>
            </a:pPr>
            <a:r>
              <a:rPr lang="zh-CN" altLang="en-US">
                <a:latin typeface="+mn-ea"/>
                <a:cs typeface="+mn-ea"/>
              </a:rPr>
              <a:t>　　内含报酬率法的基本原理如下：在计算方案的净现值时，以必要投资</a:t>
            </a:r>
            <a:r>
              <a:rPr lang="zh-CN" altLang="en-US">
                <a:solidFill>
                  <a:schemeClr val="tx1"/>
                </a:solidFill>
                <a:latin typeface="+mn-ea"/>
                <a:cs typeface="+mn-ea"/>
              </a:rPr>
              <a:t>报酬率作为贴现率计算，净现值的结果往往大于或小于零，这就说明方案实际可能达到的投资报酬率大于或小于必要投资报酬率；而当净现值为零时，说明两种报酬率相等。根据这个原理，内含报酬率法就是要计算出使净现值等于零时的贴现率，这个贴现率就是投资方案的实际可能达到的投资报酬率。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28015"/>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00B050"/>
                </a:solidFill>
                <a:latin typeface="+mn-ea"/>
                <a:cs typeface="+mn-ea"/>
              </a:rPr>
              <a:t>（1）</a:t>
            </a:r>
            <a:r>
              <a:rPr lang="zh-CN" altLang="en-US">
                <a:latin typeface="+mn-ea"/>
                <a:cs typeface="+mn-ea"/>
              </a:rPr>
              <a:t>当未来每年现金净流量相等时，每年现金净流量相等是一种年金形式，通过查找年金现值系数表，可计算出未来现金净流量现值，并令其净现值为零，有</a:t>
            </a:r>
            <a:endParaRPr lang="zh-CN" altLang="en-US">
              <a:latin typeface="+mn-ea"/>
              <a:cs typeface="+mn-ea"/>
            </a:endParaRPr>
          </a:p>
          <a:p>
            <a:pPr algn="ctr">
              <a:lnSpc>
                <a:spcPct val="120000"/>
              </a:lnSpc>
            </a:pPr>
            <a:r>
              <a:rPr lang="zh-CN" altLang="en-US">
                <a:latin typeface="+mn-ea"/>
                <a:cs typeface="+mn-ea"/>
              </a:rPr>
              <a:t>未来每年现金净流量×年金现值系数－原始投资额现值=0</a:t>
            </a:r>
            <a:endParaRPr lang="zh-CN" altLang="en-US">
              <a:latin typeface="+mn-ea"/>
              <a:cs typeface="+mn-ea"/>
            </a:endParaRPr>
          </a:p>
          <a:p>
            <a:pPr algn="just">
              <a:lnSpc>
                <a:spcPct val="120000"/>
              </a:lnSpc>
            </a:pPr>
            <a:r>
              <a:rPr lang="zh-CN" altLang="en-US">
                <a:latin typeface="+mn-ea"/>
                <a:cs typeface="+mn-ea"/>
              </a:rPr>
              <a:t>　　计算出净现值为零时的年金现值系数后，通过查找年金现值系数表，即可找出相应的贴现率i，该贴现率就是方案的内含报酬率。</a:t>
            </a:r>
            <a:endParaRPr lang="zh-CN" altLang="en-US">
              <a:latin typeface="+mn-ea"/>
              <a:cs typeface="+mn-ea"/>
            </a:endParaRPr>
          </a:p>
          <a:p>
            <a:pPr algn="just">
              <a:lnSpc>
                <a:spcPct val="120000"/>
              </a:lnSpc>
            </a:pPr>
            <a:r>
              <a:rPr lang="zh-CN" altLang="en-US">
                <a:latin typeface="+mn-ea"/>
                <a:cs typeface="+mn-ea"/>
              </a:rPr>
              <a:t>　　</a:t>
            </a:r>
            <a:r>
              <a:rPr lang="zh-CN" altLang="en-US">
                <a:solidFill>
                  <a:srgbClr val="00B050"/>
                </a:solidFill>
                <a:latin typeface="+mn-ea"/>
                <a:cs typeface="+mn-ea"/>
              </a:rPr>
              <a:t>（2）</a:t>
            </a:r>
            <a:r>
              <a:rPr lang="zh-CN" altLang="en-US">
                <a:latin typeface="+mn-ea"/>
                <a:cs typeface="+mn-ea"/>
              </a:rPr>
              <a:t>当未来每年现金净流量不相等时，各年现金净流量的分布不是年金形式，不能采</a:t>
            </a:r>
            <a:r>
              <a:rPr lang="zh-CN" altLang="en-US">
                <a:solidFill>
                  <a:schemeClr val="tx1"/>
                </a:solidFill>
                <a:latin typeface="+mn-ea"/>
                <a:cs typeface="+mn-ea"/>
              </a:rPr>
              <a:t>用直接查找年金现值系数表的方法来计算内含报酬率，而需要采用逐次测试法。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274828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【情景3-6】</a:t>
            </a:r>
            <a:r>
              <a:rPr lang="zh-CN" altLang="en-US">
                <a:latin typeface="楷体" panose="02010609060101010101" charset="-122"/>
                <a:ea typeface="楷体" panose="02010609060101010101" charset="-122"/>
                <a:cs typeface="楷体" panose="02010609060101010101" charset="-122"/>
              </a:rPr>
              <a:t>某公司拟购入一台新型设备，购价为1 600 000元，使用年限为10年，无残值。该方案的最低投资报酬率要求为12%（以此作为贴现率）。使用新设备后，估计每年产生现金净流量300 000元。用内含报酬率指标评价该方案是否可行。</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令：300000×年金现值指数－1600000=0，可得年金现值系数=5.3333。</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现已知方案的使用年限为10 年，通过查找年金现值系数表，可得期数为10、系数为5.333 3 时对应的贴现率为12% ～ 14%。采用插值法求得该方案的内含报酬率为13.46%，高于最低投资报酬率12%，方案可行。</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341249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【情景3-7】</a:t>
            </a:r>
            <a:r>
              <a:rPr lang="zh-CN" altLang="en-US">
                <a:latin typeface="楷体" panose="02010609060101010101" charset="-122"/>
                <a:ea typeface="楷体" panose="02010609060101010101" charset="-122"/>
                <a:cs typeface="楷体" panose="02010609060101010101" charset="-122"/>
              </a:rPr>
              <a:t>某公司有一个投资方案，需要一次性投资120 000元，使用年限为4年，每年现金净流量分别为32 000元、42 000元、52 000元和37 000元。计算该投资方案的内含报酬率，并据以评价该方案是否可行。</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由于该方案每年的现金净流量不相同，需要逐次测试计算方案的内含报酬率。测算过程如表3-5所示。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第一次测算，采用折现率11%，净现值为正数，说明方案的内含报酬率高于11%。第二次测算，采用折现率13%，净现值为负数，说明方案的内含报酬率低于13%。第三次测算，采用折现率12%，净现值仍为正数，但已接近于零。因此，可以估算方案的内含报酬率在12%～13%范围内，进一步运用插值法，得出方案的内含报酬率为12.98%。</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09295" y="981075"/>
            <a:ext cx="7724775" cy="3181350"/>
          </a:xfrm>
          <a:prstGeom prst="rect">
            <a:avLst/>
          </a:prstGeom>
        </p:spPr>
      </p:pic>
      <p:grpSp>
        <p:nvGrpSpPr>
          <p:cNvPr id="4" name="组合 3"/>
          <p:cNvGrpSpPr/>
          <p:nvPr/>
        </p:nvGrpSpPr>
        <p:grpSpPr>
          <a:xfrm>
            <a:off x="227330" y="68580"/>
            <a:ext cx="4502150" cy="460375"/>
            <a:chOff x="358" y="108"/>
            <a:chExt cx="7090" cy="725"/>
          </a:xfrm>
        </p:grpSpPr>
        <p:sp>
          <p:nvSpPr>
            <p:cNvPr id="5"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28015"/>
            <a:ext cx="7994650" cy="3708400"/>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（3）对内含报酬率法的评价。</a:t>
            </a:r>
            <a:endParaRPr lang="zh-CN" altLang="en-US" b="1">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内含报酬率法的主要优点如下。</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70C0"/>
                </a:solidFill>
                <a:latin typeface="+mn-ea"/>
                <a:cs typeface="+mn-ea"/>
              </a:rPr>
              <a:t>① </a:t>
            </a:r>
            <a:r>
              <a:rPr lang="zh-CN" altLang="en-US">
                <a:latin typeface="+mn-ea"/>
                <a:cs typeface="+mn-ea"/>
              </a:rPr>
              <a:t>内含报酬率反映了投资项目可能达到的报酬率，易于被高层决策人员所理解。</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70C0"/>
                </a:solidFill>
                <a:latin typeface="+mn-ea"/>
                <a:cs typeface="+mn-ea"/>
              </a:rPr>
              <a:t>　② </a:t>
            </a:r>
            <a:r>
              <a:rPr lang="zh-CN" altLang="en-US">
                <a:latin typeface="+mn-ea"/>
                <a:cs typeface="+mn-ea"/>
              </a:rPr>
              <a:t>对于独立投资方案的比较决策，如果各方案原始投资额现值不同，可以通过计算各方案的内含报酬率来反映各独立投资方案的获利水平。</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内含报酬率法的主要缺点如下。</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70C0"/>
                </a:solidFill>
                <a:latin typeface="+mn-ea"/>
                <a:cs typeface="+mn-ea"/>
              </a:rPr>
              <a:t>　①</a:t>
            </a:r>
            <a:r>
              <a:rPr lang="zh-CN" altLang="en-US">
                <a:latin typeface="+mn-ea"/>
                <a:cs typeface="+mn-ea"/>
              </a:rPr>
              <a:t> 计算复杂，不易直接考虑投资风险大小。</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70C0"/>
                </a:solidFill>
                <a:latin typeface="+mn-ea"/>
                <a:cs typeface="+mn-ea"/>
              </a:rPr>
              <a:t>　②</a:t>
            </a:r>
            <a:r>
              <a:rPr lang="zh-CN" altLang="en-US">
                <a:latin typeface="+mn-ea"/>
                <a:cs typeface="+mn-ea"/>
              </a:rPr>
              <a:t> 在互斥投资方案决策时，如果各方案的原始投资额现值不相等，有时无法作出正确的决策。某一方案原始投资额低，净现值小，但内含报酬率可能较高；而另一方案原始投资额高，净现值大，但内含报酬率可能较低。</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1451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子任务3.2.2 非贴现方法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6205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投资利润率法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560830"/>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投资利润率又称投资报酬率，是投资项目寿命周期内平均的年投资报酬率。投资报酬率法是用项目投资方案的平均现金流量与初始投资额的比值评价方案优劣的方法。该比值越大，说明项目投资方案越好。最常见的投资报酬率的计算公式为</a:t>
            </a:r>
            <a:endParaRPr lang="zh-CN" altLang="en-US">
              <a:latin typeface="+mn-ea"/>
              <a:cs typeface="+mn-ea"/>
            </a:endParaRPr>
          </a:p>
          <a:p>
            <a:pPr algn="l">
              <a:lnSpc>
                <a:spcPct val="120000"/>
              </a:lnSpc>
            </a:pPr>
            <a:r>
              <a:rPr lang="zh-CN" altLang="en-US">
                <a:solidFill>
                  <a:schemeClr val="tx1"/>
                </a:solidFill>
                <a:latin typeface="+mn-ea"/>
                <a:cs typeface="+mn-ea"/>
              </a:rPr>
              <a:t>　　</a:t>
            </a:r>
            <a:endParaRPr lang="zh-CN" altLang="en-US">
              <a:solidFill>
                <a:schemeClr val="tx1"/>
              </a:solidFill>
              <a:latin typeface="+mn-ea"/>
              <a:cs typeface="+mn-ea"/>
            </a:endParaRPr>
          </a:p>
        </p:txBody>
      </p:sp>
      <p:pic>
        <p:nvPicPr>
          <p:cNvPr id="8" name="图片 7"/>
          <p:cNvPicPr>
            <a:picLocks noChangeAspect="1"/>
          </p:cNvPicPr>
          <p:nvPr/>
        </p:nvPicPr>
        <p:blipFill>
          <a:blip r:embed="rId5"/>
          <a:stretch>
            <a:fillRect/>
          </a:stretch>
        </p:blipFill>
        <p:spPr>
          <a:xfrm>
            <a:off x="1479550" y="3004185"/>
            <a:ext cx="6185535" cy="984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37388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solidFill>
                  <a:srgbClr val="0070C0"/>
                </a:solidFill>
                <a:latin typeface="楷体" panose="02010609060101010101" charset="-122"/>
                <a:ea typeface="楷体" panose="02010609060101010101" charset="-122"/>
                <a:cs typeface="楷体" panose="02010609060101010101" charset="-122"/>
              </a:rPr>
              <a:t>【情景3-8】</a:t>
            </a:r>
            <a:r>
              <a:rPr lang="zh-CN" altLang="en-US">
                <a:latin typeface="楷体" panose="02010609060101010101" charset="-122"/>
                <a:ea typeface="楷体" panose="02010609060101010101" charset="-122"/>
                <a:cs typeface="楷体" panose="02010609060101010101" charset="-122"/>
              </a:rPr>
              <a:t>某公司有甲、乙两个投资方案，投资总额为100 000元，两个方案各年的息税前利润如表3-6 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甲方案投资收益率=25 000÷100 000×100%=25%</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乙方案投资收益率=（128 000÷5）÷100 000×10%=25.6%</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甲方案投资收益率小于乙方案投资收益率，所以选择乙方案。</a:t>
            </a:r>
            <a:endParaRPr lang="zh-CN" altLang="en-US" sz="160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770380" y="1308735"/>
            <a:ext cx="6359525" cy="2640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58801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投资回收期法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986790"/>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（1）投资回收期法的概念。</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a:latin typeface="+mn-ea"/>
                <a:cs typeface="+mn-ea"/>
              </a:rPr>
              <a:t>投资回收期是指收回初始投资额所需要的时间。投资回收期法是一种传统的、广泛使用于评价项目投资方案可行性的方法。</a:t>
            </a:r>
            <a:endParaRPr lang="zh-CN" altLang="en-US">
              <a:latin typeface="+mn-ea"/>
              <a:cs typeface="+mn-ea"/>
            </a:endParaRPr>
          </a:p>
          <a:p>
            <a:pPr algn="just">
              <a:lnSpc>
                <a:spcPct val="120000"/>
              </a:lnSpc>
            </a:pPr>
            <a:r>
              <a:rPr lang="zh-CN" altLang="en-US">
                <a:latin typeface="+mn-ea"/>
                <a:cs typeface="+mn-ea"/>
              </a:rPr>
              <a:t>　　投资回收期的计算因每年的现金净流量是否相等而不同。</a:t>
            </a:r>
            <a:endParaRPr lang="zh-CN" altLang="en-US">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（2）静态回收期。</a:t>
            </a:r>
            <a:endParaRPr lang="zh-CN" altLang="en-US">
              <a:solidFill>
                <a:schemeClr val="tx1"/>
              </a:solidFill>
              <a:latin typeface="+mn-ea"/>
              <a:cs typeface="+mn-ea"/>
            </a:endParaRPr>
          </a:p>
          <a:p>
            <a:pPr algn="l">
              <a:lnSpc>
                <a:spcPct val="120000"/>
              </a:lnSpc>
            </a:pPr>
            <a:r>
              <a:rPr lang="zh-CN" altLang="en-US">
                <a:solidFill>
                  <a:schemeClr val="tx1"/>
                </a:solidFill>
                <a:latin typeface="+mn-ea"/>
                <a:cs typeface="+mn-ea"/>
              </a:rPr>
              <a:t>　　①如果每年现金净流量相等，则投资回收期的计算公式为</a:t>
            </a:r>
            <a:endParaRPr lang="zh-CN" altLang="en-US">
              <a:solidFill>
                <a:schemeClr val="tx1"/>
              </a:solidFill>
              <a:latin typeface="+mn-ea"/>
              <a:cs typeface="+mn-ea"/>
            </a:endParaRPr>
          </a:p>
          <a:p>
            <a:pPr algn="ctr">
              <a:lnSpc>
                <a:spcPct val="120000"/>
              </a:lnSpc>
            </a:pPr>
            <a:r>
              <a:rPr lang="zh-CN" altLang="en-US">
                <a:solidFill>
                  <a:schemeClr val="tx1"/>
                </a:solidFill>
                <a:latin typeface="+mn-ea"/>
                <a:cs typeface="+mn-ea"/>
              </a:rPr>
              <a:t>静态回收期= 原始投资额÷ 每年现金净流量</a:t>
            </a:r>
            <a:endParaRPr lang="zh-CN" altLang="en-US">
              <a:solidFill>
                <a:schemeClr val="tx1"/>
              </a:solidFill>
              <a:latin typeface="+mn-ea"/>
              <a:cs typeface="+mn-ea"/>
            </a:endParaRPr>
          </a:p>
          <a:p>
            <a:pPr algn="l">
              <a:lnSpc>
                <a:spcPct val="120000"/>
              </a:lnSpc>
            </a:pPr>
            <a:r>
              <a:rPr lang="zh-CN" altLang="en-US">
                <a:solidFill>
                  <a:schemeClr val="tx1"/>
                </a:solidFill>
                <a:latin typeface="+mn-ea"/>
                <a:cs typeface="+mn-ea"/>
              </a:rPr>
              <a:t>　　②如果每年的净现金流量不相等，计算回收期时要根据每年年末回收的投资额确定。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570355"/>
            <a:ext cx="675068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知识目标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理解投资管理相关概念，了解企业投资的目的、种类和一般原则，熟悉企业投资的渠道与方式。</a:t>
            </a:r>
            <a:endPar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熟悉项目投资的方案与决策。</a:t>
            </a:r>
            <a:endPar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sz="1400" dirty="0">
                <a:gradFill>
                  <a:gsLst>
                    <a:gs pos="51000">
                      <a:srgbClr val="C22A16"/>
                    </a:gs>
                    <a:gs pos="70000">
                      <a:srgbClr val="F2B44F"/>
                    </a:gs>
                    <a:gs pos="16000">
                      <a:srgbClr val="47224C"/>
                    </a:gs>
                    <a:gs pos="97000">
                      <a:srgbClr val="F08225"/>
                    </a:gs>
                  </a:gsLst>
                  <a:lin ang="54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理解并掌握债券投资和股票投资的概念和方法。</a:t>
            </a:r>
            <a:endParaRPr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252158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【情景3-9】</a:t>
            </a:r>
            <a:r>
              <a:rPr lang="zh-CN" altLang="en-US">
                <a:latin typeface="楷体" panose="02010609060101010101" charset="-122"/>
                <a:ea typeface="楷体" panose="02010609060101010101" charset="-122"/>
                <a:cs typeface="楷体" panose="02010609060101010101" charset="-122"/>
              </a:rPr>
              <a:t>某公司准备从甲机床、乙机床两种机床中选购一种。甲机床购价为54 000元，投入使用后，每年现金流量为7 000元；乙机床购价为45 000元，投入使用后，每年现金流量为7 500元。用回收期指标决策该厂应选购哪种机床。</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甲机床回收期=54000÷7000≈ 7.71（年）</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乙机床回收期=45000÷7500=6（年）</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计算结果表明，乙机床的回收期比甲机床短，应选择乙机床。</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37388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【情景3-10】</a:t>
            </a:r>
            <a:r>
              <a:rPr lang="zh-CN" altLang="en-US">
                <a:latin typeface="楷体" panose="02010609060101010101" charset="-122"/>
                <a:ea typeface="楷体" panose="02010609060101010101" charset="-122"/>
                <a:cs typeface="楷体" panose="02010609060101010101" charset="-122"/>
              </a:rPr>
              <a:t>某公司有一投资项目，需要投资150 000 元，使用年限为5 年，每年的现金流量不相等，资本成本率为5%，有关资料如表3-7 所示。计算该投资项目的回收期。</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从表3-7 中的“累计现金净流量”栏中可见，该投资项目的回收期在第3 年与第4 年之间。为了计算较为准确的回收期，采用以下方法计算。</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763395" y="1635760"/>
            <a:ext cx="5708015" cy="1876425"/>
          </a:xfrm>
          <a:prstGeom prst="rect">
            <a:avLst/>
          </a:prstGeom>
        </p:spPr>
      </p:pic>
      <p:pic>
        <p:nvPicPr>
          <p:cNvPr id="8" name="图片 7"/>
          <p:cNvPicPr>
            <a:picLocks noChangeAspect="1"/>
          </p:cNvPicPr>
          <p:nvPr/>
        </p:nvPicPr>
        <p:blipFill>
          <a:blip r:embed="rId5"/>
          <a:stretch>
            <a:fillRect/>
          </a:stretch>
        </p:blipFill>
        <p:spPr>
          <a:xfrm>
            <a:off x="2433955" y="4371975"/>
            <a:ext cx="4276725" cy="561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99770"/>
            <a:ext cx="7994650" cy="381444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（3）动态回收期。</a:t>
            </a:r>
            <a:r>
              <a:rPr lang="zh-CN" altLang="en-US">
                <a:solidFill>
                  <a:schemeClr val="tx1"/>
                </a:solidFill>
                <a:latin typeface="+mn-ea"/>
                <a:cs typeface="+mn-ea"/>
              </a:rPr>
              <a:t>动态回收期需要将投资引起的未来现金净流量进行贴现，以未来现金净流量的现值等于原始投资额现值时所经历的时间为动态回收期。</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b="1">
                <a:solidFill>
                  <a:srgbClr val="7030A0"/>
                </a:solidFill>
                <a:latin typeface="+mn-ea"/>
                <a:cs typeface="+mn-ea"/>
              </a:rPr>
              <a:t>①未来每年现金净流量相等时。</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a:solidFill>
                  <a:schemeClr val="tx1"/>
                </a:solidFill>
                <a:latin typeface="+mn-ea"/>
                <a:cs typeface="+mn-ea"/>
              </a:rPr>
              <a:t>在这种年金形势下，假定动态回收期为</a:t>
            </a:r>
            <a:r>
              <a:rPr lang="zh-CN" altLang="en-US" i="1">
                <a:solidFill>
                  <a:schemeClr val="tx1"/>
                </a:solidFill>
                <a:latin typeface="+mn-ea"/>
                <a:cs typeface="+mn-ea"/>
              </a:rPr>
              <a:t>n</a:t>
            </a:r>
            <a:r>
              <a:rPr lang="zh-CN" altLang="en-US">
                <a:solidFill>
                  <a:schemeClr val="tx1"/>
                </a:solidFill>
                <a:latin typeface="+mn-ea"/>
                <a:cs typeface="+mn-ea"/>
              </a:rPr>
              <a:t>年，则</a:t>
            </a:r>
            <a:endParaRPr lang="zh-CN" altLang="en-US">
              <a:solidFill>
                <a:schemeClr val="tx1"/>
              </a:solidFill>
              <a:latin typeface="+mn-ea"/>
              <a:cs typeface="+mn-ea"/>
            </a:endParaRPr>
          </a:p>
          <a:p>
            <a:pPr algn="ctr">
              <a:lnSpc>
                <a:spcPct val="120000"/>
              </a:lnSpc>
            </a:pPr>
            <a:r>
              <a:rPr lang="zh-CN" altLang="en-US">
                <a:solidFill>
                  <a:schemeClr val="tx1"/>
                </a:solidFill>
                <a:latin typeface="+mn-ea"/>
                <a:cs typeface="+mn-ea"/>
              </a:rPr>
              <a:t>（P/A，</a:t>
            </a:r>
            <a:r>
              <a:rPr lang="zh-CN" altLang="en-US" i="1">
                <a:solidFill>
                  <a:schemeClr val="tx1"/>
                </a:solidFill>
                <a:latin typeface="+mn-ea"/>
                <a:cs typeface="+mn-ea"/>
              </a:rPr>
              <a:t>i</a:t>
            </a:r>
            <a:r>
              <a:rPr lang="zh-CN" altLang="en-US">
                <a:solidFill>
                  <a:schemeClr val="tx1"/>
                </a:solidFill>
                <a:latin typeface="+mn-ea"/>
                <a:cs typeface="+mn-ea"/>
              </a:rPr>
              <a:t>，</a:t>
            </a:r>
            <a:r>
              <a:rPr lang="zh-CN" altLang="en-US" i="1">
                <a:solidFill>
                  <a:schemeClr val="tx1"/>
                </a:solidFill>
                <a:latin typeface="+mn-ea"/>
                <a:cs typeface="+mn-ea"/>
              </a:rPr>
              <a:t>n</a:t>
            </a:r>
            <a:r>
              <a:rPr lang="zh-CN" altLang="en-US">
                <a:solidFill>
                  <a:schemeClr val="tx1"/>
                </a:solidFill>
                <a:latin typeface="+mn-ea"/>
                <a:cs typeface="+mn-ea"/>
              </a:rPr>
              <a:t>）=原始投资额现值÷每年现金净流量</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计算出年金现值系数后，通过查找年金现值系数，利用插值法，即可推算出动态回收期</a:t>
            </a:r>
            <a:r>
              <a:rPr lang="zh-CN" altLang="en-US" i="1">
                <a:solidFill>
                  <a:schemeClr val="tx1"/>
                </a:solidFill>
                <a:latin typeface="+mn-ea"/>
                <a:cs typeface="+mn-ea"/>
              </a:rPr>
              <a:t>n</a:t>
            </a:r>
            <a:r>
              <a:rPr lang="zh-CN" altLang="en-US">
                <a:solidFill>
                  <a:schemeClr val="tx1"/>
                </a:solidFill>
                <a:latin typeface="+mn-ea"/>
                <a:cs typeface="+mn-ea"/>
              </a:rPr>
              <a:t> 。</a:t>
            </a:r>
            <a:endParaRPr lang="zh-CN" altLang="en-US">
              <a:solidFill>
                <a:schemeClr val="tx1"/>
              </a:solidFill>
              <a:latin typeface="+mn-ea"/>
              <a:cs typeface="+mn-ea"/>
            </a:endParaRPr>
          </a:p>
          <a:p>
            <a:pPr algn="just">
              <a:lnSpc>
                <a:spcPct val="120000"/>
              </a:lnSpc>
            </a:pPr>
            <a:r>
              <a:rPr lang="zh-CN" altLang="en-US">
                <a:solidFill>
                  <a:srgbClr val="7030A0"/>
                </a:solidFill>
                <a:latin typeface="+mn-ea"/>
                <a:cs typeface="+mn-ea"/>
              </a:rPr>
              <a:t>　　</a:t>
            </a:r>
            <a:r>
              <a:rPr lang="zh-CN" altLang="en-US" b="1">
                <a:solidFill>
                  <a:srgbClr val="7030A0"/>
                </a:solidFill>
                <a:latin typeface="+mn-ea"/>
                <a:cs typeface="+mn-ea"/>
              </a:rPr>
              <a:t>②未来每年现金净流量不相等时。</a:t>
            </a:r>
            <a:endParaRPr lang="zh-CN" altLang="en-US">
              <a:solidFill>
                <a:srgbClr val="7030A0"/>
              </a:solidFill>
              <a:latin typeface="+mn-ea"/>
              <a:cs typeface="+mn-ea"/>
            </a:endParaRPr>
          </a:p>
          <a:p>
            <a:pPr algn="just">
              <a:lnSpc>
                <a:spcPct val="120000"/>
              </a:lnSpc>
            </a:pPr>
            <a:r>
              <a:rPr lang="zh-CN" altLang="en-US">
                <a:solidFill>
                  <a:schemeClr val="tx1"/>
                </a:solidFill>
                <a:latin typeface="+mn-ea"/>
                <a:cs typeface="+mn-ea"/>
              </a:rPr>
              <a:t>在这种情况下，应该把每年的现金净流量逐一贴现并加总，根据累计现金流量现值来确定回收期。</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37388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【情景3-11】</a:t>
            </a:r>
            <a:r>
              <a:rPr lang="zh-CN" altLang="en-US">
                <a:latin typeface="楷体" panose="02010609060101010101" charset="-122"/>
                <a:ea typeface="楷体" panose="02010609060101010101" charset="-122"/>
                <a:cs typeface="楷体" panose="02010609060101010101" charset="-122"/>
              </a:rPr>
              <a:t>沿用【情景3-9】的资料，假定资本成本率为5%，则动态投资回收期为多少？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甲机床：（P/A，5%，n）=7.71</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乙机床：（P/A，5%，n）=6</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由于甲机床（P /A，5%，n）=7.71，查表得知当i=5% 时，第9年年末年金现值系数为7.1078，第10年年末年金现值系数为7.7217。则甲机床的年限为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051560" y="3220085"/>
            <a:ext cx="7040880" cy="711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37388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由于乙机床（P /A ，5%，n）=6，查表得知当i=5%时，第7年年末年金现值系数为5.7864，第8年年末年金现值系数为6.4632。由于甲机床的年金现值系数为6，乙机床的年金现值系数为7.71，相应的回收期可运用插值法计算得出，即</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所以，甲机床的动态回收期 n≈9.98年，乙机床的动态回收期n≈7.32年。</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【情景3-12】</a:t>
            </a:r>
            <a:r>
              <a:rPr lang="zh-CN" altLang="en-US">
                <a:latin typeface="楷体" panose="02010609060101010101" charset="-122"/>
                <a:ea typeface="楷体" panose="02010609060101010101" charset="-122"/>
                <a:cs typeface="楷体" panose="02010609060101010101" charset="-122"/>
              </a:rPr>
              <a:t>沿用【情景3-10】的资料，该公司的动态回收期为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nvPicPr>
        <p:blipFill>
          <a:blip r:embed="rId4"/>
          <a:stretch>
            <a:fillRect/>
          </a:stretch>
        </p:blipFill>
        <p:spPr>
          <a:xfrm>
            <a:off x="1835785" y="2139950"/>
            <a:ext cx="5514975" cy="609600"/>
          </a:xfrm>
          <a:prstGeom prst="rect">
            <a:avLst/>
          </a:prstGeom>
        </p:spPr>
      </p:pic>
      <p:pic>
        <p:nvPicPr>
          <p:cNvPr id="9" name="图片 8"/>
          <p:cNvPicPr>
            <a:picLocks noChangeAspect="1"/>
          </p:cNvPicPr>
          <p:nvPr/>
        </p:nvPicPr>
        <p:blipFill>
          <a:blip r:embed="rId5"/>
          <a:stretch>
            <a:fillRect/>
          </a:stretch>
        </p:blipFill>
        <p:spPr>
          <a:xfrm>
            <a:off x="2333625" y="3868420"/>
            <a:ext cx="4467225" cy="54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任务3.2 投资决策的方法</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99770"/>
            <a:ext cx="7994650" cy="381444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回收期法的</a:t>
            </a:r>
            <a:r>
              <a:rPr lang="zh-CN" altLang="en-US" b="1">
                <a:solidFill>
                  <a:srgbClr val="00B0F0"/>
                </a:solidFill>
                <a:latin typeface="+mn-ea"/>
                <a:cs typeface="+mn-ea"/>
              </a:rPr>
              <a:t>优点</a:t>
            </a:r>
            <a:r>
              <a:rPr lang="zh-CN" altLang="en-US">
                <a:latin typeface="+mn-ea"/>
                <a:cs typeface="+mn-ea"/>
              </a:rPr>
              <a:t>是计算简便，易于理解。这种方法适用于根据回收期的长短来衡量方案的优劣，收回投资所需的时间越短，所冒的风险越小。</a:t>
            </a:r>
            <a:endParaRPr lang="zh-CN" altLang="en-US">
              <a:latin typeface="+mn-ea"/>
              <a:cs typeface="+mn-ea"/>
            </a:endParaRPr>
          </a:p>
          <a:p>
            <a:pPr algn="just">
              <a:lnSpc>
                <a:spcPct val="120000"/>
              </a:lnSpc>
            </a:pPr>
            <a:r>
              <a:rPr lang="zh-CN" altLang="en-US">
                <a:latin typeface="+mn-ea"/>
                <a:cs typeface="+mn-ea"/>
              </a:rPr>
              <a:t>　　运用回收期法进行分析时，回收期短，则方案可行；若大于期望回收期，则应放弃该方案；若同时有几个可供选择的方案，应选择回收期最短的方案。</a:t>
            </a:r>
            <a:endParaRPr lang="zh-CN" altLang="en-US">
              <a:latin typeface="+mn-ea"/>
              <a:cs typeface="+mn-ea"/>
            </a:endParaRPr>
          </a:p>
          <a:p>
            <a:pPr algn="just">
              <a:lnSpc>
                <a:spcPct val="120000"/>
              </a:lnSpc>
            </a:pPr>
            <a:r>
              <a:rPr lang="zh-CN" altLang="en-US">
                <a:latin typeface="+mn-ea"/>
                <a:cs typeface="+mn-ea"/>
              </a:rPr>
              <a:t>③投资回收期法评价。项目投资回收期的评价方法简单明了，易于理解和掌握。它的</a:t>
            </a:r>
            <a:r>
              <a:rPr lang="zh-CN" altLang="en-US" b="1">
                <a:solidFill>
                  <a:srgbClr val="00B0F0"/>
                </a:solidFill>
                <a:latin typeface="+mn-ea"/>
                <a:cs typeface="+mn-ea"/>
              </a:rPr>
              <a:t>主要缺点</a:t>
            </a:r>
            <a:r>
              <a:rPr lang="zh-CN" altLang="en-US">
                <a:latin typeface="+mn-ea"/>
                <a:cs typeface="+mn-ea"/>
              </a:rPr>
              <a:t>是没有考虑“资金的时间价值”，把若干年后的1 元钱与当前的1 元钱划上相等的符号。同时，在进行具体计算时，只考虑了营业净现金流量中小于和等于原投资额部分的价值，而忽略了营业净现金流量中大于原投资额部分的价值，难以准确地说明问题，有较大的局限性。</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40563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子任务3.3.1 独立投资方案的决策</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6205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净现值法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560830"/>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独立投资方案指两个或两个以上项目互不依赖，可以同时并存，各方案的决策也是独立的。</a:t>
            </a:r>
            <a:endParaRPr lang="zh-CN" altLang="en-US">
              <a:latin typeface="+mn-ea"/>
              <a:cs typeface="+mn-ea"/>
            </a:endParaRPr>
          </a:p>
          <a:p>
            <a:pPr algn="just">
              <a:lnSpc>
                <a:spcPct val="120000"/>
              </a:lnSpc>
            </a:pPr>
            <a:r>
              <a:rPr lang="zh-CN" altLang="en-US">
                <a:latin typeface="+mn-ea"/>
                <a:cs typeface="+mn-ea"/>
              </a:rPr>
              <a:t>　　独立投资方案的决策属于筛分决策，是指评价各方案本身是否可行，即方案本身是否达到某种要求的可行性标准。</a:t>
            </a:r>
            <a:endParaRPr lang="zh-CN" altLang="en-US">
              <a:latin typeface="+mn-ea"/>
              <a:cs typeface="+mn-ea"/>
            </a:endParaRPr>
          </a:p>
          <a:p>
            <a:pPr algn="just">
              <a:lnSpc>
                <a:spcPct val="120000"/>
              </a:lnSpc>
            </a:pPr>
            <a:r>
              <a:rPr lang="zh-CN" altLang="en-US">
                <a:latin typeface="+mn-ea"/>
                <a:cs typeface="+mn-ea"/>
              </a:rPr>
              <a:t>　　独立投资方案之间进行比较时，决策要解决的问题是如何确定各种可行方案的投资顺序，即各独立方案之间的优先次序。排序分析时，以各独立方案的获利程度作为评价标准，一般采用内含报酬率法进行比较决策。</a:t>
            </a:r>
            <a:r>
              <a:rPr lang="zh-CN" altLang="en-US">
                <a:solidFill>
                  <a:schemeClr val="tx1"/>
                </a:solidFill>
                <a:latin typeface="+mn-ea"/>
                <a:cs typeface="+mn-ea"/>
              </a:rPr>
              <a:t>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37388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【情景3-13】</a:t>
            </a:r>
            <a:r>
              <a:rPr lang="zh-CN" altLang="en-US">
                <a:latin typeface="楷体" panose="02010609060101010101" charset="-122"/>
                <a:ea typeface="楷体" panose="02010609060101010101" charset="-122"/>
                <a:cs typeface="楷体" panose="02010609060101010101" charset="-122"/>
              </a:rPr>
              <a:t>某公司通过融资取得资金7 000 000 元，为扩大生产，经最后论证制订出以下方案，有关资料如表3-8 所示。应如何安排投资顺序？</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9" name="图片 8"/>
          <p:cNvPicPr>
            <a:picLocks noChangeAspect="1"/>
          </p:cNvPicPr>
          <p:nvPr/>
        </p:nvPicPr>
        <p:blipFill>
          <a:blip r:embed="rId4"/>
          <a:stretch>
            <a:fillRect/>
          </a:stretch>
        </p:blipFill>
        <p:spPr>
          <a:xfrm>
            <a:off x="756920" y="1708150"/>
            <a:ext cx="7629525" cy="234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556260"/>
            <a:ext cx="7994650" cy="172720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根据上述资料可以看出5 个方案均为正数，说明企业在资金充裕的情况下，这几个方案都可以采用。</a:t>
            </a:r>
            <a:endParaRPr lang="zh-CN" altLang="en-US">
              <a:latin typeface="+mn-ea"/>
              <a:cs typeface="+mn-ea"/>
            </a:endParaRPr>
          </a:p>
          <a:p>
            <a:pPr algn="just">
              <a:lnSpc>
                <a:spcPct val="120000"/>
              </a:lnSpc>
            </a:pPr>
            <a:r>
              <a:rPr lang="zh-CN" altLang="en-US">
                <a:solidFill>
                  <a:srgbClr val="00B050"/>
                </a:solidFill>
                <a:latin typeface="+mn-ea"/>
                <a:cs typeface="+mn-ea"/>
              </a:rPr>
              <a:t>（1）</a:t>
            </a:r>
            <a:r>
              <a:rPr lang="zh-CN" altLang="en-US">
                <a:latin typeface="+mn-ea"/>
                <a:cs typeface="+mn-ea"/>
              </a:rPr>
              <a:t>将可投资方案净现值率（收益率）排序为B&gt;A&gt;C&gt;D&gt;E。因此，企业在只选用一种投资方案的情况下应优先选择B 方案进行投资。</a:t>
            </a:r>
            <a:endParaRPr lang="zh-CN" altLang="en-US">
              <a:latin typeface="+mn-ea"/>
              <a:cs typeface="+mn-ea"/>
            </a:endParaRPr>
          </a:p>
          <a:p>
            <a:pPr algn="just">
              <a:lnSpc>
                <a:spcPct val="120000"/>
              </a:lnSpc>
            </a:pPr>
            <a:r>
              <a:rPr lang="zh-CN" altLang="en-US">
                <a:solidFill>
                  <a:srgbClr val="00B050"/>
                </a:solidFill>
                <a:latin typeface="+mn-ea"/>
                <a:cs typeface="+mn-ea"/>
              </a:rPr>
              <a:t>（2）</a:t>
            </a:r>
            <a:r>
              <a:rPr lang="zh-CN" altLang="en-US">
                <a:latin typeface="+mn-ea"/>
                <a:cs typeface="+mn-ea"/>
              </a:rPr>
              <a:t>按照组合方案进行投资，组合投资方案的可行性指标如表3-9 所示。</a:t>
            </a:r>
            <a:r>
              <a:rPr lang="zh-CN" altLang="en-US">
                <a:solidFill>
                  <a:schemeClr val="tx1"/>
                </a:solidFill>
                <a:latin typeface="+mn-ea"/>
                <a:cs typeface="+mn-ea"/>
              </a:rPr>
              <a:t>　　</a:t>
            </a:r>
            <a:endParaRPr lang="zh-CN" altLang="en-US">
              <a:solidFill>
                <a:schemeClr val="tx1"/>
              </a:solidFill>
              <a:latin typeface="+mn-ea"/>
              <a:cs typeface="+mn-ea"/>
            </a:endParaRPr>
          </a:p>
        </p:txBody>
      </p:sp>
      <p:pic>
        <p:nvPicPr>
          <p:cNvPr id="8" name="图片 7"/>
          <p:cNvPicPr>
            <a:picLocks noChangeAspect="1"/>
          </p:cNvPicPr>
          <p:nvPr/>
        </p:nvPicPr>
        <p:blipFill>
          <a:blip r:embed="rId4"/>
          <a:stretch>
            <a:fillRect/>
          </a:stretch>
        </p:blipFill>
        <p:spPr>
          <a:xfrm>
            <a:off x="825500" y="2269490"/>
            <a:ext cx="7492365" cy="2172335"/>
          </a:xfrm>
          <a:prstGeom prst="rect">
            <a:avLst/>
          </a:prstGeom>
        </p:spPr>
      </p:pic>
      <p:sp>
        <p:nvSpPr>
          <p:cNvPr id="9" name="文本框 8"/>
          <p:cNvSpPr txBox="1"/>
          <p:nvPr/>
        </p:nvSpPr>
        <p:spPr>
          <a:xfrm>
            <a:off x="611505" y="4330700"/>
            <a:ext cx="7994650" cy="718185"/>
          </a:xfrm>
          <a:prstGeom prst="rect">
            <a:avLst/>
          </a:prstGeom>
          <a:noFill/>
        </p:spPr>
        <p:txBody>
          <a:bodyPr wrap="square" rtlCol="0">
            <a:spAutoFit/>
          </a:bodyPr>
          <a:p>
            <a:pPr>
              <a:lnSpc>
                <a:spcPct val="120000"/>
              </a:lnSpc>
            </a:pPr>
            <a:r>
              <a:rPr lang="zh-CN" altLang="en-US"/>
              <a:t>　　</a:t>
            </a:r>
            <a:r>
              <a:rPr lang="zh-CN" altLang="en-US" sz="1600"/>
              <a:t>根据表3-9 中的数据可以看出，B ＋ A ＞ B ＋ E ＞ A ＋ E ＞ D。因此，企业在选择多种方案进行投资的情况下，应当选择B ＋ A。</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9971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子任务3.3.2 互斥方案</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nvSpPr>
        <p:spPr>
          <a:xfrm>
            <a:off x="611505" y="1202055"/>
            <a:ext cx="7994650" cy="344741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互斥方案即方案之间互相排斥，不能并存，因此其决策的实质在于选择最优方案。互斥决策属于选择决策。选择决策要解决的问题是应该淘汰哪个方案，即选择最优方案。从选定经济效益最大的要求出发，互斥决策以方案的获利数额作为评价标准。因此，一般采用净现值法和净现值率法、内含报酬率进行选优决策。但由于净现值指标受投资项目寿命</a:t>
            </a:r>
            <a:r>
              <a:rPr lang="zh-CN" altLang="en-US">
                <a:solidFill>
                  <a:schemeClr val="tx1"/>
                </a:solidFill>
                <a:latin typeface="+mn-ea"/>
                <a:cs typeface="+mn-ea"/>
              </a:rPr>
              <a:t>期的影响，因此净现值率法和内含报酬率是互斥方案最恰当的决策方法。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355090"/>
            <a:ext cx="675068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能力目标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能熟练运用投资的相关基础知识，分析辨识企业投资的渠道与方式存在的问题。</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会运用贴现方法和非贴现方法进行投资决策。</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会运用投资分析方法，分析评价企业项目投资和对外投资的合理性，并能够结合企业实际提出新的投资方案。</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TextBox 9"/>
          <p:cNvSpPr>
            <a:spLocks noChangeArrowheads="1"/>
          </p:cNvSpPr>
          <p:nvPr>
            <p:custDataLst>
              <p:tags r:id="rId1"/>
            </p:custDataLst>
          </p:nvPr>
        </p:nvSpPr>
        <p:spPr bwMode="auto">
          <a:xfrm>
            <a:off x="1321435" y="3004185"/>
            <a:ext cx="4961255" cy="152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素质目标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培养社会责任感和创新思维。</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培养自我管理能力和团队合作精神。</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培养诚信意识，弘扬诚信文化。</a:t>
            </a:r>
            <a:endParaRPr lang="zh-CN" altLang="en-US" sz="14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58801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项目的寿命期相等</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986790"/>
            <a:ext cx="7994650" cy="36576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（1）寿命期相等，投资额相同。</a:t>
            </a:r>
            <a:r>
              <a:rPr lang="zh-CN" altLang="en-US">
                <a:solidFill>
                  <a:schemeClr val="tx1"/>
                </a:solidFill>
                <a:latin typeface="+mn-ea"/>
                <a:cs typeface="+mn-ea"/>
              </a:rPr>
              <a:t>　　</a:t>
            </a:r>
            <a:endParaRPr lang="zh-CN" altLang="en-US">
              <a:solidFill>
                <a:schemeClr val="tx1"/>
              </a:solidFill>
              <a:latin typeface="+mn-ea"/>
              <a:cs typeface="+mn-ea"/>
            </a:endParaRPr>
          </a:p>
        </p:txBody>
      </p:sp>
      <p:sp>
        <p:nvSpPr>
          <p:cNvPr id="8" name="文本框 7"/>
          <p:cNvSpPr txBox="1"/>
          <p:nvPr/>
        </p:nvSpPr>
        <p:spPr>
          <a:xfrm>
            <a:off x="611505" y="1416685"/>
            <a:ext cx="7769860" cy="252158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【情景3-14】</a:t>
            </a:r>
            <a:r>
              <a:rPr lang="zh-CN" altLang="en-US">
                <a:latin typeface="楷体" panose="02010609060101010101" charset="-122"/>
                <a:ea typeface="楷体" panose="02010609060101010101" charset="-122"/>
                <a:cs typeface="楷体" panose="02010609060101010101" charset="-122"/>
              </a:rPr>
              <a:t>某公司现有A、B两个投资项目可供选择。其中，A项目的投资额为400 000元，期限5年；B项目的原始投资额为400 000元，期限为5年；投资报酬率为8%。C项目的现金流量为110 000元，D项目的现金流量为120 000元。该企业应如何安排投资？</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A 项目净现值=－400 000＋110 000×（P/A，8%，5）=39 197（元）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B 项目净现值=－400 000＋120 000×（P/A，8%，5）=79 124（元）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投资方案的可行性指标如表3-10 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nvSpPr>
        <p:spPr>
          <a:xfrm>
            <a:off x="732155" y="2851785"/>
            <a:ext cx="7720965" cy="120650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由于两个项目的寿命期及投资额都相同，而A 项目的净现值小于B项目的净现值，如表3-10 所示，所以该企业应选择B 项目进行投资。</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4"/>
          <a:stretch>
            <a:fillRect/>
          </a:stretch>
        </p:blipFill>
        <p:spPr>
          <a:xfrm>
            <a:off x="827405" y="600710"/>
            <a:ext cx="7610475" cy="2143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556260"/>
            <a:ext cx="7994650" cy="36576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（2）寿命期相等，投资额不相同。</a:t>
            </a:r>
            <a:r>
              <a:rPr lang="zh-CN" altLang="en-US">
                <a:solidFill>
                  <a:schemeClr val="tx1"/>
                </a:solidFill>
                <a:latin typeface="+mn-ea"/>
                <a:cs typeface="+mn-ea"/>
              </a:rPr>
              <a:t>　　</a:t>
            </a:r>
            <a:endParaRPr lang="zh-CN" altLang="en-US">
              <a:solidFill>
                <a:schemeClr val="tx1"/>
              </a:solidFill>
              <a:latin typeface="+mn-ea"/>
              <a:cs typeface="+mn-ea"/>
            </a:endParaRPr>
          </a:p>
        </p:txBody>
      </p:sp>
      <p:sp>
        <p:nvSpPr>
          <p:cNvPr id="8" name="文本框 7"/>
          <p:cNvSpPr txBox="1"/>
          <p:nvPr/>
        </p:nvSpPr>
        <p:spPr>
          <a:xfrm>
            <a:off x="611505" y="986155"/>
            <a:ext cx="7769860" cy="138049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情景3-15】某公司现有C、D两个投资项目可供选择。其中，C项目的投资额为200 000元，期限为5年；D项目的原始投资额为260 000元，期限为5年；投资报酬率为10%。A项目的现金流量为60 000元，B项目的现金流量为75 000元。相关数据如表3-11所示。该企业应如何安排投资？</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9" name="图片 8"/>
          <p:cNvPicPr>
            <a:picLocks noChangeAspect="1"/>
          </p:cNvPicPr>
          <p:nvPr/>
        </p:nvPicPr>
        <p:blipFill>
          <a:blip r:embed="rId4"/>
          <a:stretch>
            <a:fillRect/>
          </a:stretch>
        </p:blipFill>
        <p:spPr>
          <a:xfrm>
            <a:off x="1383665" y="2430780"/>
            <a:ext cx="6450965" cy="2446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28015"/>
            <a:ext cx="7994650" cy="4309745"/>
          </a:xfrm>
          <a:prstGeom prst="rect">
            <a:avLst/>
          </a:prstGeom>
          <a:noFill/>
        </p:spPr>
        <p:txBody>
          <a:bodyPr wrap="square" rtlCol="0" anchor="t">
            <a:noAutofit/>
          </a:bodyPr>
          <a:p>
            <a:pPr algn="ctr">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C项目净现值=－200 000＋60 000×（P/A，10%，5）=27 448（元）</a:t>
            </a:r>
            <a:endParaRPr lang="zh-CN" altLang="en-US">
              <a:latin typeface="+mn-ea"/>
              <a:cs typeface="+mn-ea"/>
            </a:endParaRPr>
          </a:p>
          <a:p>
            <a:pPr algn="ctr">
              <a:lnSpc>
                <a:spcPct val="120000"/>
              </a:lnSpc>
            </a:pPr>
            <a:r>
              <a:rPr lang="zh-CN" altLang="en-US">
                <a:latin typeface="+mn-ea"/>
                <a:cs typeface="+mn-ea"/>
              </a:rPr>
              <a:t>D项目净现值=－260 000+75 000×（P /A，10%，5）=24 310（元）</a:t>
            </a:r>
            <a:endParaRPr lang="zh-CN" altLang="en-US">
              <a:latin typeface="+mn-ea"/>
              <a:cs typeface="+mn-ea"/>
            </a:endParaRPr>
          </a:p>
          <a:p>
            <a:pPr algn="ctr">
              <a:lnSpc>
                <a:spcPct val="120000"/>
              </a:lnSpc>
            </a:pPr>
            <a:r>
              <a:rPr lang="zh-CN" altLang="en-US">
                <a:latin typeface="+mn-ea"/>
                <a:cs typeface="+mn-ea"/>
              </a:rPr>
              <a:t>C项目净现值率=27 448÷200 000=0.13724</a:t>
            </a:r>
            <a:endParaRPr lang="zh-CN" altLang="en-US">
              <a:latin typeface="+mn-ea"/>
              <a:cs typeface="+mn-ea"/>
            </a:endParaRPr>
          </a:p>
          <a:p>
            <a:pPr algn="ctr">
              <a:lnSpc>
                <a:spcPct val="120000"/>
              </a:lnSpc>
            </a:pPr>
            <a:r>
              <a:rPr lang="zh-CN" altLang="en-US">
                <a:latin typeface="+mn-ea"/>
                <a:cs typeface="+mn-ea"/>
              </a:rPr>
              <a:t>D项目净现值率=24 310÷260 000=0.0935</a:t>
            </a:r>
            <a:endParaRPr lang="zh-CN" altLang="en-US">
              <a:latin typeface="+mn-ea"/>
              <a:cs typeface="+mn-ea"/>
            </a:endParaRPr>
          </a:p>
          <a:p>
            <a:pPr algn="ctr">
              <a:lnSpc>
                <a:spcPct val="120000"/>
              </a:lnSpc>
            </a:pPr>
            <a:r>
              <a:rPr lang="zh-CN" altLang="en-US">
                <a:latin typeface="+mn-ea"/>
                <a:cs typeface="+mn-ea"/>
              </a:rPr>
              <a:t>C项目内含报酬率=60 000×（P/A， IRR，5）－200000=0</a:t>
            </a:r>
            <a:endParaRPr lang="zh-CN" altLang="en-US">
              <a:latin typeface="+mn-ea"/>
              <a:cs typeface="+mn-ea"/>
            </a:endParaRPr>
          </a:p>
          <a:p>
            <a:pPr algn="ctr">
              <a:lnSpc>
                <a:spcPct val="120000"/>
              </a:lnSpc>
            </a:pPr>
            <a:r>
              <a:rPr lang="zh-CN" altLang="en-US">
                <a:latin typeface="+mn-ea"/>
                <a:cs typeface="+mn-ea"/>
              </a:rPr>
              <a:t>（P /A，IRR，5）=3.33，IRR=15.28%</a:t>
            </a:r>
            <a:endParaRPr lang="zh-CN" altLang="en-US">
              <a:latin typeface="+mn-ea"/>
              <a:cs typeface="+mn-ea"/>
            </a:endParaRPr>
          </a:p>
          <a:p>
            <a:pPr algn="ctr">
              <a:lnSpc>
                <a:spcPct val="120000"/>
              </a:lnSpc>
            </a:pPr>
            <a:r>
              <a:rPr lang="zh-CN" altLang="en-US">
                <a:latin typeface="+mn-ea"/>
                <a:cs typeface="+mn-ea"/>
              </a:rPr>
              <a:t>D项目内含报酬率=75000×（P/A，IRR，5）－ 260000=0</a:t>
            </a:r>
            <a:endParaRPr lang="zh-CN" altLang="en-US">
              <a:latin typeface="+mn-ea"/>
              <a:cs typeface="+mn-ea"/>
            </a:endParaRPr>
          </a:p>
          <a:p>
            <a:pPr algn="ctr">
              <a:lnSpc>
                <a:spcPct val="120000"/>
              </a:lnSpc>
            </a:pPr>
            <a:r>
              <a:rPr lang="zh-CN" altLang="en-US">
                <a:latin typeface="+mn-ea"/>
                <a:cs typeface="+mn-ea"/>
              </a:rPr>
              <a:t>IRR=13.56%</a:t>
            </a:r>
            <a:endParaRPr lang="zh-CN" altLang="en-US">
              <a:latin typeface="+mn-ea"/>
              <a:cs typeface="+mn-ea"/>
            </a:endParaRPr>
          </a:p>
          <a:p>
            <a:pPr algn="l">
              <a:lnSpc>
                <a:spcPct val="120000"/>
              </a:lnSpc>
            </a:pPr>
            <a:r>
              <a:rPr lang="zh-CN" altLang="en-US">
                <a:solidFill>
                  <a:schemeClr val="tx1"/>
                </a:solidFill>
                <a:latin typeface="+mn-ea"/>
                <a:cs typeface="+mn-ea"/>
              </a:rPr>
              <a:t>　　由于两个项目的使用寿命相同，投资额不同，运用净现值法是绝对数指标，不能判断两方案的优劣，要同净现值率或内含报酬率等相对数指标进行比较来判断。</a:t>
            </a:r>
            <a:endParaRPr lang="zh-CN" altLang="en-US">
              <a:solidFill>
                <a:schemeClr val="tx1"/>
              </a:solidFill>
              <a:latin typeface="+mn-ea"/>
              <a:cs typeface="+mn-ea"/>
            </a:endParaRPr>
          </a:p>
          <a:p>
            <a:pPr algn="l">
              <a:lnSpc>
                <a:spcPct val="120000"/>
              </a:lnSpc>
            </a:pPr>
            <a:r>
              <a:rPr lang="zh-CN" altLang="en-US">
                <a:solidFill>
                  <a:schemeClr val="tx1"/>
                </a:solidFill>
                <a:latin typeface="+mn-ea"/>
                <a:cs typeface="+mn-ea"/>
              </a:rPr>
              <a:t>　　由表3-11 中的数据可知，C 项目的净现值率和内含报酬率都大于D 项目，所以该企业投资C 项目较优。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58801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项目的寿命期不相等</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986790"/>
            <a:ext cx="7994650" cy="153098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在两个寿命期不相等的互斥投资项目比较时，需要将两个项目转化成同样的投资期限，才具有可比性。因为按照持续经营假设，寿命期短的项目收回的投资将重新进行投资。针对各项目寿命期不等的情况，可以找出各项目寿命期的最小公倍期数，作为共同的有效寿命期。</a:t>
            </a:r>
            <a:r>
              <a:rPr lang="zh-CN" altLang="en-US">
                <a:solidFill>
                  <a:schemeClr val="tx1"/>
                </a:solidFill>
                <a:latin typeface="+mn-ea"/>
                <a:cs typeface="+mn-ea"/>
              </a:rPr>
              <a:t>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nvSpPr>
        <p:spPr>
          <a:xfrm>
            <a:off x="611505" y="627380"/>
            <a:ext cx="7888605" cy="434086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【情景3-16】</a:t>
            </a:r>
            <a:r>
              <a:rPr lang="zh-CN" altLang="en-US">
                <a:latin typeface="楷体" panose="02010609060101010101" charset="-122"/>
                <a:ea typeface="楷体" panose="02010609060101010101" charset="-122"/>
                <a:cs typeface="楷体" panose="02010609060101010101" charset="-122"/>
              </a:rPr>
              <a:t>现有甲、乙两个机床购置方案，所要求的最低投资报酬率为10%，甲机床投资额为20 000 元，可用3 年，无残值，每年产生10 000 元现金净流量。乙机床投资额为30 000 元，可用2 年，无残值，每年产生20 000 元现金净流量。哪个方案为优？</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将两方案的期限调整为最小公倍年数6 年，即甲机床6 年内周转2 次，乙机床6 年内周转3 次。</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调整前的净现值为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甲方案=－20 000＋10 000×（P/A，10%，3）=4 869（元）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乙方案=－30 000＋20 000×（P/A，10%，2）=4 710（元）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调整之前甲方案的净现值低于乙方案，按最小公倍数测算，甲方案经历了2 次投资循环，乙方案经历了3 次投资循环。调整后的净现值分别如图3-1、图3-2 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850390" y="988060"/>
            <a:ext cx="5443220" cy="3390265"/>
          </a:xfrm>
          <a:prstGeom prst="rect">
            <a:avLst/>
          </a:prstGeom>
        </p:spPr>
      </p:pic>
      <p:grpSp>
        <p:nvGrpSpPr>
          <p:cNvPr id="4" name="组合 3"/>
          <p:cNvGrpSpPr/>
          <p:nvPr/>
        </p:nvGrpSpPr>
        <p:grpSpPr>
          <a:xfrm>
            <a:off x="227330" y="68580"/>
            <a:ext cx="4502150" cy="460375"/>
            <a:chOff x="358" y="108"/>
            <a:chExt cx="7090" cy="725"/>
          </a:xfrm>
        </p:grpSpPr>
        <p:sp>
          <p:nvSpPr>
            <p:cNvPr id="5"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nvSpPr>
        <p:spPr>
          <a:xfrm>
            <a:off x="611505" y="627380"/>
            <a:ext cx="7888605" cy="4340860"/>
          </a:xfrm>
          <a:prstGeom prst="rect">
            <a:avLst/>
          </a:prstGeom>
          <a:noFill/>
        </p:spPr>
        <p:txBody>
          <a:bodyPr wrap="square" rtlCol="0" anchor="t">
            <a:noAutofit/>
          </a:bodyPr>
          <a:p>
            <a:pPr algn="just">
              <a:lnSpc>
                <a:spcPct val="120000"/>
              </a:lnSpc>
            </a:pPr>
            <a:r>
              <a:rPr lang="zh-CN" altLang="en-US" sz="1700">
                <a:solidFill>
                  <a:srgbClr val="00B0F0"/>
                </a:solidFill>
                <a:latin typeface="楷体" panose="02010609060101010101" charset="-122"/>
                <a:ea typeface="楷体" panose="02010609060101010101" charset="-122"/>
                <a:cs typeface="楷体" panose="02010609060101010101" charset="-122"/>
              </a:rPr>
              <a:t>　　</a:t>
            </a:r>
            <a:r>
              <a:rPr lang="zh-CN" altLang="en-US" sz="1700">
                <a:latin typeface="楷体" panose="02010609060101010101" charset="-122"/>
                <a:ea typeface="楷体" panose="02010609060101010101" charset="-122"/>
                <a:cs typeface="楷体" panose="02010609060101010101" charset="-122"/>
              </a:rPr>
              <a:t>根据图3-1 和图3-2，计算出调整后的净现值如下。</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甲方案调整后的净现值=4 869＋4869×（P/F，10%，3）=8527.08（元）</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乙方案调整后的净现值=4 710＋4710×（P/F，10%，2）＋4 710×（P/F，10%，4）</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=11819.27（ 元）</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由于甲方案调整后的净现值（8527.08元）小于乙方案调整后的净现值（11 819.27元），所以选择乙方案更优。</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90906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子任务3.3.3 固定资产更新改造</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custDataLst>
              <p:tags r:id="rId5"/>
            </p:custDataLst>
          </p:nvPr>
        </p:nvSpPr>
        <p:spPr>
          <a:xfrm>
            <a:off x="611505" y="1202055"/>
            <a:ext cx="7994650" cy="107124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固定资产反映了企业的生产经营能力，固定资产更新决策是项目投资决策的重要组成部分。固定资产更新决策所采用的决策方法是净现值法</a:t>
            </a:r>
            <a:r>
              <a:rPr lang="zh-CN" altLang="en-US">
                <a:solidFill>
                  <a:schemeClr val="tx1"/>
                </a:solidFill>
                <a:latin typeface="+mn-ea"/>
                <a:cs typeface="+mn-ea"/>
              </a:rPr>
              <a:t>和年金净流量法，一般不采用内含报酬率法。　</a:t>
            </a:r>
            <a:endParaRPr lang="zh-CN" altLang="en-US">
              <a:solidFill>
                <a:schemeClr val="tx1"/>
              </a:solidFill>
              <a:latin typeface="+mn-ea"/>
              <a:cs typeface="+mn-ea"/>
            </a:endParaRPr>
          </a:p>
        </p:txBody>
      </p:sp>
      <p:sp>
        <p:nvSpPr>
          <p:cNvPr id="2" name="文本框 1"/>
          <p:cNvSpPr txBox="1"/>
          <p:nvPr>
            <p:custDataLst>
              <p:tags r:id="rId6"/>
            </p:custDataLst>
          </p:nvPr>
        </p:nvSpPr>
        <p:spPr>
          <a:xfrm>
            <a:off x="611505" y="2238375"/>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寿命期相同的设备重置决策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custDataLst>
              <p:tags r:id="rId7"/>
            </p:custDataLst>
          </p:nvPr>
        </p:nvSpPr>
        <p:spPr>
          <a:xfrm>
            <a:off x="611505" y="2709545"/>
            <a:ext cx="7994650" cy="107124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大部分以旧换新进行的设备重置属于替换重置。在替换重置方案中，所发生的现金流量主要是现金流出量。如果购入的新设备性能提高，扩大了企业的生产能力，这种设备重置就属于扩建重置。</a:t>
            </a:r>
            <a:r>
              <a:rPr lang="zh-CN" altLang="en-US">
                <a:solidFill>
                  <a:schemeClr val="tx1"/>
                </a:solidFill>
                <a:latin typeface="+mn-ea"/>
                <a:cs typeface="+mn-ea"/>
              </a:rPr>
              <a:t>　</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nvSpPr>
        <p:spPr>
          <a:xfrm>
            <a:off x="611505" y="627380"/>
            <a:ext cx="7888605" cy="102489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【情景3-17】</a:t>
            </a:r>
            <a:r>
              <a:rPr lang="zh-CN" altLang="en-US">
                <a:latin typeface="楷体" panose="02010609060101010101" charset="-122"/>
                <a:ea typeface="楷体" panose="02010609060101010101" charset="-122"/>
                <a:cs typeface="楷体" panose="02010609060101010101" charset="-122"/>
              </a:rPr>
              <a:t>某公司现有一台3 年前购进的机床，目前准备用一台新机床替换。该公司所得税税率为25%，资本成本率为10%，其余资料如表3-12 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4"/>
          <a:stretch>
            <a:fillRect/>
          </a:stretch>
        </p:blipFill>
        <p:spPr>
          <a:xfrm>
            <a:off x="1489710" y="1419860"/>
            <a:ext cx="6164580" cy="3463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7431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子任务3.1.1 投资概述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投资的概念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560830"/>
            <a:ext cx="7839075" cy="175196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广义地讲，投资是指特定经济主体（包括政府、企业和个人）以本金回收并获利为基本目的，将货币、实物资产等作为资本，投放于某一个具体对象，以在未来较长期间内获取预期经济利益的经济行为。</a:t>
            </a:r>
            <a:endParaRPr lang="zh-CN" altLang="en-US">
              <a:latin typeface="+mn-ea"/>
              <a:cs typeface="+mn-ea"/>
            </a:endParaRPr>
          </a:p>
          <a:p>
            <a:pPr algn="just">
              <a:lnSpc>
                <a:spcPct val="120000"/>
              </a:lnSpc>
            </a:pPr>
            <a:r>
              <a:rPr lang="zh-CN" altLang="en-US">
                <a:latin typeface="+mn-ea"/>
                <a:cs typeface="+mn-ea"/>
              </a:rPr>
              <a:t>　　简而言之，企业投资是企业为获取未来长期收益而向一定对象投放资金的经济行为。</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nvSpPr>
        <p:spPr>
          <a:xfrm>
            <a:off x="611505" y="627380"/>
            <a:ext cx="7888605" cy="384111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本例中，两机床的使用年限均为6 年，可采用净现值法决策。将两个方案的有关现金流量资料整理后，列出分析表如表3-13 和表3-14 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表3-13 和表3-14 结果说明：在两个方案营业收入一致的情况下，新设备现金流出总现值为－ 91 614.5 元，旧设备现金流出总现值为－ 85 516.4 元。因此，继续使用旧设备比较经济，本例中有几个特殊问题应注意以下问题。</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7030A0"/>
                </a:solidFill>
                <a:latin typeface="楷体" panose="02010609060101010101" charset="-122"/>
                <a:ea typeface="楷体" panose="02010609060101010101" charset="-122"/>
                <a:cs typeface="楷体" panose="02010609060101010101" charset="-122"/>
              </a:rPr>
              <a:t>（1）两台机床使用年限相等，均为6 年。如果年限不等时，不能用净现值法决策。另外，新机床购入后，并未扩大企业营业收入。</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683260" y="843915"/>
            <a:ext cx="7667625" cy="3619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nvSpPr>
        <p:spPr>
          <a:xfrm>
            <a:off x="611505" y="627380"/>
            <a:ext cx="7888605" cy="384111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表3-13 中各项数据计算如下。</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每年营运成本=13 000×（1－25%）=9 750（元）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每年折旧抵税=9 937.5×25%=2 484（元）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大修理费=12 000×（1 － 25%）=9 000（元）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残值净收益纳税=（5 500 － 5 500）×25%=0</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变现净损失减税=40 000－（85 000－9 937.5）×25%=－3 797（元）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47395" y="914400"/>
            <a:ext cx="7648575" cy="3314700"/>
          </a:xfrm>
          <a:prstGeom prst="rect">
            <a:avLst/>
          </a:prstGeom>
        </p:spPr>
      </p:pic>
      <p:grpSp>
        <p:nvGrpSpPr>
          <p:cNvPr id="4" name="组合 3"/>
          <p:cNvGrpSpPr/>
          <p:nvPr/>
        </p:nvGrpSpPr>
        <p:grpSpPr>
          <a:xfrm>
            <a:off x="227330" y="68580"/>
            <a:ext cx="4502150" cy="460375"/>
            <a:chOff x="358" y="108"/>
            <a:chExt cx="7090" cy="725"/>
          </a:xfrm>
        </p:grpSpPr>
        <p:sp>
          <p:nvSpPr>
            <p:cNvPr id="5"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11505" y="627380"/>
            <a:ext cx="7888605" cy="384111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表3-14 中各项数据计算如下。</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每年营运成本=7 000×（1 － 25%）=5 250（元）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每年折旧抵税=11 833×25%=2 958（元）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大修理费=8 000×（1－25%）=6 000（元）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残值净收益纳税=（6 000－5 000）×25%=250（元）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solidFill>
                  <a:srgbClr val="7030A0"/>
                </a:solidFill>
                <a:latin typeface="楷体" panose="02010609060101010101" charset="-122"/>
                <a:ea typeface="楷体" panose="02010609060101010101" charset="-122"/>
                <a:cs typeface="楷体" panose="02010609060101010101" charset="-122"/>
              </a:rPr>
              <a:t>（2）垫支营运资金时，尽管这是现金流出，但不是本期成本费用，不存在纳税调整问题。</a:t>
            </a:r>
            <a:r>
              <a:rPr lang="zh-CN" altLang="en-US">
                <a:latin typeface="楷体" panose="02010609060101010101" charset="-122"/>
                <a:ea typeface="楷体" panose="02010609060101010101" charset="-122"/>
                <a:cs typeface="楷体" panose="02010609060101010101" charset="-122"/>
              </a:rPr>
              <a:t>营运资金收回时，按存货等资产账面价值出售，无出售净收益，也不存在纳税调整问题。如果在营运资金收回时，存货等资产变价收入与账面价值不一致，就需要进行纳税调整。</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58801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寿命期不等的设备重置决策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nvSpPr>
        <p:spPr>
          <a:xfrm>
            <a:off x="611505" y="1059180"/>
            <a:ext cx="7994650" cy="3627120"/>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寿命期不同的设备重置方案在决策时有以下特点：</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第一，</a:t>
            </a:r>
            <a:r>
              <a:rPr lang="zh-CN" altLang="en-US">
                <a:solidFill>
                  <a:schemeClr val="tx1"/>
                </a:solidFill>
                <a:latin typeface="+mn-ea"/>
                <a:cs typeface="+mn-ea"/>
              </a:rPr>
              <a:t>扩建重置的设备更新后会引起营业现金流入与流出的变动，应考虑年金净流量最大的方案。</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第二，</a:t>
            </a:r>
            <a:r>
              <a:rPr lang="zh-CN" altLang="en-US">
                <a:solidFill>
                  <a:schemeClr val="tx1"/>
                </a:solidFill>
                <a:latin typeface="+mn-ea"/>
                <a:cs typeface="+mn-ea"/>
              </a:rPr>
              <a:t>如果不考虑各方案的营业现金流入量变动，只比较各方案的现金流出量，把按年金净流量原理计算的等额年金流出量称为年金成本。替换重置方案的决策标准，是要求年金成本最低。</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第三，</a:t>
            </a:r>
            <a:r>
              <a:rPr lang="zh-CN" altLang="en-US">
                <a:solidFill>
                  <a:schemeClr val="tx1"/>
                </a:solidFill>
                <a:latin typeface="+mn-ea"/>
                <a:cs typeface="+mn-ea"/>
              </a:rPr>
              <a:t>设备重置方案运用年金成本方式决策时，应考虑的现金流量，主要有以下几点。</a:t>
            </a:r>
            <a:endParaRPr lang="zh-CN" altLang="en-US">
              <a:solidFill>
                <a:schemeClr val="tx1"/>
              </a:solidFill>
              <a:latin typeface="+mn-ea"/>
              <a:cs typeface="+mn-ea"/>
            </a:endParaRPr>
          </a:p>
          <a:p>
            <a:pPr algn="just">
              <a:lnSpc>
                <a:spcPct val="120000"/>
              </a:lnSpc>
            </a:pPr>
            <a:r>
              <a:rPr lang="zh-CN" altLang="en-US" sz="1600" b="1">
                <a:solidFill>
                  <a:schemeClr val="tx1"/>
                </a:solidFill>
                <a:latin typeface="仿宋" panose="02010609060101010101" charset="-122"/>
                <a:ea typeface="仿宋" panose="02010609060101010101" charset="-122"/>
                <a:cs typeface="仿宋" panose="02010609060101010101" charset="-122"/>
              </a:rPr>
              <a:t>　　</a:t>
            </a:r>
            <a:r>
              <a:rPr lang="zh-CN" altLang="en-US" sz="1600" b="1">
                <a:solidFill>
                  <a:srgbClr val="7030A0"/>
                </a:solidFill>
                <a:latin typeface="仿宋" panose="02010609060101010101" charset="-122"/>
                <a:ea typeface="仿宋" panose="02010609060101010101" charset="-122"/>
                <a:cs typeface="仿宋" panose="02010609060101010101" charset="-122"/>
              </a:rPr>
              <a:t>（1） 新旧设备目前的市场价值。</a:t>
            </a:r>
            <a:endParaRPr lang="zh-CN" altLang="en-US" sz="1600" b="1">
              <a:solidFill>
                <a:srgbClr val="7030A0"/>
              </a:solidFill>
              <a:latin typeface="仿宋" panose="02010609060101010101" charset="-122"/>
              <a:ea typeface="仿宋" panose="02010609060101010101" charset="-122"/>
              <a:cs typeface="仿宋" panose="02010609060101010101" charset="-122"/>
            </a:endParaRPr>
          </a:p>
          <a:p>
            <a:pPr algn="just">
              <a:lnSpc>
                <a:spcPct val="120000"/>
              </a:lnSpc>
            </a:pPr>
            <a:r>
              <a:rPr lang="zh-CN" altLang="en-US" sz="1600" b="1">
                <a:solidFill>
                  <a:srgbClr val="7030A0"/>
                </a:solidFill>
                <a:latin typeface="仿宋" panose="02010609060101010101" charset="-122"/>
                <a:ea typeface="仿宋" panose="02010609060101010101" charset="-122"/>
                <a:cs typeface="仿宋" panose="02010609060101010101" charset="-122"/>
              </a:rPr>
              <a:t>　　（2） 新旧价值残值变价收入。</a:t>
            </a:r>
            <a:endParaRPr lang="zh-CN" altLang="en-US" sz="1600" b="1">
              <a:solidFill>
                <a:srgbClr val="7030A0"/>
              </a:solidFill>
              <a:latin typeface="仿宋" panose="02010609060101010101" charset="-122"/>
              <a:ea typeface="仿宋" panose="02010609060101010101" charset="-122"/>
              <a:cs typeface="仿宋" panose="02010609060101010101" charset="-122"/>
            </a:endParaRPr>
          </a:p>
          <a:p>
            <a:pPr algn="just">
              <a:lnSpc>
                <a:spcPct val="120000"/>
              </a:lnSpc>
            </a:pPr>
            <a:r>
              <a:rPr lang="zh-CN" altLang="en-US" sz="1600" b="1">
                <a:solidFill>
                  <a:srgbClr val="7030A0"/>
                </a:solidFill>
                <a:latin typeface="仿宋" panose="02010609060101010101" charset="-122"/>
                <a:ea typeface="仿宋" panose="02010609060101010101" charset="-122"/>
                <a:cs typeface="仿宋" panose="02010609060101010101" charset="-122"/>
              </a:rPr>
              <a:t>　　（3） 新旧设备的年营运成本，即年付现成本。</a:t>
            </a:r>
            <a:endParaRPr lang="zh-CN" altLang="en-US" sz="1600" b="1">
              <a:solidFill>
                <a:srgbClr val="7030A0"/>
              </a:solidFill>
              <a:latin typeface="仿宋" panose="02010609060101010101" charset="-122"/>
              <a:ea typeface="仿宋" panose="02010609060101010101" charset="-122"/>
              <a:cs typeface="仿宋" panose="02010609060101010101" charset="-122"/>
            </a:endParaRPr>
          </a:p>
          <a:p>
            <a:pPr algn="just">
              <a:lnSpc>
                <a:spcPct val="120000"/>
              </a:lnSpc>
            </a:pPr>
            <a:r>
              <a:rPr lang="zh-CN" altLang="en-US" b="1">
                <a:solidFill>
                  <a:srgbClr val="7030A0"/>
                </a:solidFill>
                <a:latin typeface="+mn-ea"/>
                <a:cs typeface="+mn-ea"/>
              </a:rPr>
              <a:t>　</a:t>
            </a:r>
            <a:endParaRPr lang="zh-CN" altLang="en-US" b="1">
              <a:solidFill>
                <a:srgbClr val="7030A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nvSpPr>
        <p:spPr>
          <a:xfrm>
            <a:off x="611505" y="700405"/>
            <a:ext cx="7994650" cy="3627120"/>
          </a:xfrm>
          <a:prstGeom prst="rect">
            <a:avLst/>
          </a:prstGeom>
          <a:noFill/>
        </p:spPr>
        <p:txBody>
          <a:bodyPr wrap="square" rtlCol="0" anchor="t">
            <a:noAutofit/>
          </a:bodyPr>
          <a:p>
            <a:pPr algn="just">
              <a:lnSpc>
                <a:spcPct val="120000"/>
              </a:lnSpc>
            </a:pPr>
            <a:r>
              <a:rPr lang="zh-CN" altLang="en-US" b="1">
                <a:solidFill>
                  <a:srgbClr val="7030A0"/>
                </a:solidFill>
                <a:latin typeface="+mn-ea"/>
                <a:cs typeface="+mn-ea"/>
              </a:rPr>
              <a:t>　　第四，</a:t>
            </a:r>
            <a:r>
              <a:rPr lang="zh-CN" altLang="en-US">
                <a:solidFill>
                  <a:schemeClr val="tx1"/>
                </a:solidFill>
                <a:latin typeface="+mn-ea"/>
                <a:cs typeface="+mn-ea"/>
              </a:rPr>
              <a:t>年金成本可在特定条件下（无所得税因素、每年营运成本相等），按如下公式计算。</a:t>
            </a:r>
            <a:r>
              <a:rPr lang="zh-CN" altLang="en-US" b="1">
                <a:solidFill>
                  <a:srgbClr val="7030A0"/>
                </a:solidFill>
                <a:latin typeface="+mn-ea"/>
                <a:cs typeface="+mn-ea"/>
              </a:rPr>
              <a:t>　</a:t>
            </a:r>
            <a:endParaRPr lang="zh-CN" altLang="en-US" b="1">
              <a:solidFill>
                <a:srgbClr val="7030A0"/>
              </a:solidFill>
              <a:latin typeface="+mn-ea"/>
              <a:cs typeface="+mn-ea"/>
            </a:endParaRPr>
          </a:p>
        </p:txBody>
      </p:sp>
      <p:pic>
        <p:nvPicPr>
          <p:cNvPr id="3" name="图片 2"/>
          <p:cNvPicPr>
            <a:picLocks noChangeAspect="1"/>
          </p:cNvPicPr>
          <p:nvPr/>
        </p:nvPicPr>
        <p:blipFill>
          <a:blip r:embed="rId4"/>
          <a:stretch>
            <a:fillRect/>
          </a:stretch>
        </p:blipFill>
        <p:spPr>
          <a:xfrm>
            <a:off x="899160" y="1564005"/>
            <a:ext cx="7477125" cy="205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27380"/>
            <a:ext cx="7888605" cy="135572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3-18】</a:t>
            </a:r>
            <a:r>
              <a:rPr lang="zh-CN" altLang="en-US">
                <a:latin typeface="楷体" panose="02010609060101010101" charset="-122"/>
                <a:ea typeface="楷体" panose="02010609060101010101" charset="-122"/>
                <a:cs typeface="楷体" panose="02010609060101010101" charset="-122"/>
              </a:rPr>
              <a:t>某公司现有一台旧设备，由于节能减排的需要，准备予以更新。当期贴现率为 15%，假设不考虑所得税因素的影响，其他有关资料如表 3-15 所示。假定企业所得税税率为 25%，则应考虑所得税对现金流量的影响。</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9" name="图片 8"/>
          <p:cNvPicPr>
            <a:picLocks noChangeAspect="1"/>
          </p:cNvPicPr>
          <p:nvPr/>
        </p:nvPicPr>
        <p:blipFill>
          <a:blip r:embed="rId4"/>
          <a:stretch>
            <a:fillRect/>
          </a:stretch>
        </p:blipFill>
        <p:spPr>
          <a:xfrm>
            <a:off x="1331595" y="1852295"/>
            <a:ext cx="6891020" cy="3072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27380"/>
            <a:ext cx="7888605" cy="4184650"/>
          </a:xfrm>
          <a:prstGeom prst="rect">
            <a:avLst/>
          </a:prstGeom>
          <a:noFill/>
        </p:spPr>
        <p:txBody>
          <a:bodyPr wrap="square" rtlCol="0" anchor="t">
            <a:noAutofit/>
          </a:bodyPr>
          <a:p>
            <a:pPr algn="just">
              <a:lnSpc>
                <a:spcPct val="120000"/>
              </a:lnSpc>
            </a:pPr>
            <a:r>
              <a:rPr lang="zh-CN" altLang="en-US" b="1">
                <a:solidFill>
                  <a:srgbClr val="00B050"/>
                </a:solidFill>
                <a:latin typeface="楷体" panose="02010609060101010101" charset="-122"/>
                <a:ea typeface="楷体" panose="02010609060101010101" charset="-122"/>
                <a:cs typeface="楷体" panose="02010609060101010101" charset="-122"/>
              </a:rPr>
              <a:t>（1）新设备。</a:t>
            </a:r>
            <a:r>
              <a:rPr lang="zh-CN" altLang="en-US">
                <a:latin typeface="楷体" panose="02010609060101010101" charset="-122"/>
                <a:ea typeface="楷体" panose="02010609060101010101" charset="-122"/>
                <a:cs typeface="楷体" panose="02010609060101010101" charset="-122"/>
              </a:rPr>
              <a:t>每年折旧费为3200元，每年营运成本为8000元，因此有</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每年折旧抵税= 3 200×25%= 800（元）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每年税后营运成本= 8 000×（1－ 25%）=6 000（元）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新设备的购价为36 000 元，报废时残值收入为 4 200 元，报废时账面残值为4 000元，因此有</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税后残值收入= 4200 －（4 200 － 4 000）×25%=4 150（元）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每年税后投资净额=（36000－4150）÷（P/A，15%，10）＋4 150×15%=6969（元）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综上，得</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新设备年金成本=6969＋6000－800=12169（元）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27380"/>
            <a:ext cx="7888605" cy="4184650"/>
          </a:xfrm>
          <a:prstGeom prst="rect">
            <a:avLst/>
          </a:prstGeom>
          <a:noFill/>
        </p:spPr>
        <p:txBody>
          <a:bodyPr wrap="square" rtlCol="0" anchor="t">
            <a:noAutofit/>
          </a:bodyPr>
          <a:p>
            <a:pPr algn="just">
              <a:lnSpc>
                <a:spcPct val="120000"/>
              </a:lnSpc>
            </a:pPr>
            <a:r>
              <a:rPr lang="zh-CN" altLang="en-US" sz="1700" b="1">
                <a:solidFill>
                  <a:srgbClr val="00B050"/>
                </a:solidFill>
                <a:latin typeface="楷体" panose="02010609060101010101" charset="-122"/>
                <a:ea typeface="楷体" panose="02010609060101010101" charset="-122"/>
                <a:cs typeface="楷体" panose="02010609060101010101" charset="-122"/>
              </a:rPr>
              <a:t>（2）旧设备。</a:t>
            </a:r>
            <a:r>
              <a:rPr lang="zh-CN" altLang="en-US" sz="1700">
                <a:latin typeface="楷体" panose="02010609060101010101" charset="-122"/>
                <a:ea typeface="楷体" panose="02010609060101010101" charset="-122"/>
                <a:cs typeface="楷体" panose="02010609060101010101" charset="-122"/>
              </a:rPr>
              <a:t>每年折旧费为 3 000 元，每年营运成本为10 500 元，因此有</a:t>
            </a:r>
            <a:endParaRPr lang="zh-CN" altLang="en-US" sz="1700">
              <a:latin typeface="楷体" panose="02010609060101010101" charset="-122"/>
              <a:ea typeface="楷体" panose="02010609060101010101" charset="-122"/>
              <a:cs typeface="楷体" panose="02010609060101010101" charset="-122"/>
            </a:endParaRPr>
          </a:p>
          <a:p>
            <a:pPr algn="ctr">
              <a:lnSpc>
                <a:spcPct val="120000"/>
              </a:lnSpc>
            </a:pPr>
            <a:r>
              <a:rPr lang="zh-CN" altLang="en-US" sz="1700">
                <a:latin typeface="楷体" panose="02010609060101010101" charset="-122"/>
                <a:ea typeface="楷体" panose="02010609060101010101" charset="-122"/>
                <a:cs typeface="楷体" panose="02010609060101010101" charset="-122"/>
              </a:rPr>
              <a:t>每年折旧抵税=3 000×25%=750（元）</a:t>
            </a:r>
            <a:endParaRPr lang="zh-CN" altLang="en-US" sz="1700">
              <a:latin typeface="楷体" panose="02010609060101010101" charset="-122"/>
              <a:ea typeface="楷体" panose="02010609060101010101" charset="-122"/>
              <a:cs typeface="楷体" panose="02010609060101010101" charset="-122"/>
            </a:endParaRPr>
          </a:p>
          <a:p>
            <a:pPr algn="ctr">
              <a:lnSpc>
                <a:spcPct val="120000"/>
              </a:lnSpc>
            </a:pPr>
            <a:r>
              <a:rPr lang="zh-CN" altLang="en-US" sz="1700">
                <a:latin typeface="楷体" panose="02010609060101010101" charset="-122"/>
                <a:ea typeface="楷体" panose="02010609060101010101" charset="-122"/>
                <a:cs typeface="楷体" panose="02010609060101010101" charset="-122"/>
              </a:rPr>
              <a:t>每年税后营运资本=10 500×（1－25%）=7 875（元）</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旧设备目前变现价值为10 000元，目前账面净值为23 000元（35 000－ 3 000×4），资产报废损失为13 000元，可抵税3 250元（13 000×25%）。同样，旧设备最终报废时，残值收入为 3 500元，账面残值5 000元，报废损失 1 500元，可抵税375元（1 500×25%）。因此有</a:t>
            </a:r>
            <a:endParaRPr lang="zh-CN" altLang="en-US" sz="1700">
              <a:latin typeface="楷体" panose="02010609060101010101" charset="-122"/>
              <a:ea typeface="楷体" panose="02010609060101010101" charset="-122"/>
              <a:cs typeface="楷体" panose="02010609060101010101" charset="-122"/>
            </a:endParaRPr>
          </a:p>
          <a:p>
            <a:pPr algn="ctr">
              <a:lnSpc>
                <a:spcPct val="120000"/>
              </a:lnSpc>
            </a:pPr>
            <a:r>
              <a:rPr lang="zh-CN" altLang="en-US" sz="1700">
                <a:latin typeface="楷体" panose="02010609060101010101" charset="-122"/>
                <a:ea typeface="楷体" panose="02010609060101010101" charset="-122"/>
                <a:cs typeface="楷体" panose="02010609060101010101" charset="-122"/>
              </a:rPr>
              <a:t>旧设备投资额=10 000＋（23 000－10 000）×25%=13 250（元）</a:t>
            </a:r>
            <a:endParaRPr lang="zh-CN" altLang="en-US" sz="1700">
              <a:latin typeface="楷体" panose="02010609060101010101" charset="-122"/>
              <a:ea typeface="楷体" panose="02010609060101010101" charset="-122"/>
              <a:cs typeface="楷体" panose="02010609060101010101" charset="-122"/>
            </a:endParaRPr>
          </a:p>
          <a:p>
            <a:pPr algn="ctr">
              <a:lnSpc>
                <a:spcPct val="120000"/>
              </a:lnSpc>
            </a:pPr>
            <a:r>
              <a:rPr lang="zh-CN" altLang="en-US" sz="1700">
                <a:latin typeface="楷体" panose="02010609060101010101" charset="-122"/>
                <a:ea typeface="楷体" panose="02010609060101010101" charset="-122"/>
                <a:cs typeface="楷体" panose="02010609060101010101" charset="-122"/>
              </a:rPr>
              <a:t>旧设备税后残值收入=3 500＋（ 5 000 － 3 500）×25%=3 875（元）</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每年税后投资净额=（13250－3875）/（P/A，15%，6）＋3 785×15%=3 058（元）</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投资的意义</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任意多边形 3"/>
          <p:cNvSpPr/>
          <p:nvPr>
            <p:custDataLst>
              <p:tags r:id="rId4"/>
            </p:custDataLst>
          </p:nvPr>
        </p:nvSpPr>
        <p:spPr>
          <a:xfrm>
            <a:off x="626745" y="1127125"/>
            <a:ext cx="640715" cy="30480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任意多边形 4"/>
          <p:cNvSpPr/>
          <p:nvPr>
            <p:custDataLst>
              <p:tags r:id="rId5"/>
            </p:custDataLst>
          </p:nvPr>
        </p:nvSpPr>
        <p:spPr>
          <a:xfrm flipH="1">
            <a:off x="1052830" y="1127125"/>
            <a:ext cx="4396105" cy="30480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（1）投资是企业生存与发展的基本前提。</a:t>
            </a:r>
            <a:endParaRPr lang="zh-CN" altLang="en-US" dirty="0">
              <a:solidFill>
                <a:schemeClr val="accent1"/>
              </a:solidFill>
              <a:cs typeface="+mn-ea"/>
              <a:sym typeface="+mn-lt"/>
            </a:endParaRPr>
          </a:p>
        </p:txBody>
      </p:sp>
      <p:sp>
        <p:nvSpPr>
          <p:cNvPr id="32" name="任意多边形 31"/>
          <p:cNvSpPr/>
          <p:nvPr>
            <p:custDataLst>
              <p:tags r:id="rId6"/>
            </p:custDataLst>
          </p:nvPr>
        </p:nvSpPr>
        <p:spPr>
          <a:xfrm>
            <a:off x="626745" y="2104390"/>
            <a:ext cx="640715" cy="30480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任意多边形 32"/>
          <p:cNvSpPr/>
          <p:nvPr>
            <p:custDataLst>
              <p:tags r:id="rId7"/>
            </p:custDataLst>
          </p:nvPr>
        </p:nvSpPr>
        <p:spPr>
          <a:xfrm flipH="1">
            <a:off x="1052830" y="2104390"/>
            <a:ext cx="4382135" cy="30480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（2）投资是获取利润的基本前提。</a:t>
            </a:r>
            <a:endParaRPr lang="zh-CN" altLang="en-US" dirty="0">
              <a:solidFill>
                <a:schemeClr val="accent1"/>
              </a:solidFill>
              <a:cs typeface="+mn-ea"/>
              <a:sym typeface="+mn-lt"/>
            </a:endParaRPr>
          </a:p>
        </p:txBody>
      </p:sp>
      <p:sp>
        <p:nvSpPr>
          <p:cNvPr id="34" name="文本框 33"/>
          <p:cNvSpPr txBox="1"/>
          <p:nvPr>
            <p:custDataLst>
              <p:tags r:id="rId8"/>
            </p:custDataLst>
          </p:nvPr>
        </p:nvSpPr>
        <p:spPr>
          <a:xfrm>
            <a:off x="626745" y="2409190"/>
            <a:ext cx="7964170" cy="829945"/>
          </a:xfrm>
          <a:prstGeom prst="rect">
            <a:avLst/>
          </a:prstGeom>
          <a:noFill/>
        </p:spPr>
        <p:txBody>
          <a:bodyPr wrap="square" lIns="0" rIns="0" rtlCol="0">
            <a:spAutoFit/>
          </a:bodyPr>
          <a:p>
            <a:pPr>
              <a:lnSpc>
                <a:spcPct val="150000"/>
              </a:lnSpc>
            </a:pPr>
            <a:r>
              <a:rPr lang="zh-CN" altLang="en-US" sz="1600" dirty="0">
                <a:cs typeface="+mn-ea"/>
                <a:sym typeface="+mn-lt"/>
              </a:rPr>
              <a:t>企业投资的目的是要通过预先垫付一定数量的货币或实物形态的资本，购建和配置形成企业的各类资产，从事某类经营活动，获取未来的经济利益。</a:t>
            </a:r>
            <a:endParaRPr lang="zh-CN" altLang="en-US" sz="1600" dirty="0">
              <a:cs typeface="+mn-ea"/>
              <a:sym typeface="+mn-lt"/>
            </a:endParaRPr>
          </a:p>
        </p:txBody>
      </p:sp>
      <p:sp>
        <p:nvSpPr>
          <p:cNvPr id="39" name="任意多边形 38"/>
          <p:cNvSpPr>
            <a:spLocks noChangeAspect="1"/>
          </p:cNvSpPr>
          <p:nvPr>
            <p:custDataLst>
              <p:tags r:id="rId9"/>
            </p:custDataLst>
          </p:nvPr>
        </p:nvSpPr>
        <p:spPr>
          <a:xfrm>
            <a:off x="812165" y="1170305"/>
            <a:ext cx="167005" cy="20955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sp>
        <p:nvSpPr>
          <p:cNvPr id="40" name="任意多边形 39"/>
          <p:cNvSpPr>
            <a:spLocks noChangeAspect="1"/>
          </p:cNvSpPr>
          <p:nvPr>
            <p:custDataLst>
              <p:tags r:id="rId10"/>
            </p:custDataLst>
          </p:nvPr>
        </p:nvSpPr>
        <p:spPr>
          <a:xfrm>
            <a:off x="812165" y="2152015"/>
            <a:ext cx="215900" cy="209550"/>
          </a:xfrm>
          <a:custGeom>
            <a:avLst/>
            <a:gdLst>
              <a:gd name="connsiteX0" fmla="*/ 4107977 w 4995080"/>
              <a:gd name="connsiteY0" fmla="*/ 2332823 h 4962212"/>
              <a:gd name="connsiteX1" fmla="*/ 4107977 w 4995080"/>
              <a:gd name="connsiteY1" fmla="*/ 2333943 h 4962212"/>
              <a:gd name="connsiteX2" fmla="*/ 3712191 w 4995080"/>
              <a:gd name="connsiteY2" fmla="*/ 2333943 h 4962212"/>
              <a:gd name="connsiteX3" fmla="*/ 3712191 w 4995080"/>
              <a:gd name="connsiteY3" fmla="*/ 3537096 h 4962212"/>
              <a:gd name="connsiteX4" fmla="*/ 4107977 w 4995080"/>
              <a:gd name="connsiteY4" fmla="*/ 3537096 h 4962212"/>
              <a:gd name="connsiteX5" fmla="*/ 4107977 w 4995080"/>
              <a:gd name="connsiteY5" fmla="*/ 3537922 h 4962212"/>
              <a:gd name="connsiteX6" fmla="*/ 4154562 w 4995080"/>
              <a:gd name="connsiteY6" fmla="*/ 3535862 h 4962212"/>
              <a:gd name="connsiteX7" fmla="*/ 4606031 w 4995080"/>
              <a:gd name="connsiteY7" fmla="*/ 3245397 h 4962212"/>
              <a:gd name="connsiteX8" fmla="*/ 4612900 w 4995080"/>
              <a:gd name="connsiteY8" fmla="*/ 2637435 h 4962212"/>
              <a:gd name="connsiteX9" fmla="*/ 4168107 w 4995080"/>
              <a:gd name="connsiteY9" fmla="*/ 2336845 h 4962212"/>
              <a:gd name="connsiteX10" fmla="*/ 300250 w 4995080"/>
              <a:gd name="connsiteY10" fmla="*/ 1692720 h 4962212"/>
              <a:gd name="connsiteX11" fmla="*/ 300250 w 4995080"/>
              <a:gd name="connsiteY11" fmla="*/ 3825622 h 4962212"/>
              <a:gd name="connsiteX12" fmla="*/ 1144266 w 4995080"/>
              <a:gd name="connsiteY12" fmla="*/ 4669638 h 4962212"/>
              <a:gd name="connsiteX13" fmla="*/ 2558617 w 4995080"/>
              <a:gd name="connsiteY13" fmla="*/ 4669638 h 4962212"/>
              <a:gd name="connsiteX14" fmla="*/ 3398276 w 4995080"/>
              <a:gd name="connsiteY14" fmla="*/ 3911918 h 4962212"/>
              <a:gd name="connsiteX15" fmla="*/ 3401751 w 4995080"/>
              <a:gd name="connsiteY15" fmla="*/ 3843096 h 4962212"/>
              <a:gd name="connsiteX16" fmla="*/ 3398294 w 4995080"/>
              <a:gd name="connsiteY16" fmla="*/ 3843096 h 4962212"/>
              <a:gd name="connsiteX17" fmla="*/ 3398294 w 4995080"/>
              <a:gd name="connsiteY17" fmla="*/ 3537096 h 4962212"/>
              <a:gd name="connsiteX18" fmla="*/ 3402633 w 4995080"/>
              <a:gd name="connsiteY18" fmla="*/ 3537096 h 4962212"/>
              <a:gd name="connsiteX19" fmla="*/ 3402633 w 4995080"/>
              <a:gd name="connsiteY19" fmla="*/ 2333943 h 4962212"/>
              <a:gd name="connsiteX20" fmla="*/ 3398294 w 4995080"/>
              <a:gd name="connsiteY20" fmla="*/ 2333943 h 4962212"/>
              <a:gd name="connsiteX21" fmla="*/ 3398294 w 4995080"/>
              <a:gd name="connsiteY21" fmla="*/ 2027943 h 4962212"/>
              <a:gd name="connsiteX22" fmla="*/ 3402633 w 4995080"/>
              <a:gd name="connsiteY22" fmla="*/ 2027943 h 4962212"/>
              <a:gd name="connsiteX23" fmla="*/ 3402633 w 4995080"/>
              <a:gd name="connsiteY23" fmla="*/ 1692720 h 4962212"/>
              <a:gd name="connsiteX24" fmla="*/ 0 w 4995080"/>
              <a:gd name="connsiteY24" fmla="*/ 1400147 h 4962212"/>
              <a:gd name="connsiteX25" fmla="*/ 3712191 w 4995080"/>
              <a:gd name="connsiteY25" fmla="*/ 1400147 h 4962212"/>
              <a:gd name="connsiteX26" fmla="*/ 3712191 w 4995080"/>
              <a:gd name="connsiteY26" fmla="*/ 2027943 h 4962212"/>
              <a:gd name="connsiteX27" fmla="*/ 4087504 w 4995080"/>
              <a:gd name="connsiteY27" fmla="*/ 2027943 h 4962212"/>
              <a:gd name="connsiteX28" fmla="*/ 4107977 w 4995080"/>
              <a:gd name="connsiteY28" fmla="*/ 2027943 h 4962212"/>
              <a:gd name="connsiteX29" fmla="*/ 4107977 w 4995080"/>
              <a:gd name="connsiteY29" fmla="*/ 2029312 h 4962212"/>
              <a:gd name="connsiteX30" fmla="*/ 4208606 w 4995080"/>
              <a:gd name="connsiteY30" fmla="*/ 2036043 h 4962212"/>
              <a:gd name="connsiteX31" fmla="*/ 4876884 w 4995080"/>
              <a:gd name="connsiteY31" fmla="*/ 2487664 h 4962212"/>
              <a:gd name="connsiteX32" fmla="*/ 4866564 w 4995080"/>
              <a:gd name="connsiteY32" fmla="*/ 3401096 h 4962212"/>
              <a:gd name="connsiteX33" fmla="*/ 4188253 w 4995080"/>
              <a:gd name="connsiteY33" fmla="*/ 3837504 h 4962212"/>
              <a:gd name="connsiteX34" fmla="*/ 4107977 w 4995080"/>
              <a:gd name="connsiteY34" fmla="*/ 3841053 h 4962212"/>
              <a:gd name="connsiteX35" fmla="*/ 4107977 w 4995080"/>
              <a:gd name="connsiteY35" fmla="*/ 3843096 h 4962212"/>
              <a:gd name="connsiteX36" fmla="*/ 3712191 w 4995080"/>
              <a:gd name="connsiteY36" fmla="*/ 3843096 h 4962212"/>
              <a:gd name="connsiteX37" fmla="*/ 3712191 w 4995080"/>
              <a:gd name="connsiteY37" fmla="*/ 3952295 h 4962212"/>
              <a:gd name="connsiteX38" fmla="*/ 2702274 w 4995080"/>
              <a:gd name="connsiteY38" fmla="*/ 4962212 h 4962212"/>
              <a:gd name="connsiteX39" fmla="*/ 1009917 w 4995080"/>
              <a:gd name="connsiteY39" fmla="*/ 4962212 h 4962212"/>
              <a:gd name="connsiteX40" fmla="*/ 0 w 4995080"/>
              <a:gd name="connsiteY40" fmla="*/ 3952295 h 4962212"/>
              <a:gd name="connsiteX41" fmla="*/ 2497537 w 4995080"/>
              <a:gd name="connsiteY41" fmla="*/ 1 h 4962212"/>
              <a:gd name="connsiteX42" fmla="*/ 2893322 w 4995080"/>
              <a:gd name="connsiteY42" fmla="*/ 1 h 4962212"/>
              <a:gd name="connsiteX43" fmla="*/ 2893322 w 4995080"/>
              <a:gd name="connsiteY43" fmla="*/ 1086248 h 4962212"/>
              <a:gd name="connsiteX44" fmla="*/ 2497537 w 4995080"/>
              <a:gd name="connsiteY44" fmla="*/ 1086248 h 4962212"/>
              <a:gd name="connsiteX45" fmla="*/ 818867 w 4995080"/>
              <a:gd name="connsiteY45" fmla="*/ 0 h 4962212"/>
              <a:gd name="connsiteX46" fmla="*/ 1214652 w 4995080"/>
              <a:gd name="connsiteY46" fmla="*/ 0 h 4962212"/>
              <a:gd name="connsiteX47" fmla="*/ 1214652 w 4995080"/>
              <a:gd name="connsiteY47" fmla="*/ 1086248 h 4962212"/>
              <a:gd name="connsiteX48" fmla="*/ 818867 w 4995080"/>
              <a:gd name="connsiteY48" fmla="*/ 1086248 h 4962212"/>
              <a:gd name="connsiteX49" fmla="*/ 1658202 w 4995080"/>
              <a:gd name="connsiteY49" fmla="*/ 0 h 4962212"/>
              <a:gd name="connsiteX50" fmla="*/ 2053987 w 4995080"/>
              <a:gd name="connsiteY50" fmla="*/ 0 h 4962212"/>
              <a:gd name="connsiteX51" fmla="*/ 2053987 w 4995080"/>
              <a:gd name="connsiteY51" fmla="*/ 1086248 h 4962212"/>
              <a:gd name="connsiteX52" fmla="*/ 1658202 w 4995080"/>
              <a:gd name="connsiteY52" fmla="*/ 1086248 h 496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95080" h="4962212">
                <a:moveTo>
                  <a:pt x="4107977" y="2332823"/>
                </a:moveTo>
                <a:lnTo>
                  <a:pt x="4107977" y="2333943"/>
                </a:lnTo>
                <a:lnTo>
                  <a:pt x="3712191" y="2333943"/>
                </a:lnTo>
                <a:lnTo>
                  <a:pt x="3712191" y="3537096"/>
                </a:lnTo>
                <a:lnTo>
                  <a:pt x="4107977" y="3537096"/>
                </a:lnTo>
                <a:lnTo>
                  <a:pt x="4107977" y="3537922"/>
                </a:lnTo>
                <a:lnTo>
                  <a:pt x="4154562" y="3535862"/>
                </a:lnTo>
                <a:cubicBezTo>
                  <a:pt x="4340619" y="3515106"/>
                  <a:pt x="4508431" y="3408714"/>
                  <a:pt x="4606031" y="3245397"/>
                </a:cubicBezTo>
                <a:cubicBezTo>
                  <a:pt x="4717574" y="3058749"/>
                  <a:pt x="4720197" y="2826555"/>
                  <a:pt x="4612900" y="2637435"/>
                </a:cubicBezTo>
                <a:cubicBezTo>
                  <a:pt x="4519015" y="2471955"/>
                  <a:pt x="4353648" y="2361798"/>
                  <a:pt x="4168107" y="2336845"/>
                </a:cubicBezTo>
                <a:close/>
                <a:moveTo>
                  <a:pt x="300250" y="1692720"/>
                </a:moveTo>
                <a:lnTo>
                  <a:pt x="300250" y="3825622"/>
                </a:lnTo>
                <a:cubicBezTo>
                  <a:pt x="300250" y="4291759"/>
                  <a:pt x="678129" y="4669638"/>
                  <a:pt x="1144266" y="4669638"/>
                </a:cubicBezTo>
                <a:lnTo>
                  <a:pt x="2558617" y="4669638"/>
                </a:lnTo>
                <a:cubicBezTo>
                  <a:pt x="2995621" y="4669638"/>
                  <a:pt x="3355054" y="4337518"/>
                  <a:pt x="3398276" y="3911918"/>
                </a:cubicBezTo>
                <a:lnTo>
                  <a:pt x="3401751" y="3843096"/>
                </a:lnTo>
                <a:lnTo>
                  <a:pt x="3398294" y="3843096"/>
                </a:lnTo>
                <a:lnTo>
                  <a:pt x="3398294" y="3537096"/>
                </a:lnTo>
                <a:lnTo>
                  <a:pt x="3402633" y="3537096"/>
                </a:lnTo>
                <a:lnTo>
                  <a:pt x="3402633" y="2333943"/>
                </a:lnTo>
                <a:lnTo>
                  <a:pt x="3398294" y="2333943"/>
                </a:lnTo>
                <a:lnTo>
                  <a:pt x="3398294" y="2027943"/>
                </a:lnTo>
                <a:lnTo>
                  <a:pt x="3402633" y="2027943"/>
                </a:lnTo>
                <a:lnTo>
                  <a:pt x="3402633" y="1692720"/>
                </a:lnTo>
                <a:close/>
                <a:moveTo>
                  <a:pt x="0" y="1400147"/>
                </a:moveTo>
                <a:lnTo>
                  <a:pt x="3712191" y="1400147"/>
                </a:lnTo>
                <a:lnTo>
                  <a:pt x="3712191" y="2027943"/>
                </a:lnTo>
                <a:lnTo>
                  <a:pt x="4087504" y="2027943"/>
                </a:lnTo>
                <a:lnTo>
                  <a:pt x="4107977" y="2027943"/>
                </a:lnTo>
                <a:lnTo>
                  <a:pt x="4107977" y="2029312"/>
                </a:lnTo>
                <a:lnTo>
                  <a:pt x="4208606" y="2036043"/>
                </a:lnTo>
                <a:cubicBezTo>
                  <a:pt x="4487372" y="2073534"/>
                  <a:pt x="4735826" y="2239038"/>
                  <a:pt x="4876884" y="2487664"/>
                </a:cubicBezTo>
                <a:cubicBezTo>
                  <a:pt x="5038093" y="2771807"/>
                  <a:pt x="5034152" y="3120667"/>
                  <a:pt x="4866564" y="3401096"/>
                </a:cubicBezTo>
                <a:cubicBezTo>
                  <a:pt x="4719925" y="3646472"/>
                  <a:pt x="4467795" y="3806321"/>
                  <a:pt x="4188253" y="3837504"/>
                </a:cubicBezTo>
                <a:lnTo>
                  <a:pt x="4107977" y="3841053"/>
                </a:lnTo>
                <a:lnTo>
                  <a:pt x="4107977" y="3843096"/>
                </a:lnTo>
                <a:lnTo>
                  <a:pt x="3712191" y="3843096"/>
                </a:lnTo>
                <a:lnTo>
                  <a:pt x="3712191" y="3952295"/>
                </a:lnTo>
                <a:cubicBezTo>
                  <a:pt x="3712191" y="4510057"/>
                  <a:pt x="3260036" y="4962212"/>
                  <a:pt x="2702274" y="4962212"/>
                </a:cubicBezTo>
                <a:lnTo>
                  <a:pt x="1009917" y="4962212"/>
                </a:lnTo>
                <a:cubicBezTo>
                  <a:pt x="452155" y="4962212"/>
                  <a:pt x="0" y="4510057"/>
                  <a:pt x="0" y="3952295"/>
                </a:cubicBezTo>
                <a:close/>
                <a:moveTo>
                  <a:pt x="2497537" y="1"/>
                </a:moveTo>
                <a:lnTo>
                  <a:pt x="2893322" y="1"/>
                </a:lnTo>
                <a:lnTo>
                  <a:pt x="2893322" y="1086248"/>
                </a:lnTo>
                <a:lnTo>
                  <a:pt x="2497537" y="1086248"/>
                </a:lnTo>
                <a:close/>
                <a:moveTo>
                  <a:pt x="818867" y="0"/>
                </a:moveTo>
                <a:lnTo>
                  <a:pt x="1214652" y="0"/>
                </a:lnTo>
                <a:lnTo>
                  <a:pt x="1214652" y="1086248"/>
                </a:lnTo>
                <a:lnTo>
                  <a:pt x="818867" y="1086248"/>
                </a:lnTo>
                <a:close/>
                <a:moveTo>
                  <a:pt x="1658202" y="0"/>
                </a:moveTo>
                <a:lnTo>
                  <a:pt x="2053987" y="0"/>
                </a:lnTo>
                <a:lnTo>
                  <a:pt x="2053987" y="1086248"/>
                </a:lnTo>
                <a:lnTo>
                  <a:pt x="1658202" y="10862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0" name="文本框 9"/>
          <p:cNvSpPr txBox="1"/>
          <p:nvPr>
            <p:custDataLst>
              <p:tags r:id="rId11"/>
            </p:custDataLst>
          </p:nvPr>
        </p:nvSpPr>
        <p:spPr>
          <a:xfrm>
            <a:off x="626745" y="1503045"/>
            <a:ext cx="7964805" cy="460375"/>
          </a:xfrm>
          <a:prstGeom prst="rect">
            <a:avLst/>
          </a:prstGeom>
          <a:noFill/>
        </p:spPr>
        <p:txBody>
          <a:bodyPr wrap="square" lIns="0" rIns="0" rtlCol="0">
            <a:spAutoFit/>
          </a:bodyPr>
          <a:p>
            <a:pPr>
              <a:lnSpc>
                <a:spcPct val="150000"/>
              </a:lnSpc>
            </a:pPr>
            <a:r>
              <a:rPr lang="zh-CN" altLang="en-US" sz="1600" dirty="0">
                <a:cs typeface="+mn-ea"/>
                <a:sym typeface="+mn-lt"/>
              </a:rPr>
              <a:t>投资决策的正确与否，直接关系到企业的兴衰成败。</a:t>
            </a:r>
            <a:endParaRPr lang="zh-CN" altLang="en-US" sz="1600" dirty="0">
              <a:cs typeface="+mn-ea"/>
              <a:sym typeface="+mn-lt"/>
            </a:endParaRPr>
          </a:p>
        </p:txBody>
      </p:sp>
      <p:sp>
        <p:nvSpPr>
          <p:cNvPr id="15" name="任意多边形 14"/>
          <p:cNvSpPr/>
          <p:nvPr>
            <p:custDataLst>
              <p:tags r:id="rId12"/>
            </p:custDataLst>
          </p:nvPr>
        </p:nvSpPr>
        <p:spPr>
          <a:xfrm>
            <a:off x="626745" y="3435985"/>
            <a:ext cx="640715" cy="30480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6" name="任意多边形 15"/>
          <p:cNvSpPr/>
          <p:nvPr>
            <p:custDataLst>
              <p:tags r:id="rId13"/>
            </p:custDataLst>
          </p:nvPr>
        </p:nvSpPr>
        <p:spPr>
          <a:xfrm flipH="1">
            <a:off x="1052830" y="3435985"/>
            <a:ext cx="4382135" cy="30480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（3）投资是企业风险控制的重要手段。</a:t>
            </a:r>
            <a:endParaRPr lang="zh-CN" altLang="en-US" dirty="0">
              <a:solidFill>
                <a:schemeClr val="accent1"/>
              </a:solidFill>
              <a:cs typeface="+mn-ea"/>
              <a:sym typeface="+mn-lt"/>
            </a:endParaRPr>
          </a:p>
        </p:txBody>
      </p:sp>
      <p:sp>
        <p:nvSpPr>
          <p:cNvPr id="17" name="文本框 16"/>
          <p:cNvSpPr txBox="1"/>
          <p:nvPr>
            <p:custDataLst>
              <p:tags r:id="rId14"/>
            </p:custDataLst>
          </p:nvPr>
        </p:nvSpPr>
        <p:spPr>
          <a:xfrm>
            <a:off x="626745" y="3740785"/>
            <a:ext cx="7964170" cy="829945"/>
          </a:xfrm>
          <a:prstGeom prst="rect">
            <a:avLst/>
          </a:prstGeom>
          <a:noFill/>
        </p:spPr>
        <p:txBody>
          <a:bodyPr wrap="square" lIns="0" rIns="0" rtlCol="0">
            <a:spAutoFit/>
          </a:bodyPr>
          <a:p>
            <a:pPr>
              <a:lnSpc>
                <a:spcPct val="150000"/>
              </a:lnSpc>
            </a:pPr>
            <a:r>
              <a:rPr lang="zh-CN" altLang="en-US" sz="1600" dirty="0">
                <a:cs typeface="+mn-ea"/>
                <a:sym typeface="+mn-lt"/>
              </a:rPr>
              <a:t>投资是企业风险控制的重要手段，通过投资可以将资金投向企业生产经营的薄弱环节，使企业的生产经营能力配套、平衡、协调。</a:t>
            </a:r>
            <a:endParaRPr lang="zh-CN" altLang="en-US" sz="1600" dirty="0">
              <a:cs typeface="+mn-ea"/>
              <a:sym typeface="+mn-lt"/>
            </a:endParaRPr>
          </a:p>
        </p:txBody>
      </p:sp>
      <p:sp>
        <p:nvSpPr>
          <p:cNvPr id="18" name="任意多边形 17"/>
          <p:cNvSpPr>
            <a:spLocks noChangeAspect="1"/>
          </p:cNvSpPr>
          <p:nvPr>
            <p:custDataLst>
              <p:tags r:id="rId15"/>
            </p:custDataLst>
          </p:nvPr>
        </p:nvSpPr>
        <p:spPr>
          <a:xfrm>
            <a:off x="812165" y="3483610"/>
            <a:ext cx="215900" cy="209550"/>
          </a:xfrm>
          <a:custGeom>
            <a:avLst/>
            <a:gdLst>
              <a:gd name="connsiteX0" fmla="*/ 4107977 w 4995080"/>
              <a:gd name="connsiteY0" fmla="*/ 2332823 h 4962212"/>
              <a:gd name="connsiteX1" fmla="*/ 4107977 w 4995080"/>
              <a:gd name="connsiteY1" fmla="*/ 2333943 h 4962212"/>
              <a:gd name="connsiteX2" fmla="*/ 3712191 w 4995080"/>
              <a:gd name="connsiteY2" fmla="*/ 2333943 h 4962212"/>
              <a:gd name="connsiteX3" fmla="*/ 3712191 w 4995080"/>
              <a:gd name="connsiteY3" fmla="*/ 3537096 h 4962212"/>
              <a:gd name="connsiteX4" fmla="*/ 4107977 w 4995080"/>
              <a:gd name="connsiteY4" fmla="*/ 3537096 h 4962212"/>
              <a:gd name="connsiteX5" fmla="*/ 4107977 w 4995080"/>
              <a:gd name="connsiteY5" fmla="*/ 3537922 h 4962212"/>
              <a:gd name="connsiteX6" fmla="*/ 4154562 w 4995080"/>
              <a:gd name="connsiteY6" fmla="*/ 3535862 h 4962212"/>
              <a:gd name="connsiteX7" fmla="*/ 4606031 w 4995080"/>
              <a:gd name="connsiteY7" fmla="*/ 3245397 h 4962212"/>
              <a:gd name="connsiteX8" fmla="*/ 4612900 w 4995080"/>
              <a:gd name="connsiteY8" fmla="*/ 2637435 h 4962212"/>
              <a:gd name="connsiteX9" fmla="*/ 4168107 w 4995080"/>
              <a:gd name="connsiteY9" fmla="*/ 2336845 h 4962212"/>
              <a:gd name="connsiteX10" fmla="*/ 300250 w 4995080"/>
              <a:gd name="connsiteY10" fmla="*/ 1692720 h 4962212"/>
              <a:gd name="connsiteX11" fmla="*/ 300250 w 4995080"/>
              <a:gd name="connsiteY11" fmla="*/ 3825622 h 4962212"/>
              <a:gd name="connsiteX12" fmla="*/ 1144266 w 4995080"/>
              <a:gd name="connsiteY12" fmla="*/ 4669638 h 4962212"/>
              <a:gd name="connsiteX13" fmla="*/ 2558617 w 4995080"/>
              <a:gd name="connsiteY13" fmla="*/ 4669638 h 4962212"/>
              <a:gd name="connsiteX14" fmla="*/ 3398276 w 4995080"/>
              <a:gd name="connsiteY14" fmla="*/ 3911918 h 4962212"/>
              <a:gd name="connsiteX15" fmla="*/ 3401751 w 4995080"/>
              <a:gd name="connsiteY15" fmla="*/ 3843096 h 4962212"/>
              <a:gd name="connsiteX16" fmla="*/ 3398294 w 4995080"/>
              <a:gd name="connsiteY16" fmla="*/ 3843096 h 4962212"/>
              <a:gd name="connsiteX17" fmla="*/ 3398294 w 4995080"/>
              <a:gd name="connsiteY17" fmla="*/ 3537096 h 4962212"/>
              <a:gd name="connsiteX18" fmla="*/ 3402633 w 4995080"/>
              <a:gd name="connsiteY18" fmla="*/ 3537096 h 4962212"/>
              <a:gd name="connsiteX19" fmla="*/ 3402633 w 4995080"/>
              <a:gd name="connsiteY19" fmla="*/ 2333943 h 4962212"/>
              <a:gd name="connsiteX20" fmla="*/ 3398294 w 4995080"/>
              <a:gd name="connsiteY20" fmla="*/ 2333943 h 4962212"/>
              <a:gd name="connsiteX21" fmla="*/ 3398294 w 4995080"/>
              <a:gd name="connsiteY21" fmla="*/ 2027943 h 4962212"/>
              <a:gd name="connsiteX22" fmla="*/ 3402633 w 4995080"/>
              <a:gd name="connsiteY22" fmla="*/ 2027943 h 4962212"/>
              <a:gd name="connsiteX23" fmla="*/ 3402633 w 4995080"/>
              <a:gd name="connsiteY23" fmla="*/ 1692720 h 4962212"/>
              <a:gd name="connsiteX24" fmla="*/ 0 w 4995080"/>
              <a:gd name="connsiteY24" fmla="*/ 1400147 h 4962212"/>
              <a:gd name="connsiteX25" fmla="*/ 3712191 w 4995080"/>
              <a:gd name="connsiteY25" fmla="*/ 1400147 h 4962212"/>
              <a:gd name="connsiteX26" fmla="*/ 3712191 w 4995080"/>
              <a:gd name="connsiteY26" fmla="*/ 2027943 h 4962212"/>
              <a:gd name="connsiteX27" fmla="*/ 4087504 w 4995080"/>
              <a:gd name="connsiteY27" fmla="*/ 2027943 h 4962212"/>
              <a:gd name="connsiteX28" fmla="*/ 4107977 w 4995080"/>
              <a:gd name="connsiteY28" fmla="*/ 2027943 h 4962212"/>
              <a:gd name="connsiteX29" fmla="*/ 4107977 w 4995080"/>
              <a:gd name="connsiteY29" fmla="*/ 2029312 h 4962212"/>
              <a:gd name="connsiteX30" fmla="*/ 4208606 w 4995080"/>
              <a:gd name="connsiteY30" fmla="*/ 2036043 h 4962212"/>
              <a:gd name="connsiteX31" fmla="*/ 4876884 w 4995080"/>
              <a:gd name="connsiteY31" fmla="*/ 2487664 h 4962212"/>
              <a:gd name="connsiteX32" fmla="*/ 4866564 w 4995080"/>
              <a:gd name="connsiteY32" fmla="*/ 3401096 h 4962212"/>
              <a:gd name="connsiteX33" fmla="*/ 4188253 w 4995080"/>
              <a:gd name="connsiteY33" fmla="*/ 3837504 h 4962212"/>
              <a:gd name="connsiteX34" fmla="*/ 4107977 w 4995080"/>
              <a:gd name="connsiteY34" fmla="*/ 3841053 h 4962212"/>
              <a:gd name="connsiteX35" fmla="*/ 4107977 w 4995080"/>
              <a:gd name="connsiteY35" fmla="*/ 3843096 h 4962212"/>
              <a:gd name="connsiteX36" fmla="*/ 3712191 w 4995080"/>
              <a:gd name="connsiteY36" fmla="*/ 3843096 h 4962212"/>
              <a:gd name="connsiteX37" fmla="*/ 3712191 w 4995080"/>
              <a:gd name="connsiteY37" fmla="*/ 3952295 h 4962212"/>
              <a:gd name="connsiteX38" fmla="*/ 2702274 w 4995080"/>
              <a:gd name="connsiteY38" fmla="*/ 4962212 h 4962212"/>
              <a:gd name="connsiteX39" fmla="*/ 1009917 w 4995080"/>
              <a:gd name="connsiteY39" fmla="*/ 4962212 h 4962212"/>
              <a:gd name="connsiteX40" fmla="*/ 0 w 4995080"/>
              <a:gd name="connsiteY40" fmla="*/ 3952295 h 4962212"/>
              <a:gd name="connsiteX41" fmla="*/ 2497537 w 4995080"/>
              <a:gd name="connsiteY41" fmla="*/ 1 h 4962212"/>
              <a:gd name="connsiteX42" fmla="*/ 2893322 w 4995080"/>
              <a:gd name="connsiteY42" fmla="*/ 1 h 4962212"/>
              <a:gd name="connsiteX43" fmla="*/ 2893322 w 4995080"/>
              <a:gd name="connsiteY43" fmla="*/ 1086248 h 4962212"/>
              <a:gd name="connsiteX44" fmla="*/ 2497537 w 4995080"/>
              <a:gd name="connsiteY44" fmla="*/ 1086248 h 4962212"/>
              <a:gd name="connsiteX45" fmla="*/ 818867 w 4995080"/>
              <a:gd name="connsiteY45" fmla="*/ 0 h 4962212"/>
              <a:gd name="connsiteX46" fmla="*/ 1214652 w 4995080"/>
              <a:gd name="connsiteY46" fmla="*/ 0 h 4962212"/>
              <a:gd name="connsiteX47" fmla="*/ 1214652 w 4995080"/>
              <a:gd name="connsiteY47" fmla="*/ 1086248 h 4962212"/>
              <a:gd name="connsiteX48" fmla="*/ 818867 w 4995080"/>
              <a:gd name="connsiteY48" fmla="*/ 1086248 h 4962212"/>
              <a:gd name="connsiteX49" fmla="*/ 1658202 w 4995080"/>
              <a:gd name="connsiteY49" fmla="*/ 0 h 4962212"/>
              <a:gd name="connsiteX50" fmla="*/ 2053987 w 4995080"/>
              <a:gd name="connsiteY50" fmla="*/ 0 h 4962212"/>
              <a:gd name="connsiteX51" fmla="*/ 2053987 w 4995080"/>
              <a:gd name="connsiteY51" fmla="*/ 1086248 h 4962212"/>
              <a:gd name="connsiteX52" fmla="*/ 1658202 w 4995080"/>
              <a:gd name="connsiteY52" fmla="*/ 1086248 h 496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95080" h="4962212">
                <a:moveTo>
                  <a:pt x="4107977" y="2332823"/>
                </a:moveTo>
                <a:lnTo>
                  <a:pt x="4107977" y="2333943"/>
                </a:lnTo>
                <a:lnTo>
                  <a:pt x="3712191" y="2333943"/>
                </a:lnTo>
                <a:lnTo>
                  <a:pt x="3712191" y="3537096"/>
                </a:lnTo>
                <a:lnTo>
                  <a:pt x="4107977" y="3537096"/>
                </a:lnTo>
                <a:lnTo>
                  <a:pt x="4107977" y="3537922"/>
                </a:lnTo>
                <a:lnTo>
                  <a:pt x="4154562" y="3535862"/>
                </a:lnTo>
                <a:cubicBezTo>
                  <a:pt x="4340619" y="3515106"/>
                  <a:pt x="4508431" y="3408714"/>
                  <a:pt x="4606031" y="3245397"/>
                </a:cubicBezTo>
                <a:cubicBezTo>
                  <a:pt x="4717574" y="3058749"/>
                  <a:pt x="4720197" y="2826555"/>
                  <a:pt x="4612900" y="2637435"/>
                </a:cubicBezTo>
                <a:cubicBezTo>
                  <a:pt x="4519015" y="2471955"/>
                  <a:pt x="4353648" y="2361798"/>
                  <a:pt x="4168107" y="2336845"/>
                </a:cubicBezTo>
                <a:close/>
                <a:moveTo>
                  <a:pt x="300250" y="1692720"/>
                </a:moveTo>
                <a:lnTo>
                  <a:pt x="300250" y="3825622"/>
                </a:lnTo>
                <a:cubicBezTo>
                  <a:pt x="300250" y="4291759"/>
                  <a:pt x="678129" y="4669638"/>
                  <a:pt x="1144266" y="4669638"/>
                </a:cubicBezTo>
                <a:lnTo>
                  <a:pt x="2558617" y="4669638"/>
                </a:lnTo>
                <a:cubicBezTo>
                  <a:pt x="2995621" y="4669638"/>
                  <a:pt x="3355054" y="4337518"/>
                  <a:pt x="3398276" y="3911918"/>
                </a:cubicBezTo>
                <a:lnTo>
                  <a:pt x="3401751" y="3843096"/>
                </a:lnTo>
                <a:lnTo>
                  <a:pt x="3398294" y="3843096"/>
                </a:lnTo>
                <a:lnTo>
                  <a:pt x="3398294" y="3537096"/>
                </a:lnTo>
                <a:lnTo>
                  <a:pt x="3402633" y="3537096"/>
                </a:lnTo>
                <a:lnTo>
                  <a:pt x="3402633" y="2333943"/>
                </a:lnTo>
                <a:lnTo>
                  <a:pt x="3398294" y="2333943"/>
                </a:lnTo>
                <a:lnTo>
                  <a:pt x="3398294" y="2027943"/>
                </a:lnTo>
                <a:lnTo>
                  <a:pt x="3402633" y="2027943"/>
                </a:lnTo>
                <a:lnTo>
                  <a:pt x="3402633" y="1692720"/>
                </a:lnTo>
                <a:close/>
                <a:moveTo>
                  <a:pt x="0" y="1400147"/>
                </a:moveTo>
                <a:lnTo>
                  <a:pt x="3712191" y="1400147"/>
                </a:lnTo>
                <a:lnTo>
                  <a:pt x="3712191" y="2027943"/>
                </a:lnTo>
                <a:lnTo>
                  <a:pt x="4087504" y="2027943"/>
                </a:lnTo>
                <a:lnTo>
                  <a:pt x="4107977" y="2027943"/>
                </a:lnTo>
                <a:lnTo>
                  <a:pt x="4107977" y="2029312"/>
                </a:lnTo>
                <a:lnTo>
                  <a:pt x="4208606" y="2036043"/>
                </a:lnTo>
                <a:cubicBezTo>
                  <a:pt x="4487372" y="2073534"/>
                  <a:pt x="4735826" y="2239038"/>
                  <a:pt x="4876884" y="2487664"/>
                </a:cubicBezTo>
                <a:cubicBezTo>
                  <a:pt x="5038093" y="2771807"/>
                  <a:pt x="5034152" y="3120667"/>
                  <a:pt x="4866564" y="3401096"/>
                </a:cubicBezTo>
                <a:cubicBezTo>
                  <a:pt x="4719925" y="3646472"/>
                  <a:pt x="4467795" y="3806321"/>
                  <a:pt x="4188253" y="3837504"/>
                </a:cubicBezTo>
                <a:lnTo>
                  <a:pt x="4107977" y="3841053"/>
                </a:lnTo>
                <a:lnTo>
                  <a:pt x="4107977" y="3843096"/>
                </a:lnTo>
                <a:lnTo>
                  <a:pt x="3712191" y="3843096"/>
                </a:lnTo>
                <a:lnTo>
                  <a:pt x="3712191" y="3952295"/>
                </a:lnTo>
                <a:cubicBezTo>
                  <a:pt x="3712191" y="4510057"/>
                  <a:pt x="3260036" y="4962212"/>
                  <a:pt x="2702274" y="4962212"/>
                </a:cubicBezTo>
                <a:lnTo>
                  <a:pt x="1009917" y="4962212"/>
                </a:lnTo>
                <a:cubicBezTo>
                  <a:pt x="452155" y="4962212"/>
                  <a:pt x="0" y="4510057"/>
                  <a:pt x="0" y="3952295"/>
                </a:cubicBezTo>
                <a:close/>
                <a:moveTo>
                  <a:pt x="2497537" y="1"/>
                </a:moveTo>
                <a:lnTo>
                  <a:pt x="2893322" y="1"/>
                </a:lnTo>
                <a:lnTo>
                  <a:pt x="2893322" y="1086248"/>
                </a:lnTo>
                <a:lnTo>
                  <a:pt x="2497537" y="1086248"/>
                </a:lnTo>
                <a:close/>
                <a:moveTo>
                  <a:pt x="818867" y="0"/>
                </a:moveTo>
                <a:lnTo>
                  <a:pt x="1214652" y="0"/>
                </a:lnTo>
                <a:lnTo>
                  <a:pt x="1214652" y="1086248"/>
                </a:lnTo>
                <a:lnTo>
                  <a:pt x="818867" y="1086248"/>
                </a:lnTo>
                <a:close/>
                <a:moveTo>
                  <a:pt x="1658202" y="0"/>
                </a:moveTo>
                <a:lnTo>
                  <a:pt x="2053987" y="0"/>
                </a:lnTo>
                <a:lnTo>
                  <a:pt x="2053987" y="1086248"/>
                </a:lnTo>
                <a:lnTo>
                  <a:pt x="1658202" y="10862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任务3.3 项目投资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27380"/>
            <a:ext cx="7888605" cy="4184650"/>
          </a:xfrm>
          <a:prstGeom prst="rect">
            <a:avLst/>
          </a:prstGeom>
          <a:noFill/>
        </p:spPr>
        <p:txBody>
          <a:bodyPr wrap="square" rtlCol="0" anchor="t">
            <a:no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综上，得</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旧设备年金成本=3 058＋7 875 －750=10 183（元）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上述计算结果表明，继续使用旧设备的年金成本为10 183元，低于购买新设备的年金成本12 169元，应采用继续使用旧设备方案。</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8384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子任务3.4.1 债券投资</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债券要素</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custDataLst>
              <p:tags r:id="rId6"/>
            </p:custDataLst>
          </p:nvPr>
        </p:nvSpPr>
        <p:spPr>
          <a:xfrm>
            <a:off x="611505" y="1561465"/>
            <a:ext cx="7994650" cy="334772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债券是依照法定程序发行的、约定在一定期限内还本付息的有价证券。债券应具备如下基本要素。</a:t>
            </a:r>
            <a:endParaRPr lang="zh-CN" altLang="en-US">
              <a:latin typeface="+mn-ea"/>
              <a:cs typeface="+mn-ea"/>
            </a:endParaRPr>
          </a:p>
          <a:p>
            <a:pPr algn="just">
              <a:lnSpc>
                <a:spcPct val="120000"/>
              </a:lnSpc>
            </a:pPr>
            <a:r>
              <a:rPr lang="zh-CN" altLang="en-US">
                <a:solidFill>
                  <a:schemeClr val="tx1"/>
                </a:solidFill>
                <a:latin typeface="+mn-ea"/>
                <a:cs typeface="+mn-ea"/>
              </a:rPr>
              <a:t>　　</a:t>
            </a:r>
            <a:r>
              <a:rPr lang="zh-CN" altLang="en-US" sz="1600" b="1">
                <a:solidFill>
                  <a:srgbClr val="00B050"/>
                </a:solidFill>
                <a:latin typeface="+mn-ea"/>
                <a:cs typeface="+mn-ea"/>
              </a:rPr>
              <a:t>（1）债券面值。</a:t>
            </a:r>
            <a:r>
              <a:rPr lang="zh-CN" altLang="en-US" sz="1600">
                <a:solidFill>
                  <a:schemeClr val="tx1"/>
                </a:solidFill>
                <a:latin typeface="+mn-ea"/>
                <a:cs typeface="+mn-ea"/>
              </a:rPr>
              <a:t>债券的票面金额是债券到期时偿还债务的金额，固定不变，到期必须足额偿还。</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a:t>
            </a:r>
            <a:r>
              <a:rPr lang="zh-CN" altLang="en-US" sz="1600" b="1">
                <a:solidFill>
                  <a:srgbClr val="00B050"/>
                </a:solidFill>
                <a:latin typeface="+mn-ea"/>
                <a:cs typeface="+mn-ea"/>
              </a:rPr>
              <a:t>（2）债券价格。</a:t>
            </a:r>
            <a:r>
              <a:rPr lang="zh-CN" altLang="en-US" sz="1600">
                <a:solidFill>
                  <a:schemeClr val="tx1"/>
                </a:solidFill>
                <a:latin typeface="+mn-ea"/>
                <a:cs typeface="+mn-ea"/>
              </a:rPr>
              <a:t>债券价格是指债券发行时的价格</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a:t>
            </a:r>
            <a:r>
              <a:rPr lang="zh-CN" altLang="en-US" sz="1600" b="1">
                <a:solidFill>
                  <a:srgbClr val="00B050"/>
                </a:solidFill>
                <a:latin typeface="+mn-ea"/>
                <a:cs typeface="+mn-ea"/>
              </a:rPr>
              <a:t>（3）债券票面利率。</a:t>
            </a:r>
            <a:r>
              <a:rPr lang="zh-CN" altLang="en-US" sz="1600">
                <a:solidFill>
                  <a:schemeClr val="tx1"/>
                </a:solidFill>
                <a:latin typeface="+mn-ea"/>
                <a:cs typeface="+mn-ea"/>
              </a:rPr>
              <a:t>债券票面利率是指债券发行者预计一年内向投资者支付的利息占票面金额的比率。</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a:t>
            </a:r>
            <a:r>
              <a:rPr lang="zh-CN" altLang="en-US" sz="1600" b="1">
                <a:solidFill>
                  <a:srgbClr val="00B050"/>
                </a:solidFill>
                <a:latin typeface="+mn-ea"/>
                <a:cs typeface="+mn-ea"/>
              </a:rPr>
              <a:t>（4）还本期限与方式。</a:t>
            </a:r>
            <a:r>
              <a:rPr lang="zh-CN" altLang="en-US" sz="1600">
                <a:solidFill>
                  <a:schemeClr val="tx1"/>
                </a:solidFill>
                <a:latin typeface="+mn-ea"/>
                <a:cs typeface="+mn-ea"/>
              </a:rPr>
              <a:t>债券还本期限是指从债券发行到归还本金之间的时间。债券还本期限长短不一，应在债券票面上注明。债券发行者必须在债券到期日偿还本金。</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债券还本方式包括一次还本和分期还本等方式，债券票面上应注明还本方式。</a:t>
            </a:r>
            <a:endParaRPr lang="zh-CN" altLang="en-US" sz="1600">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债券价值评估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custDataLst>
              <p:tags r:id="rId5"/>
            </p:custDataLst>
          </p:nvPr>
        </p:nvSpPr>
        <p:spPr>
          <a:xfrm>
            <a:off x="611505" y="987425"/>
            <a:ext cx="7994650" cy="334772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债券是依照法定程序发行的、约定在一定期限内还本付息的有价证券。债券应具备如下基本要素。</a:t>
            </a:r>
            <a:endParaRPr lang="zh-CN" altLang="en-US">
              <a:latin typeface="+mn-ea"/>
              <a:cs typeface="+mn-ea"/>
            </a:endParaRPr>
          </a:p>
          <a:p>
            <a:pPr algn="just">
              <a:lnSpc>
                <a:spcPct val="120000"/>
              </a:lnSpc>
            </a:pPr>
            <a:r>
              <a:rPr lang="zh-CN" altLang="en-US">
                <a:solidFill>
                  <a:schemeClr val="tx1"/>
                </a:solidFill>
                <a:latin typeface="+mn-ea"/>
                <a:cs typeface="+mn-ea"/>
              </a:rPr>
              <a:t>　　</a:t>
            </a:r>
            <a:r>
              <a:rPr lang="zh-CN" altLang="en-US" sz="1600" b="1">
                <a:solidFill>
                  <a:srgbClr val="00B050"/>
                </a:solidFill>
                <a:latin typeface="+mn-ea"/>
                <a:cs typeface="+mn-ea"/>
              </a:rPr>
              <a:t>（1）债券面值。</a:t>
            </a:r>
            <a:r>
              <a:rPr lang="zh-CN" altLang="en-US" sz="1600">
                <a:solidFill>
                  <a:schemeClr val="tx1"/>
                </a:solidFill>
                <a:latin typeface="+mn-ea"/>
                <a:cs typeface="+mn-ea"/>
              </a:rPr>
              <a:t>债券的票面金额是债券到期时偿还债务的金额，固定不变，到期必须足额偿还。</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a:t>
            </a:r>
            <a:r>
              <a:rPr lang="zh-CN" altLang="en-US" sz="1600" b="1">
                <a:solidFill>
                  <a:srgbClr val="00B050"/>
                </a:solidFill>
                <a:latin typeface="+mn-ea"/>
                <a:cs typeface="+mn-ea"/>
              </a:rPr>
              <a:t>（2）债券价格。</a:t>
            </a:r>
            <a:r>
              <a:rPr lang="zh-CN" altLang="en-US" sz="1600">
                <a:solidFill>
                  <a:schemeClr val="tx1"/>
                </a:solidFill>
                <a:latin typeface="+mn-ea"/>
                <a:cs typeface="+mn-ea"/>
              </a:rPr>
              <a:t>债券价格是指债券发行时的价格</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a:t>
            </a:r>
            <a:r>
              <a:rPr lang="zh-CN" altLang="en-US" sz="1600" b="1">
                <a:solidFill>
                  <a:srgbClr val="00B050"/>
                </a:solidFill>
                <a:latin typeface="+mn-ea"/>
                <a:cs typeface="+mn-ea"/>
              </a:rPr>
              <a:t>（3）债券票面利率。</a:t>
            </a:r>
            <a:r>
              <a:rPr lang="zh-CN" altLang="en-US" sz="1600">
                <a:solidFill>
                  <a:schemeClr val="tx1"/>
                </a:solidFill>
                <a:latin typeface="+mn-ea"/>
                <a:cs typeface="+mn-ea"/>
              </a:rPr>
              <a:t>债券票面利率是指债券发行者预计一年内向投资者支付的利息占票面金额的比率。</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a:t>
            </a:r>
            <a:r>
              <a:rPr lang="zh-CN" altLang="en-US" sz="1600" b="1">
                <a:solidFill>
                  <a:srgbClr val="00B050"/>
                </a:solidFill>
                <a:latin typeface="+mn-ea"/>
                <a:cs typeface="+mn-ea"/>
              </a:rPr>
              <a:t>（4）还本期限与方式。</a:t>
            </a:r>
            <a:r>
              <a:rPr lang="zh-CN" altLang="en-US" sz="1600">
                <a:solidFill>
                  <a:schemeClr val="tx1"/>
                </a:solidFill>
                <a:latin typeface="+mn-ea"/>
                <a:cs typeface="+mn-ea"/>
              </a:rPr>
              <a:t>债券还本期限是指从债券发行到归还本金之间的时间。债券还本期限长短不一，应在债券票面上注明。债券发行者必须在债券到期日偿还本金。</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债券还本方式包括一次还本和分期还本等方式，债券票面上应注明还本方式。</a:t>
            </a:r>
            <a:endParaRPr lang="zh-CN" altLang="en-US" sz="1600">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债券价值评估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custDataLst>
              <p:tags r:id="rId5"/>
            </p:custDataLst>
          </p:nvPr>
        </p:nvSpPr>
        <p:spPr>
          <a:xfrm>
            <a:off x="611505" y="987425"/>
            <a:ext cx="7994650" cy="4020820"/>
          </a:xfrm>
          <a:prstGeom prst="rect">
            <a:avLst/>
          </a:prstGeom>
          <a:noFill/>
        </p:spPr>
        <p:txBody>
          <a:bodyPr wrap="square" rtlCol="0" anchor="t">
            <a:noAutofit/>
          </a:bodyPr>
          <a:p>
            <a:pPr algn="just">
              <a:lnSpc>
                <a:spcPct val="120000"/>
              </a:lnSpc>
            </a:pPr>
            <a:r>
              <a:rPr lang="zh-CN" altLang="en-US">
                <a:latin typeface="+mn-ea"/>
                <a:cs typeface="+mn-ea"/>
              </a:rPr>
              <a:t>准确对债券的价值进行估算，即债券的估价。</a:t>
            </a:r>
            <a:endParaRPr lang="zh-CN" altLang="en-US">
              <a:latin typeface="+mn-ea"/>
              <a:cs typeface="+mn-ea"/>
            </a:endParaRPr>
          </a:p>
          <a:p>
            <a:pPr algn="just">
              <a:lnSpc>
                <a:spcPct val="120000"/>
              </a:lnSpc>
            </a:pPr>
            <a:r>
              <a:rPr lang="zh-CN" altLang="en-US">
                <a:latin typeface="+mn-ea"/>
                <a:cs typeface="+mn-ea"/>
              </a:rPr>
              <a:t>　　（1）债券价值的概念。债券价值是指债券未来现金流入按投资者要求的必要投资收益率进行贴现的现值。</a:t>
            </a:r>
            <a:endParaRPr lang="zh-CN" altLang="en-US">
              <a:latin typeface="+mn-ea"/>
              <a:cs typeface="+mn-ea"/>
            </a:endParaRPr>
          </a:p>
          <a:p>
            <a:pPr algn="just">
              <a:lnSpc>
                <a:spcPct val="120000"/>
              </a:lnSpc>
            </a:pPr>
            <a:r>
              <a:rPr lang="zh-CN" altLang="en-US">
                <a:latin typeface="+mn-ea"/>
                <a:cs typeface="+mn-ea"/>
              </a:rPr>
              <a:t>　　（2）债券价值的计算。债券的付息方式不同，债券价值的计算方法也不同。</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分期付息的债券估价模型。一般情况下的债券估价模型是按复利方式计算的，按年付息的债券价格的估价计算公式为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仿宋" panose="02010609060101010101" charset="-122"/>
                <a:ea typeface="仿宋" panose="02010609060101010101" charset="-122"/>
                <a:cs typeface="仿宋" panose="02010609060101010101" charset="-122"/>
              </a:rPr>
              <a:t>式中：</a:t>
            </a:r>
            <a:endParaRPr lang="zh-CN" altLang="en-US">
              <a:latin typeface="仿宋" panose="02010609060101010101" charset="-122"/>
              <a:ea typeface="仿宋" panose="02010609060101010101" charset="-122"/>
              <a:cs typeface="仿宋" panose="02010609060101010101" charset="-122"/>
            </a:endParaRPr>
          </a:p>
          <a:p>
            <a:pPr algn="just">
              <a:lnSpc>
                <a:spcPct val="120000"/>
              </a:lnSpc>
            </a:pPr>
            <a:r>
              <a:rPr lang="zh-CN" altLang="en-US">
                <a:latin typeface="仿宋" panose="02010609060101010101" charset="-122"/>
                <a:ea typeface="仿宋" panose="02010609060101010101" charset="-122"/>
                <a:cs typeface="仿宋" panose="02010609060101010101" charset="-122"/>
              </a:rPr>
              <a:t>　　Vb——债券价值；It——债券各期的利息；M——债券的面值；R——债券价值评估时所采用的贴现率，即所期望的最低投资报酬率。</a:t>
            </a:r>
            <a:endParaRPr lang="zh-CN" altLang="en-US">
              <a:latin typeface="仿宋" panose="02010609060101010101" charset="-122"/>
              <a:ea typeface="仿宋" panose="02010609060101010101" charset="-122"/>
              <a:cs typeface="仿宋" panose="02010609060101010101" charset="-122"/>
            </a:endParaRPr>
          </a:p>
        </p:txBody>
      </p:sp>
      <p:pic>
        <p:nvPicPr>
          <p:cNvPr id="3" name="图片 2"/>
          <p:cNvPicPr>
            <a:picLocks noChangeAspect="1"/>
          </p:cNvPicPr>
          <p:nvPr/>
        </p:nvPicPr>
        <p:blipFill>
          <a:blip r:embed="rId6"/>
          <a:stretch>
            <a:fillRect/>
          </a:stretch>
        </p:blipFill>
        <p:spPr>
          <a:xfrm>
            <a:off x="2976245" y="3364230"/>
            <a:ext cx="3190875" cy="657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27380"/>
            <a:ext cx="7888605" cy="418465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【情景3-19】</a:t>
            </a:r>
            <a:r>
              <a:rPr lang="zh-CN" altLang="en-US">
                <a:latin typeface="楷体" panose="02010609060101010101" charset="-122"/>
                <a:ea typeface="楷体" panose="02010609060101010101" charset="-122"/>
                <a:cs typeface="楷体" panose="02010609060101010101" charset="-122"/>
              </a:rPr>
              <a:t>某债券面值为2 000 元，期限为15 年，每年支付一次利息，到期归还本金，以市场利率作为评估债券价值的贴现率，目前的市场利率为10%，如果票面利率分别为8%、 10% 和12%，则</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i="1">
                <a:latin typeface="楷体" panose="02010609060101010101" charset="-122"/>
                <a:ea typeface="楷体" panose="02010609060101010101" charset="-122"/>
                <a:cs typeface="楷体" panose="02010609060101010101" charset="-122"/>
              </a:rPr>
              <a:t>　　　　V</a:t>
            </a:r>
            <a:r>
              <a:rPr lang="zh-CN" altLang="en-US" baseline="-25000">
                <a:latin typeface="楷体" panose="02010609060101010101" charset="-122"/>
                <a:ea typeface="楷体" panose="02010609060101010101" charset="-122"/>
                <a:cs typeface="楷体" panose="02010609060101010101" charset="-122"/>
              </a:rPr>
              <a:t>b</a:t>
            </a:r>
            <a:r>
              <a:rPr lang="zh-CN" altLang="en-US">
                <a:latin typeface="楷体" panose="02010609060101010101" charset="-122"/>
                <a:ea typeface="楷体" panose="02010609060101010101" charset="-122"/>
                <a:cs typeface="楷体" panose="02010609060101010101" charset="-122"/>
              </a:rPr>
              <a:t>=160×（P /A，10%，15）＋2 000×（P/F，10%，15）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　　　　=160×7.606 1＋2 000×0.239 4</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　　　　≈1 695.78（元）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i="1">
                <a:latin typeface="楷体" panose="02010609060101010101" charset="-122"/>
                <a:ea typeface="楷体" panose="02010609060101010101" charset="-122"/>
                <a:cs typeface="楷体" panose="02010609060101010101" charset="-122"/>
              </a:rPr>
              <a:t>　　　　V</a:t>
            </a:r>
            <a:r>
              <a:rPr lang="zh-CN" altLang="en-US" baseline="-25000">
                <a:latin typeface="楷体" panose="02010609060101010101" charset="-122"/>
                <a:ea typeface="楷体" panose="02010609060101010101" charset="-122"/>
                <a:cs typeface="楷体" panose="02010609060101010101" charset="-122"/>
              </a:rPr>
              <a:t>b</a:t>
            </a:r>
            <a:r>
              <a:rPr lang="zh-CN" altLang="en-US">
                <a:latin typeface="楷体" panose="02010609060101010101" charset="-122"/>
                <a:ea typeface="楷体" panose="02010609060101010101" charset="-122"/>
                <a:cs typeface="楷体" panose="02010609060101010101" charset="-122"/>
              </a:rPr>
              <a:t>=200×（P/A，10%，15）＋2 000×（P/F</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10%，15）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　　　　=200×7.606 1＋2 000×0.239 4</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　　　　≈2 000（元）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i="1">
                <a:latin typeface="楷体" panose="02010609060101010101" charset="-122"/>
                <a:ea typeface="楷体" panose="02010609060101010101" charset="-122"/>
                <a:cs typeface="楷体" panose="02010609060101010101" charset="-122"/>
              </a:rPr>
              <a:t>　　　　V</a:t>
            </a:r>
            <a:r>
              <a:rPr lang="zh-CN" altLang="en-US" baseline="-25000">
                <a:latin typeface="楷体" panose="02010609060101010101" charset="-122"/>
                <a:ea typeface="楷体" panose="02010609060101010101" charset="-122"/>
                <a:cs typeface="楷体" panose="02010609060101010101" charset="-122"/>
              </a:rPr>
              <a:t>b</a:t>
            </a:r>
            <a:r>
              <a:rPr lang="zh-CN" altLang="en-US">
                <a:latin typeface="楷体" panose="02010609060101010101" charset="-122"/>
                <a:ea typeface="楷体" panose="02010609060101010101" charset="-122"/>
                <a:cs typeface="楷体" panose="02010609060101010101" charset="-122"/>
              </a:rPr>
              <a:t>=240×（P/A，10%，15）＋2 000×（P/F，10%，15)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=240×7.606 1＋2 000×0.239 4</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≈2 304.26（元）</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1631950"/>
            <a:ext cx="7888605" cy="223647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【情景3-20】</a:t>
            </a:r>
            <a:r>
              <a:rPr lang="zh-CN" altLang="en-US">
                <a:latin typeface="楷体" panose="02010609060101010101" charset="-122"/>
                <a:ea typeface="楷体" panose="02010609060101010101" charset="-122"/>
                <a:cs typeface="楷体" panose="02010609060101010101" charset="-122"/>
              </a:rPr>
              <a:t>某公司拟于2022年6月1日发行面值为3 000元、票面利率为8%、5年期的债券，到期一次还本付息，同等风险投资的报酬率为8%，债券利息按单利计算，则债券价值是多少？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债券价值=（3 000＋3 000×8%×5）×（P/F，8%，5）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=4 200×0.680 6</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=2 858.52（元）</a:t>
            </a:r>
            <a:endParaRPr lang="zh-CN" altLang="en-US">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612140" y="744220"/>
            <a:ext cx="7887335" cy="810260"/>
          </a:xfrm>
          <a:prstGeom prst="rect">
            <a:avLst/>
          </a:prstGeom>
          <a:noFill/>
        </p:spPr>
        <p:txBody>
          <a:bodyPr wrap="square" rtlCol="0">
            <a:spAutoFit/>
          </a:bodyPr>
          <a:p>
            <a:pPr>
              <a:lnSpc>
                <a:spcPct val="130000"/>
              </a:lnSpc>
            </a:pPr>
            <a:r>
              <a:rPr lang="zh-CN" altLang="en-US"/>
              <a:t>　　</a:t>
            </a:r>
            <a:r>
              <a:rPr lang="zh-CN" altLang="en-US" b="1">
                <a:solidFill>
                  <a:srgbClr val="7030A0"/>
                </a:solidFill>
              </a:rPr>
              <a:t>②</a:t>
            </a:r>
            <a:r>
              <a:rPr lang="zh-CN" altLang="en-US"/>
              <a:t>一次还本付息且不计复利的债券估价模式。对于一次还本付息且不计复利的债券，其估价公式为</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债券投资的收益率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custDataLst>
              <p:tags r:id="rId5"/>
            </p:custDataLst>
          </p:nvPr>
        </p:nvSpPr>
        <p:spPr>
          <a:xfrm>
            <a:off x="611505" y="987425"/>
            <a:ext cx="7994650" cy="4020820"/>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（1）债券收益和收益率。债券的投资收益包括债券的利息收入和资本利得。</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资本利得是指债券买入价与卖出价或偿还额之间的差额，由于债券买卖价格受市场利率和供求关系等因素影响，资本利得难以在投资前作准确预测。</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债券收益率是债券投资在一定时期内所得收益占投入本金的比率，是衡量债券收益水平的重要尺度。债券收益一般以年为计算单位。</a:t>
            </a:r>
            <a:endParaRPr lang="zh-CN" altLang="en-US">
              <a:solidFill>
                <a:schemeClr val="tx1"/>
              </a:solidFill>
              <a:latin typeface="+mn-ea"/>
              <a:cs typeface="+mn-ea"/>
            </a:endParaRPr>
          </a:p>
          <a:p>
            <a:pPr algn="just">
              <a:lnSpc>
                <a:spcPct val="120000"/>
              </a:lnSpc>
            </a:pPr>
            <a:r>
              <a:rPr lang="zh-CN" altLang="en-US" b="1">
                <a:solidFill>
                  <a:srgbClr val="7030A0"/>
                </a:solidFill>
                <a:latin typeface="+mn-ea"/>
                <a:cs typeface="+mn-ea"/>
              </a:rPr>
              <a:t>　　决定债券收益率的主要因素</a:t>
            </a:r>
            <a:r>
              <a:rPr lang="zh-CN" altLang="en-US">
                <a:solidFill>
                  <a:schemeClr val="tx1"/>
                </a:solidFill>
                <a:latin typeface="+mn-ea"/>
                <a:cs typeface="+mn-ea"/>
              </a:rPr>
              <a:t>有债券的票面利率、期限、面值、持有时间、购买价格和出售价格。这些因素中只要有一个因素发生变化，债券收益率就会随之发生变化。</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custDataLst>
              <p:tags r:id="rId4"/>
            </p:custDataLst>
          </p:nvPr>
        </p:nvSpPr>
        <p:spPr>
          <a:xfrm>
            <a:off x="611505" y="628650"/>
            <a:ext cx="7994650" cy="4323715"/>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（2）债券收益率的计算。</a:t>
            </a:r>
            <a:r>
              <a:rPr lang="zh-CN" altLang="en-US">
                <a:solidFill>
                  <a:schemeClr val="tx1"/>
                </a:solidFill>
                <a:latin typeface="+mn-ea"/>
                <a:cs typeface="+mn-ea"/>
              </a:rPr>
              <a:t>债券收益率有票面收益率、直接收益率、持有期收益率和到期收益率等多种，这些收益率分别反映投资者在不同买卖价格和持有年限下的不同收益水平。</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①票面收益率。</a:t>
            </a:r>
            <a:r>
              <a:rPr lang="zh-CN" altLang="en-US">
                <a:solidFill>
                  <a:schemeClr val="tx1"/>
                </a:solidFill>
                <a:latin typeface="+mn-ea"/>
                <a:cs typeface="+mn-ea"/>
              </a:rPr>
              <a:t>票面收益率又称名义收益率或息票率，是印制在债券票面上的固定利率，通常是年利息收入与债券面额的比率，即年利息收入与债券面值之比。投资者如果将按面额发行的债券持有至期满，则其所获得的投资收益率与票面收益率是一致的。</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②最终实际收益率。</a:t>
            </a:r>
            <a:r>
              <a:rPr lang="zh-CN" altLang="en-US">
                <a:solidFill>
                  <a:schemeClr val="tx1"/>
                </a:solidFill>
                <a:latin typeface="+mn-ea"/>
                <a:cs typeface="+mn-ea"/>
              </a:rPr>
              <a:t>它是指债券发行认购日至最终到期偿还日止，投资者获得的实际收益率。其计算公式为</a:t>
            </a:r>
            <a:endParaRPr lang="zh-CN" altLang="en-US">
              <a:solidFill>
                <a:schemeClr val="tx1"/>
              </a:solidFill>
              <a:latin typeface="+mn-ea"/>
              <a:cs typeface="+mn-ea"/>
            </a:endParaRPr>
          </a:p>
        </p:txBody>
      </p:sp>
      <p:pic>
        <p:nvPicPr>
          <p:cNvPr id="3" name="图片 2"/>
          <p:cNvPicPr>
            <a:picLocks noChangeAspect="1"/>
          </p:cNvPicPr>
          <p:nvPr/>
        </p:nvPicPr>
        <p:blipFill>
          <a:blip r:embed="rId5"/>
          <a:stretch>
            <a:fillRect/>
          </a:stretch>
        </p:blipFill>
        <p:spPr>
          <a:xfrm>
            <a:off x="2061210" y="3651885"/>
            <a:ext cx="5804535" cy="1343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27380"/>
            <a:ext cx="7888605" cy="88201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【情景3-21】</a:t>
            </a:r>
            <a:r>
              <a:rPr lang="zh-CN" altLang="en-US">
                <a:latin typeface="楷体" panose="02010609060101010101" charset="-122"/>
                <a:ea typeface="楷体" panose="02010609060101010101" charset="-122"/>
                <a:cs typeface="楷体" panose="02010609060101010101" charset="-122"/>
              </a:rPr>
              <a:t>某公司购买一张面值为200元的债券，票面利率为10%，期限为2年，发行价为150元，该债券的实际收益率为多少？</a:t>
            </a:r>
            <a:endParaRPr lang="zh-CN" altLang="en-US">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612140" y="2035810"/>
            <a:ext cx="7887335" cy="1889760"/>
          </a:xfrm>
          <a:prstGeom prst="rect">
            <a:avLst/>
          </a:prstGeom>
          <a:noFill/>
        </p:spPr>
        <p:txBody>
          <a:bodyPr wrap="square" rtlCol="0">
            <a:spAutoFit/>
          </a:bodyPr>
          <a:p>
            <a:pPr>
              <a:lnSpc>
                <a:spcPct val="130000"/>
              </a:lnSpc>
            </a:pPr>
            <a:r>
              <a:rPr lang="zh-CN" altLang="en-US"/>
              <a:t>　　</a:t>
            </a:r>
            <a:r>
              <a:rPr lang="zh-CN" altLang="en-US" b="1">
                <a:solidFill>
                  <a:srgbClr val="7030A0"/>
                </a:solidFill>
              </a:rPr>
              <a:t>③持有期收益率。</a:t>
            </a:r>
            <a:r>
              <a:rPr lang="zh-CN" altLang="en-US"/>
              <a:t>持有期收益率是指买入债券后持有一段时间，又在债券到期前将其出售而得到的年均收益率。它包括持有债券期间的利息收入和资本损益。</a:t>
            </a:r>
            <a:endParaRPr lang="zh-CN" altLang="en-US"/>
          </a:p>
          <a:p>
            <a:pPr>
              <a:lnSpc>
                <a:spcPct val="130000"/>
              </a:lnSpc>
            </a:pPr>
            <a:r>
              <a:rPr lang="zh-CN" altLang="en-US"/>
              <a:t>　　我国发行的债券多为到期一次还本付息债券，在中途出售的卖价中包含了持有期的利息收益，所以实际使用的计算公式为</a:t>
            </a:r>
            <a:endParaRPr lang="zh-CN" altLang="en-US"/>
          </a:p>
        </p:txBody>
      </p:sp>
      <p:pic>
        <p:nvPicPr>
          <p:cNvPr id="8" name="图片 7"/>
          <p:cNvPicPr>
            <a:picLocks noChangeAspect="1"/>
          </p:cNvPicPr>
          <p:nvPr/>
        </p:nvPicPr>
        <p:blipFill>
          <a:blip r:embed="rId4"/>
          <a:stretch>
            <a:fillRect/>
          </a:stretch>
        </p:blipFill>
        <p:spPr>
          <a:xfrm>
            <a:off x="1835785" y="1430020"/>
            <a:ext cx="5638800" cy="609600"/>
          </a:xfrm>
          <a:prstGeom prst="rect">
            <a:avLst/>
          </a:prstGeom>
        </p:spPr>
      </p:pic>
      <p:pic>
        <p:nvPicPr>
          <p:cNvPr id="9" name="图片 8"/>
          <p:cNvPicPr>
            <a:picLocks noChangeAspect="1"/>
          </p:cNvPicPr>
          <p:nvPr/>
        </p:nvPicPr>
        <p:blipFill>
          <a:blip r:embed="rId5"/>
          <a:stretch>
            <a:fillRect/>
          </a:stretch>
        </p:blipFill>
        <p:spPr>
          <a:xfrm>
            <a:off x="2031365" y="4084320"/>
            <a:ext cx="5048250" cy="752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11505" y="627380"/>
            <a:ext cx="7888605" cy="108458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【情景3-22】某公司于2018年4月1日以20 000元购入面额为20 000元的新发行债券，票面利率为10%，两年后一次还本付息。如果该公司在2019年7 月1日以22 000元价格将其出售，则债券持有期间收益率为多少？</a:t>
            </a:r>
            <a:endParaRPr lang="zh-CN" altLang="en-US">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612140" y="2466340"/>
            <a:ext cx="7887335" cy="1529715"/>
          </a:xfrm>
          <a:prstGeom prst="rect">
            <a:avLst/>
          </a:prstGeom>
          <a:noFill/>
        </p:spPr>
        <p:txBody>
          <a:bodyPr wrap="square" rtlCol="0">
            <a:spAutoFit/>
          </a:bodyPr>
          <a:p>
            <a:pPr>
              <a:lnSpc>
                <a:spcPct val="130000"/>
              </a:lnSpc>
            </a:pPr>
            <a:r>
              <a:rPr lang="zh-CN" altLang="en-US"/>
              <a:t>　　</a:t>
            </a:r>
            <a:r>
              <a:rPr lang="zh-CN" altLang="en-US" b="1">
                <a:solidFill>
                  <a:srgbClr val="7030A0"/>
                </a:solidFill>
              </a:rPr>
              <a:t>④到期收益率。</a:t>
            </a:r>
            <a:r>
              <a:rPr lang="zh-CN" altLang="en-US"/>
              <a:t>债券的到期收益率是指按当前市场价格购买债券并持有至到期日或转让日所产生的预期报酬率，即债券投资的内部收益率。一般的债券按面值偿还本金，所以随着到期日的临近，债券的市场价格会越来越接近面值，即</a:t>
            </a:r>
            <a:endParaRPr lang="zh-CN" altLang="en-US"/>
          </a:p>
        </p:txBody>
      </p:sp>
      <p:pic>
        <p:nvPicPr>
          <p:cNvPr id="10" name="图片 9"/>
          <p:cNvPicPr>
            <a:picLocks noChangeAspect="1"/>
          </p:cNvPicPr>
          <p:nvPr/>
        </p:nvPicPr>
        <p:blipFill>
          <a:blip r:embed="rId4"/>
          <a:stretch>
            <a:fillRect/>
          </a:stretch>
        </p:blipFill>
        <p:spPr>
          <a:xfrm>
            <a:off x="1979295" y="1779905"/>
            <a:ext cx="5143500" cy="628650"/>
          </a:xfrm>
          <a:prstGeom prst="rect">
            <a:avLst/>
          </a:prstGeom>
        </p:spPr>
      </p:pic>
      <p:pic>
        <p:nvPicPr>
          <p:cNvPr id="11" name="图片 10"/>
          <p:cNvPicPr>
            <a:picLocks noChangeAspect="1"/>
          </p:cNvPicPr>
          <p:nvPr/>
        </p:nvPicPr>
        <p:blipFill>
          <a:blip r:embed="rId5"/>
          <a:stretch>
            <a:fillRect/>
          </a:stretch>
        </p:blipFill>
        <p:spPr>
          <a:xfrm>
            <a:off x="1835785" y="4018280"/>
            <a:ext cx="5514975" cy="676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06832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子任务3.1.2 投资的分类</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6205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按投资活动与企业生产经营活动关系分类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grpSp>
        <p:nvGrpSpPr>
          <p:cNvPr id="6" name="组合 5"/>
          <p:cNvGrpSpPr/>
          <p:nvPr/>
        </p:nvGrpSpPr>
        <p:grpSpPr>
          <a:xfrm>
            <a:off x="626745" y="1701165"/>
            <a:ext cx="7964805" cy="2686050"/>
            <a:chOff x="987" y="2679"/>
            <a:chExt cx="12543" cy="4230"/>
          </a:xfrm>
        </p:grpSpPr>
        <p:sp>
          <p:nvSpPr>
            <p:cNvPr id="4" name="任意多边形 3"/>
            <p:cNvSpPr/>
            <p:nvPr>
              <p:custDataLst>
                <p:tags r:id="rId5"/>
              </p:custDataLst>
            </p:nvPr>
          </p:nvSpPr>
          <p:spPr>
            <a:xfrm>
              <a:off x="987" y="2679"/>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任意多边形 4"/>
            <p:cNvSpPr/>
            <p:nvPr>
              <p:custDataLst>
                <p:tags r:id="rId6"/>
              </p:custDataLst>
            </p:nvPr>
          </p:nvSpPr>
          <p:spPr>
            <a:xfrm flipH="1">
              <a:off x="1658" y="2679"/>
              <a:ext cx="6923"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（1）直接投资。</a:t>
              </a:r>
              <a:endParaRPr lang="zh-CN" altLang="en-US" dirty="0">
                <a:solidFill>
                  <a:schemeClr val="accent1"/>
                </a:solidFill>
                <a:cs typeface="+mn-ea"/>
                <a:sym typeface="+mn-lt"/>
              </a:endParaRPr>
            </a:p>
          </p:txBody>
        </p:sp>
        <p:sp>
          <p:nvSpPr>
            <p:cNvPr id="32" name="任意多边形 31"/>
            <p:cNvSpPr/>
            <p:nvPr>
              <p:custDataLst>
                <p:tags r:id="rId7"/>
              </p:custDataLst>
            </p:nvPr>
          </p:nvSpPr>
          <p:spPr>
            <a:xfrm>
              <a:off x="987" y="5122"/>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任意多边形 32"/>
            <p:cNvSpPr/>
            <p:nvPr>
              <p:custDataLst>
                <p:tags r:id="rId8"/>
              </p:custDataLst>
            </p:nvPr>
          </p:nvSpPr>
          <p:spPr>
            <a:xfrm flipH="1">
              <a:off x="1658" y="5122"/>
              <a:ext cx="6901"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（2）间接投资。</a:t>
              </a:r>
              <a:endParaRPr lang="zh-CN" altLang="en-US" dirty="0">
                <a:solidFill>
                  <a:schemeClr val="accent1"/>
                </a:solidFill>
                <a:cs typeface="+mn-ea"/>
                <a:sym typeface="+mn-lt"/>
              </a:endParaRPr>
            </a:p>
          </p:txBody>
        </p:sp>
        <p:sp>
          <p:nvSpPr>
            <p:cNvPr id="34" name="文本框 33"/>
            <p:cNvSpPr txBox="1"/>
            <p:nvPr>
              <p:custDataLst>
                <p:tags r:id="rId9"/>
              </p:custDataLst>
            </p:nvPr>
          </p:nvSpPr>
          <p:spPr>
            <a:xfrm>
              <a:off x="987" y="5602"/>
              <a:ext cx="12542" cy="1307"/>
            </a:xfrm>
            <a:prstGeom prst="rect">
              <a:avLst/>
            </a:prstGeom>
            <a:noFill/>
          </p:spPr>
          <p:txBody>
            <a:bodyPr wrap="square" lIns="0" rIns="0" rtlCol="0">
              <a:spAutoFit/>
            </a:bodyPr>
            <a:p>
              <a:pPr>
                <a:lnSpc>
                  <a:spcPct val="150000"/>
                </a:lnSpc>
              </a:pPr>
              <a:r>
                <a:rPr lang="zh-CN" altLang="en-US" sz="1600" dirty="0">
                  <a:cs typeface="+mn-ea"/>
                  <a:sym typeface="+mn-lt"/>
                </a:rPr>
                <a:t>间接投资是指企业将资金投放于股票、债券等权益性资产中，不直接介入具体生产经营过程，通过股票、债券中所约定的收益分配权利获取股利或利息收入。</a:t>
              </a:r>
              <a:endParaRPr lang="zh-CN" altLang="en-US" sz="1600" dirty="0">
                <a:cs typeface="+mn-ea"/>
                <a:sym typeface="+mn-lt"/>
              </a:endParaRPr>
            </a:p>
          </p:txBody>
        </p:sp>
        <p:sp>
          <p:nvSpPr>
            <p:cNvPr id="39" name="任意多边形 38"/>
            <p:cNvSpPr>
              <a:spLocks noChangeAspect="1"/>
            </p:cNvSpPr>
            <p:nvPr>
              <p:custDataLst>
                <p:tags r:id="rId10"/>
              </p:custDataLst>
            </p:nvPr>
          </p:nvSpPr>
          <p:spPr>
            <a:xfrm>
              <a:off x="1279" y="2747"/>
              <a:ext cx="263" cy="33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sp>
          <p:nvSpPr>
            <p:cNvPr id="40" name="任意多边形 39"/>
            <p:cNvSpPr>
              <a:spLocks noChangeAspect="1"/>
            </p:cNvSpPr>
            <p:nvPr>
              <p:custDataLst>
                <p:tags r:id="rId11"/>
              </p:custDataLst>
            </p:nvPr>
          </p:nvSpPr>
          <p:spPr>
            <a:xfrm>
              <a:off x="1279" y="4293"/>
              <a:ext cx="340" cy="330"/>
            </a:xfrm>
            <a:custGeom>
              <a:avLst/>
              <a:gdLst>
                <a:gd name="connsiteX0" fmla="*/ 4107977 w 4995080"/>
                <a:gd name="connsiteY0" fmla="*/ 2332823 h 4962212"/>
                <a:gd name="connsiteX1" fmla="*/ 4107977 w 4995080"/>
                <a:gd name="connsiteY1" fmla="*/ 2333943 h 4962212"/>
                <a:gd name="connsiteX2" fmla="*/ 3712191 w 4995080"/>
                <a:gd name="connsiteY2" fmla="*/ 2333943 h 4962212"/>
                <a:gd name="connsiteX3" fmla="*/ 3712191 w 4995080"/>
                <a:gd name="connsiteY3" fmla="*/ 3537096 h 4962212"/>
                <a:gd name="connsiteX4" fmla="*/ 4107977 w 4995080"/>
                <a:gd name="connsiteY4" fmla="*/ 3537096 h 4962212"/>
                <a:gd name="connsiteX5" fmla="*/ 4107977 w 4995080"/>
                <a:gd name="connsiteY5" fmla="*/ 3537922 h 4962212"/>
                <a:gd name="connsiteX6" fmla="*/ 4154562 w 4995080"/>
                <a:gd name="connsiteY6" fmla="*/ 3535862 h 4962212"/>
                <a:gd name="connsiteX7" fmla="*/ 4606031 w 4995080"/>
                <a:gd name="connsiteY7" fmla="*/ 3245397 h 4962212"/>
                <a:gd name="connsiteX8" fmla="*/ 4612900 w 4995080"/>
                <a:gd name="connsiteY8" fmla="*/ 2637435 h 4962212"/>
                <a:gd name="connsiteX9" fmla="*/ 4168107 w 4995080"/>
                <a:gd name="connsiteY9" fmla="*/ 2336845 h 4962212"/>
                <a:gd name="connsiteX10" fmla="*/ 300250 w 4995080"/>
                <a:gd name="connsiteY10" fmla="*/ 1692720 h 4962212"/>
                <a:gd name="connsiteX11" fmla="*/ 300250 w 4995080"/>
                <a:gd name="connsiteY11" fmla="*/ 3825622 h 4962212"/>
                <a:gd name="connsiteX12" fmla="*/ 1144266 w 4995080"/>
                <a:gd name="connsiteY12" fmla="*/ 4669638 h 4962212"/>
                <a:gd name="connsiteX13" fmla="*/ 2558617 w 4995080"/>
                <a:gd name="connsiteY13" fmla="*/ 4669638 h 4962212"/>
                <a:gd name="connsiteX14" fmla="*/ 3398276 w 4995080"/>
                <a:gd name="connsiteY14" fmla="*/ 3911918 h 4962212"/>
                <a:gd name="connsiteX15" fmla="*/ 3401751 w 4995080"/>
                <a:gd name="connsiteY15" fmla="*/ 3843096 h 4962212"/>
                <a:gd name="connsiteX16" fmla="*/ 3398294 w 4995080"/>
                <a:gd name="connsiteY16" fmla="*/ 3843096 h 4962212"/>
                <a:gd name="connsiteX17" fmla="*/ 3398294 w 4995080"/>
                <a:gd name="connsiteY17" fmla="*/ 3537096 h 4962212"/>
                <a:gd name="connsiteX18" fmla="*/ 3402633 w 4995080"/>
                <a:gd name="connsiteY18" fmla="*/ 3537096 h 4962212"/>
                <a:gd name="connsiteX19" fmla="*/ 3402633 w 4995080"/>
                <a:gd name="connsiteY19" fmla="*/ 2333943 h 4962212"/>
                <a:gd name="connsiteX20" fmla="*/ 3398294 w 4995080"/>
                <a:gd name="connsiteY20" fmla="*/ 2333943 h 4962212"/>
                <a:gd name="connsiteX21" fmla="*/ 3398294 w 4995080"/>
                <a:gd name="connsiteY21" fmla="*/ 2027943 h 4962212"/>
                <a:gd name="connsiteX22" fmla="*/ 3402633 w 4995080"/>
                <a:gd name="connsiteY22" fmla="*/ 2027943 h 4962212"/>
                <a:gd name="connsiteX23" fmla="*/ 3402633 w 4995080"/>
                <a:gd name="connsiteY23" fmla="*/ 1692720 h 4962212"/>
                <a:gd name="connsiteX24" fmla="*/ 0 w 4995080"/>
                <a:gd name="connsiteY24" fmla="*/ 1400147 h 4962212"/>
                <a:gd name="connsiteX25" fmla="*/ 3712191 w 4995080"/>
                <a:gd name="connsiteY25" fmla="*/ 1400147 h 4962212"/>
                <a:gd name="connsiteX26" fmla="*/ 3712191 w 4995080"/>
                <a:gd name="connsiteY26" fmla="*/ 2027943 h 4962212"/>
                <a:gd name="connsiteX27" fmla="*/ 4087504 w 4995080"/>
                <a:gd name="connsiteY27" fmla="*/ 2027943 h 4962212"/>
                <a:gd name="connsiteX28" fmla="*/ 4107977 w 4995080"/>
                <a:gd name="connsiteY28" fmla="*/ 2027943 h 4962212"/>
                <a:gd name="connsiteX29" fmla="*/ 4107977 w 4995080"/>
                <a:gd name="connsiteY29" fmla="*/ 2029312 h 4962212"/>
                <a:gd name="connsiteX30" fmla="*/ 4208606 w 4995080"/>
                <a:gd name="connsiteY30" fmla="*/ 2036043 h 4962212"/>
                <a:gd name="connsiteX31" fmla="*/ 4876884 w 4995080"/>
                <a:gd name="connsiteY31" fmla="*/ 2487664 h 4962212"/>
                <a:gd name="connsiteX32" fmla="*/ 4866564 w 4995080"/>
                <a:gd name="connsiteY32" fmla="*/ 3401096 h 4962212"/>
                <a:gd name="connsiteX33" fmla="*/ 4188253 w 4995080"/>
                <a:gd name="connsiteY33" fmla="*/ 3837504 h 4962212"/>
                <a:gd name="connsiteX34" fmla="*/ 4107977 w 4995080"/>
                <a:gd name="connsiteY34" fmla="*/ 3841053 h 4962212"/>
                <a:gd name="connsiteX35" fmla="*/ 4107977 w 4995080"/>
                <a:gd name="connsiteY35" fmla="*/ 3843096 h 4962212"/>
                <a:gd name="connsiteX36" fmla="*/ 3712191 w 4995080"/>
                <a:gd name="connsiteY36" fmla="*/ 3843096 h 4962212"/>
                <a:gd name="connsiteX37" fmla="*/ 3712191 w 4995080"/>
                <a:gd name="connsiteY37" fmla="*/ 3952295 h 4962212"/>
                <a:gd name="connsiteX38" fmla="*/ 2702274 w 4995080"/>
                <a:gd name="connsiteY38" fmla="*/ 4962212 h 4962212"/>
                <a:gd name="connsiteX39" fmla="*/ 1009917 w 4995080"/>
                <a:gd name="connsiteY39" fmla="*/ 4962212 h 4962212"/>
                <a:gd name="connsiteX40" fmla="*/ 0 w 4995080"/>
                <a:gd name="connsiteY40" fmla="*/ 3952295 h 4962212"/>
                <a:gd name="connsiteX41" fmla="*/ 2497537 w 4995080"/>
                <a:gd name="connsiteY41" fmla="*/ 1 h 4962212"/>
                <a:gd name="connsiteX42" fmla="*/ 2893322 w 4995080"/>
                <a:gd name="connsiteY42" fmla="*/ 1 h 4962212"/>
                <a:gd name="connsiteX43" fmla="*/ 2893322 w 4995080"/>
                <a:gd name="connsiteY43" fmla="*/ 1086248 h 4962212"/>
                <a:gd name="connsiteX44" fmla="*/ 2497537 w 4995080"/>
                <a:gd name="connsiteY44" fmla="*/ 1086248 h 4962212"/>
                <a:gd name="connsiteX45" fmla="*/ 818867 w 4995080"/>
                <a:gd name="connsiteY45" fmla="*/ 0 h 4962212"/>
                <a:gd name="connsiteX46" fmla="*/ 1214652 w 4995080"/>
                <a:gd name="connsiteY46" fmla="*/ 0 h 4962212"/>
                <a:gd name="connsiteX47" fmla="*/ 1214652 w 4995080"/>
                <a:gd name="connsiteY47" fmla="*/ 1086248 h 4962212"/>
                <a:gd name="connsiteX48" fmla="*/ 818867 w 4995080"/>
                <a:gd name="connsiteY48" fmla="*/ 1086248 h 4962212"/>
                <a:gd name="connsiteX49" fmla="*/ 1658202 w 4995080"/>
                <a:gd name="connsiteY49" fmla="*/ 0 h 4962212"/>
                <a:gd name="connsiteX50" fmla="*/ 2053987 w 4995080"/>
                <a:gd name="connsiteY50" fmla="*/ 0 h 4962212"/>
                <a:gd name="connsiteX51" fmla="*/ 2053987 w 4995080"/>
                <a:gd name="connsiteY51" fmla="*/ 1086248 h 4962212"/>
                <a:gd name="connsiteX52" fmla="*/ 1658202 w 4995080"/>
                <a:gd name="connsiteY52" fmla="*/ 1086248 h 496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95080" h="4962212">
                  <a:moveTo>
                    <a:pt x="4107977" y="2332823"/>
                  </a:moveTo>
                  <a:lnTo>
                    <a:pt x="4107977" y="2333943"/>
                  </a:lnTo>
                  <a:lnTo>
                    <a:pt x="3712191" y="2333943"/>
                  </a:lnTo>
                  <a:lnTo>
                    <a:pt x="3712191" y="3537096"/>
                  </a:lnTo>
                  <a:lnTo>
                    <a:pt x="4107977" y="3537096"/>
                  </a:lnTo>
                  <a:lnTo>
                    <a:pt x="4107977" y="3537922"/>
                  </a:lnTo>
                  <a:lnTo>
                    <a:pt x="4154562" y="3535862"/>
                  </a:lnTo>
                  <a:cubicBezTo>
                    <a:pt x="4340619" y="3515106"/>
                    <a:pt x="4508431" y="3408714"/>
                    <a:pt x="4606031" y="3245397"/>
                  </a:cubicBezTo>
                  <a:cubicBezTo>
                    <a:pt x="4717574" y="3058749"/>
                    <a:pt x="4720197" y="2826555"/>
                    <a:pt x="4612900" y="2637435"/>
                  </a:cubicBezTo>
                  <a:cubicBezTo>
                    <a:pt x="4519015" y="2471955"/>
                    <a:pt x="4353648" y="2361798"/>
                    <a:pt x="4168107" y="2336845"/>
                  </a:cubicBezTo>
                  <a:close/>
                  <a:moveTo>
                    <a:pt x="300250" y="1692720"/>
                  </a:moveTo>
                  <a:lnTo>
                    <a:pt x="300250" y="3825622"/>
                  </a:lnTo>
                  <a:cubicBezTo>
                    <a:pt x="300250" y="4291759"/>
                    <a:pt x="678129" y="4669638"/>
                    <a:pt x="1144266" y="4669638"/>
                  </a:cubicBezTo>
                  <a:lnTo>
                    <a:pt x="2558617" y="4669638"/>
                  </a:lnTo>
                  <a:cubicBezTo>
                    <a:pt x="2995621" y="4669638"/>
                    <a:pt x="3355054" y="4337518"/>
                    <a:pt x="3398276" y="3911918"/>
                  </a:cubicBezTo>
                  <a:lnTo>
                    <a:pt x="3401751" y="3843096"/>
                  </a:lnTo>
                  <a:lnTo>
                    <a:pt x="3398294" y="3843096"/>
                  </a:lnTo>
                  <a:lnTo>
                    <a:pt x="3398294" y="3537096"/>
                  </a:lnTo>
                  <a:lnTo>
                    <a:pt x="3402633" y="3537096"/>
                  </a:lnTo>
                  <a:lnTo>
                    <a:pt x="3402633" y="2333943"/>
                  </a:lnTo>
                  <a:lnTo>
                    <a:pt x="3398294" y="2333943"/>
                  </a:lnTo>
                  <a:lnTo>
                    <a:pt x="3398294" y="2027943"/>
                  </a:lnTo>
                  <a:lnTo>
                    <a:pt x="3402633" y="2027943"/>
                  </a:lnTo>
                  <a:lnTo>
                    <a:pt x="3402633" y="1692720"/>
                  </a:lnTo>
                  <a:close/>
                  <a:moveTo>
                    <a:pt x="0" y="1400147"/>
                  </a:moveTo>
                  <a:lnTo>
                    <a:pt x="3712191" y="1400147"/>
                  </a:lnTo>
                  <a:lnTo>
                    <a:pt x="3712191" y="2027943"/>
                  </a:lnTo>
                  <a:lnTo>
                    <a:pt x="4087504" y="2027943"/>
                  </a:lnTo>
                  <a:lnTo>
                    <a:pt x="4107977" y="2027943"/>
                  </a:lnTo>
                  <a:lnTo>
                    <a:pt x="4107977" y="2029312"/>
                  </a:lnTo>
                  <a:lnTo>
                    <a:pt x="4208606" y="2036043"/>
                  </a:lnTo>
                  <a:cubicBezTo>
                    <a:pt x="4487372" y="2073534"/>
                    <a:pt x="4735826" y="2239038"/>
                    <a:pt x="4876884" y="2487664"/>
                  </a:cubicBezTo>
                  <a:cubicBezTo>
                    <a:pt x="5038093" y="2771807"/>
                    <a:pt x="5034152" y="3120667"/>
                    <a:pt x="4866564" y="3401096"/>
                  </a:cubicBezTo>
                  <a:cubicBezTo>
                    <a:pt x="4719925" y="3646472"/>
                    <a:pt x="4467795" y="3806321"/>
                    <a:pt x="4188253" y="3837504"/>
                  </a:cubicBezTo>
                  <a:lnTo>
                    <a:pt x="4107977" y="3841053"/>
                  </a:lnTo>
                  <a:lnTo>
                    <a:pt x="4107977" y="3843096"/>
                  </a:lnTo>
                  <a:lnTo>
                    <a:pt x="3712191" y="3843096"/>
                  </a:lnTo>
                  <a:lnTo>
                    <a:pt x="3712191" y="3952295"/>
                  </a:lnTo>
                  <a:cubicBezTo>
                    <a:pt x="3712191" y="4510057"/>
                    <a:pt x="3260036" y="4962212"/>
                    <a:pt x="2702274" y="4962212"/>
                  </a:cubicBezTo>
                  <a:lnTo>
                    <a:pt x="1009917" y="4962212"/>
                  </a:lnTo>
                  <a:cubicBezTo>
                    <a:pt x="452155" y="4962212"/>
                    <a:pt x="0" y="4510057"/>
                    <a:pt x="0" y="3952295"/>
                  </a:cubicBezTo>
                  <a:close/>
                  <a:moveTo>
                    <a:pt x="2497537" y="1"/>
                  </a:moveTo>
                  <a:lnTo>
                    <a:pt x="2893322" y="1"/>
                  </a:lnTo>
                  <a:lnTo>
                    <a:pt x="2893322" y="1086248"/>
                  </a:lnTo>
                  <a:lnTo>
                    <a:pt x="2497537" y="1086248"/>
                  </a:lnTo>
                  <a:close/>
                  <a:moveTo>
                    <a:pt x="818867" y="0"/>
                  </a:moveTo>
                  <a:lnTo>
                    <a:pt x="1214652" y="0"/>
                  </a:lnTo>
                  <a:lnTo>
                    <a:pt x="1214652" y="1086248"/>
                  </a:lnTo>
                  <a:lnTo>
                    <a:pt x="818867" y="1086248"/>
                  </a:lnTo>
                  <a:close/>
                  <a:moveTo>
                    <a:pt x="1658202" y="0"/>
                  </a:moveTo>
                  <a:lnTo>
                    <a:pt x="2053987" y="0"/>
                  </a:lnTo>
                  <a:lnTo>
                    <a:pt x="2053987" y="1086248"/>
                  </a:lnTo>
                  <a:lnTo>
                    <a:pt x="1658202" y="10862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0" name="文本框 9"/>
            <p:cNvSpPr txBox="1"/>
            <p:nvPr>
              <p:custDataLst>
                <p:tags r:id="rId12"/>
              </p:custDataLst>
            </p:nvPr>
          </p:nvSpPr>
          <p:spPr>
            <a:xfrm>
              <a:off x="987" y="3271"/>
              <a:ext cx="12543" cy="1307"/>
            </a:xfrm>
            <a:prstGeom prst="rect">
              <a:avLst/>
            </a:prstGeom>
            <a:noFill/>
          </p:spPr>
          <p:txBody>
            <a:bodyPr wrap="square" lIns="0" rIns="0" rtlCol="0">
              <a:spAutoFit/>
            </a:bodyPr>
            <a:p>
              <a:pPr>
                <a:lnSpc>
                  <a:spcPct val="150000"/>
                </a:lnSpc>
              </a:pPr>
              <a:r>
                <a:rPr lang="zh-CN" altLang="en-US" sz="1600" dirty="0">
                  <a:cs typeface="+mn-ea"/>
                  <a:sym typeface="+mn-lt"/>
                </a:rPr>
                <a:t>直接投资是将资金直接投放于实体性资产，形成生产经营能力，直接谋取经营利润的企业投资。</a:t>
              </a:r>
              <a:endParaRPr lang="zh-CN" altLang="en-US" sz="1600" dirty="0">
                <a:cs typeface="+mn-ea"/>
                <a:sym typeface="+mn-lt"/>
              </a:endParaRPr>
            </a:p>
          </p:txBody>
        </p:sp>
      </p:grpSp>
      <p:sp>
        <p:nvSpPr>
          <p:cNvPr id="9" name="任意多边形 8"/>
          <p:cNvSpPr>
            <a:spLocks noChangeAspect="1"/>
          </p:cNvSpPr>
          <p:nvPr>
            <p:custDataLst>
              <p:tags r:id="rId13"/>
            </p:custDataLst>
          </p:nvPr>
        </p:nvSpPr>
        <p:spPr>
          <a:xfrm>
            <a:off x="812165" y="3291840"/>
            <a:ext cx="167005" cy="20955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custDataLst>
              <p:tags r:id="rId4"/>
            </p:custDataLst>
          </p:nvPr>
        </p:nvSpPr>
        <p:spPr>
          <a:xfrm>
            <a:off x="611505" y="628650"/>
            <a:ext cx="7994650" cy="4323715"/>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（3）债券投资的特点。</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①投资风险比较小。</a:t>
            </a:r>
            <a:r>
              <a:rPr lang="zh-CN" altLang="en-US">
                <a:solidFill>
                  <a:schemeClr val="tx1"/>
                </a:solidFill>
                <a:latin typeface="+mn-ea"/>
                <a:cs typeface="+mn-ea"/>
              </a:rPr>
              <a:t>相对于股票投资，债券投资风险比较小。</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②投资收益较稳定。</a:t>
            </a:r>
            <a:r>
              <a:rPr lang="zh-CN" altLang="en-US">
                <a:solidFill>
                  <a:schemeClr val="tx1"/>
                </a:solidFill>
                <a:latin typeface="+mn-ea"/>
                <a:cs typeface="+mn-ea"/>
              </a:rPr>
              <a:t>相对于股票投资，债券的利息不受发行单位经营状况的影响，债券票面一般标有固定利息率，债券的发行人有按时付息的法定义务。</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③市场流动性强。</a:t>
            </a:r>
            <a:r>
              <a:rPr lang="zh-CN" altLang="en-US">
                <a:solidFill>
                  <a:schemeClr val="tx1"/>
                </a:solidFill>
                <a:latin typeface="+mn-ea"/>
                <a:cs typeface="+mn-ea"/>
              </a:rPr>
              <a:t>在企业资金短缺情况下，随时可以把企业持有的债券在金融市场上迅速出售，获得资金。特别是政府及大企业发行的债券，具有很强的流动性。</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8384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子任务3.4.2 股票投资</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股票价值评估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8" name="文本框 7"/>
          <p:cNvSpPr txBox="1"/>
          <p:nvPr>
            <p:custDataLst>
              <p:tags r:id="rId6"/>
            </p:custDataLst>
          </p:nvPr>
        </p:nvSpPr>
        <p:spPr>
          <a:xfrm>
            <a:off x="683260" y="1561465"/>
            <a:ext cx="7854315" cy="334772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（1）股票的基本模型。</a:t>
            </a:r>
            <a:r>
              <a:rPr lang="zh-CN" altLang="en-US">
                <a:latin typeface="+mn-ea"/>
                <a:cs typeface="+mn-ea"/>
              </a:rPr>
              <a:t>该模型是根据投资者所获得的未来现金流入现值之和来计算股票价值的。这些股利的现值就是股票价值。</a:t>
            </a:r>
            <a:endParaRPr lang="zh-CN" altLang="en-US">
              <a:latin typeface="+mn-ea"/>
              <a:cs typeface="+mn-ea"/>
            </a:endParaRPr>
          </a:p>
          <a:p>
            <a:pPr algn="just">
              <a:lnSpc>
                <a:spcPct val="120000"/>
              </a:lnSpc>
            </a:pPr>
            <a:r>
              <a:rPr lang="zh-CN" altLang="en-US">
                <a:latin typeface="+mn-ea"/>
                <a:cs typeface="+mn-ea"/>
              </a:rPr>
              <a:t>　　从理论上说，如果股东不中途转让股票，股票投资没有到期日，投资于股票所得到的未来现金流量就是各期的股利。假定某股票未来各期股利为</a:t>
            </a:r>
            <a:r>
              <a:rPr lang="zh-CN" altLang="en-US" i="1">
                <a:latin typeface="+mn-ea"/>
                <a:cs typeface="+mn-ea"/>
              </a:rPr>
              <a:t>D</a:t>
            </a:r>
            <a:r>
              <a:rPr lang="zh-CN" altLang="en-US" baseline="-25000">
                <a:latin typeface="+mn-ea"/>
                <a:cs typeface="+mn-ea"/>
              </a:rPr>
              <a:t>n</a:t>
            </a:r>
            <a:r>
              <a:rPr lang="zh-CN" altLang="en-US">
                <a:latin typeface="+mn-ea"/>
                <a:cs typeface="+mn-ea"/>
              </a:rPr>
              <a:t>，</a:t>
            </a:r>
            <a:r>
              <a:rPr lang="zh-CN" altLang="en-US" i="1">
                <a:latin typeface="+mn-ea"/>
                <a:cs typeface="+mn-ea"/>
              </a:rPr>
              <a:t>R</a:t>
            </a:r>
            <a:r>
              <a:rPr lang="zh-CN" altLang="en-US" baseline="-25000">
                <a:latin typeface="+mn-ea"/>
                <a:cs typeface="+mn-ea"/>
              </a:rPr>
              <a:t>s</a:t>
            </a:r>
            <a:r>
              <a:rPr lang="zh-CN" altLang="en-US">
                <a:latin typeface="+mn-ea"/>
                <a:cs typeface="+mn-ea"/>
              </a:rPr>
              <a:t>为估价所采用的贴现率，即所期望的最低收益率，则股票价值的估价模型为</a:t>
            </a:r>
            <a:endParaRPr lang="zh-CN" altLang="en-US">
              <a:latin typeface="+mn-ea"/>
              <a:cs typeface="+mn-ea"/>
            </a:endParaRPr>
          </a:p>
        </p:txBody>
      </p:sp>
      <p:pic>
        <p:nvPicPr>
          <p:cNvPr id="3" name="图片 2"/>
          <p:cNvPicPr>
            <a:picLocks noChangeAspect="1"/>
          </p:cNvPicPr>
          <p:nvPr/>
        </p:nvPicPr>
        <p:blipFill>
          <a:blip r:embed="rId7"/>
          <a:stretch>
            <a:fillRect/>
          </a:stretch>
        </p:blipFill>
        <p:spPr>
          <a:xfrm>
            <a:off x="2286000" y="3364230"/>
            <a:ext cx="4572000" cy="1457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custDataLst>
              <p:tags r:id="rId4"/>
            </p:custDataLst>
          </p:nvPr>
        </p:nvSpPr>
        <p:spPr>
          <a:xfrm>
            <a:off x="683260" y="628650"/>
            <a:ext cx="7854315" cy="431800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优先股是特殊的股票，优先股股东每期在固定的时点上收到相等的股利，优先股没有到期日，未来的现金流量是一种永续年金，其价值计算公式为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（2）常用的股票估价模式。</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b="1">
                <a:solidFill>
                  <a:srgbClr val="7030A0"/>
                </a:solidFill>
                <a:latin typeface="+mn-ea"/>
                <a:cs typeface="+mn-ea"/>
              </a:rPr>
              <a:t>　　①固定增长模式。</a:t>
            </a:r>
            <a:r>
              <a:rPr lang="zh-CN" altLang="en-US">
                <a:solidFill>
                  <a:schemeClr val="tx1"/>
                </a:solidFill>
                <a:latin typeface="+mn-ea"/>
                <a:cs typeface="+mn-ea"/>
              </a:rPr>
              <a:t>一般情况下，公司并没有把每年的盈余全部作为股利分配出去，留存的收益扩大了公司的资本额，不断增长的资本会创造更多的盈余，又进一步引起下期股利的增长。如果公司本期的股利为D0，未来各期的股利按上期股利的g 速度呈几何级数增长，根据股票估价基本模型，股票价值Vs 为</a:t>
            </a: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r>
              <a:rPr lang="zh-CN" altLang="en-US">
                <a:latin typeface="+mn-ea"/>
                <a:cs typeface="+mn-ea"/>
                <a:sym typeface="+mn-ea"/>
              </a:rPr>
              <a:t>因为g 是一个固定的常数，当R s 大于g 时，该公式可以化简为</a:t>
            </a:r>
            <a:endParaRPr lang="zh-CN" altLang="en-US">
              <a:solidFill>
                <a:schemeClr val="tx1"/>
              </a:solidFill>
              <a:latin typeface="+mn-ea"/>
              <a:cs typeface="+mn-ea"/>
            </a:endParaRPr>
          </a:p>
        </p:txBody>
      </p:sp>
      <p:pic>
        <p:nvPicPr>
          <p:cNvPr id="3" name="图片 2"/>
          <p:cNvPicPr>
            <a:picLocks noChangeAspect="1"/>
          </p:cNvPicPr>
          <p:nvPr/>
        </p:nvPicPr>
        <p:blipFill>
          <a:blip r:embed="rId5"/>
          <a:stretch>
            <a:fillRect/>
          </a:stretch>
        </p:blipFill>
        <p:spPr>
          <a:xfrm>
            <a:off x="3995420" y="1348105"/>
            <a:ext cx="1238250" cy="685800"/>
          </a:xfrm>
          <a:prstGeom prst="rect">
            <a:avLst/>
          </a:prstGeom>
        </p:spPr>
      </p:pic>
      <p:pic>
        <p:nvPicPr>
          <p:cNvPr id="9" name="图片 8"/>
          <p:cNvPicPr>
            <a:picLocks noChangeAspect="1"/>
          </p:cNvPicPr>
          <p:nvPr/>
        </p:nvPicPr>
        <p:blipFill>
          <a:blip r:embed="rId6"/>
          <a:stretch>
            <a:fillRect/>
          </a:stretch>
        </p:blipFill>
        <p:spPr>
          <a:xfrm>
            <a:off x="3419475" y="3724275"/>
            <a:ext cx="2352675" cy="809625"/>
          </a:xfrm>
          <a:prstGeom prst="rect">
            <a:avLst/>
          </a:prstGeom>
        </p:spPr>
      </p:pic>
      <p:pic>
        <p:nvPicPr>
          <p:cNvPr id="10" name="图片 9"/>
          <p:cNvPicPr>
            <a:picLocks noChangeAspect="1"/>
          </p:cNvPicPr>
          <p:nvPr/>
        </p:nvPicPr>
        <p:blipFill>
          <a:blip r:embed="rId7"/>
          <a:stretch>
            <a:fillRect/>
          </a:stretch>
        </p:blipFill>
        <p:spPr>
          <a:xfrm>
            <a:off x="7235825" y="4327525"/>
            <a:ext cx="1533525" cy="619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270375"/>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【情景3-23】</a:t>
            </a:r>
            <a:r>
              <a:rPr lang="zh-CN" altLang="en-US">
                <a:latin typeface="楷体" panose="02010609060101010101" charset="-122"/>
                <a:ea typeface="楷体" panose="02010609060101010101" charset="-122"/>
                <a:cs typeface="楷体" panose="02010609060101010101" charset="-122"/>
              </a:rPr>
              <a:t>假定某投资者准备购买某公司的股票，并且准备长期持有，要求达到12% 的收益率。该公司今年每股股利为0.95 元，预计未来股利会以6% 的速度增长，则股票的价值为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Vs=0.95×（1＋6%）÷（12%－6%）≈16.78（元）</a:t>
            </a:r>
            <a:endParaRPr lang="zh-CN" altLang="en-US">
              <a:latin typeface="楷体" panose="02010609060101010101" charset="-122"/>
              <a:ea typeface="楷体" panose="02010609060101010101" charset="-122"/>
              <a:cs typeface="楷体" panose="02010609060101010101" charset="-122"/>
            </a:endParaRPr>
          </a:p>
          <a:p>
            <a:pPr algn="l">
              <a:lnSpc>
                <a:spcPct val="120000"/>
              </a:lnSpc>
            </a:pPr>
            <a:r>
              <a:rPr lang="zh-CN" altLang="en-US" b="1">
                <a:solidFill>
                  <a:srgbClr val="7030A0"/>
                </a:solidFill>
                <a:latin typeface="+mn-ea"/>
                <a:cs typeface="+mn-ea"/>
              </a:rPr>
              <a:t>　　②零增长模式。</a:t>
            </a:r>
            <a:r>
              <a:rPr lang="zh-CN" altLang="en-US">
                <a:latin typeface="+mn-ea"/>
                <a:cs typeface="+mn-ea"/>
              </a:rPr>
              <a:t>如果公司未来各期发放的股利都相等，并且投资者准备永久持有，那么这种股票与优先股类似。或者说，当固定增长模式中g=0时，有</a:t>
            </a:r>
            <a:endParaRPr lang="zh-CN" altLang="en-US">
              <a:latin typeface="+mn-ea"/>
              <a:cs typeface="+mn-ea"/>
            </a:endParaRPr>
          </a:p>
          <a:p>
            <a:pPr algn="l">
              <a:lnSpc>
                <a:spcPct val="120000"/>
              </a:lnSpc>
            </a:pPr>
            <a:endParaRPr lang="zh-CN" altLang="en-US">
              <a:latin typeface="+mn-ea"/>
              <a:cs typeface="+mn-ea"/>
            </a:endParaRPr>
          </a:p>
          <a:p>
            <a:pPr algn="l">
              <a:lnSpc>
                <a:spcPct val="120000"/>
              </a:lnSpc>
            </a:pPr>
            <a:endParaRPr lang="zh-CN" altLang="en-US">
              <a:latin typeface="+mn-ea"/>
              <a:cs typeface="+mn-ea"/>
            </a:endParaRPr>
          </a:p>
          <a:p>
            <a:pPr algn="l">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【情景3-24】</a:t>
            </a:r>
            <a:r>
              <a:rPr lang="zh-CN" altLang="en-US">
                <a:latin typeface="楷体" panose="02010609060101010101" charset="-122"/>
                <a:ea typeface="楷体" panose="02010609060101010101" charset="-122"/>
                <a:cs typeface="楷体" panose="02010609060101010101" charset="-122"/>
              </a:rPr>
              <a:t>沿用【情景3-23】的资料，如果g=0，则股票的价值为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Vs=0.95÷12%≈7.92（元）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3885565" y="2788285"/>
            <a:ext cx="1362075" cy="714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2278380"/>
            <a:ext cx="7994650" cy="251206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2）股票的内部收益率。股票的内部收益率是使股票未来现金流量贴现值等于目前的购买价格时的贴现率，也就是股票投资项目的内含报酬率。当股票的内部收益率高于投资者所要求的最低报酬率时，投资者才愿意购买该股票。在固定增长股票估价模型中，用股票的购买价格</a:t>
            </a:r>
            <a:r>
              <a:rPr lang="zh-CN" altLang="en-US" i="1">
                <a:latin typeface="+mn-ea"/>
                <a:cs typeface="+mn-ea"/>
              </a:rPr>
              <a:t>P</a:t>
            </a:r>
            <a:r>
              <a:rPr lang="zh-CN" altLang="en-US" baseline="-25000">
                <a:latin typeface="+mn-ea"/>
                <a:cs typeface="+mn-ea"/>
              </a:rPr>
              <a:t>0</a:t>
            </a:r>
            <a:r>
              <a:rPr lang="zh-CN" altLang="en-US">
                <a:latin typeface="+mn-ea"/>
                <a:cs typeface="+mn-ea"/>
              </a:rPr>
              <a:t> 代替内在价值</a:t>
            </a:r>
            <a:r>
              <a:rPr lang="zh-CN" altLang="en-US" i="1">
                <a:latin typeface="+mn-ea"/>
                <a:cs typeface="+mn-ea"/>
              </a:rPr>
              <a:t>V</a:t>
            </a:r>
            <a:r>
              <a:rPr lang="zh-CN" altLang="en-US" baseline="-25000">
                <a:latin typeface="+mn-ea"/>
                <a:cs typeface="+mn-ea"/>
              </a:rPr>
              <a:t>s</a:t>
            </a:r>
            <a:r>
              <a:rPr lang="zh-CN" altLang="en-US">
                <a:latin typeface="+mn-ea"/>
                <a:cs typeface="+mn-ea"/>
              </a:rPr>
              <a:t>，有</a:t>
            </a:r>
            <a:endParaRPr lang="zh-CN" altLang="en-US">
              <a:latin typeface="+mn-ea"/>
              <a:cs typeface="+mn-ea"/>
            </a:endParaRPr>
          </a:p>
        </p:txBody>
      </p:sp>
      <p:pic>
        <p:nvPicPr>
          <p:cNvPr id="8" name="图片 7"/>
          <p:cNvPicPr>
            <a:picLocks noChangeAspect="1"/>
          </p:cNvPicPr>
          <p:nvPr/>
        </p:nvPicPr>
        <p:blipFill>
          <a:blip r:embed="rId4"/>
          <a:stretch>
            <a:fillRect/>
          </a:stretch>
        </p:blipFill>
        <p:spPr>
          <a:xfrm>
            <a:off x="3458845" y="3724275"/>
            <a:ext cx="2225675" cy="981075"/>
          </a:xfrm>
          <a:prstGeom prst="rect">
            <a:avLst/>
          </a:prstGeom>
        </p:spPr>
      </p:pic>
      <p:sp>
        <p:nvSpPr>
          <p:cNvPr id="9" name="文本框 8"/>
          <p:cNvSpPr txBox="1"/>
          <p:nvPr/>
        </p:nvSpPr>
        <p:spPr>
          <a:xfrm>
            <a:off x="611505" y="1209040"/>
            <a:ext cx="7994650" cy="109283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（1）股票收益的来源。股票投资的收益由股利收益、股利再投资收益和转让价差收益3个部分构成。并且，只要按货币时间价值的原理计算股票投资收益，就无须单独考虑再投资收益的因素。</a:t>
            </a:r>
            <a:endParaRPr lang="zh-CN" altLang="en-US">
              <a:latin typeface="+mn-ea"/>
              <a:cs typeface="+mn-ea"/>
            </a:endParaRPr>
          </a:p>
        </p:txBody>
      </p:sp>
      <p:sp>
        <p:nvSpPr>
          <p:cNvPr id="10" name="文本框 9"/>
          <p:cNvSpPr txBox="1"/>
          <p:nvPr/>
        </p:nvSpPr>
        <p:spPr>
          <a:xfrm>
            <a:off x="611505" y="731520"/>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股票收益率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11505" y="699770"/>
            <a:ext cx="7994650" cy="381444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从该式可以看出，股票投资内部收益率由两部分构成：一部分是预期股利收益率</a:t>
            </a:r>
            <a:r>
              <a:rPr lang="zh-CN" altLang="en-US" i="1">
                <a:latin typeface="+mn-ea"/>
                <a:cs typeface="+mn-ea"/>
              </a:rPr>
              <a:t>D</a:t>
            </a:r>
            <a:r>
              <a:rPr lang="zh-CN" altLang="en-US" baseline="-25000">
                <a:latin typeface="+mn-ea"/>
                <a:cs typeface="+mn-ea"/>
              </a:rPr>
              <a:t>1</a:t>
            </a:r>
            <a:r>
              <a:rPr lang="zh-CN" altLang="en-US">
                <a:latin typeface="+mn-ea"/>
                <a:cs typeface="+mn-ea"/>
              </a:rPr>
              <a:t>/</a:t>
            </a:r>
            <a:r>
              <a:rPr lang="zh-CN" altLang="en-US" i="1">
                <a:latin typeface="+mn-ea"/>
                <a:cs typeface="+mn-ea"/>
              </a:rPr>
              <a:t>P</a:t>
            </a:r>
            <a:r>
              <a:rPr lang="zh-CN" altLang="en-US" baseline="-25000">
                <a:latin typeface="+mn-ea"/>
                <a:cs typeface="+mn-ea"/>
              </a:rPr>
              <a:t>0</a:t>
            </a:r>
            <a:r>
              <a:rPr lang="zh-CN" altLang="en-US">
                <a:latin typeface="+mn-ea"/>
                <a:cs typeface="+mn-ea"/>
              </a:rPr>
              <a:t>，另一部分是股利增长率</a:t>
            </a:r>
            <a:r>
              <a:rPr lang="zh-CN" altLang="en-US" i="1">
                <a:latin typeface="+mn-ea"/>
                <a:cs typeface="+mn-ea"/>
              </a:rPr>
              <a:t>g</a:t>
            </a:r>
            <a:r>
              <a:rPr lang="zh-CN" altLang="en-US">
                <a:latin typeface="+mn-ea"/>
                <a:cs typeface="+mn-ea"/>
              </a:rPr>
              <a:t> 。</a:t>
            </a:r>
            <a:endParaRPr lang="zh-CN" altLang="en-US">
              <a:latin typeface="+mn-ea"/>
              <a:cs typeface="+mn-ea"/>
            </a:endParaRPr>
          </a:p>
          <a:p>
            <a:pPr algn="just">
              <a:lnSpc>
                <a:spcPct val="120000"/>
              </a:lnSpc>
            </a:pPr>
            <a:r>
              <a:rPr lang="zh-CN" altLang="en-US">
                <a:latin typeface="+mn-ea"/>
                <a:cs typeface="+mn-ea"/>
              </a:rPr>
              <a:t>　　如果投资者不打算长期持有股票，而将股票转让出去，则股票投资的收益由股利收益和资本利得（转让差价收益）构成。这时，股票内部收益率</a:t>
            </a:r>
            <a:r>
              <a:rPr lang="zh-CN" altLang="en-US" i="1">
                <a:latin typeface="+mn-ea"/>
                <a:cs typeface="+mn-ea"/>
              </a:rPr>
              <a:t>R</a:t>
            </a:r>
            <a:r>
              <a:rPr lang="zh-CN" altLang="en-US">
                <a:latin typeface="+mn-ea"/>
                <a:cs typeface="+mn-ea"/>
              </a:rPr>
              <a:t>是使股票投资净现值为零时的贴现率，计算公式为</a:t>
            </a:r>
            <a:endParaRPr lang="zh-CN" altLang="en-US">
              <a:latin typeface="+mn-ea"/>
              <a:cs typeface="+mn-ea"/>
            </a:endParaRPr>
          </a:p>
        </p:txBody>
      </p:sp>
      <p:pic>
        <p:nvPicPr>
          <p:cNvPr id="2" name="图片 1"/>
          <p:cNvPicPr>
            <a:picLocks noChangeAspect="1"/>
          </p:cNvPicPr>
          <p:nvPr/>
        </p:nvPicPr>
        <p:blipFill>
          <a:blip r:embed="rId4"/>
          <a:stretch>
            <a:fillRect/>
          </a:stretch>
        </p:blipFill>
        <p:spPr>
          <a:xfrm>
            <a:off x="2051685" y="2644140"/>
            <a:ext cx="5031105" cy="909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27330" y="68580"/>
            <a:ext cx="4502150" cy="460375"/>
            <a:chOff x="358" y="108"/>
            <a:chExt cx="7090" cy="725"/>
          </a:xfrm>
        </p:grpSpPr>
        <p:sp>
          <p:nvSpPr>
            <p:cNvPr id="5"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任务3.4 对外投资</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6" name="燕尾形 5"/>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燕尾形 6"/>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4373880"/>
          </a:xfrm>
          <a:prstGeom prst="rect">
            <a:avLst/>
          </a:prstGeom>
          <a:noFill/>
        </p:spPr>
        <p:txBody>
          <a:bodyPr wrap="square" rtlCol="0" anchor="t">
            <a:no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【情景3-25】</a:t>
            </a:r>
            <a:r>
              <a:rPr lang="zh-CN" altLang="en-US">
                <a:latin typeface="楷体" panose="02010609060101010101" charset="-122"/>
                <a:ea typeface="楷体" panose="02010609060101010101" charset="-122"/>
                <a:cs typeface="楷体" panose="02010609060101010101" charset="-122"/>
              </a:rPr>
              <a:t>某投资者2006年5月购入A公司股票1 000股，每股购价为4元；A公司2007年、2008年、2009年分别派分现金股利0.2元每股、0.3元每股、0.4元每股；该投资者2009年5月以每股3.5元的价格售出该股票，则A 股票的内部收益率为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当R=3%时，NPV=0.0460；</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当R=4%时，NPV=－0.0632。</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用插值法计算求得内部收益率为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R=3%＋1%×0.046÷[0.046－（－0.0632）]≈3.42%</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sz="1600">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nvPicPr>
        <p:blipFill>
          <a:blip r:embed="rId4"/>
          <a:stretch>
            <a:fillRect/>
          </a:stretch>
        </p:blipFill>
        <p:spPr>
          <a:xfrm>
            <a:off x="1805305" y="2139950"/>
            <a:ext cx="5534025" cy="657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4" y="721043"/>
            <a:ext cx="2087624" cy="787400"/>
            <a:chOff x="1547751" y="650776"/>
            <a:chExt cx="2087624"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1"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项目小结</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TextBox 9"/>
          <p:cNvSpPr>
            <a:spLocks noChangeArrowheads="1"/>
          </p:cNvSpPr>
          <p:nvPr>
            <p:custDataLst>
              <p:tags r:id="rId1"/>
            </p:custDataLst>
          </p:nvPr>
        </p:nvSpPr>
        <p:spPr bwMode="auto">
          <a:xfrm>
            <a:off x="1264920" y="1564005"/>
            <a:ext cx="6659880" cy="283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algn="just">
              <a:lnSpc>
                <a:spcPct val="150000"/>
              </a:lnSpc>
            </a:pPr>
            <a:r>
              <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rPr>
              <a:t>　　投资可以分为对内投资和对外投资。对内投资要通过计算投资方案的现金流量，采用不同决策方法进行；对外投资是通过计算估价和内部收益率进行的。</a:t>
            </a:r>
            <a:endPar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1446530" cy="39052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项目训练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2"/>
            </p:custDataLst>
          </p:nvPr>
        </p:nvSpPr>
        <p:spPr>
          <a:xfrm>
            <a:off x="611505" y="10661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420495"/>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某公司有一投资方案，需一次性投资120 000元，使用年限为4年，每年现金净流量分别为30 000元、40 000元、50 000元和 35 000元。</a:t>
            </a:r>
            <a:endParaRPr lang="zh-CN" altLang="en-US">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3"/>
            </p:custDataLst>
          </p:nvPr>
        </p:nvSpPr>
        <p:spPr>
          <a:xfrm>
            <a:off x="611505" y="26454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【要求】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755650" y="3105150"/>
            <a:ext cx="7658735" cy="368300"/>
          </a:xfrm>
          <a:prstGeom prst="rect">
            <a:avLst/>
          </a:prstGeom>
          <a:noFill/>
        </p:spPr>
        <p:txBody>
          <a:bodyPr wrap="square" rtlCol="0" anchor="t">
            <a:spAutoFit/>
          </a:bodyPr>
          <a:p>
            <a:r>
              <a:rPr lang="zh-CN" altLang="en-US" sz="1400">
                <a:latin typeface="楷体" panose="02010609060101010101" charset="-122"/>
                <a:ea typeface="楷体" panose="02010609060101010101" charset="-122"/>
              </a:rPr>
              <a:t>　　</a:t>
            </a:r>
            <a:r>
              <a:rPr lang="zh-CN" altLang="en-US">
                <a:latin typeface="楷体" panose="02010609060101010101" charset="-122"/>
                <a:ea typeface="楷体" panose="02010609060101010101" charset="-122"/>
              </a:rPr>
              <a:t>计算该投资方案的内含报酬率，并据以评价该方案是否可行。</a:t>
            </a:r>
            <a:endParaRPr lang="zh-CN" altLang="en-US">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www.1ppt.com/moban/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行业</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www.1ppt.com/hangye/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节日</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www.1ppt.com/jieri/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素材下载：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www.1ppt.com/sucai/</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背景图片：</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www.1ppt.com/beijing/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图表下载：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www.1ppt.com/tubiao/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优秀</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www.1ppt.com/xiazai/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www.1ppt.com/powerpoint/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Word</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www.1ppt.com/word/              Excel</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www.1ppt.com/excel/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资料下载：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www.1ppt.com/ziliao/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课件下载：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www.1ppt.com/kejian/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范文下载：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www.1ppt.com/fanwen/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试卷下载：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www.1ppt.com/shiti/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教案下载：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www.1ppt.com/jiaoan/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论坛：</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www.1ppt.cn</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THANKS</a:t>
            </a:r>
            <a:endParaRPr lang="zh-CN" altLang="en-US"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任务3.1 投资管理概述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6" name="组合 5"/>
          <p:cNvGrpSpPr/>
          <p:nvPr/>
        </p:nvGrpSpPr>
        <p:grpSpPr>
          <a:xfrm>
            <a:off x="626745" y="1198880"/>
            <a:ext cx="7964805" cy="2686050"/>
            <a:chOff x="987" y="2679"/>
            <a:chExt cx="12543" cy="4230"/>
          </a:xfrm>
        </p:grpSpPr>
        <p:sp>
          <p:nvSpPr>
            <p:cNvPr id="4" name="任意多边形 3"/>
            <p:cNvSpPr/>
            <p:nvPr>
              <p:custDataLst>
                <p:tags r:id="rId4"/>
              </p:custDataLst>
            </p:nvPr>
          </p:nvSpPr>
          <p:spPr>
            <a:xfrm>
              <a:off x="987" y="2679"/>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任意多边形 4"/>
            <p:cNvSpPr/>
            <p:nvPr>
              <p:custDataLst>
                <p:tags r:id="rId5"/>
              </p:custDataLst>
            </p:nvPr>
          </p:nvSpPr>
          <p:spPr>
            <a:xfrm flipH="1">
              <a:off x="1658" y="2679"/>
              <a:ext cx="6923"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（1）项目投资。</a:t>
              </a:r>
              <a:endParaRPr lang="zh-CN" altLang="en-US" dirty="0">
                <a:solidFill>
                  <a:schemeClr val="accent1"/>
                </a:solidFill>
                <a:cs typeface="+mn-ea"/>
                <a:sym typeface="+mn-lt"/>
              </a:endParaRPr>
            </a:p>
          </p:txBody>
        </p:sp>
        <p:sp>
          <p:nvSpPr>
            <p:cNvPr id="32" name="任意多边形 31"/>
            <p:cNvSpPr/>
            <p:nvPr>
              <p:custDataLst>
                <p:tags r:id="rId6"/>
              </p:custDataLst>
            </p:nvPr>
          </p:nvSpPr>
          <p:spPr>
            <a:xfrm>
              <a:off x="987" y="5122"/>
              <a:ext cx="1009" cy="480"/>
            </a:xfrm>
            <a:custGeom>
              <a:avLst/>
              <a:gdLst>
                <a:gd name="connsiteX0" fmla="*/ 0 w 859500"/>
                <a:gd name="connsiteY0" fmla="*/ 0 h 419100"/>
                <a:gd name="connsiteX1" fmla="*/ 571500 w 859500"/>
                <a:gd name="connsiteY1" fmla="*/ 0 h 419100"/>
                <a:gd name="connsiteX2" fmla="*/ 859500 w 859500"/>
                <a:gd name="connsiteY2" fmla="*/ 419100 h 419100"/>
                <a:gd name="connsiteX3" fmla="*/ 571500 w 859500"/>
                <a:gd name="connsiteY3" fmla="*/ 419100 h 419100"/>
                <a:gd name="connsiteX4" fmla="*/ 0 w 8595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500" h="419100">
                  <a:moveTo>
                    <a:pt x="0" y="0"/>
                  </a:moveTo>
                  <a:lnTo>
                    <a:pt x="571500" y="0"/>
                  </a:lnTo>
                  <a:lnTo>
                    <a:pt x="859500" y="419100"/>
                  </a:lnTo>
                  <a:lnTo>
                    <a:pt x="571500" y="419100"/>
                  </a:lnTo>
                  <a:lnTo>
                    <a:pt x="0" y="4191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任意多边形 32"/>
            <p:cNvSpPr/>
            <p:nvPr>
              <p:custDataLst>
                <p:tags r:id="rId7"/>
              </p:custDataLst>
            </p:nvPr>
          </p:nvSpPr>
          <p:spPr>
            <a:xfrm flipH="1">
              <a:off x="1658" y="5122"/>
              <a:ext cx="6901" cy="480"/>
            </a:xfrm>
            <a:custGeom>
              <a:avLst/>
              <a:gdLst>
                <a:gd name="connsiteX0" fmla="*/ 4610100 w 4610100"/>
                <a:gd name="connsiteY0" fmla="*/ 0 h 419100"/>
                <a:gd name="connsiteX1" fmla="*/ 4322100 w 4610100"/>
                <a:gd name="connsiteY1" fmla="*/ 0 h 419100"/>
                <a:gd name="connsiteX2" fmla="*/ 0 w 4610100"/>
                <a:gd name="connsiteY2" fmla="*/ 0 h 419100"/>
                <a:gd name="connsiteX3" fmla="*/ 0 w 4610100"/>
                <a:gd name="connsiteY3" fmla="*/ 419100 h 419100"/>
                <a:gd name="connsiteX4" fmla="*/ 4322100 w 4610100"/>
                <a:gd name="connsiteY4" fmla="*/ 41910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00" h="419100">
                  <a:moveTo>
                    <a:pt x="4610100" y="0"/>
                  </a:moveTo>
                  <a:lnTo>
                    <a:pt x="4322100" y="0"/>
                  </a:lnTo>
                  <a:lnTo>
                    <a:pt x="0" y="0"/>
                  </a:lnTo>
                  <a:lnTo>
                    <a:pt x="0" y="419100"/>
                  </a:lnTo>
                  <a:lnTo>
                    <a:pt x="4322100" y="41910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p>
              <a:r>
                <a:rPr lang="zh-CN" altLang="en-US" dirty="0">
                  <a:solidFill>
                    <a:schemeClr val="accent1"/>
                  </a:solidFill>
                  <a:cs typeface="+mn-ea"/>
                  <a:sym typeface="+mn-lt"/>
                </a:rPr>
                <a:t>（2）证券投资。</a:t>
              </a:r>
              <a:endParaRPr lang="zh-CN" altLang="en-US" dirty="0">
                <a:solidFill>
                  <a:schemeClr val="accent1"/>
                </a:solidFill>
                <a:cs typeface="+mn-ea"/>
                <a:sym typeface="+mn-lt"/>
              </a:endParaRPr>
            </a:p>
          </p:txBody>
        </p:sp>
        <p:sp>
          <p:nvSpPr>
            <p:cNvPr id="34" name="文本框 33"/>
            <p:cNvSpPr txBox="1"/>
            <p:nvPr>
              <p:custDataLst>
                <p:tags r:id="rId8"/>
              </p:custDataLst>
            </p:nvPr>
          </p:nvSpPr>
          <p:spPr>
            <a:xfrm>
              <a:off x="987" y="5602"/>
              <a:ext cx="12542" cy="1307"/>
            </a:xfrm>
            <a:prstGeom prst="rect">
              <a:avLst/>
            </a:prstGeom>
            <a:noFill/>
          </p:spPr>
          <p:txBody>
            <a:bodyPr wrap="square" lIns="0" rIns="0" rtlCol="0">
              <a:spAutoFit/>
            </a:bodyPr>
            <a:p>
              <a:pPr>
                <a:lnSpc>
                  <a:spcPct val="150000"/>
                </a:lnSpc>
              </a:pPr>
              <a:r>
                <a:rPr lang="zh-CN" altLang="en-US" sz="1600" dirty="0">
                  <a:cs typeface="+mn-ea"/>
                  <a:sym typeface="+mn-lt"/>
                </a:rPr>
                <a:t>企业通过购买具有权益性的证券资产，通过证券资产上所赋予的权力，间接控制被投资企业的生产经营活动，获取投资收益，这种投资称为证券投资。</a:t>
              </a:r>
              <a:endParaRPr lang="zh-CN" altLang="en-US" sz="1600" dirty="0">
                <a:cs typeface="+mn-ea"/>
                <a:sym typeface="+mn-lt"/>
              </a:endParaRPr>
            </a:p>
          </p:txBody>
        </p:sp>
        <p:sp>
          <p:nvSpPr>
            <p:cNvPr id="39" name="任意多边形 38"/>
            <p:cNvSpPr>
              <a:spLocks noChangeAspect="1"/>
            </p:cNvSpPr>
            <p:nvPr>
              <p:custDataLst>
                <p:tags r:id="rId9"/>
              </p:custDataLst>
            </p:nvPr>
          </p:nvSpPr>
          <p:spPr>
            <a:xfrm>
              <a:off x="1279" y="2747"/>
              <a:ext cx="263" cy="33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sp>
          <p:nvSpPr>
            <p:cNvPr id="40" name="任意多边形 39"/>
            <p:cNvSpPr>
              <a:spLocks noChangeAspect="1"/>
            </p:cNvSpPr>
            <p:nvPr>
              <p:custDataLst>
                <p:tags r:id="rId10"/>
              </p:custDataLst>
            </p:nvPr>
          </p:nvSpPr>
          <p:spPr>
            <a:xfrm>
              <a:off x="1279" y="4293"/>
              <a:ext cx="340" cy="330"/>
            </a:xfrm>
            <a:custGeom>
              <a:avLst/>
              <a:gdLst>
                <a:gd name="connsiteX0" fmla="*/ 4107977 w 4995080"/>
                <a:gd name="connsiteY0" fmla="*/ 2332823 h 4962212"/>
                <a:gd name="connsiteX1" fmla="*/ 4107977 w 4995080"/>
                <a:gd name="connsiteY1" fmla="*/ 2333943 h 4962212"/>
                <a:gd name="connsiteX2" fmla="*/ 3712191 w 4995080"/>
                <a:gd name="connsiteY2" fmla="*/ 2333943 h 4962212"/>
                <a:gd name="connsiteX3" fmla="*/ 3712191 w 4995080"/>
                <a:gd name="connsiteY3" fmla="*/ 3537096 h 4962212"/>
                <a:gd name="connsiteX4" fmla="*/ 4107977 w 4995080"/>
                <a:gd name="connsiteY4" fmla="*/ 3537096 h 4962212"/>
                <a:gd name="connsiteX5" fmla="*/ 4107977 w 4995080"/>
                <a:gd name="connsiteY5" fmla="*/ 3537922 h 4962212"/>
                <a:gd name="connsiteX6" fmla="*/ 4154562 w 4995080"/>
                <a:gd name="connsiteY6" fmla="*/ 3535862 h 4962212"/>
                <a:gd name="connsiteX7" fmla="*/ 4606031 w 4995080"/>
                <a:gd name="connsiteY7" fmla="*/ 3245397 h 4962212"/>
                <a:gd name="connsiteX8" fmla="*/ 4612900 w 4995080"/>
                <a:gd name="connsiteY8" fmla="*/ 2637435 h 4962212"/>
                <a:gd name="connsiteX9" fmla="*/ 4168107 w 4995080"/>
                <a:gd name="connsiteY9" fmla="*/ 2336845 h 4962212"/>
                <a:gd name="connsiteX10" fmla="*/ 300250 w 4995080"/>
                <a:gd name="connsiteY10" fmla="*/ 1692720 h 4962212"/>
                <a:gd name="connsiteX11" fmla="*/ 300250 w 4995080"/>
                <a:gd name="connsiteY11" fmla="*/ 3825622 h 4962212"/>
                <a:gd name="connsiteX12" fmla="*/ 1144266 w 4995080"/>
                <a:gd name="connsiteY12" fmla="*/ 4669638 h 4962212"/>
                <a:gd name="connsiteX13" fmla="*/ 2558617 w 4995080"/>
                <a:gd name="connsiteY13" fmla="*/ 4669638 h 4962212"/>
                <a:gd name="connsiteX14" fmla="*/ 3398276 w 4995080"/>
                <a:gd name="connsiteY14" fmla="*/ 3911918 h 4962212"/>
                <a:gd name="connsiteX15" fmla="*/ 3401751 w 4995080"/>
                <a:gd name="connsiteY15" fmla="*/ 3843096 h 4962212"/>
                <a:gd name="connsiteX16" fmla="*/ 3398294 w 4995080"/>
                <a:gd name="connsiteY16" fmla="*/ 3843096 h 4962212"/>
                <a:gd name="connsiteX17" fmla="*/ 3398294 w 4995080"/>
                <a:gd name="connsiteY17" fmla="*/ 3537096 h 4962212"/>
                <a:gd name="connsiteX18" fmla="*/ 3402633 w 4995080"/>
                <a:gd name="connsiteY18" fmla="*/ 3537096 h 4962212"/>
                <a:gd name="connsiteX19" fmla="*/ 3402633 w 4995080"/>
                <a:gd name="connsiteY19" fmla="*/ 2333943 h 4962212"/>
                <a:gd name="connsiteX20" fmla="*/ 3398294 w 4995080"/>
                <a:gd name="connsiteY20" fmla="*/ 2333943 h 4962212"/>
                <a:gd name="connsiteX21" fmla="*/ 3398294 w 4995080"/>
                <a:gd name="connsiteY21" fmla="*/ 2027943 h 4962212"/>
                <a:gd name="connsiteX22" fmla="*/ 3402633 w 4995080"/>
                <a:gd name="connsiteY22" fmla="*/ 2027943 h 4962212"/>
                <a:gd name="connsiteX23" fmla="*/ 3402633 w 4995080"/>
                <a:gd name="connsiteY23" fmla="*/ 1692720 h 4962212"/>
                <a:gd name="connsiteX24" fmla="*/ 0 w 4995080"/>
                <a:gd name="connsiteY24" fmla="*/ 1400147 h 4962212"/>
                <a:gd name="connsiteX25" fmla="*/ 3712191 w 4995080"/>
                <a:gd name="connsiteY25" fmla="*/ 1400147 h 4962212"/>
                <a:gd name="connsiteX26" fmla="*/ 3712191 w 4995080"/>
                <a:gd name="connsiteY26" fmla="*/ 2027943 h 4962212"/>
                <a:gd name="connsiteX27" fmla="*/ 4087504 w 4995080"/>
                <a:gd name="connsiteY27" fmla="*/ 2027943 h 4962212"/>
                <a:gd name="connsiteX28" fmla="*/ 4107977 w 4995080"/>
                <a:gd name="connsiteY28" fmla="*/ 2027943 h 4962212"/>
                <a:gd name="connsiteX29" fmla="*/ 4107977 w 4995080"/>
                <a:gd name="connsiteY29" fmla="*/ 2029312 h 4962212"/>
                <a:gd name="connsiteX30" fmla="*/ 4208606 w 4995080"/>
                <a:gd name="connsiteY30" fmla="*/ 2036043 h 4962212"/>
                <a:gd name="connsiteX31" fmla="*/ 4876884 w 4995080"/>
                <a:gd name="connsiteY31" fmla="*/ 2487664 h 4962212"/>
                <a:gd name="connsiteX32" fmla="*/ 4866564 w 4995080"/>
                <a:gd name="connsiteY32" fmla="*/ 3401096 h 4962212"/>
                <a:gd name="connsiteX33" fmla="*/ 4188253 w 4995080"/>
                <a:gd name="connsiteY33" fmla="*/ 3837504 h 4962212"/>
                <a:gd name="connsiteX34" fmla="*/ 4107977 w 4995080"/>
                <a:gd name="connsiteY34" fmla="*/ 3841053 h 4962212"/>
                <a:gd name="connsiteX35" fmla="*/ 4107977 w 4995080"/>
                <a:gd name="connsiteY35" fmla="*/ 3843096 h 4962212"/>
                <a:gd name="connsiteX36" fmla="*/ 3712191 w 4995080"/>
                <a:gd name="connsiteY36" fmla="*/ 3843096 h 4962212"/>
                <a:gd name="connsiteX37" fmla="*/ 3712191 w 4995080"/>
                <a:gd name="connsiteY37" fmla="*/ 3952295 h 4962212"/>
                <a:gd name="connsiteX38" fmla="*/ 2702274 w 4995080"/>
                <a:gd name="connsiteY38" fmla="*/ 4962212 h 4962212"/>
                <a:gd name="connsiteX39" fmla="*/ 1009917 w 4995080"/>
                <a:gd name="connsiteY39" fmla="*/ 4962212 h 4962212"/>
                <a:gd name="connsiteX40" fmla="*/ 0 w 4995080"/>
                <a:gd name="connsiteY40" fmla="*/ 3952295 h 4962212"/>
                <a:gd name="connsiteX41" fmla="*/ 2497537 w 4995080"/>
                <a:gd name="connsiteY41" fmla="*/ 1 h 4962212"/>
                <a:gd name="connsiteX42" fmla="*/ 2893322 w 4995080"/>
                <a:gd name="connsiteY42" fmla="*/ 1 h 4962212"/>
                <a:gd name="connsiteX43" fmla="*/ 2893322 w 4995080"/>
                <a:gd name="connsiteY43" fmla="*/ 1086248 h 4962212"/>
                <a:gd name="connsiteX44" fmla="*/ 2497537 w 4995080"/>
                <a:gd name="connsiteY44" fmla="*/ 1086248 h 4962212"/>
                <a:gd name="connsiteX45" fmla="*/ 818867 w 4995080"/>
                <a:gd name="connsiteY45" fmla="*/ 0 h 4962212"/>
                <a:gd name="connsiteX46" fmla="*/ 1214652 w 4995080"/>
                <a:gd name="connsiteY46" fmla="*/ 0 h 4962212"/>
                <a:gd name="connsiteX47" fmla="*/ 1214652 w 4995080"/>
                <a:gd name="connsiteY47" fmla="*/ 1086248 h 4962212"/>
                <a:gd name="connsiteX48" fmla="*/ 818867 w 4995080"/>
                <a:gd name="connsiteY48" fmla="*/ 1086248 h 4962212"/>
                <a:gd name="connsiteX49" fmla="*/ 1658202 w 4995080"/>
                <a:gd name="connsiteY49" fmla="*/ 0 h 4962212"/>
                <a:gd name="connsiteX50" fmla="*/ 2053987 w 4995080"/>
                <a:gd name="connsiteY50" fmla="*/ 0 h 4962212"/>
                <a:gd name="connsiteX51" fmla="*/ 2053987 w 4995080"/>
                <a:gd name="connsiteY51" fmla="*/ 1086248 h 4962212"/>
                <a:gd name="connsiteX52" fmla="*/ 1658202 w 4995080"/>
                <a:gd name="connsiteY52" fmla="*/ 1086248 h 496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995080" h="4962212">
                  <a:moveTo>
                    <a:pt x="4107977" y="2332823"/>
                  </a:moveTo>
                  <a:lnTo>
                    <a:pt x="4107977" y="2333943"/>
                  </a:lnTo>
                  <a:lnTo>
                    <a:pt x="3712191" y="2333943"/>
                  </a:lnTo>
                  <a:lnTo>
                    <a:pt x="3712191" y="3537096"/>
                  </a:lnTo>
                  <a:lnTo>
                    <a:pt x="4107977" y="3537096"/>
                  </a:lnTo>
                  <a:lnTo>
                    <a:pt x="4107977" y="3537922"/>
                  </a:lnTo>
                  <a:lnTo>
                    <a:pt x="4154562" y="3535862"/>
                  </a:lnTo>
                  <a:cubicBezTo>
                    <a:pt x="4340619" y="3515106"/>
                    <a:pt x="4508431" y="3408714"/>
                    <a:pt x="4606031" y="3245397"/>
                  </a:cubicBezTo>
                  <a:cubicBezTo>
                    <a:pt x="4717574" y="3058749"/>
                    <a:pt x="4720197" y="2826555"/>
                    <a:pt x="4612900" y="2637435"/>
                  </a:cubicBezTo>
                  <a:cubicBezTo>
                    <a:pt x="4519015" y="2471955"/>
                    <a:pt x="4353648" y="2361798"/>
                    <a:pt x="4168107" y="2336845"/>
                  </a:cubicBezTo>
                  <a:close/>
                  <a:moveTo>
                    <a:pt x="300250" y="1692720"/>
                  </a:moveTo>
                  <a:lnTo>
                    <a:pt x="300250" y="3825622"/>
                  </a:lnTo>
                  <a:cubicBezTo>
                    <a:pt x="300250" y="4291759"/>
                    <a:pt x="678129" y="4669638"/>
                    <a:pt x="1144266" y="4669638"/>
                  </a:cubicBezTo>
                  <a:lnTo>
                    <a:pt x="2558617" y="4669638"/>
                  </a:lnTo>
                  <a:cubicBezTo>
                    <a:pt x="2995621" y="4669638"/>
                    <a:pt x="3355054" y="4337518"/>
                    <a:pt x="3398276" y="3911918"/>
                  </a:cubicBezTo>
                  <a:lnTo>
                    <a:pt x="3401751" y="3843096"/>
                  </a:lnTo>
                  <a:lnTo>
                    <a:pt x="3398294" y="3843096"/>
                  </a:lnTo>
                  <a:lnTo>
                    <a:pt x="3398294" y="3537096"/>
                  </a:lnTo>
                  <a:lnTo>
                    <a:pt x="3402633" y="3537096"/>
                  </a:lnTo>
                  <a:lnTo>
                    <a:pt x="3402633" y="2333943"/>
                  </a:lnTo>
                  <a:lnTo>
                    <a:pt x="3398294" y="2333943"/>
                  </a:lnTo>
                  <a:lnTo>
                    <a:pt x="3398294" y="2027943"/>
                  </a:lnTo>
                  <a:lnTo>
                    <a:pt x="3402633" y="2027943"/>
                  </a:lnTo>
                  <a:lnTo>
                    <a:pt x="3402633" y="1692720"/>
                  </a:lnTo>
                  <a:close/>
                  <a:moveTo>
                    <a:pt x="0" y="1400147"/>
                  </a:moveTo>
                  <a:lnTo>
                    <a:pt x="3712191" y="1400147"/>
                  </a:lnTo>
                  <a:lnTo>
                    <a:pt x="3712191" y="2027943"/>
                  </a:lnTo>
                  <a:lnTo>
                    <a:pt x="4087504" y="2027943"/>
                  </a:lnTo>
                  <a:lnTo>
                    <a:pt x="4107977" y="2027943"/>
                  </a:lnTo>
                  <a:lnTo>
                    <a:pt x="4107977" y="2029312"/>
                  </a:lnTo>
                  <a:lnTo>
                    <a:pt x="4208606" y="2036043"/>
                  </a:lnTo>
                  <a:cubicBezTo>
                    <a:pt x="4487372" y="2073534"/>
                    <a:pt x="4735826" y="2239038"/>
                    <a:pt x="4876884" y="2487664"/>
                  </a:cubicBezTo>
                  <a:cubicBezTo>
                    <a:pt x="5038093" y="2771807"/>
                    <a:pt x="5034152" y="3120667"/>
                    <a:pt x="4866564" y="3401096"/>
                  </a:cubicBezTo>
                  <a:cubicBezTo>
                    <a:pt x="4719925" y="3646472"/>
                    <a:pt x="4467795" y="3806321"/>
                    <a:pt x="4188253" y="3837504"/>
                  </a:cubicBezTo>
                  <a:lnTo>
                    <a:pt x="4107977" y="3841053"/>
                  </a:lnTo>
                  <a:lnTo>
                    <a:pt x="4107977" y="3843096"/>
                  </a:lnTo>
                  <a:lnTo>
                    <a:pt x="3712191" y="3843096"/>
                  </a:lnTo>
                  <a:lnTo>
                    <a:pt x="3712191" y="3952295"/>
                  </a:lnTo>
                  <a:cubicBezTo>
                    <a:pt x="3712191" y="4510057"/>
                    <a:pt x="3260036" y="4962212"/>
                    <a:pt x="2702274" y="4962212"/>
                  </a:cubicBezTo>
                  <a:lnTo>
                    <a:pt x="1009917" y="4962212"/>
                  </a:lnTo>
                  <a:cubicBezTo>
                    <a:pt x="452155" y="4962212"/>
                    <a:pt x="0" y="4510057"/>
                    <a:pt x="0" y="3952295"/>
                  </a:cubicBezTo>
                  <a:close/>
                  <a:moveTo>
                    <a:pt x="2497537" y="1"/>
                  </a:moveTo>
                  <a:lnTo>
                    <a:pt x="2893322" y="1"/>
                  </a:lnTo>
                  <a:lnTo>
                    <a:pt x="2893322" y="1086248"/>
                  </a:lnTo>
                  <a:lnTo>
                    <a:pt x="2497537" y="1086248"/>
                  </a:lnTo>
                  <a:close/>
                  <a:moveTo>
                    <a:pt x="818867" y="0"/>
                  </a:moveTo>
                  <a:lnTo>
                    <a:pt x="1214652" y="0"/>
                  </a:lnTo>
                  <a:lnTo>
                    <a:pt x="1214652" y="1086248"/>
                  </a:lnTo>
                  <a:lnTo>
                    <a:pt x="818867" y="1086248"/>
                  </a:lnTo>
                  <a:close/>
                  <a:moveTo>
                    <a:pt x="1658202" y="0"/>
                  </a:moveTo>
                  <a:lnTo>
                    <a:pt x="2053987" y="0"/>
                  </a:lnTo>
                  <a:lnTo>
                    <a:pt x="2053987" y="1086248"/>
                  </a:lnTo>
                  <a:lnTo>
                    <a:pt x="1658202" y="10862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10" name="文本框 9"/>
            <p:cNvSpPr txBox="1"/>
            <p:nvPr>
              <p:custDataLst>
                <p:tags r:id="rId11"/>
              </p:custDataLst>
            </p:nvPr>
          </p:nvSpPr>
          <p:spPr>
            <a:xfrm>
              <a:off x="987" y="3271"/>
              <a:ext cx="12543" cy="1307"/>
            </a:xfrm>
            <a:prstGeom prst="rect">
              <a:avLst/>
            </a:prstGeom>
            <a:noFill/>
          </p:spPr>
          <p:txBody>
            <a:bodyPr wrap="square" lIns="0" rIns="0" rtlCol="0">
              <a:spAutoFit/>
            </a:bodyPr>
            <a:p>
              <a:pPr>
                <a:lnSpc>
                  <a:spcPct val="150000"/>
                </a:lnSpc>
              </a:pPr>
              <a:r>
                <a:rPr lang="zh-CN" altLang="en-US" sz="1600" dirty="0">
                  <a:cs typeface="+mn-ea"/>
                  <a:sym typeface="+mn-lt"/>
                </a:rPr>
                <a:t>通过购买具有实质内涵的经营资产（包括有形资产和无形资产）形成具体的生产经营能力，开展实质性的生产经营活动，谋取经营利润，这类投资称为项目投资。</a:t>
              </a:r>
              <a:endParaRPr lang="zh-CN" altLang="en-US" sz="1600" dirty="0">
                <a:cs typeface="+mn-ea"/>
                <a:sym typeface="+mn-lt"/>
              </a:endParaRPr>
            </a:p>
          </p:txBody>
        </p:sp>
      </p:grpSp>
      <p:sp>
        <p:nvSpPr>
          <p:cNvPr id="2" name="文本框 1"/>
          <p:cNvSpPr txBox="1"/>
          <p:nvPr/>
        </p:nvSpPr>
        <p:spPr>
          <a:xfrm>
            <a:off x="611505" y="659765"/>
            <a:ext cx="513651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按投资对象的存在形态和性质分类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DIAGRAM_VIRTUALLY_FRAME" val="{&quot;height&quot;:416.26409448818896,&quot;left&quot;:48.999999999999986,&quot;top&quot;:118.05,&quot;width&quot;:907}"/>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DIAGRAM_VIRTUALLY_FRAME" val="{&quot;height&quot;:416.26409448818896,&quot;left&quot;:48.999999999999986,&quot;top&quot;:118.05,&quot;width&quot;:907}"/>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DIAGRAM_VIRTUALLY_FRAME" val="{&quot;height&quot;:416.26409448818896,&quot;left&quot;:48.999999999999986,&quot;top&quot;:118.05,&quot;width&quot;:907}"/>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416.26409448818896,&quot;left&quot;:48.999999999999986,&quot;top&quot;:118.05,&quot;width&quot;:907}"/>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DIAGRAM_VIRTUALLY_FRAME" val="{&quot;height&quot;:416.26409448818896,&quot;left&quot;:48.999999999999986,&quot;top&quot;:118.05,&quot;width&quot;:907}"/>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416.26409448818896,&quot;left&quot;:48.999999999999986,&quot;top&quot;:118.05,&quot;width&quot;:907}"/>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416.26409448818896,&quot;left&quot;:48.999999999999986,&quot;top&quot;:118.05,&quot;width&quot;:907}"/>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DIAGRAM_VIRTUALLY_FRAME" val="{&quot;height&quot;:416.26409448818896,&quot;left&quot;:48.999999999999986,&quot;top&quot;:118.05,&quot;width&quot;:907}"/>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DIAGRAM_VIRTUALLY_FRAME" val="{&quot;height&quot;:416.26409448818896,&quot;left&quot;:48.999999999999986,&quot;top&quot;:118.05,&quot;width&quot;:907}"/>
</p:tagLst>
</file>

<file path=ppt/tags/tag220.xml><?xml version="1.0" encoding="utf-8"?>
<p:tagLst xmlns:p="http://schemas.openxmlformats.org/presentationml/2006/main">
  <p:tag name="KSO_WM_BEAUTIFY_FLAG" val=""/>
  <p:tag name="KSO_WM_DIAGRAM_VIRTUALLY_FRAME" val="{&quot;height&quot;:248.25,&quot;left&quot;:48.15,&quot;top&quot;:49.45,&quot;width&quot;:629.5}"/>
</p:tagLst>
</file>

<file path=ppt/tags/tag221.xml><?xml version="1.0" encoding="utf-8"?>
<p:tagLst xmlns:p="http://schemas.openxmlformats.org/presentationml/2006/main">
  <p:tag name="KSO_WM_DIAGRAM_VIRTUALLY_FRAME" val="{&quot;height&quot;:248.25,&quot;left&quot;:48.15,&quot;top&quot;:49.45,&quot;width&quot;:629.5}"/>
</p:tagLst>
</file>

<file path=ppt/tags/tag222.xml><?xml version="1.0" encoding="utf-8"?>
<p:tagLst xmlns:p="http://schemas.openxmlformats.org/presentationml/2006/main">
  <p:tag name="KSO_WM_DIAGRAM_VIRTUALLY_FRAME" val="{&quot;height&quot;:248.25,&quot;left&quot;:48.15,&quot;top&quot;:49.45,&quot;width&quot;:629.5}"/>
</p:tagLst>
</file>

<file path=ppt/tags/tag223.xml><?xml version="1.0" encoding="utf-8"?>
<p:tagLst xmlns:p="http://schemas.openxmlformats.org/presentationml/2006/main">
  <p:tag name="KSO_WM_DIAGRAM_VIRTUALLY_FRAME" val="{&quot;height&quot;:248.25,&quot;left&quot;:48.15,&quot;top&quot;:49.45,&quot;width&quot;:629.5}"/>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DIAGRAM_VIRTUALLY_FRAME" val="{&quot;height&quot;:416.26409448818896,&quot;left&quot;:48.999999999999986,&quot;top&quot;:118.05,&quot;width&quot;:907}"/>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DIAGRAM_VIRTUALLY_FRAME" val="{&quot;height&quot;:416.26409448818896,&quot;left&quot;:48.999999999999986,&quot;top&quot;:118.05,&quot;width&quot;:907}"/>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DIAGRAM_VIRTUALLY_FRAME" val="{&quot;height&quot;:416.26409448818896,&quot;left&quot;:48.999999999999986,&quot;top&quot;:118.05,&quot;width&quot;:907}"/>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 name="KSO_WM_DIAGRAM_VIRTUALLY_FRAME" val="{&quot;height&quot;:248.25,&quot;left&quot;:48.15,&quot;top&quot;:49.45,&quot;width&quot;:629.5}"/>
</p:tagLst>
</file>

<file path=ppt/tags/tag264.xml><?xml version="1.0" encoding="utf-8"?>
<p:tagLst xmlns:p="http://schemas.openxmlformats.org/presentationml/2006/main">
  <p:tag name="KSO_WM_DIAGRAM_VIRTUALLY_FRAME" val="{&quot;height&quot;:248.25,&quot;left&quot;:48.15,&quot;top&quot;:49.45,&quot;width&quot;:629.5}"/>
</p:tagLst>
</file>

<file path=ppt/tags/tag265.xml><?xml version="1.0" encoding="utf-8"?>
<p:tagLst xmlns:p="http://schemas.openxmlformats.org/presentationml/2006/main">
  <p:tag name="KSO_WM_DIAGRAM_VIRTUALLY_FRAME" val="{&quot;height&quot;:248.25,&quot;left&quot;:48.15,&quot;top&quot;:49.45,&quot;width&quot;:629.5}"/>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DIAGRAM_VIRTUALLY_FRAME" val="{&quot;height&quot;:248.25,&quot;left&quot;:48.15,&quot;top&quot;:49.45,&quot;width&quot;:629.5}"/>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DIAGRAM_VIRTUALLY_FRAME" val="{&quot;height&quot;:248.25,&quot;left&quot;:48.15,&quot;top&quot;:49.45,&quot;width&quot;:629.5}"/>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DIAGRAM_VIRTUALLY_FRAME" val="{&quot;height&quot;:248.25,&quot;left&quot;:48.15,&quot;top&quot;:49.45,&quot;width&quot;:629.5}"/>
</p:tagLst>
</file>

<file path=ppt/tags/tag275.xml><?xml version="1.0" encoding="utf-8"?>
<p:tagLst xmlns:p="http://schemas.openxmlformats.org/presentationml/2006/main">
  <p:tag name="KSO_WM_DIAGRAM_VIRTUALLY_FRAME" val="{&quot;height&quot;:248.25,&quot;left&quot;:48.15,&quot;top&quot;:49.45,&quot;width&quot;:629.5}"/>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DIAGRAM_VIRTUALLY_FRAME" val="{&quot;height&quot;:248.25,&quot;left&quot;:48.15,&quot;top&quot;:49.45,&quot;width&quot;:629.5}"/>
</p:tagLst>
</file>

<file path=ppt/tags/tag286.xml><?xml version="1.0" encoding="utf-8"?>
<p:tagLst xmlns:p="http://schemas.openxmlformats.org/presentationml/2006/main">
  <p:tag name="KSO_WM_DIAGRAM_VIRTUALLY_FRAME" val="{&quot;height&quot;:248.25,&quot;left&quot;:48.15,&quot;top&quot;:49.45,&quot;width&quot;:629.5}"/>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DIAGRAM_VIRTUALLY_FRAME" val="{&quot;height&quot;:248.25,&quot;left&quot;:48.15,&quot;top&quot;:49.45,&quot;width&quot;:629.5}"/>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416.26409448818896,&quot;left&quot;:48.999999999999986,&quot;top&quot;:118.05,&quot;width&quot;:907}"/>
</p:tagLst>
</file>

<file path=ppt/tags/tag300.xml><?xml version="1.0" encoding="utf-8"?>
<p:tagLst xmlns:p="http://schemas.openxmlformats.org/presentationml/2006/main">
  <p:tag name="KSO_WM_DIAGRAM_VIRTUALLY_FRAME" val="{&quot;height&quot;:248.25,&quot;left&quot;:48.15,&quot;top&quot;:49.45,&quot;width&quot;:629.5}"/>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 name="KSO_WM_DIAGRAM_VIRTUALLY_FRAME" val="{&quot;height&quot;:248.25,&quot;left&quot;:48.15,&quot;top&quot;:49.45,&quot;width&quot;:629.5}"/>
</p:tagLst>
</file>

<file path=ppt/tags/tag305.xml><?xml version="1.0" encoding="utf-8"?>
<p:tagLst xmlns:p="http://schemas.openxmlformats.org/presentationml/2006/main">
  <p:tag name="KSO_WM_DIAGRAM_VIRTUALLY_FRAME" val="{&quot;height&quot;:248.25,&quot;left&quot;:48.15,&quot;top&quot;:49.45,&quot;width&quot;:629.5}"/>
</p:tagLst>
</file>

<file path=ppt/tags/tag306.xml><?xml version="1.0" encoding="utf-8"?>
<p:tagLst xmlns:p="http://schemas.openxmlformats.org/presentationml/2006/main">
  <p:tag name="KSO_WM_DIAGRAM_VIRTUALLY_FRAME" val="{&quot;height&quot;:248.25,&quot;left&quot;:48.15,&quot;top&quot;:49.45,&quot;width&quot;:629.5}"/>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DIAGRAM_VIRTUALLY_FRAME" val="{&quot;height&quot;:416.26409448818896,&quot;left&quot;:48.999999999999986,&quot;top&quot;:118.05,&quot;width&quot;:907}"/>
</p:tagLst>
</file>

<file path=ppt/tags/tag310.xml><?xml version="1.0" encoding="utf-8"?>
<p:tagLst xmlns:p="http://schemas.openxmlformats.org/presentationml/2006/main">
  <p:tag name="KSO_WM_DIAGRAM_VIRTUALLY_FRAME" val="{&quot;height&quot;:248.25,&quot;left&quot;:48.15,&quot;top&quot;:49.45,&quot;width&quot;:629.5}"/>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DIAGRAM_VIRTUALLY_FRAME" val="{&quot;height&quot;:416.26409448818896,&quot;left&quot;:48.999999999999986,&quot;top&quot;:118.05,&quot;width&quot;:907}"/>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DIAGRAM_VIRTUALLY_FRAME" val="{&quot;height&quot;:187.3,&quot;left&quot;:48.15,&quot;top&quot;:97.15,&quot;width&quot;:617.25}"/>
  <p:tag name="KSO_WM_BEAUTIFY_FLAG" val=""/>
</p:tagLst>
</file>

<file path=ppt/tags/tag326.xml><?xml version="1.0" encoding="utf-8"?>
<p:tagLst xmlns:p="http://schemas.openxmlformats.org/presentationml/2006/main">
  <p:tag name="KSO_WM_DIAGRAM_VIRTUALLY_FRAME" val="{&quot;height&quot;:187.3,&quot;left&quot;:48.15,&quot;top&quot;:97.15,&quot;width&quot;:617.25}"/>
  <p:tag name="KSO_WM_BEAUTIFY_FLAG" val=""/>
</p:tagLst>
</file>

<file path=ppt/tags/tag327.xml><?xml version="1.0" encoding="utf-8"?>
<p:tagLst xmlns:p="http://schemas.openxmlformats.org/presentationml/2006/main">
  <p:tag name="ISPRING_RESOURCE_PATHS_HASH_2" val="17416ab3169b4d2b6e219e80d68016f511bed39f"/>
  <p:tag name="ISPRING_PRESENTATION_TITLE" val="简约红色财务金融数据分析PPT模版"/>
  <p:tag name="ISPRING_FIRST_PUBLISH" val="1"/>
  <p:tag name="commondata" val="eyJoZGlkIjoiZTViMmU4N2NkNWQ3NjhjMzRjMTI0MGM5Y2MxMmZjMmEifQ=="/>
  <p:tag name="resource_record_key" val="{&quot;13&quot;:[20174685,20184167],&quot;70&quot;:[3314370,3314197,3314292,3312235,3314673,3316196,3316198,3313591,3316162,3314320,3316160,3313710,3312479,3323785,3314163,3314336,3317675,3322565,3322492,3324940,3314594,3320037,3324712,3316374,3316118,3323779,3312117,3324608,3319434,3324933,3316058,3322235,3323777,3319356]}"/>
</p:tagLst>
</file>

<file path=ppt/tags/tag33.xml><?xml version="1.0" encoding="utf-8"?>
<p:tagLst xmlns:p="http://schemas.openxmlformats.org/presentationml/2006/main">
  <p:tag name="KSO_WM_DIAGRAM_VIRTUALLY_FRAME" val="{&quot;height&quot;:416.26409448818896,&quot;left&quot;:48.999999999999986,&quot;top&quot;:118.05,&quot;width&quot;:907}"/>
</p:tagLst>
</file>

<file path=ppt/tags/tag34.xml><?xml version="1.0" encoding="utf-8"?>
<p:tagLst xmlns:p="http://schemas.openxmlformats.org/presentationml/2006/main">
  <p:tag name="KSO_WM_DIAGRAM_VIRTUALLY_FRAME" val="{&quot;height&quot;:416.26409448818896,&quot;left&quot;:48.999999999999986,&quot;top&quot;:118.05,&quot;width&quot;:907}"/>
</p:tagLst>
</file>

<file path=ppt/tags/tag35.xml><?xml version="1.0" encoding="utf-8"?>
<p:tagLst xmlns:p="http://schemas.openxmlformats.org/presentationml/2006/main">
  <p:tag name="KSO_WM_DIAGRAM_VIRTUALLY_FRAME" val="{&quot;height&quot;:416.26409448818896,&quot;left&quot;:48.999999999999986,&quot;top&quot;:118.05,&quot;width&quot;:907}"/>
</p:tagLst>
</file>

<file path=ppt/tags/tag36.xml><?xml version="1.0" encoding="utf-8"?>
<p:tagLst xmlns:p="http://schemas.openxmlformats.org/presentationml/2006/main">
  <p:tag name="KSO_WM_DIAGRAM_VIRTUALLY_FRAME" val="{&quot;height&quot;:416.26409448818896,&quot;left&quot;:48.999999999999986,&quot;top&quot;:118.05,&quot;width&quot;:907}"/>
</p:tagLst>
</file>

<file path=ppt/tags/tag37.xml><?xml version="1.0" encoding="utf-8"?>
<p:tagLst xmlns:p="http://schemas.openxmlformats.org/presentationml/2006/main">
  <p:tag name="KSO_WM_DIAGRAM_VIRTUALLY_FRAME" val="{&quot;height&quot;:416.26409448818896,&quot;left&quot;:48.999999999999986,&quot;top&quot;:118.05,&quot;width&quot;:907}"/>
</p:tagLst>
</file>

<file path=ppt/tags/tag38.xml><?xml version="1.0" encoding="utf-8"?>
<p:tagLst xmlns:p="http://schemas.openxmlformats.org/presentationml/2006/main">
  <p:tag name="KSO_WM_DIAGRAM_VIRTUALLY_FRAME" val="{&quot;height&quot;:416.26409448818896,&quot;left&quot;:48.999999999999986,&quot;top&quot;:118.05,&quot;width&quot;:907}"/>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DIAGRAM_VIRTUALLY_FRAME" val="{&quot;height&quot;:416.26409448818896,&quot;left&quot;:48.999999999999986,&quot;top&quot;:118.05,&quot;width&quot;:907}"/>
</p:tagLst>
</file>

<file path=ppt/tags/tag43.xml><?xml version="1.0" encoding="utf-8"?>
<p:tagLst xmlns:p="http://schemas.openxmlformats.org/presentationml/2006/main">
  <p:tag name="KSO_WM_DIAGRAM_VIRTUALLY_FRAME" val="{&quot;height&quot;:416.26409448818896,&quot;left&quot;:48.999999999999986,&quot;top&quot;:118.05,&quot;width&quot;:907}"/>
</p:tagLst>
</file>

<file path=ppt/tags/tag44.xml><?xml version="1.0" encoding="utf-8"?>
<p:tagLst xmlns:p="http://schemas.openxmlformats.org/presentationml/2006/main">
  <p:tag name="KSO_WM_DIAGRAM_VIRTUALLY_FRAME" val="{&quot;height&quot;:416.26409448818896,&quot;left&quot;:48.999999999999986,&quot;top&quot;:118.05,&quot;width&quot;:907}"/>
</p:tagLst>
</file>

<file path=ppt/tags/tag45.xml><?xml version="1.0" encoding="utf-8"?>
<p:tagLst xmlns:p="http://schemas.openxmlformats.org/presentationml/2006/main">
  <p:tag name="KSO_WM_DIAGRAM_VIRTUALLY_FRAME" val="{&quot;height&quot;:416.26409448818896,&quot;left&quot;:48.999999999999986,&quot;top&quot;:118.05,&quot;width&quot;:907}"/>
</p:tagLst>
</file>

<file path=ppt/tags/tag46.xml><?xml version="1.0" encoding="utf-8"?>
<p:tagLst xmlns:p="http://schemas.openxmlformats.org/presentationml/2006/main">
  <p:tag name="KSO_WM_DIAGRAM_VIRTUALLY_FRAME" val="{&quot;height&quot;:416.26409448818896,&quot;left&quot;:48.999999999999986,&quot;top&quot;:118.05,&quot;width&quot;:907}"/>
</p:tagLst>
</file>

<file path=ppt/tags/tag47.xml><?xml version="1.0" encoding="utf-8"?>
<p:tagLst xmlns:p="http://schemas.openxmlformats.org/presentationml/2006/main">
  <p:tag name="KSO_WM_DIAGRAM_VIRTUALLY_FRAME" val="{&quot;height&quot;:416.26409448818896,&quot;left&quot;:48.999999999999986,&quot;top&quot;:118.05,&quot;width&quot;:907}"/>
</p:tagLst>
</file>

<file path=ppt/tags/tag48.xml><?xml version="1.0" encoding="utf-8"?>
<p:tagLst xmlns:p="http://schemas.openxmlformats.org/presentationml/2006/main">
  <p:tag name="KSO_WM_DIAGRAM_VIRTUALLY_FRAME" val="{&quot;height&quot;:416.26409448818896,&quot;left&quot;:48.999999999999986,&quot;top&quot;:118.05,&quot;width&quot;:907}"/>
</p:tagLst>
</file>

<file path=ppt/tags/tag49.xml><?xml version="1.0" encoding="utf-8"?>
<p:tagLst xmlns:p="http://schemas.openxmlformats.org/presentationml/2006/main">
  <p:tag name="KSO_WM_DIAGRAM_VIRTUALLY_FRAME" val="{&quot;height&quot;:416.26409448818896,&quot;left&quot;:48.999999999999986,&quot;top&quot;:118.05,&quot;width&quot;:907}"/>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DIAGRAM_VIRTUALLY_FRAME" val="{&quot;height&quot;:240.55,&quot;left&quot;:49.35,&quot;top&quot;:94.4,&quot;width&quot;:627.15}"/>
</p:tagLst>
</file>

<file path=ppt/tags/tag54.xml><?xml version="1.0" encoding="utf-8"?>
<p:tagLst xmlns:p="http://schemas.openxmlformats.org/presentationml/2006/main">
  <p:tag name="KSO_WM_DIAGRAM_VIRTUALLY_FRAME" val="{&quot;height&quot;:240.55,&quot;left&quot;:49.35,&quot;top&quot;:94.4,&quot;width&quot;:627.15}"/>
</p:tagLst>
</file>

<file path=ppt/tags/tag55.xml><?xml version="1.0" encoding="utf-8"?>
<p:tagLst xmlns:p="http://schemas.openxmlformats.org/presentationml/2006/main">
  <p:tag name="KSO_WM_DIAGRAM_VIRTUALLY_FRAME" val="{&quot;height&quot;:240.55,&quot;left&quot;:49.35,&quot;top&quot;:94.4,&quot;width&quot;:627.15}"/>
</p:tagLst>
</file>

<file path=ppt/tags/tag56.xml><?xml version="1.0" encoding="utf-8"?>
<p:tagLst xmlns:p="http://schemas.openxmlformats.org/presentationml/2006/main">
  <p:tag name="KSO_WM_DIAGRAM_VIRTUALLY_FRAME" val="{&quot;height&quot;:240.55,&quot;left&quot;:49.35,&quot;top&quot;:94.4,&quot;width&quot;:627.15}"/>
</p:tagLst>
</file>

<file path=ppt/tags/tag57.xml><?xml version="1.0" encoding="utf-8"?>
<p:tagLst xmlns:p="http://schemas.openxmlformats.org/presentationml/2006/main">
  <p:tag name="KSO_WM_DIAGRAM_VIRTUALLY_FRAME" val="{&quot;height&quot;:240.55,&quot;left&quot;:49.35,&quot;top&quot;:94.4,&quot;width&quot;:627.15}"/>
</p:tagLst>
</file>

<file path=ppt/tags/tag58.xml><?xml version="1.0" encoding="utf-8"?>
<p:tagLst xmlns:p="http://schemas.openxmlformats.org/presentationml/2006/main">
  <p:tag name="KSO_WM_DIAGRAM_VIRTUALLY_FRAME" val="{&quot;height&quot;:240.55,&quot;left&quot;:49.35,&quot;top&quot;:94.4,&quot;width&quot;:627.15}"/>
</p:tagLst>
</file>

<file path=ppt/tags/tag59.xml><?xml version="1.0" encoding="utf-8"?>
<p:tagLst xmlns:p="http://schemas.openxmlformats.org/presentationml/2006/main">
  <p:tag name="KSO_WM_DIAGRAM_VIRTUALLY_FRAME" val="{&quot;height&quot;:240.55,&quot;left&quot;:49.35,&quot;top&quot;:94.4,&quot;width&quot;:627.15}"/>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240.55,&quot;left&quot;:49.35,&quot;top&quot;:94.4,&quot;width&quot;:627.15}"/>
</p:tagLst>
</file>

<file path=ppt/tags/tag61.xml><?xml version="1.0" encoding="utf-8"?>
<p:tagLst xmlns:p="http://schemas.openxmlformats.org/presentationml/2006/main">
  <p:tag name="KSO_WM_DIAGRAM_VIRTUALLY_FRAME" val="{&quot;height&quot;:240.55,&quot;left&quot;:49.35,&quot;top&quot;:94.4,&quot;width&quot;:627.15}"/>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DIAGRAM_VIRTUALLY_FRAME" val="{&quot;height&quot;:240.55,&quot;left&quot;:49.35,&quot;top&quot;:94.4,&quot;width&quot;:627.15}"/>
</p:tagLst>
</file>

<file path=ppt/tags/tag66.xml><?xml version="1.0" encoding="utf-8"?>
<p:tagLst xmlns:p="http://schemas.openxmlformats.org/presentationml/2006/main">
  <p:tag name="KSO_WM_DIAGRAM_VIRTUALLY_FRAME" val="{&quot;height&quot;:240.55,&quot;left&quot;:49.35,&quot;top&quot;:94.4,&quot;width&quot;:627.15}"/>
</p:tagLst>
</file>

<file path=ppt/tags/tag67.xml><?xml version="1.0" encoding="utf-8"?>
<p:tagLst xmlns:p="http://schemas.openxmlformats.org/presentationml/2006/main">
  <p:tag name="KSO_WM_DIAGRAM_VIRTUALLY_FRAME" val="{&quot;height&quot;:240.55,&quot;left&quot;:49.35,&quot;top&quot;:94.4,&quot;width&quot;:627.15}"/>
</p:tagLst>
</file>

<file path=ppt/tags/tag68.xml><?xml version="1.0" encoding="utf-8"?>
<p:tagLst xmlns:p="http://schemas.openxmlformats.org/presentationml/2006/main">
  <p:tag name="KSO_WM_DIAGRAM_VIRTUALLY_FRAME" val="{&quot;height&quot;:240.55,&quot;left&quot;:49.35,&quot;top&quot;:94.4,&quot;width&quot;:627.15}"/>
</p:tagLst>
</file>

<file path=ppt/tags/tag69.xml><?xml version="1.0" encoding="utf-8"?>
<p:tagLst xmlns:p="http://schemas.openxmlformats.org/presentationml/2006/main">
  <p:tag name="KSO_WM_DIAGRAM_VIRTUALLY_FRAME" val="{&quot;height&quot;:240.55,&quot;left&quot;:49.35,&quot;top&quot;:94.4,&quot;width&quot;:627.15}"/>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240.55,&quot;left&quot;:49.35,&quot;top&quot;:94.4,&quot;width&quot;:627.15}"/>
</p:tagLst>
</file>

<file path=ppt/tags/tag71.xml><?xml version="1.0" encoding="utf-8"?>
<p:tagLst xmlns:p="http://schemas.openxmlformats.org/presentationml/2006/main">
  <p:tag name="KSO_WM_DIAGRAM_VIRTUALLY_FRAME" val="{&quot;height&quot;:240.55,&quot;left&quot;:49.35,&quot;top&quot;:94.4,&quot;width&quot;:627.15}"/>
</p:tagLst>
</file>

<file path=ppt/tags/tag72.xml><?xml version="1.0" encoding="utf-8"?>
<p:tagLst xmlns:p="http://schemas.openxmlformats.org/presentationml/2006/main">
  <p:tag name="KSO_WM_DIAGRAM_VIRTUALLY_FRAME" val="{&quot;height&quot;:240.55,&quot;left&quot;:49.35,&quot;top&quot;:94.4,&quot;width&quot;:627.15}"/>
</p:tagLst>
</file>

<file path=ppt/tags/tag73.xml><?xml version="1.0" encoding="utf-8"?>
<p:tagLst xmlns:p="http://schemas.openxmlformats.org/presentationml/2006/main">
  <p:tag name="KSO_WM_DIAGRAM_VIRTUALLY_FRAME" val="{&quot;height&quot;:240.55,&quot;left&quot;:49.35,&quot;top&quot;:94.4,&quot;width&quot;:627.15}"/>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17783</Words>
  <Application>WPS 演示</Application>
  <PresentationFormat>全屏显示(16:9)</PresentationFormat>
  <Paragraphs>891</Paragraphs>
  <Slides>89</Slides>
  <Notes>39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89</vt:i4>
      </vt:variant>
    </vt:vector>
  </HeadingPairs>
  <TitlesOfParts>
    <vt:vector size="102" baseType="lpstr">
      <vt:lpstr>Arial</vt:lpstr>
      <vt:lpstr>宋体</vt:lpstr>
      <vt:lpstr>Wingdings</vt:lpstr>
      <vt:lpstr>字魂105号-简雅黑</vt:lpstr>
      <vt:lpstr>兰米正黑体</vt:lpstr>
      <vt:lpstr>华文中宋</vt:lpstr>
      <vt:lpstr>微软雅黑</vt:lpstr>
      <vt:lpstr>Calibri</vt:lpstr>
      <vt:lpstr>Arial Unicode MS</vt:lpstr>
      <vt:lpstr>仿宋</vt:lpstr>
      <vt:lpstr>楷体</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简约红色财务金融数据分析PPT模版</dc:title>
  <dc:creator>www.1ppt.com</dc:creator>
  <cp:keywords>www.1ppt.com</cp:keywords>
  <cp:lastModifiedBy>赵艺</cp:lastModifiedBy>
  <cp:revision>243</cp:revision>
  <dcterms:created xsi:type="dcterms:W3CDTF">2015-11-19T08:09:00Z</dcterms:created>
  <dcterms:modified xsi:type="dcterms:W3CDTF">2024-03-04T00:54:54Z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2ED93C46453240CC9E5E7552A8AE301F_13</vt:lpwstr>
  </property>
  <property fmtid="{D5CDD505-2E9C-101B-9397-08002B2CF9AE}" pid="3" name="KSOProductBuildVer">
    <vt:lpwstr>2052-12.1.0.16388</vt:lpwstr>
  </property>
</Properties>
</file>